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1954" r:id="rId5"/>
    <p:sldId id="2021" r:id="rId6"/>
    <p:sldId id="2013" r:id="rId7"/>
    <p:sldId id="2036" r:id="rId8"/>
    <p:sldId id="2037" r:id="rId9"/>
    <p:sldId id="2038" r:id="rId10"/>
    <p:sldId id="1986" r:id="rId11"/>
    <p:sldId id="2028" r:id="rId12"/>
    <p:sldId id="2039" r:id="rId13"/>
    <p:sldId id="2040" r:id="rId14"/>
    <p:sldId id="2041" r:id="rId15"/>
    <p:sldId id="2014" r:id="rId16"/>
    <p:sldId id="2029" r:id="rId17"/>
    <p:sldId id="2015" r:id="rId18"/>
    <p:sldId id="2046" r:id="rId19"/>
    <p:sldId id="2030" r:id="rId20"/>
    <p:sldId id="2016" r:id="rId21"/>
    <p:sldId id="2031" r:id="rId22"/>
    <p:sldId id="2019" r:id="rId23"/>
    <p:sldId id="2017" r:id="rId24"/>
    <p:sldId id="2020" r:id="rId25"/>
    <p:sldId id="2035" r:id="rId26"/>
    <p:sldId id="2032" r:id="rId27"/>
    <p:sldId id="2042" r:id="rId28"/>
    <p:sldId id="2045" r:id="rId29"/>
    <p:sldId id="2043" r:id="rId30"/>
    <p:sldId id="2044" r:id="rId31"/>
    <p:sldId id="2033" r:id="rId32"/>
    <p:sldId id="2025" r:id="rId33"/>
    <p:sldId id="2026" r:id="rId34"/>
    <p:sldId id="2034" r:id="rId35"/>
    <p:sldId id="2027" r:id="rId36"/>
    <p:sldId id="2005" r:id="rId37"/>
    <p:sldId id="1985" r:id="rId38"/>
    <p:sldId id="2047" r:id="rId39"/>
    <p:sldId id="2052" r:id="rId40"/>
    <p:sldId id="2053" r:id="rId41"/>
  </p:sldIdLst>
  <p:sldSz cx="12188825" cy="6858000"/>
  <p:notesSz cx="6669088" cy="9926638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D9CE4"/>
    <a:srgbClr val="996600"/>
    <a:srgbClr val="777777"/>
    <a:srgbClr val="070707"/>
    <a:srgbClr val="0E3689"/>
    <a:srgbClr val="FFD53A"/>
    <a:srgbClr val="702076"/>
    <a:srgbClr val="5EBF33"/>
    <a:srgbClr val="FD7F20"/>
    <a:srgbClr val="0E1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6400" autoAdjust="0"/>
  </p:normalViewPr>
  <p:slideViewPr>
    <p:cSldViewPr snapToGrid="0" snapToObjects="1">
      <p:cViewPr varScale="1">
        <p:scale>
          <a:sx n="127" d="100"/>
          <a:sy n="127" d="100"/>
        </p:scale>
        <p:origin x="264" y="114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_MCU16\Projekte\4SWBB\DOC\DutyCyc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Sheet1!$G$2:$G$102</c:f>
              <c:numCache>
                <c:formatCode>General</c:formatCode>
                <c:ptCount val="101"/>
                <c:pt idx="0">
                  <c:v>0</c:v>
                </c:pt>
                <c:pt idx="1">
                  <c:v>228.42</c:v>
                </c:pt>
                <c:pt idx="2">
                  <c:v>456.84</c:v>
                </c:pt>
                <c:pt idx="3">
                  <c:v>685.26</c:v>
                </c:pt>
                <c:pt idx="4">
                  <c:v>913.68</c:v>
                </c:pt>
                <c:pt idx="5">
                  <c:v>1142.0999999999999</c:v>
                </c:pt>
                <c:pt idx="6">
                  <c:v>1370.52</c:v>
                </c:pt>
                <c:pt idx="7">
                  <c:v>1598.94</c:v>
                </c:pt>
                <c:pt idx="8">
                  <c:v>1827.3600000000001</c:v>
                </c:pt>
                <c:pt idx="9">
                  <c:v>2055.7800000000002</c:v>
                </c:pt>
                <c:pt idx="10">
                  <c:v>2284.2000000000003</c:v>
                </c:pt>
                <c:pt idx="11">
                  <c:v>2512.6200000000003</c:v>
                </c:pt>
                <c:pt idx="12">
                  <c:v>2741.0400000000004</c:v>
                </c:pt>
                <c:pt idx="13">
                  <c:v>2969.4600000000005</c:v>
                </c:pt>
                <c:pt idx="14">
                  <c:v>3197.8800000000006</c:v>
                </c:pt>
                <c:pt idx="15">
                  <c:v>3426.3000000000006</c:v>
                </c:pt>
                <c:pt idx="16">
                  <c:v>3654.7200000000007</c:v>
                </c:pt>
                <c:pt idx="17">
                  <c:v>3883.1400000000008</c:v>
                </c:pt>
                <c:pt idx="18">
                  <c:v>4111.5600000000004</c:v>
                </c:pt>
                <c:pt idx="19">
                  <c:v>4339.9800000000005</c:v>
                </c:pt>
                <c:pt idx="20">
                  <c:v>4568.4000000000005</c:v>
                </c:pt>
                <c:pt idx="21">
                  <c:v>4796.8200000000006</c:v>
                </c:pt>
                <c:pt idx="22">
                  <c:v>5025.2400000000007</c:v>
                </c:pt>
                <c:pt idx="23">
                  <c:v>5253.6600000000008</c:v>
                </c:pt>
                <c:pt idx="24">
                  <c:v>5482.0800000000008</c:v>
                </c:pt>
                <c:pt idx="25">
                  <c:v>5710.5000000000009</c:v>
                </c:pt>
                <c:pt idx="26">
                  <c:v>5938.920000000001</c:v>
                </c:pt>
                <c:pt idx="27">
                  <c:v>6167.3400000000011</c:v>
                </c:pt>
                <c:pt idx="28">
                  <c:v>6395.7600000000011</c:v>
                </c:pt>
                <c:pt idx="29">
                  <c:v>6624.1800000000012</c:v>
                </c:pt>
                <c:pt idx="30">
                  <c:v>6852.6000000000013</c:v>
                </c:pt>
                <c:pt idx="31">
                  <c:v>7081.0200000000013</c:v>
                </c:pt>
                <c:pt idx="32">
                  <c:v>7309.4400000000014</c:v>
                </c:pt>
                <c:pt idx="33">
                  <c:v>7537.8600000000015</c:v>
                </c:pt>
                <c:pt idx="34">
                  <c:v>7766.2800000000016</c:v>
                </c:pt>
                <c:pt idx="35">
                  <c:v>7994.7000000000016</c:v>
                </c:pt>
                <c:pt idx="36">
                  <c:v>8223.1200000000008</c:v>
                </c:pt>
                <c:pt idx="37">
                  <c:v>8451.5400000000009</c:v>
                </c:pt>
                <c:pt idx="38">
                  <c:v>8679.9600000000009</c:v>
                </c:pt>
                <c:pt idx="39">
                  <c:v>8908.380000000001</c:v>
                </c:pt>
                <c:pt idx="40">
                  <c:v>9136.8000000000011</c:v>
                </c:pt>
                <c:pt idx="41">
                  <c:v>9365.2200000000012</c:v>
                </c:pt>
                <c:pt idx="42">
                  <c:v>9593.6400000000012</c:v>
                </c:pt>
                <c:pt idx="43">
                  <c:v>9822.0600000000013</c:v>
                </c:pt>
                <c:pt idx="44">
                  <c:v>10050.480000000001</c:v>
                </c:pt>
                <c:pt idx="45">
                  <c:v>10278.900000000001</c:v>
                </c:pt>
                <c:pt idx="46">
                  <c:v>10507.320000000002</c:v>
                </c:pt>
                <c:pt idx="47">
                  <c:v>10735.740000000002</c:v>
                </c:pt>
                <c:pt idx="48">
                  <c:v>10964.160000000002</c:v>
                </c:pt>
                <c:pt idx="49">
                  <c:v>11192.580000000002</c:v>
                </c:pt>
                <c:pt idx="50">
                  <c:v>11421.000000000002</c:v>
                </c:pt>
                <c:pt idx="51">
                  <c:v>11649.420000000002</c:v>
                </c:pt>
                <c:pt idx="52">
                  <c:v>11877.840000000002</c:v>
                </c:pt>
                <c:pt idx="53">
                  <c:v>12106.260000000002</c:v>
                </c:pt>
                <c:pt idx="54">
                  <c:v>12334.680000000002</c:v>
                </c:pt>
                <c:pt idx="55">
                  <c:v>12563.100000000002</c:v>
                </c:pt>
                <c:pt idx="56">
                  <c:v>12791.520000000002</c:v>
                </c:pt>
                <c:pt idx="57">
                  <c:v>13019.940000000002</c:v>
                </c:pt>
                <c:pt idx="58">
                  <c:v>13248.360000000002</c:v>
                </c:pt>
                <c:pt idx="59">
                  <c:v>13476.780000000002</c:v>
                </c:pt>
                <c:pt idx="60">
                  <c:v>13705.200000000003</c:v>
                </c:pt>
                <c:pt idx="61">
                  <c:v>13933.620000000003</c:v>
                </c:pt>
                <c:pt idx="62">
                  <c:v>14162.040000000003</c:v>
                </c:pt>
                <c:pt idx="63">
                  <c:v>14390.460000000003</c:v>
                </c:pt>
                <c:pt idx="64">
                  <c:v>14618.880000000003</c:v>
                </c:pt>
                <c:pt idx="65">
                  <c:v>14847.300000000003</c:v>
                </c:pt>
                <c:pt idx="66">
                  <c:v>15075.720000000003</c:v>
                </c:pt>
                <c:pt idx="67">
                  <c:v>15304.140000000003</c:v>
                </c:pt>
                <c:pt idx="68">
                  <c:v>15532.560000000003</c:v>
                </c:pt>
                <c:pt idx="69">
                  <c:v>15760.980000000003</c:v>
                </c:pt>
                <c:pt idx="70">
                  <c:v>15989.400000000003</c:v>
                </c:pt>
                <c:pt idx="71">
                  <c:v>16217.820000000003</c:v>
                </c:pt>
                <c:pt idx="72">
                  <c:v>16446.240000000002</c:v>
                </c:pt>
                <c:pt idx="73">
                  <c:v>16674.66</c:v>
                </c:pt>
                <c:pt idx="74">
                  <c:v>16903.079999999998</c:v>
                </c:pt>
                <c:pt idx="75">
                  <c:v>17131.499999999996</c:v>
                </c:pt>
                <c:pt idx="76">
                  <c:v>17359.919999999995</c:v>
                </c:pt>
                <c:pt idx="77">
                  <c:v>17588.339999999993</c:v>
                </c:pt>
                <c:pt idx="78">
                  <c:v>17816.759999999991</c:v>
                </c:pt>
                <c:pt idx="79">
                  <c:v>18045.179999999989</c:v>
                </c:pt>
                <c:pt idx="80">
                  <c:v>18273.599999999988</c:v>
                </c:pt>
                <c:pt idx="81">
                  <c:v>18502.019999999986</c:v>
                </c:pt>
                <c:pt idx="82">
                  <c:v>18730.439999999984</c:v>
                </c:pt>
                <c:pt idx="83">
                  <c:v>18958.859999999982</c:v>
                </c:pt>
                <c:pt idx="84">
                  <c:v>19187.279999999981</c:v>
                </c:pt>
                <c:pt idx="85">
                  <c:v>19415.699999999979</c:v>
                </c:pt>
                <c:pt idx="86">
                  <c:v>19644.119999999977</c:v>
                </c:pt>
                <c:pt idx="87">
                  <c:v>19872.539999999975</c:v>
                </c:pt>
                <c:pt idx="88">
                  <c:v>20100.959999999974</c:v>
                </c:pt>
                <c:pt idx="89">
                  <c:v>20329.379999999972</c:v>
                </c:pt>
                <c:pt idx="90">
                  <c:v>20557.79999999997</c:v>
                </c:pt>
                <c:pt idx="91">
                  <c:v>20786.219999999968</c:v>
                </c:pt>
                <c:pt idx="92">
                  <c:v>21014.639999999967</c:v>
                </c:pt>
                <c:pt idx="93">
                  <c:v>21243.059999999965</c:v>
                </c:pt>
                <c:pt idx="94">
                  <c:v>21471.479999999963</c:v>
                </c:pt>
                <c:pt idx="95">
                  <c:v>21699.899999999961</c:v>
                </c:pt>
                <c:pt idx="96">
                  <c:v>21928.31999999996</c:v>
                </c:pt>
                <c:pt idx="97">
                  <c:v>22156.739999999958</c:v>
                </c:pt>
                <c:pt idx="98">
                  <c:v>22385.159999999956</c:v>
                </c:pt>
                <c:pt idx="99">
                  <c:v>22613.579999999954</c:v>
                </c:pt>
                <c:pt idx="100">
                  <c:v>22841.999999999953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BD-4058-97E8-FF47BDF3F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142000"/>
        <c:axId val="93145744"/>
      </c:line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Sheet1!$H$2:$H$102</c:f>
              <c:numCache>
                <c:formatCode>General</c:formatCode>
                <c:ptCount val="101"/>
                <c:pt idx="0">
                  <c:v>1142.0999999999999</c:v>
                </c:pt>
                <c:pt idx="1">
                  <c:v>1142.0999999999999</c:v>
                </c:pt>
                <c:pt idx="2">
                  <c:v>1142.0999999999999</c:v>
                </c:pt>
                <c:pt idx="3">
                  <c:v>1142.0999999999999</c:v>
                </c:pt>
                <c:pt idx="4">
                  <c:v>1142.0999999999999</c:v>
                </c:pt>
                <c:pt idx="5">
                  <c:v>1142.0999999999999</c:v>
                </c:pt>
                <c:pt idx="6">
                  <c:v>1370.52</c:v>
                </c:pt>
                <c:pt idx="7">
                  <c:v>1598.94</c:v>
                </c:pt>
                <c:pt idx="8">
                  <c:v>1827.3600000000001</c:v>
                </c:pt>
                <c:pt idx="9">
                  <c:v>2055.7800000000002</c:v>
                </c:pt>
                <c:pt idx="10">
                  <c:v>2284.2000000000003</c:v>
                </c:pt>
                <c:pt idx="11">
                  <c:v>2512.6200000000003</c:v>
                </c:pt>
                <c:pt idx="12">
                  <c:v>2741.0400000000004</c:v>
                </c:pt>
                <c:pt idx="13">
                  <c:v>2969.4600000000005</c:v>
                </c:pt>
                <c:pt idx="14">
                  <c:v>3197.8800000000006</c:v>
                </c:pt>
                <c:pt idx="15">
                  <c:v>3426.3000000000006</c:v>
                </c:pt>
                <c:pt idx="16">
                  <c:v>3654.7200000000007</c:v>
                </c:pt>
                <c:pt idx="17">
                  <c:v>3883.1400000000008</c:v>
                </c:pt>
                <c:pt idx="18">
                  <c:v>4111.5600000000004</c:v>
                </c:pt>
                <c:pt idx="19">
                  <c:v>4339.9800000000005</c:v>
                </c:pt>
                <c:pt idx="20">
                  <c:v>4568.4000000000005</c:v>
                </c:pt>
                <c:pt idx="21">
                  <c:v>4796.8200000000006</c:v>
                </c:pt>
                <c:pt idx="22">
                  <c:v>5025.2400000000007</c:v>
                </c:pt>
                <c:pt idx="23">
                  <c:v>5253.6600000000008</c:v>
                </c:pt>
                <c:pt idx="24">
                  <c:v>5482.0800000000008</c:v>
                </c:pt>
                <c:pt idx="25">
                  <c:v>5710.5000000000009</c:v>
                </c:pt>
                <c:pt idx="26">
                  <c:v>5938.920000000001</c:v>
                </c:pt>
                <c:pt idx="27">
                  <c:v>6167.3400000000011</c:v>
                </c:pt>
                <c:pt idx="28">
                  <c:v>6395.7600000000011</c:v>
                </c:pt>
                <c:pt idx="29">
                  <c:v>6624.1800000000012</c:v>
                </c:pt>
                <c:pt idx="30">
                  <c:v>6852.6000000000013</c:v>
                </c:pt>
                <c:pt idx="31">
                  <c:v>7081.0200000000013</c:v>
                </c:pt>
                <c:pt idx="32">
                  <c:v>7309.4400000000014</c:v>
                </c:pt>
                <c:pt idx="33">
                  <c:v>7537.8600000000015</c:v>
                </c:pt>
                <c:pt idx="34">
                  <c:v>7766.2800000000016</c:v>
                </c:pt>
                <c:pt idx="35">
                  <c:v>7994.7000000000016</c:v>
                </c:pt>
                <c:pt idx="36">
                  <c:v>8223.1200000000008</c:v>
                </c:pt>
                <c:pt idx="37">
                  <c:v>8451.5400000000009</c:v>
                </c:pt>
                <c:pt idx="38">
                  <c:v>8679.9600000000009</c:v>
                </c:pt>
                <c:pt idx="39">
                  <c:v>8908.380000000001</c:v>
                </c:pt>
                <c:pt idx="40">
                  <c:v>9136.8000000000011</c:v>
                </c:pt>
                <c:pt idx="41">
                  <c:v>9365.2200000000012</c:v>
                </c:pt>
                <c:pt idx="42">
                  <c:v>9593.6400000000012</c:v>
                </c:pt>
                <c:pt idx="43">
                  <c:v>9822.0600000000013</c:v>
                </c:pt>
                <c:pt idx="44">
                  <c:v>10050.480000000001</c:v>
                </c:pt>
                <c:pt idx="45">
                  <c:v>10278.900000000001</c:v>
                </c:pt>
                <c:pt idx="46">
                  <c:v>10278.9</c:v>
                </c:pt>
                <c:pt idx="47">
                  <c:v>10278.9</c:v>
                </c:pt>
                <c:pt idx="48">
                  <c:v>10278.9</c:v>
                </c:pt>
                <c:pt idx="49">
                  <c:v>10278.9</c:v>
                </c:pt>
                <c:pt idx="50">
                  <c:v>10278.9</c:v>
                </c:pt>
                <c:pt idx="51">
                  <c:v>1142.0999999999999</c:v>
                </c:pt>
                <c:pt idx="52">
                  <c:v>1142.0999999999999</c:v>
                </c:pt>
                <c:pt idx="53">
                  <c:v>1142.0999999999999</c:v>
                </c:pt>
                <c:pt idx="54">
                  <c:v>1142.0999999999999</c:v>
                </c:pt>
                <c:pt idx="55">
                  <c:v>1142.1000000000022</c:v>
                </c:pt>
                <c:pt idx="56">
                  <c:v>1370.5200000000023</c:v>
                </c:pt>
                <c:pt idx="57">
                  <c:v>1598.9400000000023</c:v>
                </c:pt>
                <c:pt idx="58">
                  <c:v>1827.3600000000024</c:v>
                </c:pt>
                <c:pt idx="59">
                  <c:v>2055.7800000000025</c:v>
                </c:pt>
                <c:pt idx="60">
                  <c:v>2284.2000000000025</c:v>
                </c:pt>
                <c:pt idx="61">
                  <c:v>2512.6200000000026</c:v>
                </c:pt>
                <c:pt idx="62">
                  <c:v>2741.0400000000027</c:v>
                </c:pt>
                <c:pt idx="63">
                  <c:v>2969.4600000000028</c:v>
                </c:pt>
                <c:pt idx="64">
                  <c:v>3197.8800000000028</c:v>
                </c:pt>
                <c:pt idx="65">
                  <c:v>3426.3000000000029</c:v>
                </c:pt>
                <c:pt idx="66">
                  <c:v>3654.720000000003</c:v>
                </c:pt>
                <c:pt idx="67">
                  <c:v>3883.1400000000031</c:v>
                </c:pt>
                <c:pt idx="68">
                  <c:v>4111.5600000000031</c:v>
                </c:pt>
                <c:pt idx="69">
                  <c:v>4339.9800000000032</c:v>
                </c:pt>
                <c:pt idx="70">
                  <c:v>4568.4000000000033</c:v>
                </c:pt>
                <c:pt idx="71">
                  <c:v>4796.8200000000033</c:v>
                </c:pt>
                <c:pt idx="72">
                  <c:v>5025.2400000000016</c:v>
                </c:pt>
                <c:pt idx="73">
                  <c:v>5253.66</c:v>
                </c:pt>
                <c:pt idx="74">
                  <c:v>5482.0799999999981</c:v>
                </c:pt>
                <c:pt idx="75">
                  <c:v>5710.4999999999964</c:v>
                </c:pt>
                <c:pt idx="76">
                  <c:v>5938.9199999999946</c:v>
                </c:pt>
                <c:pt idx="77">
                  <c:v>6167.3399999999929</c:v>
                </c:pt>
                <c:pt idx="78">
                  <c:v>6395.7599999999911</c:v>
                </c:pt>
                <c:pt idx="79">
                  <c:v>6624.1799999999894</c:v>
                </c:pt>
                <c:pt idx="80">
                  <c:v>6852.5999999999876</c:v>
                </c:pt>
                <c:pt idx="81">
                  <c:v>7081.0199999999859</c:v>
                </c:pt>
                <c:pt idx="82">
                  <c:v>7309.4399999999841</c:v>
                </c:pt>
                <c:pt idx="83">
                  <c:v>7537.8599999999824</c:v>
                </c:pt>
                <c:pt idx="84">
                  <c:v>7766.2799999999806</c:v>
                </c:pt>
                <c:pt idx="85">
                  <c:v>7994.6999999999789</c:v>
                </c:pt>
                <c:pt idx="86">
                  <c:v>8223.1199999999772</c:v>
                </c:pt>
                <c:pt idx="87">
                  <c:v>8451.5399999999754</c:v>
                </c:pt>
                <c:pt idx="88">
                  <c:v>8679.9599999999737</c:v>
                </c:pt>
                <c:pt idx="89">
                  <c:v>8908.3799999999719</c:v>
                </c:pt>
                <c:pt idx="90">
                  <c:v>9136.7999999999702</c:v>
                </c:pt>
                <c:pt idx="91">
                  <c:v>9365.2199999999684</c:v>
                </c:pt>
                <c:pt idx="92">
                  <c:v>9593.6399999999667</c:v>
                </c:pt>
                <c:pt idx="93">
                  <c:v>9822.0599999999649</c:v>
                </c:pt>
                <c:pt idx="94">
                  <c:v>10050.479999999963</c:v>
                </c:pt>
                <c:pt idx="95">
                  <c:v>10278.899999999961</c:v>
                </c:pt>
                <c:pt idx="96">
                  <c:v>10278.9</c:v>
                </c:pt>
                <c:pt idx="97">
                  <c:v>10278.9</c:v>
                </c:pt>
                <c:pt idx="98">
                  <c:v>10278.9</c:v>
                </c:pt>
                <c:pt idx="99">
                  <c:v>10278.9</c:v>
                </c:pt>
                <c:pt idx="100">
                  <c:v>10278.9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BD-4058-97E8-FF47BDF3F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61136"/>
        <c:axId val="156307648"/>
      </c:lineChart>
      <c:catAx>
        <c:axId val="93142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45744"/>
        <c:crosses val="autoZero"/>
        <c:auto val="1"/>
        <c:lblAlgn val="ctr"/>
        <c:lblOffset val="100"/>
        <c:tickMarkSkip val="5"/>
        <c:noMultiLvlLbl val="0"/>
      </c:catAx>
      <c:valAx>
        <c:axId val="9314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42000"/>
        <c:crosses val="autoZero"/>
        <c:crossBetween val="between"/>
      </c:valAx>
      <c:valAx>
        <c:axId val="1563076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61136"/>
        <c:crosses val="max"/>
        <c:crossBetween val="between"/>
      </c:valAx>
      <c:catAx>
        <c:axId val="94961136"/>
        <c:scaling>
          <c:orientation val="minMax"/>
        </c:scaling>
        <c:delete val="1"/>
        <c:axPos val="b"/>
        <c:majorTickMark val="out"/>
        <c:minorTickMark val="none"/>
        <c:tickLblPos val="nextTo"/>
        <c:crossAx val="156307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1241425"/>
            <a:ext cx="59515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C9B2F7-608A-4C78-947A-AB6CB139EEFF}"/>
              </a:ext>
            </a:extLst>
          </p:cNvPr>
          <p:cNvCxnSpPr/>
          <p:nvPr userDrawn="1"/>
        </p:nvCxnSpPr>
        <p:spPr>
          <a:xfrm>
            <a:off x="354046" y="799194"/>
            <a:ext cx="1140139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DE7964-EB07-4DB6-AC28-7F6E16FAD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2097" y="60061"/>
            <a:ext cx="1153341" cy="7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1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445" y="361996"/>
            <a:ext cx="9974491" cy="996522"/>
          </a:xfrm>
        </p:spPr>
        <p:txBody>
          <a:bodyPr/>
          <a:lstStyle/>
          <a:p>
            <a:pPr algn="l"/>
            <a:r>
              <a:rPr lang="en-US" sz="4000" dirty="0"/>
              <a:t>Four Switch Buck Boost Development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April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nb-NO" dirty="0"/>
              <a:t>MCU16 Apps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2AAB1-35BF-422E-B844-0A15114C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34620">
            <a:off x="342886" y="1941597"/>
            <a:ext cx="4233951" cy="26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FC88-46F0-40FC-BD61-1EF1A448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Startup after switch between fwrd and rev</a:t>
            </a:r>
            <a:endParaRPr lang="en-US" sz="3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4C96638-0FD4-4761-8FA0-5A3FE1559586}"/>
              </a:ext>
            </a:extLst>
          </p:cNvPr>
          <p:cNvGrpSpPr/>
          <p:nvPr/>
        </p:nvGrpSpPr>
        <p:grpSpPr>
          <a:xfrm>
            <a:off x="544107" y="1149740"/>
            <a:ext cx="10715860" cy="3437374"/>
            <a:chOff x="1559851" y="1096479"/>
            <a:chExt cx="8267685" cy="2254435"/>
          </a:xfrm>
        </p:grpSpPr>
        <p:grpSp>
          <p:nvGrpSpPr>
            <p:cNvPr id="99" name="Group 73">
              <a:extLst>
                <a:ext uri="{FF2B5EF4-FFF2-40B4-BE49-F238E27FC236}">
                  <a16:creationId xmlns:a16="http://schemas.microsoft.com/office/drawing/2014/main" id="{BB0FA5BA-B15E-4C6E-A993-205E592133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9851" y="1096479"/>
              <a:ext cx="8267685" cy="2254435"/>
              <a:chOff x="984" y="1538"/>
              <a:chExt cx="3869" cy="1055"/>
            </a:xfrm>
          </p:grpSpPr>
          <p:sp>
            <p:nvSpPr>
              <p:cNvPr id="106" name="Rectangle 74">
                <a:extLst>
                  <a:ext uri="{FF2B5EF4-FFF2-40B4-BE49-F238E27FC236}">
                    <a16:creationId xmlns:a16="http://schemas.microsoft.com/office/drawing/2014/main" id="{1F5B11B9-9602-4545-8F74-FD824F26C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023"/>
                <a:ext cx="21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Vprebias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6V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7" name="Rectangle 75">
                <a:extLst>
                  <a:ext uri="{FF2B5EF4-FFF2-40B4-BE49-F238E27FC236}">
                    <a16:creationId xmlns:a16="http://schemas.microsoft.com/office/drawing/2014/main" id="{4C4732C4-5226-4FB0-88EF-CDBF9F550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1754"/>
                <a:ext cx="806" cy="6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76">
                <a:extLst>
                  <a:ext uri="{FF2B5EF4-FFF2-40B4-BE49-F238E27FC236}">
                    <a16:creationId xmlns:a16="http://schemas.microsoft.com/office/drawing/2014/main" id="{D3F565A4-E99B-40D1-AF15-0DEEED8CF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1754"/>
                <a:ext cx="806" cy="60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77">
                <a:extLst>
                  <a:ext uri="{FF2B5EF4-FFF2-40B4-BE49-F238E27FC236}">
                    <a16:creationId xmlns:a16="http://schemas.microsoft.com/office/drawing/2014/main" id="{272FC3C8-C636-4D31-94AD-8B926F2E2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5" y="2014"/>
                <a:ext cx="533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 switch buck-boost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Rectangle 78">
                <a:extLst>
                  <a:ext uri="{FF2B5EF4-FFF2-40B4-BE49-F238E27FC236}">
                    <a16:creationId xmlns:a16="http://schemas.microsoft.com/office/drawing/2014/main" id="{9F9A5144-E073-4646-BED4-DAA22738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003"/>
                <a:ext cx="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80">
                <a:extLst>
                  <a:ext uri="{FF2B5EF4-FFF2-40B4-BE49-F238E27FC236}">
                    <a16:creationId xmlns:a16="http://schemas.microsoft.com/office/drawing/2014/main" id="{7F6A64FA-E083-4EFA-948C-503767EF42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8" y="2285"/>
                <a:ext cx="84" cy="210"/>
              </a:xfrm>
              <a:custGeom>
                <a:avLst/>
                <a:gdLst>
                  <a:gd name="T0" fmla="*/ 28 w 84"/>
                  <a:gd name="T1" fmla="*/ 210 h 210"/>
                  <a:gd name="T2" fmla="*/ 56 w 84"/>
                  <a:gd name="T3" fmla="*/ 210 h 210"/>
                  <a:gd name="T4" fmla="*/ 14 w 84"/>
                  <a:gd name="T5" fmla="*/ 196 h 210"/>
                  <a:gd name="T6" fmla="*/ 70 w 84"/>
                  <a:gd name="T7" fmla="*/ 196 h 210"/>
                  <a:gd name="T8" fmla="*/ 0 w 84"/>
                  <a:gd name="T9" fmla="*/ 182 h 210"/>
                  <a:gd name="T10" fmla="*/ 84 w 84"/>
                  <a:gd name="T11" fmla="*/ 182 h 210"/>
                  <a:gd name="T12" fmla="*/ 42 w 84"/>
                  <a:gd name="T13" fmla="*/ 0 h 210"/>
                  <a:gd name="T14" fmla="*/ 42 w 84"/>
                  <a:gd name="T15" fmla="*/ 18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210">
                    <a:moveTo>
                      <a:pt x="28" y="210"/>
                    </a:moveTo>
                    <a:lnTo>
                      <a:pt x="56" y="210"/>
                    </a:lnTo>
                    <a:moveTo>
                      <a:pt x="14" y="196"/>
                    </a:moveTo>
                    <a:lnTo>
                      <a:pt x="70" y="196"/>
                    </a:lnTo>
                    <a:moveTo>
                      <a:pt x="0" y="182"/>
                    </a:moveTo>
                    <a:lnTo>
                      <a:pt x="84" y="182"/>
                    </a:lnTo>
                    <a:moveTo>
                      <a:pt x="42" y="0"/>
                    </a:moveTo>
                    <a:lnTo>
                      <a:pt x="42" y="18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81">
                <a:extLst>
                  <a:ext uri="{FF2B5EF4-FFF2-40B4-BE49-F238E27FC236}">
                    <a16:creationId xmlns:a16="http://schemas.microsoft.com/office/drawing/2014/main" id="{1A200AEB-D5E7-4A50-9FFD-E87EDBF25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2447"/>
                <a:ext cx="547" cy="0"/>
              </a:xfrm>
              <a:prstGeom prst="line">
                <a:avLst/>
              </a:prstGeom>
              <a:noFill/>
              <a:ln w="12700" cap="rnd">
                <a:solidFill>
                  <a:srgbClr val="92D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2">
                <a:extLst>
                  <a:ext uri="{FF2B5EF4-FFF2-40B4-BE49-F238E27FC236}">
                    <a16:creationId xmlns:a16="http://schemas.microsoft.com/office/drawing/2014/main" id="{A616829B-8CFC-4714-B2D5-00654D0AC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9" y="2415"/>
                <a:ext cx="97" cy="64"/>
              </a:xfrm>
              <a:custGeom>
                <a:avLst/>
                <a:gdLst>
                  <a:gd name="T0" fmla="*/ 0 w 97"/>
                  <a:gd name="T1" fmla="*/ 0 h 64"/>
                  <a:gd name="T2" fmla="*/ 97 w 97"/>
                  <a:gd name="T3" fmla="*/ 32 h 64"/>
                  <a:gd name="T4" fmla="*/ 0 w 97"/>
                  <a:gd name="T5" fmla="*/ 64 h 64"/>
                  <a:gd name="T6" fmla="*/ 0 w 9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4">
                    <a:moveTo>
                      <a:pt x="0" y="0"/>
                    </a:moveTo>
                    <a:lnTo>
                      <a:pt x="97" y="32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3">
                <a:extLst>
                  <a:ext uri="{FF2B5EF4-FFF2-40B4-BE49-F238E27FC236}">
                    <a16:creationId xmlns:a16="http://schemas.microsoft.com/office/drawing/2014/main" id="{6634660C-C675-44EA-AF2A-5220899897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1" y="1888"/>
                <a:ext cx="3" cy="325"/>
              </a:xfrm>
              <a:custGeom>
                <a:avLst/>
                <a:gdLst>
                  <a:gd name="T0" fmla="*/ 5 w 5"/>
                  <a:gd name="T1" fmla="*/ 3 h 491"/>
                  <a:gd name="T2" fmla="*/ 5 w 5"/>
                  <a:gd name="T3" fmla="*/ 40 h 491"/>
                  <a:gd name="T4" fmla="*/ 2 w 5"/>
                  <a:gd name="T5" fmla="*/ 43 h 491"/>
                  <a:gd name="T6" fmla="*/ 0 w 5"/>
                  <a:gd name="T7" fmla="*/ 40 h 491"/>
                  <a:gd name="T8" fmla="*/ 0 w 5"/>
                  <a:gd name="T9" fmla="*/ 3 h 491"/>
                  <a:gd name="T10" fmla="*/ 2 w 5"/>
                  <a:gd name="T11" fmla="*/ 0 h 491"/>
                  <a:gd name="T12" fmla="*/ 5 w 5"/>
                  <a:gd name="T13" fmla="*/ 3 h 491"/>
                  <a:gd name="T14" fmla="*/ 5 w 5"/>
                  <a:gd name="T15" fmla="*/ 67 h 491"/>
                  <a:gd name="T16" fmla="*/ 5 w 5"/>
                  <a:gd name="T17" fmla="*/ 104 h 491"/>
                  <a:gd name="T18" fmla="*/ 2 w 5"/>
                  <a:gd name="T19" fmla="*/ 107 h 491"/>
                  <a:gd name="T20" fmla="*/ 0 w 5"/>
                  <a:gd name="T21" fmla="*/ 104 h 491"/>
                  <a:gd name="T22" fmla="*/ 0 w 5"/>
                  <a:gd name="T23" fmla="*/ 67 h 491"/>
                  <a:gd name="T24" fmla="*/ 2 w 5"/>
                  <a:gd name="T25" fmla="*/ 64 h 491"/>
                  <a:gd name="T26" fmla="*/ 5 w 5"/>
                  <a:gd name="T27" fmla="*/ 67 h 491"/>
                  <a:gd name="T28" fmla="*/ 5 w 5"/>
                  <a:gd name="T29" fmla="*/ 131 h 491"/>
                  <a:gd name="T30" fmla="*/ 5 w 5"/>
                  <a:gd name="T31" fmla="*/ 168 h 491"/>
                  <a:gd name="T32" fmla="*/ 2 w 5"/>
                  <a:gd name="T33" fmla="*/ 171 h 491"/>
                  <a:gd name="T34" fmla="*/ 0 w 5"/>
                  <a:gd name="T35" fmla="*/ 168 h 491"/>
                  <a:gd name="T36" fmla="*/ 0 w 5"/>
                  <a:gd name="T37" fmla="*/ 131 h 491"/>
                  <a:gd name="T38" fmla="*/ 2 w 5"/>
                  <a:gd name="T39" fmla="*/ 128 h 491"/>
                  <a:gd name="T40" fmla="*/ 5 w 5"/>
                  <a:gd name="T41" fmla="*/ 131 h 491"/>
                  <a:gd name="T42" fmla="*/ 5 w 5"/>
                  <a:gd name="T43" fmla="*/ 195 h 491"/>
                  <a:gd name="T44" fmla="*/ 5 w 5"/>
                  <a:gd name="T45" fmla="*/ 232 h 491"/>
                  <a:gd name="T46" fmla="*/ 2 w 5"/>
                  <a:gd name="T47" fmla="*/ 235 h 491"/>
                  <a:gd name="T48" fmla="*/ 0 w 5"/>
                  <a:gd name="T49" fmla="*/ 232 h 491"/>
                  <a:gd name="T50" fmla="*/ 0 w 5"/>
                  <a:gd name="T51" fmla="*/ 195 h 491"/>
                  <a:gd name="T52" fmla="*/ 2 w 5"/>
                  <a:gd name="T53" fmla="*/ 192 h 491"/>
                  <a:gd name="T54" fmla="*/ 5 w 5"/>
                  <a:gd name="T55" fmla="*/ 195 h 491"/>
                  <a:gd name="T56" fmla="*/ 5 w 5"/>
                  <a:gd name="T57" fmla="*/ 259 h 491"/>
                  <a:gd name="T58" fmla="*/ 5 w 5"/>
                  <a:gd name="T59" fmla="*/ 296 h 491"/>
                  <a:gd name="T60" fmla="*/ 2 w 5"/>
                  <a:gd name="T61" fmla="*/ 299 h 491"/>
                  <a:gd name="T62" fmla="*/ 0 w 5"/>
                  <a:gd name="T63" fmla="*/ 296 h 491"/>
                  <a:gd name="T64" fmla="*/ 0 w 5"/>
                  <a:gd name="T65" fmla="*/ 259 h 491"/>
                  <a:gd name="T66" fmla="*/ 2 w 5"/>
                  <a:gd name="T67" fmla="*/ 256 h 491"/>
                  <a:gd name="T68" fmla="*/ 5 w 5"/>
                  <a:gd name="T69" fmla="*/ 259 h 491"/>
                  <a:gd name="T70" fmla="*/ 5 w 5"/>
                  <a:gd name="T71" fmla="*/ 323 h 491"/>
                  <a:gd name="T72" fmla="*/ 5 w 5"/>
                  <a:gd name="T73" fmla="*/ 360 h 491"/>
                  <a:gd name="T74" fmla="*/ 2 w 5"/>
                  <a:gd name="T75" fmla="*/ 363 h 491"/>
                  <a:gd name="T76" fmla="*/ 0 w 5"/>
                  <a:gd name="T77" fmla="*/ 360 h 491"/>
                  <a:gd name="T78" fmla="*/ 0 w 5"/>
                  <a:gd name="T79" fmla="*/ 323 h 491"/>
                  <a:gd name="T80" fmla="*/ 2 w 5"/>
                  <a:gd name="T81" fmla="*/ 320 h 491"/>
                  <a:gd name="T82" fmla="*/ 5 w 5"/>
                  <a:gd name="T83" fmla="*/ 323 h 491"/>
                  <a:gd name="T84" fmla="*/ 5 w 5"/>
                  <a:gd name="T85" fmla="*/ 387 h 491"/>
                  <a:gd name="T86" fmla="*/ 5 w 5"/>
                  <a:gd name="T87" fmla="*/ 424 h 491"/>
                  <a:gd name="T88" fmla="*/ 2 w 5"/>
                  <a:gd name="T89" fmla="*/ 427 h 491"/>
                  <a:gd name="T90" fmla="*/ 0 w 5"/>
                  <a:gd name="T91" fmla="*/ 424 h 491"/>
                  <a:gd name="T92" fmla="*/ 0 w 5"/>
                  <a:gd name="T93" fmla="*/ 387 h 491"/>
                  <a:gd name="T94" fmla="*/ 2 w 5"/>
                  <a:gd name="T95" fmla="*/ 384 h 491"/>
                  <a:gd name="T96" fmla="*/ 5 w 5"/>
                  <a:gd name="T97" fmla="*/ 387 h 491"/>
                  <a:gd name="T98" fmla="*/ 5 w 5"/>
                  <a:gd name="T99" fmla="*/ 451 h 491"/>
                  <a:gd name="T100" fmla="*/ 5 w 5"/>
                  <a:gd name="T101" fmla="*/ 488 h 491"/>
                  <a:gd name="T102" fmla="*/ 2 w 5"/>
                  <a:gd name="T103" fmla="*/ 491 h 491"/>
                  <a:gd name="T104" fmla="*/ 0 w 5"/>
                  <a:gd name="T105" fmla="*/ 488 h 491"/>
                  <a:gd name="T106" fmla="*/ 0 w 5"/>
                  <a:gd name="T107" fmla="*/ 451 h 491"/>
                  <a:gd name="T108" fmla="*/ 2 w 5"/>
                  <a:gd name="T109" fmla="*/ 448 h 491"/>
                  <a:gd name="T110" fmla="*/ 5 w 5"/>
                  <a:gd name="T111" fmla="*/ 45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" h="491">
                    <a:moveTo>
                      <a:pt x="5" y="3"/>
                    </a:moveTo>
                    <a:lnTo>
                      <a:pt x="5" y="40"/>
                    </a:lnTo>
                    <a:cubicBezTo>
                      <a:pt x="5" y="42"/>
                      <a:pt x="4" y="43"/>
                      <a:pt x="2" y="43"/>
                    </a:cubicBezTo>
                    <a:cubicBezTo>
                      <a:pt x="1" y="43"/>
                      <a:pt x="0" y="42"/>
                      <a:pt x="0" y="40"/>
                    </a:cubicBezTo>
                    <a:lnTo>
                      <a:pt x="0" y="3"/>
                    </a:lnTo>
                    <a:cubicBezTo>
                      <a:pt x="0" y="2"/>
                      <a:pt x="1" y="0"/>
                      <a:pt x="2" y="0"/>
                    </a:cubicBezTo>
                    <a:cubicBezTo>
                      <a:pt x="4" y="0"/>
                      <a:pt x="5" y="2"/>
                      <a:pt x="5" y="3"/>
                    </a:cubicBezTo>
                    <a:close/>
                    <a:moveTo>
                      <a:pt x="5" y="67"/>
                    </a:moveTo>
                    <a:lnTo>
                      <a:pt x="5" y="104"/>
                    </a:lnTo>
                    <a:cubicBezTo>
                      <a:pt x="5" y="106"/>
                      <a:pt x="4" y="107"/>
                      <a:pt x="2" y="107"/>
                    </a:cubicBezTo>
                    <a:cubicBezTo>
                      <a:pt x="1" y="107"/>
                      <a:pt x="0" y="106"/>
                      <a:pt x="0" y="104"/>
                    </a:cubicBezTo>
                    <a:lnTo>
                      <a:pt x="0" y="67"/>
                    </a:lnTo>
                    <a:cubicBezTo>
                      <a:pt x="0" y="66"/>
                      <a:pt x="1" y="64"/>
                      <a:pt x="2" y="64"/>
                    </a:cubicBezTo>
                    <a:cubicBezTo>
                      <a:pt x="4" y="64"/>
                      <a:pt x="5" y="66"/>
                      <a:pt x="5" y="67"/>
                    </a:cubicBezTo>
                    <a:close/>
                    <a:moveTo>
                      <a:pt x="5" y="131"/>
                    </a:moveTo>
                    <a:lnTo>
                      <a:pt x="5" y="168"/>
                    </a:lnTo>
                    <a:cubicBezTo>
                      <a:pt x="5" y="170"/>
                      <a:pt x="4" y="171"/>
                      <a:pt x="2" y="171"/>
                    </a:cubicBezTo>
                    <a:cubicBezTo>
                      <a:pt x="1" y="171"/>
                      <a:pt x="0" y="170"/>
                      <a:pt x="0" y="168"/>
                    </a:cubicBezTo>
                    <a:lnTo>
                      <a:pt x="0" y="131"/>
                    </a:lnTo>
                    <a:cubicBezTo>
                      <a:pt x="0" y="130"/>
                      <a:pt x="1" y="128"/>
                      <a:pt x="2" y="128"/>
                    </a:cubicBezTo>
                    <a:cubicBezTo>
                      <a:pt x="4" y="128"/>
                      <a:pt x="5" y="130"/>
                      <a:pt x="5" y="131"/>
                    </a:cubicBezTo>
                    <a:close/>
                    <a:moveTo>
                      <a:pt x="5" y="195"/>
                    </a:moveTo>
                    <a:lnTo>
                      <a:pt x="5" y="232"/>
                    </a:lnTo>
                    <a:cubicBezTo>
                      <a:pt x="5" y="234"/>
                      <a:pt x="4" y="235"/>
                      <a:pt x="2" y="235"/>
                    </a:cubicBezTo>
                    <a:cubicBezTo>
                      <a:pt x="1" y="235"/>
                      <a:pt x="0" y="234"/>
                      <a:pt x="0" y="232"/>
                    </a:cubicBezTo>
                    <a:lnTo>
                      <a:pt x="0" y="195"/>
                    </a:lnTo>
                    <a:cubicBezTo>
                      <a:pt x="0" y="194"/>
                      <a:pt x="1" y="192"/>
                      <a:pt x="2" y="192"/>
                    </a:cubicBezTo>
                    <a:cubicBezTo>
                      <a:pt x="4" y="192"/>
                      <a:pt x="5" y="194"/>
                      <a:pt x="5" y="195"/>
                    </a:cubicBezTo>
                    <a:close/>
                    <a:moveTo>
                      <a:pt x="5" y="259"/>
                    </a:moveTo>
                    <a:lnTo>
                      <a:pt x="5" y="296"/>
                    </a:lnTo>
                    <a:cubicBezTo>
                      <a:pt x="5" y="298"/>
                      <a:pt x="4" y="299"/>
                      <a:pt x="2" y="299"/>
                    </a:cubicBezTo>
                    <a:cubicBezTo>
                      <a:pt x="1" y="299"/>
                      <a:pt x="0" y="298"/>
                      <a:pt x="0" y="296"/>
                    </a:cubicBezTo>
                    <a:lnTo>
                      <a:pt x="0" y="259"/>
                    </a:lnTo>
                    <a:cubicBezTo>
                      <a:pt x="0" y="258"/>
                      <a:pt x="1" y="256"/>
                      <a:pt x="2" y="256"/>
                    </a:cubicBezTo>
                    <a:cubicBezTo>
                      <a:pt x="4" y="256"/>
                      <a:pt x="5" y="258"/>
                      <a:pt x="5" y="259"/>
                    </a:cubicBezTo>
                    <a:close/>
                    <a:moveTo>
                      <a:pt x="5" y="323"/>
                    </a:moveTo>
                    <a:lnTo>
                      <a:pt x="5" y="360"/>
                    </a:lnTo>
                    <a:cubicBezTo>
                      <a:pt x="5" y="362"/>
                      <a:pt x="4" y="363"/>
                      <a:pt x="2" y="363"/>
                    </a:cubicBezTo>
                    <a:cubicBezTo>
                      <a:pt x="1" y="363"/>
                      <a:pt x="0" y="362"/>
                      <a:pt x="0" y="360"/>
                    </a:cubicBezTo>
                    <a:lnTo>
                      <a:pt x="0" y="323"/>
                    </a:lnTo>
                    <a:cubicBezTo>
                      <a:pt x="0" y="322"/>
                      <a:pt x="1" y="320"/>
                      <a:pt x="2" y="320"/>
                    </a:cubicBezTo>
                    <a:cubicBezTo>
                      <a:pt x="4" y="320"/>
                      <a:pt x="5" y="322"/>
                      <a:pt x="5" y="323"/>
                    </a:cubicBezTo>
                    <a:close/>
                    <a:moveTo>
                      <a:pt x="5" y="387"/>
                    </a:moveTo>
                    <a:lnTo>
                      <a:pt x="5" y="424"/>
                    </a:lnTo>
                    <a:cubicBezTo>
                      <a:pt x="5" y="426"/>
                      <a:pt x="4" y="427"/>
                      <a:pt x="2" y="427"/>
                    </a:cubicBezTo>
                    <a:cubicBezTo>
                      <a:pt x="1" y="427"/>
                      <a:pt x="0" y="426"/>
                      <a:pt x="0" y="424"/>
                    </a:cubicBezTo>
                    <a:lnTo>
                      <a:pt x="0" y="387"/>
                    </a:lnTo>
                    <a:cubicBezTo>
                      <a:pt x="0" y="386"/>
                      <a:pt x="1" y="384"/>
                      <a:pt x="2" y="384"/>
                    </a:cubicBezTo>
                    <a:cubicBezTo>
                      <a:pt x="4" y="384"/>
                      <a:pt x="5" y="386"/>
                      <a:pt x="5" y="387"/>
                    </a:cubicBezTo>
                    <a:close/>
                    <a:moveTo>
                      <a:pt x="5" y="451"/>
                    </a:moveTo>
                    <a:lnTo>
                      <a:pt x="5" y="488"/>
                    </a:lnTo>
                    <a:cubicBezTo>
                      <a:pt x="5" y="490"/>
                      <a:pt x="4" y="491"/>
                      <a:pt x="2" y="491"/>
                    </a:cubicBezTo>
                    <a:cubicBezTo>
                      <a:pt x="1" y="491"/>
                      <a:pt x="0" y="490"/>
                      <a:pt x="0" y="488"/>
                    </a:cubicBezTo>
                    <a:lnTo>
                      <a:pt x="0" y="451"/>
                    </a:lnTo>
                    <a:cubicBezTo>
                      <a:pt x="0" y="450"/>
                      <a:pt x="1" y="448"/>
                      <a:pt x="2" y="448"/>
                    </a:cubicBezTo>
                    <a:cubicBezTo>
                      <a:pt x="4" y="448"/>
                      <a:pt x="5" y="450"/>
                      <a:pt x="5" y="4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84">
                <a:extLst>
                  <a:ext uri="{FF2B5EF4-FFF2-40B4-BE49-F238E27FC236}">
                    <a16:creationId xmlns:a16="http://schemas.microsoft.com/office/drawing/2014/main" id="{48784BAC-BA6A-4365-BD95-E5A6F237D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4" y="1846"/>
                <a:ext cx="57" cy="58"/>
              </a:xfrm>
              <a:custGeom>
                <a:avLst/>
                <a:gdLst>
                  <a:gd name="T0" fmla="*/ 43 w 87"/>
                  <a:gd name="T1" fmla="*/ 0 h 87"/>
                  <a:gd name="T2" fmla="*/ 87 w 87"/>
                  <a:gd name="T3" fmla="*/ 87 h 87"/>
                  <a:gd name="T4" fmla="*/ 0 w 87"/>
                  <a:gd name="T5" fmla="*/ 87 h 87"/>
                  <a:gd name="T6" fmla="*/ 43 w 8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7">
                    <a:moveTo>
                      <a:pt x="43" y="0"/>
                    </a:moveTo>
                    <a:lnTo>
                      <a:pt x="87" y="87"/>
                    </a:lnTo>
                    <a:cubicBezTo>
                      <a:pt x="60" y="74"/>
                      <a:pt x="27" y="74"/>
                      <a:pt x="0" y="87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85">
                <a:extLst>
                  <a:ext uri="{FF2B5EF4-FFF2-40B4-BE49-F238E27FC236}">
                    <a16:creationId xmlns:a16="http://schemas.microsoft.com/office/drawing/2014/main" id="{376308FD-AE34-4723-87D4-DA331015C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4" y="2205"/>
                <a:ext cx="57" cy="58"/>
              </a:xfrm>
              <a:custGeom>
                <a:avLst/>
                <a:gdLst>
                  <a:gd name="T0" fmla="*/ 43 w 87"/>
                  <a:gd name="T1" fmla="*/ 88 h 88"/>
                  <a:gd name="T2" fmla="*/ 0 w 87"/>
                  <a:gd name="T3" fmla="*/ 0 h 88"/>
                  <a:gd name="T4" fmla="*/ 87 w 87"/>
                  <a:gd name="T5" fmla="*/ 0 h 88"/>
                  <a:gd name="T6" fmla="*/ 43 w 87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8">
                    <a:moveTo>
                      <a:pt x="43" y="88"/>
                    </a:moveTo>
                    <a:lnTo>
                      <a:pt x="0" y="0"/>
                    </a:lnTo>
                    <a:cubicBezTo>
                      <a:pt x="27" y="14"/>
                      <a:pt x="60" y="14"/>
                      <a:pt x="87" y="0"/>
                    </a:cubicBezTo>
                    <a:lnTo>
                      <a:pt x="43" y="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86">
                <a:extLst>
                  <a:ext uri="{FF2B5EF4-FFF2-40B4-BE49-F238E27FC236}">
                    <a16:creationId xmlns:a16="http://schemas.microsoft.com/office/drawing/2014/main" id="{2D950FA6-366D-4578-B5AA-EBCCC41DA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2010"/>
                <a:ext cx="157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87">
                <a:extLst>
                  <a:ext uri="{FF2B5EF4-FFF2-40B4-BE49-F238E27FC236}">
                    <a16:creationId xmlns:a16="http://schemas.microsoft.com/office/drawing/2014/main" id="{321D2367-E527-4FB3-9FAE-87AC00879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" y="2010"/>
                <a:ext cx="211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Vout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88">
                <a:extLst>
                  <a:ext uri="{FF2B5EF4-FFF2-40B4-BE49-F238E27FC236}">
                    <a16:creationId xmlns:a16="http://schemas.microsoft.com/office/drawing/2014/main" id="{E0D83FD1-B924-46FA-9319-3D5AC2835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1954"/>
                <a:ext cx="14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uper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caps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0" name="Rectangle 89">
                <a:extLst>
                  <a:ext uri="{FF2B5EF4-FFF2-40B4-BE49-F238E27FC236}">
                    <a16:creationId xmlns:a16="http://schemas.microsoft.com/office/drawing/2014/main" id="{C2C9B261-C7B9-4F5F-B8FC-C6E44D7FC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2023"/>
                <a:ext cx="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91">
                <a:extLst>
                  <a:ext uri="{FF2B5EF4-FFF2-40B4-BE49-F238E27FC236}">
                    <a16:creationId xmlns:a16="http://schemas.microsoft.com/office/drawing/2014/main" id="{865690AF-284A-4743-82D5-47BC6EBDD2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3" y="1884"/>
                <a:ext cx="4" cy="325"/>
              </a:xfrm>
              <a:custGeom>
                <a:avLst/>
                <a:gdLst>
                  <a:gd name="T0" fmla="*/ 6 w 6"/>
                  <a:gd name="T1" fmla="*/ 3 h 491"/>
                  <a:gd name="T2" fmla="*/ 6 w 6"/>
                  <a:gd name="T3" fmla="*/ 40 h 491"/>
                  <a:gd name="T4" fmla="*/ 3 w 6"/>
                  <a:gd name="T5" fmla="*/ 43 h 491"/>
                  <a:gd name="T6" fmla="*/ 0 w 6"/>
                  <a:gd name="T7" fmla="*/ 40 h 491"/>
                  <a:gd name="T8" fmla="*/ 0 w 6"/>
                  <a:gd name="T9" fmla="*/ 3 h 491"/>
                  <a:gd name="T10" fmla="*/ 3 w 6"/>
                  <a:gd name="T11" fmla="*/ 0 h 491"/>
                  <a:gd name="T12" fmla="*/ 6 w 6"/>
                  <a:gd name="T13" fmla="*/ 3 h 491"/>
                  <a:gd name="T14" fmla="*/ 6 w 6"/>
                  <a:gd name="T15" fmla="*/ 67 h 491"/>
                  <a:gd name="T16" fmla="*/ 6 w 6"/>
                  <a:gd name="T17" fmla="*/ 104 h 491"/>
                  <a:gd name="T18" fmla="*/ 3 w 6"/>
                  <a:gd name="T19" fmla="*/ 107 h 491"/>
                  <a:gd name="T20" fmla="*/ 0 w 6"/>
                  <a:gd name="T21" fmla="*/ 104 h 491"/>
                  <a:gd name="T22" fmla="*/ 0 w 6"/>
                  <a:gd name="T23" fmla="*/ 67 h 491"/>
                  <a:gd name="T24" fmla="*/ 3 w 6"/>
                  <a:gd name="T25" fmla="*/ 64 h 491"/>
                  <a:gd name="T26" fmla="*/ 6 w 6"/>
                  <a:gd name="T27" fmla="*/ 67 h 491"/>
                  <a:gd name="T28" fmla="*/ 6 w 6"/>
                  <a:gd name="T29" fmla="*/ 131 h 491"/>
                  <a:gd name="T30" fmla="*/ 6 w 6"/>
                  <a:gd name="T31" fmla="*/ 168 h 491"/>
                  <a:gd name="T32" fmla="*/ 3 w 6"/>
                  <a:gd name="T33" fmla="*/ 171 h 491"/>
                  <a:gd name="T34" fmla="*/ 0 w 6"/>
                  <a:gd name="T35" fmla="*/ 168 h 491"/>
                  <a:gd name="T36" fmla="*/ 0 w 6"/>
                  <a:gd name="T37" fmla="*/ 131 h 491"/>
                  <a:gd name="T38" fmla="*/ 3 w 6"/>
                  <a:gd name="T39" fmla="*/ 128 h 491"/>
                  <a:gd name="T40" fmla="*/ 6 w 6"/>
                  <a:gd name="T41" fmla="*/ 131 h 491"/>
                  <a:gd name="T42" fmla="*/ 6 w 6"/>
                  <a:gd name="T43" fmla="*/ 195 h 491"/>
                  <a:gd name="T44" fmla="*/ 6 w 6"/>
                  <a:gd name="T45" fmla="*/ 232 h 491"/>
                  <a:gd name="T46" fmla="*/ 3 w 6"/>
                  <a:gd name="T47" fmla="*/ 235 h 491"/>
                  <a:gd name="T48" fmla="*/ 0 w 6"/>
                  <a:gd name="T49" fmla="*/ 232 h 491"/>
                  <a:gd name="T50" fmla="*/ 0 w 6"/>
                  <a:gd name="T51" fmla="*/ 195 h 491"/>
                  <a:gd name="T52" fmla="*/ 3 w 6"/>
                  <a:gd name="T53" fmla="*/ 192 h 491"/>
                  <a:gd name="T54" fmla="*/ 6 w 6"/>
                  <a:gd name="T55" fmla="*/ 195 h 491"/>
                  <a:gd name="T56" fmla="*/ 6 w 6"/>
                  <a:gd name="T57" fmla="*/ 259 h 491"/>
                  <a:gd name="T58" fmla="*/ 6 w 6"/>
                  <a:gd name="T59" fmla="*/ 296 h 491"/>
                  <a:gd name="T60" fmla="*/ 3 w 6"/>
                  <a:gd name="T61" fmla="*/ 299 h 491"/>
                  <a:gd name="T62" fmla="*/ 0 w 6"/>
                  <a:gd name="T63" fmla="*/ 296 h 491"/>
                  <a:gd name="T64" fmla="*/ 0 w 6"/>
                  <a:gd name="T65" fmla="*/ 259 h 491"/>
                  <a:gd name="T66" fmla="*/ 3 w 6"/>
                  <a:gd name="T67" fmla="*/ 256 h 491"/>
                  <a:gd name="T68" fmla="*/ 6 w 6"/>
                  <a:gd name="T69" fmla="*/ 259 h 491"/>
                  <a:gd name="T70" fmla="*/ 6 w 6"/>
                  <a:gd name="T71" fmla="*/ 323 h 491"/>
                  <a:gd name="T72" fmla="*/ 6 w 6"/>
                  <a:gd name="T73" fmla="*/ 360 h 491"/>
                  <a:gd name="T74" fmla="*/ 3 w 6"/>
                  <a:gd name="T75" fmla="*/ 363 h 491"/>
                  <a:gd name="T76" fmla="*/ 0 w 6"/>
                  <a:gd name="T77" fmla="*/ 360 h 491"/>
                  <a:gd name="T78" fmla="*/ 0 w 6"/>
                  <a:gd name="T79" fmla="*/ 323 h 491"/>
                  <a:gd name="T80" fmla="*/ 3 w 6"/>
                  <a:gd name="T81" fmla="*/ 320 h 491"/>
                  <a:gd name="T82" fmla="*/ 6 w 6"/>
                  <a:gd name="T83" fmla="*/ 323 h 491"/>
                  <a:gd name="T84" fmla="*/ 6 w 6"/>
                  <a:gd name="T85" fmla="*/ 387 h 491"/>
                  <a:gd name="T86" fmla="*/ 6 w 6"/>
                  <a:gd name="T87" fmla="*/ 424 h 491"/>
                  <a:gd name="T88" fmla="*/ 3 w 6"/>
                  <a:gd name="T89" fmla="*/ 427 h 491"/>
                  <a:gd name="T90" fmla="*/ 0 w 6"/>
                  <a:gd name="T91" fmla="*/ 424 h 491"/>
                  <a:gd name="T92" fmla="*/ 0 w 6"/>
                  <a:gd name="T93" fmla="*/ 387 h 491"/>
                  <a:gd name="T94" fmla="*/ 3 w 6"/>
                  <a:gd name="T95" fmla="*/ 384 h 491"/>
                  <a:gd name="T96" fmla="*/ 6 w 6"/>
                  <a:gd name="T97" fmla="*/ 387 h 491"/>
                  <a:gd name="T98" fmla="*/ 6 w 6"/>
                  <a:gd name="T99" fmla="*/ 451 h 491"/>
                  <a:gd name="T100" fmla="*/ 6 w 6"/>
                  <a:gd name="T101" fmla="*/ 488 h 491"/>
                  <a:gd name="T102" fmla="*/ 3 w 6"/>
                  <a:gd name="T103" fmla="*/ 491 h 491"/>
                  <a:gd name="T104" fmla="*/ 0 w 6"/>
                  <a:gd name="T105" fmla="*/ 488 h 491"/>
                  <a:gd name="T106" fmla="*/ 0 w 6"/>
                  <a:gd name="T107" fmla="*/ 451 h 491"/>
                  <a:gd name="T108" fmla="*/ 3 w 6"/>
                  <a:gd name="T109" fmla="*/ 448 h 491"/>
                  <a:gd name="T110" fmla="*/ 6 w 6"/>
                  <a:gd name="T111" fmla="*/ 45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" h="491">
                    <a:moveTo>
                      <a:pt x="6" y="3"/>
                    </a:moveTo>
                    <a:lnTo>
                      <a:pt x="6" y="40"/>
                    </a:lnTo>
                    <a:cubicBezTo>
                      <a:pt x="6" y="42"/>
                      <a:pt x="5" y="43"/>
                      <a:pt x="3" y="43"/>
                    </a:cubicBezTo>
                    <a:cubicBezTo>
                      <a:pt x="2" y="43"/>
                      <a:pt x="0" y="42"/>
                      <a:pt x="0" y="40"/>
                    </a:cubicBezTo>
                    <a:lnTo>
                      <a:pt x="0" y="3"/>
                    </a:lnTo>
                    <a:cubicBezTo>
                      <a:pt x="0" y="2"/>
                      <a:pt x="2" y="0"/>
                      <a:pt x="3" y="0"/>
                    </a:cubicBezTo>
                    <a:cubicBezTo>
                      <a:pt x="5" y="0"/>
                      <a:pt x="6" y="2"/>
                      <a:pt x="6" y="3"/>
                    </a:cubicBezTo>
                    <a:close/>
                    <a:moveTo>
                      <a:pt x="6" y="67"/>
                    </a:moveTo>
                    <a:lnTo>
                      <a:pt x="6" y="104"/>
                    </a:lnTo>
                    <a:cubicBezTo>
                      <a:pt x="6" y="106"/>
                      <a:pt x="5" y="107"/>
                      <a:pt x="3" y="107"/>
                    </a:cubicBezTo>
                    <a:cubicBezTo>
                      <a:pt x="2" y="107"/>
                      <a:pt x="0" y="106"/>
                      <a:pt x="0" y="104"/>
                    </a:cubicBezTo>
                    <a:lnTo>
                      <a:pt x="0" y="67"/>
                    </a:lnTo>
                    <a:cubicBezTo>
                      <a:pt x="0" y="66"/>
                      <a:pt x="2" y="64"/>
                      <a:pt x="3" y="64"/>
                    </a:cubicBezTo>
                    <a:cubicBezTo>
                      <a:pt x="5" y="64"/>
                      <a:pt x="6" y="66"/>
                      <a:pt x="6" y="67"/>
                    </a:cubicBezTo>
                    <a:close/>
                    <a:moveTo>
                      <a:pt x="6" y="131"/>
                    </a:moveTo>
                    <a:lnTo>
                      <a:pt x="6" y="168"/>
                    </a:lnTo>
                    <a:cubicBezTo>
                      <a:pt x="6" y="170"/>
                      <a:pt x="5" y="171"/>
                      <a:pt x="3" y="171"/>
                    </a:cubicBezTo>
                    <a:cubicBezTo>
                      <a:pt x="2" y="171"/>
                      <a:pt x="0" y="170"/>
                      <a:pt x="0" y="168"/>
                    </a:cubicBezTo>
                    <a:lnTo>
                      <a:pt x="0" y="131"/>
                    </a:lnTo>
                    <a:cubicBezTo>
                      <a:pt x="0" y="130"/>
                      <a:pt x="2" y="128"/>
                      <a:pt x="3" y="128"/>
                    </a:cubicBezTo>
                    <a:cubicBezTo>
                      <a:pt x="5" y="128"/>
                      <a:pt x="6" y="130"/>
                      <a:pt x="6" y="131"/>
                    </a:cubicBezTo>
                    <a:close/>
                    <a:moveTo>
                      <a:pt x="6" y="195"/>
                    </a:moveTo>
                    <a:lnTo>
                      <a:pt x="6" y="232"/>
                    </a:lnTo>
                    <a:cubicBezTo>
                      <a:pt x="6" y="234"/>
                      <a:pt x="5" y="235"/>
                      <a:pt x="3" y="235"/>
                    </a:cubicBezTo>
                    <a:cubicBezTo>
                      <a:pt x="2" y="235"/>
                      <a:pt x="0" y="234"/>
                      <a:pt x="0" y="232"/>
                    </a:cubicBezTo>
                    <a:lnTo>
                      <a:pt x="0" y="195"/>
                    </a:lnTo>
                    <a:cubicBezTo>
                      <a:pt x="0" y="194"/>
                      <a:pt x="2" y="192"/>
                      <a:pt x="3" y="192"/>
                    </a:cubicBezTo>
                    <a:cubicBezTo>
                      <a:pt x="5" y="192"/>
                      <a:pt x="6" y="194"/>
                      <a:pt x="6" y="195"/>
                    </a:cubicBezTo>
                    <a:close/>
                    <a:moveTo>
                      <a:pt x="6" y="259"/>
                    </a:moveTo>
                    <a:lnTo>
                      <a:pt x="6" y="296"/>
                    </a:lnTo>
                    <a:cubicBezTo>
                      <a:pt x="6" y="298"/>
                      <a:pt x="5" y="299"/>
                      <a:pt x="3" y="299"/>
                    </a:cubicBezTo>
                    <a:cubicBezTo>
                      <a:pt x="2" y="299"/>
                      <a:pt x="0" y="298"/>
                      <a:pt x="0" y="296"/>
                    </a:cubicBezTo>
                    <a:lnTo>
                      <a:pt x="0" y="259"/>
                    </a:lnTo>
                    <a:cubicBezTo>
                      <a:pt x="0" y="258"/>
                      <a:pt x="2" y="256"/>
                      <a:pt x="3" y="256"/>
                    </a:cubicBezTo>
                    <a:cubicBezTo>
                      <a:pt x="5" y="256"/>
                      <a:pt x="6" y="258"/>
                      <a:pt x="6" y="259"/>
                    </a:cubicBezTo>
                    <a:close/>
                    <a:moveTo>
                      <a:pt x="6" y="323"/>
                    </a:moveTo>
                    <a:lnTo>
                      <a:pt x="6" y="360"/>
                    </a:lnTo>
                    <a:cubicBezTo>
                      <a:pt x="6" y="362"/>
                      <a:pt x="5" y="363"/>
                      <a:pt x="3" y="363"/>
                    </a:cubicBezTo>
                    <a:cubicBezTo>
                      <a:pt x="2" y="363"/>
                      <a:pt x="0" y="362"/>
                      <a:pt x="0" y="360"/>
                    </a:cubicBezTo>
                    <a:lnTo>
                      <a:pt x="0" y="323"/>
                    </a:lnTo>
                    <a:cubicBezTo>
                      <a:pt x="0" y="322"/>
                      <a:pt x="2" y="320"/>
                      <a:pt x="3" y="320"/>
                    </a:cubicBezTo>
                    <a:cubicBezTo>
                      <a:pt x="5" y="320"/>
                      <a:pt x="6" y="322"/>
                      <a:pt x="6" y="323"/>
                    </a:cubicBezTo>
                    <a:close/>
                    <a:moveTo>
                      <a:pt x="6" y="387"/>
                    </a:moveTo>
                    <a:lnTo>
                      <a:pt x="6" y="424"/>
                    </a:lnTo>
                    <a:cubicBezTo>
                      <a:pt x="6" y="426"/>
                      <a:pt x="5" y="427"/>
                      <a:pt x="3" y="427"/>
                    </a:cubicBezTo>
                    <a:cubicBezTo>
                      <a:pt x="2" y="427"/>
                      <a:pt x="0" y="426"/>
                      <a:pt x="0" y="424"/>
                    </a:cubicBezTo>
                    <a:lnTo>
                      <a:pt x="0" y="387"/>
                    </a:lnTo>
                    <a:cubicBezTo>
                      <a:pt x="0" y="386"/>
                      <a:pt x="2" y="384"/>
                      <a:pt x="3" y="384"/>
                    </a:cubicBezTo>
                    <a:cubicBezTo>
                      <a:pt x="5" y="384"/>
                      <a:pt x="6" y="386"/>
                      <a:pt x="6" y="387"/>
                    </a:cubicBezTo>
                    <a:close/>
                    <a:moveTo>
                      <a:pt x="6" y="451"/>
                    </a:moveTo>
                    <a:lnTo>
                      <a:pt x="6" y="488"/>
                    </a:lnTo>
                    <a:cubicBezTo>
                      <a:pt x="6" y="490"/>
                      <a:pt x="5" y="491"/>
                      <a:pt x="3" y="491"/>
                    </a:cubicBezTo>
                    <a:cubicBezTo>
                      <a:pt x="2" y="491"/>
                      <a:pt x="0" y="490"/>
                      <a:pt x="0" y="488"/>
                    </a:cubicBezTo>
                    <a:lnTo>
                      <a:pt x="0" y="451"/>
                    </a:lnTo>
                    <a:cubicBezTo>
                      <a:pt x="0" y="450"/>
                      <a:pt x="2" y="448"/>
                      <a:pt x="3" y="448"/>
                    </a:cubicBezTo>
                    <a:cubicBezTo>
                      <a:pt x="5" y="448"/>
                      <a:pt x="6" y="450"/>
                      <a:pt x="6" y="4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2">
                <a:extLst>
                  <a:ext uri="{FF2B5EF4-FFF2-40B4-BE49-F238E27FC236}">
                    <a16:creationId xmlns:a16="http://schemas.microsoft.com/office/drawing/2014/main" id="{420F6939-D862-4B74-BF73-4C0D69C7A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7" y="1843"/>
                <a:ext cx="57" cy="57"/>
              </a:xfrm>
              <a:custGeom>
                <a:avLst/>
                <a:gdLst>
                  <a:gd name="T0" fmla="*/ 44 w 88"/>
                  <a:gd name="T1" fmla="*/ 0 h 87"/>
                  <a:gd name="T2" fmla="*/ 88 w 88"/>
                  <a:gd name="T3" fmla="*/ 87 h 87"/>
                  <a:gd name="T4" fmla="*/ 0 w 88"/>
                  <a:gd name="T5" fmla="*/ 87 h 87"/>
                  <a:gd name="T6" fmla="*/ 44 w 88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87">
                    <a:moveTo>
                      <a:pt x="44" y="0"/>
                    </a:moveTo>
                    <a:lnTo>
                      <a:pt x="88" y="87"/>
                    </a:lnTo>
                    <a:cubicBezTo>
                      <a:pt x="60" y="74"/>
                      <a:pt x="28" y="74"/>
                      <a:pt x="0" y="87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93">
                <a:extLst>
                  <a:ext uri="{FF2B5EF4-FFF2-40B4-BE49-F238E27FC236}">
                    <a16:creationId xmlns:a16="http://schemas.microsoft.com/office/drawing/2014/main" id="{293676C7-A749-4FDB-AF74-040A1AF46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7" y="2201"/>
                <a:ext cx="57" cy="58"/>
              </a:xfrm>
              <a:custGeom>
                <a:avLst/>
                <a:gdLst>
                  <a:gd name="T0" fmla="*/ 44 w 88"/>
                  <a:gd name="T1" fmla="*/ 88 h 88"/>
                  <a:gd name="T2" fmla="*/ 0 w 88"/>
                  <a:gd name="T3" fmla="*/ 0 h 88"/>
                  <a:gd name="T4" fmla="*/ 88 w 88"/>
                  <a:gd name="T5" fmla="*/ 0 h 88"/>
                  <a:gd name="T6" fmla="*/ 44 w 88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88">
                    <a:moveTo>
                      <a:pt x="44" y="88"/>
                    </a:moveTo>
                    <a:lnTo>
                      <a:pt x="0" y="0"/>
                    </a:lnTo>
                    <a:cubicBezTo>
                      <a:pt x="28" y="14"/>
                      <a:pt x="60" y="14"/>
                      <a:pt x="88" y="0"/>
                    </a:cubicBez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94">
                <a:extLst>
                  <a:ext uri="{FF2B5EF4-FFF2-40B4-BE49-F238E27FC236}">
                    <a16:creationId xmlns:a16="http://schemas.microsoft.com/office/drawing/2014/main" id="{421EB7B1-FE22-4732-9A85-5A2AA193E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466"/>
                <a:ext cx="315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forward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95">
                <a:extLst>
                  <a:ext uri="{FF2B5EF4-FFF2-40B4-BE49-F238E27FC236}">
                    <a16:creationId xmlns:a16="http://schemas.microsoft.com/office/drawing/2014/main" id="{767E7B7A-16DC-4E34-A8BA-8FA7D946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8" y="2054"/>
                <a:ext cx="119" cy="30"/>
              </a:xfrm>
              <a:custGeom>
                <a:avLst/>
                <a:gdLst>
                  <a:gd name="T0" fmla="*/ 119 w 119"/>
                  <a:gd name="T1" fmla="*/ 30 h 30"/>
                  <a:gd name="T2" fmla="*/ 0 w 119"/>
                  <a:gd name="T3" fmla="*/ 30 h 30"/>
                  <a:gd name="T4" fmla="*/ 119 w 119"/>
                  <a:gd name="T5" fmla="*/ 0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30"/>
                    </a:moveTo>
                    <a:lnTo>
                      <a:pt x="0" y="30"/>
                    </a:lnTo>
                    <a:moveTo>
                      <a:pt x="119" y="0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96">
                <a:extLst>
                  <a:ext uri="{FF2B5EF4-FFF2-40B4-BE49-F238E27FC236}">
                    <a16:creationId xmlns:a16="http://schemas.microsoft.com/office/drawing/2014/main" id="{971D1D9F-3E68-485F-9A99-0544A5488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98" y="1919"/>
                <a:ext cx="0" cy="300"/>
              </a:xfrm>
              <a:custGeom>
                <a:avLst/>
                <a:gdLst>
                  <a:gd name="T0" fmla="*/ 300 h 300"/>
                  <a:gd name="T1" fmla="*/ 165 h 300"/>
                  <a:gd name="T2" fmla="*/ 135 h 300"/>
                  <a:gd name="T3" fmla="*/ 0 h 30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00">
                    <a:moveTo>
                      <a:pt x="0" y="300"/>
                    </a:moveTo>
                    <a:lnTo>
                      <a:pt x="0" y="165"/>
                    </a:lnTo>
                    <a:moveTo>
                      <a:pt x="0" y="135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7">
                <a:extLst>
                  <a:ext uri="{FF2B5EF4-FFF2-40B4-BE49-F238E27FC236}">
                    <a16:creationId xmlns:a16="http://schemas.microsoft.com/office/drawing/2014/main" id="{979EC80F-059B-4AD3-BD1F-F6747C470B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4" y="1888"/>
                <a:ext cx="99" cy="334"/>
              </a:xfrm>
              <a:custGeom>
                <a:avLst/>
                <a:gdLst>
                  <a:gd name="T0" fmla="*/ 75 w 151"/>
                  <a:gd name="T1" fmla="*/ 176 h 504"/>
                  <a:gd name="T2" fmla="*/ 75 w 151"/>
                  <a:gd name="T3" fmla="*/ 0 h 504"/>
                  <a:gd name="T4" fmla="*/ 75 w 151"/>
                  <a:gd name="T5" fmla="*/ 328 h 504"/>
                  <a:gd name="T6" fmla="*/ 75 w 151"/>
                  <a:gd name="T7" fmla="*/ 504 h 504"/>
                  <a:gd name="T8" fmla="*/ 75 w 151"/>
                  <a:gd name="T9" fmla="*/ 176 h 504"/>
                  <a:gd name="T10" fmla="*/ 0 w 151"/>
                  <a:gd name="T11" fmla="*/ 252 h 504"/>
                  <a:gd name="T12" fmla="*/ 75 w 151"/>
                  <a:gd name="T13" fmla="*/ 328 h 504"/>
                  <a:gd name="T14" fmla="*/ 151 w 151"/>
                  <a:gd name="T15" fmla="*/ 252 h 504"/>
                  <a:gd name="T16" fmla="*/ 75 w 151"/>
                  <a:gd name="T17" fmla="*/ 176 h 504"/>
                  <a:gd name="T18" fmla="*/ 75 w 151"/>
                  <a:gd name="T19" fmla="*/ 192 h 504"/>
                  <a:gd name="T20" fmla="*/ 75 w 151"/>
                  <a:gd name="T21" fmla="*/ 222 h 504"/>
                  <a:gd name="T22" fmla="*/ 91 w 151"/>
                  <a:gd name="T23" fmla="*/ 207 h 504"/>
                  <a:gd name="T24" fmla="*/ 60 w 151"/>
                  <a:gd name="T25" fmla="*/ 207 h 504"/>
                  <a:gd name="T26" fmla="*/ 91 w 151"/>
                  <a:gd name="T27" fmla="*/ 305 h 504"/>
                  <a:gd name="T28" fmla="*/ 60 w 151"/>
                  <a:gd name="T29" fmla="*/ 305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504">
                    <a:moveTo>
                      <a:pt x="75" y="176"/>
                    </a:moveTo>
                    <a:lnTo>
                      <a:pt x="75" y="0"/>
                    </a:lnTo>
                    <a:moveTo>
                      <a:pt x="75" y="328"/>
                    </a:moveTo>
                    <a:lnTo>
                      <a:pt x="75" y="504"/>
                    </a:lnTo>
                    <a:moveTo>
                      <a:pt x="75" y="176"/>
                    </a:moveTo>
                    <a:cubicBezTo>
                      <a:pt x="34" y="176"/>
                      <a:pt x="0" y="210"/>
                      <a:pt x="0" y="252"/>
                    </a:cubicBezTo>
                    <a:cubicBezTo>
                      <a:pt x="0" y="294"/>
                      <a:pt x="34" y="328"/>
                      <a:pt x="75" y="328"/>
                    </a:cubicBezTo>
                    <a:cubicBezTo>
                      <a:pt x="117" y="328"/>
                      <a:pt x="151" y="294"/>
                      <a:pt x="151" y="252"/>
                    </a:cubicBezTo>
                    <a:cubicBezTo>
                      <a:pt x="151" y="210"/>
                      <a:pt x="117" y="176"/>
                      <a:pt x="75" y="176"/>
                    </a:cubicBezTo>
                    <a:close/>
                    <a:moveTo>
                      <a:pt x="75" y="192"/>
                    </a:moveTo>
                    <a:lnTo>
                      <a:pt x="75" y="222"/>
                    </a:lnTo>
                    <a:moveTo>
                      <a:pt x="91" y="207"/>
                    </a:moveTo>
                    <a:lnTo>
                      <a:pt x="60" y="207"/>
                    </a:lnTo>
                    <a:moveTo>
                      <a:pt x="91" y="305"/>
                    </a:moveTo>
                    <a:lnTo>
                      <a:pt x="60" y="30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98">
                <a:extLst>
                  <a:ext uri="{FF2B5EF4-FFF2-40B4-BE49-F238E27FC236}">
                    <a16:creationId xmlns:a16="http://schemas.microsoft.com/office/drawing/2014/main" id="{FAB99D5E-B725-4362-8B7B-7D2B7E348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2000"/>
                <a:ext cx="95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12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9" name="Freeform 99">
                <a:extLst>
                  <a:ext uri="{FF2B5EF4-FFF2-40B4-BE49-F238E27FC236}">
                    <a16:creationId xmlns:a16="http://schemas.microsoft.com/office/drawing/2014/main" id="{C2E976C5-BFE2-49DB-8A97-D2E4ACB8F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1771"/>
                <a:ext cx="99" cy="101"/>
              </a:xfrm>
              <a:custGeom>
                <a:avLst/>
                <a:gdLst>
                  <a:gd name="T0" fmla="*/ 99 w 99"/>
                  <a:gd name="T1" fmla="*/ 0 h 101"/>
                  <a:gd name="T2" fmla="*/ 0 w 99"/>
                  <a:gd name="T3" fmla="*/ 50 h 101"/>
                  <a:gd name="T4" fmla="*/ 99 w 99"/>
                  <a:gd name="T5" fmla="*/ 101 h 101"/>
                  <a:gd name="T6" fmla="*/ 99 w 99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01">
                    <a:moveTo>
                      <a:pt x="99" y="0"/>
                    </a:moveTo>
                    <a:lnTo>
                      <a:pt x="0" y="50"/>
                    </a:lnTo>
                    <a:lnTo>
                      <a:pt x="99" y="101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00">
                <a:extLst>
                  <a:ext uri="{FF2B5EF4-FFF2-40B4-BE49-F238E27FC236}">
                    <a16:creationId xmlns:a16="http://schemas.microsoft.com/office/drawing/2014/main" id="{2EABDFBC-CA8E-4F69-BF95-3B9C6266D1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" y="1771"/>
                <a:ext cx="99" cy="101"/>
              </a:xfrm>
              <a:custGeom>
                <a:avLst/>
                <a:gdLst>
                  <a:gd name="T0" fmla="*/ 0 w 99"/>
                  <a:gd name="T1" fmla="*/ 101 h 101"/>
                  <a:gd name="T2" fmla="*/ 0 w 99"/>
                  <a:gd name="T3" fmla="*/ 0 h 101"/>
                  <a:gd name="T4" fmla="*/ 99 w 99"/>
                  <a:gd name="T5" fmla="*/ 0 h 101"/>
                  <a:gd name="T6" fmla="*/ 0 w 99"/>
                  <a:gd name="T7" fmla="*/ 50 h 101"/>
                  <a:gd name="T8" fmla="*/ 99 w 99"/>
                  <a:gd name="T9" fmla="*/ 101 h 101"/>
                  <a:gd name="T10" fmla="*/ 99 w 99"/>
                  <a:gd name="T1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101">
                    <a:moveTo>
                      <a:pt x="0" y="101"/>
                    </a:moveTo>
                    <a:lnTo>
                      <a:pt x="0" y="0"/>
                    </a:lnTo>
                    <a:moveTo>
                      <a:pt x="99" y="0"/>
                    </a:moveTo>
                    <a:lnTo>
                      <a:pt x="0" y="50"/>
                    </a:lnTo>
                    <a:lnTo>
                      <a:pt x="99" y="101"/>
                    </a:lnTo>
                    <a:lnTo>
                      <a:pt x="99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02">
                <a:extLst>
                  <a:ext uri="{FF2B5EF4-FFF2-40B4-BE49-F238E27FC236}">
                    <a16:creationId xmlns:a16="http://schemas.microsoft.com/office/drawing/2014/main" id="{0F16299D-1E32-4192-B497-0E5DD4F06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8" y="1827"/>
                <a:ext cx="0" cy="92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03">
                <a:extLst>
                  <a:ext uri="{FF2B5EF4-FFF2-40B4-BE49-F238E27FC236}">
                    <a16:creationId xmlns:a16="http://schemas.microsoft.com/office/drawing/2014/main" id="{DB5E821D-E0F7-4384-9FEC-D5A5AA482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24" y="1935"/>
                <a:ext cx="79" cy="267"/>
              </a:xfrm>
              <a:custGeom>
                <a:avLst/>
                <a:gdLst>
                  <a:gd name="T0" fmla="*/ 60 w 120"/>
                  <a:gd name="T1" fmla="*/ 141 h 403"/>
                  <a:gd name="T2" fmla="*/ 60 w 120"/>
                  <a:gd name="T3" fmla="*/ 0 h 403"/>
                  <a:gd name="T4" fmla="*/ 60 w 120"/>
                  <a:gd name="T5" fmla="*/ 262 h 403"/>
                  <a:gd name="T6" fmla="*/ 60 w 120"/>
                  <a:gd name="T7" fmla="*/ 403 h 403"/>
                  <a:gd name="T8" fmla="*/ 60 w 120"/>
                  <a:gd name="T9" fmla="*/ 141 h 403"/>
                  <a:gd name="T10" fmla="*/ 0 w 120"/>
                  <a:gd name="T11" fmla="*/ 202 h 403"/>
                  <a:gd name="T12" fmla="*/ 60 w 120"/>
                  <a:gd name="T13" fmla="*/ 262 h 403"/>
                  <a:gd name="T14" fmla="*/ 120 w 120"/>
                  <a:gd name="T15" fmla="*/ 202 h 403"/>
                  <a:gd name="T16" fmla="*/ 60 w 120"/>
                  <a:gd name="T17" fmla="*/ 141 h 403"/>
                  <a:gd name="T18" fmla="*/ 60 w 120"/>
                  <a:gd name="T19" fmla="*/ 153 h 403"/>
                  <a:gd name="T20" fmla="*/ 60 w 120"/>
                  <a:gd name="T21" fmla="*/ 178 h 403"/>
                  <a:gd name="T22" fmla="*/ 72 w 120"/>
                  <a:gd name="T23" fmla="*/ 166 h 403"/>
                  <a:gd name="T24" fmla="*/ 48 w 120"/>
                  <a:gd name="T25" fmla="*/ 166 h 403"/>
                  <a:gd name="T26" fmla="*/ 72 w 120"/>
                  <a:gd name="T27" fmla="*/ 244 h 403"/>
                  <a:gd name="T28" fmla="*/ 48 w 120"/>
                  <a:gd name="T29" fmla="*/ 24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403">
                    <a:moveTo>
                      <a:pt x="60" y="141"/>
                    </a:moveTo>
                    <a:lnTo>
                      <a:pt x="60" y="0"/>
                    </a:lnTo>
                    <a:moveTo>
                      <a:pt x="60" y="262"/>
                    </a:moveTo>
                    <a:lnTo>
                      <a:pt x="60" y="403"/>
                    </a:lnTo>
                    <a:moveTo>
                      <a:pt x="60" y="141"/>
                    </a:moveTo>
                    <a:cubicBezTo>
                      <a:pt x="27" y="141"/>
                      <a:pt x="0" y="168"/>
                      <a:pt x="0" y="202"/>
                    </a:cubicBezTo>
                    <a:cubicBezTo>
                      <a:pt x="0" y="235"/>
                      <a:pt x="27" y="262"/>
                      <a:pt x="60" y="262"/>
                    </a:cubicBezTo>
                    <a:cubicBezTo>
                      <a:pt x="93" y="262"/>
                      <a:pt x="120" y="235"/>
                      <a:pt x="120" y="202"/>
                    </a:cubicBezTo>
                    <a:cubicBezTo>
                      <a:pt x="120" y="168"/>
                      <a:pt x="93" y="141"/>
                      <a:pt x="60" y="141"/>
                    </a:cubicBezTo>
                    <a:close/>
                    <a:moveTo>
                      <a:pt x="60" y="153"/>
                    </a:moveTo>
                    <a:lnTo>
                      <a:pt x="60" y="178"/>
                    </a:lnTo>
                    <a:moveTo>
                      <a:pt x="72" y="166"/>
                    </a:moveTo>
                    <a:lnTo>
                      <a:pt x="48" y="166"/>
                    </a:lnTo>
                    <a:moveTo>
                      <a:pt x="72" y="244"/>
                    </a:moveTo>
                    <a:lnTo>
                      <a:pt x="48" y="24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04">
                <a:extLst>
                  <a:ext uri="{FF2B5EF4-FFF2-40B4-BE49-F238E27FC236}">
                    <a16:creationId xmlns:a16="http://schemas.microsoft.com/office/drawing/2014/main" id="{B0337F9C-73D5-409A-AD82-47D55351B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" y="1821"/>
                <a:ext cx="1214" cy="21"/>
              </a:xfrm>
              <a:custGeom>
                <a:avLst/>
                <a:gdLst>
                  <a:gd name="T0" fmla="*/ 0 w 833"/>
                  <a:gd name="T1" fmla="*/ 74 w 833"/>
                  <a:gd name="T2" fmla="*/ 74 w 833"/>
                  <a:gd name="T3" fmla="*/ 833 w 8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833">
                    <a:moveTo>
                      <a:pt x="0" y="0"/>
                    </a:moveTo>
                    <a:lnTo>
                      <a:pt x="74" y="0"/>
                    </a:lnTo>
                    <a:lnTo>
                      <a:pt x="74" y="0"/>
                    </a:lnTo>
                    <a:lnTo>
                      <a:pt x="833" y="0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06">
                <a:extLst>
                  <a:ext uri="{FF2B5EF4-FFF2-40B4-BE49-F238E27FC236}">
                    <a16:creationId xmlns:a16="http://schemas.microsoft.com/office/drawing/2014/main" id="{10368CF8-67FA-4C29-B1B5-2DE0839D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" y="2219"/>
                <a:ext cx="1052" cy="65"/>
              </a:xfrm>
              <a:custGeom>
                <a:avLst/>
                <a:gdLst>
                  <a:gd name="T0" fmla="*/ 219 w 219"/>
                  <a:gd name="T1" fmla="*/ 0 h 65"/>
                  <a:gd name="T2" fmla="*/ 219 w 219"/>
                  <a:gd name="T3" fmla="*/ 65 h 65"/>
                  <a:gd name="T4" fmla="*/ 0 w 219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" h="65">
                    <a:moveTo>
                      <a:pt x="219" y="0"/>
                    </a:moveTo>
                    <a:lnTo>
                      <a:pt x="219" y="65"/>
                    </a:lnTo>
                    <a:lnTo>
                      <a:pt x="0" y="65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07">
                <a:extLst>
                  <a:ext uri="{FF2B5EF4-FFF2-40B4-BE49-F238E27FC236}">
                    <a16:creationId xmlns:a16="http://schemas.microsoft.com/office/drawing/2014/main" id="{BE9AB4A1-92DF-45F6-880B-B510CBCDA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6" y="1821"/>
                <a:ext cx="99" cy="114"/>
              </a:xfrm>
              <a:custGeom>
                <a:avLst/>
                <a:gdLst>
                  <a:gd name="T0" fmla="*/ 186 w 186"/>
                  <a:gd name="T1" fmla="*/ 114 h 114"/>
                  <a:gd name="T2" fmla="*/ 186 w 186"/>
                  <a:gd name="T3" fmla="*/ 0 h 114"/>
                  <a:gd name="T4" fmla="*/ 0 w 186"/>
                  <a:gd name="T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114">
                    <a:moveTo>
                      <a:pt x="186" y="114"/>
                    </a:moveTo>
                    <a:lnTo>
                      <a:pt x="186" y="0"/>
                    </a:lnTo>
                    <a:lnTo>
                      <a:pt x="0" y="0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08">
                <a:extLst>
                  <a:ext uri="{FF2B5EF4-FFF2-40B4-BE49-F238E27FC236}">
                    <a16:creationId xmlns:a16="http://schemas.microsoft.com/office/drawing/2014/main" id="{51495240-09BE-4BC1-971F-5A13161A6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0" y="2211"/>
                <a:ext cx="715" cy="73"/>
              </a:xfrm>
              <a:custGeom>
                <a:avLst/>
                <a:gdLst>
                  <a:gd name="T0" fmla="*/ 715 w 715"/>
                  <a:gd name="T1" fmla="*/ 0 h 73"/>
                  <a:gd name="T2" fmla="*/ 715 w 715"/>
                  <a:gd name="T3" fmla="*/ 73 h 73"/>
                  <a:gd name="T4" fmla="*/ 0 w 715"/>
                  <a:gd name="T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5" h="73">
                    <a:moveTo>
                      <a:pt x="715" y="0"/>
                    </a:moveTo>
                    <a:lnTo>
                      <a:pt x="715" y="73"/>
                    </a:lnTo>
                    <a:lnTo>
                      <a:pt x="0" y="73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9">
                <a:extLst>
                  <a:ext uri="{FF2B5EF4-FFF2-40B4-BE49-F238E27FC236}">
                    <a16:creationId xmlns:a16="http://schemas.microsoft.com/office/drawing/2014/main" id="{3DD03F04-E744-4EE5-8ED6-3E8BE5D0CE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9" y="2287"/>
                <a:ext cx="83" cy="210"/>
              </a:xfrm>
              <a:custGeom>
                <a:avLst/>
                <a:gdLst>
                  <a:gd name="T0" fmla="*/ 28 w 83"/>
                  <a:gd name="T1" fmla="*/ 210 h 210"/>
                  <a:gd name="T2" fmla="*/ 56 w 83"/>
                  <a:gd name="T3" fmla="*/ 210 h 210"/>
                  <a:gd name="T4" fmla="*/ 13 w 83"/>
                  <a:gd name="T5" fmla="*/ 196 h 210"/>
                  <a:gd name="T6" fmla="*/ 69 w 83"/>
                  <a:gd name="T7" fmla="*/ 196 h 210"/>
                  <a:gd name="T8" fmla="*/ 0 w 83"/>
                  <a:gd name="T9" fmla="*/ 182 h 210"/>
                  <a:gd name="T10" fmla="*/ 83 w 83"/>
                  <a:gd name="T11" fmla="*/ 182 h 210"/>
                  <a:gd name="T12" fmla="*/ 42 w 83"/>
                  <a:gd name="T13" fmla="*/ 0 h 210"/>
                  <a:gd name="T14" fmla="*/ 42 w 83"/>
                  <a:gd name="T15" fmla="*/ 18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10">
                    <a:moveTo>
                      <a:pt x="28" y="210"/>
                    </a:moveTo>
                    <a:lnTo>
                      <a:pt x="56" y="210"/>
                    </a:lnTo>
                    <a:moveTo>
                      <a:pt x="13" y="196"/>
                    </a:moveTo>
                    <a:lnTo>
                      <a:pt x="69" y="196"/>
                    </a:lnTo>
                    <a:moveTo>
                      <a:pt x="0" y="182"/>
                    </a:moveTo>
                    <a:lnTo>
                      <a:pt x="83" y="182"/>
                    </a:lnTo>
                    <a:moveTo>
                      <a:pt x="42" y="0"/>
                    </a:moveTo>
                    <a:lnTo>
                      <a:pt x="42" y="18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19186C3-021E-40A2-B2ED-C9CC9226B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995"/>
                <a:ext cx="119" cy="1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14">
                <a:extLst>
                  <a:ext uri="{FF2B5EF4-FFF2-40B4-BE49-F238E27FC236}">
                    <a16:creationId xmlns:a16="http://schemas.microsoft.com/office/drawing/2014/main" id="{B9734FBE-80C8-4EB9-AD04-8EE84D0F8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5" y="2019"/>
                <a:ext cx="0" cy="74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15">
                <a:extLst>
                  <a:ext uri="{FF2B5EF4-FFF2-40B4-BE49-F238E27FC236}">
                    <a16:creationId xmlns:a16="http://schemas.microsoft.com/office/drawing/2014/main" id="{DF9512D8-FD2B-4C01-8189-12AFABB4D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2" y="2070"/>
                <a:ext cx="47" cy="23"/>
              </a:xfrm>
              <a:custGeom>
                <a:avLst/>
                <a:gdLst>
                  <a:gd name="T0" fmla="*/ 0 w 47"/>
                  <a:gd name="T1" fmla="*/ 0 h 23"/>
                  <a:gd name="T2" fmla="*/ 23 w 47"/>
                  <a:gd name="T3" fmla="*/ 23 h 23"/>
                  <a:gd name="T4" fmla="*/ 47 w 47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3">
                    <a:moveTo>
                      <a:pt x="0" y="0"/>
                    </a:moveTo>
                    <a:lnTo>
                      <a:pt x="23" y="23"/>
                    </a:lnTo>
                    <a:lnTo>
                      <a:pt x="47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16">
                <a:extLst>
                  <a:ext uri="{FF2B5EF4-FFF2-40B4-BE49-F238E27FC236}">
                    <a16:creationId xmlns:a16="http://schemas.microsoft.com/office/drawing/2014/main" id="{64A62717-B7AC-48D9-A369-1CBD213E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" y="1772"/>
                <a:ext cx="99" cy="100"/>
              </a:xfrm>
              <a:custGeom>
                <a:avLst/>
                <a:gdLst>
                  <a:gd name="T0" fmla="*/ 0 w 99"/>
                  <a:gd name="T1" fmla="*/ 100 h 100"/>
                  <a:gd name="T2" fmla="*/ 99 w 99"/>
                  <a:gd name="T3" fmla="*/ 50 h 100"/>
                  <a:gd name="T4" fmla="*/ 0 w 99"/>
                  <a:gd name="T5" fmla="*/ 0 h 100"/>
                  <a:gd name="T6" fmla="*/ 0 w 99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00">
                    <a:moveTo>
                      <a:pt x="0" y="100"/>
                    </a:moveTo>
                    <a:lnTo>
                      <a:pt x="99" y="50"/>
                    </a:lnTo>
                    <a:lnTo>
                      <a:pt x="0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17">
                <a:extLst>
                  <a:ext uri="{FF2B5EF4-FFF2-40B4-BE49-F238E27FC236}">
                    <a16:creationId xmlns:a16="http://schemas.microsoft.com/office/drawing/2014/main" id="{3EE24AA3-5E96-4838-A6B6-1F246F90D9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" y="1772"/>
                <a:ext cx="99" cy="100"/>
              </a:xfrm>
              <a:custGeom>
                <a:avLst/>
                <a:gdLst>
                  <a:gd name="T0" fmla="*/ 99 w 99"/>
                  <a:gd name="T1" fmla="*/ 0 h 100"/>
                  <a:gd name="T2" fmla="*/ 99 w 99"/>
                  <a:gd name="T3" fmla="*/ 100 h 100"/>
                  <a:gd name="T4" fmla="*/ 0 w 99"/>
                  <a:gd name="T5" fmla="*/ 100 h 100"/>
                  <a:gd name="T6" fmla="*/ 99 w 99"/>
                  <a:gd name="T7" fmla="*/ 50 h 100"/>
                  <a:gd name="T8" fmla="*/ 0 w 99"/>
                  <a:gd name="T9" fmla="*/ 0 h 100"/>
                  <a:gd name="T10" fmla="*/ 0 w 99"/>
                  <a:gd name="T1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100">
                    <a:moveTo>
                      <a:pt x="99" y="0"/>
                    </a:moveTo>
                    <a:lnTo>
                      <a:pt x="99" y="100"/>
                    </a:lnTo>
                    <a:moveTo>
                      <a:pt x="0" y="100"/>
                    </a:moveTo>
                    <a:lnTo>
                      <a:pt x="99" y="50"/>
                    </a:lnTo>
                    <a:lnTo>
                      <a:pt x="0" y="0"/>
                    </a:lnTo>
                    <a:lnTo>
                      <a:pt x="0" y="10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18">
                <a:extLst>
                  <a:ext uri="{FF2B5EF4-FFF2-40B4-BE49-F238E27FC236}">
                    <a16:creationId xmlns:a16="http://schemas.microsoft.com/office/drawing/2014/main" id="{D14547DC-3995-487C-A3D8-553B9EF33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2" y="1822"/>
                <a:ext cx="39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19">
                <a:extLst>
                  <a:ext uri="{FF2B5EF4-FFF2-40B4-BE49-F238E27FC236}">
                    <a16:creationId xmlns:a16="http://schemas.microsoft.com/office/drawing/2014/main" id="{FE0CFA00-E460-4EEF-95A4-0A06BE54E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" y="1822"/>
                <a:ext cx="89" cy="66"/>
              </a:xfrm>
              <a:custGeom>
                <a:avLst/>
                <a:gdLst>
                  <a:gd name="T0" fmla="*/ 0 w 89"/>
                  <a:gd name="T1" fmla="*/ 66 h 66"/>
                  <a:gd name="T2" fmla="*/ 0 w 89"/>
                  <a:gd name="T3" fmla="*/ 0 h 66"/>
                  <a:gd name="T4" fmla="*/ 89 w 89"/>
                  <a:gd name="T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" h="66">
                    <a:moveTo>
                      <a:pt x="0" y="66"/>
                    </a:move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24">
                <a:extLst>
                  <a:ext uri="{FF2B5EF4-FFF2-40B4-BE49-F238E27FC236}">
                    <a16:creationId xmlns:a16="http://schemas.microsoft.com/office/drawing/2014/main" id="{FF63A8DD-677E-4A8F-B219-6F3F0B1A8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" y="2222"/>
                <a:ext cx="1192" cy="63"/>
              </a:xfrm>
              <a:custGeom>
                <a:avLst/>
                <a:gdLst>
                  <a:gd name="T0" fmla="*/ 0 w 527"/>
                  <a:gd name="T1" fmla="*/ 0 h 63"/>
                  <a:gd name="T2" fmla="*/ 0 w 527"/>
                  <a:gd name="T3" fmla="*/ 63 h 63"/>
                  <a:gd name="T4" fmla="*/ 527 w 527"/>
                  <a:gd name="T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" h="63">
                    <a:moveTo>
                      <a:pt x="0" y="0"/>
                    </a:moveTo>
                    <a:lnTo>
                      <a:pt x="0" y="63"/>
                    </a:lnTo>
                    <a:lnTo>
                      <a:pt x="527" y="63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29">
                <a:extLst>
                  <a:ext uri="{FF2B5EF4-FFF2-40B4-BE49-F238E27FC236}">
                    <a16:creationId xmlns:a16="http://schemas.microsoft.com/office/drawing/2014/main" id="{7A716397-BDA0-49A9-B7B3-528579D87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3" y="2115"/>
                <a:ext cx="0" cy="166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30">
                <a:extLst>
                  <a:ext uri="{FF2B5EF4-FFF2-40B4-BE49-F238E27FC236}">
                    <a16:creationId xmlns:a16="http://schemas.microsoft.com/office/drawing/2014/main" id="{F0CEC9A4-3FFF-47B8-83B2-E4B9B3212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3" y="1824"/>
                <a:ext cx="0" cy="171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31">
                <a:extLst>
                  <a:ext uri="{FF2B5EF4-FFF2-40B4-BE49-F238E27FC236}">
                    <a16:creationId xmlns:a16="http://schemas.microsoft.com/office/drawing/2014/main" id="{3BB39653-AC21-4676-BCF4-7FC344F64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1" y="1826"/>
                <a:ext cx="0" cy="9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32">
                <a:extLst>
                  <a:ext uri="{FF2B5EF4-FFF2-40B4-BE49-F238E27FC236}">
                    <a16:creationId xmlns:a16="http://schemas.microsoft.com/office/drawing/2014/main" id="{23B7E810-2C3C-4B65-9E1A-B6739859B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4" y="1648"/>
                <a:ext cx="548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33">
                <a:extLst>
                  <a:ext uri="{FF2B5EF4-FFF2-40B4-BE49-F238E27FC236}">
                    <a16:creationId xmlns:a16="http://schemas.microsoft.com/office/drawing/2014/main" id="{F6B1650A-4A49-416C-A855-882337260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" y="1615"/>
                <a:ext cx="97" cy="65"/>
              </a:xfrm>
              <a:custGeom>
                <a:avLst/>
                <a:gdLst>
                  <a:gd name="T0" fmla="*/ 97 w 97"/>
                  <a:gd name="T1" fmla="*/ 65 h 65"/>
                  <a:gd name="T2" fmla="*/ 0 w 97"/>
                  <a:gd name="T3" fmla="*/ 33 h 65"/>
                  <a:gd name="T4" fmla="*/ 97 w 97"/>
                  <a:gd name="T5" fmla="*/ 0 h 65"/>
                  <a:gd name="T6" fmla="*/ 97 w 97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65">
                    <a:moveTo>
                      <a:pt x="97" y="65"/>
                    </a:moveTo>
                    <a:lnTo>
                      <a:pt x="0" y="33"/>
                    </a:lnTo>
                    <a:lnTo>
                      <a:pt x="97" y="0"/>
                    </a:lnTo>
                    <a:lnTo>
                      <a:pt x="97" y="6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134">
                <a:extLst>
                  <a:ext uri="{FF2B5EF4-FFF2-40B4-BE49-F238E27FC236}">
                    <a16:creationId xmlns:a16="http://schemas.microsoft.com/office/drawing/2014/main" id="{335D37DA-9F54-4A30-91CF-C201ED37B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538"/>
                <a:ext cx="295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reverse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136">
                <a:extLst>
                  <a:ext uri="{FF2B5EF4-FFF2-40B4-BE49-F238E27FC236}">
                    <a16:creationId xmlns:a16="http://schemas.microsoft.com/office/drawing/2014/main" id="{897178B5-6533-413E-A11A-6D8F558E0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2009"/>
                <a:ext cx="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138">
                <a:extLst>
                  <a:ext uri="{FF2B5EF4-FFF2-40B4-BE49-F238E27FC236}">
                    <a16:creationId xmlns:a16="http://schemas.microsoft.com/office/drawing/2014/main" id="{C768CACC-5D0A-4A77-B170-C2A9A357E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1909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DC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Electronic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Load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50W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4" name="Rectangle 139">
                <a:extLst>
                  <a:ext uri="{FF2B5EF4-FFF2-40B4-BE49-F238E27FC236}">
                    <a16:creationId xmlns:a16="http://schemas.microsoft.com/office/drawing/2014/main" id="{CFADBF95-8F67-4558-A0D8-9176FC8E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1900"/>
                <a:ext cx="21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Resistive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oad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100Ω</a:t>
                </a:r>
                <a:endPara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6D2F861-F292-4CFB-B7B4-997A875A8CDF}"/>
                </a:ext>
              </a:extLst>
            </p:cNvPr>
            <p:cNvSpPr/>
            <p:nvPr/>
          </p:nvSpPr>
          <p:spPr>
            <a:xfrm>
              <a:off x="7432066" y="1910640"/>
              <a:ext cx="181634" cy="448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7949CD1-0A59-40E4-A91A-6DED78A493A8}"/>
                </a:ext>
              </a:extLst>
            </p:cNvPr>
            <p:cNvCxnSpPr/>
            <p:nvPr/>
          </p:nvCxnSpPr>
          <p:spPr>
            <a:xfrm flipV="1">
              <a:off x="7303770" y="1985432"/>
              <a:ext cx="457200" cy="29702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ine 131">
              <a:extLst>
                <a:ext uri="{FF2B5EF4-FFF2-40B4-BE49-F238E27FC236}">
                  <a16:creationId xmlns:a16="http://schemas.microsoft.com/office/drawing/2014/main" id="{C43AD85B-2FC2-4D0D-A3C9-820CEBE46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15405" y="2365800"/>
              <a:ext cx="0" cy="324809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9A185C4-6298-4314-B84F-5592CBFC0146}"/>
                </a:ext>
              </a:extLst>
            </p:cNvPr>
            <p:cNvSpPr/>
            <p:nvPr/>
          </p:nvSpPr>
          <p:spPr>
            <a:xfrm>
              <a:off x="8182116" y="1386030"/>
              <a:ext cx="914413" cy="15286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74">
              <a:extLst>
                <a:ext uri="{FF2B5EF4-FFF2-40B4-BE49-F238E27FC236}">
                  <a16:creationId xmlns:a16="http://schemas.microsoft.com/office/drawing/2014/main" id="{0CD52046-0A81-411F-A57C-B00F3DDC6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199" y="1380656"/>
              <a:ext cx="58670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Caps Board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5" name="Line 131">
              <a:extLst>
                <a:ext uri="{FF2B5EF4-FFF2-40B4-BE49-F238E27FC236}">
                  <a16:creationId xmlns:a16="http://schemas.microsoft.com/office/drawing/2014/main" id="{C1A4EB37-0064-46F1-B762-6F114EE72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2427" y="1703358"/>
              <a:ext cx="1515066" cy="4275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95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A57123C-773A-410B-8F48-34DE1C97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0" y="873536"/>
            <a:ext cx="5810810" cy="4290012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1EBCF9-0A61-4919-A9E1-C1FB5176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32" y="873535"/>
            <a:ext cx="5810811" cy="4290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9FC88-46F0-40FC-BD61-1EF1A448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Startup after switch between fwrd and rev</a:t>
            </a:r>
            <a:endParaRPr lang="en-US" sz="3200" dirty="0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9869C3B-912B-4C9C-A408-CA6E167DD706}"/>
              </a:ext>
            </a:extLst>
          </p:cNvPr>
          <p:cNvSpPr txBox="1"/>
          <p:nvPr/>
        </p:nvSpPr>
        <p:spPr>
          <a:xfrm>
            <a:off x="9219662" y="1519169"/>
            <a:ext cx="78418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PWM2_H</a:t>
            </a:r>
            <a:endParaRPr lang="en-US" sz="12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1A54094-22D9-4E3D-9C71-48AF33D13EBE}"/>
              </a:ext>
            </a:extLst>
          </p:cNvPr>
          <p:cNvSpPr txBox="1"/>
          <p:nvPr/>
        </p:nvSpPr>
        <p:spPr>
          <a:xfrm>
            <a:off x="5093618" y="2305134"/>
            <a:ext cx="85792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FF0066"/>
                </a:solidFill>
                <a:uFillTx/>
                <a:latin typeface="Calibri"/>
              </a:rPr>
              <a:t>Iin (TP132)</a:t>
            </a:r>
            <a:endParaRPr lang="en-US" sz="1200" b="0" i="0" u="none" strike="noStrike" kern="1200" cap="none" spc="0" baseline="0" dirty="0">
              <a:solidFill>
                <a:srgbClr val="FF0066"/>
              </a:solidFill>
              <a:uFillTx/>
              <a:latin typeface="Calibri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552D90AF-A2D2-4276-974F-0A1E9430AB47}"/>
              </a:ext>
            </a:extLst>
          </p:cNvPr>
          <p:cNvSpPr txBox="1"/>
          <p:nvPr/>
        </p:nvSpPr>
        <p:spPr>
          <a:xfrm>
            <a:off x="5370496" y="3815946"/>
            <a:ext cx="144783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B050"/>
                </a:solidFill>
                <a:latin typeface="Calibri"/>
              </a:rPr>
              <a:t>Iout (Current Probe)</a:t>
            </a:r>
            <a:endParaRPr lang="en-US" sz="1200" b="0" i="0" u="none" strike="noStrike" kern="1200" cap="none" spc="0" baseline="0" dirty="0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5F3C3B9F-2356-4390-9E74-8C90928C1543}"/>
              </a:ext>
            </a:extLst>
          </p:cNvPr>
          <p:cNvSpPr txBox="1"/>
          <p:nvPr/>
        </p:nvSpPr>
        <p:spPr>
          <a:xfrm>
            <a:off x="6048560" y="3019357"/>
            <a:ext cx="47795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Vout</a:t>
            </a:r>
            <a:endParaRPr lang="en-US" sz="12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A17C4C-5877-486F-96FA-BB956C07080C}"/>
              </a:ext>
            </a:extLst>
          </p:cNvPr>
          <p:cNvSpPr txBox="1"/>
          <p:nvPr/>
        </p:nvSpPr>
        <p:spPr>
          <a:xfrm>
            <a:off x="2110299" y="949467"/>
            <a:ext cx="2082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</a:t>
            </a:r>
            <a:r>
              <a:rPr lang="de-DE" sz="2400" dirty="0"/>
              <a:t>wrd </a:t>
            </a:r>
            <a:r>
              <a:rPr lang="de-DE" sz="2400" dirty="0">
                <a:sym typeface="Wingdings" panose="05000000000000000000" pitchFamily="2" charset="2"/>
              </a:rPr>
              <a:t> rev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A913C-C9B3-4DDE-A6E8-B5D67800730C}"/>
              </a:ext>
            </a:extLst>
          </p:cNvPr>
          <p:cNvSpPr txBox="1"/>
          <p:nvPr/>
        </p:nvSpPr>
        <p:spPr>
          <a:xfrm>
            <a:off x="7917066" y="896837"/>
            <a:ext cx="2082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rev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 fwrd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2) Load Steps fwrd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Closed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2) Load Steps rev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Closed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3) PWM Setup fwrd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7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D811-F5E6-4261-AF4D-94BC396D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65B9E2-01A1-40A4-B1A5-742976CC4F5B}"/>
              </a:ext>
            </a:extLst>
          </p:cNvPr>
          <p:cNvGraphicFramePr>
            <a:graphicFrameLocks/>
          </p:cNvGraphicFramePr>
          <p:nvPr/>
        </p:nvGraphicFramePr>
        <p:xfrm>
          <a:off x="2086768" y="1183481"/>
          <a:ext cx="8015288" cy="449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099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3) PWM Setup rev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7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5" y="2034289"/>
            <a:ext cx="7909169" cy="1591386"/>
          </a:xfrm>
        </p:spPr>
        <p:txBody>
          <a:bodyPr/>
          <a:lstStyle/>
          <a:p>
            <a:r>
              <a:rPr lang="de-DE" sz="5400" b="1" dirty="0"/>
              <a:t>4) ADC Setup fwrd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ADC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5" y="2034289"/>
            <a:ext cx="7909169" cy="1591386"/>
          </a:xfrm>
        </p:spPr>
        <p:txBody>
          <a:bodyPr/>
          <a:lstStyle/>
          <a:p>
            <a:r>
              <a:rPr lang="de-DE" sz="5400" b="1" dirty="0"/>
              <a:t>4) ADC Setup rev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ADC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5" y="2034289"/>
            <a:ext cx="7909169" cy="1591386"/>
          </a:xfrm>
        </p:spPr>
        <p:txBody>
          <a:bodyPr/>
          <a:lstStyle/>
          <a:p>
            <a:r>
              <a:rPr lang="de-DE" sz="5400" b="1" dirty="0"/>
              <a:t>5) Firmware Workloads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ISR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7F0D-F50D-452D-8560-02CCF85D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4SWBB with VMC, AVCMC, BidiM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FC964-1BA6-454F-AE23-8969257F4BBC}"/>
              </a:ext>
            </a:extLst>
          </p:cNvPr>
          <p:cNvSpPr txBox="1"/>
          <p:nvPr/>
        </p:nvSpPr>
        <p:spPr>
          <a:xfrm>
            <a:off x="432654" y="873536"/>
            <a:ext cx="55454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1) Startup</a:t>
            </a:r>
            <a:r>
              <a:rPr lang="de-DE" sz="1200" dirty="0"/>
              <a:t> </a:t>
            </a:r>
            <a:r>
              <a:rPr lang="de-DE" sz="1200" b="1" dirty="0"/>
              <a:t>fwrd/rev </a:t>
            </a:r>
            <a:r>
              <a:rPr lang="de-DE" sz="1200" dirty="0"/>
              <a:t>(Closed Loop/Open Loop)</a:t>
            </a:r>
          </a:p>
          <a:p>
            <a:r>
              <a:rPr lang="de-DE" sz="1200" dirty="0"/>
              <a:t>	- Vin/Vout/Load variants</a:t>
            </a:r>
          </a:p>
          <a:p>
            <a:r>
              <a:rPr lang="de-DE" sz="1200" dirty="0"/>
              <a:t>	- Softstart </a:t>
            </a:r>
          </a:p>
          <a:p>
            <a:r>
              <a:rPr lang="de-DE" sz="1200" b="1" dirty="0"/>
              <a:t>2) Load Steps fwrd/rev </a:t>
            </a:r>
            <a:r>
              <a:rPr lang="de-DE" sz="1200" dirty="0"/>
              <a:t>(Closed Loop)</a:t>
            </a:r>
          </a:p>
          <a:p>
            <a:r>
              <a:rPr lang="de-DE" sz="1200" dirty="0"/>
              <a:t>	- Zero load to max load at different Vin/Vout</a:t>
            </a:r>
          </a:p>
          <a:p>
            <a:r>
              <a:rPr lang="de-DE" sz="1200" dirty="0"/>
              <a:t>	- min load to max load at nominal Vin and nominal Vout</a:t>
            </a:r>
          </a:p>
          <a:p>
            <a:r>
              <a:rPr lang="de-DE" sz="1200" b="1" dirty="0"/>
              <a:t>3) PWM Setup fwrd/rev </a:t>
            </a:r>
          </a:p>
          <a:p>
            <a:r>
              <a:rPr lang="de-DE" sz="1200" dirty="0"/>
              <a:t>	- Base Modes Setup</a:t>
            </a:r>
          </a:p>
          <a:p>
            <a:r>
              <a:rPr lang="de-DE" sz="1200" dirty="0"/>
              <a:t>	- Synchronisation between Primary and Secondary SR</a:t>
            </a:r>
          </a:p>
          <a:p>
            <a:r>
              <a:rPr lang="de-DE" sz="1200" b="1" dirty="0"/>
              <a:t>4) ADC Setup fwrd/rev </a:t>
            </a:r>
          </a:p>
          <a:p>
            <a:r>
              <a:rPr lang="de-DE" sz="1200" dirty="0"/>
              <a:t>	- ADC core handling for all analog signals</a:t>
            </a:r>
          </a:p>
          <a:p>
            <a:r>
              <a:rPr lang="de-DE" sz="1200" b="1" dirty="0"/>
              <a:t>5) Firmware Workload</a:t>
            </a:r>
          </a:p>
          <a:p>
            <a:r>
              <a:rPr lang="de-DE" sz="1200" dirty="0"/>
              <a:t>	- ISR timing</a:t>
            </a:r>
          </a:p>
          <a:p>
            <a:r>
              <a:rPr lang="de-DE" sz="1200" dirty="0"/>
              <a:t>	- OS timing including auxilliary tasks</a:t>
            </a:r>
          </a:p>
          <a:p>
            <a:r>
              <a:rPr lang="de-DE" sz="1200" b="1" dirty="0"/>
              <a:t>6) API inline funktions for PWM handling</a:t>
            </a:r>
          </a:p>
          <a:p>
            <a:r>
              <a:rPr lang="de-DE" sz="1200" dirty="0"/>
              <a:t>	- in drv_pwrctrl_ILLC_internal.h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69D7-2D97-4819-A6D3-D0A0D3B2F4A5}"/>
              </a:ext>
            </a:extLst>
          </p:cNvPr>
          <p:cNvSpPr txBox="1"/>
          <p:nvPr/>
        </p:nvSpPr>
        <p:spPr>
          <a:xfrm>
            <a:off x="6055839" y="873536"/>
            <a:ext cx="57003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7) Test Setup fwrd/rev </a:t>
            </a:r>
          </a:p>
          <a:p>
            <a:r>
              <a:rPr lang="de-DE" sz="1200" dirty="0"/>
              <a:t>	- Blank Board</a:t>
            </a:r>
          </a:p>
          <a:p>
            <a:r>
              <a:rPr lang="de-DE" sz="1200" dirty="0"/>
              <a:t>	- Potentiometer as Reference Input</a:t>
            </a:r>
          </a:p>
          <a:p>
            <a:r>
              <a:rPr lang="de-DE" sz="1200" dirty="0"/>
              <a:t>	- Power Board Visualizer</a:t>
            </a:r>
          </a:p>
          <a:p>
            <a:r>
              <a:rPr lang="de-DE" sz="1200" b="1" dirty="0"/>
              <a:t>8) Plant Measurement</a:t>
            </a:r>
          </a:p>
          <a:p>
            <a:r>
              <a:rPr lang="de-DE" sz="1200" dirty="0"/>
              <a:t>	- Voltage Mode Plant Measurement Setup</a:t>
            </a:r>
          </a:p>
          <a:p>
            <a:r>
              <a:rPr lang="de-DE" sz="1200" b="1" dirty="0"/>
              <a:t>9) Loop Measurements</a:t>
            </a:r>
          </a:p>
          <a:p>
            <a:r>
              <a:rPr lang="de-DE" sz="1200" b="1" dirty="0"/>
              <a:t>	- </a:t>
            </a:r>
            <a:r>
              <a:rPr lang="de-DE" sz="1200" dirty="0"/>
              <a:t>2P2Z Controller (alternative 3P3Z)</a:t>
            </a:r>
          </a:p>
          <a:p>
            <a:r>
              <a:rPr lang="de-DE" sz="1200" dirty="0"/>
              <a:t>	- Modifications on Control Library</a:t>
            </a:r>
          </a:p>
          <a:p>
            <a:r>
              <a:rPr lang="en-US" sz="1200" b="1" dirty="0"/>
              <a:t>10) Fault Handling</a:t>
            </a:r>
            <a:r>
              <a:rPr lang="de-DE" sz="1200" b="1" dirty="0"/>
              <a:t> fwrd/rev </a:t>
            </a:r>
            <a:endParaRPr lang="en-US" sz="1200" b="1" dirty="0"/>
          </a:p>
          <a:p>
            <a:r>
              <a:rPr lang="en-US" sz="1200" dirty="0"/>
              <a:t>	- Vin Over/Under Voltage (</a:t>
            </a:r>
            <a:r>
              <a:rPr lang="en-US" sz="1200" b="1" i="1" dirty="0"/>
              <a:t>hiccup mode</a:t>
            </a:r>
            <a:r>
              <a:rPr lang="en-US" sz="1200" dirty="0"/>
              <a:t>)</a:t>
            </a:r>
          </a:p>
          <a:p>
            <a:r>
              <a:rPr lang="en-US" sz="1200" dirty="0"/>
              <a:t>	- </a:t>
            </a:r>
            <a:r>
              <a:rPr lang="en-US" sz="1200" dirty="0" err="1"/>
              <a:t>Vout</a:t>
            </a:r>
            <a:r>
              <a:rPr lang="en-US" sz="1200" dirty="0"/>
              <a:t> Over Voltage (</a:t>
            </a:r>
            <a:r>
              <a:rPr lang="en-US" sz="1200" dirty="0" err="1"/>
              <a:t>Vout</a:t>
            </a:r>
            <a:r>
              <a:rPr lang="en-US" sz="1200" dirty="0"/>
              <a:t> clamped in firmware to min 8V and max 12V)</a:t>
            </a:r>
          </a:p>
          <a:p>
            <a:r>
              <a:rPr lang="en-US" sz="1200" dirty="0"/>
              <a:t>	- Output Overcurrent based on ADC (</a:t>
            </a:r>
            <a:r>
              <a:rPr lang="en-US" sz="1200" b="1" i="1" dirty="0"/>
              <a:t>hiccup mode</a:t>
            </a:r>
            <a:r>
              <a:rPr lang="en-US" sz="1200" dirty="0"/>
              <a:t>)</a:t>
            </a:r>
          </a:p>
          <a:p>
            <a:r>
              <a:rPr lang="en-US" sz="1200" dirty="0"/>
              <a:t>	- Output Overcurrent based on CMP </a:t>
            </a:r>
          </a:p>
          <a:p>
            <a:r>
              <a:rPr lang="en-US" sz="1200" dirty="0"/>
              <a:t>	- </a:t>
            </a:r>
            <a:r>
              <a:rPr lang="en-US" sz="1200" dirty="0" err="1"/>
              <a:t>Auxilliary</a:t>
            </a:r>
            <a:r>
              <a:rPr lang="en-US" sz="1200" dirty="0"/>
              <a:t> Power Out Of Range</a:t>
            </a:r>
          </a:p>
          <a:p>
            <a:r>
              <a:rPr lang="en-US" sz="1200" b="1" dirty="0"/>
              <a:t>11) Operating Modes</a:t>
            </a:r>
            <a:r>
              <a:rPr lang="de-DE" sz="1200" b="1" dirty="0"/>
              <a:t> fwrd/rev </a:t>
            </a:r>
            <a:endParaRPr lang="en-US" sz="1200" b="1" dirty="0"/>
          </a:p>
          <a:p>
            <a:r>
              <a:rPr lang="en-US" sz="1200" dirty="0"/>
              <a:t>	- </a:t>
            </a:r>
            <a:r>
              <a:rPr lang="en-US" sz="1200" dirty="0" err="1"/>
              <a:t>frwd</a:t>
            </a:r>
            <a:r>
              <a:rPr lang="en-US" sz="1200" dirty="0"/>
              <a:t> OL</a:t>
            </a:r>
          </a:p>
          <a:p>
            <a:r>
              <a:rPr lang="en-US" sz="1200" dirty="0"/>
              <a:t>	- </a:t>
            </a:r>
            <a:r>
              <a:rPr lang="en-US" sz="1200" dirty="0" err="1"/>
              <a:t>frwd</a:t>
            </a:r>
            <a:r>
              <a:rPr lang="en-US" sz="1200" dirty="0"/>
              <a:t> VMC</a:t>
            </a:r>
          </a:p>
          <a:p>
            <a:r>
              <a:rPr lang="en-US" sz="1200" dirty="0"/>
              <a:t>	- </a:t>
            </a:r>
            <a:r>
              <a:rPr lang="en-US" sz="1200" dirty="0" err="1"/>
              <a:t>fwrd</a:t>
            </a:r>
            <a:r>
              <a:rPr lang="en-US" sz="1200" dirty="0"/>
              <a:t> AVCMC (with outer VMC)</a:t>
            </a:r>
          </a:p>
          <a:p>
            <a:r>
              <a:rPr lang="en-US" sz="1200" dirty="0"/>
              <a:t>	- </a:t>
            </a:r>
            <a:r>
              <a:rPr lang="en-US" sz="1200" dirty="0" err="1"/>
              <a:t>frwd</a:t>
            </a:r>
            <a:r>
              <a:rPr lang="en-US" sz="1200" dirty="0"/>
              <a:t> AVCMC or VMC for battery charging</a:t>
            </a:r>
          </a:p>
          <a:p>
            <a:r>
              <a:rPr lang="en-US" sz="1200" dirty="0"/>
              <a:t>	- rev VMC</a:t>
            </a:r>
          </a:p>
          <a:p>
            <a:r>
              <a:rPr lang="en-US" sz="1200" dirty="0"/>
              <a:t>	- rev AVCMC (with outer VMC)</a:t>
            </a:r>
          </a:p>
          <a:p>
            <a:r>
              <a:rPr lang="en-US" sz="1200" dirty="0"/>
              <a:t>	- switch </a:t>
            </a:r>
            <a:r>
              <a:rPr lang="en-US" sz="1200" dirty="0" err="1"/>
              <a:t>fwrd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rev</a:t>
            </a:r>
          </a:p>
          <a:p>
            <a:r>
              <a:rPr lang="en-US" sz="1200" dirty="0">
                <a:sym typeface="Wingdings" panose="05000000000000000000" pitchFamily="2" charset="2"/>
              </a:rPr>
              <a:t>	- switch rev  </a:t>
            </a:r>
            <a:r>
              <a:rPr lang="en-US" sz="1200" dirty="0" err="1">
                <a:sym typeface="Wingdings" panose="05000000000000000000" pitchFamily="2" charset="2"/>
              </a:rPr>
              <a:t>fwrd</a:t>
            </a:r>
            <a:endParaRPr lang="en-US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9006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5" y="2034289"/>
            <a:ext cx="7909169" cy="1591386"/>
          </a:xfrm>
        </p:spPr>
        <p:txBody>
          <a:bodyPr/>
          <a:lstStyle/>
          <a:p>
            <a:r>
              <a:rPr lang="de-DE" sz="5400" b="1" dirty="0"/>
              <a:t>6) API inline funktions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PWM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5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5" y="2034289"/>
            <a:ext cx="7909169" cy="1591386"/>
          </a:xfrm>
        </p:spPr>
        <p:txBody>
          <a:bodyPr/>
          <a:lstStyle/>
          <a:p>
            <a:r>
              <a:rPr lang="de-DE" sz="5400" b="1" dirty="0"/>
              <a:t>7) Test Setup fwrd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Tool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0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EB91-6B07-4F48-820F-2E707AA6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61790"/>
            <a:ext cx="11400661" cy="777240"/>
          </a:xfrm>
        </p:spPr>
        <p:txBody>
          <a:bodyPr/>
          <a:lstStyle/>
          <a:p>
            <a:r>
              <a:rPr lang="de-DE" dirty="0"/>
              <a:t>Bench Setup BiDi fwrd</a:t>
            </a:r>
            <a:endParaRPr lang="en-US" dirty="0"/>
          </a:p>
        </p:txBody>
      </p:sp>
      <p:sp>
        <p:nvSpPr>
          <p:cNvPr id="81" name="Rectangle 74">
            <a:extLst>
              <a:ext uri="{FF2B5EF4-FFF2-40B4-BE49-F238E27FC236}">
                <a16:creationId xmlns:a16="http://schemas.microsoft.com/office/drawing/2014/main" id="{2739298E-B47F-40DD-B05A-B11DC5EE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635" y="2186139"/>
            <a:ext cx="455161" cy="30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Vprebias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6V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2" name="Rectangle 75">
            <a:extLst>
              <a:ext uri="{FF2B5EF4-FFF2-40B4-BE49-F238E27FC236}">
                <a16:creationId xmlns:a16="http://schemas.microsoft.com/office/drawing/2014/main" id="{72D64049-9F24-43E0-A786-0C1437D5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754" y="1611312"/>
            <a:ext cx="1722345" cy="129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A1211A5E-EFAC-4DAE-BE07-3739129E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754" y="1611312"/>
            <a:ext cx="1722345" cy="1299238"/>
          </a:xfrm>
          <a:prstGeom prst="rect">
            <a:avLst/>
          </a:pr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77">
            <a:extLst>
              <a:ext uri="{FF2B5EF4-FFF2-40B4-BE49-F238E27FC236}">
                <a16:creationId xmlns:a16="http://schemas.microsoft.com/office/drawing/2014/main" id="{3E6ADB75-BC15-4D62-B785-5D219802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236" y="2166907"/>
            <a:ext cx="1138970" cy="16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 switch buck-boost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78">
            <a:extLst>
              <a:ext uri="{FF2B5EF4-FFF2-40B4-BE49-F238E27FC236}">
                <a16:creationId xmlns:a16="http://schemas.microsoft.com/office/drawing/2014/main" id="{00009D22-1E44-4F15-B3D0-F701245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314" y="2143401"/>
            <a:ext cx="0" cy="27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Freeform 80">
            <a:extLst>
              <a:ext uri="{FF2B5EF4-FFF2-40B4-BE49-F238E27FC236}">
                <a16:creationId xmlns:a16="http://schemas.microsoft.com/office/drawing/2014/main" id="{8B55643B-70DC-4459-9A4D-CE151B049CEE}"/>
              </a:ext>
            </a:extLst>
          </p:cNvPr>
          <p:cNvSpPr>
            <a:spLocks noEditPoints="1"/>
          </p:cNvSpPr>
          <p:nvPr/>
        </p:nvSpPr>
        <p:spPr bwMode="auto">
          <a:xfrm>
            <a:off x="2898278" y="2746008"/>
            <a:ext cx="179500" cy="448750"/>
          </a:xfrm>
          <a:custGeom>
            <a:avLst/>
            <a:gdLst>
              <a:gd name="T0" fmla="*/ 28 w 84"/>
              <a:gd name="T1" fmla="*/ 210 h 210"/>
              <a:gd name="T2" fmla="*/ 56 w 84"/>
              <a:gd name="T3" fmla="*/ 210 h 210"/>
              <a:gd name="T4" fmla="*/ 14 w 84"/>
              <a:gd name="T5" fmla="*/ 196 h 210"/>
              <a:gd name="T6" fmla="*/ 70 w 84"/>
              <a:gd name="T7" fmla="*/ 196 h 210"/>
              <a:gd name="T8" fmla="*/ 0 w 84"/>
              <a:gd name="T9" fmla="*/ 182 h 210"/>
              <a:gd name="T10" fmla="*/ 84 w 84"/>
              <a:gd name="T11" fmla="*/ 182 h 210"/>
              <a:gd name="T12" fmla="*/ 42 w 84"/>
              <a:gd name="T13" fmla="*/ 0 h 210"/>
              <a:gd name="T14" fmla="*/ 42 w 84"/>
              <a:gd name="T15" fmla="*/ 18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210">
                <a:moveTo>
                  <a:pt x="28" y="210"/>
                </a:moveTo>
                <a:lnTo>
                  <a:pt x="56" y="210"/>
                </a:lnTo>
                <a:moveTo>
                  <a:pt x="14" y="196"/>
                </a:moveTo>
                <a:lnTo>
                  <a:pt x="70" y="196"/>
                </a:lnTo>
                <a:moveTo>
                  <a:pt x="0" y="182"/>
                </a:moveTo>
                <a:lnTo>
                  <a:pt x="84" y="182"/>
                </a:lnTo>
                <a:moveTo>
                  <a:pt x="42" y="0"/>
                </a:moveTo>
                <a:lnTo>
                  <a:pt x="42" y="18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1">
            <a:extLst>
              <a:ext uri="{FF2B5EF4-FFF2-40B4-BE49-F238E27FC236}">
                <a16:creationId xmlns:a16="http://schemas.microsoft.com/office/drawing/2014/main" id="{761DE8FA-E1F7-4611-9686-A0ADC5B69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183" y="3092187"/>
            <a:ext cx="1168887" cy="0"/>
          </a:xfrm>
          <a:prstGeom prst="line">
            <a:avLst/>
          </a:prstGeom>
          <a:noFill/>
          <a:ln w="1270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2">
            <a:extLst>
              <a:ext uri="{FF2B5EF4-FFF2-40B4-BE49-F238E27FC236}">
                <a16:creationId xmlns:a16="http://schemas.microsoft.com/office/drawing/2014/main" id="{1CAABF53-76B2-41FA-A96B-C8BD76E20624}"/>
              </a:ext>
            </a:extLst>
          </p:cNvPr>
          <p:cNvSpPr>
            <a:spLocks/>
          </p:cNvSpPr>
          <p:nvPr/>
        </p:nvSpPr>
        <p:spPr bwMode="auto">
          <a:xfrm>
            <a:off x="5827974" y="3023806"/>
            <a:ext cx="207280" cy="136762"/>
          </a:xfrm>
          <a:custGeom>
            <a:avLst/>
            <a:gdLst>
              <a:gd name="T0" fmla="*/ 0 w 97"/>
              <a:gd name="T1" fmla="*/ 0 h 64"/>
              <a:gd name="T2" fmla="*/ 97 w 97"/>
              <a:gd name="T3" fmla="*/ 32 h 64"/>
              <a:gd name="T4" fmla="*/ 0 w 97"/>
              <a:gd name="T5" fmla="*/ 64 h 64"/>
              <a:gd name="T6" fmla="*/ 0 w 97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4">
                <a:moveTo>
                  <a:pt x="0" y="0"/>
                </a:moveTo>
                <a:lnTo>
                  <a:pt x="97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3">
            <a:extLst>
              <a:ext uri="{FF2B5EF4-FFF2-40B4-BE49-F238E27FC236}">
                <a16:creationId xmlns:a16="http://schemas.microsoft.com/office/drawing/2014/main" id="{864332C0-A793-47EE-857C-8F3028678334}"/>
              </a:ext>
            </a:extLst>
          </p:cNvPr>
          <p:cNvSpPr>
            <a:spLocks noEditPoints="1"/>
          </p:cNvSpPr>
          <p:nvPr/>
        </p:nvSpPr>
        <p:spPr bwMode="auto">
          <a:xfrm>
            <a:off x="4315046" y="1897657"/>
            <a:ext cx="6411" cy="694494"/>
          </a:xfrm>
          <a:custGeom>
            <a:avLst/>
            <a:gdLst>
              <a:gd name="T0" fmla="*/ 5 w 5"/>
              <a:gd name="T1" fmla="*/ 3 h 491"/>
              <a:gd name="T2" fmla="*/ 5 w 5"/>
              <a:gd name="T3" fmla="*/ 40 h 491"/>
              <a:gd name="T4" fmla="*/ 2 w 5"/>
              <a:gd name="T5" fmla="*/ 43 h 491"/>
              <a:gd name="T6" fmla="*/ 0 w 5"/>
              <a:gd name="T7" fmla="*/ 40 h 491"/>
              <a:gd name="T8" fmla="*/ 0 w 5"/>
              <a:gd name="T9" fmla="*/ 3 h 491"/>
              <a:gd name="T10" fmla="*/ 2 w 5"/>
              <a:gd name="T11" fmla="*/ 0 h 491"/>
              <a:gd name="T12" fmla="*/ 5 w 5"/>
              <a:gd name="T13" fmla="*/ 3 h 491"/>
              <a:gd name="T14" fmla="*/ 5 w 5"/>
              <a:gd name="T15" fmla="*/ 67 h 491"/>
              <a:gd name="T16" fmla="*/ 5 w 5"/>
              <a:gd name="T17" fmla="*/ 104 h 491"/>
              <a:gd name="T18" fmla="*/ 2 w 5"/>
              <a:gd name="T19" fmla="*/ 107 h 491"/>
              <a:gd name="T20" fmla="*/ 0 w 5"/>
              <a:gd name="T21" fmla="*/ 104 h 491"/>
              <a:gd name="T22" fmla="*/ 0 w 5"/>
              <a:gd name="T23" fmla="*/ 67 h 491"/>
              <a:gd name="T24" fmla="*/ 2 w 5"/>
              <a:gd name="T25" fmla="*/ 64 h 491"/>
              <a:gd name="T26" fmla="*/ 5 w 5"/>
              <a:gd name="T27" fmla="*/ 67 h 491"/>
              <a:gd name="T28" fmla="*/ 5 w 5"/>
              <a:gd name="T29" fmla="*/ 131 h 491"/>
              <a:gd name="T30" fmla="*/ 5 w 5"/>
              <a:gd name="T31" fmla="*/ 168 h 491"/>
              <a:gd name="T32" fmla="*/ 2 w 5"/>
              <a:gd name="T33" fmla="*/ 171 h 491"/>
              <a:gd name="T34" fmla="*/ 0 w 5"/>
              <a:gd name="T35" fmla="*/ 168 h 491"/>
              <a:gd name="T36" fmla="*/ 0 w 5"/>
              <a:gd name="T37" fmla="*/ 131 h 491"/>
              <a:gd name="T38" fmla="*/ 2 w 5"/>
              <a:gd name="T39" fmla="*/ 128 h 491"/>
              <a:gd name="T40" fmla="*/ 5 w 5"/>
              <a:gd name="T41" fmla="*/ 131 h 491"/>
              <a:gd name="T42" fmla="*/ 5 w 5"/>
              <a:gd name="T43" fmla="*/ 195 h 491"/>
              <a:gd name="T44" fmla="*/ 5 w 5"/>
              <a:gd name="T45" fmla="*/ 232 h 491"/>
              <a:gd name="T46" fmla="*/ 2 w 5"/>
              <a:gd name="T47" fmla="*/ 235 h 491"/>
              <a:gd name="T48" fmla="*/ 0 w 5"/>
              <a:gd name="T49" fmla="*/ 232 h 491"/>
              <a:gd name="T50" fmla="*/ 0 w 5"/>
              <a:gd name="T51" fmla="*/ 195 h 491"/>
              <a:gd name="T52" fmla="*/ 2 w 5"/>
              <a:gd name="T53" fmla="*/ 192 h 491"/>
              <a:gd name="T54" fmla="*/ 5 w 5"/>
              <a:gd name="T55" fmla="*/ 195 h 491"/>
              <a:gd name="T56" fmla="*/ 5 w 5"/>
              <a:gd name="T57" fmla="*/ 259 h 491"/>
              <a:gd name="T58" fmla="*/ 5 w 5"/>
              <a:gd name="T59" fmla="*/ 296 h 491"/>
              <a:gd name="T60" fmla="*/ 2 w 5"/>
              <a:gd name="T61" fmla="*/ 299 h 491"/>
              <a:gd name="T62" fmla="*/ 0 w 5"/>
              <a:gd name="T63" fmla="*/ 296 h 491"/>
              <a:gd name="T64" fmla="*/ 0 w 5"/>
              <a:gd name="T65" fmla="*/ 259 h 491"/>
              <a:gd name="T66" fmla="*/ 2 w 5"/>
              <a:gd name="T67" fmla="*/ 256 h 491"/>
              <a:gd name="T68" fmla="*/ 5 w 5"/>
              <a:gd name="T69" fmla="*/ 259 h 491"/>
              <a:gd name="T70" fmla="*/ 5 w 5"/>
              <a:gd name="T71" fmla="*/ 323 h 491"/>
              <a:gd name="T72" fmla="*/ 5 w 5"/>
              <a:gd name="T73" fmla="*/ 360 h 491"/>
              <a:gd name="T74" fmla="*/ 2 w 5"/>
              <a:gd name="T75" fmla="*/ 363 h 491"/>
              <a:gd name="T76" fmla="*/ 0 w 5"/>
              <a:gd name="T77" fmla="*/ 360 h 491"/>
              <a:gd name="T78" fmla="*/ 0 w 5"/>
              <a:gd name="T79" fmla="*/ 323 h 491"/>
              <a:gd name="T80" fmla="*/ 2 w 5"/>
              <a:gd name="T81" fmla="*/ 320 h 491"/>
              <a:gd name="T82" fmla="*/ 5 w 5"/>
              <a:gd name="T83" fmla="*/ 323 h 491"/>
              <a:gd name="T84" fmla="*/ 5 w 5"/>
              <a:gd name="T85" fmla="*/ 387 h 491"/>
              <a:gd name="T86" fmla="*/ 5 w 5"/>
              <a:gd name="T87" fmla="*/ 424 h 491"/>
              <a:gd name="T88" fmla="*/ 2 w 5"/>
              <a:gd name="T89" fmla="*/ 427 h 491"/>
              <a:gd name="T90" fmla="*/ 0 w 5"/>
              <a:gd name="T91" fmla="*/ 424 h 491"/>
              <a:gd name="T92" fmla="*/ 0 w 5"/>
              <a:gd name="T93" fmla="*/ 387 h 491"/>
              <a:gd name="T94" fmla="*/ 2 w 5"/>
              <a:gd name="T95" fmla="*/ 384 h 491"/>
              <a:gd name="T96" fmla="*/ 5 w 5"/>
              <a:gd name="T97" fmla="*/ 387 h 491"/>
              <a:gd name="T98" fmla="*/ 5 w 5"/>
              <a:gd name="T99" fmla="*/ 451 h 491"/>
              <a:gd name="T100" fmla="*/ 5 w 5"/>
              <a:gd name="T101" fmla="*/ 488 h 491"/>
              <a:gd name="T102" fmla="*/ 2 w 5"/>
              <a:gd name="T103" fmla="*/ 491 h 491"/>
              <a:gd name="T104" fmla="*/ 0 w 5"/>
              <a:gd name="T105" fmla="*/ 488 h 491"/>
              <a:gd name="T106" fmla="*/ 0 w 5"/>
              <a:gd name="T107" fmla="*/ 451 h 491"/>
              <a:gd name="T108" fmla="*/ 2 w 5"/>
              <a:gd name="T109" fmla="*/ 448 h 491"/>
              <a:gd name="T110" fmla="*/ 5 w 5"/>
              <a:gd name="T111" fmla="*/ 45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" h="491">
                <a:moveTo>
                  <a:pt x="5" y="3"/>
                </a:moveTo>
                <a:lnTo>
                  <a:pt x="5" y="40"/>
                </a:lnTo>
                <a:cubicBezTo>
                  <a:pt x="5" y="42"/>
                  <a:pt x="4" y="43"/>
                  <a:pt x="2" y="43"/>
                </a:cubicBezTo>
                <a:cubicBezTo>
                  <a:pt x="1" y="43"/>
                  <a:pt x="0" y="42"/>
                  <a:pt x="0" y="40"/>
                </a:cubicBezTo>
                <a:lnTo>
                  <a:pt x="0" y="3"/>
                </a:lnTo>
                <a:cubicBezTo>
                  <a:pt x="0" y="2"/>
                  <a:pt x="1" y="0"/>
                  <a:pt x="2" y="0"/>
                </a:cubicBezTo>
                <a:cubicBezTo>
                  <a:pt x="4" y="0"/>
                  <a:pt x="5" y="2"/>
                  <a:pt x="5" y="3"/>
                </a:cubicBezTo>
                <a:close/>
                <a:moveTo>
                  <a:pt x="5" y="67"/>
                </a:moveTo>
                <a:lnTo>
                  <a:pt x="5" y="104"/>
                </a:lnTo>
                <a:cubicBezTo>
                  <a:pt x="5" y="106"/>
                  <a:pt x="4" y="107"/>
                  <a:pt x="2" y="107"/>
                </a:cubicBezTo>
                <a:cubicBezTo>
                  <a:pt x="1" y="107"/>
                  <a:pt x="0" y="106"/>
                  <a:pt x="0" y="104"/>
                </a:cubicBezTo>
                <a:lnTo>
                  <a:pt x="0" y="67"/>
                </a:lnTo>
                <a:cubicBezTo>
                  <a:pt x="0" y="66"/>
                  <a:pt x="1" y="64"/>
                  <a:pt x="2" y="64"/>
                </a:cubicBezTo>
                <a:cubicBezTo>
                  <a:pt x="4" y="64"/>
                  <a:pt x="5" y="66"/>
                  <a:pt x="5" y="67"/>
                </a:cubicBezTo>
                <a:close/>
                <a:moveTo>
                  <a:pt x="5" y="131"/>
                </a:moveTo>
                <a:lnTo>
                  <a:pt x="5" y="168"/>
                </a:lnTo>
                <a:cubicBezTo>
                  <a:pt x="5" y="170"/>
                  <a:pt x="4" y="171"/>
                  <a:pt x="2" y="171"/>
                </a:cubicBezTo>
                <a:cubicBezTo>
                  <a:pt x="1" y="171"/>
                  <a:pt x="0" y="170"/>
                  <a:pt x="0" y="168"/>
                </a:cubicBezTo>
                <a:lnTo>
                  <a:pt x="0" y="131"/>
                </a:lnTo>
                <a:cubicBezTo>
                  <a:pt x="0" y="130"/>
                  <a:pt x="1" y="128"/>
                  <a:pt x="2" y="128"/>
                </a:cubicBezTo>
                <a:cubicBezTo>
                  <a:pt x="4" y="128"/>
                  <a:pt x="5" y="130"/>
                  <a:pt x="5" y="131"/>
                </a:cubicBezTo>
                <a:close/>
                <a:moveTo>
                  <a:pt x="5" y="195"/>
                </a:moveTo>
                <a:lnTo>
                  <a:pt x="5" y="232"/>
                </a:lnTo>
                <a:cubicBezTo>
                  <a:pt x="5" y="234"/>
                  <a:pt x="4" y="235"/>
                  <a:pt x="2" y="235"/>
                </a:cubicBezTo>
                <a:cubicBezTo>
                  <a:pt x="1" y="235"/>
                  <a:pt x="0" y="234"/>
                  <a:pt x="0" y="232"/>
                </a:cubicBezTo>
                <a:lnTo>
                  <a:pt x="0" y="195"/>
                </a:lnTo>
                <a:cubicBezTo>
                  <a:pt x="0" y="194"/>
                  <a:pt x="1" y="192"/>
                  <a:pt x="2" y="192"/>
                </a:cubicBezTo>
                <a:cubicBezTo>
                  <a:pt x="4" y="192"/>
                  <a:pt x="5" y="194"/>
                  <a:pt x="5" y="195"/>
                </a:cubicBezTo>
                <a:close/>
                <a:moveTo>
                  <a:pt x="5" y="259"/>
                </a:moveTo>
                <a:lnTo>
                  <a:pt x="5" y="296"/>
                </a:lnTo>
                <a:cubicBezTo>
                  <a:pt x="5" y="298"/>
                  <a:pt x="4" y="299"/>
                  <a:pt x="2" y="299"/>
                </a:cubicBezTo>
                <a:cubicBezTo>
                  <a:pt x="1" y="299"/>
                  <a:pt x="0" y="298"/>
                  <a:pt x="0" y="296"/>
                </a:cubicBezTo>
                <a:lnTo>
                  <a:pt x="0" y="259"/>
                </a:lnTo>
                <a:cubicBezTo>
                  <a:pt x="0" y="258"/>
                  <a:pt x="1" y="256"/>
                  <a:pt x="2" y="256"/>
                </a:cubicBezTo>
                <a:cubicBezTo>
                  <a:pt x="4" y="256"/>
                  <a:pt x="5" y="258"/>
                  <a:pt x="5" y="259"/>
                </a:cubicBezTo>
                <a:close/>
                <a:moveTo>
                  <a:pt x="5" y="323"/>
                </a:moveTo>
                <a:lnTo>
                  <a:pt x="5" y="360"/>
                </a:lnTo>
                <a:cubicBezTo>
                  <a:pt x="5" y="362"/>
                  <a:pt x="4" y="363"/>
                  <a:pt x="2" y="363"/>
                </a:cubicBezTo>
                <a:cubicBezTo>
                  <a:pt x="1" y="363"/>
                  <a:pt x="0" y="362"/>
                  <a:pt x="0" y="360"/>
                </a:cubicBezTo>
                <a:lnTo>
                  <a:pt x="0" y="323"/>
                </a:lnTo>
                <a:cubicBezTo>
                  <a:pt x="0" y="322"/>
                  <a:pt x="1" y="320"/>
                  <a:pt x="2" y="320"/>
                </a:cubicBezTo>
                <a:cubicBezTo>
                  <a:pt x="4" y="320"/>
                  <a:pt x="5" y="322"/>
                  <a:pt x="5" y="323"/>
                </a:cubicBezTo>
                <a:close/>
                <a:moveTo>
                  <a:pt x="5" y="387"/>
                </a:moveTo>
                <a:lnTo>
                  <a:pt x="5" y="424"/>
                </a:lnTo>
                <a:cubicBezTo>
                  <a:pt x="5" y="426"/>
                  <a:pt x="4" y="427"/>
                  <a:pt x="2" y="427"/>
                </a:cubicBezTo>
                <a:cubicBezTo>
                  <a:pt x="1" y="427"/>
                  <a:pt x="0" y="426"/>
                  <a:pt x="0" y="424"/>
                </a:cubicBezTo>
                <a:lnTo>
                  <a:pt x="0" y="387"/>
                </a:lnTo>
                <a:cubicBezTo>
                  <a:pt x="0" y="386"/>
                  <a:pt x="1" y="384"/>
                  <a:pt x="2" y="384"/>
                </a:cubicBezTo>
                <a:cubicBezTo>
                  <a:pt x="4" y="384"/>
                  <a:pt x="5" y="386"/>
                  <a:pt x="5" y="387"/>
                </a:cubicBezTo>
                <a:close/>
                <a:moveTo>
                  <a:pt x="5" y="451"/>
                </a:moveTo>
                <a:lnTo>
                  <a:pt x="5" y="488"/>
                </a:lnTo>
                <a:cubicBezTo>
                  <a:pt x="5" y="490"/>
                  <a:pt x="4" y="491"/>
                  <a:pt x="2" y="491"/>
                </a:cubicBezTo>
                <a:cubicBezTo>
                  <a:pt x="1" y="491"/>
                  <a:pt x="0" y="490"/>
                  <a:pt x="0" y="488"/>
                </a:cubicBezTo>
                <a:lnTo>
                  <a:pt x="0" y="451"/>
                </a:lnTo>
                <a:cubicBezTo>
                  <a:pt x="0" y="450"/>
                  <a:pt x="1" y="448"/>
                  <a:pt x="2" y="448"/>
                </a:cubicBezTo>
                <a:cubicBezTo>
                  <a:pt x="4" y="448"/>
                  <a:pt x="5" y="450"/>
                  <a:pt x="5" y="451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4">
            <a:extLst>
              <a:ext uri="{FF2B5EF4-FFF2-40B4-BE49-F238E27FC236}">
                <a16:creationId xmlns:a16="http://schemas.microsoft.com/office/drawing/2014/main" id="{6D476B17-B111-47E4-A742-3B317E7492B0}"/>
              </a:ext>
            </a:extLst>
          </p:cNvPr>
          <p:cNvSpPr>
            <a:spLocks/>
          </p:cNvSpPr>
          <p:nvPr/>
        </p:nvSpPr>
        <p:spPr bwMode="auto">
          <a:xfrm>
            <a:off x="4257349" y="1807907"/>
            <a:ext cx="121804" cy="123941"/>
          </a:xfrm>
          <a:custGeom>
            <a:avLst/>
            <a:gdLst>
              <a:gd name="T0" fmla="*/ 43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43 w 87"/>
              <a:gd name="T7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87">
                <a:moveTo>
                  <a:pt x="43" y="0"/>
                </a:moveTo>
                <a:lnTo>
                  <a:pt x="87" y="87"/>
                </a:lnTo>
                <a:cubicBezTo>
                  <a:pt x="60" y="74"/>
                  <a:pt x="27" y="74"/>
                  <a:pt x="0" y="87"/>
                </a:cubicBez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85">
            <a:extLst>
              <a:ext uri="{FF2B5EF4-FFF2-40B4-BE49-F238E27FC236}">
                <a16:creationId xmlns:a16="http://schemas.microsoft.com/office/drawing/2014/main" id="{AE7964B6-C9D2-4612-9D15-3455D2D7E865}"/>
              </a:ext>
            </a:extLst>
          </p:cNvPr>
          <p:cNvSpPr>
            <a:spLocks/>
          </p:cNvSpPr>
          <p:nvPr/>
        </p:nvSpPr>
        <p:spPr bwMode="auto">
          <a:xfrm>
            <a:off x="4257349" y="2575056"/>
            <a:ext cx="121804" cy="123941"/>
          </a:xfrm>
          <a:custGeom>
            <a:avLst/>
            <a:gdLst>
              <a:gd name="T0" fmla="*/ 43 w 87"/>
              <a:gd name="T1" fmla="*/ 88 h 88"/>
              <a:gd name="T2" fmla="*/ 0 w 87"/>
              <a:gd name="T3" fmla="*/ 0 h 88"/>
              <a:gd name="T4" fmla="*/ 87 w 87"/>
              <a:gd name="T5" fmla="*/ 0 h 88"/>
              <a:gd name="T6" fmla="*/ 43 w 87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88">
                <a:moveTo>
                  <a:pt x="43" y="88"/>
                </a:moveTo>
                <a:lnTo>
                  <a:pt x="0" y="0"/>
                </a:lnTo>
                <a:cubicBezTo>
                  <a:pt x="27" y="14"/>
                  <a:pt x="60" y="14"/>
                  <a:pt x="87" y="0"/>
                </a:cubicBezTo>
                <a:lnTo>
                  <a:pt x="43" y="8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86">
            <a:extLst>
              <a:ext uri="{FF2B5EF4-FFF2-40B4-BE49-F238E27FC236}">
                <a16:creationId xmlns:a16="http://schemas.microsoft.com/office/drawing/2014/main" id="{5BA5AE34-4AE5-4906-8E5C-BF52D914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75" y="2158359"/>
            <a:ext cx="335494" cy="2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7">
            <a:extLst>
              <a:ext uri="{FF2B5EF4-FFF2-40B4-BE49-F238E27FC236}">
                <a16:creationId xmlns:a16="http://schemas.microsoft.com/office/drawing/2014/main" id="{5215700B-28CD-4CE1-B6B9-0A7A321F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820" y="2158359"/>
            <a:ext cx="450887" cy="2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Vout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8">
            <a:extLst>
              <a:ext uri="{FF2B5EF4-FFF2-40B4-BE49-F238E27FC236}">
                <a16:creationId xmlns:a16="http://schemas.microsoft.com/office/drawing/2014/main" id="{1E15DC76-C1AE-420C-8AD0-302B6C21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719" y="2038693"/>
            <a:ext cx="303440" cy="30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caps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6" name="Rectangle 89">
            <a:extLst>
              <a:ext uri="{FF2B5EF4-FFF2-40B4-BE49-F238E27FC236}">
                <a16:creationId xmlns:a16="http://schemas.microsoft.com/office/drawing/2014/main" id="{3C54596B-5D6C-4953-B367-B431393F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826" y="2186139"/>
            <a:ext cx="0" cy="27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Freeform 91">
            <a:extLst>
              <a:ext uri="{FF2B5EF4-FFF2-40B4-BE49-F238E27FC236}">
                <a16:creationId xmlns:a16="http://schemas.microsoft.com/office/drawing/2014/main" id="{13DEF84C-6DEE-47E4-A921-9291D2CDDE24}"/>
              </a:ext>
            </a:extLst>
          </p:cNvPr>
          <p:cNvSpPr>
            <a:spLocks noEditPoints="1"/>
          </p:cNvSpPr>
          <p:nvPr/>
        </p:nvSpPr>
        <p:spPr bwMode="auto">
          <a:xfrm>
            <a:off x="6242534" y="1889109"/>
            <a:ext cx="8548" cy="694494"/>
          </a:xfrm>
          <a:custGeom>
            <a:avLst/>
            <a:gdLst>
              <a:gd name="T0" fmla="*/ 6 w 6"/>
              <a:gd name="T1" fmla="*/ 3 h 491"/>
              <a:gd name="T2" fmla="*/ 6 w 6"/>
              <a:gd name="T3" fmla="*/ 40 h 491"/>
              <a:gd name="T4" fmla="*/ 3 w 6"/>
              <a:gd name="T5" fmla="*/ 43 h 491"/>
              <a:gd name="T6" fmla="*/ 0 w 6"/>
              <a:gd name="T7" fmla="*/ 40 h 491"/>
              <a:gd name="T8" fmla="*/ 0 w 6"/>
              <a:gd name="T9" fmla="*/ 3 h 491"/>
              <a:gd name="T10" fmla="*/ 3 w 6"/>
              <a:gd name="T11" fmla="*/ 0 h 491"/>
              <a:gd name="T12" fmla="*/ 6 w 6"/>
              <a:gd name="T13" fmla="*/ 3 h 491"/>
              <a:gd name="T14" fmla="*/ 6 w 6"/>
              <a:gd name="T15" fmla="*/ 67 h 491"/>
              <a:gd name="T16" fmla="*/ 6 w 6"/>
              <a:gd name="T17" fmla="*/ 104 h 491"/>
              <a:gd name="T18" fmla="*/ 3 w 6"/>
              <a:gd name="T19" fmla="*/ 107 h 491"/>
              <a:gd name="T20" fmla="*/ 0 w 6"/>
              <a:gd name="T21" fmla="*/ 104 h 491"/>
              <a:gd name="T22" fmla="*/ 0 w 6"/>
              <a:gd name="T23" fmla="*/ 67 h 491"/>
              <a:gd name="T24" fmla="*/ 3 w 6"/>
              <a:gd name="T25" fmla="*/ 64 h 491"/>
              <a:gd name="T26" fmla="*/ 6 w 6"/>
              <a:gd name="T27" fmla="*/ 67 h 491"/>
              <a:gd name="T28" fmla="*/ 6 w 6"/>
              <a:gd name="T29" fmla="*/ 131 h 491"/>
              <a:gd name="T30" fmla="*/ 6 w 6"/>
              <a:gd name="T31" fmla="*/ 168 h 491"/>
              <a:gd name="T32" fmla="*/ 3 w 6"/>
              <a:gd name="T33" fmla="*/ 171 h 491"/>
              <a:gd name="T34" fmla="*/ 0 w 6"/>
              <a:gd name="T35" fmla="*/ 168 h 491"/>
              <a:gd name="T36" fmla="*/ 0 w 6"/>
              <a:gd name="T37" fmla="*/ 131 h 491"/>
              <a:gd name="T38" fmla="*/ 3 w 6"/>
              <a:gd name="T39" fmla="*/ 128 h 491"/>
              <a:gd name="T40" fmla="*/ 6 w 6"/>
              <a:gd name="T41" fmla="*/ 131 h 491"/>
              <a:gd name="T42" fmla="*/ 6 w 6"/>
              <a:gd name="T43" fmla="*/ 195 h 491"/>
              <a:gd name="T44" fmla="*/ 6 w 6"/>
              <a:gd name="T45" fmla="*/ 232 h 491"/>
              <a:gd name="T46" fmla="*/ 3 w 6"/>
              <a:gd name="T47" fmla="*/ 235 h 491"/>
              <a:gd name="T48" fmla="*/ 0 w 6"/>
              <a:gd name="T49" fmla="*/ 232 h 491"/>
              <a:gd name="T50" fmla="*/ 0 w 6"/>
              <a:gd name="T51" fmla="*/ 195 h 491"/>
              <a:gd name="T52" fmla="*/ 3 w 6"/>
              <a:gd name="T53" fmla="*/ 192 h 491"/>
              <a:gd name="T54" fmla="*/ 6 w 6"/>
              <a:gd name="T55" fmla="*/ 195 h 491"/>
              <a:gd name="T56" fmla="*/ 6 w 6"/>
              <a:gd name="T57" fmla="*/ 259 h 491"/>
              <a:gd name="T58" fmla="*/ 6 w 6"/>
              <a:gd name="T59" fmla="*/ 296 h 491"/>
              <a:gd name="T60" fmla="*/ 3 w 6"/>
              <a:gd name="T61" fmla="*/ 299 h 491"/>
              <a:gd name="T62" fmla="*/ 0 w 6"/>
              <a:gd name="T63" fmla="*/ 296 h 491"/>
              <a:gd name="T64" fmla="*/ 0 w 6"/>
              <a:gd name="T65" fmla="*/ 259 h 491"/>
              <a:gd name="T66" fmla="*/ 3 w 6"/>
              <a:gd name="T67" fmla="*/ 256 h 491"/>
              <a:gd name="T68" fmla="*/ 6 w 6"/>
              <a:gd name="T69" fmla="*/ 259 h 491"/>
              <a:gd name="T70" fmla="*/ 6 w 6"/>
              <a:gd name="T71" fmla="*/ 323 h 491"/>
              <a:gd name="T72" fmla="*/ 6 w 6"/>
              <a:gd name="T73" fmla="*/ 360 h 491"/>
              <a:gd name="T74" fmla="*/ 3 w 6"/>
              <a:gd name="T75" fmla="*/ 363 h 491"/>
              <a:gd name="T76" fmla="*/ 0 w 6"/>
              <a:gd name="T77" fmla="*/ 360 h 491"/>
              <a:gd name="T78" fmla="*/ 0 w 6"/>
              <a:gd name="T79" fmla="*/ 323 h 491"/>
              <a:gd name="T80" fmla="*/ 3 w 6"/>
              <a:gd name="T81" fmla="*/ 320 h 491"/>
              <a:gd name="T82" fmla="*/ 6 w 6"/>
              <a:gd name="T83" fmla="*/ 323 h 491"/>
              <a:gd name="T84" fmla="*/ 6 w 6"/>
              <a:gd name="T85" fmla="*/ 387 h 491"/>
              <a:gd name="T86" fmla="*/ 6 w 6"/>
              <a:gd name="T87" fmla="*/ 424 h 491"/>
              <a:gd name="T88" fmla="*/ 3 w 6"/>
              <a:gd name="T89" fmla="*/ 427 h 491"/>
              <a:gd name="T90" fmla="*/ 0 w 6"/>
              <a:gd name="T91" fmla="*/ 424 h 491"/>
              <a:gd name="T92" fmla="*/ 0 w 6"/>
              <a:gd name="T93" fmla="*/ 387 h 491"/>
              <a:gd name="T94" fmla="*/ 3 w 6"/>
              <a:gd name="T95" fmla="*/ 384 h 491"/>
              <a:gd name="T96" fmla="*/ 6 w 6"/>
              <a:gd name="T97" fmla="*/ 387 h 491"/>
              <a:gd name="T98" fmla="*/ 6 w 6"/>
              <a:gd name="T99" fmla="*/ 451 h 491"/>
              <a:gd name="T100" fmla="*/ 6 w 6"/>
              <a:gd name="T101" fmla="*/ 488 h 491"/>
              <a:gd name="T102" fmla="*/ 3 w 6"/>
              <a:gd name="T103" fmla="*/ 491 h 491"/>
              <a:gd name="T104" fmla="*/ 0 w 6"/>
              <a:gd name="T105" fmla="*/ 488 h 491"/>
              <a:gd name="T106" fmla="*/ 0 w 6"/>
              <a:gd name="T107" fmla="*/ 451 h 491"/>
              <a:gd name="T108" fmla="*/ 3 w 6"/>
              <a:gd name="T109" fmla="*/ 448 h 491"/>
              <a:gd name="T110" fmla="*/ 6 w 6"/>
              <a:gd name="T111" fmla="*/ 45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" h="491">
                <a:moveTo>
                  <a:pt x="6" y="3"/>
                </a:moveTo>
                <a:lnTo>
                  <a:pt x="6" y="40"/>
                </a:lnTo>
                <a:cubicBezTo>
                  <a:pt x="6" y="42"/>
                  <a:pt x="5" y="43"/>
                  <a:pt x="3" y="43"/>
                </a:cubicBezTo>
                <a:cubicBezTo>
                  <a:pt x="2" y="43"/>
                  <a:pt x="0" y="42"/>
                  <a:pt x="0" y="40"/>
                </a:cubicBezTo>
                <a:lnTo>
                  <a:pt x="0" y="3"/>
                </a:lnTo>
                <a:cubicBezTo>
                  <a:pt x="0" y="2"/>
                  <a:pt x="2" y="0"/>
                  <a:pt x="3" y="0"/>
                </a:cubicBezTo>
                <a:cubicBezTo>
                  <a:pt x="5" y="0"/>
                  <a:pt x="6" y="2"/>
                  <a:pt x="6" y="3"/>
                </a:cubicBezTo>
                <a:close/>
                <a:moveTo>
                  <a:pt x="6" y="67"/>
                </a:moveTo>
                <a:lnTo>
                  <a:pt x="6" y="104"/>
                </a:lnTo>
                <a:cubicBezTo>
                  <a:pt x="6" y="106"/>
                  <a:pt x="5" y="107"/>
                  <a:pt x="3" y="107"/>
                </a:cubicBezTo>
                <a:cubicBezTo>
                  <a:pt x="2" y="107"/>
                  <a:pt x="0" y="106"/>
                  <a:pt x="0" y="104"/>
                </a:cubicBezTo>
                <a:lnTo>
                  <a:pt x="0" y="67"/>
                </a:lnTo>
                <a:cubicBezTo>
                  <a:pt x="0" y="66"/>
                  <a:pt x="2" y="64"/>
                  <a:pt x="3" y="64"/>
                </a:cubicBezTo>
                <a:cubicBezTo>
                  <a:pt x="5" y="64"/>
                  <a:pt x="6" y="66"/>
                  <a:pt x="6" y="67"/>
                </a:cubicBezTo>
                <a:close/>
                <a:moveTo>
                  <a:pt x="6" y="131"/>
                </a:moveTo>
                <a:lnTo>
                  <a:pt x="6" y="168"/>
                </a:lnTo>
                <a:cubicBezTo>
                  <a:pt x="6" y="170"/>
                  <a:pt x="5" y="171"/>
                  <a:pt x="3" y="171"/>
                </a:cubicBezTo>
                <a:cubicBezTo>
                  <a:pt x="2" y="171"/>
                  <a:pt x="0" y="170"/>
                  <a:pt x="0" y="168"/>
                </a:cubicBezTo>
                <a:lnTo>
                  <a:pt x="0" y="131"/>
                </a:lnTo>
                <a:cubicBezTo>
                  <a:pt x="0" y="130"/>
                  <a:pt x="2" y="128"/>
                  <a:pt x="3" y="128"/>
                </a:cubicBezTo>
                <a:cubicBezTo>
                  <a:pt x="5" y="128"/>
                  <a:pt x="6" y="130"/>
                  <a:pt x="6" y="131"/>
                </a:cubicBezTo>
                <a:close/>
                <a:moveTo>
                  <a:pt x="6" y="195"/>
                </a:moveTo>
                <a:lnTo>
                  <a:pt x="6" y="232"/>
                </a:lnTo>
                <a:cubicBezTo>
                  <a:pt x="6" y="234"/>
                  <a:pt x="5" y="235"/>
                  <a:pt x="3" y="235"/>
                </a:cubicBezTo>
                <a:cubicBezTo>
                  <a:pt x="2" y="235"/>
                  <a:pt x="0" y="234"/>
                  <a:pt x="0" y="232"/>
                </a:cubicBezTo>
                <a:lnTo>
                  <a:pt x="0" y="195"/>
                </a:lnTo>
                <a:cubicBezTo>
                  <a:pt x="0" y="194"/>
                  <a:pt x="2" y="192"/>
                  <a:pt x="3" y="192"/>
                </a:cubicBezTo>
                <a:cubicBezTo>
                  <a:pt x="5" y="192"/>
                  <a:pt x="6" y="194"/>
                  <a:pt x="6" y="195"/>
                </a:cubicBezTo>
                <a:close/>
                <a:moveTo>
                  <a:pt x="6" y="259"/>
                </a:moveTo>
                <a:lnTo>
                  <a:pt x="6" y="296"/>
                </a:lnTo>
                <a:cubicBezTo>
                  <a:pt x="6" y="298"/>
                  <a:pt x="5" y="299"/>
                  <a:pt x="3" y="299"/>
                </a:cubicBezTo>
                <a:cubicBezTo>
                  <a:pt x="2" y="299"/>
                  <a:pt x="0" y="298"/>
                  <a:pt x="0" y="296"/>
                </a:cubicBezTo>
                <a:lnTo>
                  <a:pt x="0" y="259"/>
                </a:lnTo>
                <a:cubicBezTo>
                  <a:pt x="0" y="258"/>
                  <a:pt x="2" y="256"/>
                  <a:pt x="3" y="256"/>
                </a:cubicBezTo>
                <a:cubicBezTo>
                  <a:pt x="5" y="256"/>
                  <a:pt x="6" y="258"/>
                  <a:pt x="6" y="259"/>
                </a:cubicBezTo>
                <a:close/>
                <a:moveTo>
                  <a:pt x="6" y="323"/>
                </a:moveTo>
                <a:lnTo>
                  <a:pt x="6" y="360"/>
                </a:lnTo>
                <a:cubicBezTo>
                  <a:pt x="6" y="362"/>
                  <a:pt x="5" y="363"/>
                  <a:pt x="3" y="363"/>
                </a:cubicBezTo>
                <a:cubicBezTo>
                  <a:pt x="2" y="363"/>
                  <a:pt x="0" y="362"/>
                  <a:pt x="0" y="360"/>
                </a:cubicBezTo>
                <a:lnTo>
                  <a:pt x="0" y="323"/>
                </a:lnTo>
                <a:cubicBezTo>
                  <a:pt x="0" y="322"/>
                  <a:pt x="2" y="320"/>
                  <a:pt x="3" y="320"/>
                </a:cubicBezTo>
                <a:cubicBezTo>
                  <a:pt x="5" y="320"/>
                  <a:pt x="6" y="322"/>
                  <a:pt x="6" y="323"/>
                </a:cubicBezTo>
                <a:close/>
                <a:moveTo>
                  <a:pt x="6" y="387"/>
                </a:moveTo>
                <a:lnTo>
                  <a:pt x="6" y="424"/>
                </a:lnTo>
                <a:cubicBezTo>
                  <a:pt x="6" y="426"/>
                  <a:pt x="5" y="427"/>
                  <a:pt x="3" y="427"/>
                </a:cubicBezTo>
                <a:cubicBezTo>
                  <a:pt x="2" y="427"/>
                  <a:pt x="0" y="426"/>
                  <a:pt x="0" y="424"/>
                </a:cubicBezTo>
                <a:lnTo>
                  <a:pt x="0" y="387"/>
                </a:lnTo>
                <a:cubicBezTo>
                  <a:pt x="0" y="386"/>
                  <a:pt x="2" y="384"/>
                  <a:pt x="3" y="384"/>
                </a:cubicBezTo>
                <a:cubicBezTo>
                  <a:pt x="5" y="384"/>
                  <a:pt x="6" y="386"/>
                  <a:pt x="6" y="387"/>
                </a:cubicBezTo>
                <a:close/>
                <a:moveTo>
                  <a:pt x="6" y="451"/>
                </a:moveTo>
                <a:lnTo>
                  <a:pt x="6" y="488"/>
                </a:lnTo>
                <a:cubicBezTo>
                  <a:pt x="6" y="490"/>
                  <a:pt x="5" y="491"/>
                  <a:pt x="3" y="491"/>
                </a:cubicBezTo>
                <a:cubicBezTo>
                  <a:pt x="2" y="491"/>
                  <a:pt x="0" y="490"/>
                  <a:pt x="0" y="488"/>
                </a:cubicBezTo>
                <a:lnTo>
                  <a:pt x="0" y="451"/>
                </a:lnTo>
                <a:cubicBezTo>
                  <a:pt x="0" y="450"/>
                  <a:pt x="2" y="448"/>
                  <a:pt x="3" y="448"/>
                </a:cubicBezTo>
                <a:cubicBezTo>
                  <a:pt x="5" y="448"/>
                  <a:pt x="6" y="450"/>
                  <a:pt x="6" y="451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2">
            <a:extLst>
              <a:ext uri="{FF2B5EF4-FFF2-40B4-BE49-F238E27FC236}">
                <a16:creationId xmlns:a16="http://schemas.microsoft.com/office/drawing/2014/main" id="{F8783F07-35C2-4E55-A687-BDB4117D25EF}"/>
              </a:ext>
            </a:extLst>
          </p:cNvPr>
          <p:cNvSpPr>
            <a:spLocks/>
          </p:cNvSpPr>
          <p:nvPr/>
        </p:nvSpPr>
        <p:spPr bwMode="auto">
          <a:xfrm>
            <a:off x="6186974" y="1801496"/>
            <a:ext cx="121804" cy="121804"/>
          </a:xfrm>
          <a:custGeom>
            <a:avLst/>
            <a:gdLst>
              <a:gd name="T0" fmla="*/ 44 w 88"/>
              <a:gd name="T1" fmla="*/ 0 h 87"/>
              <a:gd name="T2" fmla="*/ 88 w 88"/>
              <a:gd name="T3" fmla="*/ 87 h 87"/>
              <a:gd name="T4" fmla="*/ 0 w 88"/>
              <a:gd name="T5" fmla="*/ 87 h 87"/>
              <a:gd name="T6" fmla="*/ 44 w 88"/>
              <a:gd name="T7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87">
                <a:moveTo>
                  <a:pt x="44" y="0"/>
                </a:moveTo>
                <a:lnTo>
                  <a:pt x="88" y="87"/>
                </a:lnTo>
                <a:cubicBezTo>
                  <a:pt x="60" y="74"/>
                  <a:pt x="28" y="74"/>
                  <a:pt x="0" y="87"/>
                </a:cubicBez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3">
            <a:extLst>
              <a:ext uri="{FF2B5EF4-FFF2-40B4-BE49-F238E27FC236}">
                <a16:creationId xmlns:a16="http://schemas.microsoft.com/office/drawing/2014/main" id="{0EEA9FC4-C8A2-4911-97C1-40F9DD8AF821}"/>
              </a:ext>
            </a:extLst>
          </p:cNvPr>
          <p:cNvSpPr>
            <a:spLocks/>
          </p:cNvSpPr>
          <p:nvPr/>
        </p:nvSpPr>
        <p:spPr bwMode="auto">
          <a:xfrm>
            <a:off x="6186974" y="2566508"/>
            <a:ext cx="121804" cy="123941"/>
          </a:xfrm>
          <a:custGeom>
            <a:avLst/>
            <a:gdLst>
              <a:gd name="T0" fmla="*/ 44 w 88"/>
              <a:gd name="T1" fmla="*/ 88 h 88"/>
              <a:gd name="T2" fmla="*/ 0 w 88"/>
              <a:gd name="T3" fmla="*/ 0 h 88"/>
              <a:gd name="T4" fmla="*/ 88 w 88"/>
              <a:gd name="T5" fmla="*/ 0 h 88"/>
              <a:gd name="T6" fmla="*/ 44 w 88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88">
                <a:moveTo>
                  <a:pt x="44" y="88"/>
                </a:moveTo>
                <a:lnTo>
                  <a:pt x="0" y="0"/>
                </a:lnTo>
                <a:cubicBezTo>
                  <a:pt x="28" y="14"/>
                  <a:pt x="60" y="14"/>
                  <a:pt x="88" y="0"/>
                </a:cubicBezTo>
                <a:lnTo>
                  <a:pt x="44" y="8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4">
            <a:extLst>
              <a:ext uri="{FF2B5EF4-FFF2-40B4-BE49-F238E27FC236}">
                <a16:creationId xmlns:a16="http://schemas.microsoft.com/office/drawing/2014/main" id="{CA8DC180-C380-4236-A731-18A3F63BB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034" y="3132788"/>
            <a:ext cx="673125" cy="2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Freeform 95">
            <a:extLst>
              <a:ext uri="{FF2B5EF4-FFF2-40B4-BE49-F238E27FC236}">
                <a16:creationId xmlns:a16="http://schemas.microsoft.com/office/drawing/2014/main" id="{099B2A1C-AB9F-4B85-832E-8573C1AFD27B}"/>
              </a:ext>
            </a:extLst>
          </p:cNvPr>
          <p:cNvSpPr>
            <a:spLocks noEditPoints="1"/>
          </p:cNvSpPr>
          <p:nvPr/>
        </p:nvSpPr>
        <p:spPr bwMode="auto">
          <a:xfrm>
            <a:off x="8261909" y="2252383"/>
            <a:ext cx="254292" cy="64107"/>
          </a:xfrm>
          <a:custGeom>
            <a:avLst/>
            <a:gdLst>
              <a:gd name="T0" fmla="*/ 119 w 119"/>
              <a:gd name="T1" fmla="*/ 30 h 30"/>
              <a:gd name="T2" fmla="*/ 0 w 119"/>
              <a:gd name="T3" fmla="*/ 30 h 30"/>
              <a:gd name="T4" fmla="*/ 119 w 119"/>
              <a:gd name="T5" fmla="*/ 0 h 30"/>
              <a:gd name="T6" fmla="*/ 0 w 119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30">
                <a:moveTo>
                  <a:pt x="119" y="30"/>
                </a:moveTo>
                <a:lnTo>
                  <a:pt x="0" y="30"/>
                </a:lnTo>
                <a:moveTo>
                  <a:pt x="119" y="0"/>
                </a:move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96">
            <a:extLst>
              <a:ext uri="{FF2B5EF4-FFF2-40B4-BE49-F238E27FC236}">
                <a16:creationId xmlns:a16="http://schemas.microsoft.com/office/drawing/2014/main" id="{C47F1AC7-3B18-4039-BF7E-DCC3134CC84A}"/>
              </a:ext>
            </a:extLst>
          </p:cNvPr>
          <p:cNvSpPr>
            <a:spLocks noEditPoints="1"/>
          </p:cNvSpPr>
          <p:nvPr/>
        </p:nvSpPr>
        <p:spPr bwMode="auto">
          <a:xfrm>
            <a:off x="8390123" y="1963901"/>
            <a:ext cx="0" cy="641072"/>
          </a:xfrm>
          <a:custGeom>
            <a:avLst/>
            <a:gdLst>
              <a:gd name="T0" fmla="*/ 300 h 300"/>
              <a:gd name="T1" fmla="*/ 165 h 300"/>
              <a:gd name="T2" fmla="*/ 135 h 300"/>
              <a:gd name="T3" fmla="*/ 0 h 30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00">
                <a:moveTo>
                  <a:pt x="0" y="300"/>
                </a:moveTo>
                <a:lnTo>
                  <a:pt x="0" y="165"/>
                </a:lnTo>
                <a:moveTo>
                  <a:pt x="0" y="135"/>
                </a:move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7">
            <a:extLst>
              <a:ext uri="{FF2B5EF4-FFF2-40B4-BE49-F238E27FC236}">
                <a16:creationId xmlns:a16="http://schemas.microsoft.com/office/drawing/2014/main" id="{856425A9-1D05-4C48-8820-817DC110EDB8}"/>
              </a:ext>
            </a:extLst>
          </p:cNvPr>
          <p:cNvSpPr>
            <a:spLocks noEditPoints="1"/>
          </p:cNvSpPr>
          <p:nvPr/>
        </p:nvSpPr>
        <p:spPr bwMode="auto">
          <a:xfrm>
            <a:off x="1757171" y="1897657"/>
            <a:ext cx="211554" cy="713726"/>
          </a:xfrm>
          <a:custGeom>
            <a:avLst/>
            <a:gdLst>
              <a:gd name="T0" fmla="*/ 75 w 151"/>
              <a:gd name="T1" fmla="*/ 176 h 504"/>
              <a:gd name="T2" fmla="*/ 75 w 151"/>
              <a:gd name="T3" fmla="*/ 0 h 504"/>
              <a:gd name="T4" fmla="*/ 75 w 151"/>
              <a:gd name="T5" fmla="*/ 328 h 504"/>
              <a:gd name="T6" fmla="*/ 75 w 151"/>
              <a:gd name="T7" fmla="*/ 504 h 504"/>
              <a:gd name="T8" fmla="*/ 75 w 151"/>
              <a:gd name="T9" fmla="*/ 176 h 504"/>
              <a:gd name="T10" fmla="*/ 0 w 151"/>
              <a:gd name="T11" fmla="*/ 252 h 504"/>
              <a:gd name="T12" fmla="*/ 75 w 151"/>
              <a:gd name="T13" fmla="*/ 328 h 504"/>
              <a:gd name="T14" fmla="*/ 151 w 151"/>
              <a:gd name="T15" fmla="*/ 252 h 504"/>
              <a:gd name="T16" fmla="*/ 75 w 151"/>
              <a:gd name="T17" fmla="*/ 176 h 504"/>
              <a:gd name="T18" fmla="*/ 75 w 151"/>
              <a:gd name="T19" fmla="*/ 192 h 504"/>
              <a:gd name="T20" fmla="*/ 75 w 151"/>
              <a:gd name="T21" fmla="*/ 222 h 504"/>
              <a:gd name="T22" fmla="*/ 91 w 151"/>
              <a:gd name="T23" fmla="*/ 207 h 504"/>
              <a:gd name="T24" fmla="*/ 60 w 151"/>
              <a:gd name="T25" fmla="*/ 207 h 504"/>
              <a:gd name="T26" fmla="*/ 91 w 151"/>
              <a:gd name="T27" fmla="*/ 305 h 504"/>
              <a:gd name="T28" fmla="*/ 60 w 151"/>
              <a:gd name="T29" fmla="*/ 305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1" h="504">
                <a:moveTo>
                  <a:pt x="75" y="176"/>
                </a:moveTo>
                <a:lnTo>
                  <a:pt x="75" y="0"/>
                </a:lnTo>
                <a:moveTo>
                  <a:pt x="75" y="328"/>
                </a:moveTo>
                <a:lnTo>
                  <a:pt x="75" y="504"/>
                </a:lnTo>
                <a:moveTo>
                  <a:pt x="75" y="176"/>
                </a:moveTo>
                <a:cubicBezTo>
                  <a:pt x="34" y="176"/>
                  <a:pt x="0" y="210"/>
                  <a:pt x="0" y="252"/>
                </a:cubicBezTo>
                <a:cubicBezTo>
                  <a:pt x="0" y="294"/>
                  <a:pt x="34" y="328"/>
                  <a:pt x="75" y="328"/>
                </a:cubicBezTo>
                <a:cubicBezTo>
                  <a:pt x="117" y="328"/>
                  <a:pt x="151" y="294"/>
                  <a:pt x="151" y="252"/>
                </a:cubicBezTo>
                <a:cubicBezTo>
                  <a:pt x="151" y="210"/>
                  <a:pt x="117" y="176"/>
                  <a:pt x="75" y="176"/>
                </a:cubicBezTo>
                <a:close/>
                <a:moveTo>
                  <a:pt x="75" y="192"/>
                </a:moveTo>
                <a:lnTo>
                  <a:pt x="75" y="222"/>
                </a:lnTo>
                <a:moveTo>
                  <a:pt x="91" y="207"/>
                </a:moveTo>
                <a:lnTo>
                  <a:pt x="60" y="207"/>
                </a:lnTo>
                <a:moveTo>
                  <a:pt x="91" y="305"/>
                </a:moveTo>
                <a:lnTo>
                  <a:pt x="60" y="305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98">
            <a:extLst>
              <a:ext uri="{FF2B5EF4-FFF2-40B4-BE49-F238E27FC236}">
                <a16:creationId xmlns:a16="http://schemas.microsoft.com/office/drawing/2014/main" id="{484644F6-39D4-42E8-A233-315733EC2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11" y="2136990"/>
            <a:ext cx="203006" cy="15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6" name="Freeform 99">
            <a:extLst>
              <a:ext uri="{FF2B5EF4-FFF2-40B4-BE49-F238E27FC236}">
                <a16:creationId xmlns:a16="http://schemas.microsoft.com/office/drawing/2014/main" id="{1E94A938-6472-40E1-984C-FEB82EB3ABB2}"/>
              </a:ext>
            </a:extLst>
          </p:cNvPr>
          <p:cNvSpPr>
            <a:spLocks/>
          </p:cNvSpPr>
          <p:nvPr/>
        </p:nvSpPr>
        <p:spPr bwMode="auto">
          <a:xfrm>
            <a:off x="8723480" y="1647639"/>
            <a:ext cx="211554" cy="215827"/>
          </a:xfrm>
          <a:custGeom>
            <a:avLst/>
            <a:gdLst>
              <a:gd name="T0" fmla="*/ 99 w 99"/>
              <a:gd name="T1" fmla="*/ 0 h 101"/>
              <a:gd name="T2" fmla="*/ 0 w 99"/>
              <a:gd name="T3" fmla="*/ 50 h 101"/>
              <a:gd name="T4" fmla="*/ 99 w 99"/>
              <a:gd name="T5" fmla="*/ 101 h 101"/>
              <a:gd name="T6" fmla="*/ 99 w 99"/>
              <a:gd name="T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" h="101">
                <a:moveTo>
                  <a:pt x="99" y="0"/>
                </a:moveTo>
                <a:lnTo>
                  <a:pt x="0" y="50"/>
                </a:lnTo>
                <a:lnTo>
                  <a:pt x="99" y="101"/>
                </a:ln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00">
            <a:extLst>
              <a:ext uri="{FF2B5EF4-FFF2-40B4-BE49-F238E27FC236}">
                <a16:creationId xmlns:a16="http://schemas.microsoft.com/office/drawing/2014/main" id="{7F943935-6556-4B07-8200-057381AD4A9F}"/>
              </a:ext>
            </a:extLst>
          </p:cNvPr>
          <p:cNvSpPr>
            <a:spLocks noEditPoints="1"/>
          </p:cNvSpPr>
          <p:nvPr/>
        </p:nvSpPr>
        <p:spPr bwMode="auto">
          <a:xfrm>
            <a:off x="8736302" y="1647639"/>
            <a:ext cx="211554" cy="215827"/>
          </a:xfrm>
          <a:custGeom>
            <a:avLst/>
            <a:gdLst>
              <a:gd name="T0" fmla="*/ 0 w 99"/>
              <a:gd name="T1" fmla="*/ 101 h 101"/>
              <a:gd name="T2" fmla="*/ 0 w 99"/>
              <a:gd name="T3" fmla="*/ 0 h 101"/>
              <a:gd name="T4" fmla="*/ 99 w 99"/>
              <a:gd name="T5" fmla="*/ 0 h 101"/>
              <a:gd name="T6" fmla="*/ 0 w 99"/>
              <a:gd name="T7" fmla="*/ 50 h 101"/>
              <a:gd name="T8" fmla="*/ 99 w 99"/>
              <a:gd name="T9" fmla="*/ 101 h 101"/>
              <a:gd name="T10" fmla="*/ 99 w 99"/>
              <a:gd name="T1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1">
                <a:moveTo>
                  <a:pt x="0" y="101"/>
                </a:moveTo>
                <a:lnTo>
                  <a:pt x="0" y="0"/>
                </a:lnTo>
                <a:moveTo>
                  <a:pt x="99" y="0"/>
                </a:moveTo>
                <a:lnTo>
                  <a:pt x="0" y="50"/>
                </a:lnTo>
                <a:lnTo>
                  <a:pt x="99" y="101"/>
                </a:lnTo>
                <a:lnTo>
                  <a:pt x="99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102">
            <a:extLst>
              <a:ext uri="{FF2B5EF4-FFF2-40B4-BE49-F238E27FC236}">
                <a16:creationId xmlns:a16="http://schemas.microsoft.com/office/drawing/2014/main" id="{104D8D50-2957-4D26-9678-027D40629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0123" y="1767306"/>
            <a:ext cx="0" cy="196595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3">
            <a:extLst>
              <a:ext uri="{FF2B5EF4-FFF2-40B4-BE49-F238E27FC236}">
                <a16:creationId xmlns:a16="http://schemas.microsoft.com/office/drawing/2014/main" id="{D86B1844-7B8D-4123-BB67-14A672050FB5}"/>
              </a:ext>
            </a:extLst>
          </p:cNvPr>
          <p:cNvSpPr>
            <a:spLocks noEditPoints="1"/>
          </p:cNvSpPr>
          <p:nvPr/>
        </p:nvSpPr>
        <p:spPr bwMode="auto">
          <a:xfrm>
            <a:off x="9086754" y="1998091"/>
            <a:ext cx="168815" cy="570554"/>
          </a:xfrm>
          <a:custGeom>
            <a:avLst/>
            <a:gdLst>
              <a:gd name="T0" fmla="*/ 60 w 120"/>
              <a:gd name="T1" fmla="*/ 141 h 403"/>
              <a:gd name="T2" fmla="*/ 60 w 120"/>
              <a:gd name="T3" fmla="*/ 0 h 403"/>
              <a:gd name="T4" fmla="*/ 60 w 120"/>
              <a:gd name="T5" fmla="*/ 262 h 403"/>
              <a:gd name="T6" fmla="*/ 60 w 120"/>
              <a:gd name="T7" fmla="*/ 403 h 403"/>
              <a:gd name="T8" fmla="*/ 60 w 120"/>
              <a:gd name="T9" fmla="*/ 141 h 403"/>
              <a:gd name="T10" fmla="*/ 0 w 120"/>
              <a:gd name="T11" fmla="*/ 202 h 403"/>
              <a:gd name="T12" fmla="*/ 60 w 120"/>
              <a:gd name="T13" fmla="*/ 262 h 403"/>
              <a:gd name="T14" fmla="*/ 120 w 120"/>
              <a:gd name="T15" fmla="*/ 202 h 403"/>
              <a:gd name="T16" fmla="*/ 60 w 120"/>
              <a:gd name="T17" fmla="*/ 141 h 403"/>
              <a:gd name="T18" fmla="*/ 60 w 120"/>
              <a:gd name="T19" fmla="*/ 153 h 403"/>
              <a:gd name="T20" fmla="*/ 60 w 120"/>
              <a:gd name="T21" fmla="*/ 178 h 403"/>
              <a:gd name="T22" fmla="*/ 72 w 120"/>
              <a:gd name="T23" fmla="*/ 166 h 403"/>
              <a:gd name="T24" fmla="*/ 48 w 120"/>
              <a:gd name="T25" fmla="*/ 166 h 403"/>
              <a:gd name="T26" fmla="*/ 72 w 120"/>
              <a:gd name="T27" fmla="*/ 244 h 403"/>
              <a:gd name="T28" fmla="*/ 48 w 120"/>
              <a:gd name="T29" fmla="*/ 244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403">
                <a:moveTo>
                  <a:pt x="60" y="141"/>
                </a:moveTo>
                <a:lnTo>
                  <a:pt x="60" y="0"/>
                </a:lnTo>
                <a:moveTo>
                  <a:pt x="60" y="262"/>
                </a:moveTo>
                <a:lnTo>
                  <a:pt x="60" y="403"/>
                </a:lnTo>
                <a:moveTo>
                  <a:pt x="60" y="141"/>
                </a:moveTo>
                <a:cubicBezTo>
                  <a:pt x="27" y="141"/>
                  <a:pt x="0" y="168"/>
                  <a:pt x="0" y="202"/>
                </a:cubicBezTo>
                <a:cubicBezTo>
                  <a:pt x="0" y="235"/>
                  <a:pt x="27" y="262"/>
                  <a:pt x="60" y="262"/>
                </a:cubicBezTo>
                <a:cubicBezTo>
                  <a:pt x="93" y="262"/>
                  <a:pt x="120" y="235"/>
                  <a:pt x="120" y="202"/>
                </a:cubicBezTo>
                <a:cubicBezTo>
                  <a:pt x="120" y="168"/>
                  <a:pt x="93" y="141"/>
                  <a:pt x="60" y="141"/>
                </a:cubicBezTo>
                <a:close/>
                <a:moveTo>
                  <a:pt x="60" y="153"/>
                </a:moveTo>
                <a:lnTo>
                  <a:pt x="60" y="178"/>
                </a:lnTo>
                <a:moveTo>
                  <a:pt x="72" y="166"/>
                </a:moveTo>
                <a:lnTo>
                  <a:pt x="48" y="166"/>
                </a:lnTo>
                <a:moveTo>
                  <a:pt x="72" y="244"/>
                </a:moveTo>
                <a:lnTo>
                  <a:pt x="48" y="244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C4497F22-AF54-4455-B834-AFFB1EEE3026}"/>
              </a:ext>
            </a:extLst>
          </p:cNvPr>
          <p:cNvSpPr>
            <a:spLocks/>
          </p:cNvSpPr>
          <p:nvPr/>
        </p:nvSpPr>
        <p:spPr bwMode="auto">
          <a:xfrm>
            <a:off x="6142099" y="1754484"/>
            <a:ext cx="2594203" cy="44875"/>
          </a:xfrm>
          <a:custGeom>
            <a:avLst/>
            <a:gdLst>
              <a:gd name="T0" fmla="*/ 0 w 833"/>
              <a:gd name="T1" fmla="*/ 74 w 833"/>
              <a:gd name="T2" fmla="*/ 74 w 833"/>
              <a:gd name="T3" fmla="*/ 833 w 8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833">
                <a:moveTo>
                  <a:pt x="0" y="0"/>
                </a:moveTo>
                <a:lnTo>
                  <a:pt x="74" y="0"/>
                </a:lnTo>
                <a:lnTo>
                  <a:pt x="74" y="0"/>
                </a:lnTo>
                <a:lnTo>
                  <a:pt x="833" y="0"/>
                </a:lnTo>
              </a:path>
            </a:pathLst>
          </a:cu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6">
            <a:extLst>
              <a:ext uri="{FF2B5EF4-FFF2-40B4-BE49-F238E27FC236}">
                <a16:creationId xmlns:a16="http://schemas.microsoft.com/office/drawing/2014/main" id="{E88DA658-BC1A-4323-9E19-5D501F46CC7E}"/>
              </a:ext>
            </a:extLst>
          </p:cNvPr>
          <p:cNvSpPr>
            <a:spLocks/>
          </p:cNvSpPr>
          <p:nvPr/>
        </p:nvSpPr>
        <p:spPr bwMode="auto">
          <a:xfrm>
            <a:off x="6142099" y="2604972"/>
            <a:ext cx="2248024" cy="138899"/>
          </a:xfrm>
          <a:custGeom>
            <a:avLst/>
            <a:gdLst>
              <a:gd name="T0" fmla="*/ 219 w 219"/>
              <a:gd name="T1" fmla="*/ 0 h 65"/>
              <a:gd name="T2" fmla="*/ 219 w 219"/>
              <a:gd name="T3" fmla="*/ 65 h 65"/>
              <a:gd name="T4" fmla="*/ 0 w 219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" h="65">
                <a:moveTo>
                  <a:pt x="219" y="0"/>
                </a:moveTo>
                <a:lnTo>
                  <a:pt x="219" y="65"/>
                </a:lnTo>
                <a:lnTo>
                  <a:pt x="0" y="65"/>
                </a:lnTo>
              </a:path>
            </a:pathLst>
          </a:cu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07">
            <a:extLst>
              <a:ext uri="{FF2B5EF4-FFF2-40B4-BE49-F238E27FC236}">
                <a16:creationId xmlns:a16="http://schemas.microsoft.com/office/drawing/2014/main" id="{64B608D7-DC71-440E-8C38-6DA035F49A0B}"/>
              </a:ext>
            </a:extLst>
          </p:cNvPr>
          <p:cNvSpPr>
            <a:spLocks/>
          </p:cNvSpPr>
          <p:nvPr/>
        </p:nvSpPr>
        <p:spPr bwMode="auto">
          <a:xfrm>
            <a:off x="8962814" y="1754484"/>
            <a:ext cx="211554" cy="243607"/>
          </a:xfrm>
          <a:custGeom>
            <a:avLst/>
            <a:gdLst>
              <a:gd name="T0" fmla="*/ 186 w 186"/>
              <a:gd name="T1" fmla="*/ 114 h 114"/>
              <a:gd name="T2" fmla="*/ 186 w 186"/>
              <a:gd name="T3" fmla="*/ 0 h 114"/>
              <a:gd name="T4" fmla="*/ 0 w 186"/>
              <a:gd name="T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" h="114">
                <a:moveTo>
                  <a:pt x="186" y="114"/>
                </a:moveTo>
                <a:lnTo>
                  <a:pt x="186" y="0"/>
                </a:lnTo>
                <a:lnTo>
                  <a:pt x="0" y="0"/>
                </a:lnTo>
              </a:path>
            </a:pathLst>
          </a:cu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08">
            <a:extLst>
              <a:ext uri="{FF2B5EF4-FFF2-40B4-BE49-F238E27FC236}">
                <a16:creationId xmlns:a16="http://schemas.microsoft.com/office/drawing/2014/main" id="{1F9E2E46-097F-431D-8385-A97130BAA98B}"/>
              </a:ext>
            </a:extLst>
          </p:cNvPr>
          <p:cNvSpPr>
            <a:spLocks/>
          </p:cNvSpPr>
          <p:nvPr/>
        </p:nvSpPr>
        <p:spPr bwMode="auto">
          <a:xfrm>
            <a:off x="7646480" y="2587877"/>
            <a:ext cx="1527887" cy="155994"/>
          </a:xfrm>
          <a:custGeom>
            <a:avLst/>
            <a:gdLst>
              <a:gd name="T0" fmla="*/ 715 w 715"/>
              <a:gd name="T1" fmla="*/ 0 h 73"/>
              <a:gd name="T2" fmla="*/ 715 w 715"/>
              <a:gd name="T3" fmla="*/ 73 h 73"/>
              <a:gd name="T4" fmla="*/ 0 w 715"/>
              <a:gd name="T5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5" h="73">
                <a:moveTo>
                  <a:pt x="715" y="0"/>
                </a:moveTo>
                <a:lnTo>
                  <a:pt x="715" y="73"/>
                </a:lnTo>
                <a:lnTo>
                  <a:pt x="0" y="73"/>
                </a:lnTo>
              </a:path>
            </a:pathLst>
          </a:cu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09">
            <a:extLst>
              <a:ext uri="{FF2B5EF4-FFF2-40B4-BE49-F238E27FC236}">
                <a16:creationId xmlns:a16="http://schemas.microsoft.com/office/drawing/2014/main" id="{0F28257E-F451-4B5B-99D2-4CC89E46830D}"/>
              </a:ext>
            </a:extLst>
          </p:cNvPr>
          <p:cNvSpPr>
            <a:spLocks noEditPoints="1"/>
          </p:cNvSpPr>
          <p:nvPr/>
        </p:nvSpPr>
        <p:spPr bwMode="auto">
          <a:xfrm>
            <a:off x="7216963" y="2750282"/>
            <a:ext cx="177363" cy="448750"/>
          </a:xfrm>
          <a:custGeom>
            <a:avLst/>
            <a:gdLst>
              <a:gd name="T0" fmla="*/ 28 w 83"/>
              <a:gd name="T1" fmla="*/ 210 h 210"/>
              <a:gd name="T2" fmla="*/ 56 w 83"/>
              <a:gd name="T3" fmla="*/ 210 h 210"/>
              <a:gd name="T4" fmla="*/ 13 w 83"/>
              <a:gd name="T5" fmla="*/ 196 h 210"/>
              <a:gd name="T6" fmla="*/ 69 w 83"/>
              <a:gd name="T7" fmla="*/ 196 h 210"/>
              <a:gd name="T8" fmla="*/ 0 w 83"/>
              <a:gd name="T9" fmla="*/ 182 h 210"/>
              <a:gd name="T10" fmla="*/ 83 w 83"/>
              <a:gd name="T11" fmla="*/ 182 h 210"/>
              <a:gd name="T12" fmla="*/ 42 w 83"/>
              <a:gd name="T13" fmla="*/ 0 h 210"/>
              <a:gd name="T14" fmla="*/ 42 w 83"/>
              <a:gd name="T15" fmla="*/ 18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210">
                <a:moveTo>
                  <a:pt x="28" y="210"/>
                </a:moveTo>
                <a:lnTo>
                  <a:pt x="56" y="210"/>
                </a:lnTo>
                <a:moveTo>
                  <a:pt x="13" y="196"/>
                </a:moveTo>
                <a:lnTo>
                  <a:pt x="69" y="196"/>
                </a:lnTo>
                <a:moveTo>
                  <a:pt x="0" y="182"/>
                </a:moveTo>
                <a:lnTo>
                  <a:pt x="83" y="182"/>
                </a:lnTo>
                <a:moveTo>
                  <a:pt x="42" y="0"/>
                </a:moveTo>
                <a:lnTo>
                  <a:pt x="42" y="182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13">
            <a:extLst>
              <a:ext uri="{FF2B5EF4-FFF2-40B4-BE49-F238E27FC236}">
                <a16:creationId xmlns:a16="http://schemas.microsoft.com/office/drawing/2014/main" id="{F7E1206E-842C-4DF0-AD7D-6DF8FD8E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194" y="2126306"/>
            <a:ext cx="254292" cy="256429"/>
          </a:xfrm>
          <a:prstGeom prst="ellipse">
            <a:avLst/>
          </a:pr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114">
            <a:extLst>
              <a:ext uri="{FF2B5EF4-FFF2-40B4-BE49-F238E27FC236}">
                <a16:creationId xmlns:a16="http://schemas.microsoft.com/office/drawing/2014/main" id="{A87E24BA-77A4-49FA-BABE-775D235D7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819" y="2177591"/>
            <a:ext cx="0" cy="158131"/>
          </a:xfrm>
          <a:prstGeom prst="line">
            <a:avLst/>
          </a:pr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5">
            <a:extLst>
              <a:ext uri="{FF2B5EF4-FFF2-40B4-BE49-F238E27FC236}">
                <a16:creationId xmlns:a16="http://schemas.microsoft.com/office/drawing/2014/main" id="{E1B9557A-158E-40E1-A8C4-2778F18BF8E6}"/>
              </a:ext>
            </a:extLst>
          </p:cNvPr>
          <p:cNvSpPr>
            <a:spLocks/>
          </p:cNvSpPr>
          <p:nvPr/>
        </p:nvSpPr>
        <p:spPr bwMode="auto">
          <a:xfrm>
            <a:off x="3013671" y="2286574"/>
            <a:ext cx="100435" cy="49149"/>
          </a:xfrm>
          <a:custGeom>
            <a:avLst/>
            <a:gdLst>
              <a:gd name="T0" fmla="*/ 0 w 47"/>
              <a:gd name="T1" fmla="*/ 0 h 23"/>
              <a:gd name="T2" fmla="*/ 23 w 47"/>
              <a:gd name="T3" fmla="*/ 23 h 23"/>
              <a:gd name="T4" fmla="*/ 47 w 47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3">
                <a:moveTo>
                  <a:pt x="0" y="0"/>
                </a:moveTo>
                <a:lnTo>
                  <a:pt x="23" y="23"/>
                </a:lnTo>
                <a:lnTo>
                  <a:pt x="47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6">
            <a:extLst>
              <a:ext uri="{FF2B5EF4-FFF2-40B4-BE49-F238E27FC236}">
                <a16:creationId xmlns:a16="http://schemas.microsoft.com/office/drawing/2014/main" id="{8E7B0C22-EF91-47BF-8D75-A74D3D8C52F5}"/>
              </a:ext>
            </a:extLst>
          </p:cNvPr>
          <p:cNvSpPr>
            <a:spLocks/>
          </p:cNvSpPr>
          <p:nvPr/>
        </p:nvSpPr>
        <p:spPr bwMode="auto">
          <a:xfrm>
            <a:off x="2372599" y="1649776"/>
            <a:ext cx="211554" cy="213691"/>
          </a:xfrm>
          <a:custGeom>
            <a:avLst/>
            <a:gdLst>
              <a:gd name="T0" fmla="*/ 0 w 99"/>
              <a:gd name="T1" fmla="*/ 100 h 100"/>
              <a:gd name="T2" fmla="*/ 99 w 99"/>
              <a:gd name="T3" fmla="*/ 50 h 100"/>
              <a:gd name="T4" fmla="*/ 0 w 99"/>
              <a:gd name="T5" fmla="*/ 0 h 100"/>
              <a:gd name="T6" fmla="*/ 0 w 99"/>
              <a:gd name="T7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" h="100">
                <a:moveTo>
                  <a:pt x="0" y="100"/>
                </a:moveTo>
                <a:lnTo>
                  <a:pt x="99" y="50"/>
                </a:lnTo>
                <a:lnTo>
                  <a:pt x="0" y="0"/>
                </a:lnTo>
                <a:lnTo>
                  <a:pt x="0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17">
            <a:extLst>
              <a:ext uri="{FF2B5EF4-FFF2-40B4-BE49-F238E27FC236}">
                <a16:creationId xmlns:a16="http://schemas.microsoft.com/office/drawing/2014/main" id="{8FF61F37-CB84-4ED5-8DFF-C08BE374EBD8}"/>
              </a:ext>
            </a:extLst>
          </p:cNvPr>
          <p:cNvSpPr>
            <a:spLocks noEditPoints="1"/>
          </p:cNvSpPr>
          <p:nvPr/>
        </p:nvSpPr>
        <p:spPr bwMode="auto">
          <a:xfrm>
            <a:off x="2372599" y="1649776"/>
            <a:ext cx="211554" cy="213691"/>
          </a:xfrm>
          <a:custGeom>
            <a:avLst/>
            <a:gdLst>
              <a:gd name="T0" fmla="*/ 99 w 99"/>
              <a:gd name="T1" fmla="*/ 0 h 100"/>
              <a:gd name="T2" fmla="*/ 99 w 99"/>
              <a:gd name="T3" fmla="*/ 100 h 100"/>
              <a:gd name="T4" fmla="*/ 0 w 99"/>
              <a:gd name="T5" fmla="*/ 100 h 100"/>
              <a:gd name="T6" fmla="*/ 99 w 99"/>
              <a:gd name="T7" fmla="*/ 50 h 100"/>
              <a:gd name="T8" fmla="*/ 0 w 99"/>
              <a:gd name="T9" fmla="*/ 0 h 100"/>
              <a:gd name="T10" fmla="*/ 0 w 99"/>
              <a:gd name="T11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99" y="0"/>
                </a:moveTo>
                <a:lnTo>
                  <a:pt x="99" y="100"/>
                </a:lnTo>
                <a:moveTo>
                  <a:pt x="0" y="100"/>
                </a:moveTo>
                <a:lnTo>
                  <a:pt x="99" y="50"/>
                </a:lnTo>
                <a:lnTo>
                  <a:pt x="0" y="0"/>
                </a:lnTo>
                <a:lnTo>
                  <a:pt x="0" y="10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118">
            <a:extLst>
              <a:ext uri="{FF2B5EF4-FFF2-40B4-BE49-F238E27FC236}">
                <a16:creationId xmlns:a16="http://schemas.microsoft.com/office/drawing/2014/main" id="{229BF4D2-2A3A-49FC-A3C9-2B339528C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063" y="1756621"/>
            <a:ext cx="850488" cy="0"/>
          </a:xfrm>
          <a:prstGeom prst="line">
            <a:avLst/>
          </a:pr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19">
            <a:extLst>
              <a:ext uri="{FF2B5EF4-FFF2-40B4-BE49-F238E27FC236}">
                <a16:creationId xmlns:a16="http://schemas.microsoft.com/office/drawing/2014/main" id="{2C46BCE6-A955-4A4A-B69F-DCE8D0FBF41D}"/>
              </a:ext>
            </a:extLst>
          </p:cNvPr>
          <p:cNvSpPr>
            <a:spLocks/>
          </p:cNvSpPr>
          <p:nvPr/>
        </p:nvSpPr>
        <p:spPr bwMode="auto">
          <a:xfrm>
            <a:off x="1861879" y="1756621"/>
            <a:ext cx="190185" cy="141036"/>
          </a:xfrm>
          <a:custGeom>
            <a:avLst/>
            <a:gdLst>
              <a:gd name="T0" fmla="*/ 0 w 89"/>
              <a:gd name="T1" fmla="*/ 66 h 66"/>
              <a:gd name="T2" fmla="*/ 0 w 89"/>
              <a:gd name="T3" fmla="*/ 0 h 66"/>
              <a:gd name="T4" fmla="*/ 89 w 89"/>
              <a:gd name="T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" h="66">
                <a:moveTo>
                  <a:pt x="0" y="66"/>
                </a:moveTo>
                <a:lnTo>
                  <a:pt x="0" y="0"/>
                </a:lnTo>
                <a:lnTo>
                  <a:pt x="89" y="0"/>
                </a:lnTo>
              </a:path>
            </a:pathLst>
          </a:cu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4">
            <a:extLst>
              <a:ext uri="{FF2B5EF4-FFF2-40B4-BE49-F238E27FC236}">
                <a16:creationId xmlns:a16="http://schemas.microsoft.com/office/drawing/2014/main" id="{6622C617-1582-4A25-AAFB-90CA8285E416}"/>
              </a:ext>
            </a:extLst>
          </p:cNvPr>
          <p:cNvSpPr>
            <a:spLocks/>
          </p:cNvSpPr>
          <p:nvPr/>
        </p:nvSpPr>
        <p:spPr bwMode="auto">
          <a:xfrm>
            <a:off x="1861879" y="2611383"/>
            <a:ext cx="2547191" cy="134625"/>
          </a:xfrm>
          <a:custGeom>
            <a:avLst/>
            <a:gdLst>
              <a:gd name="T0" fmla="*/ 0 w 527"/>
              <a:gd name="T1" fmla="*/ 0 h 63"/>
              <a:gd name="T2" fmla="*/ 0 w 527"/>
              <a:gd name="T3" fmla="*/ 63 h 63"/>
              <a:gd name="T4" fmla="*/ 527 w 527"/>
              <a:gd name="T5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7" h="63">
                <a:moveTo>
                  <a:pt x="0" y="0"/>
                </a:moveTo>
                <a:lnTo>
                  <a:pt x="0" y="63"/>
                </a:lnTo>
                <a:lnTo>
                  <a:pt x="527" y="63"/>
                </a:lnTo>
              </a:path>
            </a:pathLst>
          </a:cu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129">
            <a:extLst>
              <a:ext uri="{FF2B5EF4-FFF2-40B4-BE49-F238E27FC236}">
                <a16:creationId xmlns:a16="http://schemas.microsoft.com/office/drawing/2014/main" id="{763156FF-6064-4ABB-B1E9-23A2EBEE7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546" y="2382734"/>
            <a:ext cx="0" cy="354726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130">
            <a:extLst>
              <a:ext uri="{FF2B5EF4-FFF2-40B4-BE49-F238E27FC236}">
                <a16:creationId xmlns:a16="http://schemas.microsoft.com/office/drawing/2014/main" id="{92F54080-E6C0-45D5-AE3A-6956D93BBC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8546" y="1760895"/>
            <a:ext cx="0" cy="365411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131">
            <a:extLst>
              <a:ext uri="{FF2B5EF4-FFF2-40B4-BE49-F238E27FC236}">
                <a16:creationId xmlns:a16="http://schemas.microsoft.com/office/drawing/2014/main" id="{2DF45887-6A67-4914-AD24-B33A6AFD6E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7665" y="1765169"/>
            <a:ext cx="0" cy="192321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132">
            <a:extLst>
              <a:ext uri="{FF2B5EF4-FFF2-40B4-BE49-F238E27FC236}">
                <a16:creationId xmlns:a16="http://schemas.microsoft.com/office/drawing/2014/main" id="{C5F56578-BF18-4ADE-8001-6E241E84F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8837" y="1384800"/>
            <a:ext cx="1171024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33">
            <a:extLst>
              <a:ext uri="{FF2B5EF4-FFF2-40B4-BE49-F238E27FC236}">
                <a16:creationId xmlns:a16="http://schemas.microsoft.com/office/drawing/2014/main" id="{2DE3DA5D-464F-4E20-9302-0F666201D684}"/>
              </a:ext>
            </a:extLst>
          </p:cNvPr>
          <p:cNvSpPr>
            <a:spLocks/>
          </p:cNvSpPr>
          <p:nvPr/>
        </p:nvSpPr>
        <p:spPr bwMode="auto">
          <a:xfrm>
            <a:off x="4560790" y="1314282"/>
            <a:ext cx="207280" cy="138899"/>
          </a:xfrm>
          <a:custGeom>
            <a:avLst/>
            <a:gdLst>
              <a:gd name="T0" fmla="*/ 97 w 97"/>
              <a:gd name="T1" fmla="*/ 65 h 65"/>
              <a:gd name="T2" fmla="*/ 0 w 97"/>
              <a:gd name="T3" fmla="*/ 33 h 65"/>
              <a:gd name="T4" fmla="*/ 97 w 97"/>
              <a:gd name="T5" fmla="*/ 0 h 65"/>
              <a:gd name="T6" fmla="*/ 97 w 97"/>
              <a:gd name="T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5">
                <a:moveTo>
                  <a:pt x="97" y="65"/>
                </a:moveTo>
                <a:lnTo>
                  <a:pt x="0" y="33"/>
                </a:lnTo>
                <a:lnTo>
                  <a:pt x="97" y="0"/>
                </a:lnTo>
                <a:lnTo>
                  <a:pt x="97" y="6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34">
            <a:extLst>
              <a:ext uri="{FF2B5EF4-FFF2-40B4-BE49-F238E27FC236}">
                <a16:creationId xmlns:a16="http://schemas.microsoft.com/office/drawing/2014/main" id="{90C2DAFF-C5AA-42AC-8B1A-75BB4ADF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7" y="1149740"/>
            <a:ext cx="630387" cy="2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reverse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6">
            <a:extLst>
              <a:ext uri="{FF2B5EF4-FFF2-40B4-BE49-F238E27FC236}">
                <a16:creationId xmlns:a16="http://schemas.microsoft.com/office/drawing/2014/main" id="{B9531832-3D9C-4626-9FFF-F07658C7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80" y="2156222"/>
            <a:ext cx="0" cy="27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38">
            <a:extLst>
              <a:ext uri="{FF2B5EF4-FFF2-40B4-BE49-F238E27FC236}">
                <a16:creationId xmlns:a16="http://schemas.microsoft.com/office/drawing/2014/main" id="{FEA850CE-4447-40E0-8473-B31835C2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224" y="1942532"/>
            <a:ext cx="517131" cy="61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Electronic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Load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50W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6" name="Rectangle 139">
            <a:extLst>
              <a:ext uri="{FF2B5EF4-FFF2-40B4-BE49-F238E27FC236}">
                <a16:creationId xmlns:a16="http://schemas.microsoft.com/office/drawing/2014/main" id="{55BB8C43-9738-4C4C-B408-98C93B1F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951" y="1923300"/>
            <a:ext cx="455161" cy="46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Resistive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oad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100Ω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7019ED2-7C7C-4841-B97C-CADBBC47A362}"/>
              </a:ext>
            </a:extLst>
          </p:cNvPr>
          <p:cNvSpPr/>
          <p:nvPr/>
        </p:nvSpPr>
        <p:spPr>
          <a:xfrm>
            <a:off x="7394326" y="1963901"/>
            <a:ext cx="181634" cy="4487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5C4828C-6A05-48A2-A405-0BF279CC0982}"/>
              </a:ext>
            </a:extLst>
          </p:cNvPr>
          <p:cNvCxnSpPr/>
          <p:nvPr/>
        </p:nvCxnSpPr>
        <p:spPr>
          <a:xfrm flipV="1">
            <a:off x="7266030" y="2038693"/>
            <a:ext cx="457200" cy="29702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Line 131">
            <a:extLst>
              <a:ext uri="{FF2B5EF4-FFF2-40B4-BE49-F238E27FC236}">
                <a16:creationId xmlns:a16="http://schemas.microsoft.com/office/drawing/2014/main" id="{93EE4CB3-39CC-4465-85CB-9638EC14B7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7665" y="2419061"/>
            <a:ext cx="0" cy="324809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CC1F025-C8F5-457D-9553-5C2B48620F3A}"/>
              </a:ext>
            </a:extLst>
          </p:cNvPr>
          <p:cNvSpPr/>
          <p:nvPr/>
        </p:nvSpPr>
        <p:spPr>
          <a:xfrm>
            <a:off x="8144376" y="1439291"/>
            <a:ext cx="914413" cy="15286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Rectangle 74">
            <a:extLst>
              <a:ext uri="{FF2B5EF4-FFF2-40B4-BE49-F238E27FC236}">
                <a16:creationId xmlns:a16="http://schemas.microsoft.com/office/drawing/2014/main" id="{C38D54E3-5F6E-447A-832B-25C785DA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459" y="1433917"/>
            <a:ext cx="5867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Caps Board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" name="Line 131">
            <a:extLst>
              <a:ext uri="{FF2B5EF4-FFF2-40B4-BE49-F238E27FC236}">
                <a16:creationId xmlns:a16="http://schemas.microsoft.com/office/drawing/2014/main" id="{A3DC02B2-0B43-4BF6-B976-995ED9F99A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04687" y="1756619"/>
            <a:ext cx="1515066" cy="4275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56546D9-4A17-4CA4-9EB7-88683B75D8C2}"/>
              </a:ext>
            </a:extLst>
          </p:cNvPr>
          <p:cNvGrpSpPr/>
          <p:nvPr/>
        </p:nvGrpSpPr>
        <p:grpSpPr>
          <a:xfrm>
            <a:off x="2456257" y="4378604"/>
            <a:ext cx="7412923" cy="1792863"/>
            <a:chOff x="2456257" y="4378604"/>
            <a:chExt cx="7412923" cy="1792863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7EAC2AAE-6101-43D2-B0D7-042A67EDFE24}"/>
                </a:ext>
              </a:extLst>
            </p:cNvPr>
            <p:cNvGrpSpPr/>
            <p:nvPr/>
          </p:nvGrpSpPr>
          <p:grpSpPr>
            <a:xfrm>
              <a:off x="2456257" y="4378604"/>
              <a:ext cx="7412923" cy="1792863"/>
              <a:chOff x="1608611" y="4184682"/>
              <a:chExt cx="7412923" cy="1792863"/>
            </a:xfrm>
            <a:noFill/>
          </p:grpSpPr>
          <p:grpSp>
            <p:nvGrpSpPr>
              <p:cNvPr id="154" name="Group 73">
                <a:extLst>
                  <a:ext uri="{FF2B5EF4-FFF2-40B4-BE49-F238E27FC236}">
                    <a16:creationId xmlns:a16="http://schemas.microsoft.com/office/drawing/2014/main" id="{C53932EA-788F-4FEA-9CB2-D5FA9D181A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08611" y="4184682"/>
                <a:ext cx="7412923" cy="1792863"/>
                <a:chOff x="984" y="1754"/>
                <a:chExt cx="3469" cy="839"/>
              </a:xfrm>
              <a:grpFill/>
            </p:grpSpPr>
            <p:sp>
              <p:nvSpPr>
                <p:cNvPr id="156" name="Rectangle 75">
                  <a:extLst>
                    <a:ext uri="{FF2B5EF4-FFF2-40B4-BE49-F238E27FC236}">
                      <a16:creationId xmlns:a16="http://schemas.microsoft.com/office/drawing/2014/main" id="{736B1B99-B676-45BD-80CE-CAA33D101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1754"/>
                  <a:ext cx="806" cy="6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Rectangle 76">
                  <a:extLst>
                    <a:ext uri="{FF2B5EF4-FFF2-40B4-BE49-F238E27FC236}">
                      <a16:creationId xmlns:a16="http://schemas.microsoft.com/office/drawing/2014/main" id="{7D0A6E27-A616-46BA-B538-393AE37E7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1754"/>
                  <a:ext cx="806" cy="608"/>
                </a:xfrm>
                <a:prstGeom prst="rect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Rectangle 77">
                  <a:extLst>
                    <a:ext uri="{FF2B5EF4-FFF2-40B4-BE49-F238E27FC236}">
                      <a16:creationId xmlns:a16="http://schemas.microsoft.com/office/drawing/2014/main" id="{05FC1F91-E7DC-4870-87B4-179EF3BF6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5" y="2014"/>
                  <a:ext cx="533" cy="7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4 switch buck-boost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78">
                  <a:extLst>
                    <a:ext uri="{FF2B5EF4-FFF2-40B4-BE49-F238E27FC236}">
                      <a16:creationId xmlns:a16="http://schemas.microsoft.com/office/drawing/2014/main" id="{A3129C5A-CEF7-4F58-9121-65F76D12B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0" y="2003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0" name="Freeform 80">
                  <a:extLst>
                    <a:ext uri="{FF2B5EF4-FFF2-40B4-BE49-F238E27FC236}">
                      <a16:creationId xmlns:a16="http://schemas.microsoft.com/office/drawing/2014/main" id="{0190B6A9-F87E-4B38-B3D7-CFDD1E9B80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8" y="2285"/>
                  <a:ext cx="84" cy="210"/>
                </a:xfrm>
                <a:custGeom>
                  <a:avLst/>
                  <a:gdLst>
                    <a:gd name="T0" fmla="*/ 28 w 84"/>
                    <a:gd name="T1" fmla="*/ 210 h 210"/>
                    <a:gd name="T2" fmla="*/ 56 w 84"/>
                    <a:gd name="T3" fmla="*/ 210 h 210"/>
                    <a:gd name="T4" fmla="*/ 14 w 84"/>
                    <a:gd name="T5" fmla="*/ 196 h 210"/>
                    <a:gd name="T6" fmla="*/ 70 w 84"/>
                    <a:gd name="T7" fmla="*/ 196 h 210"/>
                    <a:gd name="T8" fmla="*/ 0 w 84"/>
                    <a:gd name="T9" fmla="*/ 182 h 210"/>
                    <a:gd name="T10" fmla="*/ 84 w 84"/>
                    <a:gd name="T11" fmla="*/ 182 h 210"/>
                    <a:gd name="T12" fmla="*/ 42 w 84"/>
                    <a:gd name="T13" fmla="*/ 0 h 210"/>
                    <a:gd name="T14" fmla="*/ 42 w 84"/>
                    <a:gd name="T15" fmla="*/ 182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4" h="210">
                      <a:moveTo>
                        <a:pt x="28" y="210"/>
                      </a:moveTo>
                      <a:lnTo>
                        <a:pt x="56" y="210"/>
                      </a:lnTo>
                      <a:moveTo>
                        <a:pt x="14" y="196"/>
                      </a:moveTo>
                      <a:lnTo>
                        <a:pt x="70" y="196"/>
                      </a:lnTo>
                      <a:moveTo>
                        <a:pt x="0" y="182"/>
                      </a:moveTo>
                      <a:lnTo>
                        <a:pt x="84" y="182"/>
                      </a:lnTo>
                      <a:moveTo>
                        <a:pt x="42" y="0"/>
                      </a:moveTo>
                      <a:lnTo>
                        <a:pt x="42" y="182"/>
                      </a:lnTo>
                    </a:path>
                  </a:pathLst>
                </a:custGeom>
                <a:grp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Line 81">
                  <a:extLst>
                    <a:ext uri="{FF2B5EF4-FFF2-40B4-BE49-F238E27FC236}">
                      <a16:creationId xmlns:a16="http://schemas.microsoft.com/office/drawing/2014/main" id="{A655D264-D1DB-48E4-9561-330E51633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2447"/>
                  <a:ext cx="547" cy="0"/>
                </a:xfrm>
                <a:prstGeom prst="line">
                  <a:avLst/>
                </a:prstGeom>
                <a:grpFill/>
                <a:ln w="12700" cap="rnd">
                  <a:solidFill>
                    <a:srgbClr val="92D0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82">
                  <a:extLst>
                    <a:ext uri="{FF2B5EF4-FFF2-40B4-BE49-F238E27FC236}">
                      <a16:creationId xmlns:a16="http://schemas.microsoft.com/office/drawing/2014/main" id="{2F74D82B-693A-48E8-BD87-B0FCE15284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9" y="2415"/>
                  <a:ext cx="97" cy="64"/>
                </a:xfrm>
                <a:custGeom>
                  <a:avLst/>
                  <a:gdLst>
                    <a:gd name="T0" fmla="*/ 0 w 97"/>
                    <a:gd name="T1" fmla="*/ 0 h 64"/>
                    <a:gd name="T2" fmla="*/ 97 w 97"/>
                    <a:gd name="T3" fmla="*/ 32 h 64"/>
                    <a:gd name="T4" fmla="*/ 0 w 97"/>
                    <a:gd name="T5" fmla="*/ 64 h 64"/>
                    <a:gd name="T6" fmla="*/ 0 w 97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64">
                      <a:moveTo>
                        <a:pt x="0" y="0"/>
                      </a:moveTo>
                      <a:lnTo>
                        <a:pt x="97" y="32"/>
                      </a:lnTo>
                      <a:lnTo>
                        <a:pt x="0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83">
                  <a:extLst>
                    <a:ext uri="{FF2B5EF4-FFF2-40B4-BE49-F238E27FC236}">
                      <a16:creationId xmlns:a16="http://schemas.microsoft.com/office/drawing/2014/main" id="{5147D011-5E79-47F4-9CC1-9B7BCE816E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91" y="1888"/>
                  <a:ext cx="3" cy="325"/>
                </a:xfrm>
                <a:custGeom>
                  <a:avLst/>
                  <a:gdLst>
                    <a:gd name="T0" fmla="*/ 5 w 5"/>
                    <a:gd name="T1" fmla="*/ 3 h 491"/>
                    <a:gd name="T2" fmla="*/ 5 w 5"/>
                    <a:gd name="T3" fmla="*/ 40 h 491"/>
                    <a:gd name="T4" fmla="*/ 2 w 5"/>
                    <a:gd name="T5" fmla="*/ 43 h 491"/>
                    <a:gd name="T6" fmla="*/ 0 w 5"/>
                    <a:gd name="T7" fmla="*/ 40 h 491"/>
                    <a:gd name="T8" fmla="*/ 0 w 5"/>
                    <a:gd name="T9" fmla="*/ 3 h 491"/>
                    <a:gd name="T10" fmla="*/ 2 w 5"/>
                    <a:gd name="T11" fmla="*/ 0 h 491"/>
                    <a:gd name="T12" fmla="*/ 5 w 5"/>
                    <a:gd name="T13" fmla="*/ 3 h 491"/>
                    <a:gd name="T14" fmla="*/ 5 w 5"/>
                    <a:gd name="T15" fmla="*/ 67 h 491"/>
                    <a:gd name="T16" fmla="*/ 5 w 5"/>
                    <a:gd name="T17" fmla="*/ 104 h 491"/>
                    <a:gd name="T18" fmla="*/ 2 w 5"/>
                    <a:gd name="T19" fmla="*/ 107 h 491"/>
                    <a:gd name="T20" fmla="*/ 0 w 5"/>
                    <a:gd name="T21" fmla="*/ 104 h 491"/>
                    <a:gd name="T22" fmla="*/ 0 w 5"/>
                    <a:gd name="T23" fmla="*/ 67 h 491"/>
                    <a:gd name="T24" fmla="*/ 2 w 5"/>
                    <a:gd name="T25" fmla="*/ 64 h 491"/>
                    <a:gd name="T26" fmla="*/ 5 w 5"/>
                    <a:gd name="T27" fmla="*/ 67 h 491"/>
                    <a:gd name="T28" fmla="*/ 5 w 5"/>
                    <a:gd name="T29" fmla="*/ 131 h 491"/>
                    <a:gd name="T30" fmla="*/ 5 w 5"/>
                    <a:gd name="T31" fmla="*/ 168 h 491"/>
                    <a:gd name="T32" fmla="*/ 2 w 5"/>
                    <a:gd name="T33" fmla="*/ 171 h 491"/>
                    <a:gd name="T34" fmla="*/ 0 w 5"/>
                    <a:gd name="T35" fmla="*/ 168 h 491"/>
                    <a:gd name="T36" fmla="*/ 0 w 5"/>
                    <a:gd name="T37" fmla="*/ 131 h 491"/>
                    <a:gd name="T38" fmla="*/ 2 w 5"/>
                    <a:gd name="T39" fmla="*/ 128 h 491"/>
                    <a:gd name="T40" fmla="*/ 5 w 5"/>
                    <a:gd name="T41" fmla="*/ 131 h 491"/>
                    <a:gd name="T42" fmla="*/ 5 w 5"/>
                    <a:gd name="T43" fmla="*/ 195 h 491"/>
                    <a:gd name="T44" fmla="*/ 5 w 5"/>
                    <a:gd name="T45" fmla="*/ 232 h 491"/>
                    <a:gd name="T46" fmla="*/ 2 w 5"/>
                    <a:gd name="T47" fmla="*/ 235 h 491"/>
                    <a:gd name="T48" fmla="*/ 0 w 5"/>
                    <a:gd name="T49" fmla="*/ 232 h 491"/>
                    <a:gd name="T50" fmla="*/ 0 w 5"/>
                    <a:gd name="T51" fmla="*/ 195 h 491"/>
                    <a:gd name="T52" fmla="*/ 2 w 5"/>
                    <a:gd name="T53" fmla="*/ 192 h 491"/>
                    <a:gd name="T54" fmla="*/ 5 w 5"/>
                    <a:gd name="T55" fmla="*/ 195 h 491"/>
                    <a:gd name="T56" fmla="*/ 5 w 5"/>
                    <a:gd name="T57" fmla="*/ 259 h 491"/>
                    <a:gd name="T58" fmla="*/ 5 w 5"/>
                    <a:gd name="T59" fmla="*/ 296 h 491"/>
                    <a:gd name="T60" fmla="*/ 2 w 5"/>
                    <a:gd name="T61" fmla="*/ 299 h 491"/>
                    <a:gd name="T62" fmla="*/ 0 w 5"/>
                    <a:gd name="T63" fmla="*/ 296 h 491"/>
                    <a:gd name="T64" fmla="*/ 0 w 5"/>
                    <a:gd name="T65" fmla="*/ 259 h 491"/>
                    <a:gd name="T66" fmla="*/ 2 w 5"/>
                    <a:gd name="T67" fmla="*/ 256 h 491"/>
                    <a:gd name="T68" fmla="*/ 5 w 5"/>
                    <a:gd name="T69" fmla="*/ 259 h 491"/>
                    <a:gd name="T70" fmla="*/ 5 w 5"/>
                    <a:gd name="T71" fmla="*/ 323 h 491"/>
                    <a:gd name="T72" fmla="*/ 5 w 5"/>
                    <a:gd name="T73" fmla="*/ 360 h 491"/>
                    <a:gd name="T74" fmla="*/ 2 w 5"/>
                    <a:gd name="T75" fmla="*/ 363 h 491"/>
                    <a:gd name="T76" fmla="*/ 0 w 5"/>
                    <a:gd name="T77" fmla="*/ 360 h 491"/>
                    <a:gd name="T78" fmla="*/ 0 w 5"/>
                    <a:gd name="T79" fmla="*/ 323 h 491"/>
                    <a:gd name="T80" fmla="*/ 2 w 5"/>
                    <a:gd name="T81" fmla="*/ 320 h 491"/>
                    <a:gd name="T82" fmla="*/ 5 w 5"/>
                    <a:gd name="T83" fmla="*/ 323 h 491"/>
                    <a:gd name="T84" fmla="*/ 5 w 5"/>
                    <a:gd name="T85" fmla="*/ 387 h 491"/>
                    <a:gd name="T86" fmla="*/ 5 w 5"/>
                    <a:gd name="T87" fmla="*/ 424 h 491"/>
                    <a:gd name="T88" fmla="*/ 2 w 5"/>
                    <a:gd name="T89" fmla="*/ 427 h 491"/>
                    <a:gd name="T90" fmla="*/ 0 w 5"/>
                    <a:gd name="T91" fmla="*/ 424 h 491"/>
                    <a:gd name="T92" fmla="*/ 0 w 5"/>
                    <a:gd name="T93" fmla="*/ 387 h 491"/>
                    <a:gd name="T94" fmla="*/ 2 w 5"/>
                    <a:gd name="T95" fmla="*/ 384 h 491"/>
                    <a:gd name="T96" fmla="*/ 5 w 5"/>
                    <a:gd name="T97" fmla="*/ 387 h 491"/>
                    <a:gd name="T98" fmla="*/ 5 w 5"/>
                    <a:gd name="T99" fmla="*/ 451 h 491"/>
                    <a:gd name="T100" fmla="*/ 5 w 5"/>
                    <a:gd name="T101" fmla="*/ 488 h 491"/>
                    <a:gd name="T102" fmla="*/ 2 w 5"/>
                    <a:gd name="T103" fmla="*/ 491 h 491"/>
                    <a:gd name="T104" fmla="*/ 0 w 5"/>
                    <a:gd name="T105" fmla="*/ 488 h 491"/>
                    <a:gd name="T106" fmla="*/ 0 w 5"/>
                    <a:gd name="T107" fmla="*/ 451 h 491"/>
                    <a:gd name="T108" fmla="*/ 2 w 5"/>
                    <a:gd name="T109" fmla="*/ 448 h 491"/>
                    <a:gd name="T110" fmla="*/ 5 w 5"/>
                    <a:gd name="T111" fmla="*/ 451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" h="491">
                      <a:moveTo>
                        <a:pt x="5" y="3"/>
                      </a:moveTo>
                      <a:lnTo>
                        <a:pt x="5" y="40"/>
                      </a:lnTo>
                      <a:cubicBezTo>
                        <a:pt x="5" y="42"/>
                        <a:pt x="4" y="43"/>
                        <a:pt x="2" y="43"/>
                      </a:cubicBezTo>
                      <a:cubicBezTo>
                        <a:pt x="1" y="43"/>
                        <a:pt x="0" y="42"/>
                        <a:pt x="0" y="40"/>
                      </a:cubicBezTo>
                      <a:lnTo>
                        <a:pt x="0" y="3"/>
                      </a:ln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4" y="0"/>
                        <a:pt x="5" y="2"/>
                        <a:pt x="5" y="3"/>
                      </a:cubicBezTo>
                      <a:close/>
                      <a:moveTo>
                        <a:pt x="5" y="67"/>
                      </a:moveTo>
                      <a:lnTo>
                        <a:pt x="5" y="104"/>
                      </a:lnTo>
                      <a:cubicBezTo>
                        <a:pt x="5" y="106"/>
                        <a:pt x="4" y="107"/>
                        <a:pt x="2" y="107"/>
                      </a:cubicBezTo>
                      <a:cubicBezTo>
                        <a:pt x="1" y="107"/>
                        <a:pt x="0" y="106"/>
                        <a:pt x="0" y="104"/>
                      </a:cubicBezTo>
                      <a:lnTo>
                        <a:pt x="0" y="67"/>
                      </a:lnTo>
                      <a:cubicBezTo>
                        <a:pt x="0" y="66"/>
                        <a:pt x="1" y="64"/>
                        <a:pt x="2" y="64"/>
                      </a:cubicBezTo>
                      <a:cubicBezTo>
                        <a:pt x="4" y="64"/>
                        <a:pt x="5" y="66"/>
                        <a:pt x="5" y="67"/>
                      </a:cubicBezTo>
                      <a:close/>
                      <a:moveTo>
                        <a:pt x="5" y="131"/>
                      </a:moveTo>
                      <a:lnTo>
                        <a:pt x="5" y="168"/>
                      </a:lnTo>
                      <a:cubicBezTo>
                        <a:pt x="5" y="170"/>
                        <a:pt x="4" y="171"/>
                        <a:pt x="2" y="171"/>
                      </a:cubicBezTo>
                      <a:cubicBezTo>
                        <a:pt x="1" y="171"/>
                        <a:pt x="0" y="170"/>
                        <a:pt x="0" y="168"/>
                      </a:cubicBezTo>
                      <a:lnTo>
                        <a:pt x="0" y="131"/>
                      </a:lnTo>
                      <a:cubicBezTo>
                        <a:pt x="0" y="130"/>
                        <a:pt x="1" y="128"/>
                        <a:pt x="2" y="128"/>
                      </a:cubicBezTo>
                      <a:cubicBezTo>
                        <a:pt x="4" y="128"/>
                        <a:pt x="5" y="130"/>
                        <a:pt x="5" y="131"/>
                      </a:cubicBezTo>
                      <a:close/>
                      <a:moveTo>
                        <a:pt x="5" y="195"/>
                      </a:moveTo>
                      <a:lnTo>
                        <a:pt x="5" y="232"/>
                      </a:lnTo>
                      <a:cubicBezTo>
                        <a:pt x="5" y="234"/>
                        <a:pt x="4" y="235"/>
                        <a:pt x="2" y="235"/>
                      </a:cubicBezTo>
                      <a:cubicBezTo>
                        <a:pt x="1" y="235"/>
                        <a:pt x="0" y="234"/>
                        <a:pt x="0" y="232"/>
                      </a:cubicBezTo>
                      <a:lnTo>
                        <a:pt x="0" y="195"/>
                      </a:lnTo>
                      <a:cubicBezTo>
                        <a:pt x="0" y="194"/>
                        <a:pt x="1" y="192"/>
                        <a:pt x="2" y="192"/>
                      </a:cubicBezTo>
                      <a:cubicBezTo>
                        <a:pt x="4" y="192"/>
                        <a:pt x="5" y="194"/>
                        <a:pt x="5" y="195"/>
                      </a:cubicBezTo>
                      <a:close/>
                      <a:moveTo>
                        <a:pt x="5" y="259"/>
                      </a:moveTo>
                      <a:lnTo>
                        <a:pt x="5" y="296"/>
                      </a:lnTo>
                      <a:cubicBezTo>
                        <a:pt x="5" y="298"/>
                        <a:pt x="4" y="299"/>
                        <a:pt x="2" y="299"/>
                      </a:cubicBezTo>
                      <a:cubicBezTo>
                        <a:pt x="1" y="299"/>
                        <a:pt x="0" y="298"/>
                        <a:pt x="0" y="296"/>
                      </a:cubicBezTo>
                      <a:lnTo>
                        <a:pt x="0" y="259"/>
                      </a:lnTo>
                      <a:cubicBezTo>
                        <a:pt x="0" y="258"/>
                        <a:pt x="1" y="256"/>
                        <a:pt x="2" y="256"/>
                      </a:cubicBezTo>
                      <a:cubicBezTo>
                        <a:pt x="4" y="256"/>
                        <a:pt x="5" y="258"/>
                        <a:pt x="5" y="259"/>
                      </a:cubicBezTo>
                      <a:close/>
                      <a:moveTo>
                        <a:pt x="5" y="323"/>
                      </a:moveTo>
                      <a:lnTo>
                        <a:pt x="5" y="360"/>
                      </a:lnTo>
                      <a:cubicBezTo>
                        <a:pt x="5" y="362"/>
                        <a:pt x="4" y="363"/>
                        <a:pt x="2" y="363"/>
                      </a:cubicBezTo>
                      <a:cubicBezTo>
                        <a:pt x="1" y="363"/>
                        <a:pt x="0" y="362"/>
                        <a:pt x="0" y="360"/>
                      </a:cubicBezTo>
                      <a:lnTo>
                        <a:pt x="0" y="323"/>
                      </a:lnTo>
                      <a:cubicBezTo>
                        <a:pt x="0" y="322"/>
                        <a:pt x="1" y="320"/>
                        <a:pt x="2" y="320"/>
                      </a:cubicBezTo>
                      <a:cubicBezTo>
                        <a:pt x="4" y="320"/>
                        <a:pt x="5" y="322"/>
                        <a:pt x="5" y="323"/>
                      </a:cubicBezTo>
                      <a:close/>
                      <a:moveTo>
                        <a:pt x="5" y="387"/>
                      </a:moveTo>
                      <a:lnTo>
                        <a:pt x="5" y="424"/>
                      </a:lnTo>
                      <a:cubicBezTo>
                        <a:pt x="5" y="426"/>
                        <a:pt x="4" y="427"/>
                        <a:pt x="2" y="427"/>
                      </a:cubicBezTo>
                      <a:cubicBezTo>
                        <a:pt x="1" y="427"/>
                        <a:pt x="0" y="426"/>
                        <a:pt x="0" y="424"/>
                      </a:cubicBezTo>
                      <a:lnTo>
                        <a:pt x="0" y="387"/>
                      </a:lnTo>
                      <a:cubicBezTo>
                        <a:pt x="0" y="386"/>
                        <a:pt x="1" y="384"/>
                        <a:pt x="2" y="384"/>
                      </a:cubicBezTo>
                      <a:cubicBezTo>
                        <a:pt x="4" y="384"/>
                        <a:pt x="5" y="386"/>
                        <a:pt x="5" y="387"/>
                      </a:cubicBezTo>
                      <a:close/>
                      <a:moveTo>
                        <a:pt x="5" y="451"/>
                      </a:moveTo>
                      <a:lnTo>
                        <a:pt x="5" y="488"/>
                      </a:lnTo>
                      <a:cubicBezTo>
                        <a:pt x="5" y="490"/>
                        <a:pt x="4" y="491"/>
                        <a:pt x="2" y="491"/>
                      </a:cubicBezTo>
                      <a:cubicBezTo>
                        <a:pt x="1" y="491"/>
                        <a:pt x="0" y="490"/>
                        <a:pt x="0" y="488"/>
                      </a:cubicBezTo>
                      <a:lnTo>
                        <a:pt x="0" y="451"/>
                      </a:lnTo>
                      <a:cubicBezTo>
                        <a:pt x="0" y="450"/>
                        <a:pt x="1" y="448"/>
                        <a:pt x="2" y="448"/>
                      </a:cubicBezTo>
                      <a:cubicBezTo>
                        <a:pt x="4" y="448"/>
                        <a:pt x="5" y="450"/>
                        <a:pt x="5" y="451"/>
                      </a:cubicBezTo>
                      <a:close/>
                    </a:path>
                  </a:pathLst>
                </a:custGeom>
                <a:grpFill/>
                <a:ln w="158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84">
                  <a:extLst>
                    <a:ext uri="{FF2B5EF4-FFF2-40B4-BE49-F238E27FC236}">
                      <a16:creationId xmlns:a16="http://schemas.microsoft.com/office/drawing/2014/main" id="{EE26E1F4-2501-43D8-9015-6B7B804652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4" y="1846"/>
                  <a:ext cx="57" cy="58"/>
                </a:xfrm>
                <a:custGeom>
                  <a:avLst/>
                  <a:gdLst>
                    <a:gd name="T0" fmla="*/ 43 w 87"/>
                    <a:gd name="T1" fmla="*/ 0 h 87"/>
                    <a:gd name="T2" fmla="*/ 87 w 87"/>
                    <a:gd name="T3" fmla="*/ 87 h 87"/>
                    <a:gd name="T4" fmla="*/ 0 w 87"/>
                    <a:gd name="T5" fmla="*/ 87 h 87"/>
                    <a:gd name="T6" fmla="*/ 43 w 87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87">
                      <a:moveTo>
                        <a:pt x="43" y="0"/>
                      </a:moveTo>
                      <a:lnTo>
                        <a:pt x="87" y="87"/>
                      </a:lnTo>
                      <a:cubicBezTo>
                        <a:pt x="60" y="74"/>
                        <a:pt x="27" y="74"/>
                        <a:pt x="0" y="87"/>
                      </a:cubicBez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85">
                  <a:extLst>
                    <a:ext uri="{FF2B5EF4-FFF2-40B4-BE49-F238E27FC236}">
                      <a16:creationId xmlns:a16="http://schemas.microsoft.com/office/drawing/2014/main" id="{9D46128E-69EF-4F1C-B08C-80AEBDB82B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4" y="2205"/>
                  <a:ext cx="57" cy="58"/>
                </a:xfrm>
                <a:custGeom>
                  <a:avLst/>
                  <a:gdLst>
                    <a:gd name="T0" fmla="*/ 43 w 87"/>
                    <a:gd name="T1" fmla="*/ 88 h 88"/>
                    <a:gd name="T2" fmla="*/ 0 w 87"/>
                    <a:gd name="T3" fmla="*/ 0 h 88"/>
                    <a:gd name="T4" fmla="*/ 87 w 87"/>
                    <a:gd name="T5" fmla="*/ 0 h 88"/>
                    <a:gd name="T6" fmla="*/ 43 w 87"/>
                    <a:gd name="T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88">
                      <a:moveTo>
                        <a:pt x="43" y="88"/>
                      </a:moveTo>
                      <a:lnTo>
                        <a:pt x="0" y="0"/>
                      </a:lnTo>
                      <a:cubicBezTo>
                        <a:pt x="27" y="14"/>
                        <a:pt x="60" y="14"/>
                        <a:pt x="87" y="0"/>
                      </a:cubicBezTo>
                      <a:lnTo>
                        <a:pt x="43" y="8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Rectangle 86">
                  <a:extLst>
                    <a:ext uri="{FF2B5EF4-FFF2-40B4-BE49-F238E27FC236}">
                      <a16:creationId xmlns:a16="http://schemas.microsoft.com/office/drawing/2014/main" id="{E6C76EA6-0736-4FD5-B5B5-D6F571D1B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8" y="2010"/>
                  <a:ext cx="157" cy="12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Vin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7" name="Rectangle 87">
                  <a:extLst>
                    <a:ext uri="{FF2B5EF4-FFF2-40B4-BE49-F238E27FC236}">
                      <a16:creationId xmlns:a16="http://schemas.microsoft.com/office/drawing/2014/main" id="{FB04CEF3-97B1-4E17-9FAD-BAB8CF4FA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7" y="2010"/>
                  <a:ext cx="211" cy="12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Vout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9" name="Rectangle 89">
                  <a:extLst>
                    <a:ext uri="{FF2B5EF4-FFF2-40B4-BE49-F238E27FC236}">
                      <a16:creationId xmlns:a16="http://schemas.microsoft.com/office/drawing/2014/main" id="{5178B4AF-E36F-4DD9-A846-9032D674F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" y="2023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0" name="Freeform 91">
                  <a:extLst>
                    <a:ext uri="{FF2B5EF4-FFF2-40B4-BE49-F238E27FC236}">
                      <a16:creationId xmlns:a16="http://schemas.microsoft.com/office/drawing/2014/main" id="{968F5BDB-C953-45B5-B8E8-8896B12C4E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93" y="1884"/>
                  <a:ext cx="4" cy="325"/>
                </a:xfrm>
                <a:custGeom>
                  <a:avLst/>
                  <a:gdLst>
                    <a:gd name="T0" fmla="*/ 6 w 6"/>
                    <a:gd name="T1" fmla="*/ 3 h 491"/>
                    <a:gd name="T2" fmla="*/ 6 w 6"/>
                    <a:gd name="T3" fmla="*/ 40 h 491"/>
                    <a:gd name="T4" fmla="*/ 3 w 6"/>
                    <a:gd name="T5" fmla="*/ 43 h 491"/>
                    <a:gd name="T6" fmla="*/ 0 w 6"/>
                    <a:gd name="T7" fmla="*/ 40 h 491"/>
                    <a:gd name="T8" fmla="*/ 0 w 6"/>
                    <a:gd name="T9" fmla="*/ 3 h 491"/>
                    <a:gd name="T10" fmla="*/ 3 w 6"/>
                    <a:gd name="T11" fmla="*/ 0 h 491"/>
                    <a:gd name="T12" fmla="*/ 6 w 6"/>
                    <a:gd name="T13" fmla="*/ 3 h 491"/>
                    <a:gd name="T14" fmla="*/ 6 w 6"/>
                    <a:gd name="T15" fmla="*/ 67 h 491"/>
                    <a:gd name="T16" fmla="*/ 6 w 6"/>
                    <a:gd name="T17" fmla="*/ 104 h 491"/>
                    <a:gd name="T18" fmla="*/ 3 w 6"/>
                    <a:gd name="T19" fmla="*/ 107 h 491"/>
                    <a:gd name="T20" fmla="*/ 0 w 6"/>
                    <a:gd name="T21" fmla="*/ 104 h 491"/>
                    <a:gd name="T22" fmla="*/ 0 w 6"/>
                    <a:gd name="T23" fmla="*/ 67 h 491"/>
                    <a:gd name="T24" fmla="*/ 3 w 6"/>
                    <a:gd name="T25" fmla="*/ 64 h 491"/>
                    <a:gd name="T26" fmla="*/ 6 w 6"/>
                    <a:gd name="T27" fmla="*/ 67 h 491"/>
                    <a:gd name="T28" fmla="*/ 6 w 6"/>
                    <a:gd name="T29" fmla="*/ 131 h 491"/>
                    <a:gd name="T30" fmla="*/ 6 w 6"/>
                    <a:gd name="T31" fmla="*/ 168 h 491"/>
                    <a:gd name="T32" fmla="*/ 3 w 6"/>
                    <a:gd name="T33" fmla="*/ 171 h 491"/>
                    <a:gd name="T34" fmla="*/ 0 w 6"/>
                    <a:gd name="T35" fmla="*/ 168 h 491"/>
                    <a:gd name="T36" fmla="*/ 0 w 6"/>
                    <a:gd name="T37" fmla="*/ 131 h 491"/>
                    <a:gd name="T38" fmla="*/ 3 w 6"/>
                    <a:gd name="T39" fmla="*/ 128 h 491"/>
                    <a:gd name="T40" fmla="*/ 6 w 6"/>
                    <a:gd name="T41" fmla="*/ 131 h 491"/>
                    <a:gd name="T42" fmla="*/ 6 w 6"/>
                    <a:gd name="T43" fmla="*/ 195 h 491"/>
                    <a:gd name="T44" fmla="*/ 6 w 6"/>
                    <a:gd name="T45" fmla="*/ 232 h 491"/>
                    <a:gd name="T46" fmla="*/ 3 w 6"/>
                    <a:gd name="T47" fmla="*/ 235 h 491"/>
                    <a:gd name="T48" fmla="*/ 0 w 6"/>
                    <a:gd name="T49" fmla="*/ 232 h 491"/>
                    <a:gd name="T50" fmla="*/ 0 w 6"/>
                    <a:gd name="T51" fmla="*/ 195 h 491"/>
                    <a:gd name="T52" fmla="*/ 3 w 6"/>
                    <a:gd name="T53" fmla="*/ 192 h 491"/>
                    <a:gd name="T54" fmla="*/ 6 w 6"/>
                    <a:gd name="T55" fmla="*/ 195 h 491"/>
                    <a:gd name="T56" fmla="*/ 6 w 6"/>
                    <a:gd name="T57" fmla="*/ 259 h 491"/>
                    <a:gd name="T58" fmla="*/ 6 w 6"/>
                    <a:gd name="T59" fmla="*/ 296 h 491"/>
                    <a:gd name="T60" fmla="*/ 3 w 6"/>
                    <a:gd name="T61" fmla="*/ 299 h 491"/>
                    <a:gd name="T62" fmla="*/ 0 w 6"/>
                    <a:gd name="T63" fmla="*/ 296 h 491"/>
                    <a:gd name="T64" fmla="*/ 0 w 6"/>
                    <a:gd name="T65" fmla="*/ 259 h 491"/>
                    <a:gd name="T66" fmla="*/ 3 w 6"/>
                    <a:gd name="T67" fmla="*/ 256 h 491"/>
                    <a:gd name="T68" fmla="*/ 6 w 6"/>
                    <a:gd name="T69" fmla="*/ 259 h 491"/>
                    <a:gd name="T70" fmla="*/ 6 w 6"/>
                    <a:gd name="T71" fmla="*/ 323 h 491"/>
                    <a:gd name="T72" fmla="*/ 6 w 6"/>
                    <a:gd name="T73" fmla="*/ 360 h 491"/>
                    <a:gd name="T74" fmla="*/ 3 w 6"/>
                    <a:gd name="T75" fmla="*/ 363 h 491"/>
                    <a:gd name="T76" fmla="*/ 0 w 6"/>
                    <a:gd name="T77" fmla="*/ 360 h 491"/>
                    <a:gd name="T78" fmla="*/ 0 w 6"/>
                    <a:gd name="T79" fmla="*/ 323 h 491"/>
                    <a:gd name="T80" fmla="*/ 3 w 6"/>
                    <a:gd name="T81" fmla="*/ 320 h 491"/>
                    <a:gd name="T82" fmla="*/ 6 w 6"/>
                    <a:gd name="T83" fmla="*/ 323 h 491"/>
                    <a:gd name="T84" fmla="*/ 6 w 6"/>
                    <a:gd name="T85" fmla="*/ 387 h 491"/>
                    <a:gd name="T86" fmla="*/ 6 w 6"/>
                    <a:gd name="T87" fmla="*/ 424 h 491"/>
                    <a:gd name="T88" fmla="*/ 3 w 6"/>
                    <a:gd name="T89" fmla="*/ 427 h 491"/>
                    <a:gd name="T90" fmla="*/ 0 w 6"/>
                    <a:gd name="T91" fmla="*/ 424 h 491"/>
                    <a:gd name="T92" fmla="*/ 0 w 6"/>
                    <a:gd name="T93" fmla="*/ 387 h 491"/>
                    <a:gd name="T94" fmla="*/ 3 w 6"/>
                    <a:gd name="T95" fmla="*/ 384 h 491"/>
                    <a:gd name="T96" fmla="*/ 6 w 6"/>
                    <a:gd name="T97" fmla="*/ 387 h 491"/>
                    <a:gd name="T98" fmla="*/ 6 w 6"/>
                    <a:gd name="T99" fmla="*/ 451 h 491"/>
                    <a:gd name="T100" fmla="*/ 6 w 6"/>
                    <a:gd name="T101" fmla="*/ 488 h 491"/>
                    <a:gd name="T102" fmla="*/ 3 w 6"/>
                    <a:gd name="T103" fmla="*/ 491 h 491"/>
                    <a:gd name="T104" fmla="*/ 0 w 6"/>
                    <a:gd name="T105" fmla="*/ 488 h 491"/>
                    <a:gd name="T106" fmla="*/ 0 w 6"/>
                    <a:gd name="T107" fmla="*/ 451 h 491"/>
                    <a:gd name="T108" fmla="*/ 3 w 6"/>
                    <a:gd name="T109" fmla="*/ 448 h 491"/>
                    <a:gd name="T110" fmla="*/ 6 w 6"/>
                    <a:gd name="T111" fmla="*/ 451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" h="491">
                      <a:moveTo>
                        <a:pt x="6" y="3"/>
                      </a:moveTo>
                      <a:lnTo>
                        <a:pt x="6" y="40"/>
                      </a:lnTo>
                      <a:cubicBezTo>
                        <a:pt x="6" y="42"/>
                        <a:pt x="5" y="43"/>
                        <a:pt x="3" y="43"/>
                      </a:cubicBezTo>
                      <a:cubicBezTo>
                        <a:pt x="2" y="43"/>
                        <a:pt x="0" y="42"/>
                        <a:pt x="0" y="40"/>
                      </a:cubicBezTo>
                      <a:lnTo>
                        <a:pt x="0" y="3"/>
                      </a:ln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5" y="0"/>
                        <a:pt x="6" y="2"/>
                        <a:pt x="6" y="3"/>
                      </a:cubicBezTo>
                      <a:close/>
                      <a:moveTo>
                        <a:pt x="6" y="67"/>
                      </a:moveTo>
                      <a:lnTo>
                        <a:pt x="6" y="104"/>
                      </a:lnTo>
                      <a:cubicBezTo>
                        <a:pt x="6" y="106"/>
                        <a:pt x="5" y="107"/>
                        <a:pt x="3" y="107"/>
                      </a:cubicBezTo>
                      <a:cubicBezTo>
                        <a:pt x="2" y="107"/>
                        <a:pt x="0" y="106"/>
                        <a:pt x="0" y="104"/>
                      </a:cubicBezTo>
                      <a:lnTo>
                        <a:pt x="0" y="67"/>
                      </a:lnTo>
                      <a:cubicBezTo>
                        <a:pt x="0" y="66"/>
                        <a:pt x="2" y="64"/>
                        <a:pt x="3" y="64"/>
                      </a:cubicBezTo>
                      <a:cubicBezTo>
                        <a:pt x="5" y="64"/>
                        <a:pt x="6" y="66"/>
                        <a:pt x="6" y="67"/>
                      </a:cubicBezTo>
                      <a:close/>
                      <a:moveTo>
                        <a:pt x="6" y="131"/>
                      </a:moveTo>
                      <a:lnTo>
                        <a:pt x="6" y="168"/>
                      </a:lnTo>
                      <a:cubicBezTo>
                        <a:pt x="6" y="170"/>
                        <a:pt x="5" y="171"/>
                        <a:pt x="3" y="171"/>
                      </a:cubicBezTo>
                      <a:cubicBezTo>
                        <a:pt x="2" y="171"/>
                        <a:pt x="0" y="170"/>
                        <a:pt x="0" y="168"/>
                      </a:cubicBezTo>
                      <a:lnTo>
                        <a:pt x="0" y="131"/>
                      </a:lnTo>
                      <a:cubicBezTo>
                        <a:pt x="0" y="130"/>
                        <a:pt x="2" y="128"/>
                        <a:pt x="3" y="128"/>
                      </a:cubicBezTo>
                      <a:cubicBezTo>
                        <a:pt x="5" y="128"/>
                        <a:pt x="6" y="130"/>
                        <a:pt x="6" y="131"/>
                      </a:cubicBezTo>
                      <a:close/>
                      <a:moveTo>
                        <a:pt x="6" y="195"/>
                      </a:moveTo>
                      <a:lnTo>
                        <a:pt x="6" y="232"/>
                      </a:lnTo>
                      <a:cubicBezTo>
                        <a:pt x="6" y="234"/>
                        <a:pt x="5" y="235"/>
                        <a:pt x="3" y="235"/>
                      </a:cubicBezTo>
                      <a:cubicBezTo>
                        <a:pt x="2" y="235"/>
                        <a:pt x="0" y="234"/>
                        <a:pt x="0" y="232"/>
                      </a:cubicBezTo>
                      <a:lnTo>
                        <a:pt x="0" y="195"/>
                      </a:lnTo>
                      <a:cubicBezTo>
                        <a:pt x="0" y="194"/>
                        <a:pt x="2" y="192"/>
                        <a:pt x="3" y="192"/>
                      </a:cubicBezTo>
                      <a:cubicBezTo>
                        <a:pt x="5" y="192"/>
                        <a:pt x="6" y="194"/>
                        <a:pt x="6" y="195"/>
                      </a:cubicBezTo>
                      <a:close/>
                      <a:moveTo>
                        <a:pt x="6" y="259"/>
                      </a:moveTo>
                      <a:lnTo>
                        <a:pt x="6" y="296"/>
                      </a:lnTo>
                      <a:cubicBezTo>
                        <a:pt x="6" y="298"/>
                        <a:pt x="5" y="299"/>
                        <a:pt x="3" y="299"/>
                      </a:cubicBezTo>
                      <a:cubicBezTo>
                        <a:pt x="2" y="299"/>
                        <a:pt x="0" y="298"/>
                        <a:pt x="0" y="296"/>
                      </a:cubicBezTo>
                      <a:lnTo>
                        <a:pt x="0" y="259"/>
                      </a:lnTo>
                      <a:cubicBezTo>
                        <a:pt x="0" y="258"/>
                        <a:pt x="2" y="256"/>
                        <a:pt x="3" y="256"/>
                      </a:cubicBezTo>
                      <a:cubicBezTo>
                        <a:pt x="5" y="256"/>
                        <a:pt x="6" y="258"/>
                        <a:pt x="6" y="259"/>
                      </a:cubicBezTo>
                      <a:close/>
                      <a:moveTo>
                        <a:pt x="6" y="323"/>
                      </a:moveTo>
                      <a:lnTo>
                        <a:pt x="6" y="360"/>
                      </a:lnTo>
                      <a:cubicBezTo>
                        <a:pt x="6" y="362"/>
                        <a:pt x="5" y="363"/>
                        <a:pt x="3" y="363"/>
                      </a:cubicBezTo>
                      <a:cubicBezTo>
                        <a:pt x="2" y="363"/>
                        <a:pt x="0" y="362"/>
                        <a:pt x="0" y="360"/>
                      </a:cubicBezTo>
                      <a:lnTo>
                        <a:pt x="0" y="323"/>
                      </a:lnTo>
                      <a:cubicBezTo>
                        <a:pt x="0" y="322"/>
                        <a:pt x="2" y="320"/>
                        <a:pt x="3" y="320"/>
                      </a:cubicBezTo>
                      <a:cubicBezTo>
                        <a:pt x="5" y="320"/>
                        <a:pt x="6" y="322"/>
                        <a:pt x="6" y="323"/>
                      </a:cubicBezTo>
                      <a:close/>
                      <a:moveTo>
                        <a:pt x="6" y="387"/>
                      </a:moveTo>
                      <a:lnTo>
                        <a:pt x="6" y="424"/>
                      </a:lnTo>
                      <a:cubicBezTo>
                        <a:pt x="6" y="426"/>
                        <a:pt x="5" y="427"/>
                        <a:pt x="3" y="427"/>
                      </a:cubicBezTo>
                      <a:cubicBezTo>
                        <a:pt x="2" y="427"/>
                        <a:pt x="0" y="426"/>
                        <a:pt x="0" y="424"/>
                      </a:cubicBezTo>
                      <a:lnTo>
                        <a:pt x="0" y="387"/>
                      </a:lnTo>
                      <a:cubicBezTo>
                        <a:pt x="0" y="386"/>
                        <a:pt x="2" y="384"/>
                        <a:pt x="3" y="384"/>
                      </a:cubicBezTo>
                      <a:cubicBezTo>
                        <a:pt x="5" y="384"/>
                        <a:pt x="6" y="386"/>
                        <a:pt x="6" y="387"/>
                      </a:cubicBezTo>
                      <a:close/>
                      <a:moveTo>
                        <a:pt x="6" y="451"/>
                      </a:moveTo>
                      <a:lnTo>
                        <a:pt x="6" y="488"/>
                      </a:lnTo>
                      <a:cubicBezTo>
                        <a:pt x="6" y="490"/>
                        <a:pt x="5" y="491"/>
                        <a:pt x="3" y="491"/>
                      </a:cubicBezTo>
                      <a:cubicBezTo>
                        <a:pt x="2" y="491"/>
                        <a:pt x="0" y="490"/>
                        <a:pt x="0" y="488"/>
                      </a:cubicBezTo>
                      <a:lnTo>
                        <a:pt x="0" y="451"/>
                      </a:lnTo>
                      <a:cubicBezTo>
                        <a:pt x="0" y="450"/>
                        <a:pt x="2" y="448"/>
                        <a:pt x="3" y="448"/>
                      </a:cubicBezTo>
                      <a:cubicBezTo>
                        <a:pt x="5" y="448"/>
                        <a:pt x="6" y="450"/>
                        <a:pt x="6" y="451"/>
                      </a:cubicBezTo>
                      <a:close/>
                    </a:path>
                  </a:pathLst>
                </a:custGeom>
                <a:grpFill/>
                <a:ln w="158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92">
                  <a:extLst>
                    <a:ext uri="{FF2B5EF4-FFF2-40B4-BE49-F238E27FC236}">
                      <a16:creationId xmlns:a16="http://schemas.microsoft.com/office/drawing/2014/main" id="{08057A13-991F-403C-9A68-3490AD47BC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1843"/>
                  <a:ext cx="57" cy="57"/>
                </a:xfrm>
                <a:custGeom>
                  <a:avLst/>
                  <a:gdLst>
                    <a:gd name="T0" fmla="*/ 44 w 88"/>
                    <a:gd name="T1" fmla="*/ 0 h 87"/>
                    <a:gd name="T2" fmla="*/ 88 w 88"/>
                    <a:gd name="T3" fmla="*/ 87 h 87"/>
                    <a:gd name="T4" fmla="*/ 0 w 88"/>
                    <a:gd name="T5" fmla="*/ 87 h 87"/>
                    <a:gd name="T6" fmla="*/ 44 w 88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87">
                      <a:moveTo>
                        <a:pt x="44" y="0"/>
                      </a:moveTo>
                      <a:lnTo>
                        <a:pt x="88" y="87"/>
                      </a:lnTo>
                      <a:cubicBezTo>
                        <a:pt x="60" y="74"/>
                        <a:pt x="28" y="74"/>
                        <a:pt x="0" y="87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93">
                  <a:extLst>
                    <a:ext uri="{FF2B5EF4-FFF2-40B4-BE49-F238E27FC236}">
                      <a16:creationId xmlns:a16="http://schemas.microsoft.com/office/drawing/2014/main" id="{073C4FB7-570F-4FA9-8FD7-724A536B4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2201"/>
                  <a:ext cx="57" cy="58"/>
                </a:xfrm>
                <a:custGeom>
                  <a:avLst/>
                  <a:gdLst>
                    <a:gd name="T0" fmla="*/ 44 w 88"/>
                    <a:gd name="T1" fmla="*/ 88 h 88"/>
                    <a:gd name="T2" fmla="*/ 0 w 88"/>
                    <a:gd name="T3" fmla="*/ 0 h 88"/>
                    <a:gd name="T4" fmla="*/ 88 w 88"/>
                    <a:gd name="T5" fmla="*/ 0 h 88"/>
                    <a:gd name="T6" fmla="*/ 44 w 88"/>
                    <a:gd name="T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88">
                      <a:moveTo>
                        <a:pt x="44" y="88"/>
                      </a:moveTo>
                      <a:lnTo>
                        <a:pt x="0" y="0"/>
                      </a:lnTo>
                      <a:cubicBezTo>
                        <a:pt x="28" y="14"/>
                        <a:pt x="60" y="14"/>
                        <a:pt x="88" y="0"/>
                      </a:cubicBezTo>
                      <a:lnTo>
                        <a:pt x="44" y="8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Rectangle 94">
                  <a:extLst>
                    <a:ext uri="{FF2B5EF4-FFF2-40B4-BE49-F238E27FC236}">
                      <a16:creationId xmlns:a16="http://schemas.microsoft.com/office/drawing/2014/main" id="{89997B69-FFC0-4B94-B67E-E4A6886369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5" y="2466"/>
                  <a:ext cx="315" cy="12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forward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6" name="Freeform 97">
                  <a:extLst>
                    <a:ext uri="{FF2B5EF4-FFF2-40B4-BE49-F238E27FC236}">
                      <a16:creationId xmlns:a16="http://schemas.microsoft.com/office/drawing/2014/main" id="{19693923-0523-45F6-9AEB-A82D89644A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4" y="1888"/>
                  <a:ext cx="99" cy="334"/>
                </a:xfrm>
                <a:custGeom>
                  <a:avLst/>
                  <a:gdLst>
                    <a:gd name="T0" fmla="*/ 75 w 151"/>
                    <a:gd name="T1" fmla="*/ 176 h 504"/>
                    <a:gd name="T2" fmla="*/ 75 w 151"/>
                    <a:gd name="T3" fmla="*/ 0 h 504"/>
                    <a:gd name="T4" fmla="*/ 75 w 151"/>
                    <a:gd name="T5" fmla="*/ 328 h 504"/>
                    <a:gd name="T6" fmla="*/ 75 w 151"/>
                    <a:gd name="T7" fmla="*/ 504 h 504"/>
                    <a:gd name="T8" fmla="*/ 75 w 151"/>
                    <a:gd name="T9" fmla="*/ 176 h 504"/>
                    <a:gd name="T10" fmla="*/ 0 w 151"/>
                    <a:gd name="T11" fmla="*/ 252 h 504"/>
                    <a:gd name="T12" fmla="*/ 75 w 151"/>
                    <a:gd name="T13" fmla="*/ 328 h 504"/>
                    <a:gd name="T14" fmla="*/ 151 w 151"/>
                    <a:gd name="T15" fmla="*/ 252 h 504"/>
                    <a:gd name="T16" fmla="*/ 75 w 151"/>
                    <a:gd name="T17" fmla="*/ 176 h 504"/>
                    <a:gd name="T18" fmla="*/ 75 w 151"/>
                    <a:gd name="T19" fmla="*/ 192 h 504"/>
                    <a:gd name="T20" fmla="*/ 75 w 151"/>
                    <a:gd name="T21" fmla="*/ 222 h 504"/>
                    <a:gd name="T22" fmla="*/ 91 w 151"/>
                    <a:gd name="T23" fmla="*/ 207 h 504"/>
                    <a:gd name="T24" fmla="*/ 60 w 151"/>
                    <a:gd name="T25" fmla="*/ 207 h 504"/>
                    <a:gd name="T26" fmla="*/ 91 w 151"/>
                    <a:gd name="T27" fmla="*/ 305 h 504"/>
                    <a:gd name="T28" fmla="*/ 60 w 151"/>
                    <a:gd name="T29" fmla="*/ 305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504">
                      <a:moveTo>
                        <a:pt x="75" y="176"/>
                      </a:moveTo>
                      <a:lnTo>
                        <a:pt x="75" y="0"/>
                      </a:lnTo>
                      <a:moveTo>
                        <a:pt x="75" y="328"/>
                      </a:moveTo>
                      <a:lnTo>
                        <a:pt x="75" y="504"/>
                      </a:lnTo>
                      <a:moveTo>
                        <a:pt x="75" y="176"/>
                      </a:moveTo>
                      <a:cubicBezTo>
                        <a:pt x="34" y="176"/>
                        <a:pt x="0" y="210"/>
                        <a:pt x="0" y="252"/>
                      </a:cubicBezTo>
                      <a:cubicBezTo>
                        <a:pt x="0" y="294"/>
                        <a:pt x="34" y="328"/>
                        <a:pt x="75" y="328"/>
                      </a:cubicBezTo>
                      <a:cubicBezTo>
                        <a:pt x="117" y="328"/>
                        <a:pt x="151" y="294"/>
                        <a:pt x="151" y="252"/>
                      </a:cubicBezTo>
                      <a:cubicBezTo>
                        <a:pt x="151" y="210"/>
                        <a:pt x="117" y="176"/>
                        <a:pt x="75" y="176"/>
                      </a:cubicBezTo>
                      <a:close/>
                      <a:moveTo>
                        <a:pt x="75" y="192"/>
                      </a:moveTo>
                      <a:lnTo>
                        <a:pt x="75" y="222"/>
                      </a:lnTo>
                      <a:moveTo>
                        <a:pt x="91" y="207"/>
                      </a:moveTo>
                      <a:lnTo>
                        <a:pt x="60" y="207"/>
                      </a:lnTo>
                      <a:moveTo>
                        <a:pt x="91" y="305"/>
                      </a:moveTo>
                      <a:lnTo>
                        <a:pt x="60" y="305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Rectangle 98">
                  <a:extLst>
                    <a:ext uri="{FF2B5EF4-FFF2-40B4-BE49-F238E27FC236}">
                      <a16:creationId xmlns:a16="http://schemas.microsoft.com/office/drawing/2014/main" id="{DBEBE342-8BE8-4253-9754-4CBAEBC13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2000"/>
                  <a:ext cx="95" cy="7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12</a:t>
                  </a: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78" name="Freeform 99">
                  <a:extLst>
                    <a:ext uri="{FF2B5EF4-FFF2-40B4-BE49-F238E27FC236}">
                      <a16:creationId xmlns:a16="http://schemas.microsoft.com/office/drawing/2014/main" id="{0581ABAC-4454-4DF7-8D17-F6C8025AB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4" y="1771"/>
                  <a:ext cx="99" cy="101"/>
                </a:xfrm>
                <a:custGeom>
                  <a:avLst/>
                  <a:gdLst>
                    <a:gd name="T0" fmla="*/ 99 w 99"/>
                    <a:gd name="T1" fmla="*/ 0 h 101"/>
                    <a:gd name="T2" fmla="*/ 0 w 99"/>
                    <a:gd name="T3" fmla="*/ 50 h 101"/>
                    <a:gd name="T4" fmla="*/ 99 w 99"/>
                    <a:gd name="T5" fmla="*/ 101 h 101"/>
                    <a:gd name="T6" fmla="*/ 99 w 99"/>
                    <a:gd name="T7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01">
                      <a:moveTo>
                        <a:pt x="99" y="0"/>
                      </a:moveTo>
                      <a:lnTo>
                        <a:pt x="0" y="50"/>
                      </a:lnTo>
                      <a:lnTo>
                        <a:pt x="99" y="101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104">
                  <a:extLst>
                    <a:ext uri="{FF2B5EF4-FFF2-40B4-BE49-F238E27FC236}">
                      <a16:creationId xmlns:a16="http://schemas.microsoft.com/office/drawing/2014/main" id="{B446F0D4-DB17-4857-A35A-3A1F7014AF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821"/>
                  <a:ext cx="628" cy="21"/>
                </a:xfrm>
                <a:custGeom>
                  <a:avLst/>
                  <a:gdLst>
                    <a:gd name="T0" fmla="*/ 0 w 833"/>
                    <a:gd name="T1" fmla="*/ 74 w 833"/>
                    <a:gd name="T2" fmla="*/ 74 w 833"/>
                    <a:gd name="T3" fmla="*/ 833 w 8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833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33" y="0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109">
                  <a:extLst>
                    <a:ext uri="{FF2B5EF4-FFF2-40B4-BE49-F238E27FC236}">
                      <a16:creationId xmlns:a16="http://schemas.microsoft.com/office/drawing/2014/main" id="{FF328ED4-9A23-4CD1-99CB-BDCC4835AC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49" y="2287"/>
                  <a:ext cx="83" cy="210"/>
                </a:xfrm>
                <a:custGeom>
                  <a:avLst/>
                  <a:gdLst>
                    <a:gd name="T0" fmla="*/ 28 w 83"/>
                    <a:gd name="T1" fmla="*/ 210 h 210"/>
                    <a:gd name="T2" fmla="*/ 56 w 83"/>
                    <a:gd name="T3" fmla="*/ 210 h 210"/>
                    <a:gd name="T4" fmla="*/ 13 w 83"/>
                    <a:gd name="T5" fmla="*/ 196 h 210"/>
                    <a:gd name="T6" fmla="*/ 69 w 83"/>
                    <a:gd name="T7" fmla="*/ 196 h 210"/>
                    <a:gd name="T8" fmla="*/ 0 w 83"/>
                    <a:gd name="T9" fmla="*/ 182 h 210"/>
                    <a:gd name="T10" fmla="*/ 83 w 83"/>
                    <a:gd name="T11" fmla="*/ 182 h 210"/>
                    <a:gd name="T12" fmla="*/ 42 w 83"/>
                    <a:gd name="T13" fmla="*/ 0 h 210"/>
                    <a:gd name="T14" fmla="*/ 42 w 83"/>
                    <a:gd name="T15" fmla="*/ 182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" h="210">
                      <a:moveTo>
                        <a:pt x="28" y="210"/>
                      </a:moveTo>
                      <a:lnTo>
                        <a:pt x="56" y="210"/>
                      </a:lnTo>
                      <a:moveTo>
                        <a:pt x="13" y="196"/>
                      </a:moveTo>
                      <a:lnTo>
                        <a:pt x="69" y="196"/>
                      </a:lnTo>
                      <a:moveTo>
                        <a:pt x="0" y="182"/>
                      </a:moveTo>
                      <a:lnTo>
                        <a:pt x="83" y="182"/>
                      </a:lnTo>
                      <a:moveTo>
                        <a:pt x="42" y="0"/>
                      </a:moveTo>
                      <a:lnTo>
                        <a:pt x="42" y="182"/>
                      </a:lnTo>
                    </a:path>
                  </a:pathLst>
                </a:custGeom>
                <a:grp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13">
                  <a:extLst>
                    <a:ext uri="{FF2B5EF4-FFF2-40B4-BE49-F238E27FC236}">
                      <a16:creationId xmlns:a16="http://schemas.microsoft.com/office/drawing/2014/main" id="{D53F9796-5EAA-479B-9197-D233C7460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995"/>
                  <a:ext cx="119" cy="120"/>
                </a:xfrm>
                <a:prstGeom prst="ellips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Line 114">
                  <a:extLst>
                    <a:ext uri="{FF2B5EF4-FFF2-40B4-BE49-F238E27FC236}">
                      <a16:creationId xmlns:a16="http://schemas.microsoft.com/office/drawing/2014/main" id="{94DD23FC-8E3E-45E9-908B-936A609F7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2019"/>
                  <a:ext cx="0" cy="74"/>
                </a:xfrm>
                <a:prstGeom prst="lin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15">
                  <a:extLst>
                    <a:ext uri="{FF2B5EF4-FFF2-40B4-BE49-F238E27FC236}">
                      <a16:creationId xmlns:a16="http://schemas.microsoft.com/office/drawing/2014/main" id="{B61C7B19-1865-4CE0-9BCC-61BF92B33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" y="2070"/>
                  <a:ext cx="47" cy="23"/>
                </a:xfrm>
                <a:custGeom>
                  <a:avLst/>
                  <a:gdLst>
                    <a:gd name="T0" fmla="*/ 0 w 47"/>
                    <a:gd name="T1" fmla="*/ 0 h 23"/>
                    <a:gd name="T2" fmla="*/ 23 w 47"/>
                    <a:gd name="T3" fmla="*/ 23 h 23"/>
                    <a:gd name="T4" fmla="*/ 47 w 47"/>
                    <a:gd name="T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" h="23">
                      <a:moveTo>
                        <a:pt x="0" y="0"/>
                      </a:moveTo>
                      <a:lnTo>
                        <a:pt x="23" y="23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16">
                  <a:extLst>
                    <a:ext uri="{FF2B5EF4-FFF2-40B4-BE49-F238E27FC236}">
                      <a16:creationId xmlns:a16="http://schemas.microsoft.com/office/drawing/2014/main" id="{1834168B-DE70-4A04-A9A1-5A6BF8553B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2" y="1772"/>
                  <a:ext cx="99" cy="100"/>
                </a:xfrm>
                <a:custGeom>
                  <a:avLst/>
                  <a:gdLst>
                    <a:gd name="T0" fmla="*/ 0 w 99"/>
                    <a:gd name="T1" fmla="*/ 100 h 100"/>
                    <a:gd name="T2" fmla="*/ 99 w 99"/>
                    <a:gd name="T3" fmla="*/ 50 h 100"/>
                    <a:gd name="T4" fmla="*/ 0 w 99"/>
                    <a:gd name="T5" fmla="*/ 0 h 100"/>
                    <a:gd name="T6" fmla="*/ 0 w 99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00">
                      <a:moveTo>
                        <a:pt x="0" y="100"/>
                      </a:moveTo>
                      <a:lnTo>
                        <a:pt x="99" y="50"/>
                      </a:lnTo>
                      <a:lnTo>
                        <a:pt x="0" y="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17">
                  <a:extLst>
                    <a:ext uri="{FF2B5EF4-FFF2-40B4-BE49-F238E27FC236}">
                      <a16:creationId xmlns:a16="http://schemas.microsoft.com/office/drawing/2014/main" id="{66DD6B7E-0621-40A0-B8EF-4DDEEE5192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" y="1772"/>
                  <a:ext cx="99" cy="100"/>
                </a:xfrm>
                <a:custGeom>
                  <a:avLst/>
                  <a:gdLst>
                    <a:gd name="T0" fmla="*/ 99 w 99"/>
                    <a:gd name="T1" fmla="*/ 0 h 100"/>
                    <a:gd name="T2" fmla="*/ 99 w 99"/>
                    <a:gd name="T3" fmla="*/ 100 h 100"/>
                    <a:gd name="T4" fmla="*/ 0 w 99"/>
                    <a:gd name="T5" fmla="*/ 100 h 100"/>
                    <a:gd name="T6" fmla="*/ 99 w 99"/>
                    <a:gd name="T7" fmla="*/ 50 h 100"/>
                    <a:gd name="T8" fmla="*/ 0 w 99"/>
                    <a:gd name="T9" fmla="*/ 0 h 100"/>
                    <a:gd name="T10" fmla="*/ 0 w 99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9" h="100">
                      <a:moveTo>
                        <a:pt x="99" y="0"/>
                      </a:moveTo>
                      <a:lnTo>
                        <a:pt x="99" y="100"/>
                      </a:lnTo>
                      <a:moveTo>
                        <a:pt x="0" y="100"/>
                      </a:moveTo>
                      <a:lnTo>
                        <a:pt x="99" y="50"/>
                      </a:lnTo>
                      <a:lnTo>
                        <a:pt x="0" y="0"/>
                      </a:lnTo>
                      <a:lnTo>
                        <a:pt x="0" y="100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Line 118">
                  <a:extLst>
                    <a:ext uri="{FF2B5EF4-FFF2-40B4-BE49-F238E27FC236}">
                      <a16:creationId xmlns:a16="http://schemas.microsoft.com/office/drawing/2014/main" id="{03046374-D865-42A1-817B-506CF17E0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2" y="1822"/>
                  <a:ext cx="398" cy="0"/>
                </a:xfrm>
                <a:prstGeom prst="lin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19">
                  <a:extLst>
                    <a:ext uri="{FF2B5EF4-FFF2-40B4-BE49-F238E27FC236}">
                      <a16:creationId xmlns:a16="http://schemas.microsoft.com/office/drawing/2014/main" id="{0C7899BD-3FAD-418D-9F3A-E0708D0F8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" y="1822"/>
                  <a:ext cx="89" cy="66"/>
                </a:xfrm>
                <a:custGeom>
                  <a:avLst/>
                  <a:gdLst>
                    <a:gd name="T0" fmla="*/ 0 w 89"/>
                    <a:gd name="T1" fmla="*/ 66 h 66"/>
                    <a:gd name="T2" fmla="*/ 0 w 89"/>
                    <a:gd name="T3" fmla="*/ 0 h 66"/>
                    <a:gd name="T4" fmla="*/ 89 w 89"/>
                    <a:gd name="T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9" h="66">
                      <a:moveTo>
                        <a:pt x="0" y="66"/>
                      </a:moveTo>
                      <a:lnTo>
                        <a:pt x="0" y="0"/>
                      </a:lnTo>
                      <a:lnTo>
                        <a:pt x="89" y="0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24">
                  <a:extLst>
                    <a:ext uri="{FF2B5EF4-FFF2-40B4-BE49-F238E27FC236}">
                      <a16:creationId xmlns:a16="http://schemas.microsoft.com/office/drawing/2014/main" id="{4FEBD288-574B-4223-B83A-CBC896324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" y="2222"/>
                  <a:ext cx="1192" cy="63"/>
                </a:xfrm>
                <a:custGeom>
                  <a:avLst/>
                  <a:gdLst>
                    <a:gd name="T0" fmla="*/ 0 w 527"/>
                    <a:gd name="T1" fmla="*/ 0 h 63"/>
                    <a:gd name="T2" fmla="*/ 0 w 527"/>
                    <a:gd name="T3" fmla="*/ 63 h 63"/>
                    <a:gd name="T4" fmla="*/ 527 w 527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7" h="63">
                      <a:moveTo>
                        <a:pt x="0" y="0"/>
                      </a:moveTo>
                      <a:lnTo>
                        <a:pt x="0" y="63"/>
                      </a:lnTo>
                      <a:lnTo>
                        <a:pt x="527" y="63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Line 129">
                  <a:extLst>
                    <a:ext uri="{FF2B5EF4-FFF2-40B4-BE49-F238E27FC236}">
                      <a16:creationId xmlns:a16="http://schemas.microsoft.com/office/drawing/2014/main" id="{75057273-F94A-45E2-988D-32A2115B4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3" y="2115"/>
                  <a:ext cx="0" cy="166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Line 130">
                  <a:extLst>
                    <a:ext uri="{FF2B5EF4-FFF2-40B4-BE49-F238E27FC236}">
                      <a16:creationId xmlns:a16="http://schemas.microsoft.com/office/drawing/2014/main" id="{27963728-317E-4B6E-8940-D8EA66C51E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3" y="1824"/>
                  <a:ext cx="0" cy="171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Line 131">
                  <a:extLst>
                    <a:ext uri="{FF2B5EF4-FFF2-40B4-BE49-F238E27FC236}">
                      <a16:creationId xmlns:a16="http://schemas.microsoft.com/office/drawing/2014/main" id="{0D66DEC3-4CA0-49B0-BF4A-AA5851DAB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71" y="1826"/>
                  <a:ext cx="0" cy="90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Rectangle 136">
                  <a:extLst>
                    <a:ext uri="{FF2B5EF4-FFF2-40B4-BE49-F238E27FC236}">
                      <a16:creationId xmlns:a16="http://schemas.microsoft.com/office/drawing/2014/main" id="{2451B019-905B-4985-9DA8-1866BE3A5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" y="2009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" name="Rectangle 138">
                  <a:extLst>
                    <a:ext uri="{FF2B5EF4-FFF2-40B4-BE49-F238E27FC236}">
                      <a16:creationId xmlns:a16="http://schemas.microsoft.com/office/drawing/2014/main" id="{BD853818-4CDE-4253-9B28-B63AC1D53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1" y="1909"/>
                  <a:ext cx="242" cy="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DC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Electronic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Load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50W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203" name="Rectangle 139">
                  <a:extLst>
                    <a:ext uri="{FF2B5EF4-FFF2-40B4-BE49-F238E27FC236}">
                      <a16:creationId xmlns:a16="http://schemas.microsoft.com/office/drawing/2014/main" id="{F62BD834-D70F-4681-A12B-FEE858F0B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9" y="1900"/>
                  <a:ext cx="213" cy="2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Resistive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L</a:t>
                  </a: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oad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100Ω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5D7F0C6-0AE2-4AF5-A036-B3CE5F8BCF8E}"/>
                  </a:ext>
                </a:extLst>
              </p:cNvPr>
              <p:cNvSpPr/>
              <p:nvPr/>
            </p:nvSpPr>
            <p:spPr>
              <a:xfrm>
                <a:off x="7480826" y="4537272"/>
                <a:ext cx="181634" cy="4487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AB6FB5C-BA42-4E25-8312-4A7E74037323}"/>
                  </a:ext>
                </a:extLst>
              </p:cNvPr>
              <p:cNvCxnSpPr/>
              <p:nvPr/>
            </p:nvCxnSpPr>
            <p:spPr>
              <a:xfrm flipV="1">
                <a:off x="7352530" y="4612064"/>
                <a:ext cx="457200" cy="297029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Line 131">
                <a:extLst>
                  <a:ext uri="{FF2B5EF4-FFF2-40B4-BE49-F238E27FC236}">
                    <a16:creationId xmlns:a16="http://schemas.microsoft.com/office/drawing/2014/main" id="{2068BB23-7574-41AD-8F96-2690E7281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64165" y="4992432"/>
                <a:ext cx="0" cy="324809"/>
              </a:xfrm>
              <a:prstGeom prst="line">
                <a:avLst/>
              </a:pr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31">
                <a:extLst>
                  <a:ext uri="{FF2B5EF4-FFF2-40B4-BE49-F238E27FC236}">
                    <a16:creationId xmlns:a16="http://schemas.microsoft.com/office/drawing/2014/main" id="{EACC5235-A502-4FA3-A818-69B9BC14A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1187" y="4329990"/>
                <a:ext cx="1515066" cy="4275"/>
              </a:xfrm>
              <a:prstGeom prst="line">
                <a:avLst/>
              </a:pr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04">
                <a:extLst>
                  <a:ext uri="{FF2B5EF4-FFF2-40B4-BE49-F238E27FC236}">
                    <a16:creationId xmlns:a16="http://schemas.microsoft.com/office/drawing/2014/main" id="{00B548AD-B5B0-4C7B-BCEA-3438ECE7F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189" y="5324721"/>
                <a:ext cx="1341976" cy="44875"/>
              </a:xfrm>
              <a:custGeom>
                <a:avLst/>
                <a:gdLst>
                  <a:gd name="T0" fmla="*/ 0 w 833"/>
                  <a:gd name="T1" fmla="*/ 74 w 833"/>
                  <a:gd name="T2" fmla="*/ 74 w 833"/>
                  <a:gd name="T3" fmla="*/ 833 w 8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833">
                    <a:moveTo>
                      <a:pt x="0" y="0"/>
                    </a:moveTo>
                    <a:lnTo>
                      <a:pt x="74" y="0"/>
                    </a:lnTo>
                    <a:lnTo>
                      <a:pt x="74" y="0"/>
                    </a:lnTo>
                    <a:lnTo>
                      <a:pt x="833" y="0"/>
                    </a:lnTo>
                  </a:path>
                </a:pathLst>
              </a:cu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" name="Freeform 82">
              <a:extLst>
                <a:ext uri="{FF2B5EF4-FFF2-40B4-BE49-F238E27FC236}">
                  <a16:creationId xmlns:a16="http://schemas.microsoft.com/office/drawing/2014/main" id="{1A2F00FF-62E2-4BCB-92CC-86DBE82EF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447" y="5803923"/>
              <a:ext cx="207280" cy="136762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966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5" y="2034289"/>
            <a:ext cx="7909169" cy="1591386"/>
          </a:xfrm>
        </p:spPr>
        <p:txBody>
          <a:bodyPr/>
          <a:lstStyle/>
          <a:p>
            <a:r>
              <a:rPr lang="de-DE" sz="5400" b="1" dirty="0"/>
              <a:t>7) Test Setup rev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Tool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6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78BF988-ABE4-44A7-A02F-20F1ADA6EE8E}"/>
              </a:ext>
            </a:extLst>
          </p:cNvPr>
          <p:cNvCxnSpPr>
            <a:cxnSpLocks/>
          </p:cNvCxnSpPr>
          <p:nvPr/>
        </p:nvCxnSpPr>
        <p:spPr>
          <a:xfrm flipV="1">
            <a:off x="3465088" y="1212279"/>
            <a:ext cx="265338" cy="115669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32CF42A-A948-4E34-BD4B-20085CC352E8}"/>
              </a:ext>
            </a:extLst>
          </p:cNvPr>
          <p:cNvCxnSpPr>
            <a:cxnSpLocks/>
          </p:cNvCxnSpPr>
          <p:nvPr/>
        </p:nvCxnSpPr>
        <p:spPr>
          <a:xfrm>
            <a:off x="5941449" y="1214427"/>
            <a:ext cx="278109" cy="139204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492CF0AF-A523-416D-96D7-D0FEE5AC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22473" y="848718"/>
            <a:ext cx="467878" cy="609473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DF230C-9084-4DB2-AF3D-0C960FBD02D0}"/>
              </a:ext>
            </a:extLst>
          </p:cNvPr>
          <p:cNvCxnSpPr>
            <a:cxnSpLocks/>
          </p:cNvCxnSpPr>
          <p:nvPr/>
        </p:nvCxnSpPr>
        <p:spPr>
          <a:xfrm>
            <a:off x="6211600" y="1339981"/>
            <a:ext cx="228097" cy="135420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E7303B3-2755-4F94-A8F4-858ADAAE2967}"/>
              </a:ext>
            </a:extLst>
          </p:cNvPr>
          <p:cNvCxnSpPr>
            <a:cxnSpLocks/>
          </p:cNvCxnSpPr>
          <p:nvPr/>
        </p:nvCxnSpPr>
        <p:spPr>
          <a:xfrm flipH="1">
            <a:off x="3326382" y="1300572"/>
            <a:ext cx="138706" cy="412670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A6F32B9-FD7F-4421-B53D-22558C5BEF89}"/>
              </a:ext>
            </a:extLst>
          </p:cNvPr>
          <p:cNvCxnSpPr>
            <a:cxnSpLocks/>
          </p:cNvCxnSpPr>
          <p:nvPr/>
        </p:nvCxnSpPr>
        <p:spPr>
          <a:xfrm>
            <a:off x="1366752" y="2804531"/>
            <a:ext cx="2142102" cy="228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87140A6-94FE-4C32-8613-5894E945DD7B}"/>
              </a:ext>
            </a:extLst>
          </p:cNvPr>
          <p:cNvCxnSpPr>
            <a:cxnSpLocks/>
          </p:cNvCxnSpPr>
          <p:nvPr/>
        </p:nvCxnSpPr>
        <p:spPr>
          <a:xfrm flipV="1">
            <a:off x="6211600" y="2827390"/>
            <a:ext cx="2782275" cy="177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BAE40D-8A17-42D2-AC39-64B9D2D71FE7}"/>
              </a:ext>
            </a:extLst>
          </p:cNvPr>
          <p:cNvCxnSpPr>
            <a:cxnSpLocks/>
          </p:cNvCxnSpPr>
          <p:nvPr/>
        </p:nvCxnSpPr>
        <p:spPr>
          <a:xfrm>
            <a:off x="6225237" y="1327948"/>
            <a:ext cx="1113869" cy="33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AB6AF20-A2F3-4DF9-858B-FFEC0063E117}"/>
              </a:ext>
            </a:extLst>
          </p:cNvPr>
          <p:cNvCxnSpPr>
            <a:cxnSpLocks/>
          </p:cNvCxnSpPr>
          <p:nvPr/>
        </p:nvCxnSpPr>
        <p:spPr>
          <a:xfrm>
            <a:off x="5205935" y="1330772"/>
            <a:ext cx="963465" cy="52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A89A1E-4C11-4C04-9B2A-ABA02EF94727}"/>
              </a:ext>
            </a:extLst>
          </p:cNvPr>
          <p:cNvCxnSpPr>
            <a:cxnSpLocks/>
          </p:cNvCxnSpPr>
          <p:nvPr/>
        </p:nvCxnSpPr>
        <p:spPr>
          <a:xfrm>
            <a:off x="3163127" y="1313888"/>
            <a:ext cx="83953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6CB0D-EFA3-49F4-9B8E-429EDD6AE165}"/>
              </a:ext>
            </a:extLst>
          </p:cNvPr>
          <p:cNvCxnSpPr>
            <a:cxnSpLocks/>
          </p:cNvCxnSpPr>
          <p:nvPr/>
        </p:nvCxnSpPr>
        <p:spPr>
          <a:xfrm flipV="1">
            <a:off x="1016734" y="1312267"/>
            <a:ext cx="1498324" cy="303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C857F3-25F4-439A-A8E1-66327176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 Setup BiDi rev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2AE067-F22B-43C5-861E-75CA55BD0E14}"/>
              </a:ext>
            </a:extLst>
          </p:cNvPr>
          <p:cNvCxnSpPr/>
          <p:nvPr/>
        </p:nvCxnSpPr>
        <p:spPr>
          <a:xfrm>
            <a:off x="4002657" y="1328468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60FCBF-70E5-4EE0-AFE0-08F936831784}"/>
              </a:ext>
            </a:extLst>
          </p:cNvPr>
          <p:cNvCxnSpPr>
            <a:cxnSpLocks/>
          </p:cNvCxnSpPr>
          <p:nvPr/>
        </p:nvCxnSpPr>
        <p:spPr>
          <a:xfrm>
            <a:off x="3892550" y="1578634"/>
            <a:ext cx="110107" cy="2692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62628D-F94B-4B1A-AACF-72DDC79C76F1}"/>
              </a:ext>
            </a:extLst>
          </p:cNvPr>
          <p:cNvCxnSpPr/>
          <p:nvPr/>
        </p:nvCxnSpPr>
        <p:spPr>
          <a:xfrm>
            <a:off x="4002657" y="1847850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754594F-A2DC-4C00-B880-63B069D5E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257" y="1954191"/>
            <a:ext cx="790575" cy="2095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784B51-863D-4A5A-97E6-CBC94369CEE5}"/>
              </a:ext>
            </a:extLst>
          </p:cNvPr>
          <p:cNvCxnSpPr>
            <a:cxnSpLocks/>
          </p:cNvCxnSpPr>
          <p:nvPr/>
        </p:nvCxnSpPr>
        <p:spPr>
          <a:xfrm>
            <a:off x="4002657" y="2098016"/>
            <a:ext cx="23279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8D29A-A573-480D-AB6F-C43031EB21C6}"/>
              </a:ext>
            </a:extLst>
          </p:cNvPr>
          <p:cNvCxnSpPr/>
          <p:nvPr/>
        </p:nvCxnSpPr>
        <p:spPr>
          <a:xfrm>
            <a:off x="5221857" y="1331292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A64F68-8C89-499A-99BE-BD256915ACBE}"/>
              </a:ext>
            </a:extLst>
          </p:cNvPr>
          <p:cNvCxnSpPr>
            <a:cxnSpLocks/>
          </p:cNvCxnSpPr>
          <p:nvPr/>
        </p:nvCxnSpPr>
        <p:spPr>
          <a:xfrm>
            <a:off x="5111750" y="1581458"/>
            <a:ext cx="110107" cy="2692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CACE3B-197B-497B-98DC-9B90DB5FA58F}"/>
              </a:ext>
            </a:extLst>
          </p:cNvPr>
          <p:cNvCxnSpPr/>
          <p:nvPr/>
        </p:nvCxnSpPr>
        <p:spPr>
          <a:xfrm>
            <a:off x="5221857" y="1850674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69E96E-6880-4940-81E0-D1EDDC57F4FD}"/>
              </a:ext>
            </a:extLst>
          </p:cNvPr>
          <p:cNvCxnSpPr>
            <a:cxnSpLocks/>
          </p:cNvCxnSpPr>
          <p:nvPr/>
        </p:nvCxnSpPr>
        <p:spPr>
          <a:xfrm>
            <a:off x="4993257" y="2094490"/>
            <a:ext cx="23279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A7A20-A22B-4DF6-B6C1-58D5E05EF14D}"/>
              </a:ext>
            </a:extLst>
          </p:cNvPr>
          <p:cNvCxnSpPr/>
          <p:nvPr/>
        </p:nvCxnSpPr>
        <p:spPr>
          <a:xfrm>
            <a:off x="4002657" y="2044657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E35E83-D875-49CA-9E4F-AE53DAAEDE80}"/>
              </a:ext>
            </a:extLst>
          </p:cNvPr>
          <p:cNvCxnSpPr>
            <a:cxnSpLocks/>
          </p:cNvCxnSpPr>
          <p:nvPr/>
        </p:nvCxnSpPr>
        <p:spPr>
          <a:xfrm>
            <a:off x="3892550" y="2294823"/>
            <a:ext cx="110107" cy="2692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4922B7-7703-4EC2-BDFF-C60A6E5CF4F5}"/>
              </a:ext>
            </a:extLst>
          </p:cNvPr>
          <p:cNvCxnSpPr>
            <a:cxnSpLocks/>
          </p:cNvCxnSpPr>
          <p:nvPr/>
        </p:nvCxnSpPr>
        <p:spPr>
          <a:xfrm>
            <a:off x="4002657" y="2564039"/>
            <a:ext cx="0" cy="26335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6C5659-6AB8-492D-96D1-2A8EACBF6506}"/>
              </a:ext>
            </a:extLst>
          </p:cNvPr>
          <p:cNvCxnSpPr/>
          <p:nvPr/>
        </p:nvCxnSpPr>
        <p:spPr>
          <a:xfrm>
            <a:off x="5221857" y="2080182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4E93CC-6660-46A5-8D47-CC92FB1F43DD}"/>
              </a:ext>
            </a:extLst>
          </p:cNvPr>
          <p:cNvCxnSpPr>
            <a:cxnSpLocks/>
          </p:cNvCxnSpPr>
          <p:nvPr/>
        </p:nvCxnSpPr>
        <p:spPr>
          <a:xfrm>
            <a:off x="5111750" y="2330348"/>
            <a:ext cx="110107" cy="2692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AC9D68-F2E3-47D5-92AD-0DFDE00240C9}"/>
              </a:ext>
            </a:extLst>
          </p:cNvPr>
          <p:cNvCxnSpPr/>
          <p:nvPr/>
        </p:nvCxnSpPr>
        <p:spPr>
          <a:xfrm>
            <a:off x="5221857" y="2599564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E21B08-CC7A-4561-9266-6D0265EC025F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3538659" y="2827390"/>
            <a:ext cx="2617101" cy="1939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CAB2489-46DF-4E6F-8000-90A53038DCE5}"/>
              </a:ext>
            </a:extLst>
          </p:cNvPr>
          <p:cNvSpPr/>
          <p:nvPr/>
        </p:nvSpPr>
        <p:spPr>
          <a:xfrm>
            <a:off x="5193983" y="13079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ED16C1-2593-4017-8AB9-83AF5C7B4964}"/>
              </a:ext>
            </a:extLst>
          </p:cNvPr>
          <p:cNvSpPr/>
          <p:nvPr/>
        </p:nvSpPr>
        <p:spPr>
          <a:xfrm>
            <a:off x="3979797" y="12924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3AE462-CCBE-4191-9219-B91727B622C9}"/>
              </a:ext>
            </a:extLst>
          </p:cNvPr>
          <p:cNvSpPr/>
          <p:nvPr/>
        </p:nvSpPr>
        <p:spPr>
          <a:xfrm>
            <a:off x="5193982" y="20716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F90B9F-9607-4F3E-80D7-40611CAFD684}"/>
              </a:ext>
            </a:extLst>
          </p:cNvPr>
          <p:cNvSpPr/>
          <p:nvPr/>
        </p:nvSpPr>
        <p:spPr>
          <a:xfrm>
            <a:off x="3979797" y="20751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FCDB51-8B40-4648-93C7-3E33B32AF0A7}"/>
              </a:ext>
            </a:extLst>
          </p:cNvPr>
          <p:cNvSpPr/>
          <p:nvPr/>
        </p:nvSpPr>
        <p:spPr>
          <a:xfrm>
            <a:off x="5197359" y="28119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AAB098-A6A4-4CD7-84DD-29BDF28D7606}"/>
              </a:ext>
            </a:extLst>
          </p:cNvPr>
          <p:cNvSpPr/>
          <p:nvPr/>
        </p:nvSpPr>
        <p:spPr>
          <a:xfrm>
            <a:off x="3979796" y="28045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F38944-5B4C-4E55-B67A-2896EB074067}"/>
              </a:ext>
            </a:extLst>
          </p:cNvPr>
          <p:cNvGrpSpPr/>
          <p:nvPr/>
        </p:nvGrpSpPr>
        <p:grpSpPr>
          <a:xfrm rot="5400000">
            <a:off x="2839931" y="854426"/>
            <a:ext cx="132966" cy="828433"/>
            <a:chOff x="1741697" y="1069647"/>
            <a:chExt cx="132966" cy="82843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053D10-8796-448F-AB05-F6DBF35CB22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04" y="1105672"/>
              <a:ext cx="0" cy="2501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8019B8-CAF0-4E4C-B790-5DD18609A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41697" y="1355838"/>
              <a:ext cx="110107" cy="26921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33DBB7-61AC-4338-82F7-349EA7F8DB1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04" y="1625054"/>
              <a:ext cx="0" cy="2501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AAD9555-3893-4F2A-A57E-7EEF4C451185}"/>
                </a:ext>
              </a:extLst>
            </p:cNvPr>
            <p:cNvSpPr/>
            <p:nvPr/>
          </p:nvSpPr>
          <p:spPr>
            <a:xfrm>
              <a:off x="1828944" y="10696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6C3A9DC-C9CE-43F5-A2B5-03A2A938435C}"/>
                </a:ext>
              </a:extLst>
            </p:cNvPr>
            <p:cNvSpPr/>
            <p:nvPr/>
          </p:nvSpPr>
          <p:spPr>
            <a:xfrm>
              <a:off x="1828944" y="18523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6598FFB-5E87-4BEC-B1DF-A7AE0E60D297}"/>
              </a:ext>
            </a:extLst>
          </p:cNvPr>
          <p:cNvSpPr/>
          <p:nvPr/>
        </p:nvSpPr>
        <p:spPr>
          <a:xfrm>
            <a:off x="2515058" y="1015377"/>
            <a:ext cx="783132" cy="58751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2EFFE5-1B2F-4B45-91AB-20BC04FD980D}"/>
              </a:ext>
            </a:extLst>
          </p:cNvPr>
          <p:cNvSpPr txBox="1"/>
          <p:nvPr/>
        </p:nvSpPr>
        <p:spPr>
          <a:xfrm>
            <a:off x="2413540" y="814876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External Switch</a:t>
            </a:r>
            <a:endParaRPr lang="en-US" sz="1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267104-56B7-4A77-97D6-CECCC362CACA}"/>
              </a:ext>
            </a:extLst>
          </p:cNvPr>
          <p:cNvSpPr/>
          <p:nvPr/>
        </p:nvSpPr>
        <p:spPr>
          <a:xfrm>
            <a:off x="3399707" y="1257213"/>
            <a:ext cx="138954" cy="1212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B5D9AC-09FF-46E7-ABE6-23577ED3A0F0}"/>
              </a:ext>
            </a:extLst>
          </p:cNvPr>
          <p:cNvSpPr/>
          <p:nvPr/>
        </p:nvSpPr>
        <p:spPr>
          <a:xfrm>
            <a:off x="3399705" y="2766762"/>
            <a:ext cx="138954" cy="12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FBBCD8-8355-4A8A-AAAB-E59F47ECE3DF}"/>
              </a:ext>
            </a:extLst>
          </p:cNvPr>
          <p:cNvSpPr/>
          <p:nvPr/>
        </p:nvSpPr>
        <p:spPr>
          <a:xfrm>
            <a:off x="6157448" y="1271701"/>
            <a:ext cx="138954" cy="1212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36059D-D3FA-4E04-8705-313EE2FCF646}"/>
              </a:ext>
            </a:extLst>
          </p:cNvPr>
          <p:cNvSpPr/>
          <p:nvPr/>
        </p:nvSpPr>
        <p:spPr>
          <a:xfrm>
            <a:off x="6155760" y="2786153"/>
            <a:ext cx="138954" cy="12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8" name="圖片 18">
            <a:extLst>
              <a:ext uri="{FF2B5EF4-FFF2-40B4-BE49-F238E27FC236}">
                <a16:creationId xmlns:a16="http://schemas.microsoft.com/office/drawing/2014/main" id="{84D3612C-0083-4C2D-8AE2-0B447491FA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5432" y="1494862"/>
            <a:ext cx="1811935" cy="1153535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98E67B-17CB-4620-8CAD-44DEFBB4B809}"/>
              </a:ext>
            </a:extLst>
          </p:cNvPr>
          <p:cNvCxnSpPr>
            <a:cxnSpLocks/>
          </p:cNvCxnSpPr>
          <p:nvPr/>
        </p:nvCxnSpPr>
        <p:spPr>
          <a:xfrm>
            <a:off x="7339106" y="1327948"/>
            <a:ext cx="0" cy="228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10EED2-45CC-489B-A2DB-50719D3E2486}"/>
              </a:ext>
            </a:extLst>
          </p:cNvPr>
          <p:cNvCxnSpPr>
            <a:cxnSpLocks/>
          </p:cNvCxnSpPr>
          <p:nvPr/>
        </p:nvCxnSpPr>
        <p:spPr>
          <a:xfrm flipV="1">
            <a:off x="8559898" y="1338162"/>
            <a:ext cx="433977" cy="13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54BE20-49B3-4830-AA59-967FFCCF2DAA}"/>
              </a:ext>
            </a:extLst>
          </p:cNvPr>
          <p:cNvCxnSpPr>
            <a:cxnSpLocks/>
          </p:cNvCxnSpPr>
          <p:nvPr/>
        </p:nvCxnSpPr>
        <p:spPr>
          <a:xfrm flipV="1">
            <a:off x="8993875" y="1339494"/>
            <a:ext cx="0" cy="14878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FDDE90-9113-4B33-8A3F-49E6D1F7B245}"/>
              </a:ext>
            </a:extLst>
          </p:cNvPr>
          <p:cNvCxnSpPr>
            <a:cxnSpLocks/>
          </p:cNvCxnSpPr>
          <p:nvPr/>
        </p:nvCxnSpPr>
        <p:spPr>
          <a:xfrm>
            <a:off x="8554234" y="1330772"/>
            <a:ext cx="0" cy="228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31EC2F1-2150-49D2-A312-931935AB2517}"/>
              </a:ext>
            </a:extLst>
          </p:cNvPr>
          <p:cNvCxnSpPr>
            <a:cxnSpLocks/>
          </p:cNvCxnSpPr>
          <p:nvPr/>
        </p:nvCxnSpPr>
        <p:spPr>
          <a:xfrm>
            <a:off x="1366752" y="1069309"/>
            <a:ext cx="0" cy="26400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90F2EBD1-D63B-42AB-8EBE-91FBE689B256}"/>
              </a:ext>
            </a:extLst>
          </p:cNvPr>
          <p:cNvSpPr/>
          <p:nvPr/>
        </p:nvSpPr>
        <p:spPr>
          <a:xfrm>
            <a:off x="1343891" y="27798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E07FEC-3A88-4100-8E0F-6460156CF418}"/>
              </a:ext>
            </a:extLst>
          </p:cNvPr>
          <p:cNvCxnSpPr>
            <a:cxnSpLocks/>
          </p:cNvCxnSpPr>
          <p:nvPr/>
        </p:nvCxnSpPr>
        <p:spPr>
          <a:xfrm>
            <a:off x="1013902" y="1069309"/>
            <a:ext cx="2832" cy="26467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1CF24E5-65DB-4C88-A2F6-9306D7D53F76}"/>
              </a:ext>
            </a:extLst>
          </p:cNvPr>
          <p:cNvSpPr/>
          <p:nvPr/>
        </p:nvSpPr>
        <p:spPr>
          <a:xfrm>
            <a:off x="991043" y="12942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2A6819-29F7-493E-9BF4-690B84930AC1}"/>
              </a:ext>
            </a:extLst>
          </p:cNvPr>
          <p:cNvSpPr txBox="1"/>
          <p:nvPr/>
        </p:nvSpPr>
        <p:spPr>
          <a:xfrm>
            <a:off x="771184" y="36931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DC Bus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0117C7-D83C-403E-83AC-B4928D160822}"/>
              </a:ext>
            </a:extLst>
          </p:cNvPr>
          <p:cNvSpPr txBox="1"/>
          <p:nvPr/>
        </p:nvSpPr>
        <p:spPr>
          <a:xfrm>
            <a:off x="853189" y="734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7B8AB6-2AB5-4F1B-A57F-AF2AB7C60C40}"/>
              </a:ext>
            </a:extLst>
          </p:cNvPr>
          <p:cNvSpPr txBox="1"/>
          <p:nvPr/>
        </p:nvSpPr>
        <p:spPr>
          <a:xfrm>
            <a:off x="1237801" y="706080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-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F25D3E9-41BD-4B68-8D2B-EBD3012B5709}"/>
              </a:ext>
            </a:extLst>
          </p:cNvPr>
          <p:cNvSpPr/>
          <p:nvPr/>
        </p:nvSpPr>
        <p:spPr>
          <a:xfrm>
            <a:off x="3452317" y="1012631"/>
            <a:ext cx="2767241" cy="229656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22CE3F2-D3E3-489B-9585-B1B46B87EF9A}"/>
              </a:ext>
            </a:extLst>
          </p:cNvPr>
          <p:cNvSpPr txBox="1"/>
          <p:nvPr/>
        </p:nvSpPr>
        <p:spPr>
          <a:xfrm>
            <a:off x="4178895" y="811053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4SWBB PoBo</a:t>
            </a:r>
            <a:endParaRPr lang="en-US" sz="1000" dirty="0"/>
          </a:p>
        </p:txBody>
      </p:sp>
      <p:sp>
        <p:nvSpPr>
          <p:cNvPr id="105" name="Line 81">
            <a:extLst>
              <a:ext uri="{FF2B5EF4-FFF2-40B4-BE49-F238E27FC236}">
                <a16:creationId xmlns:a16="http://schemas.microsoft.com/office/drawing/2014/main" id="{4338A09C-3C94-4662-A236-A1390F728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1287" y="3448294"/>
            <a:ext cx="1168887" cy="0"/>
          </a:xfrm>
          <a:prstGeom prst="line">
            <a:avLst/>
          </a:prstGeom>
          <a:noFill/>
          <a:ln w="1270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82">
            <a:extLst>
              <a:ext uri="{FF2B5EF4-FFF2-40B4-BE49-F238E27FC236}">
                <a16:creationId xmlns:a16="http://schemas.microsoft.com/office/drawing/2014/main" id="{A16C18AD-F7EE-4A69-AC3D-5A4868E3BF8D}"/>
              </a:ext>
            </a:extLst>
          </p:cNvPr>
          <p:cNvSpPr>
            <a:spLocks/>
          </p:cNvSpPr>
          <p:nvPr/>
        </p:nvSpPr>
        <p:spPr bwMode="auto">
          <a:xfrm>
            <a:off x="5243078" y="3379913"/>
            <a:ext cx="207280" cy="136762"/>
          </a:xfrm>
          <a:custGeom>
            <a:avLst/>
            <a:gdLst>
              <a:gd name="T0" fmla="*/ 0 w 97"/>
              <a:gd name="T1" fmla="*/ 0 h 64"/>
              <a:gd name="T2" fmla="*/ 97 w 97"/>
              <a:gd name="T3" fmla="*/ 32 h 64"/>
              <a:gd name="T4" fmla="*/ 0 w 97"/>
              <a:gd name="T5" fmla="*/ 64 h 64"/>
              <a:gd name="T6" fmla="*/ 0 w 97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4">
                <a:moveTo>
                  <a:pt x="0" y="0"/>
                </a:moveTo>
                <a:lnTo>
                  <a:pt x="97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94">
            <a:extLst>
              <a:ext uri="{FF2B5EF4-FFF2-40B4-BE49-F238E27FC236}">
                <a16:creationId xmlns:a16="http://schemas.microsoft.com/office/drawing/2014/main" id="{D291D933-8DF1-403C-88B9-022D9DBC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138" y="3488895"/>
            <a:ext cx="4584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Line 132">
            <a:extLst>
              <a:ext uri="{FF2B5EF4-FFF2-40B4-BE49-F238E27FC236}">
                <a16:creationId xmlns:a16="http://schemas.microsoft.com/office/drawing/2014/main" id="{5D91980E-9B9B-4A8A-8CDE-C571B1A6B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217" y="3774467"/>
            <a:ext cx="1171024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33">
            <a:extLst>
              <a:ext uri="{FF2B5EF4-FFF2-40B4-BE49-F238E27FC236}">
                <a16:creationId xmlns:a16="http://schemas.microsoft.com/office/drawing/2014/main" id="{B604C72A-5489-463C-B9FC-67462DF6D1D6}"/>
              </a:ext>
            </a:extLst>
          </p:cNvPr>
          <p:cNvSpPr>
            <a:spLocks/>
          </p:cNvSpPr>
          <p:nvPr/>
        </p:nvSpPr>
        <p:spPr bwMode="auto">
          <a:xfrm>
            <a:off x="4028170" y="3703949"/>
            <a:ext cx="207280" cy="138899"/>
          </a:xfrm>
          <a:custGeom>
            <a:avLst/>
            <a:gdLst>
              <a:gd name="T0" fmla="*/ 97 w 97"/>
              <a:gd name="T1" fmla="*/ 65 h 65"/>
              <a:gd name="T2" fmla="*/ 0 w 97"/>
              <a:gd name="T3" fmla="*/ 33 h 65"/>
              <a:gd name="T4" fmla="*/ 97 w 97"/>
              <a:gd name="T5" fmla="*/ 0 h 65"/>
              <a:gd name="T6" fmla="*/ 97 w 97"/>
              <a:gd name="T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5">
                <a:moveTo>
                  <a:pt x="97" y="65"/>
                </a:moveTo>
                <a:lnTo>
                  <a:pt x="0" y="33"/>
                </a:lnTo>
                <a:lnTo>
                  <a:pt x="97" y="0"/>
                </a:lnTo>
                <a:lnTo>
                  <a:pt x="97" y="6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34">
            <a:extLst>
              <a:ext uri="{FF2B5EF4-FFF2-40B4-BE49-F238E27FC236}">
                <a16:creationId xmlns:a16="http://schemas.microsoft.com/office/drawing/2014/main" id="{EA1F2B01-7F0D-4484-AAA1-75ED5992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445" y="3848650"/>
            <a:ext cx="42960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reverse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AEDEEB-83EE-4D56-876F-F8B7A03E8114}"/>
              </a:ext>
            </a:extLst>
          </p:cNvPr>
          <p:cNvCxnSpPr/>
          <p:nvPr/>
        </p:nvCxnSpPr>
        <p:spPr>
          <a:xfrm>
            <a:off x="2182483" y="1312267"/>
            <a:ext cx="0" cy="336325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FBC138A-0A7D-44C2-BBD7-119863F29A5C}"/>
              </a:ext>
            </a:extLst>
          </p:cNvPr>
          <p:cNvCxnSpPr>
            <a:cxnSpLocks/>
          </p:cNvCxnSpPr>
          <p:nvPr/>
        </p:nvCxnSpPr>
        <p:spPr>
          <a:xfrm>
            <a:off x="3326382" y="1713242"/>
            <a:ext cx="0" cy="29653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D91B7EF-AAED-433F-BA24-E214DD46A706}"/>
              </a:ext>
            </a:extLst>
          </p:cNvPr>
          <p:cNvCxnSpPr>
            <a:cxnSpLocks/>
          </p:cNvCxnSpPr>
          <p:nvPr/>
        </p:nvCxnSpPr>
        <p:spPr>
          <a:xfrm>
            <a:off x="6439697" y="1467634"/>
            <a:ext cx="0" cy="31392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838FA46-7E23-4DE2-97F1-9F1F0706E4CA}"/>
              </a:ext>
            </a:extLst>
          </p:cNvPr>
          <p:cNvSpPr txBox="1"/>
          <p:nvPr/>
        </p:nvSpPr>
        <p:spPr>
          <a:xfrm>
            <a:off x="3078279" y="4659928"/>
            <a:ext cx="424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Vdd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77FBD1B-468D-4E18-B093-089D474A9F64}"/>
              </a:ext>
            </a:extLst>
          </p:cNvPr>
          <p:cNvSpPr txBox="1"/>
          <p:nvPr/>
        </p:nvSpPr>
        <p:spPr>
          <a:xfrm>
            <a:off x="6226925" y="4606834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Vout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526B21-42DE-43D7-927A-D5C54657789B}"/>
              </a:ext>
            </a:extLst>
          </p:cNvPr>
          <p:cNvSpPr txBox="1"/>
          <p:nvPr/>
        </p:nvSpPr>
        <p:spPr>
          <a:xfrm>
            <a:off x="1938886" y="465992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Vdc</a:t>
            </a:r>
          </a:p>
          <a:p>
            <a:r>
              <a:rPr lang="de-DE" sz="1200" dirty="0"/>
              <a:t>(AN15)</a:t>
            </a:r>
            <a:endParaRPr lang="en-US" sz="12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D1170CE-6488-439D-BBFE-FDE5D1C32F3F}"/>
              </a:ext>
            </a:extLst>
          </p:cNvPr>
          <p:cNvSpPr/>
          <p:nvPr/>
        </p:nvSpPr>
        <p:spPr>
          <a:xfrm>
            <a:off x="2165520" y="12993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361907-596F-43B9-BD5E-117954CF16A4}"/>
              </a:ext>
            </a:extLst>
          </p:cNvPr>
          <p:cNvSpPr txBox="1"/>
          <p:nvPr/>
        </p:nvSpPr>
        <p:spPr>
          <a:xfrm>
            <a:off x="886934" y="5165251"/>
            <a:ext cx="1055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Test Setup:</a:t>
            </a:r>
          </a:p>
          <a:p>
            <a:r>
              <a:rPr lang="en-US" sz="1200" dirty="0"/>
              <a:t>Use a mechanical switch as the “External Switch”. In reverse mode measure Vdc as reference for </a:t>
            </a:r>
            <a:r>
              <a:rPr lang="en-US" sz="1200" dirty="0" err="1"/>
              <a:t>Vdd</a:t>
            </a:r>
            <a:r>
              <a:rPr lang="en-US" sz="1200" dirty="0"/>
              <a:t>. Set a bit if </a:t>
            </a:r>
            <a:r>
              <a:rPr lang="en-US" sz="1200" dirty="0" err="1"/>
              <a:t>Vdd</a:t>
            </a:r>
            <a:r>
              <a:rPr lang="en-US" sz="1200" dirty="0"/>
              <a:t> is equal Vdc. Then you can switch on the External Switch by hand.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BE3C1-4FB5-4B04-BEB6-A35EC111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734669" y="2956907"/>
            <a:ext cx="467878" cy="60947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E3B89-5975-43BF-91A6-A4C3FE2C69F9}"/>
              </a:ext>
            </a:extLst>
          </p:cNvPr>
          <p:cNvCxnSpPr>
            <a:cxnSpLocks/>
          </p:cNvCxnSpPr>
          <p:nvPr/>
        </p:nvCxnSpPr>
        <p:spPr>
          <a:xfrm flipH="1" flipV="1">
            <a:off x="2899599" y="1954191"/>
            <a:ext cx="1" cy="10027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AA5AAF-3E32-44F8-B115-560727F7B73E}"/>
              </a:ext>
            </a:extLst>
          </p:cNvPr>
          <p:cNvCxnSpPr>
            <a:cxnSpLocks/>
          </p:cNvCxnSpPr>
          <p:nvPr/>
        </p:nvCxnSpPr>
        <p:spPr>
          <a:xfrm flipV="1">
            <a:off x="2899599" y="1386906"/>
            <a:ext cx="515225" cy="5658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8F126B-DB6D-474A-85B0-1F4C1FBE990C}"/>
              </a:ext>
            </a:extLst>
          </p:cNvPr>
          <p:cNvSpPr txBox="1"/>
          <p:nvPr/>
        </p:nvSpPr>
        <p:spPr>
          <a:xfrm>
            <a:off x="2641892" y="3516675"/>
            <a:ext cx="48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Vaux</a:t>
            </a:r>
          </a:p>
          <a:p>
            <a:r>
              <a:rPr lang="de-DE" sz="1200" dirty="0"/>
              <a:t>(ext)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2BC1EA-7FBD-4146-8C3C-F97331162987}"/>
              </a:ext>
            </a:extLst>
          </p:cNvPr>
          <p:cNvSpPr txBox="1"/>
          <p:nvPr/>
        </p:nvSpPr>
        <p:spPr>
          <a:xfrm>
            <a:off x="2365888" y="289858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1N5819</a:t>
            </a:r>
            <a:endParaRPr lang="en-US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4277BE-CC65-4FC8-B3C0-7CDBF456AE16}"/>
              </a:ext>
            </a:extLst>
          </p:cNvPr>
          <p:cNvCxnSpPr>
            <a:cxnSpLocks/>
          </p:cNvCxnSpPr>
          <p:nvPr/>
        </p:nvCxnSpPr>
        <p:spPr>
          <a:xfrm flipV="1">
            <a:off x="4928605" y="1214161"/>
            <a:ext cx="1012844" cy="3315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942291-C9D5-4898-9CE7-450A40F22FF5}"/>
              </a:ext>
            </a:extLst>
          </p:cNvPr>
          <p:cNvCxnSpPr>
            <a:cxnSpLocks/>
          </p:cNvCxnSpPr>
          <p:nvPr/>
        </p:nvCxnSpPr>
        <p:spPr>
          <a:xfrm flipV="1">
            <a:off x="3736187" y="1217252"/>
            <a:ext cx="642190" cy="2174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40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DF230C-9084-4DB2-AF3D-0C960FBD02D0}"/>
              </a:ext>
            </a:extLst>
          </p:cNvPr>
          <p:cNvCxnSpPr>
            <a:cxnSpLocks/>
          </p:cNvCxnSpPr>
          <p:nvPr/>
        </p:nvCxnSpPr>
        <p:spPr>
          <a:xfrm>
            <a:off x="6211600" y="1339981"/>
            <a:ext cx="228097" cy="135420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E7303B3-2755-4F94-A8F4-858ADAAE2967}"/>
              </a:ext>
            </a:extLst>
          </p:cNvPr>
          <p:cNvCxnSpPr>
            <a:cxnSpLocks/>
          </p:cNvCxnSpPr>
          <p:nvPr/>
        </p:nvCxnSpPr>
        <p:spPr>
          <a:xfrm flipH="1">
            <a:off x="3326382" y="1300572"/>
            <a:ext cx="138706" cy="412670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A6F32B9-FD7F-4421-B53D-22558C5BEF89}"/>
              </a:ext>
            </a:extLst>
          </p:cNvPr>
          <p:cNvCxnSpPr>
            <a:cxnSpLocks/>
          </p:cNvCxnSpPr>
          <p:nvPr/>
        </p:nvCxnSpPr>
        <p:spPr>
          <a:xfrm>
            <a:off x="1366752" y="2804531"/>
            <a:ext cx="2142102" cy="228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87140A6-94FE-4C32-8613-5894E945DD7B}"/>
              </a:ext>
            </a:extLst>
          </p:cNvPr>
          <p:cNvCxnSpPr>
            <a:cxnSpLocks/>
          </p:cNvCxnSpPr>
          <p:nvPr/>
        </p:nvCxnSpPr>
        <p:spPr>
          <a:xfrm flipV="1">
            <a:off x="6211600" y="2827390"/>
            <a:ext cx="2782275" cy="177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BAE40D-8A17-42D2-AC39-64B9D2D71FE7}"/>
              </a:ext>
            </a:extLst>
          </p:cNvPr>
          <p:cNvCxnSpPr>
            <a:cxnSpLocks/>
          </p:cNvCxnSpPr>
          <p:nvPr/>
        </p:nvCxnSpPr>
        <p:spPr>
          <a:xfrm>
            <a:off x="6225237" y="1327948"/>
            <a:ext cx="1113869" cy="33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AB6AF20-A2F3-4DF9-858B-FFEC0063E117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216843" y="1307912"/>
            <a:ext cx="952557" cy="233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6CB0D-EFA3-49F4-9B8E-429EDD6AE165}"/>
              </a:ext>
            </a:extLst>
          </p:cNvPr>
          <p:cNvCxnSpPr>
            <a:cxnSpLocks/>
          </p:cNvCxnSpPr>
          <p:nvPr/>
        </p:nvCxnSpPr>
        <p:spPr>
          <a:xfrm>
            <a:off x="1016734" y="1315303"/>
            <a:ext cx="2435583" cy="693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C857F3-25F4-439A-A8E1-66327176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 Setup BiDi rev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2AE067-F22B-43C5-861E-75CA55BD0E14}"/>
              </a:ext>
            </a:extLst>
          </p:cNvPr>
          <p:cNvCxnSpPr/>
          <p:nvPr/>
        </p:nvCxnSpPr>
        <p:spPr>
          <a:xfrm>
            <a:off x="4002657" y="1328468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60FCBF-70E5-4EE0-AFE0-08F936831784}"/>
              </a:ext>
            </a:extLst>
          </p:cNvPr>
          <p:cNvCxnSpPr>
            <a:cxnSpLocks/>
          </p:cNvCxnSpPr>
          <p:nvPr/>
        </p:nvCxnSpPr>
        <p:spPr>
          <a:xfrm>
            <a:off x="3892550" y="1578634"/>
            <a:ext cx="110107" cy="2692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62628D-F94B-4B1A-AACF-72DDC79C76F1}"/>
              </a:ext>
            </a:extLst>
          </p:cNvPr>
          <p:cNvCxnSpPr/>
          <p:nvPr/>
        </p:nvCxnSpPr>
        <p:spPr>
          <a:xfrm>
            <a:off x="4002657" y="1847850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754594F-A2DC-4C00-B880-63B069D5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57" y="1954191"/>
            <a:ext cx="790575" cy="2095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784B51-863D-4A5A-97E6-CBC94369CEE5}"/>
              </a:ext>
            </a:extLst>
          </p:cNvPr>
          <p:cNvCxnSpPr>
            <a:cxnSpLocks/>
          </p:cNvCxnSpPr>
          <p:nvPr/>
        </p:nvCxnSpPr>
        <p:spPr>
          <a:xfrm>
            <a:off x="4002657" y="2098016"/>
            <a:ext cx="23279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8D29A-A573-480D-AB6F-C43031EB21C6}"/>
              </a:ext>
            </a:extLst>
          </p:cNvPr>
          <p:cNvCxnSpPr/>
          <p:nvPr/>
        </p:nvCxnSpPr>
        <p:spPr>
          <a:xfrm>
            <a:off x="5221857" y="1331292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A64F68-8C89-499A-99BE-BD256915ACBE}"/>
              </a:ext>
            </a:extLst>
          </p:cNvPr>
          <p:cNvCxnSpPr>
            <a:cxnSpLocks/>
          </p:cNvCxnSpPr>
          <p:nvPr/>
        </p:nvCxnSpPr>
        <p:spPr>
          <a:xfrm>
            <a:off x="5111750" y="1581458"/>
            <a:ext cx="110107" cy="2692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CACE3B-197B-497B-98DC-9B90DB5FA58F}"/>
              </a:ext>
            </a:extLst>
          </p:cNvPr>
          <p:cNvCxnSpPr/>
          <p:nvPr/>
        </p:nvCxnSpPr>
        <p:spPr>
          <a:xfrm>
            <a:off x="5221857" y="1850674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69E96E-6880-4940-81E0-D1EDDC57F4FD}"/>
              </a:ext>
            </a:extLst>
          </p:cNvPr>
          <p:cNvCxnSpPr>
            <a:cxnSpLocks/>
          </p:cNvCxnSpPr>
          <p:nvPr/>
        </p:nvCxnSpPr>
        <p:spPr>
          <a:xfrm>
            <a:off x="4993257" y="2094490"/>
            <a:ext cx="23279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A7A20-A22B-4DF6-B6C1-58D5E05EF14D}"/>
              </a:ext>
            </a:extLst>
          </p:cNvPr>
          <p:cNvCxnSpPr/>
          <p:nvPr/>
        </p:nvCxnSpPr>
        <p:spPr>
          <a:xfrm>
            <a:off x="4002657" y="2044657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E35E83-D875-49CA-9E4F-AE53DAAEDE80}"/>
              </a:ext>
            </a:extLst>
          </p:cNvPr>
          <p:cNvCxnSpPr>
            <a:cxnSpLocks/>
          </p:cNvCxnSpPr>
          <p:nvPr/>
        </p:nvCxnSpPr>
        <p:spPr>
          <a:xfrm>
            <a:off x="3892550" y="2294823"/>
            <a:ext cx="110107" cy="2692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4922B7-7703-4EC2-BDFF-C60A6E5CF4F5}"/>
              </a:ext>
            </a:extLst>
          </p:cNvPr>
          <p:cNvCxnSpPr>
            <a:cxnSpLocks/>
          </p:cNvCxnSpPr>
          <p:nvPr/>
        </p:nvCxnSpPr>
        <p:spPr>
          <a:xfrm>
            <a:off x="4002657" y="2564039"/>
            <a:ext cx="0" cy="26335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6C5659-6AB8-492D-96D1-2A8EACBF6506}"/>
              </a:ext>
            </a:extLst>
          </p:cNvPr>
          <p:cNvCxnSpPr/>
          <p:nvPr/>
        </p:nvCxnSpPr>
        <p:spPr>
          <a:xfrm>
            <a:off x="5221857" y="2080182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4E93CC-6660-46A5-8D47-CC92FB1F43DD}"/>
              </a:ext>
            </a:extLst>
          </p:cNvPr>
          <p:cNvCxnSpPr>
            <a:cxnSpLocks/>
          </p:cNvCxnSpPr>
          <p:nvPr/>
        </p:nvCxnSpPr>
        <p:spPr>
          <a:xfrm>
            <a:off x="5111750" y="2330348"/>
            <a:ext cx="110107" cy="2692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AC9D68-F2E3-47D5-92AD-0DFDE00240C9}"/>
              </a:ext>
            </a:extLst>
          </p:cNvPr>
          <p:cNvCxnSpPr/>
          <p:nvPr/>
        </p:nvCxnSpPr>
        <p:spPr>
          <a:xfrm>
            <a:off x="5221857" y="2599564"/>
            <a:ext cx="0" cy="2501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E21B08-CC7A-4561-9266-6D0265EC025F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3538659" y="2827390"/>
            <a:ext cx="2617101" cy="1939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CAB2489-46DF-4E6F-8000-90A53038DCE5}"/>
              </a:ext>
            </a:extLst>
          </p:cNvPr>
          <p:cNvSpPr/>
          <p:nvPr/>
        </p:nvSpPr>
        <p:spPr>
          <a:xfrm>
            <a:off x="5193983" y="13079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ED16C1-2593-4017-8AB9-83AF5C7B4964}"/>
              </a:ext>
            </a:extLst>
          </p:cNvPr>
          <p:cNvSpPr/>
          <p:nvPr/>
        </p:nvSpPr>
        <p:spPr>
          <a:xfrm>
            <a:off x="3979797" y="12924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3AE462-CCBE-4191-9219-B91727B622C9}"/>
              </a:ext>
            </a:extLst>
          </p:cNvPr>
          <p:cNvSpPr/>
          <p:nvPr/>
        </p:nvSpPr>
        <p:spPr>
          <a:xfrm>
            <a:off x="5193982" y="20716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F90B9F-9607-4F3E-80D7-40611CAFD684}"/>
              </a:ext>
            </a:extLst>
          </p:cNvPr>
          <p:cNvSpPr/>
          <p:nvPr/>
        </p:nvSpPr>
        <p:spPr>
          <a:xfrm>
            <a:off x="3979797" y="20751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FCDB51-8B40-4648-93C7-3E33B32AF0A7}"/>
              </a:ext>
            </a:extLst>
          </p:cNvPr>
          <p:cNvSpPr/>
          <p:nvPr/>
        </p:nvSpPr>
        <p:spPr>
          <a:xfrm>
            <a:off x="5197359" y="28119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AAB098-A6A4-4CD7-84DD-29BDF28D7606}"/>
              </a:ext>
            </a:extLst>
          </p:cNvPr>
          <p:cNvSpPr/>
          <p:nvPr/>
        </p:nvSpPr>
        <p:spPr>
          <a:xfrm>
            <a:off x="3979796" y="28045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F38944-5B4C-4E55-B67A-2896EB074067}"/>
              </a:ext>
            </a:extLst>
          </p:cNvPr>
          <p:cNvGrpSpPr/>
          <p:nvPr/>
        </p:nvGrpSpPr>
        <p:grpSpPr>
          <a:xfrm rot="5400000">
            <a:off x="4616886" y="664898"/>
            <a:ext cx="132966" cy="828433"/>
            <a:chOff x="1741697" y="1069647"/>
            <a:chExt cx="132966" cy="82843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053D10-8796-448F-AB05-F6DBF35CB22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04" y="1105672"/>
              <a:ext cx="0" cy="2501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8019B8-CAF0-4E4C-B790-5DD18609A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41697" y="1355838"/>
              <a:ext cx="110107" cy="26921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33DBB7-61AC-4338-82F7-349EA7F8DB1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04" y="1625054"/>
              <a:ext cx="0" cy="25016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AAD9555-3893-4F2A-A57E-7EEF4C451185}"/>
                </a:ext>
              </a:extLst>
            </p:cNvPr>
            <p:cNvSpPr/>
            <p:nvPr/>
          </p:nvSpPr>
          <p:spPr>
            <a:xfrm>
              <a:off x="1828944" y="10696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6C3A9DC-C9CE-43F5-A2B5-03A2A938435C}"/>
                </a:ext>
              </a:extLst>
            </p:cNvPr>
            <p:cNvSpPr/>
            <p:nvPr/>
          </p:nvSpPr>
          <p:spPr>
            <a:xfrm>
              <a:off x="1828944" y="18523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F2EFFE5-1B2F-4B45-91AB-20BC04FD980D}"/>
              </a:ext>
            </a:extLst>
          </p:cNvPr>
          <p:cNvSpPr txBox="1"/>
          <p:nvPr/>
        </p:nvSpPr>
        <p:spPr>
          <a:xfrm>
            <a:off x="4258517" y="132485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Delta &lt; 0,5V</a:t>
            </a:r>
            <a:endParaRPr lang="en-US" sz="1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267104-56B7-4A77-97D6-CECCC362CACA}"/>
              </a:ext>
            </a:extLst>
          </p:cNvPr>
          <p:cNvSpPr/>
          <p:nvPr/>
        </p:nvSpPr>
        <p:spPr>
          <a:xfrm>
            <a:off x="3399707" y="1257213"/>
            <a:ext cx="138954" cy="1212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B5D9AC-09FF-46E7-ABE6-23577ED3A0F0}"/>
              </a:ext>
            </a:extLst>
          </p:cNvPr>
          <p:cNvSpPr/>
          <p:nvPr/>
        </p:nvSpPr>
        <p:spPr>
          <a:xfrm>
            <a:off x="3399705" y="2766762"/>
            <a:ext cx="138954" cy="12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FBBCD8-8355-4A8A-AAAB-E59F47ECE3DF}"/>
              </a:ext>
            </a:extLst>
          </p:cNvPr>
          <p:cNvSpPr/>
          <p:nvPr/>
        </p:nvSpPr>
        <p:spPr>
          <a:xfrm>
            <a:off x="6157448" y="1271701"/>
            <a:ext cx="138954" cy="1212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36059D-D3FA-4E04-8705-313EE2FCF646}"/>
              </a:ext>
            </a:extLst>
          </p:cNvPr>
          <p:cNvSpPr/>
          <p:nvPr/>
        </p:nvSpPr>
        <p:spPr>
          <a:xfrm>
            <a:off x="6155760" y="2786153"/>
            <a:ext cx="138954" cy="12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8" name="圖片 18">
            <a:extLst>
              <a:ext uri="{FF2B5EF4-FFF2-40B4-BE49-F238E27FC236}">
                <a16:creationId xmlns:a16="http://schemas.microsoft.com/office/drawing/2014/main" id="{84D3612C-0083-4C2D-8AE2-0B447491F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5432" y="1494862"/>
            <a:ext cx="1811935" cy="1153535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98E67B-17CB-4620-8CAD-44DEFBB4B809}"/>
              </a:ext>
            </a:extLst>
          </p:cNvPr>
          <p:cNvCxnSpPr>
            <a:cxnSpLocks/>
          </p:cNvCxnSpPr>
          <p:nvPr/>
        </p:nvCxnSpPr>
        <p:spPr>
          <a:xfrm>
            <a:off x="7339106" y="1327948"/>
            <a:ext cx="0" cy="228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10EED2-45CC-489B-A2DB-50719D3E2486}"/>
              </a:ext>
            </a:extLst>
          </p:cNvPr>
          <p:cNvCxnSpPr>
            <a:cxnSpLocks/>
          </p:cNvCxnSpPr>
          <p:nvPr/>
        </p:nvCxnSpPr>
        <p:spPr>
          <a:xfrm flipV="1">
            <a:off x="8559898" y="1338162"/>
            <a:ext cx="433977" cy="13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54BE20-49B3-4830-AA59-967FFCCF2DAA}"/>
              </a:ext>
            </a:extLst>
          </p:cNvPr>
          <p:cNvCxnSpPr>
            <a:cxnSpLocks/>
          </p:cNvCxnSpPr>
          <p:nvPr/>
        </p:nvCxnSpPr>
        <p:spPr>
          <a:xfrm flipV="1">
            <a:off x="8993875" y="1339494"/>
            <a:ext cx="0" cy="14878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FDDE90-9113-4B33-8A3F-49E6D1F7B245}"/>
              </a:ext>
            </a:extLst>
          </p:cNvPr>
          <p:cNvCxnSpPr>
            <a:cxnSpLocks/>
          </p:cNvCxnSpPr>
          <p:nvPr/>
        </p:nvCxnSpPr>
        <p:spPr>
          <a:xfrm>
            <a:off x="8554234" y="1330772"/>
            <a:ext cx="0" cy="228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31EC2F1-2150-49D2-A312-931935AB2517}"/>
              </a:ext>
            </a:extLst>
          </p:cNvPr>
          <p:cNvCxnSpPr>
            <a:cxnSpLocks/>
          </p:cNvCxnSpPr>
          <p:nvPr/>
        </p:nvCxnSpPr>
        <p:spPr>
          <a:xfrm>
            <a:off x="1366752" y="1069309"/>
            <a:ext cx="0" cy="26400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90F2EBD1-D63B-42AB-8EBE-91FBE689B256}"/>
              </a:ext>
            </a:extLst>
          </p:cNvPr>
          <p:cNvSpPr/>
          <p:nvPr/>
        </p:nvSpPr>
        <p:spPr>
          <a:xfrm>
            <a:off x="1343891" y="27798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E07FEC-3A88-4100-8E0F-6460156CF418}"/>
              </a:ext>
            </a:extLst>
          </p:cNvPr>
          <p:cNvCxnSpPr>
            <a:cxnSpLocks/>
          </p:cNvCxnSpPr>
          <p:nvPr/>
        </p:nvCxnSpPr>
        <p:spPr>
          <a:xfrm>
            <a:off x="1013902" y="1069309"/>
            <a:ext cx="2832" cy="26467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1CF24E5-65DB-4C88-A2F6-9306D7D53F76}"/>
              </a:ext>
            </a:extLst>
          </p:cNvPr>
          <p:cNvSpPr/>
          <p:nvPr/>
        </p:nvSpPr>
        <p:spPr>
          <a:xfrm>
            <a:off x="991043" y="12942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2A6819-29F7-493E-9BF4-690B84930AC1}"/>
              </a:ext>
            </a:extLst>
          </p:cNvPr>
          <p:cNvSpPr txBox="1"/>
          <p:nvPr/>
        </p:nvSpPr>
        <p:spPr>
          <a:xfrm>
            <a:off x="771184" y="3693100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DC Bus</a:t>
            </a:r>
          </a:p>
          <a:p>
            <a:r>
              <a:rPr lang="de-DE" sz="1600" dirty="0"/>
              <a:t>13V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0117C7-D83C-403E-83AC-B4928D160822}"/>
              </a:ext>
            </a:extLst>
          </p:cNvPr>
          <p:cNvSpPr txBox="1"/>
          <p:nvPr/>
        </p:nvSpPr>
        <p:spPr>
          <a:xfrm>
            <a:off x="853189" y="7340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7B8AB6-2AB5-4F1B-A57F-AF2AB7C60C40}"/>
              </a:ext>
            </a:extLst>
          </p:cNvPr>
          <p:cNvSpPr txBox="1"/>
          <p:nvPr/>
        </p:nvSpPr>
        <p:spPr>
          <a:xfrm>
            <a:off x="1237801" y="706080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-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F25D3E9-41BD-4B68-8D2B-EBD3012B5709}"/>
              </a:ext>
            </a:extLst>
          </p:cNvPr>
          <p:cNvSpPr/>
          <p:nvPr/>
        </p:nvSpPr>
        <p:spPr>
          <a:xfrm>
            <a:off x="3452317" y="1012631"/>
            <a:ext cx="2767241" cy="229656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22CE3F2-D3E3-489B-9585-B1B46B87EF9A}"/>
              </a:ext>
            </a:extLst>
          </p:cNvPr>
          <p:cNvSpPr txBox="1"/>
          <p:nvPr/>
        </p:nvSpPr>
        <p:spPr>
          <a:xfrm>
            <a:off x="4178895" y="811053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4SWBB PoBo</a:t>
            </a:r>
            <a:endParaRPr lang="en-US" sz="1000" dirty="0"/>
          </a:p>
        </p:txBody>
      </p:sp>
      <p:sp>
        <p:nvSpPr>
          <p:cNvPr id="105" name="Line 81">
            <a:extLst>
              <a:ext uri="{FF2B5EF4-FFF2-40B4-BE49-F238E27FC236}">
                <a16:creationId xmlns:a16="http://schemas.microsoft.com/office/drawing/2014/main" id="{4338A09C-3C94-4662-A236-A1390F728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1287" y="3448294"/>
            <a:ext cx="1168887" cy="0"/>
          </a:xfrm>
          <a:prstGeom prst="line">
            <a:avLst/>
          </a:prstGeom>
          <a:noFill/>
          <a:ln w="12700" cap="rnd">
            <a:solidFill>
              <a:srgbClr val="92D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82">
            <a:extLst>
              <a:ext uri="{FF2B5EF4-FFF2-40B4-BE49-F238E27FC236}">
                <a16:creationId xmlns:a16="http://schemas.microsoft.com/office/drawing/2014/main" id="{A16C18AD-F7EE-4A69-AC3D-5A4868E3BF8D}"/>
              </a:ext>
            </a:extLst>
          </p:cNvPr>
          <p:cNvSpPr>
            <a:spLocks/>
          </p:cNvSpPr>
          <p:nvPr/>
        </p:nvSpPr>
        <p:spPr bwMode="auto">
          <a:xfrm>
            <a:off x="5243078" y="3379913"/>
            <a:ext cx="207280" cy="136762"/>
          </a:xfrm>
          <a:custGeom>
            <a:avLst/>
            <a:gdLst>
              <a:gd name="T0" fmla="*/ 0 w 97"/>
              <a:gd name="T1" fmla="*/ 0 h 64"/>
              <a:gd name="T2" fmla="*/ 97 w 97"/>
              <a:gd name="T3" fmla="*/ 32 h 64"/>
              <a:gd name="T4" fmla="*/ 0 w 97"/>
              <a:gd name="T5" fmla="*/ 64 h 64"/>
              <a:gd name="T6" fmla="*/ 0 w 97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4">
                <a:moveTo>
                  <a:pt x="0" y="0"/>
                </a:moveTo>
                <a:lnTo>
                  <a:pt x="97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94">
            <a:extLst>
              <a:ext uri="{FF2B5EF4-FFF2-40B4-BE49-F238E27FC236}">
                <a16:creationId xmlns:a16="http://schemas.microsoft.com/office/drawing/2014/main" id="{D291D933-8DF1-403C-88B9-022D9DBC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138" y="3488895"/>
            <a:ext cx="4584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Line 132">
            <a:extLst>
              <a:ext uri="{FF2B5EF4-FFF2-40B4-BE49-F238E27FC236}">
                <a16:creationId xmlns:a16="http://schemas.microsoft.com/office/drawing/2014/main" id="{5D91980E-9B9B-4A8A-8CDE-C571B1A6B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217" y="3774467"/>
            <a:ext cx="1171024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33">
            <a:extLst>
              <a:ext uri="{FF2B5EF4-FFF2-40B4-BE49-F238E27FC236}">
                <a16:creationId xmlns:a16="http://schemas.microsoft.com/office/drawing/2014/main" id="{B604C72A-5489-463C-B9FC-67462DF6D1D6}"/>
              </a:ext>
            </a:extLst>
          </p:cNvPr>
          <p:cNvSpPr>
            <a:spLocks/>
          </p:cNvSpPr>
          <p:nvPr/>
        </p:nvSpPr>
        <p:spPr bwMode="auto">
          <a:xfrm>
            <a:off x="4028170" y="3703949"/>
            <a:ext cx="207280" cy="138899"/>
          </a:xfrm>
          <a:custGeom>
            <a:avLst/>
            <a:gdLst>
              <a:gd name="T0" fmla="*/ 97 w 97"/>
              <a:gd name="T1" fmla="*/ 65 h 65"/>
              <a:gd name="T2" fmla="*/ 0 w 97"/>
              <a:gd name="T3" fmla="*/ 33 h 65"/>
              <a:gd name="T4" fmla="*/ 97 w 97"/>
              <a:gd name="T5" fmla="*/ 0 h 65"/>
              <a:gd name="T6" fmla="*/ 97 w 97"/>
              <a:gd name="T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5">
                <a:moveTo>
                  <a:pt x="97" y="65"/>
                </a:moveTo>
                <a:lnTo>
                  <a:pt x="0" y="33"/>
                </a:lnTo>
                <a:lnTo>
                  <a:pt x="97" y="0"/>
                </a:lnTo>
                <a:lnTo>
                  <a:pt x="97" y="6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34">
            <a:extLst>
              <a:ext uri="{FF2B5EF4-FFF2-40B4-BE49-F238E27FC236}">
                <a16:creationId xmlns:a16="http://schemas.microsoft.com/office/drawing/2014/main" id="{EA1F2B01-7F0D-4484-AAA1-75ED5992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445" y="3848650"/>
            <a:ext cx="42960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reverse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AEDEEB-83EE-4D56-876F-F8B7A03E8114}"/>
              </a:ext>
            </a:extLst>
          </p:cNvPr>
          <p:cNvCxnSpPr/>
          <p:nvPr/>
        </p:nvCxnSpPr>
        <p:spPr>
          <a:xfrm>
            <a:off x="2182483" y="1312267"/>
            <a:ext cx="0" cy="336325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FBC138A-0A7D-44C2-BBD7-119863F29A5C}"/>
              </a:ext>
            </a:extLst>
          </p:cNvPr>
          <p:cNvCxnSpPr>
            <a:cxnSpLocks/>
          </p:cNvCxnSpPr>
          <p:nvPr/>
        </p:nvCxnSpPr>
        <p:spPr>
          <a:xfrm>
            <a:off x="3326382" y="1713242"/>
            <a:ext cx="0" cy="29653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D91B7EF-AAED-433F-BA24-E214DD46A706}"/>
              </a:ext>
            </a:extLst>
          </p:cNvPr>
          <p:cNvCxnSpPr>
            <a:cxnSpLocks/>
          </p:cNvCxnSpPr>
          <p:nvPr/>
        </p:nvCxnSpPr>
        <p:spPr>
          <a:xfrm>
            <a:off x="6439697" y="1467634"/>
            <a:ext cx="0" cy="31392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838FA46-7E23-4DE2-97F1-9F1F0706E4CA}"/>
              </a:ext>
            </a:extLst>
          </p:cNvPr>
          <p:cNvSpPr txBox="1"/>
          <p:nvPr/>
        </p:nvSpPr>
        <p:spPr>
          <a:xfrm>
            <a:off x="3078279" y="4659928"/>
            <a:ext cx="424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Vdd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77FBD1B-468D-4E18-B093-089D474A9F64}"/>
              </a:ext>
            </a:extLst>
          </p:cNvPr>
          <p:cNvSpPr txBox="1"/>
          <p:nvPr/>
        </p:nvSpPr>
        <p:spPr>
          <a:xfrm>
            <a:off x="6226925" y="4606834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Vout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526B21-42DE-43D7-927A-D5C54657789B}"/>
              </a:ext>
            </a:extLst>
          </p:cNvPr>
          <p:cNvSpPr txBox="1"/>
          <p:nvPr/>
        </p:nvSpPr>
        <p:spPr>
          <a:xfrm>
            <a:off x="1938886" y="465992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Vdc</a:t>
            </a:r>
          </a:p>
          <a:p>
            <a:r>
              <a:rPr lang="de-DE" sz="1200" dirty="0"/>
              <a:t>(AN15)</a:t>
            </a:r>
            <a:endParaRPr lang="en-US" sz="1200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D1170CE-6488-439D-BBFE-FDE5D1C32F3F}"/>
              </a:ext>
            </a:extLst>
          </p:cNvPr>
          <p:cNvSpPr/>
          <p:nvPr/>
        </p:nvSpPr>
        <p:spPr>
          <a:xfrm>
            <a:off x="2165520" y="12993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361907-596F-43B9-BD5E-117954CF16A4}"/>
              </a:ext>
            </a:extLst>
          </p:cNvPr>
          <p:cNvSpPr txBox="1"/>
          <p:nvPr/>
        </p:nvSpPr>
        <p:spPr>
          <a:xfrm>
            <a:off x="886934" y="5165251"/>
            <a:ext cx="1055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Test Setup:</a:t>
            </a:r>
          </a:p>
          <a:p>
            <a:r>
              <a:rPr lang="en-US" sz="1200" dirty="0"/>
              <a:t>Use a mechanical switch as the “External Switch”. In reverse mode measure Vdc as reference for </a:t>
            </a:r>
            <a:r>
              <a:rPr lang="en-US" sz="1200" dirty="0" err="1"/>
              <a:t>Vdd</a:t>
            </a:r>
            <a:r>
              <a:rPr lang="en-US" sz="1200" dirty="0"/>
              <a:t>. Set a bit if </a:t>
            </a:r>
            <a:r>
              <a:rPr lang="en-US" sz="1200" dirty="0" err="1"/>
              <a:t>Vdd</a:t>
            </a:r>
            <a:r>
              <a:rPr lang="en-US" sz="1200" dirty="0"/>
              <a:t> is equal Vdc. Then you can switch on the External Switch by hand.</a:t>
            </a:r>
          </a:p>
          <a:p>
            <a:endParaRPr lang="en-US" sz="1200" dirty="0"/>
          </a:p>
          <a:p>
            <a:r>
              <a:rPr lang="en-US" sz="1200" dirty="0"/>
              <a:t>BMS for every single cell, I2C for communication BMS to 4SWBB</a:t>
            </a:r>
          </a:p>
          <a:p>
            <a:r>
              <a:rPr lang="en-US" sz="1200" dirty="0"/>
              <a:t>Comm to outer system higher level system via CAN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CDE564-1820-42C4-87E0-76CD01DAEC4D}"/>
              </a:ext>
            </a:extLst>
          </p:cNvPr>
          <p:cNvCxnSpPr>
            <a:stCxn id="46" idx="0"/>
            <a:endCxn id="55" idx="3"/>
          </p:cNvCxnSpPr>
          <p:nvPr/>
        </p:nvCxnSpPr>
        <p:spPr>
          <a:xfrm flipH="1">
            <a:off x="3538661" y="1122739"/>
            <a:ext cx="776211" cy="1951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85C4BB-2D1A-4A6B-81B2-31038F8813BB}"/>
              </a:ext>
            </a:extLst>
          </p:cNvPr>
          <p:cNvCxnSpPr>
            <a:stCxn id="45" idx="7"/>
            <a:endCxn id="57" idx="0"/>
          </p:cNvCxnSpPr>
          <p:nvPr/>
        </p:nvCxnSpPr>
        <p:spPr>
          <a:xfrm>
            <a:off x="5090891" y="1138903"/>
            <a:ext cx="1136034" cy="1327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F80FDA1-0A30-4EE6-AD7F-9D1747CA6306}"/>
              </a:ext>
            </a:extLst>
          </p:cNvPr>
          <p:cNvCxnSpPr>
            <a:cxnSpLocks/>
            <a:endCxn id="37" idx="7"/>
          </p:cNvCxnSpPr>
          <p:nvPr/>
        </p:nvCxnSpPr>
        <p:spPr>
          <a:xfrm flipV="1">
            <a:off x="3438514" y="1299138"/>
            <a:ext cx="580307" cy="2309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2D7031B-FE27-4C66-8029-4FD24DCA095D}"/>
              </a:ext>
            </a:extLst>
          </p:cNvPr>
          <p:cNvSpPr txBox="1"/>
          <p:nvPr/>
        </p:nvSpPr>
        <p:spPr>
          <a:xfrm>
            <a:off x="9034174" y="1581458"/>
            <a:ext cx="3310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BMS decides to switch off</a:t>
            </a:r>
          </a:p>
          <a:p>
            <a:r>
              <a:rPr lang="de-DE" sz="1000" dirty="0"/>
              <a:t>Or</a:t>
            </a:r>
          </a:p>
          <a:p>
            <a:r>
              <a:rPr lang="de-DE" sz="1000"/>
              <a:t>DC Bus is low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4877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B60E-A606-4C71-B86B-BF939B1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4FB232-39B7-48BC-99A9-DCCE5D19040F}"/>
              </a:ext>
            </a:extLst>
          </p:cNvPr>
          <p:cNvGrpSpPr/>
          <p:nvPr/>
        </p:nvGrpSpPr>
        <p:grpSpPr>
          <a:xfrm>
            <a:off x="899894" y="1449672"/>
            <a:ext cx="10633625" cy="2570986"/>
            <a:chOff x="2691317" y="4378604"/>
            <a:chExt cx="7177864" cy="15877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125032-8286-47A2-990F-9C9E9EBF1E8D}"/>
                </a:ext>
              </a:extLst>
            </p:cNvPr>
            <p:cNvGrpSpPr/>
            <p:nvPr/>
          </p:nvGrpSpPr>
          <p:grpSpPr>
            <a:xfrm>
              <a:off x="2691317" y="4378604"/>
              <a:ext cx="7177864" cy="1587720"/>
              <a:chOff x="1843671" y="4184682"/>
              <a:chExt cx="7177864" cy="1587720"/>
            </a:xfrm>
            <a:noFill/>
          </p:grpSpPr>
          <p:grpSp>
            <p:nvGrpSpPr>
              <p:cNvPr id="7" name="Group 73">
                <a:extLst>
                  <a:ext uri="{FF2B5EF4-FFF2-40B4-BE49-F238E27FC236}">
                    <a16:creationId xmlns:a16="http://schemas.microsoft.com/office/drawing/2014/main" id="{71A6E393-55C8-49B9-8480-2C2AD11D7A6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43671" y="4184682"/>
                <a:ext cx="7177864" cy="1587720"/>
                <a:chOff x="1094" y="1754"/>
                <a:chExt cx="3359" cy="743"/>
              </a:xfrm>
              <a:grpFill/>
            </p:grpSpPr>
            <p:sp>
              <p:nvSpPr>
                <p:cNvPr id="13" name="Rectangle 75">
                  <a:extLst>
                    <a:ext uri="{FF2B5EF4-FFF2-40B4-BE49-F238E27FC236}">
                      <a16:creationId xmlns:a16="http://schemas.microsoft.com/office/drawing/2014/main" id="{7B70DD05-0241-4A5D-ADAD-939E94C79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1754"/>
                  <a:ext cx="806" cy="6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Rectangle 76">
                  <a:extLst>
                    <a:ext uri="{FF2B5EF4-FFF2-40B4-BE49-F238E27FC236}">
                      <a16:creationId xmlns:a16="http://schemas.microsoft.com/office/drawing/2014/main" id="{0C3F4A58-7110-4925-9663-93AFA1E12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1754"/>
                  <a:ext cx="806" cy="608"/>
                </a:xfrm>
                <a:prstGeom prst="rect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77">
                  <a:extLst>
                    <a:ext uri="{FF2B5EF4-FFF2-40B4-BE49-F238E27FC236}">
                      <a16:creationId xmlns:a16="http://schemas.microsoft.com/office/drawing/2014/main" id="{29B1A7D2-8C91-4CE2-A432-92520F508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5" y="2014"/>
                  <a:ext cx="533" cy="7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4 switch buck-boost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Rectangle 78">
                  <a:extLst>
                    <a:ext uri="{FF2B5EF4-FFF2-40B4-BE49-F238E27FC236}">
                      <a16:creationId xmlns:a16="http://schemas.microsoft.com/office/drawing/2014/main" id="{FEEA505A-68CC-4C69-B325-990C09390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0" y="2003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Freeform 80">
                  <a:extLst>
                    <a:ext uri="{FF2B5EF4-FFF2-40B4-BE49-F238E27FC236}">
                      <a16:creationId xmlns:a16="http://schemas.microsoft.com/office/drawing/2014/main" id="{C6FEA3AA-8396-4DCF-983A-F8FDC08B15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8" y="2285"/>
                  <a:ext cx="84" cy="210"/>
                </a:xfrm>
                <a:custGeom>
                  <a:avLst/>
                  <a:gdLst>
                    <a:gd name="T0" fmla="*/ 28 w 84"/>
                    <a:gd name="T1" fmla="*/ 210 h 210"/>
                    <a:gd name="T2" fmla="*/ 56 w 84"/>
                    <a:gd name="T3" fmla="*/ 210 h 210"/>
                    <a:gd name="T4" fmla="*/ 14 w 84"/>
                    <a:gd name="T5" fmla="*/ 196 h 210"/>
                    <a:gd name="T6" fmla="*/ 70 w 84"/>
                    <a:gd name="T7" fmla="*/ 196 h 210"/>
                    <a:gd name="T8" fmla="*/ 0 w 84"/>
                    <a:gd name="T9" fmla="*/ 182 h 210"/>
                    <a:gd name="T10" fmla="*/ 84 w 84"/>
                    <a:gd name="T11" fmla="*/ 182 h 210"/>
                    <a:gd name="T12" fmla="*/ 42 w 84"/>
                    <a:gd name="T13" fmla="*/ 0 h 210"/>
                    <a:gd name="T14" fmla="*/ 42 w 84"/>
                    <a:gd name="T15" fmla="*/ 182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4" h="210">
                      <a:moveTo>
                        <a:pt x="28" y="210"/>
                      </a:moveTo>
                      <a:lnTo>
                        <a:pt x="56" y="210"/>
                      </a:lnTo>
                      <a:moveTo>
                        <a:pt x="14" y="196"/>
                      </a:moveTo>
                      <a:lnTo>
                        <a:pt x="70" y="196"/>
                      </a:lnTo>
                      <a:moveTo>
                        <a:pt x="0" y="182"/>
                      </a:moveTo>
                      <a:lnTo>
                        <a:pt x="84" y="182"/>
                      </a:lnTo>
                      <a:moveTo>
                        <a:pt x="42" y="0"/>
                      </a:moveTo>
                      <a:lnTo>
                        <a:pt x="42" y="182"/>
                      </a:lnTo>
                    </a:path>
                  </a:pathLst>
                </a:custGeom>
                <a:grp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81">
                  <a:extLst>
                    <a:ext uri="{FF2B5EF4-FFF2-40B4-BE49-F238E27FC236}">
                      <a16:creationId xmlns:a16="http://schemas.microsoft.com/office/drawing/2014/main" id="{25020930-3284-451E-BE8A-BB6CB3BA0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2447"/>
                  <a:ext cx="547" cy="0"/>
                </a:xfrm>
                <a:prstGeom prst="line">
                  <a:avLst/>
                </a:prstGeom>
                <a:grpFill/>
                <a:ln w="12700" cap="rnd">
                  <a:solidFill>
                    <a:srgbClr val="92D0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82">
                  <a:extLst>
                    <a:ext uri="{FF2B5EF4-FFF2-40B4-BE49-F238E27FC236}">
                      <a16:creationId xmlns:a16="http://schemas.microsoft.com/office/drawing/2014/main" id="{04E05A35-A358-4508-84CC-713F24329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9" y="2415"/>
                  <a:ext cx="97" cy="64"/>
                </a:xfrm>
                <a:custGeom>
                  <a:avLst/>
                  <a:gdLst>
                    <a:gd name="T0" fmla="*/ 0 w 97"/>
                    <a:gd name="T1" fmla="*/ 0 h 64"/>
                    <a:gd name="T2" fmla="*/ 97 w 97"/>
                    <a:gd name="T3" fmla="*/ 32 h 64"/>
                    <a:gd name="T4" fmla="*/ 0 w 97"/>
                    <a:gd name="T5" fmla="*/ 64 h 64"/>
                    <a:gd name="T6" fmla="*/ 0 w 97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64">
                      <a:moveTo>
                        <a:pt x="0" y="0"/>
                      </a:moveTo>
                      <a:lnTo>
                        <a:pt x="97" y="32"/>
                      </a:lnTo>
                      <a:lnTo>
                        <a:pt x="0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83">
                  <a:extLst>
                    <a:ext uri="{FF2B5EF4-FFF2-40B4-BE49-F238E27FC236}">
                      <a16:creationId xmlns:a16="http://schemas.microsoft.com/office/drawing/2014/main" id="{BA74E50E-53E7-4A1F-9B94-0D2C84F810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91" y="1888"/>
                  <a:ext cx="3" cy="325"/>
                </a:xfrm>
                <a:custGeom>
                  <a:avLst/>
                  <a:gdLst>
                    <a:gd name="T0" fmla="*/ 5 w 5"/>
                    <a:gd name="T1" fmla="*/ 3 h 491"/>
                    <a:gd name="T2" fmla="*/ 5 w 5"/>
                    <a:gd name="T3" fmla="*/ 40 h 491"/>
                    <a:gd name="T4" fmla="*/ 2 w 5"/>
                    <a:gd name="T5" fmla="*/ 43 h 491"/>
                    <a:gd name="T6" fmla="*/ 0 w 5"/>
                    <a:gd name="T7" fmla="*/ 40 h 491"/>
                    <a:gd name="T8" fmla="*/ 0 w 5"/>
                    <a:gd name="T9" fmla="*/ 3 h 491"/>
                    <a:gd name="T10" fmla="*/ 2 w 5"/>
                    <a:gd name="T11" fmla="*/ 0 h 491"/>
                    <a:gd name="T12" fmla="*/ 5 w 5"/>
                    <a:gd name="T13" fmla="*/ 3 h 491"/>
                    <a:gd name="T14" fmla="*/ 5 w 5"/>
                    <a:gd name="T15" fmla="*/ 67 h 491"/>
                    <a:gd name="T16" fmla="*/ 5 w 5"/>
                    <a:gd name="T17" fmla="*/ 104 h 491"/>
                    <a:gd name="T18" fmla="*/ 2 w 5"/>
                    <a:gd name="T19" fmla="*/ 107 h 491"/>
                    <a:gd name="T20" fmla="*/ 0 w 5"/>
                    <a:gd name="T21" fmla="*/ 104 h 491"/>
                    <a:gd name="T22" fmla="*/ 0 w 5"/>
                    <a:gd name="T23" fmla="*/ 67 h 491"/>
                    <a:gd name="T24" fmla="*/ 2 w 5"/>
                    <a:gd name="T25" fmla="*/ 64 h 491"/>
                    <a:gd name="T26" fmla="*/ 5 w 5"/>
                    <a:gd name="T27" fmla="*/ 67 h 491"/>
                    <a:gd name="T28" fmla="*/ 5 w 5"/>
                    <a:gd name="T29" fmla="*/ 131 h 491"/>
                    <a:gd name="T30" fmla="*/ 5 w 5"/>
                    <a:gd name="T31" fmla="*/ 168 h 491"/>
                    <a:gd name="T32" fmla="*/ 2 w 5"/>
                    <a:gd name="T33" fmla="*/ 171 h 491"/>
                    <a:gd name="T34" fmla="*/ 0 w 5"/>
                    <a:gd name="T35" fmla="*/ 168 h 491"/>
                    <a:gd name="T36" fmla="*/ 0 w 5"/>
                    <a:gd name="T37" fmla="*/ 131 h 491"/>
                    <a:gd name="T38" fmla="*/ 2 w 5"/>
                    <a:gd name="T39" fmla="*/ 128 h 491"/>
                    <a:gd name="T40" fmla="*/ 5 w 5"/>
                    <a:gd name="T41" fmla="*/ 131 h 491"/>
                    <a:gd name="T42" fmla="*/ 5 w 5"/>
                    <a:gd name="T43" fmla="*/ 195 h 491"/>
                    <a:gd name="T44" fmla="*/ 5 w 5"/>
                    <a:gd name="T45" fmla="*/ 232 h 491"/>
                    <a:gd name="T46" fmla="*/ 2 w 5"/>
                    <a:gd name="T47" fmla="*/ 235 h 491"/>
                    <a:gd name="T48" fmla="*/ 0 w 5"/>
                    <a:gd name="T49" fmla="*/ 232 h 491"/>
                    <a:gd name="T50" fmla="*/ 0 w 5"/>
                    <a:gd name="T51" fmla="*/ 195 h 491"/>
                    <a:gd name="T52" fmla="*/ 2 w 5"/>
                    <a:gd name="T53" fmla="*/ 192 h 491"/>
                    <a:gd name="T54" fmla="*/ 5 w 5"/>
                    <a:gd name="T55" fmla="*/ 195 h 491"/>
                    <a:gd name="T56" fmla="*/ 5 w 5"/>
                    <a:gd name="T57" fmla="*/ 259 h 491"/>
                    <a:gd name="T58" fmla="*/ 5 w 5"/>
                    <a:gd name="T59" fmla="*/ 296 h 491"/>
                    <a:gd name="T60" fmla="*/ 2 w 5"/>
                    <a:gd name="T61" fmla="*/ 299 h 491"/>
                    <a:gd name="T62" fmla="*/ 0 w 5"/>
                    <a:gd name="T63" fmla="*/ 296 h 491"/>
                    <a:gd name="T64" fmla="*/ 0 w 5"/>
                    <a:gd name="T65" fmla="*/ 259 h 491"/>
                    <a:gd name="T66" fmla="*/ 2 w 5"/>
                    <a:gd name="T67" fmla="*/ 256 h 491"/>
                    <a:gd name="T68" fmla="*/ 5 w 5"/>
                    <a:gd name="T69" fmla="*/ 259 h 491"/>
                    <a:gd name="T70" fmla="*/ 5 w 5"/>
                    <a:gd name="T71" fmla="*/ 323 h 491"/>
                    <a:gd name="T72" fmla="*/ 5 w 5"/>
                    <a:gd name="T73" fmla="*/ 360 h 491"/>
                    <a:gd name="T74" fmla="*/ 2 w 5"/>
                    <a:gd name="T75" fmla="*/ 363 h 491"/>
                    <a:gd name="T76" fmla="*/ 0 w 5"/>
                    <a:gd name="T77" fmla="*/ 360 h 491"/>
                    <a:gd name="T78" fmla="*/ 0 w 5"/>
                    <a:gd name="T79" fmla="*/ 323 h 491"/>
                    <a:gd name="T80" fmla="*/ 2 w 5"/>
                    <a:gd name="T81" fmla="*/ 320 h 491"/>
                    <a:gd name="T82" fmla="*/ 5 w 5"/>
                    <a:gd name="T83" fmla="*/ 323 h 491"/>
                    <a:gd name="T84" fmla="*/ 5 w 5"/>
                    <a:gd name="T85" fmla="*/ 387 h 491"/>
                    <a:gd name="T86" fmla="*/ 5 w 5"/>
                    <a:gd name="T87" fmla="*/ 424 h 491"/>
                    <a:gd name="T88" fmla="*/ 2 w 5"/>
                    <a:gd name="T89" fmla="*/ 427 h 491"/>
                    <a:gd name="T90" fmla="*/ 0 w 5"/>
                    <a:gd name="T91" fmla="*/ 424 h 491"/>
                    <a:gd name="T92" fmla="*/ 0 w 5"/>
                    <a:gd name="T93" fmla="*/ 387 h 491"/>
                    <a:gd name="T94" fmla="*/ 2 w 5"/>
                    <a:gd name="T95" fmla="*/ 384 h 491"/>
                    <a:gd name="T96" fmla="*/ 5 w 5"/>
                    <a:gd name="T97" fmla="*/ 387 h 491"/>
                    <a:gd name="T98" fmla="*/ 5 w 5"/>
                    <a:gd name="T99" fmla="*/ 451 h 491"/>
                    <a:gd name="T100" fmla="*/ 5 w 5"/>
                    <a:gd name="T101" fmla="*/ 488 h 491"/>
                    <a:gd name="T102" fmla="*/ 2 w 5"/>
                    <a:gd name="T103" fmla="*/ 491 h 491"/>
                    <a:gd name="T104" fmla="*/ 0 w 5"/>
                    <a:gd name="T105" fmla="*/ 488 h 491"/>
                    <a:gd name="T106" fmla="*/ 0 w 5"/>
                    <a:gd name="T107" fmla="*/ 451 h 491"/>
                    <a:gd name="T108" fmla="*/ 2 w 5"/>
                    <a:gd name="T109" fmla="*/ 448 h 491"/>
                    <a:gd name="T110" fmla="*/ 5 w 5"/>
                    <a:gd name="T111" fmla="*/ 451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" h="491">
                      <a:moveTo>
                        <a:pt x="5" y="3"/>
                      </a:moveTo>
                      <a:lnTo>
                        <a:pt x="5" y="40"/>
                      </a:lnTo>
                      <a:cubicBezTo>
                        <a:pt x="5" y="42"/>
                        <a:pt x="4" y="43"/>
                        <a:pt x="2" y="43"/>
                      </a:cubicBezTo>
                      <a:cubicBezTo>
                        <a:pt x="1" y="43"/>
                        <a:pt x="0" y="42"/>
                        <a:pt x="0" y="40"/>
                      </a:cubicBezTo>
                      <a:lnTo>
                        <a:pt x="0" y="3"/>
                      </a:ln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4" y="0"/>
                        <a:pt x="5" y="2"/>
                        <a:pt x="5" y="3"/>
                      </a:cubicBezTo>
                      <a:close/>
                      <a:moveTo>
                        <a:pt x="5" y="67"/>
                      </a:moveTo>
                      <a:lnTo>
                        <a:pt x="5" y="104"/>
                      </a:lnTo>
                      <a:cubicBezTo>
                        <a:pt x="5" y="106"/>
                        <a:pt x="4" y="107"/>
                        <a:pt x="2" y="107"/>
                      </a:cubicBezTo>
                      <a:cubicBezTo>
                        <a:pt x="1" y="107"/>
                        <a:pt x="0" y="106"/>
                        <a:pt x="0" y="104"/>
                      </a:cubicBezTo>
                      <a:lnTo>
                        <a:pt x="0" y="67"/>
                      </a:lnTo>
                      <a:cubicBezTo>
                        <a:pt x="0" y="66"/>
                        <a:pt x="1" y="64"/>
                        <a:pt x="2" y="64"/>
                      </a:cubicBezTo>
                      <a:cubicBezTo>
                        <a:pt x="4" y="64"/>
                        <a:pt x="5" y="66"/>
                        <a:pt x="5" y="67"/>
                      </a:cubicBezTo>
                      <a:close/>
                      <a:moveTo>
                        <a:pt x="5" y="131"/>
                      </a:moveTo>
                      <a:lnTo>
                        <a:pt x="5" y="168"/>
                      </a:lnTo>
                      <a:cubicBezTo>
                        <a:pt x="5" y="170"/>
                        <a:pt x="4" y="171"/>
                        <a:pt x="2" y="171"/>
                      </a:cubicBezTo>
                      <a:cubicBezTo>
                        <a:pt x="1" y="171"/>
                        <a:pt x="0" y="170"/>
                        <a:pt x="0" y="168"/>
                      </a:cubicBezTo>
                      <a:lnTo>
                        <a:pt x="0" y="131"/>
                      </a:lnTo>
                      <a:cubicBezTo>
                        <a:pt x="0" y="130"/>
                        <a:pt x="1" y="128"/>
                        <a:pt x="2" y="128"/>
                      </a:cubicBezTo>
                      <a:cubicBezTo>
                        <a:pt x="4" y="128"/>
                        <a:pt x="5" y="130"/>
                        <a:pt x="5" y="131"/>
                      </a:cubicBezTo>
                      <a:close/>
                      <a:moveTo>
                        <a:pt x="5" y="195"/>
                      </a:moveTo>
                      <a:lnTo>
                        <a:pt x="5" y="232"/>
                      </a:lnTo>
                      <a:cubicBezTo>
                        <a:pt x="5" y="234"/>
                        <a:pt x="4" y="235"/>
                        <a:pt x="2" y="235"/>
                      </a:cubicBezTo>
                      <a:cubicBezTo>
                        <a:pt x="1" y="235"/>
                        <a:pt x="0" y="234"/>
                        <a:pt x="0" y="232"/>
                      </a:cubicBezTo>
                      <a:lnTo>
                        <a:pt x="0" y="195"/>
                      </a:lnTo>
                      <a:cubicBezTo>
                        <a:pt x="0" y="194"/>
                        <a:pt x="1" y="192"/>
                        <a:pt x="2" y="192"/>
                      </a:cubicBezTo>
                      <a:cubicBezTo>
                        <a:pt x="4" y="192"/>
                        <a:pt x="5" y="194"/>
                        <a:pt x="5" y="195"/>
                      </a:cubicBezTo>
                      <a:close/>
                      <a:moveTo>
                        <a:pt x="5" y="259"/>
                      </a:moveTo>
                      <a:lnTo>
                        <a:pt x="5" y="296"/>
                      </a:lnTo>
                      <a:cubicBezTo>
                        <a:pt x="5" y="298"/>
                        <a:pt x="4" y="299"/>
                        <a:pt x="2" y="299"/>
                      </a:cubicBezTo>
                      <a:cubicBezTo>
                        <a:pt x="1" y="299"/>
                        <a:pt x="0" y="298"/>
                        <a:pt x="0" y="296"/>
                      </a:cubicBezTo>
                      <a:lnTo>
                        <a:pt x="0" y="259"/>
                      </a:lnTo>
                      <a:cubicBezTo>
                        <a:pt x="0" y="258"/>
                        <a:pt x="1" y="256"/>
                        <a:pt x="2" y="256"/>
                      </a:cubicBezTo>
                      <a:cubicBezTo>
                        <a:pt x="4" y="256"/>
                        <a:pt x="5" y="258"/>
                        <a:pt x="5" y="259"/>
                      </a:cubicBezTo>
                      <a:close/>
                      <a:moveTo>
                        <a:pt x="5" y="323"/>
                      </a:moveTo>
                      <a:lnTo>
                        <a:pt x="5" y="360"/>
                      </a:lnTo>
                      <a:cubicBezTo>
                        <a:pt x="5" y="362"/>
                        <a:pt x="4" y="363"/>
                        <a:pt x="2" y="363"/>
                      </a:cubicBezTo>
                      <a:cubicBezTo>
                        <a:pt x="1" y="363"/>
                        <a:pt x="0" y="362"/>
                        <a:pt x="0" y="360"/>
                      </a:cubicBezTo>
                      <a:lnTo>
                        <a:pt x="0" y="323"/>
                      </a:lnTo>
                      <a:cubicBezTo>
                        <a:pt x="0" y="322"/>
                        <a:pt x="1" y="320"/>
                        <a:pt x="2" y="320"/>
                      </a:cubicBezTo>
                      <a:cubicBezTo>
                        <a:pt x="4" y="320"/>
                        <a:pt x="5" y="322"/>
                        <a:pt x="5" y="323"/>
                      </a:cubicBezTo>
                      <a:close/>
                      <a:moveTo>
                        <a:pt x="5" y="387"/>
                      </a:moveTo>
                      <a:lnTo>
                        <a:pt x="5" y="424"/>
                      </a:lnTo>
                      <a:cubicBezTo>
                        <a:pt x="5" y="426"/>
                        <a:pt x="4" y="427"/>
                        <a:pt x="2" y="427"/>
                      </a:cubicBezTo>
                      <a:cubicBezTo>
                        <a:pt x="1" y="427"/>
                        <a:pt x="0" y="426"/>
                        <a:pt x="0" y="424"/>
                      </a:cubicBezTo>
                      <a:lnTo>
                        <a:pt x="0" y="387"/>
                      </a:lnTo>
                      <a:cubicBezTo>
                        <a:pt x="0" y="386"/>
                        <a:pt x="1" y="384"/>
                        <a:pt x="2" y="384"/>
                      </a:cubicBezTo>
                      <a:cubicBezTo>
                        <a:pt x="4" y="384"/>
                        <a:pt x="5" y="386"/>
                        <a:pt x="5" y="387"/>
                      </a:cubicBezTo>
                      <a:close/>
                      <a:moveTo>
                        <a:pt x="5" y="451"/>
                      </a:moveTo>
                      <a:lnTo>
                        <a:pt x="5" y="488"/>
                      </a:lnTo>
                      <a:cubicBezTo>
                        <a:pt x="5" y="490"/>
                        <a:pt x="4" y="491"/>
                        <a:pt x="2" y="491"/>
                      </a:cubicBezTo>
                      <a:cubicBezTo>
                        <a:pt x="1" y="491"/>
                        <a:pt x="0" y="490"/>
                        <a:pt x="0" y="488"/>
                      </a:cubicBezTo>
                      <a:lnTo>
                        <a:pt x="0" y="451"/>
                      </a:lnTo>
                      <a:cubicBezTo>
                        <a:pt x="0" y="450"/>
                        <a:pt x="1" y="448"/>
                        <a:pt x="2" y="448"/>
                      </a:cubicBezTo>
                      <a:cubicBezTo>
                        <a:pt x="4" y="448"/>
                        <a:pt x="5" y="450"/>
                        <a:pt x="5" y="451"/>
                      </a:cubicBezTo>
                      <a:close/>
                    </a:path>
                  </a:pathLst>
                </a:custGeom>
                <a:grpFill/>
                <a:ln w="158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84">
                  <a:extLst>
                    <a:ext uri="{FF2B5EF4-FFF2-40B4-BE49-F238E27FC236}">
                      <a16:creationId xmlns:a16="http://schemas.microsoft.com/office/drawing/2014/main" id="{0AEB3471-F900-42E2-8000-F1CAB10218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4" y="1846"/>
                  <a:ext cx="57" cy="58"/>
                </a:xfrm>
                <a:custGeom>
                  <a:avLst/>
                  <a:gdLst>
                    <a:gd name="T0" fmla="*/ 43 w 87"/>
                    <a:gd name="T1" fmla="*/ 0 h 87"/>
                    <a:gd name="T2" fmla="*/ 87 w 87"/>
                    <a:gd name="T3" fmla="*/ 87 h 87"/>
                    <a:gd name="T4" fmla="*/ 0 w 87"/>
                    <a:gd name="T5" fmla="*/ 87 h 87"/>
                    <a:gd name="T6" fmla="*/ 43 w 87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87">
                      <a:moveTo>
                        <a:pt x="43" y="0"/>
                      </a:moveTo>
                      <a:lnTo>
                        <a:pt x="87" y="87"/>
                      </a:lnTo>
                      <a:cubicBezTo>
                        <a:pt x="60" y="74"/>
                        <a:pt x="27" y="74"/>
                        <a:pt x="0" y="87"/>
                      </a:cubicBez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85">
                  <a:extLst>
                    <a:ext uri="{FF2B5EF4-FFF2-40B4-BE49-F238E27FC236}">
                      <a16:creationId xmlns:a16="http://schemas.microsoft.com/office/drawing/2014/main" id="{241BB15F-FBC4-4087-A30E-EE06E4626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4" y="2205"/>
                  <a:ext cx="57" cy="58"/>
                </a:xfrm>
                <a:custGeom>
                  <a:avLst/>
                  <a:gdLst>
                    <a:gd name="T0" fmla="*/ 43 w 87"/>
                    <a:gd name="T1" fmla="*/ 88 h 88"/>
                    <a:gd name="T2" fmla="*/ 0 w 87"/>
                    <a:gd name="T3" fmla="*/ 0 h 88"/>
                    <a:gd name="T4" fmla="*/ 87 w 87"/>
                    <a:gd name="T5" fmla="*/ 0 h 88"/>
                    <a:gd name="T6" fmla="*/ 43 w 87"/>
                    <a:gd name="T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88">
                      <a:moveTo>
                        <a:pt x="43" y="88"/>
                      </a:moveTo>
                      <a:lnTo>
                        <a:pt x="0" y="0"/>
                      </a:lnTo>
                      <a:cubicBezTo>
                        <a:pt x="27" y="14"/>
                        <a:pt x="60" y="14"/>
                        <a:pt x="87" y="0"/>
                      </a:cubicBezTo>
                      <a:lnTo>
                        <a:pt x="43" y="8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86">
                  <a:extLst>
                    <a:ext uri="{FF2B5EF4-FFF2-40B4-BE49-F238E27FC236}">
                      <a16:creationId xmlns:a16="http://schemas.microsoft.com/office/drawing/2014/main" id="{CE9AE5E1-F692-4B2A-A341-EFA5E274B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8" y="2010"/>
                  <a:ext cx="59" cy="4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Vdd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Rectangle 87">
                  <a:extLst>
                    <a:ext uri="{FF2B5EF4-FFF2-40B4-BE49-F238E27FC236}">
                      <a16:creationId xmlns:a16="http://schemas.microsoft.com/office/drawing/2014/main" id="{28B9D3C5-B0E0-4317-9E45-E1E463318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7" y="2010"/>
                  <a:ext cx="211" cy="12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Vout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Rectangle 89">
                  <a:extLst>
                    <a:ext uri="{FF2B5EF4-FFF2-40B4-BE49-F238E27FC236}">
                      <a16:creationId xmlns:a16="http://schemas.microsoft.com/office/drawing/2014/main" id="{74F620D6-2B80-41D4-B94E-1C80AF600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" y="2023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Freeform 91">
                  <a:extLst>
                    <a:ext uri="{FF2B5EF4-FFF2-40B4-BE49-F238E27FC236}">
                      <a16:creationId xmlns:a16="http://schemas.microsoft.com/office/drawing/2014/main" id="{C168A058-07E6-4055-A72C-4A7020298C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93" y="1884"/>
                  <a:ext cx="4" cy="325"/>
                </a:xfrm>
                <a:custGeom>
                  <a:avLst/>
                  <a:gdLst>
                    <a:gd name="T0" fmla="*/ 6 w 6"/>
                    <a:gd name="T1" fmla="*/ 3 h 491"/>
                    <a:gd name="T2" fmla="*/ 6 w 6"/>
                    <a:gd name="T3" fmla="*/ 40 h 491"/>
                    <a:gd name="T4" fmla="*/ 3 w 6"/>
                    <a:gd name="T5" fmla="*/ 43 h 491"/>
                    <a:gd name="T6" fmla="*/ 0 w 6"/>
                    <a:gd name="T7" fmla="*/ 40 h 491"/>
                    <a:gd name="T8" fmla="*/ 0 w 6"/>
                    <a:gd name="T9" fmla="*/ 3 h 491"/>
                    <a:gd name="T10" fmla="*/ 3 w 6"/>
                    <a:gd name="T11" fmla="*/ 0 h 491"/>
                    <a:gd name="T12" fmla="*/ 6 w 6"/>
                    <a:gd name="T13" fmla="*/ 3 h 491"/>
                    <a:gd name="T14" fmla="*/ 6 w 6"/>
                    <a:gd name="T15" fmla="*/ 67 h 491"/>
                    <a:gd name="T16" fmla="*/ 6 w 6"/>
                    <a:gd name="T17" fmla="*/ 104 h 491"/>
                    <a:gd name="T18" fmla="*/ 3 w 6"/>
                    <a:gd name="T19" fmla="*/ 107 h 491"/>
                    <a:gd name="T20" fmla="*/ 0 w 6"/>
                    <a:gd name="T21" fmla="*/ 104 h 491"/>
                    <a:gd name="T22" fmla="*/ 0 w 6"/>
                    <a:gd name="T23" fmla="*/ 67 h 491"/>
                    <a:gd name="T24" fmla="*/ 3 w 6"/>
                    <a:gd name="T25" fmla="*/ 64 h 491"/>
                    <a:gd name="T26" fmla="*/ 6 w 6"/>
                    <a:gd name="T27" fmla="*/ 67 h 491"/>
                    <a:gd name="T28" fmla="*/ 6 w 6"/>
                    <a:gd name="T29" fmla="*/ 131 h 491"/>
                    <a:gd name="T30" fmla="*/ 6 w 6"/>
                    <a:gd name="T31" fmla="*/ 168 h 491"/>
                    <a:gd name="T32" fmla="*/ 3 w 6"/>
                    <a:gd name="T33" fmla="*/ 171 h 491"/>
                    <a:gd name="T34" fmla="*/ 0 w 6"/>
                    <a:gd name="T35" fmla="*/ 168 h 491"/>
                    <a:gd name="T36" fmla="*/ 0 w 6"/>
                    <a:gd name="T37" fmla="*/ 131 h 491"/>
                    <a:gd name="T38" fmla="*/ 3 w 6"/>
                    <a:gd name="T39" fmla="*/ 128 h 491"/>
                    <a:gd name="T40" fmla="*/ 6 w 6"/>
                    <a:gd name="T41" fmla="*/ 131 h 491"/>
                    <a:gd name="T42" fmla="*/ 6 w 6"/>
                    <a:gd name="T43" fmla="*/ 195 h 491"/>
                    <a:gd name="T44" fmla="*/ 6 w 6"/>
                    <a:gd name="T45" fmla="*/ 232 h 491"/>
                    <a:gd name="T46" fmla="*/ 3 w 6"/>
                    <a:gd name="T47" fmla="*/ 235 h 491"/>
                    <a:gd name="T48" fmla="*/ 0 w 6"/>
                    <a:gd name="T49" fmla="*/ 232 h 491"/>
                    <a:gd name="T50" fmla="*/ 0 w 6"/>
                    <a:gd name="T51" fmla="*/ 195 h 491"/>
                    <a:gd name="T52" fmla="*/ 3 w 6"/>
                    <a:gd name="T53" fmla="*/ 192 h 491"/>
                    <a:gd name="T54" fmla="*/ 6 w 6"/>
                    <a:gd name="T55" fmla="*/ 195 h 491"/>
                    <a:gd name="T56" fmla="*/ 6 w 6"/>
                    <a:gd name="T57" fmla="*/ 259 h 491"/>
                    <a:gd name="T58" fmla="*/ 6 w 6"/>
                    <a:gd name="T59" fmla="*/ 296 h 491"/>
                    <a:gd name="T60" fmla="*/ 3 w 6"/>
                    <a:gd name="T61" fmla="*/ 299 h 491"/>
                    <a:gd name="T62" fmla="*/ 0 w 6"/>
                    <a:gd name="T63" fmla="*/ 296 h 491"/>
                    <a:gd name="T64" fmla="*/ 0 w 6"/>
                    <a:gd name="T65" fmla="*/ 259 h 491"/>
                    <a:gd name="T66" fmla="*/ 3 w 6"/>
                    <a:gd name="T67" fmla="*/ 256 h 491"/>
                    <a:gd name="T68" fmla="*/ 6 w 6"/>
                    <a:gd name="T69" fmla="*/ 259 h 491"/>
                    <a:gd name="T70" fmla="*/ 6 w 6"/>
                    <a:gd name="T71" fmla="*/ 323 h 491"/>
                    <a:gd name="T72" fmla="*/ 6 w 6"/>
                    <a:gd name="T73" fmla="*/ 360 h 491"/>
                    <a:gd name="T74" fmla="*/ 3 w 6"/>
                    <a:gd name="T75" fmla="*/ 363 h 491"/>
                    <a:gd name="T76" fmla="*/ 0 w 6"/>
                    <a:gd name="T77" fmla="*/ 360 h 491"/>
                    <a:gd name="T78" fmla="*/ 0 w 6"/>
                    <a:gd name="T79" fmla="*/ 323 h 491"/>
                    <a:gd name="T80" fmla="*/ 3 w 6"/>
                    <a:gd name="T81" fmla="*/ 320 h 491"/>
                    <a:gd name="T82" fmla="*/ 6 w 6"/>
                    <a:gd name="T83" fmla="*/ 323 h 491"/>
                    <a:gd name="T84" fmla="*/ 6 w 6"/>
                    <a:gd name="T85" fmla="*/ 387 h 491"/>
                    <a:gd name="T86" fmla="*/ 6 w 6"/>
                    <a:gd name="T87" fmla="*/ 424 h 491"/>
                    <a:gd name="T88" fmla="*/ 3 w 6"/>
                    <a:gd name="T89" fmla="*/ 427 h 491"/>
                    <a:gd name="T90" fmla="*/ 0 w 6"/>
                    <a:gd name="T91" fmla="*/ 424 h 491"/>
                    <a:gd name="T92" fmla="*/ 0 w 6"/>
                    <a:gd name="T93" fmla="*/ 387 h 491"/>
                    <a:gd name="T94" fmla="*/ 3 w 6"/>
                    <a:gd name="T95" fmla="*/ 384 h 491"/>
                    <a:gd name="T96" fmla="*/ 6 w 6"/>
                    <a:gd name="T97" fmla="*/ 387 h 491"/>
                    <a:gd name="T98" fmla="*/ 6 w 6"/>
                    <a:gd name="T99" fmla="*/ 451 h 491"/>
                    <a:gd name="T100" fmla="*/ 6 w 6"/>
                    <a:gd name="T101" fmla="*/ 488 h 491"/>
                    <a:gd name="T102" fmla="*/ 3 w 6"/>
                    <a:gd name="T103" fmla="*/ 491 h 491"/>
                    <a:gd name="T104" fmla="*/ 0 w 6"/>
                    <a:gd name="T105" fmla="*/ 488 h 491"/>
                    <a:gd name="T106" fmla="*/ 0 w 6"/>
                    <a:gd name="T107" fmla="*/ 451 h 491"/>
                    <a:gd name="T108" fmla="*/ 3 w 6"/>
                    <a:gd name="T109" fmla="*/ 448 h 491"/>
                    <a:gd name="T110" fmla="*/ 6 w 6"/>
                    <a:gd name="T111" fmla="*/ 451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" h="491">
                      <a:moveTo>
                        <a:pt x="6" y="3"/>
                      </a:moveTo>
                      <a:lnTo>
                        <a:pt x="6" y="40"/>
                      </a:lnTo>
                      <a:cubicBezTo>
                        <a:pt x="6" y="42"/>
                        <a:pt x="5" y="43"/>
                        <a:pt x="3" y="43"/>
                      </a:cubicBezTo>
                      <a:cubicBezTo>
                        <a:pt x="2" y="43"/>
                        <a:pt x="0" y="42"/>
                        <a:pt x="0" y="40"/>
                      </a:cubicBezTo>
                      <a:lnTo>
                        <a:pt x="0" y="3"/>
                      </a:ln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5" y="0"/>
                        <a:pt x="6" y="2"/>
                        <a:pt x="6" y="3"/>
                      </a:cubicBezTo>
                      <a:close/>
                      <a:moveTo>
                        <a:pt x="6" y="67"/>
                      </a:moveTo>
                      <a:lnTo>
                        <a:pt x="6" y="104"/>
                      </a:lnTo>
                      <a:cubicBezTo>
                        <a:pt x="6" y="106"/>
                        <a:pt x="5" y="107"/>
                        <a:pt x="3" y="107"/>
                      </a:cubicBezTo>
                      <a:cubicBezTo>
                        <a:pt x="2" y="107"/>
                        <a:pt x="0" y="106"/>
                        <a:pt x="0" y="104"/>
                      </a:cubicBezTo>
                      <a:lnTo>
                        <a:pt x="0" y="67"/>
                      </a:lnTo>
                      <a:cubicBezTo>
                        <a:pt x="0" y="66"/>
                        <a:pt x="2" y="64"/>
                        <a:pt x="3" y="64"/>
                      </a:cubicBezTo>
                      <a:cubicBezTo>
                        <a:pt x="5" y="64"/>
                        <a:pt x="6" y="66"/>
                        <a:pt x="6" y="67"/>
                      </a:cubicBezTo>
                      <a:close/>
                      <a:moveTo>
                        <a:pt x="6" y="131"/>
                      </a:moveTo>
                      <a:lnTo>
                        <a:pt x="6" y="168"/>
                      </a:lnTo>
                      <a:cubicBezTo>
                        <a:pt x="6" y="170"/>
                        <a:pt x="5" y="171"/>
                        <a:pt x="3" y="171"/>
                      </a:cubicBezTo>
                      <a:cubicBezTo>
                        <a:pt x="2" y="171"/>
                        <a:pt x="0" y="170"/>
                        <a:pt x="0" y="168"/>
                      </a:cubicBezTo>
                      <a:lnTo>
                        <a:pt x="0" y="131"/>
                      </a:lnTo>
                      <a:cubicBezTo>
                        <a:pt x="0" y="130"/>
                        <a:pt x="2" y="128"/>
                        <a:pt x="3" y="128"/>
                      </a:cubicBezTo>
                      <a:cubicBezTo>
                        <a:pt x="5" y="128"/>
                        <a:pt x="6" y="130"/>
                        <a:pt x="6" y="131"/>
                      </a:cubicBezTo>
                      <a:close/>
                      <a:moveTo>
                        <a:pt x="6" y="195"/>
                      </a:moveTo>
                      <a:lnTo>
                        <a:pt x="6" y="232"/>
                      </a:lnTo>
                      <a:cubicBezTo>
                        <a:pt x="6" y="234"/>
                        <a:pt x="5" y="235"/>
                        <a:pt x="3" y="235"/>
                      </a:cubicBezTo>
                      <a:cubicBezTo>
                        <a:pt x="2" y="235"/>
                        <a:pt x="0" y="234"/>
                        <a:pt x="0" y="232"/>
                      </a:cubicBezTo>
                      <a:lnTo>
                        <a:pt x="0" y="195"/>
                      </a:lnTo>
                      <a:cubicBezTo>
                        <a:pt x="0" y="194"/>
                        <a:pt x="2" y="192"/>
                        <a:pt x="3" y="192"/>
                      </a:cubicBezTo>
                      <a:cubicBezTo>
                        <a:pt x="5" y="192"/>
                        <a:pt x="6" y="194"/>
                        <a:pt x="6" y="195"/>
                      </a:cubicBezTo>
                      <a:close/>
                      <a:moveTo>
                        <a:pt x="6" y="259"/>
                      </a:moveTo>
                      <a:lnTo>
                        <a:pt x="6" y="296"/>
                      </a:lnTo>
                      <a:cubicBezTo>
                        <a:pt x="6" y="298"/>
                        <a:pt x="5" y="299"/>
                        <a:pt x="3" y="299"/>
                      </a:cubicBezTo>
                      <a:cubicBezTo>
                        <a:pt x="2" y="299"/>
                        <a:pt x="0" y="298"/>
                        <a:pt x="0" y="296"/>
                      </a:cubicBezTo>
                      <a:lnTo>
                        <a:pt x="0" y="259"/>
                      </a:lnTo>
                      <a:cubicBezTo>
                        <a:pt x="0" y="258"/>
                        <a:pt x="2" y="256"/>
                        <a:pt x="3" y="256"/>
                      </a:cubicBezTo>
                      <a:cubicBezTo>
                        <a:pt x="5" y="256"/>
                        <a:pt x="6" y="258"/>
                        <a:pt x="6" y="259"/>
                      </a:cubicBezTo>
                      <a:close/>
                      <a:moveTo>
                        <a:pt x="6" y="323"/>
                      </a:moveTo>
                      <a:lnTo>
                        <a:pt x="6" y="360"/>
                      </a:lnTo>
                      <a:cubicBezTo>
                        <a:pt x="6" y="362"/>
                        <a:pt x="5" y="363"/>
                        <a:pt x="3" y="363"/>
                      </a:cubicBezTo>
                      <a:cubicBezTo>
                        <a:pt x="2" y="363"/>
                        <a:pt x="0" y="362"/>
                        <a:pt x="0" y="360"/>
                      </a:cubicBezTo>
                      <a:lnTo>
                        <a:pt x="0" y="323"/>
                      </a:lnTo>
                      <a:cubicBezTo>
                        <a:pt x="0" y="322"/>
                        <a:pt x="2" y="320"/>
                        <a:pt x="3" y="320"/>
                      </a:cubicBezTo>
                      <a:cubicBezTo>
                        <a:pt x="5" y="320"/>
                        <a:pt x="6" y="322"/>
                        <a:pt x="6" y="323"/>
                      </a:cubicBezTo>
                      <a:close/>
                      <a:moveTo>
                        <a:pt x="6" y="387"/>
                      </a:moveTo>
                      <a:lnTo>
                        <a:pt x="6" y="424"/>
                      </a:lnTo>
                      <a:cubicBezTo>
                        <a:pt x="6" y="426"/>
                        <a:pt x="5" y="427"/>
                        <a:pt x="3" y="427"/>
                      </a:cubicBezTo>
                      <a:cubicBezTo>
                        <a:pt x="2" y="427"/>
                        <a:pt x="0" y="426"/>
                        <a:pt x="0" y="424"/>
                      </a:cubicBezTo>
                      <a:lnTo>
                        <a:pt x="0" y="387"/>
                      </a:lnTo>
                      <a:cubicBezTo>
                        <a:pt x="0" y="386"/>
                        <a:pt x="2" y="384"/>
                        <a:pt x="3" y="384"/>
                      </a:cubicBezTo>
                      <a:cubicBezTo>
                        <a:pt x="5" y="384"/>
                        <a:pt x="6" y="386"/>
                        <a:pt x="6" y="387"/>
                      </a:cubicBezTo>
                      <a:close/>
                      <a:moveTo>
                        <a:pt x="6" y="451"/>
                      </a:moveTo>
                      <a:lnTo>
                        <a:pt x="6" y="488"/>
                      </a:lnTo>
                      <a:cubicBezTo>
                        <a:pt x="6" y="490"/>
                        <a:pt x="5" y="491"/>
                        <a:pt x="3" y="491"/>
                      </a:cubicBezTo>
                      <a:cubicBezTo>
                        <a:pt x="2" y="491"/>
                        <a:pt x="0" y="490"/>
                        <a:pt x="0" y="488"/>
                      </a:cubicBezTo>
                      <a:lnTo>
                        <a:pt x="0" y="451"/>
                      </a:lnTo>
                      <a:cubicBezTo>
                        <a:pt x="0" y="450"/>
                        <a:pt x="2" y="448"/>
                        <a:pt x="3" y="448"/>
                      </a:cubicBezTo>
                      <a:cubicBezTo>
                        <a:pt x="5" y="448"/>
                        <a:pt x="6" y="450"/>
                        <a:pt x="6" y="451"/>
                      </a:cubicBezTo>
                      <a:close/>
                    </a:path>
                  </a:pathLst>
                </a:custGeom>
                <a:grpFill/>
                <a:ln w="158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92">
                  <a:extLst>
                    <a:ext uri="{FF2B5EF4-FFF2-40B4-BE49-F238E27FC236}">
                      <a16:creationId xmlns:a16="http://schemas.microsoft.com/office/drawing/2014/main" id="{4D44A516-E47A-45EB-88D9-76AF8B0C2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1843"/>
                  <a:ext cx="57" cy="57"/>
                </a:xfrm>
                <a:custGeom>
                  <a:avLst/>
                  <a:gdLst>
                    <a:gd name="T0" fmla="*/ 44 w 88"/>
                    <a:gd name="T1" fmla="*/ 0 h 87"/>
                    <a:gd name="T2" fmla="*/ 88 w 88"/>
                    <a:gd name="T3" fmla="*/ 87 h 87"/>
                    <a:gd name="T4" fmla="*/ 0 w 88"/>
                    <a:gd name="T5" fmla="*/ 87 h 87"/>
                    <a:gd name="T6" fmla="*/ 44 w 88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87">
                      <a:moveTo>
                        <a:pt x="44" y="0"/>
                      </a:moveTo>
                      <a:lnTo>
                        <a:pt x="88" y="87"/>
                      </a:lnTo>
                      <a:cubicBezTo>
                        <a:pt x="60" y="74"/>
                        <a:pt x="28" y="74"/>
                        <a:pt x="0" y="87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93">
                  <a:extLst>
                    <a:ext uri="{FF2B5EF4-FFF2-40B4-BE49-F238E27FC236}">
                      <a16:creationId xmlns:a16="http://schemas.microsoft.com/office/drawing/2014/main" id="{EF48852A-062F-49AB-AC92-3AAFCF0D7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2201"/>
                  <a:ext cx="57" cy="58"/>
                </a:xfrm>
                <a:custGeom>
                  <a:avLst/>
                  <a:gdLst>
                    <a:gd name="T0" fmla="*/ 44 w 88"/>
                    <a:gd name="T1" fmla="*/ 88 h 88"/>
                    <a:gd name="T2" fmla="*/ 0 w 88"/>
                    <a:gd name="T3" fmla="*/ 0 h 88"/>
                    <a:gd name="T4" fmla="*/ 88 w 88"/>
                    <a:gd name="T5" fmla="*/ 0 h 88"/>
                    <a:gd name="T6" fmla="*/ 44 w 88"/>
                    <a:gd name="T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88">
                      <a:moveTo>
                        <a:pt x="44" y="88"/>
                      </a:moveTo>
                      <a:lnTo>
                        <a:pt x="0" y="0"/>
                      </a:lnTo>
                      <a:cubicBezTo>
                        <a:pt x="28" y="14"/>
                        <a:pt x="60" y="14"/>
                        <a:pt x="88" y="0"/>
                      </a:cubicBezTo>
                      <a:lnTo>
                        <a:pt x="44" y="8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7">
                  <a:extLst>
                    <a:ext uri="{FF2B5EF4-FFF2-40B4-BE49-F238E27FC236}">
                      <a16:creationId xmlns:a16="http://schemas.microsoft.com/office/drawing/2014/main" id="{8C2BCF41-AEAE-4E01-A952-5ED7091329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4" y="1888"/>
                  <a:ext cx="99" cy="334"/>
                </a:xfrm>
                <a:custGeom>
                  <a:avLst/>
                  <a:gdLst>
                    <a:gd name="T0" fmla="*/ 75 w 151"/>
                    <a:gd name="T1" fmla="*/ 176 h 504"/>
                    <a:gd name="T2" fmla="*/ 75 w 151"/>
                    <a:gd name="T3" fmla="*/ 0 h 504"/>
                    <a:gd name="T4" fmla="*/ 75 w 151"/>
                    <a:gd name="T5" fmla="*/ 328 h 504"/>
                    <a:gd name="T6" fmla="*/ 75 w 151"/>
                    <a:gd name="T7" fmla="*/ 504 h 504"/>
                    <a:gd name="T8" fmla="*/ 75 w 151"/>
                    <a:gd name="T9" fmla="*/ 176 h 504"/>
                    <a:gd name="T10" fmla="*/ 0 w 151"/>
                    <a:gd name="T11" fmla="*/ 252 h 504"/>
                    <a:gd name="T12" fmla="*/ 75 w 151"/>
                    <a:gd name="T13" fmla="*/ 328 h 504"/>
                    <a:gd name="T14" fmla="*/ 151 w 151"/>
                    <a:gd name="T15" fmla="*/ 252 h 504"/>
                    <a:gd name="T16" fmla="*/ 75 w 151"/>
                    <a:gd name="T17" fmla="*/ 176 h 504"/>
                    <a:gd name="T18" fmla="*/ 75 w 151"/>
                    <a:gd name="T19" fmla="*/ 192 h 504"/>
                    <a:gd name="T20" fmla="*/ 75 w 151"/>
                    <a:gd name="T21" fmla="*/ 222 h 504"/>
                    <a:gd name="T22" fmla="*/ 91 w 151"/>
                    <a:gd name="T23" fmla="*/ 207 h 504"/>
                    <a:gd name="T24" fmla="*/ 60 w 151"/>
                    <a:gd name="T25" fmla="*/ 207 h 504"/>
                    <a:gd name="T26" fmla="*/ 91 w 151"/>
                    <a:gd name="T27" fmla="*/ 305 h 504"/>
                    <a:gd name="T28" fmla="*/ 60 w 151"/>
                    <a:gd name="T29" fmla="*/ 305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504">
                      <a:moveTo>
                        <a:pt x="75" y="176"/>
                      </a:moveTo>
                      <a:lnTo>
                        <a:pt x="75" y="0"/>
                      </a:lnTo>
                      <a:moveTo>
                        <a:pt x="75" y="328"/>
                      </a:moveTo>
                      <a:lnTo>
                        <a:pt x="75" y="504"/>
                      </a:lnTo>
                      <a:moveTo>
                        <a:pt x="75" y="176"/>
                      </a:moveTo>
                      <a:cubicBezTo>
                        <a:pt x="34" y="176"/>
                        <a:pt x="0" y="210"/>
                        <a:pt x="0" y="252"/>
                      </a:cubicBezTo>
                      <a:cubicBezTo>
                        <a:pt x="0" y="294"/>
                        <a:pt x="34" y="328"/>
                        <a:pt x="75" y="328"/>
                      </a:cubicBezTo>
                      <a:cubicBezTo>
                        <a:pt x="117" y="328"/>
                        <a:pt x="151" y="294"/>
                        <a:pt x="151" y="252"/>
                      </a:cubicBezTo>
                      <a:cubicBezTo>
                        <a:pt x="151" y="210"/>
                        <a:pt x="117" y="176"/>
                        <a:pt x="75" y="176"/>
                      </a:cubicBezTo>
                      <a:close/>
                      <a:moveTo>
                        <a:pt x="75" y="192"/>
                      </a:moveTo>
                      <a:lnTo>
                        <a:pt x="75" y="222"/>
                      </a:lnTo>
                      <a:moveTo>
                        <a:pt x="91" y="207"/>
                      </a:moveTo>
                      <a:lnTo>
                        <a:pt x="60" y="207"/>
                      </a:lnTo>
                      <a:moveTo>
                        <a:pt x="91" y="305"/>
                      </a:moveTo>
                      <a:lnTo>
                        <a:pt x="60" y="305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Rectangle 98">
                  <a:extLst>
                    <a:ext uri="{FF2B5EF4-FFF2-40B4-BE49-F238E27FC236}">
                      <a16:creationId xmlns:a16="http://schemas.microsoft.com/office/drawing/2014/main" id="{71659B62-4F8E-4D57-B5F8-FFA61DA49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" y="2008"/>
                  <a:ext cx="201" cy="8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12</a:t>
                  </a: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MRGN-900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2" name="Freeform 99">
                  <a:extLst>
                    <a:ext uri="{FF2B5EF4-FFF2-40B4-BE49-F238E27FC236}">
                      <a16:creationId xmlns:a16="http://schemas.microsoft.com/office/drawing/2014/main" id="{30662C38-1D72-40F9-975C-72AB0BE0F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4" y="1771"/>
                  <a:ext cx="99" cy="101"/>
                </a:xfrm>
                <a:custGeom>
                  <a:avLst/>
                  <a:gdLst>
                    <a:gd name="T0" fmla="*/ 99 w 99"/>
                    <a:gd name="T1" fmla="*/ 0 h 101"/>
                    <a:gd name="T2" fmla="*/ 0 w 99"/>
                    <a:gd name="T3" fmla="*/ 50 h 101"/>
                    <a:gd name="T4" fmla="*/ 99 w 99"/>
                    <a:gd name="T5" fmla="*/ 101 h 101"/>
                    <a:gd name="T6" fmla="*/ 99 w 99"/>
                    <a:gd name="T7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01">
                      <a:moveTo>
                        <a:pt x="99" y="0"/>
                      </a:moveTo>
                      <a:lnTo>
                        <a:pt x="0" y="50"/>
                      </a:lnTo>
                      <a:lnTo>
                        <a:pt x="99" y="101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104">
                  <a:extLst>
                    <a:ext uri="{FF2B5EF4-FFF2-40B4-BE49-F238E27FC236}">
                      <a16:creationId xmlns:a16="http://schemas.microsoft.com/office/drawing/2014/main" id="{E2295685-47B5-4CD3-9208-52190CECB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821"/>
                  <a:ext cx="628" cy="21"/>
                </a:xfrm>
                <a:custGeom>
                  <a:avLst/>
                  <a:gdLst>
                    <a:gd name="T0" fmla="*/ 0 w 833"/>
                    <a:gd name="T1" fmla="*/ 74 w 833"/>
                    <a:gd name="T2" fmla="*/ 74 w 833"/>
                    <a:gd name="T3" fmla="*/ 833 w 8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833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33" y="0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09">
                  <a:extLst>
                    <a:ext uri="{FF2B5EF4-FFF2-40B4-BE49-F238E27FC236}">
                      <a16:creationId xmlns:a16="http://schemas.microsoft.com/office/drawing/2014/main" id="{29F17D8A-ED6B-421E-AE07-7A8B127313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49" y="2287"/>
                  <a:ext cx="83" cy="210"/>
                </a:xfrm>
                <a:custGeom>
                  <a:avLst/>
                  <a:gdLst>
                    <a:gd name="T0" fmla="*/ 28 w 83"/>
                    <a:gd name="T1" fmla="*/ 210 h 210"/>
                    <a:gd name="T2" fmla="*/ 56 w 83"/>
                    <a:gd name="T3" fmla="*/ 210 h 210"/>
                    <a:gd name="T4" fmla="*/ 13 w 83"/>
                    <a:gd name="T5" fmla="*/ 196 h 210"/>
                    <a:gd name="T6" fmla="*/ 69 w 83"/>
                    <a:gd name="T7" fmla="*/ 196 h 210"/>
                    <a:gd name="T8" fmla="*/ 0 w 83"/>
                    <a:gd name="T9" fmla="*/ 182 h 210"/>
                    <a:gd name="T10" fmla="*/ 83 w 83"/>
                    <a:gd name="T11" fmla="*/ 182 h 210"/>
                    <a:gd name="T12" fmla="*/ 42 w 83"/>
                    <a:gd name="T13" fmla="*/ 0 h 210"/>
                    <a:gd name="T14" fmla="*/ 42 w 83"/>
                    <a:gd name="T15" fmla="*/ 182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" h="210">
                      <a:moveTo>
                        <a:pt x="28" y="210"/>
                      </a:moveTo>
                      <a:lnTo>
                        <a:pt x="56" y="210"/>
                      </a:lnTo>
                      <a:moveTo>
                        <a:pt x="13" y="196"/>
                      </a:moveTo>
                      <a:lnTo>
                        <a:pt x="69" y="196"/>
                      </a:lnTo>
                      <a:moveTo>
                        <a:pt x="0" y="182"/>
                      </a:moveTo>
                      <a:lnTo>
                        <a:pt x="83" y="182"/>
                      </a:lnTo>
                      <a:moveTo>
                        <a:pt x="42" y="0"/>
                      </a:moveTo>
                      <a:lnTo>
                        <a:pt x="42" y="182"/>
                      </a:lnTo>
                    </a:path>
                  </a:pathLst>
                </a:custGeom>
                <a:grp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Oval 113">
                  <a:extLst>
                    <a:ext uri="{FF2B5EF4-FFF2-40B4-BE49-F238E27FC236}">
                      <a16:creationId xmlns:a16="http://schemas.microsoft.com/office/drawing/2014/main" id="{E76B5670-DC44-4B0E-9F06-BDECBE36DD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995"/>
                  <a:ext cx="119" cy="120"/>
                </a:xfrm>
                <a:prstGeom prst="ellips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114">
                  <a:extLst>
                    <a:ext uri="{FF2B5EF4-FFF2-40B4-BE49-F238E27FC236}">
                      <a16:creationId xmlns:a16="http://schemas.microsoft.com/office/drawing/2014/main" id="{2DE3BBE8-700D-46B4-A031-68C4C4922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2019"/>
                  <a:ext cx="0" cy="74"/>
                </a:xfrm>
                <a:prstGeom prst="lin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15">
                  <a:extLst>
                    <a:ext uri="{FF2B5EF4-FFF2-40B4-BE49-F238E27FC236}">
                      <a16:creationId xmlns:a16="http://schemas.microsoft.com/office/drawing/2014/main" id="{9E63BF1A-594F-4B09-953B-147A48180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" y="2070"/>
                  <a:ext cx="47" cy="23"/>
                </a:xfrm>
                <a:custGeom>
                  <a:avLst/>
                  <a:gdLst>
                    <a:gd name="T0" fmla="*/ 0 w 47"/>
                    <a:gd name="T1" fmla="*/ 0 h 23"/>
                    <a:gd name="T2" fmla="*/ 23 w 47"/>
                    <a:gd name="T3" fmla="*/ 23 h 23"/>
                    <a:gd name="T4" fmla="*/ 47 w 47"/>
                    <a:gd name="T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" h="23">
                      <a:moveTo>
                        <a:pt x="0" y="0"/>
                      </a:moveTo>
                      <a:lnTo>
                        <a:pt x="23" y="23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16">
                  <a:extLst>
                    <a:ext uri="{FF2B5EF4-FFF2-40B4-BE49-F238E27FC236}">
                      <a16:creationId xmlns:a16="http://schemas.microsoft.com/office/drawing/2014/main" id="{691EDFE4-572E-41BD-B9A8-21FCE4C1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2" y="1772"/>
                  <a:ext cx="99" cy="100"/>
                </a:xfrm>
                <a:custGeom>
                  <a:avLst/>
                  <a:gdLst>
                    <a:gd name="T0" fmla="*/ 0 w 99"/>
                    <a:gd name="T1" fmla="*/ 100 h 100"/>
                    <a:gd name="T2" fmla="*/ 99 w 99"/>
                    <a:gd name="T3" fmla="*/ 50 h 100"/>
                    <a:gd name="T4" fmla="*/ 0 w 99"/>
                    <a:gd name="T5" fmla="*/ 0 h 100"/>
                    <a:gd name="T6" fmla="*/ 0 w 99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00">
                      <a:moveTo>
                        <a:pt x="0" y="100"/>
                      </a:moveTo>
                      <a:lnTo>
                        <a:pt x="99" y="50"/>
                      </a:lnTo>
                      <a:lnTo>
                        <a:pt x="0" y="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17">
                  <a:extLst>
                    <a:ext uri="{FF2B5EF4-FFF2-40B4-BE49-F238E27FC236}">
                      <a16:creationId xmlns:a16="http://schemas.microsoft.com/office/drawing/2014/main" id="{23AA1BDC-B959-40D0-91E7-0197E711F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" y="1772"/>
                  <a:ext cx="99" cy="100"/>
                </a:xfrm>
                <a:custGeom>
                  <a:avLst/>
                  <a:gdLst>
                    <a:gd name="T0" fmla="*/ 99 w 99"/>
                    <a:gd name="T1" fmla="*/ 0 h 100"/>
                    <a:gd name="T2" fmla="*/ 99 w 99"/>
                    <a:gd name="T3" fmla="*/ 100 h 100"/>
                    <a:gd name="T4" fmla="*/ 0 w 99"/>
                    <a:gd name="T5" fmla="*/ 100 h 100"/>
                    <a:gd name="T6" fmla="*/ 99 w 99"/>
                    <a:gd name="T7" fmla="*/ 50 h 100"/>
                    <a:gd name="T8" fmla="*/ 0 w 99"/>
                    <a:gd name="T9" fmla="*/ 0 h 100"/>
                    <a:gd name="T10" fmla="*/ 0 w 99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9" h="100">
                      <a:moveTo>
                        <a:pt x="99" y="0"/>
                      </a:moveTo>
                      <a:lnTo>
                        <a:pt x="99" y="100"/>
                      </a:lnTo>
                      <a:moveTo>
                        <a:pt x="0" y="100"/>
                      </a:moveTo>
                      <a:lnTo>
                        <a:pt x="99" y="50"/>
                      </a:lnTo>
                      <a:lnTo>
                        <a:pt x="0" y="0"/>
                      </a:lnTo>
                      <a:lnTo>
                        <a:pt x="0" y="100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118">
                  <a:extLst>
                    <a:ext uri="{FF2B5EF4-FFF2-40B4-BE49-F238E27FC236}">
                      <a16:creationId xmlns:a16="http://schemas.microsoft.com/office/drawing/2014/main" id="{F1E5C7DB-0A29-4C87-8E2D-D1B5DD2310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2" y="1822"/>
                  <a:ext cx="398" cy="0"/>
                </a:xfrm>
                <a:prstGeom prst="lin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119">
                  <a:extLst>
                    <a:ext uri="{FF2B5EF4-FFF2-40B4-BE49-F238E27FC236}">
                      <a16:creationId xmlns:a16="http://schemas.microsoft.com/office/drawing/2014/main" id="{C4249A03-822C-4958-A323-8CDC7AD56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" y="1822"/>
                  <a:ext cx="89" cy="66"/>
                </a:xfrm>
                <a:custGeom>
                  <a:avLst/>
                  <a:gdLst>
                    <a:gd name="T0" fmla="*/ 0 w 89"/>
                    <a:gd name="T1" fmla="*/ 66 h 66"/>
                    <a:gd name="T2" fmla="*/ 0 w 89"/>
                    <a:gd name="T3" fmla="*/ 0 h 66"/>
                    <a:gd name="T4" fmla="*/ 89 w 89"/>
                    <a:gd name="T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9" h="66">
                      <a:moveTo>
                        <a:pt x="0" y="66"/>
                      </a:moveTo>
                      <a:lnTo>
                        <a:pt x="0" y="0"/>
                      </a:lnTo>
                      <a:lnTo>
                        <a:pt x="89" y="0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24">
                  <a:extLst>
                    <a:ext uri="{FF2B5EF4-FFF2-40B4-BE49-F238E27FC236}">
                      <a16:creationId xmlns:a16="http://schemas.microsoft.com/office/drawing/2014/main" id="{2E0FFEF6-6AC2-400C-A6AB-03F1DCE5A8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" y="2222"/>
                  <a:ext cx="1192" cy="63"/>
                </a:xfrm>
                <a:custGeom>
                  <a:avLst/>
                  <a:gdLst>
                    <a:gd name="T0" fmla="*/ 0 w 527"/>
                    <a:gd name="T1" fmla="*/ 0 h 63"/>
                    <a:gd name="T2" fmla="*/ 0 w 527"/>
                    <a:gd name="T3" fmla="*/ 63 h 63"/>
                    <a:gd name="T4" fmla="*/ 527 w 527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7" h="63">
                      <a:moveTo>
                        <a:pt x="0" y="0"/>
                      </a:moveTo>
                      <a:lnTo>
                        <a:pt x="0" y="63"/>
                      </a:lnTo>
                      <a:lnTo>
                        <a:pt x="527" y="63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129">
                  <a:extLst>
                    <a:ext uri="{FF2B5EF4-FFF2-40B4-BE49-F238E27FC236}">
                      <a16:creationId xmlns:a16="http://schemas.microsoft.com/office/drawing/2014/main" id="{98BE4767-3BB5-48FB-9336-DE3C255659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3" y="2115"/>
                  <a:ext cx="0" cy="166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130">
                  <a:extLst>
                    <a:ext uri="{FF2B5EF4-FFF2-40B4-BE49-F238E27FC236}">
                      <a16:creationId xmlns:a16="http://schemas.microsoft.com/office/drawing/2014/main" id="{A8173B34-055D-4302-8D87-A88C4BA62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3" y="1824"/>
                  <a:ext cx="0" cy="171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31">
                  <a:extLst>
                    <a:ext uri="{FF2B5EF4-FFF2-40B4-BE49-F238E27FC236}">
                      <a16:creationId xmlns:a16="http://schemas.microsoft.com/office/drawing/2014/main" id="{FE703C9A-E068-4E17-9D56-04C0008A6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71" y="1826"/>
                  <a:ext cx="0" cy="90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36">
                  <a:extLst>
                    <a:ext uri="{FF2B5EF4-FFF2-40B4-BE49-F238E27FC236}">
                      <a16:creationId xmlns:a16="http://schemas.microsoft.com/office/drawing/2014/main" id="{4C0F4459-FFEC-4126-B6F1-0E7441450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" y="2009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Rectangle 138">
                  <a:extLst>
                    <a:ext uri="{FF2B5EF4-FFF2-40B4-BE49-F238E27FC236}">
                      <a16:creationId xmlns:a16="http://schemas.microsoft.com/office/drawing/2014/main" id="{97D10FA0-E9AA-4B40-9822-8B013663D7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1" y="1909"/>
                  <a:ext cx="242" cy="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DC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Electronic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Load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50W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8" name="Rectangle 139">
                  <a:extLst>
                    <a:ext uri="{FF2B5EF4-FFF2-40B4-BE49-F238E27FC236}">
                      <a16:creationId xmlns:a16="http://schemas.microsoft.com/office/drawing/2014/main" id="{FF66E3A9-4E65-4047-AD4F-0A226D31A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9" y="1900"/>
                  <a:ext cx="213" cy="2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Resistive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L</a:t>
                  </a: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oad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100Ω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40CEA3-DF1B-474A-A32E-05E8218CC356}"/>
                  </a:ext>
                </a:extLst>
              </p:cNvPr>
              <p:cNvSpPr/>
              <p:nvPr/>
            </p:nvSpPr>
            <p:spPr>
              <a:xfrm>
                <a:off x="7480826" y="4537272"/>
                <a:ext cx="181634" cy="4487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56D58BC-8D3A-4122-B80B-59BE639BB302}"/>
                  </a:ext>
                </a:extLst>
              </p:cNvPr>
              <p:cNvCxnSpPr/>
              <p:nvPr/>
            </p:nvCxnSpPr>
            <p:spPr>
              <a:xfrm flipV="1">
                <a:off x="7352530" y="4612064"/>
                <a:ext cx="457200" cy="297029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Line 131">
                <a:extLst>
                  <a:ext uri="{FF2B5EF4-FFF2-40B4-BE49-F238E27FC236}">
                    <a16:creationId xmlns:a16="http://schemas.microsoft.com/office/drawing/2014/main" id="{A912DAF9-116D-49EA-A47B-0217CDD06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64165" y="4992432"/>
                <a:ext cx="0" cy="324809"/>
              </a:xfrm>
              <a:prstGeom prst="line">
                <a:avLst/>
              </a:pr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31">
                <a:extLst>
                  <a:ext uri="{FF2B5EF4-FFF2-40B4-BE49-F238E27FC236}">
                    <a16:creationId xmlns:a16="http://schemas.microsoft.com/office/drawing/2014/main" id="{C5C08BCA-F01D-40E9-8454-808772057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1187" y="4329990"/>
                <a:ext cx="1515066" cy="4275"/>
              </a:xfrm>
              <a:prstGeom prst="line">
                <a:avLst/>
              </a:pr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4C0A40B6-5112-4442-A464-278D7BB4C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189" y="5324721"/>
                <a:ext cx="1341976" cy="44875"/>
              </a:xfrm>
              <a:custGeom>
                <a:avLst/>
                <a:gdLst>
                  <a:gd name="T0" fmla="*/ 0 w 833"/>
                  <a:gd name="T1" fmla="*/ 74 w 833"/>
                  <a:gd name="T2" fmla="*/ 74 w 833"/>
                  <a:gd name="T3" fmla="*/ 833 w 8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833">
                    <a:moveTo>
                      <a:pt x="0" y="0"/>
                    </a:moveTo>
                    <a:lnTo>
                      <a:pt x="74" y="0"/>
                    </a:lnTo>
                    <a:lnTo>
                      <a:pt x="74" y="0"/>
                    </a:lnTo>
                    <a:lnTo>
                      <a:pt x="833" y="0"/>
                    </a:lnTo>
                  </a:path>
                </a:pathLst>
              </a:cu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Freeform 82">
              <a:extLst>
                <a:ext uri="{FF2B5EF4-FFF2-40B4-BE49-F238E27FC236}">
                  <a16:creationId xmlns:a16="http://schemas.microsoft.com/office/drawing/2014/main" id="{2BF1D2A7-E87A-485B-B115-0E3C3F607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447" y="5803923"/>
              <a:ext cx="207280" cy="136762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97">
            <a:extLst>
              <a:ext uri="{FF2B5EF4-FFF2-40B4-BE49-F238E27FC236}">
                <a16:creationId xmlns:a16="http://schemas.microsoft.com/office/drawing/2014/main" id="{DBD28C69-4251-4646-BD58-E7766290AABA}"/>
              </a:ext>
            </a:extLst>
          </p:cNvPr>
          <p:cNvSpPr>
            <a:spLocks noEditPoints="1"/>
          </p:cNvSpPr>
          <p:nvPr/>
        </p:nvSpPr>
        <p:spPr bwMode="auto">
          <a:xfrm>
            <a:off x="10255767" y="1893760"/>
            <a:ext cx="313405" cy="1155733"/>
          </a:xfrm>
          <a:custGeom>
            <a:avLst/>
            <a:gdLst>
              <a:gd name="T0" fmla="*/ 75 w 151"/>
              <a:gd name="T1" fmla="*/ 176 h 504"/>
              <a:gd name="T2" fmla="*/ 75 w 151"/>
              <a:gd name="T3" fmla="*/ 0 h 504"/>
              <a:gd name="T4" fmla="*/ 75 w 151"/>
              <a:gd name="T5" fmla="*/ 328 h 504"/>
              <a:gd name="T6" fmla="*/ 75 w 151"/>
              <a:gd name="T7" fmla="*/ 504 h 504"/>
              <a:gd name="T8" fmla="*/ 75 w 151"/>
              <a:gd name="T9" fmla="*/ 176 h 504"/>
              <a:gd name="T10" fmla="*/ 0 w 151"/>
              <a:gd name="T11" fmla="*/ 252 h 504"/>
              <a:gd name="T12" fmla="*/ 75 w 151"/>
              <a:gd name="T13" fmla="*/ 328 h 504"/>
              <a:gd name="T14" fmla="*/ 151 w 151"/>
              <a:gd name="T15" fmla="*/ 252 h 504"/>
              <a:gd name="T16" fmla="*/ 75 w 151"/>
              <a:gd name="T17" fmla="*/ 176 h 504"/>
              <a:gd name="T18" fmla="*/ 75 w 151"/>
              <a:gd name="T19" fmla="*/ 192 h 504"/>
              <a:gd name="T20" fmla="*/ 75 w 151"/>
              <a:gd name="T21" fmla="*/ 222 h 504"/>
              <a:gd name="T22" fmla="*/ 91 w 151"/>
              <a:gd name="T23" fmla="*/ 207 h 504"/>
              <a:gd name="T24" fmla="*/ 60 w 151"/>
              <a:gd name="T25" fmla="*/ 207 h 504"/>
              <a:gd name="T26" fmla="*/ 91 w 151"/>
              <a:gd name="T27" fmla="*/ 305 h 504"/>
              <a:gd name="T28" fmla="*/ 60 w 151"/>
              <a:gd name="T29" fmla="*/ 305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1" h="504">
                <a:moveTo>
                  <a:pt x="75" y="176"/>
                </a:moveTo>
                <a:lnTo>
                  <a:pt x="75" y="0"/>
                </a:lnTo>
                <a:moveTo>
                  <a:pt x="75" y="328"/>
                </a:moveTo>
                <a:lnTo>
                  <a:pt x="75" y="504"/>
                </a:lnTo>
                <a:moveTo>
                  <a:pt x="75" y="176"/>
                </a:moveTo>
                <a:cubicBezTo>
                  <a:pt x="34" y="176"/>
                  <a:pt x="0" y="210"/>
                  <a:pt x="0" y="252"/>
                </a:cubicBezTo>
                <a:cubicBezTo>
                  <a:pt x="0" y="294"/>
                  <a:pt x="34" y="328"/>
                  <a:pt x="75" y="328"/>
                </a:cubicBezTo>
                <a:cubicBezTo>
                  <a:pt x="117" y="328"/>
                  <a:pt x="151" y="294"/>
                  <a:pt x="151" y="252"/>
                </a:cubicBezTo>
                <a:cubicBezTo>
                  <a:pt x="151" y="210"/>
                  <a:pt x="117" y="176"/>
                  <a:pt x="75" y="176"/>
                </a:cubicBezTo>
                <a:close/>
                <a:moveTo>
                  <a:pt x="75" y="192"/>
                </a:moveTo>
                <a:lnTo>
                  <a:pt x="75" y="222"/>
                </a:lnTo>
                <a:moveTo>
                  <a:pt x="91" y="207"/>
                </a:moveTo>
                <a:lnTo>
                  <a:pt x="60" y="207"/>
                </a:lnTo>
                <a:moveTo>
                  <a:pt x="91" y="305"/>
                </a:moveTo>
                <a:lnTo>
                  <a:pt x="60" y="305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Freeform 104">
            <a:extLst>
              <a:ext uri="{FF2B5EF4-FFF2-40B4-BE49-F238E27FC236}">
                <a16:creationId xmlns:a16="http://schemas.microsoft.com/office/drawing/2014/main" id="{87B1DA76-1601-4B5A-8B70-53BC1126595C}"/>
              </a:ext>
            </a:extLst>
          </p:cNvPr>
          <p:cNvSpPr>
            <a:spLocks/>
          </p:cNvSpPr>
          <p:nvPr/>
        </p:nvSpPr>
        <p:spPr bwMode="auto">
          <a:xfrm flipV="1">
            <a:off x="9335171" y="1636036"/>
            <a:ext cx="1073934" cy="45719"/>
          </a:xfrm>
          <a:custGeom>
            <a:avLst/>
            <a:gdLst>
              <a:gd name="T0" fmla="*/ 0 w 833"/>
              <a:gd name="T1" fmla="*/ 74 w 833"/>
              <a:gd name="T2" fmla="*/ 74 w 833"/>
              <a:gd name="T3" fmla="*/ 833 w 8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833">
                <a:moveTo>
                  <a:pt x="0" y="0"/>
                </a:moveTo>
                <a:lnTo>
                  <a:pt x="74" y="0"/>
                </a:lnTo>
                <a:lnTo>
                  <a:pt x="74" y="0"/>
                </a:lnTo>
                <a:lnTo>
                  <a:pt x="833" y="0"/>
                </a:lnTo>
              </a:path>
            </a:pathLst>
          </a:cu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104">
            <a:extLst>
              <a:ext uri="{FF2B5EF4-FFF2-40B4-BE49-F238E27FC236}">
                <a16:creationId xmlns:a16="http://schemas.microsoft.com/office/drawing/2014/main" id="{C9025910-E2E3-4593-8FF8-7A589B079BB4}"/>
              </a:ext>
            </a:extLst>
          </p:cNvPr>
          <p:cNvSpPr>
            <a:spLocks/>
          </p:cNvSpPr>
          <p:nvPr/>
        </p:nvSpPr>
        <p:spPr bwMode="auto">
          <a:xfrm>
            <a:off x="8825549" y="3295731"/>
            <a:ext cx="1589192" cy="56768"/>
          </a:xfrm>
          <a:custGeom>
            <a:avLst/>
            <a:gdLst>
              <a:gd name="T0" fmla="*/ 0 w 833"/>
              <a:gd name="T1" fmla="*/ 74 w 833"/>
              <a:gd name="T2" fmla="*/ 74 w 833"/>
              <a:gd name="T3" fmla="*/ 833 w 8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833">
                <a:moveTo>
                  <a:pt x="0" y="0"/>
                </a:moveTo>
                <a:lnTo>
                  <a:pt x="74" y="0"/>
                </a:lnTo>
                <a:lnTo>
                  <a:pt x="74" y="0"/>
                </a:lnTo>
                <a:lnTo>
                  <a:pt x="833" y="0"/>
                </a:lnTo>
              </a:path>
            </a:pathLst>
          </a:cu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7757493-6699-4F64-8ECF-3EEAC2BF3729}"/>
              </a:ext>
            </a:extLst>
          </p:cNvPr>
          <p:cNvCxnSpPr/>
          <p:nvPr/>
        </p:nvCxnSpPr>
        <p:spPr>
          <a:xfrm>
            <a:off x="10414592" y="1677643"/>
            <a:ext cx="0" cy="51558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BF7FCB-8040-467F-8C7F-2997305A169E}"/>
              </a:ext>
            </a:extLst>
          </p:cNvPr>
          <p:cNvCxnSpPr/>
          <p:nvPr/>
        </p:nvCxnSpPr>
        <p:spPr>
          <a:xfrm>
            <a:off x="10412821" y="2786980"/>
            <a:ext cx="0" cy="51558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98">
            <a:extLst>
              <a:ext uri="{FF2B5EF4-FFF2-40B4-BE49-F238E27FC236}">
                <a16:creationId xmlns:a16="http://schemas.microsoft.com/office/drawing/2014/main" id="{34809477-EA1A-4312-A0F9-A0C07044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558" y="2328583"/>
            <a:ext cx="806057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PS-300D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4" name="Rectangle 94">
            <a:extLst>
              <a:ext uri="{FF2B5EF4-FFF2-40B4-BE49-F238E27FC236}">
                <a16:creationId xmlns:a16="http://schemas.microsoft.com/office/drawing/2014/main" id="{32AE57E5-FF6A-499B-A1AC-2BBD1A0E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25" y="3894502"/>
            <a:ext cx="4584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FDE0B8-30DF-41E7-AD72-E947CCC91E48}"/>
              </a:ext>
            </a:extLst>
          </p:cNvPr>
          <p:cNvGrpSpPr/>
          <p:nvPr/>
        </p:nvGrpSpPr>
        <p:grpSpPr>
          <a:xfrm>
            <a:off x="5224256" y="4194531"/>
            <a:ext cx="2013392" cy="220598"/>
            <a:chOff x="5224256" y="4194531"/>
            <a:chExt cx="1359071" cy="138899"/>
          </a:xfrm>
        </p:grpSpPr>
        <p:sp>
          <p:nvSpPr>
            <p:cNvPr id="105" name="Line 132">
              <a:extLst>
                <a:ext uri="{FF2B5EF4-FFF2-40B4-BE49-F238E27FC236}">
                  <a16:creationId xmlns:a16="http://schemas.microsoft.com/office/drawing/2014/main" id="{D6320D33-1D09-4BAA-BC4D-28E190F1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2303" y="4265049"/>
              <a:ext cx="1171024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3">
              <a:extLst>
                <a:ext uri="{FF2B5EF4-FFF2-40B4-BE49-F238E27FC236}">
                  <a16:creationId xmlns:a16="http://schemas.microsoft.com/office/drawing/2014/main" id="{873E81F8-0336-4A88-B01D-5DF74B21D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56" y="4194531"/>
              <a:ext cx="207280" cy="138899"/>
            </a:xfrm>
            <a:custGeom>
              <a:avLst/>
              <a:gdLst>
                <a:gd name="T0" fmla="*/ 97 w 97"/>
                <a:gd name="T1" fmla="*/ 65 h 65"/>
                <a:gd name="T2" fmla="*/ 0 w 97"/>
                <a:gd name="T3" fmla="*/ 33 h 65"/>
                <a:gd name="T4" fmla="*/ 97 w 97"/>
                <a:gd name="T5" fmla="*/ 0 h 65"/>
                <a:gd name="T6" fmla="*/ 97 w 97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5">
                  <a:moveTo>
                    <a:pt x="97" y="65"/>
                  </a:moveTo>
                  <a:lnTo>
                    <a:pt x="0" y="33"/>
                  </a:lnTo>
                  <a:lnTo>
                    <a:pt x="97" y="0"/>
                  </a:lnTo>
                  <a:lnTo>
                    <a:pt x="97" y="6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Rectangle 134">
            <a:extLst>
              <a:ext uri="{FF2B5EF4-FFF2-40B4-BE49-F238E27FC236}">
                <a16:creationId xmlns:a16="http://schemas.microsoft.com/office/drawing/2014/main" id="{34A3B8AB-4286-4B0E-A50D-A1A4D01A3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51" y="4330490"/>
            <a:ext cx="42960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reverse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0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19A7-DF6C-4EAB-93F3-58ADAF8F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A8796-6AC1-4BFB-898A-D5F6B2E6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" y="996104"/>
            <a:ext cx="8050752" cy="22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5" y="2034289"/>
            <a:ext cx="7909169" cy="1591386"/>
          </a:xfrm>
        </p:spPr>
        <p:txBody>
          <a:bodyPr/>
          <a:lstStyle/>
          <a:p>
            <a:r>
              <a:rPr lang="de-DE" sz="5400" b="1" dirty="0"/>
              <a:t>8) Plant Measurement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with the DP-PIM additional on-board circuitry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2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89" y="2034289"/>
            <a:ext cx="8961586" cy="1591386"/>
          </a:xfrm>
        </p:spPr>
        <p:txBody>
          <a:bodyPr/>
          <a:lstStyle/>
          <a:p>
            <a:r>
              <a:rPr lang="de-DE" sz="5400" b="1" dirty="0"/>
              <a:t>9) Loop Measurments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Closed Loop Frequency Measurements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3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1) Startup fwrd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Closed/Open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49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89" y="2034289"/>
            <a:ext cx="8961586" cy="1591386"/>
          </a:xfrm>
        </p:spPr>
        <p:txBody>
          <a:bodyPr/>
          <a:lstStyle/>
          <a:p>
            <a:r>
              <a:rPr lang="en-US" sz="5400" b="1" dirty="0"/>
              <a:t>10) Fault Handling </a:t>
            </a:r>
            <a:r>
              <a:rPr lang="en-US" sz="5400" b="1" dirty="0" err="1"/>
              <a:t>fwrd</a:t>
            </a:r>
            <a:endParaRPr lang="en-US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MCU16 SMPS Fault Handler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78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89" y="2034289"/>
            <a:ext cx="8961586" cy="1591386"/>
          </a:xfrm>
        </p:spPr>
        <p:txBody>
          <a:bodyPr/>
          <a:lstStyle/>
          <a:p>
            <a:r>
              <a:rPr lang="en-US" sz="5400" b="1" dirty="0"/>
              <a:t>10) Fault Handling rev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MCU16 SMPS Fault Handler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3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89" y="2034289"/>
            <a:ext cx="8961586" cy="1591386"/>
          </a:xfrm>
        </p:spPr>
        <p:txBody>
          <a:bodyPr/>
          <a:lstStyle/>
          <a:p>
            <a:r>
              <a:rPr lang="en-US" sz="5400" b="1" dirty="0"/>
              <a:t>12) Operating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821" y="3824745"/>
            <a:ext cx="4614954" cy="2682298"/>
          </a:xfrm>
        </p:spPr>
        <p:txBody>
          <a:bodyPr/>
          <a:lstStyle/>
          <a:p>
            <a:pPr algn="l"/>
            <a:r>
              <a:rPr lang="en-US" sz="1800" dirty="0"/>
              <a:t>- </a:t>
            </a:r>
            <a:r>
              <a:rPr lang="en-US" sz="1800" dirty="0" err="1"/>
              <a:t>frwd</a:t>
            </a:r>
            <a:r>
              <a:rPr lang="en-US" sz="1800" dirty="0"/>
              <a:t> OL</a:t>
            </a:r>
          </a:p>
          <a:p>
            <a:pPr algn="l"/>
            <a:r>
              <a:rPr lang="en-US" sz="1800" dirty="0"/>
              <a:t>- </a:t>
            </a:r>
            <a:r>
              <a:rPr lang="en-US" sz="1800" dirty="0" err="1"/>
              <a:t>frwd</a:t>
            </a:r>
            <a:r>
              <a:rPr lang="en-US" sz="1800" dirty="0"/>
              <a:t> VMC</a:t>
            </a:r>
          </a:p>
          <a:p>
            <a:pPr algn="l"/>
            <a:r>
              <a:rPr lang="en-US" sz="1800" dirty="0"/>
              <a:t>- </a:t>
            </a:r>
            <a:r>
              <a:rPr lang="en-US" sz="1800" dirty="0" err="1"/>
              <a:t>fwrd</a:t>
            </a:r>
            <a:r>
              <a:rPr lang="en-US" sz="1800" dirty="0"/>
              <a:t> AVCMC (with outer VMC)</a:t>
            </a:r>
          </a:p>
          <a:p>
            <a:pPr algn="l"/>
            <a:r>
              <a:rPr lang="en-US" sz="1800" dirty="0"/>
              <a:t>- </a:t>
            </a:r>
            <a:r>
              <a:rPr lang="en-US" sz="1800" dirty="0" err="1"/>
              <a:t>frwd</a:t>
            </a:r>
            <a:r>
              <a:rPr lang="en-US" sz="1800" dirty="0"/>
              <a:t> AVCMC or VMC for battery charging</a:t>
            </a:r>
          </a:p>
          <a:p>
            <a:pPr algn="l"/>
            <a:r>
              <a:rPr lang="en-US" sz="1800" dirty="0"/>
              <a:t>- rev VMC</a:t>
            </a:r>
          </a:p>
          <a:p>
            <a:pPr algn="l"/>
            <a:r>
              <a:rPr lang="en-US" sz="1800" dirty="0"/>
              <a:t>- rev AVCMC (with outer VMC)</a:t>
            </a:r>
          </a:p>
          <a:p>
            <a:pPr algn="l"/>
            <a:r>
              <a:rPr lang="en-US" sz="1800" dirty="0"/>
              <a:t>- switch </a:t>
            </a:r>
            <a:r>
              <a:rPr lang="en-US" sz="1800" dirty="0" err="1"/>
              <a:t>fwrd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rev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- switch rev  </a:t>
            </a:r>
            <a:r>
              <a:rPr lang="en-US" sz="1800" dirty="0" err="1">
                <a:sym typeface="Wingdings" panose="05000000000000000000" pitchFamily="2" charset="2"/>
              </a:rPr>
              <a:t>fwrd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078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04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9427A2-DA7D-4733-BECF-756D024E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03" y="1441704"/>
            <a:ext cx="5830667" cy="430467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0916A-8F8F-42AA-82A8-4AF1F0F4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1" y="1451939"/>
            <a:ext cx="5794112" cy="42776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889FE-6311-4022-AB70-E1EFB79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CCM &lt;-&gt; DCM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C7585-1010-4EB3-BFA8-BE0BC9646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05" y="873536"/>
            <a:ext cx="1042978" cy="275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1B67D-2993-4835-B2CB-A9D03EFAC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983" y="878019"/>
            <a:ext cx="3020069" cy="510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5C5B4-8D19-4B8A-9FBC-B83A4826E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5203" y="878019"/>
            <a:ext cx="1038127" cy="2755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8F6C8-F382-4483-A1FF-3BD004C10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774" y="881410"/>
            <a:ext cx="2902416" cy="5075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B71242-851F-4F2F-BC90-E58360B1E6C1}"/>
              </a:ext>
            </a:extLst>
          </p:cNvPr>
          <p:cNvSpPr txBox="1"/>
          <p:nvPr/>
        </p:nvSpPr>
        <p:spPr>
          <a:xfrm>
            <a:off x="2151530" y="581694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#define IOUT_CCM_FLOAT 	(float)((((0.4*0.5)+1.65)*4096)/3.3) //0.5A</a:t>
            </a:r>
          </a:p>
          <a:p>
            <a:r>
              <a:rPr lang="en-US" sz="1200" dirty="0"/>
              <a:t>#define IOUT_CCM            	(uint16_t) IOUT_CCM_FLOAT </a:t>
            </a:r>
          </a:p>
          <a:p>
            <a:endParaRPr lang="en-US" sz="1200" dirty="0"/>
          </a:p>
          <a:p>
            <a:r>
              <a:rPr lang="en-US" sz="1200" dirty="0"/>
              <a:t>#define IOUT_DCM_FLOAT 	(float)((((0.4*0.4)+1.65)*4096)/3.3) //0.4A</a:t>
            </a:r>
          </a:p>
          <a:p>
            <a:r>
              <a:rPr lang="en-US" sz="1200" dirty="0"/>
              <a:t>#define IOUT_DCM            	(uint16_t) IOUT_DCM_FLOAT </a:t>
            </a:r>
          </a:p>
        </p:txBody>
      </p:sp>
    </p:spTree>
    <p:extLst>
      <p:ext uri="{BB962C8B-B14F-4D97-AF65-F5344CB8AC3E}">
        <p14:creationId xmlns:p14="http://schemas.microsoft.com/office/powerpoint/2010/main" val="342869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5AF1-36A3-4FA0-AD52-A535424D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FIGURE 1-7: FIRMWARE BLOCK DIAGRAM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82F4E1-16E3-4B96-B010-C9FBE4766856}"/>
              </a:ext>
            </a:extLst>
          </p:cNvPr>
          <p:cNvSpPr/>
          <p:nvPr/>
        </p:nvSpPr>
        <p:spPr>
          <a:xfrm>
            <a:off x="461819" y="1154545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app_hmi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(buttins, leds)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74D75-20E3-46E7-9004-7767502579CF}"/>
              </a:ext>
            </a:extLst>
          </p:cNvPr>
          <p:cNvSpPr/>
          <p:nvPr/>
        </p:nvSpPr>
        <p:spPr>
          <a:xfrm>
            <a:off x="2138220" y="1154545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app_gui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(external gui)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85C50-8CD5-46AF-B136-E0D7BAB4F189}"/>
              </a:ext>
            </a:extLst>
          </p:cNvPr>
          <p:cNvSpPr/>
          <p:nvPr/>
        </p:nvSpPr>
        <p:spPr>
          <a:xfrm>
            <a:off x="3814621" y="1154545"/>
            <a:ext cx="1491672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drv_gui_comm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80866-10A9-4A64-9ED8-05BC3095A941}"/>
              </a:ext>
            </a:extLst>
          </p:cNvPr>
          <p:cNvSpPr/>
          <p:nvPr/>
        </p:nvSpPr>
        <p:spPr>
          <a:xfrm>
            <a:off x="5763494" y="1154545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uart1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77ECA-A0F0-43BE-B2CE-5E0E60EEC76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57420" y="1427018"/>
            <a:ext cx="457201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11D6CB-DB1E-4624-BD60-9AF0AA835C26}"/>
              </a:ext>
            </a:extLst>
          </p:cNvPr>
          <p:cNvCxnSpPr/>
          <p:nvPr/>
        </p:nvCxnSpPr>
        <p:spPr>
          <a:xfrm>
            <a:off x="5306293" y="1427017"/>
            <a:ext cx="457201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8A67F3-D7A0-48DB-A674-41BFDA9048CA}"/>
              </a:ext>
            </a:extLst>
          </p:cNvPr>
          <p:cNvSpPr/>
          <p:nvPr/>
        </p:nvSpPr>
        <p:spPr>
          <a:xfrm>
            <a:off x="461819" y="2119745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drv_adc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5652FC-3B2D-4317-AF33-3D66F4A1E756}"/>
              </a:ext>
            </a:extLst>
          </p:cNvPr>
          <p:cNvSpPr/>
          <p:nvPr/>
        </p:nvSpPr>
        <p:spPr>
          <a:xfrm>
            <a:off x="461819" y="2987963"/>
            <a:ext cx="1330036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Potentiometer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BABAA-2876-442C-960C-74E10B655E01}"/>
              </a:ext>
            </a:extLst>
          </p:cNvPr>
          <p:cNvSpPr/>
          <p:nvPr/>
        </p:nvSpPr>
        <p:spPr>
          <a:xfrm>
            <a:off x="461819" y="4248026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main_tasks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1BB1A-6DDD-4A2F-87A6-C276D23B0F68}"/>
              </a:ext>
            </a:extLst>
          </p:cNvPr>
          <p:cNvSpPr/>
          <p:nvPr/>
        </p:nvSpPr>
        <p:spPr>
          <a:xfrm>
            <a:off x="461819" y="5153891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OS_Scheduler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50F7A-46CD-47EF-8C09-437CA40198AC}"/>
              </a:ext>
            </a:extLst>
          </p:cNvPr>
          <p:cNvSpPr/>
          <p:nvPr/>
        </p:nvSpPr>
        <p:spPr>
          <a:xfrm>
            <a:off x="2239819" y="5153890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MCC Peripheral Init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87990-17C7-4940-94B4-BD18906DF0D6}"/>
              </a:ext>
            </a:extLst>
          </p:cNvPr>
          <p:cNvSpPr/>
          <p:nvPr/>
        </p:nvSpPr>
        <p:spPr>
          <a:xfrm>
            <a:off x="4315693" y="5153891"/>
            <a:ext cx="1491672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fault_common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B6967-78CB-46CE-ABCF-1374A99E46D2}"/>
              </a:ext>
            </a:extLst>
          </p:cNvPr>
          <p:cNvSpPr/>
          <p:nvPr/>
        </p:nvSpPr>
        <p:spPr>
          <a:xfrm>
            <a:off x="2138219" y="1908012"/>
            <a:ext cx="7912383" cy="3047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A1A13B-0413-452D-B438-90929E5B6D1F}"/>
              </a:ext>
            </a:extLst>
          </p:cNvPr>
          <p:cNvSpPr/>
          <p:nvPr/>
        </p:nvSpPr>
        <p:spPr>
          <a:xfrm>
            <a:off x="2274457" y="2987963"/>
            <a:ext cx="514925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Ext-Ref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4BE0B6-C770-496E-8ABE-853B11BB221C}"/>
              </a:ext>
            </a:extLst>
          </p:cNvPr>
          <p:cNvSpPr/>
          <p:nvPr/>
        </p:nvSpPr>
        <p:spPr>
          <a:xfrm>
            <a:off x="3142678" y="2927925"/>
            <a:ext cx="1445490" cy="665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state_machine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B8CB01-F383-4912-9187-38E5C323215B}"/>
              </a:ext>
            </a:extLst>
          </p:cNvPr>
          <p:cNvSpPr/>
          <p:nvPr/>
        </p:nvSpPr>
        <p:spPr>
          <a:xfrm>
            <a:off x="4849095" y="2987963"/>
            <a:ext cx="514925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Int-Ref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6C5E8-190E-4711-ABDA-632F75E476E6}"/>
              </a:ext>
            </a:extLst>
          </p:cNvPr>
          <p:cNvSpPr/>
          <p:nvPr/>
        </p:nvSpPr>
        <p:spPr>
          <a:xfrm>
            <a:off x="5546444" y="2987963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control_loop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F39B3-89B0-4365-A514-8868400B102B}"/>
              </a:ext>
            </a:extLst>
          </p:cNvPr>
          <p:cNvSpPr/>
          <p:nvPr/>
        </p:nvSpPr>
        <p:spPr>
          <a:xfrm>
            <a:off x="3368968" y="4234916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fault_check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42572-CC61-4EEC-9745-A2EAC3F49DC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81019" y="2392218"/>
            <a:ext cx="4507345" cy="92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39A1B6-E237-4524-8513-CE6909FEA48F}"/>
              </a:ext>
            </a:extLst>
          </p:cNvPr>
          <p:cNvCxnSpPr>
            <a:cxnSpLocks/>
          </p:cNvCxnSpPr>
          <p:nvPr/>
        </p:nvCxnSpPr>
        <p:spPr>
          <a:xfrm flipV="1">
            <a:off x="6188364" y="2392218"/>
            <a:ext cx="0" cy="595745"/>
          </a:xfrm>
          <a:prstGeom prst="straightConnector1">
            <a:avLst/>
          </a:prstGeom>
          <a:ln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730C84-810B-496B-9C73-F4413E798D0F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1791855" y="3260436"/>
            <a:ext cx="48260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C9EFBE-4D2C-4F18-84E3-A8C495E733B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2789382" y="3260435"/>
            <a:ext cx="353296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716FA6-6DDA-4DD4-90EE-08DA712F6E5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588168" y="3260436"/>
            <a:ext cx="26092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4DE70B-BD00-438A-8567-53EF673A43FD}"/>
              </a:ext>
            </a:extLst>
          </p:cNvPr>
          <p:cNvCxnSpPr>
            <a:endCxn id="22" idx="1"/>
          </p:cNvCxnSpPr>
          <p:nvPr/>
        </p:nvCxnSpPr>
        <p:spPr>
          <a:xfrm>
            <a:off x="5364020" y="3260436"/>
            <a:ext cx="18242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8FA9B5-A594-4AC3-80D3-4EBC17191AFB}"/>
              </a:ext>
            </a:extLst>
          </p:cNvPr>
          <p:cNvCxnSpPr>
            <a:cxnSpLocks/>
          </p:cNvCxnSpPr>
          <p:nvPr/>
        </p:nvCxnSpPr>
        <p:spPr>
          <a:xfrm flipV="1">
            <a:off x="4350936" y="3592946"/>
            <a:ext cx="0" cy="64197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D9B117-1572-4B05-8F58-4A295242D4D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061529" y="4498045"/>
            <a:ext cx="0" cy="655846"/>
          </a:xfrm>
          <a:prstGeom prst="straightConnector1">
            <a:avLst/>
          </a:prstGeom>
          <a:ln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25A9C4-EB35-47E2-A170-9B5EF795C904}"/>
              </a:ext>
            </a:extLst>
          </p:cNvPr>
          <p:cNvCxnSpPr/>
          <p:nvPr/>
        </p:nvCxnSpPr>
        <p:spPr>
          <a:xfrm>
            <a:off x="4588168" y="4498045"/>
            <a:ext cx="47336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B895B0-566B-4AE2-A98E-629AFC3F9A12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1071419" y="4792971"/>
            <a:ext cx="0" cy="3609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8B826-3E01-4A95-929F-9A994EF8B8F2}"/>
              </a:ext>
            </a:extLst>
          </p:cNvPr>
          <p:cNvCxnSpPr>
            <a:cxnSpLocks/>
          </p:cNvCxnSpPr>
          <p:nvPr/>
        </p:nvCxnSpPr>
        <p:spPr>
          <a:xfrm flipV="1">
            <a:off x="3416440" y="3592945"/>
            <a:ext cx="0" cy="27567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0D733F-240E-4DCC-BD30-D58E5F2139CD}"/>
              </a:ext>
            </a:extLst>
          </p:cNvPr>
          <p:cNvCxnSpPr/>
          <p:nvPr/>
        </p:nvCxnSpPr>
        <p:spPr>
          <a:xfrm flipH="1">
            <a:off x="1071419" y="3868615"/>
            <a:ext cx="23450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6B7EAA8-55A3-4957-842A-E4EA8156B2CC}"/>
              </a:ext>
            </a:extLst>
          </p:cNvPr>
          <p:cNvCxnSpPr>
            <a:stCxn id="14" idx="0"/>
          </p:cNvCxnSpPr>
          <p:nvPr/>
        </p:nvCxnSpPr>
        <p:spPr>
          <a:xfrm flipV="1">
            <a:off x="1071419" y="3868615"/>
            <a:ext cx="0" cy="37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C16B27-AC14-444E-8C4F-D279A7CA4EAC}"/>
              </a:ext>
            </a:extLst>
          </p:cNvPr>
          <p:cNvCxnSpPr>
            <a:cxnSpLocks/>
          </p:cNvCxnSpPr>
          <p:nvPr/>
        </p:nvCxnSpPr>
        <p:spPr>
          <a:xfrm>
            <a:off x="2138220" y="4150682"/>
            <a:ext cx="7912382" cy="0"/>
          </a:xfrm>
          <a:prstGeom prst="line">
            <a:avLst/>
          </a:prstGeom>
          <a:ln w="31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E7D919-481C-41EB-8A49-52BC922375E8}"/>
              </a:ext>
            </a:extLst>
          </p:cNvPr>
          <p:cNvSpPr txBox="1"/>
          <p:nvPr/>
        </p:nvSpPr>
        <p:spPr>
          <a:xfrm>
            <a:off x="4824848" y="4147123"/>
            <a:ext cx="1841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drv_pwrctrl_ILLC_fault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EBBDD3-C7D2-40E4-9276-2DA327C1D23E}"/>
              </a:ext>
            </a:extLst>
          </p:cNvPr>
          <p:cNvSpPr txBox="1"/>
          <p:nvPr/>
        </p:nvSpPr>
        <p:spPr>
          <a:xfrm>
            <a:off x="2849419" y="1880462"/>
            <a:ext cx="141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drv_pwrctrl_ILLC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081A92-1CCE-4A98-B91F-F5B18E18188A}"/>
              </a:ext>
            </a:extLst>
          </p:cNvPr>
          <p:cNvSpPr txBox="1"/>
          <p:nvPr/>
        </p:nvSpPr>
        <p:spPr>
          <a:xfrm>
            <a:off x="10211352" y="3533607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800kHz – 1MHz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EF4323-4C39-4F07-9EFA-673A558CC332}"/>
              </a:ext>
            </a:extLst>
          </p:cNvPr>
          <p:cNvSpPr txBox="1"/>
          <p:nvPr/>
        </p:nvSpPr>
        <p:spPr>
          <a:xfrm>
            <a:off x="2157537" y="2119745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ISR: 133kHz – 166kHz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F855C2-64CC-46F0-9455-622B9B52907D}"/>
              </a:ext>
            </a:extLst>
          </p:cNvPr>
          <p:cNvSpPr/>
          <p:nvPr/>
        </p:nvSpPr>
        <p:spPr>
          <a:xfrm>
            <a:off x="10264570" y="3048385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PWM output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PHA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433115-18FF-4A33-B6F6-4B54BF7EEFD9}"/>
              </a:ext>
            </a:extLst>
          </p:cNvPr>
          <p:cNvSpPr/>
          <p:nvPr/>
        </p:nvSpPr>
        <p:spPr>
          <a:xfrm>
            <a:off x="10264570" y="3800763"/>
            <a:ext cx="1219200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PWM output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PHB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45B452-B09A-4A2C-BF59-353CD4BCF116}"/>
              </a:ext>
            </a:extLst>
          </p:cNvPr>
          <p:cNvSpPr/>
          <p:nvPr/>
        </p:nvSpPr>
        <p:spPr>
          <a:xfrm>
            <a:off x="6963908" y="2129197"/>
            <a:ext cx="1609425" cy="544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SR_state_machine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5ABD2E-234C-49E8-9CD3-27C6CB55065C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86417" y="2401670"/>
            <a:ext cx="77749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E4E465-4BD7-4D15-960C-D1A7917E55D8}"/>
              </a:ext>
            </a:extLst>
          </p:cNvPr>
          <p:cNvCxnSpPr/>
          <p:nvPr/>
        </p:nvCxnSpPr>
        <p:spPr>
          <a:xfrm>
            <a:off x="6765644" y="3260436"/>
            <a:ext cx="211254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514B264-74C8-4E2F-8CAA-CDF56B3819A5}"/>
              </a:ext>
            </a:extLst>
          </p:cNvPr>
          <p:cNvCxnSpPr>
            <a:cxnSpLocks/>
          </p:cNvCxnSpPr>
          <p:nvPr/>
        </p:nvCxnSpPr>
        <p:spPr>
          <a:xfrm flipV="1">
            <a:off x="8878186" y="3246970"/>
            <a:ext cx="1386384" cy="53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9F38E1-E4C8-47AB-A4FA-E223E2664D78}"/>
              </a:ext>
            </a:extLst>
          </p:cNvPr>
          <p:cNvCxnSpPr>
            <a:cxnSpLocks/>
          </p:cNvCxnSpPr>
          <p:nvPr/>
        </p:nvCxnSpPr>
        <p:spPr>
          <a:xfrm>
            <a:off x="8878186" y="3260435"/>
            <a:ext cx="0" cy="628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6C2EAE-9156-4EC6-B228-B541C7EAB9E9}"/>
              </a:ext>
            </a:extLst>
          </p:cNvPr>
          <p:cNvCxnSpPr>
            <a:cxnSpLocks/>
          </p:cNvCxnSpPr>
          <p:nvPr/>
        </p:nvCxnSpPr>
        <p:spPr>
          <a:xfrm flipV="1">
            <a:off x="8878186" y="3876654"/>
            <a:ext cx="1386384" cy="1271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541BEC1-AEBB-4FC1-91E3-29D9EFF5F64A}"/>
              </a:ext>
            </a:extLst>
          </p:cNvPr>
          <p:cNvSpPr/>
          <p:nvPr/>
        </p:nvSpPr>
        <p:spPr>
          <a:xfrm>
            <a:off x="10238508" y="1917873"/>
            <a:ext cx="1416798" cy="42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SR PWM output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PHA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BBD658-CCEF-401C-B2E7-FC2D830A3388}"/>
              </a:ext>
            </a:extLst>
          </p:cNvPr>
          <p:cNvSpPr/>
          <p:nvPr/>
        </p:nvSpPr>
        <p:spPr>
          <a:xfrm>
            <a:off x="10238508" y="2512210"/>
            <a:ext cx="1416798" cy="426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SR PWM output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PHB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EC2675-BA58-442F-9137-D67D49E80532}"/>
              </a:ext>
            </a:extLst>
          </p:cNvPr>
          <p:cNvSpPr/>
          <p:nvPr/>
        </p:nvSpPr>
        <p:spPr>
          <a:xfrm>
            <a:off x="9012864" y="2020038"/>
            <a:ext cx="937156" cy="98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Load Current Balancing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3E4657-523F-4716-9B23-F970C47080B4}"/>
              </a:ext>
            </a:extLst>
          </p:cNvPr>
          <p:cNvCxnSpPr>
            <a:stCxn id="67" idx="3"/>
          </p:cNvCxnSpPr>
          <p:nvPr/>
        </p:nvCxnSpPr>
        <p:spPr>
          <a:xfrm>
            <a:off x="8573333" y="2401670"/>
            <a:ext cx="439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2448C9-0096-4D54-9BB3-83389035F77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9950020" y="2725390"/>
            <a:ext cx="28848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F2CFD3-40D1-4C16-BC2A-7A70A4F95A03}"/>
              </a:ext>
            </a:extLst>
          </p:cNvPr>
          <p:cNvCxnSpPr>
            <a:cxnSpLocks/>
          </p:cNvCxnSpPr>
          <p:nvPr/>
        </p:nvCxnSpPr>
        <p:spPr>
          <a:xfrm>
            <a:off x="9958176" y="2147884"/>
            <a:ext cx="28848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0FF014C-99E3-4346-BA13-C17255C4D466}"/>
              </a:ext>
            </a:extLst>
          </p:cNvPr>
          <p:cNvSpPr txBox="1"/>
          <p:nvPr/>
        </p:nvSpPr>
        <p:spPr>
          <a:xfrm>
            <a:off x="10286309" y="2266215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800kHz – 1MHz</a:t>
            </a:r>
            <a:endParaRPr 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25AB25-78D4-41FB-8B77-7A4BB3BBCB1A}"/>
              </a:ext>
            </a:extLst>
          </p:cNvPr>
          <p:cNvSpPr txBox="1"/>
          <p:nvPr/>
        </p:nvSpPr>
        <p:spPr>
          <a:xfrm>
            <a:off x="444792" y="3622842"/>
            <a:ext cx="171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Task_Realtime 100us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1061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8566-751B-49E3-AE54-1DB4EC2B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1-9: FIRMWARE BLOCKS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6E3F25-1636-4E68-A2A1-45D9AC165E9F}"/>
              </a:ext>
            </a:extLst>
          </p:cNvPr>
          <p:cNvGraphicFramePr>
            <a:graphicFrameLocks noGrp="1"/>
          </p:cNvGraphicFramePr>
          <p:nvPr/>
        </p:nvGraphicFramePr>
        <p:xfrm>
          <a:off x="2161310" y="1274618"/>
          <a:ext cx="7850908" cy="50601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38392">
                  <a:extLst>
                    <a:ext uri="{9D8B030D-6E8A-4147-A177-3AD203B41FA5}">
                      <a16:colId xmlns:a16="http://schemas.microsoft.com/office/drawing/2014/main" val="1229453370"/>
                    </a:ext>
                  </a:extLst>
                </a:gridCol>
                <a:gridCol w="5012516">
                  <a:extLst>
                    <a:ext uri="{9D8B030D-6E8A-4147-A177-3AD203B41FA5}">
                      <a16:colId xmlns:a16="http://schemas.microsoft.com/office/drawing/2014/main" val="1129048117"/>
                    </a:ext>
                  </a:extLst>
                </a:gridCol>
              </a:tblGrid>
              <a:tr h="204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Component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29739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OS_Scheduler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Core of the Cooperative Operation System, calls realtime and non-realtime functions.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741431"/>
                  </a:ext>
                </a:extLst>
              </a:tr>
              <a:tr h="204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>
                          <a:effectLst/>
                        </a:rPr>
                        <a:t>MCC Peripheral Init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Contains initialization and APIs for the peripherals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54236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fault_common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Contains common functions to do fault checks. In this project they are used from the fault_check handler of the ILLC.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63317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main_tasks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Contains all functions that are called by the scheduler. Main point where other important functions are being called.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346532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drv_pwrctrl_ILLC_fault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Contains all fault check functions to check if voltages and currents are in the right range. This fault check function is called from the ILLC  state machine.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902226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drv_pwrctrl_ILLC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main component of the ILLC. Contains the state machine and the control loop.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313411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>
                          <a:effectLst/>
                        </a:rPr>
                        <a:t>Potentiometer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The potentiometer position is being used as a reference voltage for the ILLC.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707436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drv_adc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Handles the analog/digital conversion synchrone to the PWM and calls the control loop of the ILLC.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889968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app_gui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drv_gui_comm</a:t>
                      </a:r>
                      <a:r>
                        <a:rPr lang="en-US" sz="1400" dirty="0">
                          <a:effectLst/>
                        </a:rPr>
                        <a:t>, uart1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Contains the UART communication with the GUI to visualize the status of the ILLC.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531974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SR_state_machine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>
                          <a:effectLst/>
                        </a:rPr>
                        <a:t>Control of Synchron Rectifier Switches. Adaptive settings of switch on delay compared to primary switching.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326271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400" dirty="0">
                          <a:effectLst/>
                        </a:rPr>
                        <a:t>Load Current Balancing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13860" algn="l"/>
                        </a:tabLst>
                      </a:pPr>
                      <a:r>
                        <a:rPr lang="en-US" sz="1100" dirty="0">
                          <a:effectLst/>
                        </a:rPr>
                        <a:t>The Duty Cycle of Syncron Rectifier Switches are individual controlled for each interleaved phase to get same load current in every interleaved phase.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0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3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C9DF-ABC7-454D-B490-18F20AF7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PoBo Visualizer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AC83B4-8C2F-4517-B9FC-31D6AA2604B3}"/>
              </a:ext>
            </a:extLst>
          </p:cNvPr>
          <p:cNvGrpSpPr/>
          <p:nvPr/>
        </p:nvGrpSpPr>
        <p:grpSpPr>
          <a:xfrm>
            <a:off x="1496036" y="2241734"/>
            <a:ext cx="1332753" cy="491332"/>
            <a:chOff x="985408" y="1133475"/>
            <a:chExt cx="1258831" cy="491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66D81F-190C-4BAA-AC09-57EA5F48D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65" y="1133475"/>
              <a:ext cx="125677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Input Voltage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0CD094B-3CC5-4DA2-87EC-208CB344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08" y="1354932"/>
              <a:ext cx="104616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8Vdc...18Vdc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0F19EC-7567-4472-BE87-A16AF39FAEDE}"/>
              </a:ext>
            </a:extLst>
          </p:cNvPr>
          <p:cNvGrpSpPr/>
          <p:nvPr/>
        </p:nvGrpSpPr>
        <p:grpSpPr>
          <a:xfrm>
            <a:off x="10255665" y="1634674"/>
            <a:ext cx="1255713" cy="869951"/>
            <a:chOff x="9855160" y="1043781"/>
            <a:chExt cx="1255713" cy="869951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B707EF1B-9CD3-43E5-874C-0BA7F5BF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5160" y="1043781"/>
              <a:ext cx="12557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Output Voltage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9BF9514C-EA4F-48E8-A8EF-16319AFF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4860" y="1243806"/>
              <a:ext cx="90646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5V...20VDC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E657D932-F555-4AE3-8A34-10E1E84A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235" y="1445419"/>
              <a:ext cx="7366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20Wmax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F1AA8AA3-EC63-4C03-8FDA-39602931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0910" y="1645444"/>
              <a:ext cx="587375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2Amax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BCEA8F-C8A7-4008-B38C-57950DA43F64}"/>
              </a:ext>
            </a:extLst>
          </p:cNvPr>
          <p:cNvGrpSpPr/>
          <p:nvPr/>
        </p:nvGrpSpPr>
        <p:grpSpPr>
          <a:xfrm>
            <a:off x="1429808" y="2342085"/>
            <a:ext cx="8634414" cy="2882101"/>
            <a:chOff x="2444750" y="2790027"/>
            <a:chExt cx="7400926" cy="1804988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3118981-4FB3-4481-890F-22BABB6E7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0" y="4004465"/>
              <a:ext cx="1081088" cy="590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BF3C023-CBC6-48B0-A352-2037CDC8A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0" y="4004465"/>
              <a:ext cx="1081088" cy="5905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187A480-75BC-4569-BB18-6B2BE625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163" y="4053677"/>
              <a:ext cx="681505" cy="154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AUX PS/V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F9B4F98-6BBE-45D9-9803-7E10B6A44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763" y="3202777"/>
              <a:ext cx="1035050" cy="6143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3E6E7C2B-3EEA-45EF-917A-9E9A77F21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763" y="3202777"/>
              <a:ext cx="1035050" cy="61436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F1F2849-53AA-4CA8-A935-69C092E8A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963" y="3266277"/>
              <a:ext cx="9858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Half Bridge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B5E281D3-B069-4BFB-8B1E-C855A7710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3505990"/>
              <a:ext cx="6572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BOOST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FAD4364-79B6-4990-B04E-14ADD44D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202777"/>
              <a:ext cx="1035050" cy="6143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E77C03EF-D6C3-4CDF-AD1F-3479E3D18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202777"/>
              <a:ext cx="1035050" cy="61436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830951A3-D804-4138-B39F-136779C3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00" y="3266277"/>
              <a:ext cx="9858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Half Bridge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EDDAEB9E-D21F-415B-9B27-E282E661A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838" y="3505990"/>
              <a:ext cx="54768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BUCK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6EC005E-DBC9-4CBD-B001-1E672C72C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88" y="3250402"/>
              <a:ext cx="846138" cy="5191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C0574616-2391-43A8-BA0B-669D0F175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88" y="3250402"/>
              <a:ext cx="846138" cy="5191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03A9498-C867-4DC3-AA41-708B7FD8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3266277"/>
              <a:ext cx="7667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Current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5DDD3635-F997-427C-82E9-81CB22BF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175" y="3505990"/>
              <a:ext cx="5667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Sense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683138C6-0D50-463C-9071-E61211BFF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3321840"/>
              <a:ext cx="706438" cy="3619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D1D98A8E-83A8-45F9-A40E-69770F134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5" y="3321840"/>
              <a:ext cx="706438" cy="3619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CD43FE93-86FC-4D0C-9E5D-EDBE5701B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3378990"/>
              <a:ext cx="5175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Filter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2578DAD2-B87F-4938-9AF0-7B5FB698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1438" y="3250402"/>
              <a:ext cx="846138" cy="5191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8C7A96BD-8408-49BE-88D0-6EA9E1FDC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1438" y="3250402"/>
              <a:ext cx="846138" cy="5191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3DF456B7-1A2F-4B33-ACA8-21574B1E2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913" y="3266277"/>
              <a:ext cx="7667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Current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9BEED629-39E1-4F3C-BE5E-A6BA7582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938" y="3505990"/>
              <a:ext cx="568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Sense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1765D8BD-1F0E-45AA-B5B0-B808BD0D3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613" y="3321840"/>
              <a:ext cx="706438" cy="3619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BF48D509-C83E-40D5-B97F-EDE2B2B1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613" y="3321840"/>
              <a:ext cx="706438" cy="3619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7D3302B7-B3FD-45C7-8CAF-DD722F64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7838" y="3378990"/>
              <a:ext cx="5175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Filter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049F6D52-80B6-4BD3-8140-9BF75B6BA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2325" y="3020215"/>
              <a:ext cx="611188" cy="512763"/>
            </a:xfrm>
            <a:custGeom>
              <a:avLst/>
              <a:gdLst>
                <a:gd name="T0" fmla="*/ 499 w 983"/>
                <a:gd name="T1" fmla="*/ 147 h 823"/>
                <a:gd name="T2" fmla="*/ 499 w 983"/>
                <a:gd name="T3" fmla="*/ 472 h 823"/>
                <a:gd name="T4" fmla="*/ 450 w 983"/>
                <a:gd name="T5" fmla="*/ 219 h 823"/>
                <a:gd name="T6" fmla="*/ 819 w 983"/>
                <a:gd name="T7" fmla="*/ 226 h 823"/>
                <a:gd name="T8" fmla="*/ 760 w 983"/>
                <a:gd name="T9" fmla="*/ 469 h 823"/>
                <a:gd name="T10" fmla="*/ 760 w 983"/>
                <a:gd name="T11" fmla="*/ 134 h 823"/>
                <a:gd name="T12" fmla="*/ 983 w 983"/>
                <a:gd name="T13" fmla="*/ 823 h 823"/>
                <a:gd name="T14" fmla="*/ 983 w 983"/>
                <a:gd name="T15" fmla="*/ 231 h 823"/>
                <a:gd name="T16" fmla="*/ 760 w 983"/>
                <a:gd name="T17" fmla="*/ 134 h 823"/>
                <a:gd name="T18" fmla="*/ 229 w 983"/>
                <a:gd name="T19" fmla="*/ 148 h 823"/>
                <a:gd name="T20" fmla="*/ 229 w 983"/>
                <a:gd name="T21" fmla="*/ 472 h 823"/>
                <a:gd name="T22" fmla="*/ 188 w 983"/>
                <a:gd name="T23" fmla="*/ 208 h 823"/>
                <a:gd name="T24" fmla="*/ 499 w 983"/>
                <a:gd name="T25" fmla="*/ 147 h 823"/>
                <a:gd name="T26" fmla="*/ 0 w 983"/>
                <a:gd name="T27" fmla="*/ 823 h 823"/>
                <a:gd name="T28" fmla="*/ 0 w 983"/>
                <a:gd name="T29" fmla="*/ 251 h 823"/>
                <a:gd name="T30" fmla="*/ 229 w 983"/>
                <a:gd name="T31" fmla="*/ 148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3" h="823">
                  <a:moveTo>
                    <a:pt x="499" y="147"/>
                  </a:moveTo>
                  <a:cubicBezTo>
                    <a:pt x="601" y="260"/>
                    <a:pt x="603" y="472"/>
                    <a:pt x="499" y="472"/>
                  </a:cubicBezTo>
                  <a:cubicBezTo>
                    <a:pt x="396" y="471"/>
                    <a:pt x="392" y="319"/>
                    <a:pt x="450" y="219"/>
                  </a:cubicBezTo>
                  <a:cubicBezTo>
                    <a:pt x="560" y="0"/>
                    <a:pt x="754" y="57"/>
                    <a:pt x="819" y="226"/>
                  </a:cubicBezTo>
                  <a:cubicBezTo>
                    <a:pt x="862" y="350"/>
                    <a:pt x="856" y="472"/>
                    <a:pt x="760" y="469"/>
                  </a:cubicBezTo>
                  <a:cubicBezTo>
                    <a:pt x="652" y="466"/>
                    <a:pt x="659" y="215"/>
                    <a:pt x="760" y="134"/>
                  </a:cubicBezTo>
                  <a:moveTo>
                    <a:pt x="983" y="823"/>
                  </a:moveTo>
                  <a:cubicBezTo>
                    <a:pt x="983" y="823"/>
                    <a:pt x="983" y="256"/>
                    <a:pt x="983" y="231"/>
                  </a:cubicBezTo>
                  <a:cubicBezTo>
                    <a:pt x="983" y="100"/>
                    <a:pt x="883" y="15"/>
                    <a:pt x="760" y="134"/>
                  </a:cubicBezTo>
                  <a:moveTo>
                    <a:pt x="229" y="148"/>
                  </a:moveTo>
                  <a:cubicBezTo>
                    <a:pt x="331" y="260"/>
                    <a:pt x="342" y="472"/>
                    <a:pt x="229" y="472"/>
                  </a:cubicBezTo>
                  <a:cubicBezTo>
                    <a:pt x="116" y="473"/>
                    <a:pt x="150" y="274"/>
                    <a:pt x="188" y="208"/>
                  </a:cubicBezTo>
                  <a:cubicBezTo>
                    <a:pt x="266" y="75"/>
                    <a:pt x="396" y="28"/>
                    <a:pt x="499" y="147"/>
                  </a:cubicBezTo>
                  <a:moveTo>
                    <a:pt x="0" y="823"/>
                  </a:moveTo>
                  <a:cubicBezTo>
                    <a:pt x="0" y="823"/>
                    <a:pt x="0" y="292"/>
                    <a:pt x="0" y="251"/>
                  </a:cubicBezTo>
                  <a:cubicBezTo>
                    <a:pt x="0" y="71"/>
                    <a:pt x="126" y="28"/>
                    <a:pt x="229" y="148"/>
                  </a:cubicBez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E4F35B9A-F1C2-4D75-8A58-91A7FC70C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50" y="2790027"/>
              <a:ext cx="4381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L310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E507E37A-9E49-414A-B723-944B140A8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513" y="3502815"/>
              <a:ext cx="28257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B191ADA8-CEF9-4E9C-A5C7-0EA133C95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225" y="3509165"/>
              <a:ext cx="28257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2E0D5339-C853-4CAE-B528-177FC3E39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84850" y="3532977"/>
              <a:ext cx="11747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40318CF3-D738-4B76-A13C-E10727E5E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3513" y="3532977"/>
              <a:ext cx="952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7B08F324-2158-445F-9E76-174474EEF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3813" y="3502815"/>
              <a:ext cx="30480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7659D2C0-C251-4CA5-853C-0F015422A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5051" y="3502815"/>
              <a:ext cx="30638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6406A63E-B4AF-4EDE-A57E-0E5EDDDA19DA}"/>
              </a:ext>
            </a:extLst>
          </p:cNvPr>
          <p:cNvSpPr/>
          <p:nvPr/>
        </p:nvSpPr>
        <p:spPr>
          <a:xfrm>
            <a:off x="10393204" y="2935852"/>
            <a:ext cx="1098885" cy="10988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AA2631-C502-48BA-AE3B-61CFDA72C509}"/>
              </a:ext>
            </a:extLst>
          </p:cNvPr>
          <p:cNvSpPr txBox="1"/>
          <p:nvPr/>
        </p:nvSpPr>
        <p:spPr>
          <a:xfrm>
            <a:off x="10427558" y="2588340"/>
            <a:ext cx="95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VOUT/V</a:t>
            </a:r>
            <a:endParaRPr lang="en-US" sz="1800" b="1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B48C01-9020-480A-85DB-61A0C61BC95F}"/>
              </a:ext>
            </a:extLst>
          </p:cNvPr>
          <p:cNvSpPr/>
          <p:nvPr/>
        </p:nvSpPr>
        <p:spPr>
          <a:xfrm>
            <a:off x="193431" y="2930781"/>
            <a:ext cx="1098885" cy="10988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4860D8-D86F-4EE2-A5F9-B7207718BEF4}"/>
              </a:ext>
            </a:extLst>
          </p:cNvPr>
          <p:cNvSpPr txBox="1"/>
          <p:nvPr/>
        </p:nvSpPr>
        <p:spPr>
          <a:xfrm>
            <a:off x="363239" y="253443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VDD/V</a:t>
            </a:r>
            <a:endParaRPr lang="en-US" sz="18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ED9860-F6FC-4FFF-AE93-358663B9C7D5}"/>
              </a:ext>
            </a:extLst>
          </p:cNvPr>
          <p:cNvCxnSpPr>
            <a:stCxn id="61" idx="6"/>
            <a:endCxn id="36" idx="1"/>
          </p:cNvCxnSpPr>
          <p:nvPr/>
        </p:nvCxnSpPr>
        <p:spPr>
          <a:xfrm>
            <a:off x="1292316" y="3480223"/>
            <a:ext cx="35603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73D592B-EDEB-46E6-9599-3F5A2BB78119}"/>
              </a:ext>
            </a:extLst>
          </p:cNvPr>
          <p:cNvCxnSpPr>
            <a:cxnSpLocks/>
            <a:stCxn id="58" idx="2"/>
            <a:endCxn id="38" idx="3"/>
          </p:cNvCxnSpPr>
          <p:nvPr/>
        </p:nvCxnSpPr>
        <p:spPr>
          <a:xfrm flipH="1">
            <a:off x="10019772" y="3485294"/>
            <a:ext cx="373432" cy="63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7BB97F3-579A-4824-9DCB-5F265F4D0C99}"/>
              </a:ext>
            </a:extLst>
          </p:cNvPr>
          <p:cNvSpPr txBox="1"/>
          <p:nvPr/>
        </p:nvSpPr>
        <p:spPr>
          <a:xfrm>
            <a:off x="9108623" y="1717822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Iout/A</a:t>
            </a:r>
            <a:endParaRPr lang="en-US" sz="18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682935-BD7D-43FF-8126-523ADED31919}"/>
              </a:ext>
            </a:extLst>
          </p:cNvPr>
          <p:cNvSpPr/>
          <p:nvPr/>
        </p:nvSpPr>
        <p:spPr>
          <a:xfrm rot="16200000">
            <a:off x="9163786" y="1866971"/>
            <a:ext cx="245939" cy="1325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3212216-86CC-4C6D-8829-327628A11BEE}"/>
              </a:ext>
            </a:extLst>
          </p:cNvPr>
          <p:cNvSpPr/>
          <p:nvPr/>
        </p:nvSpPr>
        <p:spPr>
          <a:xfrm>
            <a:off x="9068260" y="2085653"/>
            <a:ext cx="826169" cy="8311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E74BF6-15C9-4693-B32B-05FF7F27229C}"/>
              </a:ext>
            </a:extLst>
          </p:cNvPr>
          <p:cNvSpPr txBox="1"/>
          <p:nvPr/>
        </p:nvSpPr>
        <p:spPr>
          <a:xfrm>
            <a:off x="2920769" y="1703301"/>
            <a:ext cx="65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Iin/A</a:t>
            </a:r>
            <a:endParaRPr lang="en-US" sz="18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EB029C-9379-4960-BC7F-E76360FA5D61}"/>
              </a:ext>
            </a:extLst>
          </p:cNvPr>
          <p:cNvSpPr/>
          <p:nvPr/>
        </p:nvSpPr>
        <p:spPr>
          <a:xfrm rot="16200000">
            <a:off x="2975932" y="1852450"/>
            <a:ext cx="245939" cy="1325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4150E93-2957-4E8C-9B72-67145F630309}"/>
              </a:ext>
            </a:extLst>
          </p:cNvPr>
          <p:cNvSpPr/>
          <p:nvPr/>
        </p:nvSpPr>
        <p:spPr>
          <a:xfrm>
            <a:off x="2880406" y="2071132"/>
            <a:ext cx="826169" cy="8311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BB2AA5-6D7A-4760-AA80-6305927F810B}"/>
              </a:ext>
            </a:extLst>
          </p:cNvPr>
          <p:cNvSpPr/>
          <p:nvPr/>
        </p:nvSpPr>
        <p:spPr>
          <a:xfrm>
            <a:off x="6239252" y="4172367"/>
            <a:ext cx="1312757" cy="6739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239B85-4574-40BF-8D43-93A67B648E7B}"/>
              </a:ext>
            </a:extLst>
          </p:cNvPr>
          <p:cNvSpPr txBox="1"/>
          <p:nvPr/>
        </p:nvSpPr>
        <p:spPr>
          <a:xfrm>
            <a:off x="6232116" y="4181892"/>
            <a:ext cx="128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Duty Cycle/%</a:t>
            </a:r>
            <a:endParaRPr lang="en-US" sz="1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5EC8D4-91BC-402F-911C-DB6434CF8D65}"/>
              </a:ext>
            </a:extLst>
          </p:cNvPr>
          <p:cNvSpPr/>
          <p:nvPr/>
        </p:nvSpPr>
        <p:spPr>
          <a:xfrm>
            <a:off x="4045320" y="4183449"/>
            <a:ext cx="1312757" cy="6739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98CF29-C504-43FD-9A09-25B7550273D1}"/>
              </a:ext>
            </a:extLst>
          </p:cNvPr>
          <p:cNvSpPr txBox="1"/>
          <p:nvPr/>
        </p:nvSpPr>
        <p:spPr>
          <a:xfrm>
            <a:off x="4038184" y="4192974"/>
            <a:ext cx="128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Duty Cycle/%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28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FC88-46F0-40FC-BD61-1EF1A448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Startup CL VMC, AVCMC and BiDi AVCMC/VMC Setup</a:t>
            </a:r>
            <a:endParaRPr lang="en-US" sz="3200" dirty="0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A4842AD-30A3-4146-B74E-AC8DCB2B4E6A}"/>
              </a:ext>
            </a:extLst>
          </p:cNvPr>
          <p:cNvGrpSpPr/>
          <p:nvPr/>
        </p:nvGrpSpPr>
        <p:grpSpPr>
          <a:xfrm>
            <a:off x="551664" y="1386022"/>
            <a:ext cx="11819186" cy="2966824"/>
            <a:chOff x="2456257" y="4378604"/>
            <a:chExt cx="7412923" cy="1792863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8A533CB-3B72-4664-B88E-DDE3914C1A10}"/>
                </a:ext>
              </a:extLst>
            </p:cNvPr>
            <p:cNvGrpSpPr/>
            <p:nvPr/>
          </p:nvGrpSpPr>
          <p:grpSpPr>
            <a:xfrm>
              <a:off x="2456257" y="4378604"/>
              <a:ext cx="7412923" cy="1792863"/>
              <a:chOff x="1608611" y="4184682"/>
              <a:chExt cx="7412923" cy="1792863"/>
            </a:xfrm>
            <a:noFill/>
          </p:grpSpPr>
          <p:grpSp>
            <p:nvGrpSpPr>
              <p:cNvPr id="245" name="Group 73">
                <a:extLst>
                  <a:ext uri="{FF2B5EF4-FFF2-40B4-BE49-F238E27FC236}">
                    <a16:creationId xmlns:a16="http://schemas.microsoft.com/office/drawing/2014/main" id="{5DE8CA44-F1BD-4BE1-96E0-D46C72404F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08611" y="4184682"/>
                <a:ext cx="7412923" cy="1792863"/>
                <a:chOff x="984" y="1754"/>
                <a:chExt cx="3469" cy="839"/>
              </a:xfrm>
              <a:grpFill/>
            </p:grpSpPr>
            <p:sp>
              <p:nvSpPr>
                <p:cNvPr id="251" name="Rectangle 75">
                  <a:extLst>
                    <a:ext uri="{FF2B5EF4-FFF2-40B4-BE49-F238E27FC236}">
                      <a16:creationId xmlns:a16="http://schemas.microsoft.com/office/drawing/2014/main" id="{CD8A5BBE-4F2D-4475-8565-DC920368A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1754"/>
                  <a:ext cx="806" cy="6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Rectangle 76">
                  <a:extLst>
                    <a:ext uri="{FF2B5EF4-FFF2-40B4-BE49-F238E27FC236}">
                      <a16:creationId xmlns:a16="http://schemas.microsoft.com/office/drawing/2014/main" id="{7699BB2B-6D5A-449D-9C61-8E94A5071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1754"/>
                  <a:ext cx="806" cy="608"/>
                </a:xfrm>
                <a:prstGeom prst="rect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Rectangle 77">
                  <a:extLst>
                    <a:ext uri="{FF2B5EF4-FFF2-40B4-BE49-F238E27FC236}">
                      <a16:creationId xmlns:a16="http://schemas.microsoft.com/office/drawing/2014/main" id="{8D4063FF-5F8D-4C4D-A97C-8975502E8A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5" y="2014"/>
                  <a:ext cx="533" cy="7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4 switch buck-boost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4" name="Rectangle 78">
                  <a:extLst>
                    <a:ext uri="{FF2B5EF4-FFF2-40B4-BE49-F238E27FC236}">
                      <a16:creationId xmlns:a16="http://schemas.microsoft.com/office/drawing/2014/main" id="{46BE9A66-50A7-424B-AEE3-87C1A926A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0" y="2003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5" name="Freeform 80">
                  <a:extLst>
                    <a:ext uri="{FF2B5EF4-FFF2-40B4-BE49-F238E27FC236}">
                      <a16:creationId xmlns:a16="http://schemas.microsoft.com/office/drawing/2014/main" id="{B02F3952-FFF7-472B-B4D9-64C42C450F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8" y="2285"/>
                  <a:ext cx="84" cy="210"/>
                </a:xfrm>
                <a:custGeom>
                  <a:avLst/>
                  <a:gdLst>
                    <a:gd name="T0" fmla="*/ 28 w 84"/>
                    <a:gd name="T1" fmla="*/ 210 h 210"/>
                    <a:gd name="T2" fmla="*/ 56 w 84"/>
                    <a:gd name="T3" fmla="*/ 210 h 210"/>
                    <a:gd name="T4" fmla="*/ 14 w 84"/>
                    <a:gd name="T5" fmla="*/ 196 h 210"/>
                    <a:gd name="T6" fmla="*/ 70 w 84"/>
                    <a:gd name="T7" fmla="*/ 196 h 210"/>
                    <a:gd name="T8" fmla="*/ 0 w 84"/>
                    <a:gd name="T9" fmla="*/ 182 h 210"/>
                    <a:gd name="T10" fmla="*/ 84 w 84"/>
                    <a:gd name="T11" fmla="*/ 182 h 210"/>
                    <a:gd name="T12" fmla="*/ 42 w 84"/>
                    <a:gd name="T13" fmla="*/ 0 h 210"/>
                    <a:gd name="T14" fmla="*/ 42 w 84"/>
                    <a:gd name="T15" fmla="*/ 182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4" h="210">
                      <a:moveTo>
                        <a:pt x="28" y="210"/>
                      </a:moveTo>
                      <a:lnTo>
                        <a:pt x="56" y="210"/>
                      </a:lnTo>
                      <a:moveTo>
                        <a:pt x="14" y="196"/>
                      </a:moveTo>
                      <a:lnTo>
                        <a:pt x="70" y="196"/>
                      </a:lnTo>
                      <a:moveTo>
                        <a:pt x="0" y="182"/>
                      </a:moveTo>
                      <a:lnTo>
                        <a:pt x="84" y="182"/>
                      </a:lnTo>
                      <a:moveTo>
                        <a:pt x="42" y="0"/>
                      </a:moveTo>
                      <a:lnTo>
                        <a:pt x="42" y="182"/>
                      </a:lnTo>
                    </a:path>
                  </a:pathLst>
                </a:custGeom>
                <a:grp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Line 81">
                  <a:extLst>
                    <a:ext uri="{FF2B5EF4-FFF2-40B4-BE49-F238E27FC236}">
                      <a16:creationId xmlns:a16="http://schemas.microsoft.com/office/drawing/2014/main" id="{4AAFB7F2-AF4D-4552-A0C8-E114ED7226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2447"/>
                  <a:ext cx="547" cy="0"/>
                </a:xfrm>
                <a:prstGeom prst="line">
                  <a:avLst/>
                </a:prstGeom>
                <a:grpFill/>
                <a:ln w="12700" cap="rnd">
                  <a:solidFill>
                    <a:srgbClr val="92D0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82">
                  <a:extLst>
                    <a:ext uri="{FF2B5EF4-FFF2-40B4-BE49-F238E27FC236}">
                      <a16:creationId xmlns:a16="http://schemas.microsoft.com/office/drawing/2014/main" id="{B6D1C12B-DDCF-4F12-9DCE-A0772CA04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9" y="2415"/>
                  <a:ext cx="97" cy="64"/>
                </a:xfrm>
                <a:custGeom>
                  <a:avLst/>
                  <a:gdLst>
                    <a:gd name="T0" fmla="*/ 0 w 97"/>
                    <a:gd name="T1" fmla="*/ 0 h 64"/>
                    <a:gd name="T2" fmla="*/ 97 w 97"/>
                    <a:gd name="T3" fmla="*/ 32 h 64"/>
                    <a:gd name="T4" fmla="*/ 0 w 97"/>
                    <a:gd name="T5" fmla="*/ 64 h 64"/>
                    <a:gd name="T6" fmla="*/ 0 w 97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7" h="64">
                      <a:moveTo>
                        <a:pt x="0" y="0"/>
                      </a:moveTo>
                      <a:lnTo>
                        <a:pt x="97" y="32"/>
                      </a:lnTo>
                      <a:lnTo>
                        <a:pt x="0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83">
                  <a:extLst>
                    <a:ext uri="{FF2B5EF4-FFF2-40B4-BE49-F238E27FC236}">
                      <a16:creationId xmlns:a16="http://schemas.microsoft.com/office/drawing/2014/main" id="{224AD56C-8B10-4E0C-BC45-FE781B889F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91" y="1888"/>
                  <a:ext cx="3" cy="325"/>
                </a:xfrm>
                <a:custGeom>
                  <a:avLst/>
                  <a:gdLst>
                    <a:gd name="T0" fmla="*/ 5 w 5"/>
                    <a:gd name="T1" fmla="*/ 3 h 491"/>
                    <a:gd name="T2" fmla="*/ 5 w 5"/>
                    <a:gd name="T3" fmla="*/ 40 h 491"/>
                    <a:gd name="T4" fmla="*/ 2 w 5"/>
                    <a:gd name="T5" fmla="*/ 43 h 491"/>
                    <a:gd name="T6" fmla="*/ 0 w 5"/>
                    <a:gd name="T7" fmla="*/ 40 h 491"/>
                    <a:gd name="T8" fmla="*/ 0 w 5"/>
                    <a:gd name="T9" fmla="*/ 3 h 491"/>
                    <a:gd name="T10" fmla="*/ 2 w 5"/>
                    <a:gd name="T11" fmla="*/ 0 h 491"/>
                    <a:gd name="T12" fmla="*/ 5 w 5"/>
                    <a:gd name="T13" fmla="*/ 3 h 491"/>
                    <a:gd name="T14" fmla="*/ 5 w 5"/>
                    <a:gd name="T15" fmla="*/ 67 h 491"/>
                    <a:gd name="T16" fmla="*/ 5 w 5"/>
                    <a:gd name="T17" fmla="*/ 104 h 491"/>
                    <a:gd name="T18" fmla="*/ 2 w 5"/>
                    <a:gd name="T19" fmla="*/ 107 h 491"/>
                    <a:gd name="T20" fmla="*/ 0 w 5"/>
                    <a:gd name="T21" fmla="*/ 104 h 491"/>
                    <a:gd name="T22" fmla="*/ 0 w 5"/>
                    <a:gd name="T23" fmla="*/ 67 h 491"/>
                    <a:gd name="T24" fmla="*/ 2 w 5"/>
                    <a:gd name="T25" fmla="*/ 64 h 491"/>
                    <a:gd name="T26" fmla="*/ 5 w 5"/>
                    <a:gd name="T27" fmla="*/ 67 h 491"/>
                    <a:gd name="T28" fmla="*/ 5 w 5"/>
                    <a:gd name="T29" fmla="*/ 131 h 491"/>
                    <a:gd name="T30" fmla="*/ 5 w 5"/>
                    <a:gd name="T31" fmla="*/ 168 h 491"/>
                    <a:gd name="T32" fmla="*/ 2 w 5"/>
                    <a:gd name="T33" fmla="*/ 171 h 491"/>
                    <a:gd name="T34" fmla="*/ 0 w 5"/>
                    <a:gd name="T35" fmla="*/ 168 h 491"/>
                    <a:gd name="T36" fmla="*/ 0 w 5"/>
                    <a:gd name="T37" fmla="*/ 131 h 491"/>
                    <a:gd name="T38" fmla="*/ 2 w 5"/>
                    <a:gd name="T39" fmla="*/ 128 h 491"/>
                    <a:gd name="T40" fmla="*/ 5 w 5"/>
                    <a:gd name="T41" fmla="*/ 131 h 491"/>
                    <a:gd name="T42" fmla="*/ 5 w 5"/>
                    <a:gd name="T43" fmla="*/ 195 h 491"/>
                    <a:gd name="T44" fmla="*/ 5 w 5"/>
                    <a:gd name="T45" fmla="*/ 232 h 491"/>
                    <a:gd name="T46" fmla="*/ 2 w 5"/>
                    <a:gd name="T47" fmla="*/ 235 h 491"/>
                    <a:gd name="T48" fmla="*/ 0 w 5"/>
                    <a:gd name="T49" fmla="*/ 232 h 491"/>
                    <a:gd name="T50" fmla="*/ 0 w 5"/>
                    <a:gd name="T51" fmla="*/ 195 h 491"/>
                    <a:gd name="T52" fmla="*/ 2 w 5"/>
                    <a:gd name="T53" fmla="*/ 192 h 491"/>
                    <a:gd name="T54" fmla="*/ 5 w 5"/>
                    <a:gd name="T55" fmla="*/ 195 h 491"/>
                    <a:gd name="T56" fmla="*/ 5 w 5"/>
                    <a:gd name="T57" fmla="*/ 259 h 491"/>
                    <a:gd name="T58" fmla="*/ 5 w 5"/>
                    <a:gd name="T59" fmla="*/ 296 h 491"/>
                    <a:gd name="T60" fmla="*/ 2 w 5"/>
                    <a:gd name="T61" fmla="*/ 299 h 491"/>
                    <a:gd name="T62" fmla="*/ 0 w 5"/>
                    <a:gd name="T63" fmla="*/ 296 h 491"/>
                    <a:gd name="T64" fmla="*/ 0 w 5"/>
                    <a:gd name="T65" fmla="*/ 259 h 491"/>
                    <a:gd name="T66" fmla="*/ 2 w 5"/>
                    <a:gd name="T67" fmla="*/ 256 h 491"/>
                    <a:gd name="T68" fmla="*/ 5 w 5"/>
                    <a:gd name="T69" fmla="*/ 259 h 491"/>
                    <a:gd name="T70" fmla="*/ 5 w 5"/>
                    <a:gd name="T71" fmla="*/ 323 h 491"/>
                    <a:gd name="T72" fmla="*/ 5 w 5"/>
                    <a:gd name="T73" fmla="*/ 360 h 491"/>
                    <a:gd name="T74" fmla="*/ 2 w 5"/>
                    <a:gd name="T75" fmla="*/ 363 h 491"/>
                    <a:gd name="T76" fmla="*/ 0 w 5"/>
                    <a:gd name="T77" fmla="*/ 360 h 491"/>
                    <a:gd name="T78" fmla="*/ 0 w 5"/>
                    <a:gd name="T79" fmla="*/ 323 h 491"/>
                    <a:gd name="T80" fmla="*/ 2 w 5"/>
                    <a:gd name="T81" fmla="*/ 320 h 491"/>
                    <a:gd name="T82" fmla="*/ 5 w 5"/>
                    <a:gd name="T83" fmla="*/ 323 h 491"/>
                    <a:gd name="T84" fmla="*/ 5 w 5"/>
                    <a:gd name="T85" fmla="*/ 387 h 491"/>
                    <a:gd name="T86" fmla="*/ 5 w 5"/>
                    <a:gd name="T87" fmla="*/ 424 h 491"/>
                    <a:gd name="T88" fmla="*/ 2 w 5"/>
                    <a:gd name="T89" fmla="*/ 427 h 491"/>
                    <a:gd name="T90" fmla="*/ 0 w 5"/>
                    <a:gd name="T91" fmla="*/ 424 h 491"/>
                    <a:gd name="T92" fmla="*/ 0 w 5"/>
                    <a:gd name="T93" fmla="*/ 387 h 491"/>
                    <a:gd name="T94" fmla="*/ 2 w 5"/>
                    <a:gd name="T95" fmla="*/ 384 h 491"/>
                    <a:gd name="T96" fmla="*/ 5 w 5"/>
                    <a:gd name="T97" fmla="*/ 387 h 491"/>
                    <a:gd name="T98" fmla="*/ 5 w 5"/>
                    <a:gd name="T99" fmla="*/ 451 h 491"/>
                    <a:gd name="T100" fmla="*/ 5 w 5"/>
                    <a:gd name="T101" fmla="*/ 488 h 491"/>
                    <a:gd name="T102" fmla="*/ 2 w 5"/>
                    <a:gd name="T103" fmla="*/ 491 h 491"/>
                    <a:gd name="T104" fmla="*/ 0 w 5"/>
                    <a:gd name="T105" fmla="*/ 488 h 491"/>
                    <a:gd name="T106" fmla="*/ 0 w 5"/>
                    <a:gd name="T107" fmla="*/ 451 h 491"/>
                    <a:gd name="T108" fmla="*/ 2 w 5"/>
                    <a:gd name="T109" fmla="*/ 448 h 491"/>
                    <a:gd name="T110" fmla="*/ 5 w 5"/>
                    <a:gd name="T111" fmla="*/ 451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" h="491">
                      <a:moveTo>
                        <a:pt x="5" y="3"/>
                      </a:moveTo>
                      <a:lnTo>
                        <a:pt x="5" y="40"/>
                      </a:lnTo>
                      <a:cubicBezTo>
                        <a:pt x="5" y="42"/>
                        <a:pt x="4" y="43"/>
                        <a:pt x="2" y="43"/>
                      </a:cubicBezTo>
                      <a:cubicBezTo>
                        <a:pt x="1" y="43"/>
                        <a:pt x="0" y="42"/>
                        <a:pt x="0" y="40"/>
                      </a:cubicBezTo>
                      <a:lnTo>
                        <a:pt x="0" y="3"/>
                      </a:ln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4" y="0"/>
                        <a:pt x="5" y="2"/>
                        <a:pt x="5" y="3"/>
                      </a:cubicBezTo>
                      <a:close/>
                      <a:moveTo>
                        <a:pt x="5" y="67"/>
                      </a:moveTo>
                      <a:lnTo>
                        <a:pt x="5" y="104"/>
                      </a:lnTo>
                      <a:cubicBezTo>
                        <a:pt x="5" y="106"/>
                        <a:pt x="4" y="107"/>
                        <a:pt x="2" y="107"/>
                      </a:cubicBezTo>
                      <a:cubicBezTo>
                        <a:pt x="1" y="107"/>
                        <a:pt x="0" y="106"/>
                        <a:pt x="0" y="104"/>
                      </a:cubicBezTo>
                      <a:lnTo>
                        <a:pt x="0" y="67"/>
                      </a:lnTo>
                      <a:cubicBezTo>
                        <a:pt x="0" y="66"/>
                        <a:pt x="1" y="64"/>
                        <a:pt x="2" y="64"/>
                      </a:cubicBezTo>
                      <a:cubicBezTo>
                        <a:pt x="4" y="64"/>
                        <a:pt x="5" y="66"/>
                        <a:pt x="5" y="67"/>
                      </a:cubicBezTo>
                      <a:close/>
                      <a:moveTo>
                        <a:pt x="5" y="131"/>
                      </a:moveTo>
                      <a:lnTo>
                        <a:pt x="5" y="168"/>
                      </a:lnTo>
                      <a:cubicBezTo>
                        <a:pt x="5" y="170"/>
                        <a:pt x="4" y="171"/>
                        <a:pt x="2" y="171"/>
                      </a:cubicBezTo>
                      <a:cubicBezTo>
                        <a:pt x="1" y="171"/>
                        <a:pt x="0" y="170"/>
                        <a:pt x="0" y="168"/>
                      </a:cubicBezTo>
                      <a:lnTo>
                        <a:pt x="0" y="131"/>
                      </a:lnTo>
                      <a:cubicBezTo>
                        <a:pt x="0" y="130"/>
                        <a:pt x="1" y="128"/>
                        <a:pt x="2" y="128"/>
                      </a:cubicBezTo>
                      <a:cubicBezTo>
                        <a:pt x="4" y="128"/>
                        <a:pt x="5" y="130"/>
                        <a:pt x="5" y="131"/>
                      </a:cubicBezTo>
                      <a:close/>
                      <a:moveTo>
                        <a:pt x="5" y="195"/>
                      </a:moveTo>
                      <a:lnTo>
                        <a:pt x="5" y="232"/>
                      </a:lnTo>
                      <a:cubicBezTo>
                        <a:pt x="5" y="234"/>
                        <a:pt x="4" y="235"/>
                        <a:pt x="2" y="235"/>
                      </a:cubicBezTo>
                      <a:cubicBezTo>
                        <a:pt x="1" y="235"/>
                        <a:pt x="0" y="234"/>
                        <a:pt x="0" y="232"/>
                      </a:cubicBezTo>
                      <a:lnTo>
                        <a:pt x="0" y="195"/>
                      </a:lnTo>
                      <a:cubicBezTo>
                        <a:pt x="0" y="194"/>
                        <a:pt x="1" y="192"/>
                        <a:pt x="2" y="192"/>
                      </a:cubicBezTo>
                      <a:cubicBezTo>
                        <a:pt x="4" y="192"/>
                        <a:pt x="5" y="194"/>
                        <a:pt x="5" y="195"/>
                      </a:cubicBezTo>
                      <a:close/>
                      <a:moveTo>
                        <a:pt x="5" y="259"/>
                      </a:moveTo>
                      <a:lnTo>
                        <a:pt x="5" y="296"/>
                      </a:lnTo>
                      <a:cubicBezTo>
                        <a:pt x="5" y="298"/>
                        <a:pt x="4" y="299"/>
                        <a:pt x="2" y="299"/>
                      </a:cubicBezTo>
                      <a:cubicBezTo>
                        <a:pt x="1" y="299"/>
                        <a:pt x="0" y="298"/>
                        <a:pt x="0" y="296"/>
                      </a:cubicBezTo>
                      <a:lnTo>
                        <a:pt x="0" y="259"/>
                      </a:lnTo>
                      <a:cubicBezTo>
                        <a:pt x="0" y="258"/>
                        <a:pt x="1" y="256"/>
                        <a:pt x="2" y="256"/>
                      </a:cubicBezTo>
                      <a:cubicBezTo>
                        <a:pt x="4" y="256"/>
                        <a:pt x="5" y="258"/>
                        <a:pt x="5" y="259"/>
                      </a:cubicBezTo>
                      <a:close/>
                      <a:moveTo>
                        <a:pt x="5" y="323"/>
                      </a:moveTo>
                      <a:lnTo>
                        <a:pt x="5" y="360"/>
                      </a:lnTo>
                      <a:cubicBezTo>
                        <a:pt x="5" y="362"/>
                        <a:pt x="4" y="363"/>
                        <a:pt x="2" y="363"/>
                      </a:cubicBezTo>
                      <a:cubicBezTo>
                        <a:pt x="1" y="363"/>
                        <a:pt x="0" y="362"/>
                        <a:pt x="0" y="360"/>
                      </a:cubicBezTo>
                      <a:lnTo>
                        <a:pt x="0" y="323"/>
                      </a:lnTo>
                      <a:cubicBezTo>
                        <a:pt x="0" y="322"/>
                        <a:pt x="1" y="320"/>
                        <a:pt x="2" y="320"/>
                      </a:cubicBezTo>
                      <a:cubicBezTo>
                        <a:pt x="4" y="320"/>
                        <a:pt x="5" y="322"/>
                        <a:pt x="5" y="323"/>
                      </a:cubicBezTo>
                      <a:close/>
                      <a:moveTo>
                        <a:pt x="5" y="387"/>
                      </a:moveTo>
                      <a:lnTo>
                        <a:pt x="5" y="424"/>
                      </a:lnTo>
                      <a:cubicBezTo>
                        <a:pt x="5" y="426"/>
                        <a:pt x="4" y="427"/>
                        <a:pt x="2" y="427"/>
                      </a:cubicBezTo>
                      <a:cubicBezTo>
                        <a:pt x="1" y="427"/>
                        <a:pt x="0" y="426"/>
                        <a:pt x="0" y="424"/>
                      </a:cubicBezTo>
                      <a:lnTo>
                        <a:pt x="0" y="387"/>
                      </a:lnTo>
                      <a:cubicBezTo>
                        <a:pt x="0" y="386"/>
                        <a:pt x="1" y="384"/>
                        <a:pt x="2" y="384"/>
                      </a:cubicBezTo>
                      <a:cubicBezTo>
                        <a:pt x="4" y="384"/>
                        <a:pt x="5" y="386"/>
                        <a:pt x="5" y="387"/>
                      </a:cubicBezTo>
                      <a:close/>
                      <a:moveTo>
                        <a:pt x="5" y="451"/>
                      </a:moveTo>
                      <a:lnTo>
                        <a:pt x="5" y="488"/>
                      </a:lnTo>
                      <a:cubicBezTo>
                        <a:pt x="5" y="490"/>
                        <a:pt x="4" y="491"/>
                        <a:pt x="2" y="491"/>
                      </a:cubicBezTo>
                      <a:cubicBezTo>
                        <a:pt x="1" y="491"/>
                        <a:pt x="0" y="490"/>
                        <a:pt x="0" y="488"/>
                      </a:cubicBezTo>
                      <a:lnTo>
                        <a:pt x="0" y="451"/>
                      </a:lnTo>
                      <a:cubicBezTo>
                        <a:pt x="0" y="450"/>
                        <a:pt x="1" y="448"/>
                        <a:pt x="2" y="448"/>
                      </a:cubicBezTo>
                      <a:cubicBezTo>
                        <a:pt x="4" y="448"/>
                        <a:pt x="5" y="450"/>
                        <a:pt x="5" y="451"/>
                      </a:cubicBezTo>
                      <a:close/>
                    </a:path>
                  </a:pathLst>
                </a:custGeom>
                <a:grpFill/>
                <a:ln w="158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84">
                  <a:extLst>
                    <a:ext uri="{FF2B5EF4-FFF2-40B4-BE49-F238E27FC236}">
                      <a16:creationId xmlns:a16="http://schemas.microsoft.com/office/drawing/2014/main" id="{A3B50EA7-5C6F-48F0-A4F2-5A127EE61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4" y="1846"/>
                  <a:ext cx="57" cy="58"/>
                </a:xfrm>
                <a:custGeom>
                  <a:avLst/>
                  <a:gdLst>
                    <a:gd name="T0" fmla="*/ 43 w 87"/>
                    <a:gd name="T1" fmla="*/ 0 h 87"/>
                    <a:gd name="T2" fmla="*/ 87 w 87"/>
                    <a:gd name="T3" fmla="*/ 87 h 87"/>
                    <a:gd name="T4" fmla="*/ 0 w 87"/>
                    <a:gd name="T5" fmla="*/ 87 h 87"/>
                    <a:gd name="T6" fmla="*/ 43 w 87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87">
                      <a:moveTo>
                        <a:pt x="43" y="0"/>
                      </a:moveTo>
                      <a:lnTo>
                        <a:pt x="87" y="87"/>
                      </a:lnTo>
                      <a:cubicBezTo>
                        <a:pt x="60" y="74"/>
                        <a:pt x="27" y="74"/>
                        <a:pt x="0" y="87"/>
                      </a:cubicBez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85">
                  <a:extLst>
                    <a:ext uri="{FF2B5EF4-FFF2-40B4-BE49-F238E27FC236}">
                      <a16:creationId xmlns:a16="http://schemas.microsoft.com/office/drawing/2014/main" id="{37119614-BCA2-434E-A38B-DD82DF514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4" y="2205"/>
                  <a:ext cx="57" cy="58"/>
                </a:xfrm>
                <a:custGeom>
                  <a:avLst/>
                  <a:gdLst>
                    <a:gd name="T0" fmla="*/ 43 w 87"/>
                    <a:gd name="T1" fmla="*/ 88 h 88"/>
                    <a:gd name="T2" fmla="*/ 0 w 87"/>
                    <a:gd name="T3" fmla="*/ 0 h 88"/>
                    <a:gd name="T4" fmla="*/ 87 w 87"/>
                    <a:gd name="T5" fmla="*/ 0 h 88"/>
                    <a:gd name="T6" fmla="*/ 43 w 87"/>
                    <a:gd name="T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88">
                      <a:moveTo>
                        <a:pt x="43" y="88"/>
                      </a:moveTo>
                      <a:lnTo>
                        <a:pt x="0" y="0"/>
                      </a:lnTo>
                      <a:cubicBezTo>
                        <a:pt x="27" y="14"/>
                        <a:pt x="60" y="14"/>
                        <a:pt x="87" y="0"/>
                      </a:cubicBezTo>
                      <a:lnTo>
                        <a:pt x="43" y="8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Rectangle 86">
                  <a:extLst>
                    <a:ext uri="{FF2B5EF4-FFF2-40B4-BE49-F238E27FC236}">
                      <a16:creationId xmlns:a16="http://schemas.microsoft.com/office/drawing/2014/main" id="{30869FC1-6C10-48B3-979E-56E45B9236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8" y="2010"/>
                  <a:ext cx="157" cy="12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Vin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2" name="Rectangle 87">
                  <a:extLst>
                    <a:ext uri="{FF2B5EF4-FFF2-40B4-BE49-F238E27FC236}">
                      <a16:creationId xmlns:a16="http://schemas.microsoft.com/office/drawing/2014/main" id="{DE1C8B92-5B7E-4CAC-986B-25CC4235C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7" y="2010"/>
                  <a:ext cx="211" cy="12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9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Vout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3" name="Rectangle 89">
                  <a:extLst>
                    <a:ext uri="{FF2B5EF4-FFF2-40B4-BE49-F238E27FC236}">
                      <a16:creationId xmlns:a16="http://schemas.microsoft.com/office/drawing/2014/main" id="{59A0833A-62E6-472A-8792-DFB1AE17B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" y="2023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4" name="Freeform 91">
                  <a:extLst>
                    <a:ext uri="{FF2B5EF4-FFF2-40B4-BE49-F238E27FC236}">
                      <a16:creationId xmlns:a16="http://schemas.microsoft.com/office/drawing/2014/main" id="{2096E95D-6F75-4ED6-AD25-164AF8A153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93" y="1884"/>
                  <a:ext cx="4" cy="325"/>
                </a:xfrm>
                <a:custGeom>
                  <a:avLst/>
                  <a:gdLst>
                    <a:gd name="T0" fmla="*/ 6 w 6"/>
                    <a:gd name="T1" fmla="*/ 3 h 491"/>
                    <a:gd name="T2" fmla="*/ 6 w 6"/>
                    <a:gd name="T3" fmla="*/ 40 h 491"/>
                    <a:gd name="T4" fmla="*/ 3 w 6"/>
                    <a:gd name="T5" fmla="*/ 43 h 491"/>
                    <a:gd name="T6" fmla="*/ 0 w 6"/>
                    <a:gd name="T7" fmla="*/ 40 h 491"/>
                    <a:gd name="T8" fmla="*/ 0 w 6"/>
                    <a:gd name="T9" fmla="*/ 3 h 491"/>
                    <a:gd name="T10" fmla="*/ 3 w 6"/>
                    <a:gd name="T11" fmla="*/ 0 h 491"/>
                    <a:gd name="T12" fmla="*/ 6 w 6"/>
                    <a:gd name="T13" fmla="*/ 3 h 491"/>
                    <a:gd name="T14" fmla="*/ 6 w 6"/>
                    <a:gd name="T15" fmla="*/ 67 h 491"/>
                    <a:gd name="T16" fmla="*/ 6 w 6"/>
                    <a:gd name="T17" fmla="*/ 104 h 491"/>
                    <a:gd name="T18" fmla="*/ 3 w 6"/>
                    <a:gd name="T19" fmla="*/ 107 h 491"/>
                    <a:gd name="T20" fmla="*/ 0 w 6"/>
                    <a:gd name="T21" fmla="*/ 104 h 491"/>
                    <a:gd name="T22" fmla="*/ 0 w 6"/>
                    <a:gd name="T23" fmla="*/ 67 h 491"/>
                    <a:gd name="T24" fmla="*/ 3 w 6"/>
                    <a:gd name="T25" fmla="*/ 64 h 491"/>
                    <a:gd name="T26" fmla="*/ 6 w 6"/>
                    <a:gd name="T27" fmla="*/ 67 h 491"/>
                    <a:gd name="T28" fmla="*/ 6 w 6"/>
                    <a:gd name="T29" fmla="*/ 131 h 491"/>
                    <a:gd name="T30" fmla="*/ 6 w 6"/>
                    <a:gd name="T31" fmla="*/ 168 h 491"/>
                    <a:gd name="T32" fmla="*/ 3 w 6"/>
                    <a:gd name="T33" fmla="*/ 171 h 491"/>
                    <a:gd name="T34" fmla="*/ 0 w 6"/>
                    <a:gd name="T35" fmla="*/ 168 h 491"/>
                    <a:gd name="T36" fmla="*/ 0 w 6"/>
                    <a:gd name="T37" fmla="*/ 131 h 491"/>
                    <a:gd name="T38" fmla="*/ 3 w 6"/>
                    <a:gd name="T39" fmla="*/ 128 h 491"/>
                    <a:gd name="T40" fmla="*/ 6 w 6"/>
                    <a:gd name="T41" fmla="*/ 131 h 491"/>
                    <a:gd name="T42" fmla="*/ 6 w 6"/>
                    <a:gd name="T43" fmla="*/ 195 h 491"/>
                    <a:gd name="T44" fmla="*/ 6 w 6"/>
                    <a:gd name="T45" fmla="*/ 232 h 491"/>
                    <a:gd name="T46" fmla="*/ 3 w 6"/>
                    <a:gd name="T47" fmla="*/ 235 h 491"/>
                    <a:gd name="T48" fmla="*/ 0 w 6"/>
                    <a:gd name="T49" fmla="*/ 232 h 491"/>
                    <a:gd name="T50" fmla="*/ 0 w 6"/>
                    <a:gd name="T51" fmla="*/ 195 h 491"/>
                    <a:gd name="T52" fmla="*/ 3 w 6"/>
                    <a:gd name="T53" fmla="*/ 192 h 491"/>
                    <a:gd name="T54" fmla="*/ 6 w 6"/>
                    <a:gd name="T55" fmla="*/ 195 h 491"/>
                    <a:gd name="T56" fmla="*/ 6 w 6"/>
                    <a:gd name="T57" fmla="*/ 259 h 491"/>
                    <a:gd name="T58" fmla="*/ 6 w 6"/>
                    <a:gd name="T59" fmla="*/ 296 h 491"/>
                    <a:gd name="T60" fmla="*/ 3 w 6"/>
                    <a:gd name="T61" fmla="*/ 299 h 491"/>
                    <a:gd name="T62" fmla="*/ 0 w 6"/>
                    <a:gd name="T63" fmla="*/ 296 h 491"/>
                    <a:gd name="T64" fmla="*/ 0 w 6"/>
                    <a:gd name="T65" fmla="*/ 259 h 491"/>
                    <a:gd name="T66" fmla="*/ 3 w 6"/>
                    <a:gd name="T67" fmla="*/ 256 h 491"/>
                    <a:gd name="T68" fmla="*/ 6 w 6"/>
                    <a:gd name="T69" fmla="*/ 259 h 491"/>
                    <a:gd name="T70" fmla="*/ 6 w 6"/>
                    <a:gd name="T71" fmla="*/ 323 h 491"/>
                    <a:gd name="T72" fmla="*/ 6 w 6"/>
                    <a:gd name="T73" fmla="*/ 360 h 491"/>
                    <a:gd name="T74" fmla="*/ 3 w 6"/>
                    <a:gd name="T75" fmla="*/ 363 h 491"/>
                    <a:gd name="T76" fmla="*/ 0 w 6"/>
                    <a:gd name="T77" fmla="*/ 360 h 491"/>
                    <a:gd name="T78" fmla="*/ 0 w 6"/>
                    <a:gd name="T79" fmla="*/ 323 h 491"/>
                    <a:gd name="T80" fmla="*/ 3 w 6"/>
                    <a:gd name="T81" fmla="*/ 320 h 491"/>
                    <a:gd name="T82" fmla="*/ 6 w 6"/>
                    <a:gd name="T83" fmla="*/ 323 h 491"/>
                    <a:gd name="T84" fmla="*/ 6 w 6"/>
                    <a:gd name="T85" fmla="*/ 387 h 491"/>
                    <a:gd name="T86" fmla="*/ 6 w 6"/>
                    <a:gd name="T87" fmla="*/ 424 h 491"/>
                    <a:gd name="T88" fmla="*/ 3 w 6"/>
                    <a:gd name="T89" fmla="*/ 427 h 491"/>
                    <a:gd name="T90" fmla="*/ 0 w 6"/>
                    <a:gd name="T91" fmla="*/ 424 h 491"/>
                    <a:gd name="T92" fmla="*/ 0 w 6"/>
                    <a:gd name="T93" fmla="*/ 387 h 491"/>
                    <a:gd name="T94" fmla="*/ 3 w 6"/>
                    <a:gd name="T95" fmla="*/ 384 h 491"/>
                    <a:gd name="T96" fmla="*/ 6 w 6"/>
                    <a:gd name="T97" fmla="*/ 387 h 491"/>
                    <a:gd name="T98" fmla="*/ 6 w 6"/>
                    <a:gd name="T99" fmla="*/ 451 h 491"/>
                    <a:gd name="T100" fmla="*/ 6 w 6"/>
                    <a:gd name="T101" fmla="*/ 488 h 491"/>
                    <a:gd name="T102" fmla="*/ 3 w 6"/>
                    <a:gd name="T103" fmla="*/ 491 h 491"/>
                    <a:gd name="T104" fmla="*/ 0 w 6"/>
                    <a:gd name="T105" fmla="*/ 488 h 491"/>
                    <a:gd name="T106" fmla="*/ 0 w 6"/>
                    <a:gd name="T107" fmla="*/ 451 h 491"/>
                    <a:gd name="T108" fmla="*/ 3 w 6"/>
                    <a:gd name="T109" fmla="*/ 448 h 491"/>
                    <a:gd name="T110" fmla="*/ 6 w 6"/>
                    <a:gd name="T111" fmla="*/ 451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" h="491">
                      <a:moveTo>
                        <a:pt x="6" y="3"/>
                      </a:moveTo>
                      <a:lnTo>
                        <a:pt x="6" y="40"/>
                      </a:lnTo>
                      <a:cubicBezTo>
                        <a:pt x="6" y="42"/>
                        <a:pt x="5" y="43"/>
                        <a:pt x="3" y="43"/>
                      </a:cubicBezTo>
                      <a:cubicBezTo>
                        <a:pt x="2" y="43"/>
                        <a:pt x="0" y="42"/>
                        <a:pt x="0" y="40"/>
                      </a:cubicBezTo>
                      <a:lnTo>
                        <a:pt x="0" y="3"/>
                      </a:ln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5" y="0"/>
                        <a:pt x="6" y="2"/>
                        <a:pt x="6" y="3"/>
                      </a:cubicBezTo>
                      <a:close/>
                      <a:moveTo>
                        <a:pt x="6" y="67"/>
                      </a:moveTo>
                      <a:lnTo>
                        <a:pt x="6" y="104"/>
                      </a:lnTo>
                      <a:cubicBezTo>
                        <a:pt x="6" y="106"/>
                        <a:pt x="5" y="107"/>
                        <a:pt x="3" y="107"/>
                      </a:cubicBezTo>
                      <a:cubicBezTo>
                        <a:pt x="2" y="107"/>
                        <a:pt x="0" y="106"/>
                        <a:pt x="0" y="104"/>
                      </a:cubicBezTo>
                      <a:lnTo>
                        <a:pt x="0" y="67"/>
                      </a:lnTo>
                      <a:cubicBezTo>
                        <a:pt x="0" y="66"/>
                        <a:pt x="2" y="64"/>
                        <a:pt x="3" y="64"/>
                      </a:cubicBezTo>
                      <a:cubicBezTo>
                        <a:pt x="5" y="64"/>
                        <a:pt x="6" y="66"/>
                        <a:pt x="6" y="67"/>
                      </a:cubicBezTo>
                      <a:close/>
                      <a:moveTo>
                        <a:pt x="6" y="131"/>
                      </a:moveTo>
                      <a:lnTo>
                        <a:pt x="6" y="168"/>
                      </a:lnTo>
                      <a:cubicBezTo>
                        <a:pt x="6" y="170"/>
                        <a:pt x="5" y="171"/>
                        <a:pt x="3" y="171"/>
                      </a:cubicBezTo>
                      <a:cubicBezTo>
                        <a:pt x="2" y="171"/>
                        <a:pt x="0" y="170"/>
                        <a:pt x="0" y="168"/>
                      </a:cubicBezTo>
                      <a:lnTo>
                        <a:pt x="0" y="131"/>
                      </a:lnTo>
                      <a:cubicBezTo>
                        <a:pt x="0" y="130"/>
                        <a:pt x="2" y="128"/>
                        <a:pt x="3" y="128"/>
                      </a:cubicBezTo>
                      <a:cubicBezTo>
                        <a:pt x="5" y="128"/>
                        <a:pt x="6" y="130"/>
                        <a:pt x="6" y="131"/>
                      </a:cubicBezTo>
                      <a:close/>
                      <a:moveTo>
                        <a:pt x="6" y="195"/>
                      </a:moveTo>
                      <a:lnTo>
                        <a:pt x="6" y="232"/>
                      </a:lnTo>
                      <a:cubicBezTo>
                        <a:pt x="6" y="234"/>
                        <a:pt x="5" y="235"/>
                        <a:pt x="3" y="235"/>
                      </a:cubicBezTo>
                      <a:cubicBezTo>
                        <a:pt x="2" y="235"/>
                        <a:pt x="0" y="234"/>
                        <a:pt x="0" y="232"/>
                      </a:cubicBezTo>
                      <a:lnTo>
                        <a:pt x="0" y="195"/>
                      </a:lnTo>
                      <a:cubicBezTo>
                        <a:pt x="0" y="194"/>
                        <a:pt x="2" y="192"/>
                        <a:pt x="3" y="192"/>
                      </a:cubicBezTo>
                      <a:cubicBezTo>
                        <a:pt x="5" y="192"/>
                        <a:pt x="6" y="194"/>
                        <a:pt x="6" y="195"/>
                      </a:cubicBezTo>
                      <a:close/>
                      <a:moveTo>
                        <a:pt x="6" y="259"/>
                      </a:moveTo>
                      <a:lnTo>
                        <a:pt x="6" y="296"/>
                      </a:lnTo>
                      <a:cubicBezTo>
                        <a:pt x="6" y="298"/>
                        <a:pt x="5" y="299"/>
                        <a:pt x="3" y="299"/>
                      </a:cubicBezTo>
                      <a:cubicBezTo>
                        <a:pt x="2" y="299"/>
                        <a:pt x="0" y="298"/>
                        <a:pt x="0" y="296"/>
                      </a:cubicBezTo>
                      <a:lnTo>
                        <a:pt x="0" y="259"/>
                      </a:lnTo>
                      <a:cubicBezTo>
                        <a:pt x="0" y="258"/>
                        <a:pt x="2" y="256"/>
                        <a:pt x="3" y="256"/>
                      </a:cubicBezTo>
                      <a:cubicBezTo>
                        <a:pt x="5" y="256"/>
                        <a:pt x="6" y="258"/>
                        <a:pt x="6" y="259"/>
                      </a:cubicBezTo>
                      <a:close/>
                      <a:moveTo>
                        <a:pt x="6" y="323"/>
                      </a:moveTo>
                      <a:lnTo>
                        <a:pt x="6" y="360"/>
                      </a:lnTo>
                      <a:cubicBezTo>
                        <a:pt x="6" y="362"/>
                        <a:pt x="5" y="363"/>
                        <a:pt x="3" y="363"/>
                      </a:cubicBezTo>
                      <a:cubicBezTo>
                        <a:pt x="2" y="363"/>
                        <a:pt x="0" y="362"/>
                        <a:pt x="0" y="360"/>
                      </a:cubicBezTo>
                      <a:lnTo>
                        <a:pt x="0" y="323"/>
                      </a:lnTo>
                      <a:cubicBezTo>
                        <a:pt x="0" y="322"/>
                        <a:pt x="2" y="320"/>
                        <a:pt x="3" y="320"/>
                      </a:cubicBezTo>
                      <a:cubicBezTo>
                        <a:pt x="5" y="320"/>
                        <a:pt x="6" y="322"/>
                        <a:pt x="6" y="323"/>
                      </a:cubicBezTo>
                      <a:close/>
                      <a:moveTo>
                        <a:pt x="6" y="387"/>
                      </a:moveTo>
                      <a:lnTo>
                        <a:pt x="6" y="424"/>
                      </a:lnTo>
                      <a:cubicBezTo>
                        <a:pt x="6" y="426"/>
                        <a:pt x="5" y="427"/>
                        <a:pt x="3" y="427"/>
                      </a:cubicBezTo>
                      <a:cubicBezTo>
                        <a:pt x="2" y="427"/>
                        <a:pt x="0" y="426"/>
                        <a:pt x="0" y="424"/>
                      </a:cubicBezTo>
                      <a:lnTo>
                        <a:pt x="0" y="387"/>
                      </a:lnTo>
                      <a:cubicBezTo>
                        <a:pt x="0" y="386"/>
                        <a:pt x="2" y="384"/>
                        <a:pt x="3" y="384"/>
                      </a:cubicBezTo>
                      <a:cubicBezTo>
                        <a:pt x="5" y="384"/>
                        <a:pt x="6" y="386"/>
                        <a:pt x="6" y="387"/>
                      </a:cubicBezTo>
                      <a:close/>
                      <a:moveTo>
                        <a:pt x="6" y="451"/>
                      </a:moveTo>
                      <a:lnTo>
                        <a:pt x="6" y="488"/>
                      </a:lnTo>
                      <a:cubicBezTo>
                        <a:pt x="6" y="490"/>
                        <a:pt x="5" y="491"/>
                        <a:pt x="3" y="491"/>
                      </a:cubicBezTo>
                      <a:cubicBezTo>
                        <a:pt x="2" y="491"/>
                        <a:pt x="0" y="490"/>
                        <a:pt x="0" y="488"/>
                      </a:cubicBezTo>
                      <a:lnTo>
                        <a:pt x="0" y="451"/>
                      </a:lnTo>
                      <a:cubicBezTo>
                        <a:pt x="0" y="450"/>
                        <a:pt x="2" y="448"/>
                        <a:pt x="3" y="448"/>
                      </a:cubicBezTo>
                      <a:cubicBezTo>
                        <a:pt x="5" y="448"/>
                        <a:pt x="6" y="450"/>
                        <a:pt x="6" y="451"/>
                      </a:cubicBezTo>
                      <a:close/>
                    </a:path>
                  </a:pathLst>
                </a:custGeom>
                <a:grpFill/>
                <a:ln w="158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92">
                  <a:extLst>
                    <a:ext uri="{FF2B5EF4-FFF2-40B4-BE49-F238E27FC236}">
                      <a16:creationId xmlns:a16="http://schemas.microsoft.com/office/drawing/2014/main" id="{B57F3840-2D53-4579-8DA6-7CACF2AD9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1843"/>
                  <a:ext cx="57" cy="57"/>
                </a:xfrm>
                <a:custGeom>
                  <a:avLst/>
                  <a:gdLst>
                    <a:gd name="T0" fmla="*/ 44 w 88"/>
                    <a:gd name="T1" fmla="*/ 0 h 87"/>
                    <a:gd name="T2" fmla="*/ 88 w 88"/>
                    <a:gd name="T3" fmla="*/ 87 h 87"/>
                    <a:gd name="T4" fmla="*/ 0 w 88"/>
                    <a:gd name="T5" fmla="*/ 87 h 87"/>
                    <a:gd name="T6" fmla="*/ 44 w 88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87">
                      <a:moveTo>
                        <a:pt x="44" y="0"/>
                      </a:moveTo>
                      <a:lnTo>
                        <a:pt x="88" y="87"/>
                      </a:lnTo>
                      <a:cubicBezTo>
                        <a:pt x="60" y="74"/>
                        <a:pt x="28" y="74"/>
                        <a:pt x="0" y="87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93">
                  <a:extLst>
                    <a:ext uri="{FF2B5EF4-FFF2-40B4-BE49-F238E27FC236}">
                      <a16:creationId xmlns:a16="http://schemas.microsoft.com/office/drawing/2014/main" id="{A971FDFE-614D-4E1A-8C9B-D7E5B2BFF7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2201"/>
                  <a:ext cx="57" cy="58"/>
                </a:xfrm>
                <a:custGeom>
                  <a:avLst/>
                  <a:gdLst>
                    <a:gd name="T0" fmla="*/ 44 w 88"/>
                    <a:gd name="T1" fmla="*/ 88 h 88"/>
                    <a:gd name="T2" fmla="*/ 0 w 88"/>
                    <a:gd name="T3" fmla="*/ 0 h 88"/>
                    <a:gd name="T4" fmla="*/ 88 w 88"/>
                    <a:gd name="T5" fmla="*/ 0 h 88"/>
                    <a:gd name="T6" fmla="*/ 44 w 88"/>
                    <a:gd name="T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88">
                      <a:moveTo>
                        <a:pt x="44" y="88"/>
                      </a:moveTo>
                      <a:lnTo>
                        <a:pt x="0" y="0"/>
                      </a:lnTo>
                      <a:cubicBezTo>
                        <a:pt x="28" y="14"/>
                        <a:pt x="60" y="14"/>
                        <a:pt x="88" y="0"/>
                      </a:cubicBezTo>
                      <a:lnTo>
                        <a:pt x="44" y="8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Rectangle 94">
                  <a:extLst>
                    <a:ext uri="{FF2B5EF4-FFF2-40B4-BE49-F238E27FC236}">
                      <a16:creationId xmlns:a16="http://schemas.microsoft.com/office/drawing/2014/main" id="{B93138B8-7EF7-47AC-B451-2C5A6866D3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5" y="2466"/>
                  <a:ext cx="315" cy="12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forward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8" name="Freeform 97">
                  <a:extLst>
                    <a:ext uri="{FF2B5EF4-FFF2-40B4-BE49-F238E27FC236}">
                      <a16:creationId xmlns:a16="http://schemas.microsoft.com/office/drawing/2014/main" id="{AF8F5F73-4279-402E-B219-791078AB83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4" y="1888"/>
                  <a:ext cx="99" cy="334"/>
                </a:xfrm>
                <a:custGeom>
                  <a:avLst/>
                  <a:gdLst>
                    <a:gd name="T0" fmla="*/ 75 w 151"/>
                    <a:gd name="T1" fmla="*/ 176 h 504"/>
                    <a:gd name="T2" fmla="*/ 75 w 151"/>
                    <a:gd name="T3" fmla="*/ 0 h 504"/>
                    <a:gd name="T4" fmla="*/ 75 w 151"/>
                    <a:gd name="T5" fmla="*/ 328 h 504"/>
                    <a:gd name="T6" fmla="*/ 75 w 151"/>
                    <a:gd name="T7" fmla="*/ 504 h 504"/>
                    <a:gd name="T8" fmla="*/ 75 w 151"/>
                    <a:gd name="T9" fmla="*/ 176 h 504"/>
                    <a:gd name="T10" fmla="*/ 0 w 151"/>
                    <a:gd name="T11" fmla="*/ 252 h 504"/>
                    <a:gd name="T12" fmla="*/ 75 w 151"/>
                    <a:gd name="T13" fmla="*/ 328 h 504"/>
                    <a:gd name="T14" fmla="*/ 151 w 151"/>
                    <a:gd name="T15" fmla="*/ 252 h 504"/>
                    <a:gd name="T16" fmla="*/ 75 w 151"/>
                    <a:gd name="T17" fmla="*/ 176 h 504"/>
                    <a:gd name="T18" fmla="*/ 75 w 151"/>
                    <a:gd name="T19" fmla="*/ 192 h 504"/>
                    <a:gd name="T20" fmla="*/ 75 w 151"/>
                    <a:gd name="T21" fmla="*/ 222 h 504"/>
                    <a:gd name="T22" fmla="*/ 91 w 151"/>
                    <a:gd name="T23" fmla="*/ 207 h 504"/>
                    <a:gd name="T24" fmla="*/ 60 w 151"/>
                    <a:gd name="T25" fmla="*/ 207 h 504"/>
                    <a:gd name="T26" fmla="*/ 91 w 151"/>
                    <a:gd name="T27" fmla="*/ 305 h 504"/>
                    <a:gd name="T28" fmla="*/ 60 w 151"/>
                    <a:gd name="T29" fmla="*/ 305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504">
                      <a:moveTo>
                        <a:pt x="75" y="176"/>
                      </a:moveTo>
                      <a:lnTo>
                        <a:pt x="75" y="0"/>
                      </a:lnTo>
                      <a:moveTo>
                        <a:pt x="75" y="328"/>
                      </a:moveTo>
                      <a:lnTo>
                        <a:pt x="75" y="504"/>
                      </a:lnTo>
                      <a:moveTo>
                        <a:pt x="75" y="176"/>
                      </a:moveTo>
                      <a:cubicBezTo>
                        <a:pt x="34" y="176"/>
                        <a:pt x="0" y="210"/>
                        <a:pt x="0" y="252"/>
                      </a:cubicBezTo>
                      <a:cubicBezTo>
                        <a:pt x="0" y="294"/>
                        <a:pt x="34" y="328"/>
                        <a:pt x="75" y="328"/>
                      </a:cubicBezTo>
                      <a:cubicBezTo>
                        <a:pt x="117" y="328"/>
                        <a:pt x="151" y="294"/>
                        <a:pt x="151" y="252"/>
                      </a:cubicBezTo>
                      <a:cubicBezTo>
                        <a:pt x="151" y="210"/>
                        <a:pt x="117" y="176"/>
                        <a:pt x="75" y="176"/>
                      </a:cubicBezTo>
                      <a:close/>
                      <a:moveTo>
                        <a:pt x="75" y="192"/>
                      </a:moveTo>
                      <a:lnTo>
                        <a:pt x="75" y="222"/>
                      </a:lnTo>
                      <a:moveTo>
                        <a:pt x="91" y="207"/>
                      </a:moveTo>
                      <a:lnTo>
                        <a:pt x="60" y="207"/>
                      </a:lnTo>
                      <a:moveTo>
                        <a:pt x="91" y="305"/>
                      </a:moveTo>
                      <a:lnTo>
                        <a:pt x="60" y="305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Rectangle 98">
                  <a:extLst>
                    <a:ext uri="{FF2B5EF4-FFF2-40B4-BE49-F238E27FC236}">
                      <a16:creationId xmlns:a16="http://schemas.microsoft.com/office/drawing/2014/main" id="{58EBE8F9-A406-40D8-BEDE-8DC238D281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2000"/>
                  <a:ext cx="95" cy="7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12</a:t>
                  </a: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V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270" name="Freeform 99">
                  <a:extLst>
                    <a:ext uri="{FF2B5EF4-FFF2-40B4-BE49-F238E27FC236}">
                      <a16:creationId xmlns:a16="http://schemas.microsoft.com/office/drawing/2014/main" id="{15D4AEF8-9A6C-4E96-872A-3057ECD20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4" y="1771"/>
                  <a:ext cx="99" cy="101"/>
                </a:xfrm>
                <a:custGeom>
                  <a:avLst/>
                  <a:gdLst>
                    <a:gd name="T0" fmla="*/ 99 w 99"/>
                    <a:gd name="T1" fmla="*/ 0 h 101"/>
                    <a:gd name="T2" fmla="*/ 0 w 99"/>
                    <a:gd name="T3" fmla="*/ 50 h 101"/>
                    <a:gd name="T4" fmla="*/ 99 w 99"/>
                    <a:gd name="T5" fmla="*/ 101 h 101"/>
                    <a:gd name="T6" fmla="*/ 99 w 99"/>
                    <a:gd name="T7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01">
                      <a:moveTo>
                        <a:pt x="99" y="0"/>
                      </a:moveTo>
                      <a:lnTo>
                        <a:pt x="0" y="50"/>
                      </a:lnTo>
                      <a:lnTo>
                        <a:pt x="99" y="101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04">
                  <a:extLst>
                    <a:ext uri="{FF2B5EF4-FFF2-40B4-BE49-F238E27FC236}">
                      <a16:creationId xmlns:a16="http://schemas.microsoft.com/office/drawing/2014/main" id="{24613834-30B8-4445-BC6C-CAE8AABE9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821"/>
                  <a:ext cx="628" cy="21"/>
                </a:xfrm>
                <a:custGeom>
                  <a:avLst/>
                  <a:gdLst>
                    <a:gd name="T0" fmla="*/ 0 w 833"/>
                    <a:gd name="T1" fmla="*/ 74 w 833"/>
                    <a:gd name="T2" fmla="*/ 74 w 833"/>
                    <a:gd name="T3" fmla="*/ 833 w 8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833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33" y="0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09">
                  <a:extLst>
                    <a:ext uri="{FF2B5EF4-FFF2-40B4-BE49-F238E27FC236}">
                      <a16:creationId xmlns:a16="http://schemas.microsoft.com/office/drawing/2014/main" id="{DE09B3FE-5479-4974-98BF-62C9684F94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49" y="2287"/>
                  <a:ext cx="83" cy="210"/>
                </a:xfrm>
                <a:custGeom>
                  <a:avLst/>
                  <a:gdLst>
                    <a:gd name="T0" fmla="*/ 28 w 83"/>
                    <a:gd name="T1" fmla="*/ 210 h 210"/>
                    <a:gd name="T2" fmla="*/ 56 w 83"/>
                    <a:gd name="T3" fmla="*/ 210 h 210"/>
                    <a:gd name="T4" fmla="*/ 13 w 83"/>
                    <a:gd name="T5" fmla="*/ 196 h 210"/>
                    <a:gd name="T6" fmla="*/ 69 w 83"/>
                    <a:gd name="T7" fmla="*/ 196 h 210"/>
                    <a:gd name="T8" fmla="*/ 0 w 83"/>
                    <a:gd name="T9" fmla="*/ 182 h 210"/>
                    <a:gd name="T10" fmla="*/ 83 w 83"/>
                    <a:gd name="T11" fmla="*/ 182 h 210"/>
                    <a:gd name="T12" fmla="*/ 42 w 83"/>
                    <a:gd name="T13" fmla="*/ 0 h 210"/>
                    <a:gd name="T14" fmla="*/ 42 w 83"/>
                    <a:gd name="T15" fmla="*/ 182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" h="210">
                      <a:moveTo>
                        <a:pt x="28" y="210"/>
                      </a:moveTo>
                      <a:lnTo>
                        <a:pt x="56" y="210"/>
                      </a:lnTo>
                      <a:moveTo>
                        <a:pt x="13" y="196"/>
                      </a:moveTo>
                      <a:lnTo>
                        <a:pt x="69" y="196"/>
                      </a:lnTo>
                      <a:moveTo>
                        <a:pt x="0" y="182"/>
                      </a:moveTo>
                      <a:lnTo>
                        <a:pt x="83" y="182"/>
                      </a:lnTo>
                      <a:moveTo>
                        <a:pt x="42" y="0"/>
                      </a:moveTo>
                      <a:lnTo>
                        <a:pt x="42" y="182"/>
                      </a:lnTo>
                    </a:path>
                  </a:pathLst>
                </a:custGeom>
                <a:grp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Oval 113">
                  <a:extLst>
                    <a:ext uri="{FF2B5EF4-FFF2-40B4-BE49-F238E27FC236}">
                      <a16:creationId xmlns:a16="http://schemas.microsoft.com/office/drawing/2014/main" id="{D0317C0B-65FA-43FE-AB38-64209D65A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2" y="1995"/>
                  <a:ext cx="119" cy="120"/>
                </a:xfrm>
                <a:prstGeom prst="ellips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Line 114">
                  <a:extLst>
                    <a:ext uri="{FF2B5EF4-FFF2-40B4-BE49-F238E27FC236}">
                      <a16:creationId xmlns:a16="http://schemas.microsoft.com/office/drawing/2014/main" id="{D6E24922-760E-4694-860F-39E258B91E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2019"/>
                  <a:ext cx="0" cy="74"/>
                </a:xfrm>
                <a:prstGeom prst="lin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15">
                  <a:extLst>
                    <a:ext uri="{FF2B5EF4-FFF2-40B4-BE49-F238E27FC236}">
                      <a16:creationId xmlns:a16="http://schemas.microsoft.com/office/drawing/2014/main" id="{F71D54D6-8A12-4AE0-8C62-9A65D64DEC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" y="2070"/>
                  <a:ext cx="47" cy="23"/>
                </a:xfrm>
                <a:custGeom>
                  <a:avLst/>
                  <a:gdLst>
                    <a:gd name="T0" fmla="*/ 0 w 47"/>
                    <a:gd name="T1" fmla="*/ 0 h 23"/>
                    <a:gd name="T2" fmla="*/ 23 w 47"/>
                    <a:gd name="T3" fmla="*/ 23 h 23"/>
                    <a:gd name="T4" fmla="*/ 47 w 47"/>
                    <a:gd name="T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" h="23">
                      <a:moveTo>
                        <a:pt x="0" y="0"/>
                      </a:moveTo>
                      <a:lnTo>
                        <a:pt x="23" y="23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16">
                  <a:extLst>
                    <a:ext uri="{FF2B5EF4-FFF2-40B4-BE49-F238E27FC236}">
                      <a16:creationId xmlns:a16="http://schemas.microsoft.com/office/drawing/2014/main" id="{5D25E2D3-E0A8-4C60-B472-340A857AD8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2" y="1772"/>
                  <a:ext cx="99" cy="100"/>
                </a:xfrm>
                <a:custGeom>
                  <a:avLst/>
                  <a:gdLst>
                    <a:gd name="T0" fmla="*/ 0 w 99"/>
                    <a:gd name="T1" fmla="*/ 100 h 100"/>
                    <a:gd name="T2" fmla="*/ 99 w 99"/>
                    <a:gd name="T3" fmla="*/ 50 h 100"/>
                    <a:gd name="T4" fmla="*/ 0 w 99"/>
                    <a:gd name="T5" fmla="*/ 0 h 100"/>
                    <a:gd name="T6" fmla="*/ 0 w 99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100">
                      <a:moveTo>
                        <a:pt x="0" y="100"/>
                      </a:moveTo>
                      <a:lnTo>
                        <a:pt x="99" y="50"/>
                      </a:lnTo>
                      <a:lnTo>
                        <a:pt x="0" y="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17">
                  <a:extLst>
                    <a:ext uri="{FF2B5EF4-FFF2-40B4-BE49-F238E27FC236}">
                      <a16:creationId xmlns:a16="http://schemas.microsoft.com/office/drawing/2014/main" id="{FC3B680A-E948-4AF1-ADBC-5B030EE197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" y="1772"/>
                  <a:ext cx="99" cy="100"/>
                </a:xfrm>
                <a:custGeom>
                  <a:avLst/>
                  <a:gdLst>
                    <a:gd name="T0" fmla="*/ 99 w 99"/>
                    <a:gd name="T1" fmla="*/ 0 h 100"/>
                    <a:gd name="T2" fmla="*/ 99 w 99"/>
                    <a:gd name="T3" fmla="*/ 100 h 100"/>
                    <a:gd name="T4" fmla="*/ 0 w 99"/>
                    <a:gd name="T5" fmla="*/ 100 h 100"/>
                    <a:gd name="T6" fmla="*/ 99 w 99"/>
                    <a:gd name="T7" fmla="*/ 50 h 100"/>
                    <a:gd name="T8" fmla="*/ 0 w 99"/>
                    <a:gd name="T9" fmla="*/ 0 h 100"/>
                    <a:gd name="T10" fmla="*/ 0 w 99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9" h="100">
                      <a:moveTo>
                        <a:pt x="99" y="0"/>
                      </a:moveTo>
                      <a:lnTo>
                        <a:pt x="99" y="100"/>
                      </a:lnTo>
                      <a:moveTo>
                        <a:pt x="0" y="100"/>
                      </a:moveTo>
                      <a:lnTo>
                        <a:pt x="99" y="50"/>
                      </a:lnTo>
                      <a:lnTo>
                        <a:pt x="0" y="0"/>
                      </a:lnTo>
                      <a:lnTo>
                        <a:pt x="0" y="100"/>
                      </a:lnTo>
                    </a:path>
                  </a:pathLst>
                </a:cu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Line 118">
                  <a:extLst>
                    <a:ext uri="{FF2B5EF4-FFF2-40B4-BE49-F238E27FC236}">
                      <a16:creationId xmlns:a16="http://schemas.microsoft.com/office/drawing/2014/main" id="{64044C06-3D68-42B6-B335-43F98BDDC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2" y="1822"/>
                  <a:ext cx="398" cy="0"/>
                </a:xfrm>
                <a:prstGeom prst="line">
                  <a:avLst/>
                </a:prstGeom>
                <a:grp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19">
                  <a:extLst>
                    <a:ext uri="{FF2B5EF4-FFF2-40B4-BE49-F238E27FC236}">
                      <a16:creationId xmlns:a16="http://schemas.microsoft.com/office/drawing/2014/main" id="{C7085386-8237-4B5D-8562-D4DF8C957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" y="1822"/>
                  <a:ext cx="89" cy="66"/>
                </a:xfrm>
                <a:custGeom>
                  <a:avLst/>
                  <a:gdLst>
                    <a:gd name="T0" fmla="*/ 0 w 89"/>
                    <a:gd name="T1" fmla="*/ 66 h 66"/>
                    <a:gd name="T2" fmla="*/ 0 w 89"/>
                    <a:gd name="T3" fmla="*/ 0 h 66"/>
                    <a:gd name="T4" fmla="*/ 89 w 89"/>
                    <a:gd name="T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9" h="66">
                      <a:moveTo>
                        <a:pt x="0" y="66"/>
                      </a:moveTo>
                      <a:lnTo>
                        <a:pt x="0" y="0"/>
                      </a:lnTo>
                      <a:lnTo>
                        <a:pt x="89" y="0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24">
                  <a:extLst>
                    <a:ext uri="{FF2B5EF4-FFF2-40B4-BE49-F238E27FC236}">
                      <a16:creationId xmlns:a16="http://schemas.microsoft.com/office/drawing/2014/main" id="{F3731A5B-2969-4634-90DE-0FAAA39440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" y="2222"/>
                  <a:ext cx="1192" cy="63"/>
                </a:xfrm>
                <a:custGeom>
                  <a:avLst/>
                  <a:gdLst>
                    <a:gd name="T0" fmla="*/ 0 w 527"/>
                    <a:gd name="T1" fmla="*/ 0 h 63"/>
                    <a:gd name="T2" fmla="*/ 0 w 527"/>
                    <a:gd name="T3" fmla="*/ 63 h 63"/>
                    <a:gd name="T4" fmla="*/ 527 w 527"/>
                    <a:gd name="T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7" h="63">
                      <a:moveTo>
                        <a:pt x="0" y="0"/>
                      </a:moveTo>
                      <a:lnTo>
                        <a:pt x="0" y="63"/>
                      </a:lnTo>
                      <a:lnTo>
                        <a:pt x="527" y="63"/>
                      </a:lnTo>
                    </a:path>
                  </a:pathLst>
                </a:cu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Line 129">
                  <a:extLst>
                    <a:ext uri="{FF2B5EF4-FFF2-40B4-BE49-F238E27FC236}">
                      <a16:creationId xmlns:a16="http://schemas.microsoft.com/office/drawing/2014/main" id="{8F211B38-1A7C-469F-9F56-0F5F3604C6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3" y="2115"/>
                  <a:ext cx="0" cy="166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Line 130">
                  <a:extLst>
                    <a:ext uri="{FF2B5EF4-FFF2-40B4-BE49-F238E27FC236}">
                      <a16:creationId xmlns:a16="http://schemas.microsoft.com/office/drawing/2014/main" id="{A2386FDC-C320-4BFD-B9C2-527FACBB7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3" y="1824"/>
                  <a:ext cx="0" cy="171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Line 131">
                  <a:extLst>
                    <a:ext uri="{FF2B5EF4-FFF2-40B4-BE49-F238E27FC236}">
                      <a16:creationId xmlns:a16="http://schemas.microsoft.com/office/drawing/2014/main" id="{2F5C63BE-70A3-4EDA-B4B5-788930C4F0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71" y="1826"/>
                  <a:ext cx="0" cy="90"/>
                </a:xfrm>
                <a:prstGeom prst="line">
                  <a:avLst/>
                </a:prstGeom>
                <a:grpFill/>
                <a:ln w="174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Rectangle 136">
                  <a:extLst>
                    <a:ext uri="{FF2B5EF4-FFF2-40B4-BE49-F238E27FC236}">
                      <a16:creationId xmlns:a16="http://schemas.microsoft.com/office/drawing/2014/main" id="{2D4321C1-1874-4DB6-8686-D77413784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" y="2009"/>
                  <a:ext cx="0" cy="13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5" name="Rectangle 138">
                  <a:extLst>
                    <a:ext uri="{FF2B5EF4-FFF2-40B4-BE49-F238E27FC236}">
                      <a16:creationId xmlns:a16="http://schemas.microsoft.com/office/drawing/2014/main" id="{8D98FEC9-3F9B-4EE5-A0C9-41F8C70B8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1" y="1909"/>
                  <a:ext cx="242" cy="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DC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Electronic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Load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50W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286" name="Rectangle 139">
                  <a:extLst>
                    <a:ext uri="{FF2B5EF4-FFF2-40B4-BE49-F238E27FC236}">
                      <a16:creationId xmlns:a16="http://schemas.microsoft.com/office/drawing/2014/main" id="{4436F573-E390-423A-A746-0FF7CF4E0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9" y="1900"/>
                  <a:ext cx="213" cy="2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Resistive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L</a:t>
                  </a:r>
                  <a:r>
                    <a:rPr kumimoji="0" lang="en-US" altLang="en-US" sz="10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oad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100Ω</a:t>
                  </a:r>
                  <a:endPara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E782000-F63D-4DBC-82CF-B44E0F8FF9E2}"/>
                  </a:ext>
                </a:extLst>
              </p:cNvPr>
              <p:cNvSpPr/>
              <p:nvPr/>
            </p:nvSpPr>
            <p:spPr>
              <a:xfrm>
                <a:off x="7480826" y="4537272"/>
                <a:ext cx="181634" cy="4487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DDFE16A9-6642-406B-93F2-327E166FC51E}"/>
                  </a:ext>
                </a:extLst>
              </p:cNvPr>
              <p:cNvCxnSpPr/>
              <p:nvPr/>
            </p:nvCxnSpPr>
            <p:spPr>
              <a:xfrm flipV="1">
                <a:off x="7352530" y="4612064"/>
                <a:ext cx="457200" cy="297029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Line 131">
                <a:extLst>
                  <a:ext uri="{FF2B5EF4-FFF2-40B4-BE49-F238E27FC236}">
                    <a16:creationId xmlns:a16="http://schemas.microsoft.com/office/drawing/2014/main" id="{219C29B0-88E9-4249-A636-2E841BE9E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64165" y="4992432"/>
                <a:ext cx="0" cy="324809"/>
              </a:xfrm>
              <a:prstGeom prst="line">
                <a:avLst/>
              </a:pr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31">
                <a:extLst>
                  <a:ext uri="{FF2B5EF4-FFF2-40B4-BE49-F238E27FC236}">
                    <a16:creationId xmlns:a16="http://schemas.microsoft.com/office/drawing/2014/main" id="{DA420CE0-D022-4338-A277-CDB5DAD18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1187" y="4329990"/>
                <a:ext cx="1515066" cy="4275"/>
              </a:xfrm>
              <a:prstGeom prst="line">
                <a:avLst/>
              </a:pr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4">
                <a:extLst>
                  <a:ext uri="{FF2B5EF4-FFF2-40B4-BE49-F238E27FC236}">
                    <a16:creationId xmlns:a16="http://schemas.microsoft.com/office/drawing/2014/main" id="{534A8966-C723-493A-A5F7-4EE99192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189" y="5324721"/>
                <a:ext cx="1341976" cy="44875"/>
              </a:xfrm>
              <a:custGeom>
                <a:avLst/>
                <a:gdLst>
                  <a:gd name="T0" fmla="*/ 0 w 833"/>
                  <a:gd name="T1" fmla="*/ 74 w 833"/>
                  <a:gd name="T2" fmla="*/ 74 w 833"/>
                  <a:gd name="T3" fmla="*/ 833 w 8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833">
                    <a:moveTo>
                      <a:pt x="0" y="0"/>
                    </a:moveTo>
                    <a:lnTo>
                      <a:pt x="74" y="0"/>
                    </a:lnTo>
                    <a:lnTo>
                      <a:pt x="74" y="0"/>
                    </a:lnTo>
                    <a:lnTo>
                      <a:pt x="833" y="0"/>
                    </a:lnTo>
                  </a:path>
                </a:pathLst>
              </a:custGeom>
              <a:grp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4" name="Freeform 82">
              <a:extLst>
                <a:ext uri="{FF2B5EF4-FFF2-40B4-BE49-F238E27FC236}">
                  <a16:creationId xmlns:a16="http://schemas.microsoft.com/office/drawing/2014/main" id="{AAD12789-79F5-45BF-85F7-5C8098A83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447" y="5803923"/>
              <a:ext cx="207280" cy="136762"/>
            </a:xfrm>
            <a:custGeom>
              <a:avLst/>
              <a:gdLst>
                <a:gd name="T0" fmla="*/ 0 w 97"/>
                <a:gd name="T1" fmla="*/ 0 h 64"/>
                <a:gd name="T2" fmla="*/ 97 w 97"/>
                <a:gd name="T3" fmla="*/ 32 h 64"/>
                <a:gd name="T4" fmla="*/ 0 w 97"/>
                <a:gd name="T5" fmla="*/ 64 h 64"/>
                <a:gd name="T6" fmla="*/ 0 w 9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64">
                  <a:moveTo>
                    <a:pt x="0" y="0"/>
                  </a:moveTo>
                  <a:lnTo>
                    <a:pt x="97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30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FC88-46F0-40FC-BD61-1EF1A448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Startup CL BiDi AVCMC/VMC</a:t>
            </a:r>
            <a:endParaRPr lang="en-US" sz="32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3347BFB-F18F-450A-8C80-24475ABA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7" y="893476"/>
            <a:ext cx="5583089" cy="4121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6BE21-43B3-4325-A0B4-64DAD74BF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7" y="5056647"/>
            <a:ext cx="2351343" cy="114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65CE3-4FBA-4159-90AD-ABF4EDD04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536" y="5056647"/>
            <a:ext cx="2321965" cy="112663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1976963-1D79-49C0-A667-4E2C46752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536" y="893476"/>
            <a:ext cx="5536996" cy="4087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D9869C3B-912B-4C9C-A408-CA6E167DD706}"/>
              </a:ext>
            </a:extLst>
          </p:cNvPr>
          <p:cNvSpPr txBox="1"/>
          <p:nvPr/>
        </p:nvSpPr>
        <p:spPr>
          <a:xfrm>
            <a:off x="6476462" y="1445310"/>
            <a:ext cx="78418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PWM2_H</a:t>
            </a:r>
            <a:endParaRPr lang="en-US" sz="12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1A54094-22D9-4E3D-9C71-48AF33D13EBE}"/>
              </a:ext>
            </a:extLst>
          </p:cNvPr>
          <p:cNvSpPr txBox="1"/>
          <p:nvPr/>
        </p:nvSpPr>
        <p:spPr>
          <a:xfrm>
            <a:off x="6438768" y="2443634"/>
            <a:ext cx="85792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FF0066"/>
                </a:solidFill>
                <a:uFillTx/>
                <a:latin typeface="Calibri"/>
              </a:rPr>
              <a:t>Iin (TP132)</a:t>
            </a:r>
            <a:endParaRPr lang="en-US" sz="1200" b="0" i="0" u="none" strike="noStrike" kern="1200" cap="none" spc="0" baseline="0" dirty="0">
              <a:solidFill>
                <a:srgbClr val="FF0066"/>
              </a:solidFill>
              <a:uFillTx/>
              <a:latin typeface="Calibri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552D90AF-A2D2-4276-974F-0A1E9430AB47}"/>
              </a:ext>
            </a:extLst>
          </p:cNvPr>
          <p:cNvSpPr txBox="1"/>
          <p:nvPr/>
        </p:nvSpPr>
        <p:spPr>
          <a:xfrm>
            <a:off x="5324644" y="3303458"/>
            <a:ext cx="144783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B050"/>
                </a:solidFill>
                <a:latin typeface="Calibri"/>
              </a:rPr>
              <a:t>Iout (Current Probe)</a:t>
            </a:r>
            <a:endParaRPr lang="en-US" sz="1200" b="0" i="0" u="none" strike="noStrike" kern="1200" cap="none" spc="0" baseline="0" dirty="0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5F3C3B9F-2356-4390-9E74-8C90928C1543}"/>
              </a:ext>
            </a:extLst>
          </p:cNvPr>
          <p:cNvSpPr txBox="1"/>
          <p:nvPr/>
        </p:nvSpPr>
        <p:spPr>
          <a:xfrm>
            <a:off x="5809585" y="2906936"/>
            <a:ext cx="47795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Vout</a:t>
            </a:r>
            <a:endParaRPr lang="en-US" sz="12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538527C-EA40-48E8-A6B3-D8BB0CEFA890}"/>
              </a:ext>
            </a:extLst>
          </p:cNvPr>
          <p:cNvSpPr txBox="1"/>
          <p:nvPr/>
        </p:nvSpPr>
        <p:spPr>
          <a:xfrm>
            <a:off x="3169747" y="1210024"/>
            <a:ext cx="2083904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DCM/CCM Boost Synch Switch</a:t>
            </a:r>
            <a:endParaRPr lang="en-US" sz="12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61A6D-E18B-4EA4-AEAE-98B4F54746F6}"/>
              </a:ext>
            </a:extLst>
          </p:cNvPr>
          <p:cNvSpPr txBox="1"/>
          <p:nvPr/>
        </p:nvSpPr>
        <p:spPr>
          <a:xfrm>
            <a:off x="3035719" y="5056647"/>
            <a:ext cx="3058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Run in constant current mode.</a:t>
            </a:r>
          </a:p>
          <a:p>
            <a:r>
              <a:rPr lang="de-DE" sz="1000" dirty="0"/>
              <a:t>Constant current set to 1A and Vout does not reach voltage mode set point = 14V.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B8782-4E47-4FC6-8AF0-4A8E4DD0FAC0}"/>
              </a:ext>
            </a:extLst>
          </p:cNvPr>
          <p:cNvSpPr txBox="1"/>
          <p:nvPr/>
        </p:nvSpPr>
        <p:spPr>
          <a:xfrm>
            <a:off x="8660935" y="5007524"/>
            <a:ext cx="3187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Startup in constant current mode and then switch to voltage mode.</a:t>
            </a:r>
          </a:p>
          <a:p>
            <a:r>
              <a:rPr lang="de-DE" sz="1000" dirty="0"/>
              <a:t>Constant current set to 1A and Vout reaches  voltage mode set point = 14V before current get 1A.</a:t>
            </a:r>
          </a:p>
          <a:p>
            <a:r>
              <a:rPr lang="de-DE" sz="1000" dirty="0"/>
              <a:t>Firmware always starts constant current ramp. </a:t>
            </a:r>
          </a:p>
          <a:p>
            <a:r>
              <a:rPr lang="de-DE" sz="1000" dirty="0"/>
              <a:t>Runs in ACMC OR VMC depending on current and voltage.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42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847C096-84CF-4926-80BF-366981E2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05" y="873536"/>
            <a:ext cx="5540407" cy="4090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9FC88-46F0-40FC-BD61-1EF1A448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Startup CL VMC and AVCMC</a:t>
            </a:r>
            <a:endParaRPr lang="en-US" sz="32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456C7AD-9A5D-4741-8B6D-D5F24A1D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74" y="873536"/>
            <a:ext cx="5540407" cy="4090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C01CB-99B1-40A9-8486-8F702F82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9" y="5069113"/>
            <a:ext cx="2781431" cy="1344084"/>
          </a:xfrm>
          <a:prstGeom prst="rect">
            <a:avLst/>
          </a:prstGeom>
        </p:spPr>
      </p:pic>
      <p:sp>
        <p:nvSpPr>
          <p:cNvPr id="52" name="TextBox 5">
            <a:extLst>
              <a:ext uri="{FF2B5EF4-FFF2-40B4-BE49-F238E27FC236}">
                <a16:creationId xmlns:a16="http://schemas.microsoft.com/office/drawing/2014/main" id="{6D9C0A48-0380-4B2E-94AE-7E54E1960C0F}"/>
              </a:ext>
            </a:extLst>
          </p:cNvPr>
          <p:cNvSpPr txBox="1"/>
          <p:nvPr/>
        </p:nvSpPr>
        <p:spPr>
          <a:xfrm>
            <a:off x="5861581" y="1487599"/>
            <a:ext cx="784189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BF9000"/>
                </a:solidFill>
                <a:uFillTx/>
                <a:latin typeface="Calibri"/>
              </a:rPr>
              <a:t>PWM2_H</a:t>
            </a:r>
            <a:endParaRPr lang="en-US" sz="1200" b="0" i="0" u="none" strike="noStrike" kern="1200" cap="none" spc="0" baseline="0" dirty="0">
              <a:solidFill>
                <a:srgbClr val="BF9000"/>
              </a:solidFill>
              <a:uFillTx/>
              <a:latin typeface="Calibri"/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5CA16379-09C8-4C36-A0AF-FE901CB207CA}"/>
              </a:ext>
            </a:extLst>
          </p:cNvPr>
          <p:cNvSpPr txBox="1"/>
          <p:nvPr/>
        </p:nvSpPr>
        <p:spPr>
          <a:xfrm>
            <a:off x="5861581" y="2334695"/>
            <a:ext cx="85792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FF0066"/>
                </a:solidFill>
                <a:uFillTx/>
                <a:latin typeface="Calibri"/>
              </a:rPr>
              <a:t>Iin (TP132)</a:t>
            </a:r>
            <a:endParaRPr lang="en-US" sz="1200" b="0" i="0" u="none" strike="noStrike" kern="1200" cap="none" spc="0" baseline="0" dirty="0">
              <a:solidFill>
                <a:srgbClr val="FF0066"/>
              </a:solidFill>
              <a:uFillTx/>
              <a:latin typeface="Calibri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DF4C158D-DE39-4992-883F-216B68EB1E01}"/>
              </a:ext>
            </a:extLst>
          </p:cNvPr>
          <p:cNvSpPr txBox="1"/>
          <p:nvPr/>
        </p:nvSpPr>
        <p:spPr>
          <a:xfrm>
            <a:off x="4892335" y="3225222"/>
            <a:ext cx="144783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B050"/>
                </a:solidFill>
                <a:latin typeface="Calibri"/>
              </a:rPr>
              <a:t>Iout (Current Probe)</a:t>
            </a:r>
            <a:endParaRPr lang="en-US" sz="1200" b="0" i="0" u="none" strike="noStrike" kern="1200" cap="none" spc="0" baseline="0" dirty="0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CE3E8754-73BA-49D4-8455-CBD8F9837C54}"/>
              </a:ext>
            </a:extLst>
          </p:cNvPr>
          <p:cNvSpPr txBox="1"/>
          <p:nvPr/>
        </p:nvSpPr>
        <p:spPr>
          <a:xfrm>
            <a:off x="5622605" y="2717624"/>
            <a:ext cx="47795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Vout</a:t>
            </a:r>
            <a:endParaRPr lang="en-US" sz="1200" b="0" i="0" u="none" strike="noStrike" kern="1200" cap="none" spc="0" baseline="0" dirty="0">
              <a:solidFill>
                <a:srgbClr val="002060"/>
              </a:solidFill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F5FBD1-E21C-45F6-88A3-BA5E6684B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34" y="5069113"/>
            <a:ext cx="2781432" cy="134408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364736C-215F-4804-A3C3-F32DBEFD80BE}"/>
              </a:ext>
            </a:extLst>
          </p:cNvPr>
          <p:cNvSpPr txBox="1"/>
          <p:nvPr/>
        </p:nvSpPr>
        <p:spPr>
          <a:xfrm>
            <a:off x="2110299" y="949467"/>
            <a:ext cx="1026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VMC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63DA24-37B1-40FD-9EC9-8607C08CF394}"/>
              </a:ext>
            </a:extLst>
          </p:cNvPr>
          <p:cNvSpPr txBox="1"/>
          <p:nvPr/>
        </p:nvSpPr>
        <p:spPr>
          <a:xfrm>
            <a:off x="7801998" y="1025162"/>
            <a:ext cx="1425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AVCMC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7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B950B7-C972-439D-BC66-70EAA51F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5" y="2423628"/>
            <a:ext cx="5471548" cy="4039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889FE-6311-4022-AB70-E1EFB79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Startup Switching Scheme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C7585-1010-4EB3-BFA8-BE0BC964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5" y="873536"/>
            <a:ext cx="1042978" cy="275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1B67D-2993-4835-B2CB-A9D03EFAC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83" y="878019"/>
            <a:ext cx="3020069" cy="51098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69BF3-2CAD-49A3-BCBA-C92B17F04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033" y="1521978"/>
            <a:ext cx="5746221" cy="4242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71A7F-9EA8-4A14-9545-5576C8E17987}"/>
              </a:ext>
            </a:extLst>
          </p:cNvPr>
          <p:cNvSpPr txBox="1"/>
          <p:nvPr/>
        </p:nvSpPr>
        <p:spPr>
          <a:xfrm>
            <a:off x="1460930" y="1575784"/>
            <a:ext cx="56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Startup is done in DCM Mode, Boost syncronous switch is off.</a:t>
            </a:r>
          </a:p>
          <a:p>
            <a:r>
              <a:rPr lang="de-DE" sz="1200" dirty="0"/>
              <a:t>After Startup ramp CCM&lt;-&gt;DCM is checked and in CCM synch. Boost switch is turned 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1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1) Startup rev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Closed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4F-CA97-4D14-984C-B52039C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/>
              <a:t>1) Startup fwrd </a:t>
            </a:r>
            <a:r>
              <a:rPr lang="de-DE" sz="5400" dirty="0">
                <a:sym typeface="Wingdings" panose="05000000000000000000" pitchFamily="2" charset="2"/>
              </a:rPr>
              <a:t>&lt;--</a:t>
            </a:r>
            <a:r>
              <a:rPr lang="de-DE" sz="5400" b="1" dirty="0">
                <a:sym typeface="Wingdings" panose="05000000000000000000" pitchFamily="2" charset="2"/>
              </a:rPr>
              <a:t>&gt; </a:t>
            </a:r>
            <a:r>
              <a:rPr lang="de-DE" sz="5400" b="1" dirty="0"/>
              <a:t>rev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65FC-0DDD-4705-A814-1E48F1869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Closed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CHP-Corporate PowerPointTemplate-16x9-2020.potx" id="{90DBF8B6-8E9B-4670-8B42-BBDDD60270AF}" vid="{45A42F9A-8171-4CC7-B33D-B4835E3F35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CEB9DD401AFB4E95AE6011EB4F7E55" ma:contentTypeVersion="8" ma:contentTypeDescription="Create a new document." ma:contentTypeScope="" ma:versionID="12e9e25b806a6fd3fca89469c5f49421">
  <xsd:schema xmlns:xsd="http://www.w3.org/2001/XMLSchema" xmlns:xs="http://www.w3.org/2001/XMLSchema" xmlns:p="http://schemas.microsoft.com/office/2006/metadata/properties" xmlns:ns2="1dc4ef0d-b922-4713-9c32-1f8ce4666139" xmlns:ns3="8612c94b-a6f9-4a73-bc96-9e487f9a4a37" targetNamespace="http://schemas.microsoft.com/office/2006/metadata/properties" ma:root="true" ma:fieldsID="aec869c57b5770c83d69c77eda29dac4" ns2:_="" ns3:_="">
    <xsd:import namespace="1dc4ef0d-b922-4713-9c32-1f8ce4666139"/>
    <xsd:import namespace="8612c94b-a6f9-4a73-bc96-9e487f9a4a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4ef0d-b922-4713-9c32-1f8ce46661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2c94b-a6f9-4a73-bc96-9e487f9a4a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BA98B6-4217-4254-9566-1073C39F4D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4ef0d-b922-4713-9c32-1f8ce4666139"/>
    <ds:schemaRef ds:uri="8612c94b-a6f9-4a73-bc96-9e487f9a4a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612c94b-a6f9-4a73-bc96-9e487f9a4a37"/>
    <ds:schemaRef ds:uri="http://purl.org/dc/terms/"/>
    <ds:schemaRef ds:uri="1dc4ef0d-b922-4713-9c32-1f8ce4666139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2020 - MCHP-Corp -16x9</Template>
  <TotalTime>2694</TotalTime>
  <Words>1427</Words>
  <Application>Microsoft Office PowerPoint</Application>
  <PresentationFormat>Custom</PresentationFormat>
  <Paragraphs>327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Four Switch Buck Boost Development Board</vt:lpstr>
      <vt:lpstr>4SWBB with VMC, AVCMC, BidiM</vt:lpstr>
      <vt:lpstr>1) Startup fwrd</vt:lpstr>
      <vt:lpstr>Startup CL VMC, AVCMC and BiDi AVCMC/VMC Setup</vt:lpstr>
      <vt:lpstr>Startup CL BiDi AVCMC/VMC</vt:lpstr>
      <vt:lpstr>Startup CL VMC and AVCMC</vt:lpstr>
      <vt:lpstr>Startup Switching Scheme</vt:lpstr>
      <vt:lpstr>1) Startup rev</vt:lpstr>
      <vt:lpstr>1) Startup fwrd &lt;--&gt; rev</vt:lpstr>
      <vt:lpstr>Startup after switch between fwrd and rev</vt:lpstr>
      <vt:lpstr>Startup after switch between fwrd and rev</vt:lpstr>
      <vt:lpstr>2) Load Steps fwrd</vt:lpstr>
      <vt:lpstr>2) Load Steps rev</vt:lpstr>
      <vt:lpstr>3) PWM Setup fwrd</vt:lpstr>
      <vt:lpstr>PowerPoint Presentation</vt:lpstr>
      <vt:lpstr>3) PWM Setup rev</vt:lpstr>
      <vt:lpstr>4) ADC Setup fwrd</vt:lpstr>
      <vt:lpstr>4) ADC Setup rev</vt:lpstr>
      <vt:lpstr>5) Firmware Workloads</vt:lpstr>
      <vt:lpstr>6) API inline funktions</vt:lpstr>
      <vt:lpstr>7) Test Setup fwrd</vt:lpstr>
      <vt:lpstr>Bench Setup BiDi fwrd</vt:lpstr>
      <vt:lpstr>7) Test Setup rev</vt:lpstr>
      <vt:lpstr>Bench Setup BiDi rev</vt:lpstr>
      <vt:lpstr>Bench Setup BiDi rev</vt:lpstr>
      <vt:lpstr>PowerPoint Presentation</vt:lpstr>
      <vt:lpstr>PowerPoint Presentation</vt:lpstr>
      <vt:lpstr>8) Plant Measurement</vt:lpstr>
      <vt:lpstr>9) Loop Measurments</vt:lpstr>
      <vt:lpstr>10) Fault Handling fwrd</vt:lpstr>
      <vt:lpstr>10) Fault Handling rev</vt:lpstr>
      <vt:lpstr>12) Operating Modes</vt:lpstr>
      <vt:lpstr>MISC</vt:lpstr>
      <vt:lpstr>CCM &lt;-&gt; DCM</vt:lpstr>
      <vt:lpstr>FIGURE 1-7: FIRMWARE BLOCK DIAGRAM</vt:lpstr>
      <vt:lpstr>TABLE 1-9: FIRMWARE BLOCKS</vt:lpstr>
      <vt:lpstr>PoBo Visualizer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Safety Development tools for PIC and AVR</dc:title>
  <dc:creator>Jacob Lunn Lassen - M43943</dc:creator>
  <cp:lastModifiedBy>Franz Thalheimer - M91114</cp:lastModifiedBy>
  <cp:revision>252</cp:revision>
  <cp:lastPrinted>2020-07-27T09:43:32Z</cp:lastPrinted>
  <dcterms:created xsi:type="dcterms:W3CDTF">2020-03-26T11:37:21Z</dcterms:created>
  <dcterms:modified xsi:type="dcterms:W3CDTF">2021-04-19T17:06:07Z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0x01010044CEB9DD401AFB4E95AE6011EB4F7E55</vt:lpwstr>
  </property>
</Properties>
</file>