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9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5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A32E-B97B-87FA-710D-C6BCE70F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7D6E0-72D5-20FB-27D2-965F1F3CE2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AE379-E873-8CB6-4C82-5134CD232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D6511-6650-0615-0D9C-F4689F396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F6D5D-669B-84F2-3D3E-5D390FDC5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F470D-1B2B-A156-6067-98040762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6D3224-0C0F-6C72-8DD9-CD2F1611D0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04202-A779-988C-0583-3D695DCC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900AC-1107-B086-7CE7-2B1AEB021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56A8-02BD-540E-55C7-CD4FC025A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75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A1176-BDAB-0D63-9509-9A811AAE15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0557DD-1BF3-1AB1-50A2-F09BEEA8A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13366-E134-8F3F-80A8-FF5EF179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08E0D-9E0A-A5E9-CDDA-38E5ADF6E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33CD-6793-ACD6-599B-F23B64860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72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CE568-ADA9-3AF2-A4F4-26D8EF9B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3B123-9F0B-FA20-C16E-DE2D2A2B6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6321B-BF41-90AE-6E56-E1C23A00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C165E-6C8B-154D-37BC-0E4549D73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F2A24F-FAE7-F259-F700-04BD2A26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622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B950-ACB3-BA27-46FB-85070CB54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D69EF-1D59-FA26-62F2-395321146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FA154-9B54-BEF9-692B-F4C4633FD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2E34A-FABE-1A45-2A5E-ECB99FAE3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ADDEF-F642-9CCF-1E6E-97144B26E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7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C764-934B-B604-7D42-0829524D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69E33-61CF-4AB2-14FF-629881E0A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437D2-ECD4-3541-7445-7D86BBF27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5B1FF-F456-7AEF-C482-A464368D5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3FAD0-9494-47AE-0819-8EF5CF3CB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49CDD-2780-88BC-D790-0B394540A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15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4A89-F78E-C0FA-F05C-0F8989B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8013DF-9D76-C3D8-92CE-CFBDC8A8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A170EF-21DD-C1A8-1792-BBC967579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526AA2-777D-40CB-6B83-B0DFC1225F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E244D-5F58-F028-EE65-2B10873D35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FEB0D2-C155-4AB2-7C0A-1FA110D6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1D9C76-4F5A-57DA-B432-02730632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3BA87-D3B9-9FEF-B9DB-47A1CA6DE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4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EC21-C9A3-04BD-5CCC-6D9BD29C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4D0192-AF56-634A-49B6-FA39E9997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68C09-44A5-BECF-38F7-9321C548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BC68A2-B0F6-8778-F92A-04C46D80A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1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690187-DD51-9CA3-F3E5-D1BD6BC02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CB873-C0BC-52FE-1CE7-4ED5DAE4E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B73BDC-7A8B-EE8B-E6EC-8FDA09DC3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46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70B76-D264-4723-B8E3-276DF935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7CF36-AE33-8B4A-4BBE-39E50546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309672-A8F2-F792-D35E-338F44587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07C6F-5422-A90B-D0D1-1095703D4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2E976E-4AEB-5D46-AAC8-428820AA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4C191-8C23-C1E7-8F66-E9B91CA8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267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8860-D615-9C7E-3185-14554C132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D5245-66AF-A39A-D3BA-DE71C8887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E49645-58B2-4537-79E3-16E5EF078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E3C11-4D3F-B830-B6A0-EAF04D44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5CE37-4518-4420-8E81-BDF4C2BF2F9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8B010-EE8D-7CEB-C56D-C991263A5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A85ED2-3323-1291-80A1-9A4CA64C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84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31DF49-A9D7-B20F-59A2-C6BDBEBDC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07DEAF-3557-1FF6-EB09-DB31524BF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6074-8F1E-EBF0-FFB7-E8D0E282A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B5CE37-4518-4420-8E81-BDF4C2BF2F94}" type="datetimeFigureOut">
              <a:rPr lang="en-US" smtClean="0"/>
              <a:t>8/7/2024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25FA-497F-008D-7EC7-4E34081169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CF99E-31AA-D961-EF5B-B873FE6D4E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8F680C-DC35-4894-9890-1368593C20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06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8BD2-3287-83ED-0589-AAD02EB107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Dual Active Bridge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612BA-91FC-F2EC-EE2B-99387DCB90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42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9613-0C3F-DA21-9068-6FA422731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E4744-F7C8-60E6-E4BE-77826EB41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5E20E5-7F58-48E3-81EE-41F8B573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1045" y="1690688"/>
            <a:ext cx="9969910" cy="458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818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91304-B4B0-596A-72C4-3B865AE1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Deadtime equation for ZVS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BF997F4-8516-C247-3A82-18A7ECEB0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B49E133-8586-1C6D-BFF1-D6AC4C48F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19" y="1874383"/>
            <a:ext cx="9193161" cy="430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89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69BC3-572E-5081-0839-2B4FD5FB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ZCS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BD6F2-1343-3621-53EE-37EA834D1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1B0D0C-613D-07C3-7D7D-CA6A19837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626" y="1890697"/>
            <a:ext cx="9920748" cy="4421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830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F9656-8A02-7F5B-B8B5-CEF16C5C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new modulation to achieve soft switching ZCS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64B0B-D987-AEA7-0B81-5CC4D4798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0982A-A0B2-BE8A-F0B0-1B5936C2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2762" y="1760799"/>
            <a:ext cx="8062452" cy="441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535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B41A-E821-202D-2A4A-4299DA41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Actual testing to the DAB board in </a:t>
            </a:r>
            <a:r>
              <a:rPr lang="en-GB" dirty="0" err="1"/>
              <a:t>Garching</a:t>
            </a:r>
            <a:r>
              <a:rPr lang="en-GB" dirty="0"/>
              <a:t> (Open Loop measurement) – no Power flow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3FE4DB-229A-8AB1-A397-C3EEB3FF6D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1" t="3871" r="6747" b="6523"/>
          <a:stretch/>
        </p:blipFill>
        <p:spPr bwMode="auto">
          <a:xfrm>
            <a:off x="838200" y="2010506"/>
            <a:ext cx="6912078" cy="439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2717E7-1D83-D8F1-A981-F002D3B39B61}"/>
              </a:ext>
            </a:extLst>
          </p:cNvPr>
          <p:cNvSpPr txBox="1"/>
          <p:nvPr/>
        </p:nvSpPr>
        <p:spPr>
          <a:xfrm>
            <a:off x="8436077" y="2010506"/>
            <a:ext cx="30086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Control Phase: 0 degrees</a:t>
            </a:r>
          </a:p>
          <a:p>
            <a:r>
              <a:rPr lang="en-GB" dirty="0"/>
              <a:t>Primary side PWM</a:t>
            </a:r>
          </a:p>
          <a:p>
            <a:r>
              <a:rPr lang="en-GB" dirty="0"/>
              <a:t>PWM1: D0 D1</a:t>
            </a:r>
          </a:p>
          <a:p>
            <a:r>
              <a:rPr lang="en-GB" dirty="0"/>
              <a:t>PWM3: D2 D3</a:t>
            </a:r>
          </a:p>
          <a:p>
            <a:r>
              <a:rPr lang="en-GB" dirty="0"/>
              <a:t>Secondary side PWM</a:t>
            </a:r>
          </a:p>
          <a:p>
            <a:r>
              <a:rPr lang="en-GB" dirty="0"/>
              <a:t>PWM2: D4 D5</a:t>
            </a:r>
          </a:p>
          <a:p>
            <a:r>
              <a:rPr lang="en-GB" dirty="0"/>
              <a:t>PWM4: D6 D7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106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B41A-E821-202D-2A4A-4299DA411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Actual testing to the DAB board in </a:t>
            </a:r>
            <a:r>
              <a:rPr lang="en-GB" dirty="0" err="1"/>
              <a:t>Garching</a:t>
            </a:r>
            <a:r>
              <a:rPr lang="en-GB" dirty="0"/>
              <a:t> (Open Loop measurement) – with Power flow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6BCBADC-1FEC-F0B6-B2A4-F8F2F8BC6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22" y="1690688"/>
            <a:ext cx="7909055" cy="5076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141766-D058-FA2E-1F7E-3F97E6EBDC98}"/>
              </a:ext>
            </a:extLst>
          </p:cNvPr>
          <p:cNvSpPr txBox="1"/>
          <p:nvPr/>
        </p:nvSpPr>
        <p:spPr>
          <a:xfrm>
            <a:off x="8656307" y="2059668"/>
            <a:ext cx="300867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Control Phase: 90 degrees</a:t>
            </a:r>
          </a:p>
          <a:p>
            <a:r>
              <a:rPr lang="en-GB" dirty="0"/>
              <a:t>Primary side PWM</a:t>
            </a:r>
          </a:p>
          <a:p>
            <a:r>
              <a:rPr lang="en-GB" dirty="0"/>
              <a:t>PWM1: D0 D1</a:t>
            </a:r>
          </a:p>
          <a:p>
            <a:r>
              <a:rPr lang="en-GB" dirty="0"/>
              <a:t>PWM3: D2 D3</a:t>
            </a:r>
          </a:p>
          <a:p>
            <a:r>
              <a:rPr lang="en-GB" dirty="0"/>
              <a:t>Secondary side PWM</a:t>
            </a:r>
          </a:p>
          <a:p>
            <a:r>
              <a:rPr lang="en-GB" dirty="0"/>
              <a:t>PWM2: D4 D5</a:t>
            </a:r>
          </a:p>
          <a:p>
            <a:r>
              <a:rPr lang="en-GB" dirty="0"/>
              <a:t>PWM4: D6 D7</a:t>
            </a:r>
          </a:p>
          <a:p>
            <a:endParaRPr lang="en-GB" dirty="0"/>
          </a:p>
          <a:p>
            <a:r>
              <a:rPr lang="en-GB" dirty="0"/>
              <a:t>C1 – yellow (primary Bridge voltage)</a:t>
            </a:r>
          </a:p>
          <a:p>
            <a:r>
              <a:rPr lang="en-GB" dirty="0"/>
              <a:t>C2 - green (transformer current)</a:t>
            </a:r>
          </a:p>
          <a:p>
            <a:r>
              <a:rPr lang="en-GB" dirty="0"/>
              <a:t>C3 - orange (secondary Bridge voltage)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6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2A76-8AE9-4755-0BC2-F7DA5663E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Actual testing to the DAB board in </a:t>
            </a:r>
            <a:r>
              <a:rPr lang="en-GB" dirty="0" err="1"/>
              <a:t>Garching</a:t>
            </a:r>
            <a:r>
              <a:rPr lang="en-GB" dirty="0"/>
              <a:t> (Open Loop measurement) – with Power flow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058AFCD-1213-599E-75B1-8DD9A8EF4A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32"/>
          <a:stretch/>
        </p:blipFill>
        <p:spPr bwMode="auto">
          <a:xfrm>
            <a:off x="1356851" y="1943747"/>
            <a:ext cx="9478297" cy="416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0229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6ED7-1F5B-2606-8AA8-29B0EFE79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7A30E-5A7B-0A2A-EC4D-358901E62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258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8912D-D1F0-2820-FE4A-F965C3A2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0" y="395860"/>
            <a:ext cx="10704867" cy="1325563"/>
          </a:xfrm>
        </p:spPr>
        <p:txBody>
          <a:bodyPr/>
          <a:lstStyle/>
          <a:p>
            <a:r>
              <a:rPr lang="en-GB" dirty="0"/>
              <a:t>PWM Configuration – Cascaded PWM 1-2-3-4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0F3AC7-FDF1-1A40-5F7B-B8C98C81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64" y="1642670"/>
            <a:ext cx="8733277" cy="45342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BDBC05-272F-859B-E653-19791FE5F82B}"/>
              </a:ext>
            </a:extLst>
          </p:cNvPr>
          <p:cNvSpPr txBox="1"/>
          <p:nvPr/>
        </p:nvSpPr>
        <p:spPr>
          <a:xfrm>
            <a:off x="1720645" y="2783567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FF00"/>
                </a:solidFill>
              </a:rPr>
              <a:t>PWM1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37D87-89A7-3A8C-44C2-C57F7128E9FF}"/>
              </a:ext>
            </a:extLst>
          </p:cNvPr>
          <p:cNvSpPr txBox="1"/>
          <p:nvPr/>
        </p:nvSpPr>
        <p:spPr>
          <a:xfrm>
            <a:off x="1720645" y="3379827"/>
            <a:ext cx="82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PWM3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B2003-9E6D-1B82-2E73-11E16D86EE53}"/>
              </a:ext>
            </a:extLst>
          </p:cNvPr>
          <p:cNvSpPr txBox="1"/>
          <p:nvPr/>
        </p:nvSpPr>
        <p:spPr>
          <a:xfrm>
            <a:off x="1674158" y="4920828"/>
            <a:ext cx="875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PWM2 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13024E-5386-7B08-9187-66BF58311DF7}"/>
              </a:ext>
            </a:extLst>
          </p:cNvPr>
          <p:cNvSpPr txBox="1"/>
          <p:nvPr/>
        </p:nvSpPr>
        <p:spPr>
          <a:xfrm>
            <a:off x="1743888" y="5807631"/>
            <a:ext cx="828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PWM4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7085410-FDE2-DC16-B699-00458087F358}"/>
              </a:ext>
            </a:extLst>
          </p:cNvPr>
          <p:cNvCxnSpPr>
            <a:cxnSpLocks/>
          </p:cNvCxnSpPr>
          <p:nvPr/>
        </p:nvCxnSpPr>
        <p:spPr>
          <a:xfrm>
            <a:off x="4434347" y="1455857"/>
            <a:ext cx="0" cy="2879757"/>
          </a:xfrm>
          <a:prstGeom prst="line">
            <a:avLst/>
          </a:prstGeom>
          <a:ln>
            <a:solidFill>
              <a:srgbClr val="FFFF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41A4D4-3453-376C-8D12-ECC05134138C}"/>
              </a:ext>
            </a:extLst>
          </p:cNvPr>
          <p:cNvCxnSpPr>
            <a:cxnSpLocks/>
          </p:cNvCxnSpPr>
          <p:nvPr/>
        </p:nvCxnSpPr>
        <p:spPr>
          <a:xfrm flipH="1">
            <a:off x="4531470" y="1549265"/>
            <a:ext cx="6117" cy="2786349"/>
          </a:xfrm>
          <a:prstGeom prst="line">
            <a:avLst/>
          </a:prstGeom>
          <a:ln>
            <a:solidFill>
              <a:srgbClr val="FFFF00"/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5688C9-2D67-F560-E1BC-7A99A5291D1C}"/>
              </a:ext>
            </a:extLst>
          </p:cNvPr>
          <p:cNvCxnSpPr>
            <a:cxnSpLocks/>
          </p:cNvCxnSpPr>
          <p:nvPr/>
        </p:nvCxnSpPr>
        <p:spPr>
          <a:xfrm>
            <a:off x="5206181" y="4109098"/>
            <a:ext cx="0" cy="2611255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8E3D59-472E-86F2-C639-D4DBBF463BA6}"/>
              </a:ext>
            </a:extLst>
          </p:cNvPr>
          <p:cNvCxnSpPr>
            <a:cxnSpLocks/>
          </p:cNvCxnSpPr>
          <p:nvPr/>
        </p:nvCxnSpPr>
        <p:spPr>
          <a:xfrm>
            <a:off x="5309421" y="4137271"/>
            <a:ext cx="0" cy="267649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E29BEF-E27F-40E0-35F9-6A40445A09BC}"/>
              </a:ext>
            </a:extLst>
          </p:cNvPr>
          <p:cNvSpPr txBox="1"/>
          <p:nvPr/>
        </p:nvSpPr>
        <p:spPr>
          <a:xfrm>
            <a:off x="2260668" y="3689283"/>
            <a:ext cx="2044878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1"/>
                </a:solidFill>
              </a:rPr>
              <a:t>Bridge Phase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180 – 360 degrees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0363C57-CFF5-5E8A-CB66-3001795969C3}"/>
              </a:ext>
            </a:extLst>
          </p:cNvPr>
          <p:cNvCxnSpPr/>
          <p:nvPr/>
        </p:nvCxnSpPr>
        <p:spPr>
          <a:xfrm>
            <a:off x="4305106" y="4109098"/>
            <a:ext cx="226364" cy="7339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BB1BD0-B1A9-CB0B-B771-7D7CDB7858A6}"/>
              </a:ext>
            </a:extLst>
          </p:cNvPr>
          <p:cNvCxnSpPr>
            <a:cxnSpLocks/>
          </p:cNvCxnSpPr>
          <p:nvPr/>
        </p:nvCxnSpPr>
        <p:spPr>
          <a:xfrm>
            <a:off x="4321276" y="3952605"/>
            <a:ext cx="978313" cy="18466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BF660CE-7AF2-6B89-ADAF-B170FE02CF5D}"/>
              </a:ext>
            </a:extLst>
          </p:cNvPr>
          <p:cNvCxnSpPr>
            <a:cxnSpLocks/>
          </p:cNvCxnSpPr>
          <p:nvPr/>
        </p:nvCxnSpPr>
        <p:spPr>
          <a:xfrm>
            <a:off x="6059621" y="1583681"/>
            <a:ext cx="0" cy="315546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CC68B8-3614-83E7-BA76-3AAF5543D3EB}"/>
              </a:ext>
            </a:extLst>
          </p:cNvPr>
          <p:cNvCxnSpPr>
            <a:cxnSpLocks/>
          </p:cNvCxnSpPr>
          <p:nvPr/>
        </p:nvCxnSpPr>
        <p:spPr>
          <a:xfrm>
            <a:off x="6841041" y="1677089"/>
            <a:ext cx="0" cy="324373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7086A5-8D42-4122-3721-B94297D89946}"/>
              </a:ext>
            </a:extLst>
          </p:cNvPr>
          <p:cNvCxnSpPr>
            <a:cxnSpLocks/>
          </p:cNvCxnSpPr>
          <p:nvPr/>
        </p:nvCxnSpPr>
        <p:spPr>
          <a:xfrm>
            <a:off x="7705541" y="2783567"/>
            <a:ext cx="0" cy="3393396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5406058-5729-C8FA-C2E8-78C1736B7226}"/>
              </a:ext>
            </a:extLst>
          </p:cNvPr>
          <p:cNvCxnSpPr>
            <a:cxnSpLocks/>
          </p:cNvCxnSpPr>
          <p:nvPr/>
        </p:nvCxnSpPr>
        <p:spPr>
          <a:xfrm>
            <a:off x="8486961" y="2684206"/>
            <a:ext cx="0" cy="3492757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FA4EFB-6EEC-E986-3462-8A309477193C}"/>
              </a:ext>
            </a:extLst>
          </p:cNvPr>
          <p:cNvSpPr txBox="1"/>
          <p:nvPr/>
        </p:nvSpPr>
        <p:spPr>
          <a:xfrm>
            <a:off x="7554750" y="1784576"/>
            <a:ext cx="2625709" cy="646331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PRItoSEC</a:t>
            </a:r>
            <a:r>
              <a:rPr lang="en-GB" dirty="0">
                <a:solidFill>
                  <a:schemeClr val="bg1"/>
                </a:solidFill>
              </a:rPr>
              <a:t> Phase</a:t>
            </a: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90 – (Bridge Phase / 2)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4F3B22-898B-E88A-36BE-9E357A1AB372}"/>
              </a:ext>
            </a:extLst>
          </p:cNvPr>
          <p:cNvCxnSpPr/>
          <p:nvPr/>
        </p:nvCxnSpPr>
        <p:spPr>
          <a:xfrm flipH="1">
            <a:off x="6607277" y="2430907"/>
            <a:ext cx="1268362" cy="16480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5FE6A7-B5F5-6A7D-136E-1E374273EF8E}"/>
              </a:ext>
            </a:extLst>
          </p:cNvPr>
          <p:cNvCxnSpPr/>
          <p:nvPr/>
        </p:nvCxnSpPr>
        <p:spPr>
          <a:xfrm>
            <a:off x="8003458" y="2430907"/>
            <a:ext cx="0" cy="86805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1767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9370F-13F3-C71D-5AFA-21BEF0A0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PWM1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845D41-AABA-FCF6-7BC2-B541699A7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4849"/>
            <a:ext cx="5326926" cy="40728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2271E-AACB-4671-5AB5-0E4B8EB3C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008" y="2308978"/>
            <a:ext cx="4984910" cy="3108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13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17F05-033B-B906-5621-EA673C925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34D3A-1EEB-3048-0F83-EDB261A68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CF3B1E-FE84-E0D9-05D8-EB02A7FCD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86307"/>
            <a:ext cx="5075187" cy="38410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153B4D-7038-B21D-5A5C-926B0B3AC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440" y="2063598"/>
            <a:ext cx="5181166" cy="32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55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BB73-C701-6D3F-7158-E5FC5141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PWM3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2FE6B1-46C0-288B-FA49-5F42F05DF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987039" cy="37604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B3E430-2E0C-C8B7-1253-7F00552E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596" y="2113475"/>
            <a:ext cx="4855847" cy="30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94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2B85C-9BD0-E902-1372-BF87328E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MCC PWM4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EF86CC-28EF-5A45-500F-EFF1FD1BC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39" y="1690688"/>
            <a:ext cx="5275043" cy="39923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5D67CD-55D0-57FC-B024-EC38E5C73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188" y="2079061"/>
            <a:ext cx="5115196" cy="339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40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C767E-2676-265A-9BE8-8927E07B6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FB_Vdd</a:t>
            </a:r>
            <a:r>
              <a:rPr lang="en-GB" dirty="0"/>
              <a:t>-PWM_P fault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355C9-6F0D-FB60-3040-36369FC49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SCCP2 input capture</a:t>
            </a:r>
          </a:p>
          <a:p>
            <a:r>
              <a:rPr lang="en-GB" dirty="0"/>
              <a:t>CLC2</a:t>
            </a:r>
          </a:p>
          <a:p>
            <a:r>
              <a:rPr lang="en-GB" dirty="0"/>
              <a:t>DMA2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00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A2252-404E-8D38-5ADA-6830CAB15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DAB operation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AD3DFE-3AA8-01F3-C023-46349D5AB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25505"/>
            <a:ext cx="10097030" cy="4678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662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C728-9D82-F58D-4AF1-8966DCC3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3551-39D9-AE0E-4578-517936715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04333-A061-CCEC-D713-41663A86C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316" y="1657137"/>
            <a:ext cx="9173497" cy="4519826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E48D909-9699-0A9C-2CCB-566A7334E459}"/>
              </a:ext>
            </a:extLst>
          </p:cNvPr>
          <p:cNvSpPr/>
          <p:nvPr/>
        </p:nvSpPr>
        <p:spPr>
          <a:xfrm>
            <a:off x="1130710" y="4896465"/>
            <a:ext cx="4031225" cy="73741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D4C18D-3217-CCFB-5308-9785C164F36C}"/>
              </a:ext>
            </a:extLst>
          </p:cNvPr>
          <p:cNvSpPr txBox="1"/>
          <p:nvPr/>
        </p:nvSpPr>
        <p:spPr>
          <a:xfrm>
            <a:off x="157315" y="5633884"/>
            <a:ext cx="5774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Inductor current naturally forces commutation of Diode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6712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201</Words>
  <Application>Microsoft Office PowerPoint</Application>
  <PresentationFormat>Widescreen</PresentationFormat>
  <Paragraphs>42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Dual Active Bridge</vt:lpstr>
      <vt:lpstr>PWM Configuration – Cascaded PWM 1-2-3-4</vt:lpstr>
      <vt:lpstr>MCC PWM1</vt:lpstr>
      <vt:lpstr>MCC PWM2</vt:lpstr>
      <vt:lpstr>MCC PWM3</vt:lpstr>
      <vt:lpstr>MCC PWM4</vt:lpstr>
      <vt:lpstr>FB_Vdd-PWM_P fault implementation</vt:lpstr>
      <vt:lpstr>DAB operation</vt:lpstr>
      <vt:lpstr>PowerPoint Presentation</vt:lpstr>
      <vt:lpstr>PowerPoint Presentation</vt:lpstr>
      <vt:lpstr>Deadtime equation for ZVS</vt:lpstr>
      <vt:lpstr>ZCS</vt:lpstr>
      <vt:lpstr>A new modulation to achieve soft switching ZCS</vt:lpstr>
      <vt:lpstr>Actual testing to the DAB board in Garching (Open Loop measurement) – no Power flow</vt:lpstr>
      <vt:lpstr>Actual testing to the DAB board in Garching (Open Loop measurement) – with Power flow</vt:lpstr>
      <vt:lpstr>Actual testing to the DAB board in Garching (Open Loop measurement) – with Power flow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Kristine Angelica Panghulan - M15690</dc:creator>
  <cp:lastModifiedBy>Kristine Angelica</cp:lastModifiedBy>
  <cp:revision>10</cp:revision>
  <dcterms:created xsi:type="dcterms:W3CDTF">2024-07-02T22:00:27Z</dcterms:created>
  <dcterms:modified xsi:type="dcterms:W3CDTF">2024-08-07T20:35:20Z</dcterms:modified>
</cp:coreProperties>
</file>