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9"/>
  </p:notesMasterIdLst>
  <p:sldIdLst>
    <p:sldId id="259" r:id="rId3"/>
    <p:sldId id="272" r:id="rId4"/>
    <p:sldId id="273" r:id="rId5"/>
    <p:sldId id="269" r:id="rId6"/>
    <p:sldId id="271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6600FF"/>
    <a:srgbClr val="1923E7"/>
    <a:srgbClr val="1414E6"/>
    <a:srgbClr val="66FF33"/>
    <a:srgbClr val="FF7C80"/>
    <a:srgbClr val="00F26D"/>
    <a:srgbClr val="FF00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814" autoAdjust="0"/>
  </p:normalViewPr>
  <p:slideViewPr>
    <p:cSldViewPr>
      <p:cViewPr>
        <p:scale>
          <a:sx n="64" d="100"/>
          <a:sy n="64" d="100"/>
        </p:scale>
        <p:origin x="-148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7134C-A432-49C7-B05A-E0D08D7D1EF7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E3EC4-F996-4379-B102-D1011892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4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752CA3-49A4-475F-836C-5F4A3857CFC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D7FCD25C-790F-4B68-A613-564C5D1BEC98}" type="datetime1">
              <a:rPr lang="en-US">
                <a:solidFill>
                  <a:prstClr val="black"/>
                </a:solidFill>
              </a:rPr>
              <a:pPr>
                <a:defRPr/>
              </a:pPr>
              <a:t>11/1/2017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Microchip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E3EC4-F996-4379-B102-D1011892FEE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E3EC4-F996-4379-B102-D1011892FEE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5" name="Picture 8" descr="MICV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838200"/>
            <a:ext cx="3505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 typeface="Monotype Sort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5699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19800" cy="56991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5" name="Picture 8" descr="MICV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838200"/>
            <a:ext cx="3505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 typeface="Monotype Sort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5699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19800" cy="56991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98438"/>
            <a:ext cx="67818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76200" y="1143000"/>
            <a:ext cx="8991600" cy="152400"/>
            <a:chOff x="48" y="720"/>
            <a:chExt cx="5664" cy="96"/>
          </a:xfrm>
        </p:grpSpPr>
        <p:sp>
          <p:nvSpPr>
            <p:cNvPr id="2" name="Line 7"/>
            <p:cNvSpPr>
              <a:spLocks noChangeShapeType="1"/>
            </p:cNvSpPr>
            <p:nvPr/>
          </p:nvSpPr>
          <p:spPr bwMode="auto">
            <a:xfrm>
              <a:off x="48" y="768"/>
              <a:ext cx="55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3" name="Rectangle 8"/>
            <p:cNvSpPr>
              <a:spLocks noChangeArrowheads="1"/>
            </p:cNvSpPr>
            <p:nvPr/>
          </p:nvSpPr>
          <p:spPr bwMode="auto">
            <a:xfrm>
              <a:off x="5616" y="7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8458200" y="6629400"/>
            <a:ext cx="838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25B4E154-C6AE-4B17-A186-6564F4C81E3C}" type="slidenum">
              <a:rPr lang="en-US" sz="1200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029" name="Picture 14" descr="logoV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79375"/>
            <a:ext cx="1524000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6"/>
          <p:cNvGrpSpPr>
            <a:grpSpLocks/>
          </p:cNvGrpSpPr>
          <p:nvPr/>
        </p:nvGrpSpPr>
        <p:grpSpPr bwMode="auto">
          <a:xfrm rot="10800000">
            <a:off x="76200" y="6553200"/>
            <a:ext cx="8991600" cy="152400"/>
            <a:chOff x="48" y="720"/>
            <a:chExt cx="5664" cy="96"/>
          </a:xfrm>
        </p:grpSpPr>
        <p:sp>
          <p:nvSpPr>
            <p:cNvPr id="1041" name="Line 17"/>
            <p:cNvSpPr>
              <a:spLocks noChangeShapeType="1"/>
            </p:cNvSpPr>
            <p:nvPr/>
          </p:nvSpPr>
          <p:spPr bwMode="auto">
            <a:xfrm>
              <a:off x="96" y="768"/>
              <a:ext cx="55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auto">
            <a:xfrm>
              <a:off x="5678" y="7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cs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d"/>
  </p:transition>
  <p:hf hdr="0"/>
  <p:txStyles>
    <p:titleStyle>
      <a:lvl1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98438"/>
            <a:ext cx="67818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76200" y="1143000"/>
            <a:ext cx="8991600" cy="152400"/>
            <a:chOff x="48" y="720"/>
            <a:chExt cx="5664" cy="96"/>
          </a:xfrm>
        </p:grpSpPr>
        <p:sp>
          <p:nvSpPr>
            <p:cNvPr id="2" name="Line 7"/>
            <p:cNvSpPr>
              <a:spLocks noChangeShapeType="1"/>
            </p:cNvSpPr>
            <p:nvPr/>
          </p:nvSpPr>
          <p:spPr bwMode="auto">
            <a:xfrm>
              <a:off x="48" y="768"/>
              <a:ext cx="55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3" name="Rectangle 8"/>
            <p:cNvSpPr>
              <a:spLocks noChangeArrowheads="1"/>
            </p:cNvSpPr>
            <p:nvPr/>
          </p:nvSpPr>
          <p:spPr bwMode="auto">
            <a:xfrm>
              <a:off x="5616" y="7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8458200" y="6629400"/>
            <a:ext cx="838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25B4E154-C6AE-4B17-A186-6564F4C81E3C}" type="slidenum">
              <a:rPr lang="en-US" sz="1200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029" name="Picture 14" descr="logoV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79375"/>
            <a:ext cx="1524000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6"/>
          <p:cNvGrpSpPr>
            <a:grpSpLocks/>
          </p:cNvGrpSpPr>
          <p:nvPr/>
        </p:nvGrpSpPr>
        <p:grpSpPr bwMode="auto">
          <a:xfrm rot="10800000">
            <a:off x="76200" y="6553200"/>
            <a:ext cx="8991600" cy="152400"/>
            <a:chOff x="48" y="720"/>
            <a:chExt cx="5664" cy="96"/>
          </a:xfrm>
        </p:grpSpPr>
        <p:sp>
          <p:nvSpPr>
            <p:cNvPr id="1041" name="Line 17"/>
            <p:cNvSpPr>
              <a:spLocks noChangeShapeType="1"/>
            </p:cNvSpPr>
            <p:nvPr/>
          </p:nvSpPr>
          <p:spPr bwMode="auto">
            <a:xfrm>
              <a:off x="96" y="768"/>
              <a:ext cx="55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auto">
            <a:xfrm>
              <a:off x="5678" y="7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cs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wipe dir="d"/>
  </p:transition>
  <p:hf hdr="0"/>
  <p:txStyles>
    <p:titleStyle>
      <a:lvl1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microchipdirec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3505200"/>
            <a:ext cx="9467850" cy="147002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dsPIC33EDV64MC205 </a:t>
            </a:r>
            <a:br>
              <a:rPr lang="en-US" dirty="0" smtClean="0"/>
            </a:br>
            <a:r>
              <a:rPr lang="en-US" dirty="0" smtClean="0"/>
              <a:t>Development Board</a:t>
            </a:r>
            <a:br>
              <a:rPr lang="en-US" dirty="0" smtClean="0"/>
            </a:br>
            <a:r>
              <a:rPr lang="en-US" sz="3200" dirty="0" smtClean="0"/>
              <a:t>Operating Instruction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000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dsPIC33EDV64MC205 Development Board</a:t>
            </a:r>
            <a:endParaRPr lang="en-US" sz="2400" dirty="0"/>
          </a:p>
          <a:p>
            <a:r>
              <a:rPr lang="en-US" sz="2400" dirty="0" smtClean="0"/>
              <a:t>24V </a:t>
            </a:r>
            <a:r>
              <a:rPr lang="en-US" sz="2400" dirty="0"/>
              <a:t>Power Supply (AC002013) (available at </a:t>
            </a:r>
            <a:r>
              <a:rPr lang="en-US" sz="2400" dirty="0">
                <a:hlinkClick r:id="rId2"/>
              </a:rPr>
              <a:t>www.microchipdirect.com</a:t>
            </a:r>
            <a:r>
              <a:rPr lang="en-US" sz="2400" dirty="0" smtClean="0">
                <a:hlinkClick r:id="rId2"/>
              </a:rPr>
              <a:t>)</a:t>
            </a:r>
            <a:endParaRPr lang="en-US" sz="2400" dirty="0"/>
          </a:p>
          <a:p>
            <a:pPr lvl="0"/>
            <a:r>
              <a:rPr lang="en-US" sz="2400" dirty="0"/>
              <a:t>24V Hurst Motor </a:t>
            </a:r>
            <a:r>
              <a:rPr lang="en-US" sz="2400" dirty="0" smtClean="0"/>
              <a:t>(AC300020) </a:t>
            </a:r>
            <a:r>
              <a:rPr lang="en-US" sz="2400" dirty="0"/>
              <a:t>(available at w</a:t>
            </a:r>
            <a:r>
              <a:rPr lang="en-US" sz="2400" dirty="0">
                <a:hlinkClick r:id="rId2"/>
              </a:rPr>
              <a:t>ww.microchipdirect.com)</a:t>
            </a:r>
            <a:endParaRPr lang="en-US" sz="2400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58"/>
          <a:stretch/>
        </p:blipFill>
        <p:spPr bwMode="auto">
          <a:xfrm>
            <a:off x="2971800" y="3429000"/>
            <a:ext cx="3276600" cy="3061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 descr="http://www.microchipdirect.com/images/devtools/AC30002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429000"/>
            <a:ext cx="274319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3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" b="911"/>
          <a:stretch>
            <a:fillRect/>
          </a:stretch>
        </p:blipFill>
        <p:spPr bwMode="auto">
          <a:xfrm rot="16200000">
            <a:off x="377285" y="3577682"/>
            <a:ext cx="2531405" cy="26576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098330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dsPIC33EDV64MC205 Development 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" b="911"/>
          <a:stretch>
            <a:fillRect/>
          </a:stretch>
        </p:blipFill>
        <p:spPr bwMode="auto">
          <a:xfrm rot="16200000">
            <a:off x="2023239" y="796162"/>
            <a:ext cx="5000346" cy="59988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1390124" y="5873646"/>
            <a:ext cx="1353076" cy="0"/>
          </a:xfrm>
          <a:prstGeom prst="straightConnector1">
            <a:avLst/>
          </a:prstGeom>
          <a:ln w="57150">
            <a:solidFill>
              <a:srgbClr val="FF3300"/>
            </a:solidFill>
            <a:headEnd type="oval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90124" y="5410200"/>
            <a:ext cx="1810276" cy="463446"/>
          </a:xfrm>
          <a:prstGeom prst="straightConnector1">
            <a:avLst/>
          </a:prstGeom>
          <a:ln w="57150">
            <a:solidFill>
              <a:srgbClr val="FF3300"/>
            </a:solidFill>
            <a:headEnd type="oval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90124" y="5035446"/>
            <a:ext cx="1200676" cy="0"/>
          </a:xfrm>
          <a:prstGeom prst="straightConnector1">
            <a:avLst/>
          </a:prstGeom>
          <a:ln w="57150">
            <a:solidFill>
              <a:srgbClr val="FF3300"/>
            </a:solidFill>
            <a:headEnd type="oval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390124" y="6172200"/>
            <a:ext cx="895876" cy="138499"/>
          </a:xfrm>
          <a:prstGeom prst="straightConnector1">
            <a:avLst/>
          </a:prstGeom>
          <a:ln w="57150">
            <a:solidFill>
              <a:srgbClr val="FF3300"/>
            </a:solidFill>
            <a:headEnd type="oval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390124" y="2362200"/>
            <a:ext cx="1353076" cy="0"/>
          </a:xfrm>
          <a:prstGeom prst="straightConnector1">
            <a:avLst/>
          </a:prstGeom>
          <a:ln w="57150">
            <a:solidFill>
              <a:srgbClr val="FF3300"/>
            </a:solidFill>
            <a:headEnd type="oval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90124" y="4343400"/>
            <a:ext cx="1276876" cy="76200"/>
          </a:xfrm>
          <a:prstGeom prst="straightConnector1">
            <a:avLst/>
          </a:prstGeom>
          <a:ln w="57150">
            <a:solidFill>
              <a:srgbClr val="FF3300"/>
            </a:solidFill>
            <a:headEnd type="oval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390124" y="1447800"/>
            <a:ext cx="1745319" cy="0"/>
          </a:xfrm>
          <a:prstGeom prst="straightConnector1">
            <a:avLst/>
          </a:prstGeom>
          <a:ln w="57150">
            <a:solidFill>
              <a:srgbClr val="FF3300"/>
            </a:solidFill>
            <a:headEnd type="oval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7293965" y="2355954"/>
            <a:ext cx="391617" cy="6246"/>
          </a:xfrm>
          <a:prstGeom prst="straightConnector1">
            <a:avLst/>
          </a:prstGeom>
          <a:ln w="57150">
            <a:solidFill>
              <a:srgbClr val="FF3300"/>
            </a:solidFill>
            <a:headEnd type="oval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446364" y="4267200"/>
            <a:ext cx="326036" cy="76200"/>
          </a:xfrm>
          <a:prstGeom prst="straightConnector1">
            <a:avLst/>
          </a:prstGeom>
          <a:ln w="57150">
            <a:solidFill>
              <a:srgbClr val="FF3300"/>
            </a:solidFill>
            <a:headEnd type="oval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446364" y="4381500"/>
            <a:ext cx="326036" cy="571500"/>
          </a:xfrm>
          <a:prstGeom prst="straightConnector1">
            <a:avLst/>
          </a:prstGeom>
          <a:ln w="57150">
            <a:solidFill>
              <a:srgbClr val="FF3300"/>
            </a:solidFill>
            <a:headEnd type="oval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-40031" y="1295400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Programming/</a:t>
            </a:r>
          </a:p>
          <a:p>
            <a:r>
              <a:rPr lang="en-US" sz="1200" b="1" dirty="0" smtClean="0"/>
              <a:t>Debug Interface </a:t>
            </a:r>
          </a:p>
          <a:p>
            <a:r>
              <a:rPr lang="en-US" sz="1200" b="1" dirty="0" smtClean="0"/>
              <a:t>Connector (J2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-40031" y="2223700"/>
            <a:ext cx="14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Debug LED(LD2)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-40031" y="4204900"/>
            <a:ext cx="14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Debug LED(LD1)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-40031" y="4629834"/>
            <a:ext cx="143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Speed Reference</a:t>
            </a:r>
          </a:p>
          <a:p>
            <a:r>
              <a:rPr lang="en-US" sz="1200" b="1" dirty="0" smtClean="0"/>
              <a:t>Potentiometer</a:t>
            </a:r>
          </a:p>
          <a:p>
            <a:r>
              <a:rPr lang="en-US" sz="1200" b="1" dirty="0" smtClean="0"/>
              <a:t>(POT1)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-40031" y="5271700"/>
            <a:ext cx="1478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Pushbutton(SW2)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-40031" y="5720926"/>
            <a:ext cx="1478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Pushbutton(SW1)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-40031" y="6033700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USB-UART Debug</a:t>
            </a:r>
          </a:p>
          <a:p>
            <a:r>
              <a:rPr lang="en-US" sz="1200" b="1" dirty="0" smtClean="0"/>
              <a:t>Interface  (J4)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7788639" y="2125121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Motor Connector</a:t>
            </a:r>
          </a:p>
          <a:p>
            <a:r>
              <a:rPr lang="en-US" sz="1200" b="1" dirty="0" smtClean="0"/>
              <a:t>(J7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7911721" y="4211650"/>
            <a:ext cx="1302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Input Power </a:t>
            </a:r>
          </a:p>
          <a:p>
            <a:r>
              <a:rPr lang="en-US" sz="1200" b="1" dirty="0" smtClean="0"/>
              <a:t>Supply connectors</a:t>
            </a:r>
          </a:p>
          <a:p>
            <a:r>
              <a:rPr lang="en-US" sz="1200" b="1" dirty="0" smtClean="0"/>
              <a:t>(J9 and J8)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7850180" y="1584624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MCLR Reset</a:t>
            </a:r>
          </a:p>
          <a:p>
            <a:r>
              <a:rPr lang="en-US" sz="1200" b="1" dirty="0" smtClean="0"/>
              <a:t>(SW3)</a:t>
            </a:r>
            <a:endParaRPr lang="en-US" sz="1200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4267202" y="1828800"/>
            <a:ext cx="3418380" cy="0"/>
          </a:xfrm>
          <a:prstGeom prst="straightConnector1">
            <a:avLst/>
          </a:prstGeom>
          <a:ln w="57150">
            <a:solidFill>
              <a:srgbClr val="FF3300"/>
            </a:solidFill>
            <a:headEnd type="oval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4857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1352058"/>
            <a:ext cx="8686800" cy="520114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Diagram-</a:t>
            </a:r>
            <a:br>
              <a:rPr lang="en-US" dirty="0" smtClean="0"/>
            </a:br>
            <a:r>
              <a:rPr lang="en-US" dirty="0" smtClean="0"/>
              <a:t>Power Supply and Motors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93557" y="3884237"/>
            <a:ext cx="4874187" cy="10687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Monotype Sorts" pitchFamily="2" charset="2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Plug-in</a:t>
            </a: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the output of the </a:t>
            </a:r>
            <a:r>
              <a:rPr lang="en-US" b="1" kern="0" baseline="0" dirty="0" smtClean="0"/>
              <a:t>24</a:t>
            </a:r>
            <a:r>
              <a:rPr lang="en-US" b="1" kern="0" dirty="0" smtClean="0"/>
              <a:t>V adapter </a:t>
            </a:r>
            <a:r>
              <a:rPr lang="en-US" b="1" kern="0" dirty="0" smtClean="0"/>
              <a:t>to connector </a:t>
            </a:r>
            <a:r>
              <a:rPr lang="en-US" b="1" kern="0" dirty="0" smtClean="0"/>
              <a:t>J8</a:t>
            </a:r>
            <a:r>
              <a:rPr lang="en-US" b="1" kern="0" dirty="0"/>
              <a:t> </a:t>
            </a:r>
            <a:r>
              <a:rPr lang="en-US" b="1" kern="0" dirty="0" smtClean="0"/>
              <a:t>on </a:t>
            </a:r>
            <a:r>
              <a:rPr lang="en-US" b="1" kern="0" dirty="0" smtClean="0"/>
              <a:t>the </a:t>
            </a:r>
            <a:r>
              <a:rPr lang="en-US" b="1" kern="0" dirty="0" smtClean="0"/>
              <a:t>dsPIC33EDV64MC205 Development </a:t>
            </a:r>
            <a:r>
              <a:rPr lang="en-US" b="1" kern="0" dirty="0" smtClean="0"/>
              <a:t>Board</a:t>
            </a:r>
            <a:r>
              <a:rPr lang="en-US" b="1" kern="0" dirty="0" smtClean="0"/>
              <a:t>.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Monotype Sorts" pitchFamily="2" charset="2"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Down Arrow 26"/>
          <p:cNvSpPr/>
          <p:nvPr/>
        </p:nvSpPr>
        <p:spPr>
          <a:xfrm flipV="1">
            <a:off x="3409576" y="3520815"/>
            <a:ext cx="685800" cy="363422"/>
          </a:xfrm>
          <a:prstGeom prst="downArrow">
            <a:avLst/>
          </a:prstGeom>
          <a:solidFill>
            <a:srgbClr val="FF000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nvex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391400" y="2876676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Leave Green wire disconnected</a:t>
            </a:r>
          </a:p>
        </p:txBody>
      </p:sp>
      <p:pic>
        <p:nvPicPr>
          <p:cNvPr id="54" name="Picture 2" descr="Hurst coneecti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48003" y="4549515"/>
            <a:ext cx="2514600" cy="18669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cxnSp>
        <p:nvCxnSpPr>
          <p:cNvPr id="55" name="Curved Connector 54"/>
          <p:cNvCxnSpPr/>
          <p:nvPr/>
        </p:nvCxnSpPr>
        <p:spPr>
          <a:xfrm rot="16200000" flipV="1">
            <a:off x="5367103" y="3978015"/>
            <a:ext cx="2819400" cy="914400"/>
          </a:xfrm>
          <a:prstGeom prst="curvedConnector3">
            <a:avLst>
              <a:gd name="adj1" fmla="val 50000"/>
            </a:avLst>
          </a:prstGeom>
          <a:ln w="762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/>
          <p:nvPr/>
        </p:nvCxnSpPr>
        <p:spPr>
          <a:xfrm rot="16200000" flipV="1">
            <a:off x="5214703" y="3901815"/>
            <a:ext cx="2667000" cy="914400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 rot="16200000" flipV="1">
            <a:off x="5405203" y="4168515"/>
            <a:ext cx="2819400" cy="533400"/>
          </a:xfrm>
          <a:prstGeom prst="curvedConnector3">
            <a:avLst>
              <a:gd name="adj1" fmla="val 50000"/>
            </a:avLst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5400000">
            <a:off x="6693391" y="4251930"/>
            <a:ext cx="1828800" cy="899971"/>
          </a:xfrm>
          <a:prstGeom prst="curvedConnector3">
            <a:avLst>
              <a:gd name="adj1" fmla="val 50000"/>
            </a:avLst>
          </a:prstGeom>
          <a:ln w="76200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60992" y="4220514"/>
            <a:ext cx="121920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/>
              <a:t>MOTOR</a:t>
            </a:r>
            <a:endParaRPr lang="en-US" b="1" dirty="0"/>
          </a:p>
        </p:txBody>
      </p:sp>
      <p:pic>
        <p:nvPicPr>
          <p:cNvPr id="13" name="Picture 12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95" b="911"/>
          <a:stretch/>
        </p:blipFill>
        <p:spPr bwMode="auto">
          <a:xfrm>
            <a:off x="2391054" y="1352059"/>
            <a:ext cx="5000346" cy="2168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https://media.digikey.com/photos/Microchip%20Tech%20Photos/AC00201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19" y="4871774"/>
            <a:ext cx="1641481" cy="164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Instructions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099070"/>
              </p:ext>
            </p:extLst>
          </p:nvPr>
        </p:nvGraphicFramePr>
        <p:xfrm>
          <a:off x="228600" y="1284293"/>
          <a:ext cx="8763000" cy="5210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522"/>
                <a:gridCol w="7134478"/>
              </a:tblGrid>
              <a:tr h="12882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Press</a:t>
                      </a:r>
                      <a:r>
                        <a:rPr lang="en-US" dirty="0" smtClean="0"/>
                        <a:t> button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dirty="0" smtClean="0"/>
                        <a:t>SW1 </a:t>
                      </a:r>
                      <a:r>
                        <a:rPr lang="en-US" dirty="0" smtClean="0"/>
                        <a:t>button the dsPIC33EDV64MC205 Development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Board. </a:t>
                      </a:r>
                      <a:r>
                        <a:rPr lang="en-US" b="1" dirty="0" smtClean="0"/>
                        <a:t>The motor should start spinning </a:t>
                      </a:r>
                      <a:r>
                        <a:rPr lang="en-US" dirty="0" smtClean="0"/>
                        <a:t>smoothly in one direction. </a:t>
                      </a:r>
                      <a:r>
                        <a:rPr lang="en-US" b="1" dirty="0" smtClean="0"/>
                        <a:t>Led</a:t>
                      </a:r>
                      <a:r>
                        <a:rPr lang="en-US" b="1" baseline="0" dirty="0" smtClean="0"/>
                        <a:t> ‘LD1</a:t>
                      </a:r>
                      <a:r>
                        <a:rPr lang="en-US" baseline="0" dirty="0" smtClean="0"/>
                        <a:t>’ is </a:t>
                      </a:r>
                      <a:r>
                        <a:rPr lang="en-US" b="1" baseline="0" dirty="0" smtClean="0"/>
                        <a:t>turned off </a:t>
                      </a:r>
                      <a:r>
                        <a:rPr lang="en-US" baseline="0" dirty="0" smtClean="0"/>
                        <a:t>indicating button SW1 is pressed and the motor is spinning.</a:t>
                      </a:r>
                      <a:endParaRPr lang="en-US" dirty="0" smtClean="0"/>
                    </a:p>
                  </a:txBody>
                  <a:tcPr/>
                </a:tc>
              </a:tr>
              <a:tr h="18192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Vary the speed of the motor </a:t>
                      </a:r>
                      <a:r>
                        <a:rPr lang="en-US" dirty="0" smtClean="0"/>
                        <a:t>using the </a:t>
                      </a:r>
                      <a:r>
                        <a:rPr lang="en-US" b="1" dirty="0" smtClean="0"/>
                        <a:t>potentiometer1,labeled POT 1 </a:t>
                      </a:r>
                      <a:r>
                        <a:rPr lang="en-US" dirty="0" smtClean="0"/>
                        <a:t>on dsPIC33EDV64MC205 Development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Board.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 the </a:t>
                      </a:r>
                      <a:r>
                        <a:rPr lang="en-US" b="1" dirty="0" smtClean="0"/>
                        <a:t>Normal mode </a:t>
                      </a:r>
                      <a:r>
                        <a:rPr lang="en-US" dirty="0" smtClean="0"/>
                        <a:t>,potentiometer</a:t>
                      </a:r>
                      <a:r>
                        <a:rPr lang="en-US" baseline="0" dirty="0" smtClean="0"/>
                        <a:t> can be used to set speed in the range </a:t>
                      </a:r>
                      <a:r>
                        <a:rPr lang="en-US" b="1" baseline="0" dirty="0" smtClean="0"/>
                        <a:t>500-2000 Rpm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In the </a:t>
                      </a:r>
                      <a:r>
                        <a:rPr lang="en-US" b="1" baseline="0" dirty="0" smtClean="0"/>
                        <a:t>extended speed mode</a:t>
                      </a:r>
                      <a:r>
                        <a:rPr lang="en-US" baseline="0" dirty="0" smtClean="0"/>
                        <a:t>, potentiometer can be used to set speed in the range </a:t>
                      </a:r>
                      <a:r>
                        <a:rPr lang="en-US" b="1" baseline="0" dirty="0" smtClean="0"/>
                        <a:t>500-3500 rpm</a:t>
                      </a:r>
                      <a:r>
                        <a:rPr lang="en-US" baseline="0" dirty="0" smtClean="0"/>
                        <a:t>.</a:t>
                      </a:r>
                      <a:endParaRPr lang="en-US" dirty="0" smtClean="0"/>
                    </a:p>
                  </a:txBody>
                  <a:tcPr/>
                </a:tc>
              </a:tr>
              <a:tr h="11707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Press</a:t>
                      </a:r>
                      <a:r>
                        <a:rPr lang="en-US" dirty="0" smtClean="0"/>
                        <a:t> button </a:t>
                      </a:r>
                      <a:r>
                        <a:rPr lang="en-US" b="1" dirty="0" smtClean="0"/>
                        <a:t>SW2 </a:t>
                      </a:r>
                      <a:r>
                        <a:rPr lang="en-US" dirty="0" smtClean="0"/>
                        <a:t>on the dspIC33EDV64MC205 Development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Board, </a:t>
                      </a:r>
                      <a:r>
                        <a:rPr lang="en-US" b="1" dirty="0" smtClean="0"/>
                        <a:t>to</a:t>
                      </a:r>
                      <a:r>
                        <a:rPr lang="en-US" b="1" baseline="0" dirty="0" smtClean="0"/>
                        <a:t> enter extended speed range</a:t>
                      </a:r>
                      <a:r>
                        <a:rPr lang="en-US" baseline="0" dirty="0" smtClean="0"/>
                        <a:t>. In this mode, output power delivered by motor is limited in the speed ranging from 2000 Rpm to 3500 rpm.</a:t>
                      </a:r>
                      <a:endParaRPr lang="en-US" dirty="0" smtClean="0"/>
                    </a:p>
                  </a:txBody>
                  <a:tcPr/>
                </a:tc>
              </a:tr>
              <a:tr h="8404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Press</a:t>
                      </a:r>
                      <a:r>
                        <a:rPr lang="en-US" dirty="0" smtClean="0"/>
                        <a:t> button </a:t>
                      </a:r>
                      <a:r>
                        <a:rPr lang="en-US" b="1" dirty="0" smtClean="0"/>
                        <a:t>SW1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while</a:t>
                      </a:r>
                      <a:r>
                        <a:rPr lang="en-US" b="1" baseline="0" dirty="0" smtClean="0"/>
                        <a:t> motor is spinning </a:t>
                      </a:r>
                      <a:r>
                        <a:rPr lang="en-US" b="1" dirty="0" smtClean="0"/>
                        <a:t>to stop the motor. Led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/>
                        <a:t>LD1</a:t>
                      </a:r>
                      <a:r>
                        <a:rPr lang="en-US" baseline="0" dirty="0" smtClean="0"/>
                        <a:t>is </a:t>
                      </a:r>
                      <a:r>
                        <a:rPr lang="en-US" b="1" baseline="0" dirty="0" smtClean="0"/>
                        <a:t>turned ON </a:t>
                      </a:r>
                      <a:r>
                        <a:rPr lang="en-US" baseline="0" dirty="0" smtClean="0"/>
                        <a:t>to indicate motor has stopped.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8027" r="85634" b="75019"/>
          <a:stretch/>
        </p:blipFill>
        <p:spPr bwMode="auto">
          <a:xfrm>
            <a:off x="252331" y="1447800"/>
            <a:ext cx="1436557" cy="849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8" t="13885" r="68222" b="73039"/>
          <a:stretch/>
        </p:blipFill>
        <p:spPr bwMode="auto">
          <a:xfrm>
            <a:off x="504251" y="2971800"/>
            <a:ext cx="912730" cy="1065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4599" r="85634" b="68828"/>
          <a:stretch/>
        </p:blipFill>
        <p:spPr bwMode="auto">
          <a:xfrm>
            <a:off x="252331" y="4553886"/>
            <a:ext cx="1436557" cy="803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8998" r="85634" b="75019"/>
          <a:stretch/>
        </p:blipFill>
        <p:spPr bwMode="auto">
          <a:xfrm>
            <a:off x="273567" y="5681272"/>
            <a:ext cx="1436557" cy="731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0" y="3429000"/>
            <a:ext cx="42886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</a:t>
            </a:r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260</Words>
  <Application>Microsoft Office PowerPoint</Application>
  <PresentationFormat>On-screen Show (4:3)</PresentationFormat>
  <Paragraphs>42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1_Office Theme</vt:lpstr>
      <vt:lpstr>2_Office Theme</vt:lpstr>
      <vt:lpstr> dsPIC33EDV64MC205  Development Board Operating Instruction   </vt:lpstr>
      <vt:lpstr>Demonstration Requirements </vt:lpstr>
      <vt:lpstr>dsPIC33EDV64MC205 Development Board</vt:lpstr>
      <vt:lpstr>Connection Diagram- Power Supply and Motors</vt:lpstr>
      <vt:lpstr>Operating Instructions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DMCLV Power Board</dc:title>
  <dc:creator>Jenny Puthusseri - I14883</dc:creator>
  <cp:lastModifiedBy>Jenny Puthusseri - I14883</cp:lastModifiedBy>
  <cp:revision>42</cp:revision>
  <dcterms:created xsi:type="dcterms:W3CDTF">2006-08-16T00:00:00Z</dcterms:created>
  <dcterms:modified xsi:type="dcterms:W3CDTF">2017-11-01T15:21:16Z</dcterms:modified>
</cp:coreProperties>
</file>