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86" r:id="rId5"/>
    <p:sldId id="258" r:id="rId6"/>
    <p:sldId id="305" r:id="rId7"/>
    <p:sldId id="268" r:id="rId8"/>
    <p:sldId id="259" r:id="rId9"/>
    <p:sldId id="264" r:id="rId10"/>
    <p:sldId id="265" r:id="rId11"/>
    <p:sldId id="266" r:id="rId12"/>
    <p:sldId id="267" r:id="rId13"/>
    <p:sldId id="321" r:id="rId14"/>
    <p:sldId id="322" r:id="rId15"/>
    <p:sldId id="269" r:id="rId16"/>
    <p:sldId id="263" r:id="rId17"/>
    <p:sldId id="260" r:id="rId18"/>
    <p:sldId id="261" r:id="rId19"/>
    <p:sldId id="262" r:id="rId20"/>
    <p:sldId id="271" r:id="rId21"/>
    <p:sldId id="302" r:id="rId22"/>
    <p:sldId id="257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第</a:t>
            </a:r>
            <a:r>
              <a:rPr lang="en-US" altLang="zh-CN"/>
              <a:t>1</a:t>
            </a:r>
            <a:r>
              <a:rPr lang="zh-CN" altLang="en-US"/>
              <a:t>章 </a:t>
            </a:r>
            <a:r>
              <a:rPr lang="en-US" altLang="zh-CN"/>
              <a:t>C</a:t>
            </a:r>
            <a:r>
              <a:rPr lang="zh-CN" altLang="en-US"/>
              <a:t>语言概述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77678"/>
            <a:ext cx="9144000" cy="1655762"/>
          </a:xfrm>
        </p:spPr>
        <p:txBody>
          <a:bodyPr/>
          <a:p>
            <a:pPr algn="r"/>
            <a:r>
              <a:rPr lang="zh-CN" altLang="en-US"/>
              <a:t>胡勇</a:t>
            </a:r>
            <a:endParaRPr lang="zh-CN" altLang="en-US"/>
          </a:p>
          <a:p>
            <a:pPr algn="r"/>
            <a:r>
              <a:rPr lang="en-US" altLang="zh-CN"/>
              <a:t>hyelectron@163.com</a:t>
            </a:r>
            <a:endParaRPr lang="en-US" altLang="zh-CN"/>
          </a:p>
          <a:p>
            <a:pPr algn="r"/>
            <a:fld id="{BB962C8B-B14F-4D97-AF65-F5344CB8AC3E}" type="datetime3">
              <a:rPr lang="zh-CN" altLang="zh-CN"/>
            </a:fld>
            <a:endParaRPr lang="zh-CN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DEV-C++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686935"/>
          </a:xfrm>
        </p:spPr>
        <p:txBody>
          <a:bodyPr/>
          <a:p>
            <a:r>
              <a:rPr lang="en-US" altLang="zh-CN"/>
              <a:t>5 </a:t>
            </a:r>
            <a:r>
              <a:rPr lang="zh-CN" altLang="en-US"/>
              <a:t>选择安装路径（一般默认，或</a:t>
            </a:r>
            <a:r>
              <a:rPr lang="zh-CN" altLang="en-US" b="1">
                <a:solidFill>
                  <a:srgbClr val="FF0000"/>
                </a:solidFill>
              </a:rPr>
              <a:t>只更改盘符</a:t>
            </a:r>
            <a:r>
              <a:rPr lang="zh-CN" altLang="en-US"/>
              <a:t>，如只将 </a:t>
            </a:r>
            <a:r>
              <a:rPr lang="en-US" altLang="zh-CN"/>
              <a:t>C</a:t>
            </a:r>
            <a:r>
              <a:rPr lang="zh-CN" altLang="en-US"/>
              <a:t>替换为</a:t>
            </a:r>
            <a:r>
              <a:rPr lang="en-US" altLang="zh-CN"/>
              <a:t>D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25" y="2089785"/>
            <a:ext cx="5420995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DEV-C++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686935"/>
          </a:xfrm>
        </p:spPr>
        <p:txBody>
          <a:bodyPr/>
          <a:p>
            <a:r>
              <a:rPr lang="en-US" altLang="zh-CN"/>
              <a:t>6</a:t>
            </a:r>
            <a:r>
              <a:rPr lang="zh-CN" altLang="en-US"/>
              <a:t>安装完成后，首次进入需设置语言等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075" y="2076450"/>
            <a:ext cx="604520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515"/>
            <a:ext cx="10515600" cy="75374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DEV-C++</a:t>
            </a:r>
            <a:r>
              <a:rPr lang="zh-CN" altLang="en-US">
                <a:sym typeface="+mn-ea"/>
              </a:rPr>
              <a:t>安装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2845" y="937260"/>
            <a:ext cx="9846310" cy="5953760"/>
          </a:xfrm>
        </p:spPr>
        <p:txBody>
          <a:bodyPr/>
          <a:p>
            <a:r>
              <a:rPr lang="en-US" altLang="zh-CN" sz="2000"/>
              <a:t>7 </a:t>
            </a:r>
            <a:r>
              <a:rPr lang="zh-CN" altLang="en-US" sz="2000"/>
              <a:t>添加</a:t>
            </a:r>
            <a:r>
              <a:rPr lang="en-US" altLang="zh-CN" sz="2000"/>
              <a:t>gcc </a:t>
            </a:r>
            <a:r>
              <a:rPr lang="zh-CN" altLang="en-US" sz="2000"/>
              <a:t>等的环境变量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zh-CN" sz="2000"/>
              <a:t>）找到</a:t>
            </a:r>
            <a:r>
              <a:rPr lang="en-US" altLang="zh-CN" sz="2000"/>
              <a:t>DEV-C++</a:t>
            </a:r>
            <a:r>
              <a:rPr lang="zh-CN" altLang="en-US" sz="2000"/>
              <a:t>的安装位置，如： C:\Program Files (x86)\Dev-Cpp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）复杂编译工具的路径，如： C:\Program Files (x86)\Dev-Cpp\</a:t>
            </a:r>
            <a:r>
              <a:rPr lang="zh-CN" altLang="en-US" sz="2000">
                <a:solidFill>
                  <a:srgbClr val="FF0000"/>
                </a:solidFill>
              </a:rPr>
              <a:t>MinGW64\bin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/>
              <a:t>3</a:t>
            </a:r>
            <a:r>
              <a:rPr lang="zh-CN" altLang="en-US" sz="2000"/>
              <a:t>）打开计算机属性</a:t>
            </a:r>
            <a:r>
              <a:rPr lang="en-US" altLang="zh-CN" sz="2000"/>
              <a:t>--</a:t>
            </a:r>
            <a:r>
              <a:rPr lang="zh-CN" altLang="en-US" sz="2000"/>
              <a:t>高级设置</a:t>
            </a:r>
            <a:r>
              <a:rPr lang="en-US" altLang="zh-CN" sz="2000"/>
              <a:t>--</a:t>
            </a:r>
            <a:r>
              <a:rPr lang="zh-CN" altLang="en-US" sz="2000"/>
              <a:t>环境变量</a:t>
            </a:r>
            <a:r>
              <a:rPr lang="en-US" altLang="zh-CN" sz="2000"/>
              <a:t>--</a:t>
            </a:r>
            <a:r>
              <a:rPr lang="zh-CN" altLang="en-US" sz="2000"/>
              <a:t>打开</a:t>
            </a:r>
            <a:r>
              <a:rPr lang="en-US" altLang="zh-CN" sz="2000">
                <a:solidFill>
                  <a:srgbClr val="FF0000"/>
                </a:solidFill>
              </a:rPr>
              <a:t>path</a:t>
            </a:r>
            <a:r>
              <a:rPr lang="zh-CN" altLang="en-US" sz="2000"/>
              <a:t>路径添加</a:t>
            </a:r>
            <a:r>
              <a:rPr lang="en-US" altLang="zh-CN" sz="2000"/>
              <a:t>--</a:t>
            </a:r>
            <a:r>
              <a:rPr lang="zh-CN" altLang="en-US" sz="2000"/>
              <a:t>注销电脑重新登录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295" y="2614295"/>
            <a:ext cx="7336790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DEV-C++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zh-CN" altLang="en-US" sz="2400"/>
              <a:t>通过 </a:t>
            </a:r>
            <a:r>
              <a:rPr lang="en-US" altLang="zh-CN" sz="2400"/>
              <a:t>cmd </a:t>
            </a:r>
            <a:r>
              <a:rPr lang="zh-CN" altLang="en-US" sz="2400"/>
              <a:t>查看 </a:t>
            </a:r>
            <a:r>
              <a:rPr lang="en-US" altLang="zh-CN" sz="2400"/>
              <a:t>gcc </a:t>
            </a:r>
            <a:r>
              <a:rPr lang="zh-CN" altLang="en-US" sz="2400"/>
              <a:t>版本，如下显示则添加正确，否则会有错误提示。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400935"/>
            <a:ext cx="5744210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DEV-C++</a:t>
            </a:r>
            <a:r>
              <a:rPr lang="zh-CN" altLang="en-US"/>
              <a:t>环境介绍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10" cy="132588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Dev-C++ 代码风格设置 </a:t>
            </a:r>
            <a:r>
              <a:rPr lang="en-US" altLang="zh-CN">
                <a:sym typeface="+mn-ea"/>
              </a:rPr>
              <a:t>Astyle--Formatting Option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graphicFrame>
        <p:nvGraphicFramePr>
          <p:cNvPr id="11" name="内容占位符 10"/>
          <p:cNvGraphicFramePr>
            <a:graphicFrameLocks noChangeAspect="1"/>
          </p:cNvGraphicFramePr>
          <p:nvPr>
            <p:ph idx="1"/>
          </p:nvPr>
        </p:nvGraphicFramePr>
        <p:xfrm>
          <a:off x="2661920" y="1067435"/>
          <a:ext cx="6694170" cy="563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5400675" imgH="4905375" progId="Paint.Picture">
                  <p:embed/>
                </p:oleObj>
              </mc:Choice>
              <mc:Fallback>
                <p:oleObj name="" r:id="rId1" imgW="5400675" imgH="49053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61920" y="1067435"/>
                        <a:ext cx="6694170" cy="563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文本编辑器</a:t>
            </a:r>
            <a:r>
              <a:rPr lang="en-US" altLang="zh-CN"/>
              <a:t>notepad++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1085" y="1504315"/>
            <a:ext cx="6956425" cy="4759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notepad++</a:t>
            </a:r>
            <a:r>
              <a:rPr lang="zh-CN" altLang="en-US"/>
              <a:t>的制表符设置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2376170" y="1691005"/>
          <a:ext cx="6865620" cy="451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772150" imgH="4352925" progId="Paint.Picture">
                  <p:embed/>
                </p:oleObj>
              </mc:Choice>
              <mc:Fallback>
                <p:oleObj name="" r:id="rId1" imgW="5772150" imgH="4352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376170" y="1691005"/>
                        <a:ext cx="6865620" cy="451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notepad++</a:t>
            </a:r>
            <a:r>
              <a:rPr lang="zh-CN" altLang="en-US">
                <a:sym typeface="+mn-ea"/>
              </a:rPr>
              <a:t>的空格显示设置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098800" y="1571625"/>
          <a:ext cx="5994400" cy="451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924425" imgH="3762375" progId="Paint.Picture">
                  <p:embed/>
                </p:oleObj>
              </mc:Choice>
              <mc:Fallback>
                <p:oleObj name="" r:id="rId1" imgW="4924425" imgH="3762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098800" y="1571625"/>
                        <a:ext cx="5994400" cy="451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代码阅读软件 </a:t>
            </a:r>
            <a:r>
              <a:rPr lang="en-US" altLang="zh-CN"/>
              <a:t>Source Insight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4140" y="1415415"/>
            <a:ext cx="9166225" cy="493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语言概述</a:t>
            </a:r>
            <a:endParaRPr lang="zh-CN" altLang="en-US"/>
          </a:p>
          <a:p>
            <a:r>
              <a:rPr lang="zh-CN" altLang="en-US"/>
              <a:t>开发环境</a:t>
            </a:r>
            <a:endParaRPr lang="zh-CN" altLang="en-US"/>
          </a:p>
          <a:p>
            <a:r>
              <a:rPr lang="zh-CN" altLang="en-US"/>
              <a:t>常用工具</a:t>
            </a:r>
            <a:endParaRPr lang="zh-CN" altLang="en-US"/>
          </a:p>
          <a:p>
            <a:r>
              <a:rPr lang="zh-CN" altLang="en-US"/>
              <a:t>学习资料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资源管理器工具 </a:t>
            </a:r>
            <a:r>
              <a:rPr lang="en-US" altLang="zh-CN"/>
              <a:t>Q-Dir 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00860" y="1593215"/>
          <a:ext cx="7632065" cy="476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20425" imgH="7362825" progId="Paint.Picture">
                  <p:embed/>
                </p:oleObj>
              </mc:Choice>
              <mc:Fallback>
                <p:oleObj name="" r:id="rId1" imgW="11020425" imgH="7362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800860" y="1593215"/>
                        <a:ext cx="7632065" cy="476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</a:t>
            </a:r>
            <a:r>
              <a:rPr lang="en-US" altLang="zh-CN"/>
              <a:t>C</a:t>
            </a:r>
            <a:r>
              <a:rPr lang="zh-CN" altLang="en-US"/>
              <a:t>语言程序设计》谭浩强著 清华大学出版社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C Primer Plus</a:t>
            </a:r>
            <a:r>
              <a:rPr lang="zh-CN" altLang="en-US"/>
              <a:t>》人民邮电出版社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C</a:t>
            </a:r>
            <a:r>
              <a:rPr lang="zh-CN" altLang="en-US"/>
              <a:t>和指针》 </a:t>
            </a:r>
            <a:r>
              <a:rPr lang="zh-CN" altLang="en-US">
                <a:sym typeface="+mn-ea"/>
              </a:rPr>
              <a:t>人民邮电出版社</a:t>
            </a:r>
            <a:endParaRPr lang="zh-CN" altLang="en-US">
              <a:sym typeface="+mn-ea"/>
            </a:endParaRPr>
          </a:p>
          <a:p>
            <a:r>
              <a:rPr lang="zh-CN" altLang="en-US"/>
              <a:t> 网易云课堂  </a:t>
            </a:r>
            <a:r>
              <a:rPr lang="zh-CN" altLang="en-US" b="1">
                <a:sym typeface="+mn-ea"/>
              </a:rPr>
              <a:t>http://study.163.com/curricula/cs.htm</a:t>
            </a:r>
            <a:endParaRPr lang="zh-CN" altLang="en-US" b="1">
              <a:sym typeface="+mn-ea"/>
            </a:endParaRPr>
          </a:p>
          <a:p>
            <a:r>
              <a:rPr lang="zh-CN" altLang="en-US"/>
              <a:t>谷歌、百度、博客等</a:t>
            </a:r>
            <a:endParaRPr lang="zh-CN" altLang="en-US"/>
          </a:p>
          <a:p>
            <a:r>
              <a:rPr lang="zh-CN" altLang="en-US"/>
              <a:t>学习</a:t>
            </a:r>
            <a:r>
              <a:rPr lang="en-US" altLang="zh-CN"/>
              <a:t>Linux</a:t>
            </a:r>
            <a:r>
              <a:rPr lang="zh-CN" altLang="en-US"/>
              <a:t>环境</a:t>
            </a:r>
            <a:r>
              <a:rPr lang="en-US" altLang="zh-CN"/>
              <a:t>C</a:t>
            </a:r>
            <a:r>
              <a:rPr lang="zh-CN" altLang="en-US"/>
              <a:t>语言开发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安装使用 </a:t>
            </a:r>
            <a:r>
              <a:rPr lang="en-US" altLang="zh-CN"/>
              <a:t>DEV-C++</a:t>
            </a:r>
            <a:endParaRPr lang="en-US" altLang="zh-CN"/>
          </a:p>
          <a:p>
            <a:r>
              <a:rPr lang="zh-CN" altLang="en-US"/>
              <a:t>安装使用 </a:t>
            </a:r>
            <a:r>
              <a:rPr lang="en-US" altLang="zh-CN"/>
              <a:t>notepad++</a:t>
            </a:r>
            <a:endParaRPr lang="en-US" altLang="zh-CN"/>
          </a:p>
          <a:p>
            <a:r>
              <a:rPr lang="zh-CN" altLang="en-US"/>
              <a:t>编写一个</a:t>
            </a:r>
            <a:r>
              <a:rPr lang="en-US" altLang="zh-CN"/>
              <a:t>C</a:t>
            </a:r>
            <a:r>
              <a:rPr lang="zh-CN" altLang="en-US"/>
              <a:t>程序，使程序输出 </a:t>
            </a:r>
            <a:r>
              <a:rPr lang="en-US" altLang="zh-CN"/>
              <a:t>“Hello World!” </a:t>
            </a:r>
            <a:r>
              <a:rPr lang="zh-CN" altLang="en-US"/>
              <a:t>和</a:t>
            </a:r>
            <a:r>
              <a:rPr lang="en-US" altLang="zh-CN"/>
              <a:t>”</a:t>
            </a:r>
            <a:r>
              <a:rPr lang="zh-CN" altLang="en-US"/>
              <a:t>姓名</a:t>
            </a:r>
            <a:r>
              <a:rPr lang="en-US" altLang="zh-CN"/>
              <a:t>”</a:t>
            </a:r>
            <a:r>
              <a:rPr lang="zh-CN" altLang="en-US"/>
              <a:t>（请将</a:t>
            </a:r>
            <a:r>
              <a:rPr lang="en-US" altLang="zh-CN"/>
              <a:t>C</a:t>
            </a:r>
            <a:r>
              <a:rPr lang="zh-CN" altLang="en-US"/>
              <a:t>语言改成自己的名字）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4018280"/>
            <a:ext cx="6233160" cy="1708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 </a:t>
            </a:r>
            <a:r>
              <a:rPr lang="en-US" altLang="zh-CN">
                <a:sym typeface="+mn-ea"/>
              </a:rPr>
              <a:t>VC++ 6.0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1484630"/>
            <a:ext cx="8003540" cy="5033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85" y="751840"/>
            <a:ext cx="6096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绿色版安装</a:t>
            </a:r>
            <a:r>
              <a:rPr lang="en-US" altLang="zh-CN"/>
              <a:t>--</a:t>
            </a:r>
            <a:r>
              <a:rPr lang="zh-CN" altLang="en-US"/>
              <a:t>双击</a:t>
            </a:r>
            <a:r>
              <a:rPr lang="en-US" altLang="zh-CN"/>
              <a:t>VC6</a:t>
            </a:r>
            <a:r>
              <a:rPr lang="zh-CN" altLang="en-US"/>
              <a:t>绿色工具集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275" y="1433195"/>
            <a:ext cx="7886700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90" y="2781935"/>
            <a:ext cx="4799965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VC</a:t>
            </a:r>
            <a:r>
              <a:rPr lang="zh-CN" altLang="en-US"/>
              <a:t>环境介绍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开发环境Dev-C++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0180" y="1402715"/>
            <a:ext cx="6945630" cy="5278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5" y="365125"/>
            <a:ext cx="6381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DEV-C++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双击可执行安装程序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选择安装语言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同意协议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0" y="979805"/>
            <a:ext cx="4251960" cy="108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95" y="2226945"/>
            <a:ext cx="2894965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0" y="4017645"/>
            <a:ext cx="3852545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DEV-C++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选择安装部分（一般选择</a:t>
            </a:r>
            <a:r>
              <a:rPr lang="en-US" altLang="zh-CN" b="1">
                <a:solidFill>
                  <a:srgbClr val="FF0000"/>
                </a:solidFill>
              </a:rPr>
              <a:t>Full</a:t>
            </a:r>
            <a:r>
              <a:rPr lang="zh-CN" altLang="en-US"/>
              <a:t>（完全）安装）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3155" y="2377440"/>
            <a:ext cx="4885690" cy="3799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95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Paint.Picture</vt:lpstr>
      <vt:lpstr>Paint.Picture</vt:lpstr>
      <vt:lpstr>Paint.Picture</vt:lpstr>
      <vt:lpstr>第1章 C语言概述</vt:lpstr>
      <vt:lpstr>目录</vt:lpstr>
      <vt:lpstr>C语言概述</vt:lpstr>
      <vt:lpstr>开发环境 VC++ 6.0 </vt:lpstr>
      <vt:lpstr>绿色版安装--双击VC6绿色工具集</vt:lpstr>
      <vt:lpstr>VC环境介绍</vt:lpstr>
      <vt:lpstr>开发环境Dev-C++</vt:lpstr>
      <vt:lpstr>DEV-C++安装</vt:lpstr>
      <vt:lpstr>DEV-C++安装</vt:lpstr>
      <vt:lpstr>DEV-C++安装</vt:lpstr>
      <vt:lpstr>DEV-C++安装</vt:lpstr>
      <vt:lpstr>PowerPoint 演示文稿</vt:lpstr>
      <vt:lpstr>PowerPoint 演示文稿</vt:lpstr>
      <vt:lpstr>DEV-C++环境介绍</vt:lpstr>
      <vt:lpstr>Dev-C++ 代码风格设置 Astyle--Formatting Option </vt:lpstr>
      <vt:lpstr>文本编辑器notepad++</vt:lpstr>
      <vt:lpstr>notepad++的制表符设置</vt:lpstr>
      <vt:lpstr>notepad++的空格显示设置</vt:lpstr>
      <vt:lpstr>代码阅读软件 Source Insight</vt:lpstr>
      <vt:lpstr>资源管理器工具 Q-Dir </vt:lpstr>
      <vt:lpstr>学习资料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</dc:creator>
  <cp:lastModifiedBy>Micro</cp:lastModifiedBy>
  <cp:revision>77</cp:revision>
  <dcterms:created xsi:type="dcterms:W3CDTF">2015-05-05T08:02:00Z</dcterms:created>
  <dcterms:modified xsi:type="dcterms:W3CDTF">2016-10-19T02:05:20Z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