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ppt" ContentType="application/vnd.ms-powerpoin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9" r:id="rId4"/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087" name="标题 174086"/>
          <p:cNvSpPr>
            <a:spLocks noGrp="1"/>
          </p:cNvSpPr>
          <p:nvPr>
            <p:ph type="ctrTitle"/>
          </p:nvPr>
        </p:nvSpPr>
        <p:spPr>
          <a:xfrm>
            <a:off x="1007533" y="2130425"/>
            <a:ext cx="103632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 kern="120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4088" name="副标题 174087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4088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4088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4088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7" grpId="0"/>
      <p:bldP spid="174088" grpId="0" build="p"/>
    </p:bldLst>
  </p:timing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2284" y="1412875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412" y="1412875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1884" y="260350"/>
            <a:ext cx="2743200" cy="56784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2284" y="260350"/>
            <a:ext cx="8070573" cy="56784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72200" y="4076700"/>
            <a:ext cx="51816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51816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76700"/>
            <a:ext cx="51816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4076700"/>
            <a:ext cx="51816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vmlDrawing" Target="../drawings/vmlDrawing1.vml"/><Relationship Id="rId16" Type="http://schemas.openxmlformats.org/officeDocument/2006/relationships/oleObject" Target="../embeddings/Presentation1.ppt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3063" name="标题 173062"/>
          <p:cNvSpPr>
            <a:spLocks noGrp="1"/>
          </p:cNvSpPr>
          <p:nvPr>
            <p:ph type="title"/>
          </p:nvPr>
        </p:nvSpPr>
        <p:spPr>
          <a:xfrm>
            <a:off x="912284" y="260350"/>
            <a:ext cx="10972800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3064" name="文本占位符 173063"/>
          <p:cNvSpPr>
            <a:spLocks noGrp="1"/>
          </p:cNvSpPr>
          <p:nvPr>
            <p:ph type="body" idx="1"/>
          </p:nvPr>
        </p:nvSpPr>
        <p:spPr>
          <a:xfrm>
            <a:off x="912284" y="1412875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173065" name="灯片编号占位符 173064"/>
          <p:cNvSpPr>
            <a:spLocks noGrp="1"/>
          </p:cNvSpPr>
          <p:nvPr>
            <p:ph type="sldNum" sz="quarter" idx="4"/>
          </p:nvPr>
        </p:nvSpPr>
        <p:spPr>
          <a:xfrm>
            <a:off x="1007533" y="6381750"/>
            <a:ext cx="2844800" cy="2159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1"/>
            </a:lvl1pPr>
          </a:lstStyle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  <p:graphicFrame>
        <p:nvGraphicFramePr>
          <p:cNvPr id="173070" name="Base" hidden="1"/>
          <p:cNvGraphicFramePr/>
          <p:nvPr userDrawn="1"/>
        </p:nvGraphicFramePr>
        <p:xfrm>
          <a:off x="2032000" y="1397000"/>
          <a:ext cx="8128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6" imgW="0" imgH="0" progId="PowerPoint.Show.8">
                  <p:embed/>
                </p:oleObj>
              </mc:Choice>
              <mc:Fallback>
                <p:oleObj name="" r:id="rId16" imgW="0" imgH="0" progId="PowerPoint.Show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2032000" y="1397000"/>
                        <a:ext cx="8128000" cy="40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>
    <p:fade/>
  </p:transition>
  <p:hf hdr="0"/>
  <p:txStyles>
    <p:titleStyle>
      <a:lvl1pPr marL="0" lvl="0" indent="0" algn="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rgbClr val="3333CC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339966"/>
        </a:buClr>
        <a:buFont typeface="Wingdings" panose="05000000000000000000" pitchFamily="2" charset="2"/>
        <a:buChar char="q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339966"/>
        </a:buClr>
        <a:buFont typeface="Wingdings" panose="05000000000000000000" pitchFamily="2" charset="2"/>
        <a:buChar char="q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339966"/>
        </a:buClr>
        <a:buFont typeface="Wingdings" panose="05000000000000000000" pitchFamily="2" charset="2"/>
        <a:buChar char="q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8115" name="标题 218114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算术运算符</a:t>
            </a:r>
            <a:r>
              <a:rPr lang="en-US" altLang="zh-CN"/>
              <a:t>2-2</a:t>
            </a:r>
            <a:endParaRPr lang="en-US" altLang="zh-CN"/>
          </a:p>
        </p:txBody>
      </p:sp>
      <p:graphicFrame>
        <p:nvGraphicFramePr>
          <p:cNvPr id="218134" name="内容占位符 218133"/>
          <p:cNvGraphicFramePr/>
          <p:nvPr>
            <p:ph idx="1"/>
          </p:nvPr>
        </p:nvGraphicFramePr>
        <p:xfrm>
          <a:off x="2208213" y="1341438"/>
          <a:ext cx="8064500" cy="3717925"/>
        </p:xfrm>
        <a:graphic>
          <a:graphicData uri="http://schemas.openxmlformats.org/drawingml/2006/table">
            <a:tbl>
              <a:tblPr/>
              <a:tblGrid>
                <a:gridCol w="2583180"/>
                <a:gridCol w="3176270"/>
                <a:gridCol w="2305050"/>
              </a:tblGrid>
              <a:tr h="5461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Font typeface="Wingdings" panose="05000000000000000000" pitchFamily="2" charset="2"/>
                        <a:buChar char="q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800" kern="1200"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表达式</a:t>
                      </a:r>
                      <a:endParaRPr lang="zh-CN" altLang="en-US" b="1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Font typeface="Wingdings" panose="05000000000000000000" pitchFamily="2" charset="2"/>
                        <a:buChar char="q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800" kern="1200"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如何计算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Font typeface="Wingdings" panose="05000000000000000000" pitchFamily="2" charset="2"/>
                        <a:buChar char="q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800" kern="1200"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结果 </a:t>
                      </a:r>
                      <a:r>
                        <a:rPr lang="en-US" altLang="zh-CN" sz="2000" b="1">
                          <a:solidFill>
                            <a:schemeClr val="bg1"/>
                          </a:solidFill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altLang="zh-CN" b="1">
                          <a:solidFill>
                            <a:srgbClr val="FF3300"/>
                          </a:solidFill>
                          <a:ea typeface="Times New Roman" panose="02020603050405020304" pitchFamily="18" charset="0"/>
                        </a:rPr>
                        <a:t>num1=5</a:t>
                      </a:r>
                      <a:r>
                        <a:rPr lang="en-US" altLang="zh-CN" sz="2000" b="1">
                          <a:solidFill>
                            <a:schemeClr val="bg1"/>
                          </a:solidFill>
                          <a:ea typeface="Times New Roman" panose="02020603050405020304" pitchFamily="18" charset="0"/>
                        </a:rPr>
                        <a:t>)</a:t>
                      </a:r>
                      <a:endParaRPr lang="zh-CN" altLang="en-US" sz="2000" b="1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</a:tr>
              <a:tr h="7858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Font typeface="Wingdings" panose="05000000000000000000" pitchFamily="2" charset="2"/>
                        <a:buChar char="q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800" kern="1200"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>
                          <a:ea typeface="Times New Roman" panose="02020603050405020304" pitchFamily="18" charset="0"/>
                        </a:rPr>
                        <a:t>num2 = ++num1;</a:t>
                      </a:r>
                      <a:endParaRPr lang="zh-CN" altLang="en-US" sz="200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Font typeface="Wingdings" panose="05000000000000000000" pitchFamily="2" charset="2"/>
                        <a:buChar char="q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800" kern="1200"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 dirty="0" err="1">
                          <a:ea typeface="Times New Roman" panose="02020603050405020304" pitchFamily="18" charset="0"/>
                        </a:rPr>
                        <a:t>num1 = num1</a:t>
                      </a:r>
                      <a:r>
                        <a:rPr lang="en-US" altLang="zh-CN" sz="2000">
                          <a:ea typeface="Times New Roman" panose="02020603050405020304" pitchFamily="18" charset="0"/>
                        </a:rPr>
                        <a:t> + 1;</a:t>
                      </a:r>
                      <a:endParaRPr lang="en-US" altLang="zh-CN" sz="2000">
                        <a:ea typeface="宋体" panose="02010600030101010101" pitchFamily="2" charset="-122"/>
                      </a:endParaRPr>
                    </a:p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>
                          <a:ea typeface="Times New Roman" panose="02020603050405020304" pitchFamily="18" charset="0"/>
                        </a:rPr>
                        <a:t>num2 = num1;</a:t>
                      </a:r>
                      <a:endParaRPr lang="zh-CN" altLang="en-US" sz="20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Font typeface="Wingdings" panose="05000000000000000000" pitchFamily="2" charset="2"/>
                        <a:buChar char="q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800" kern="1200"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>
                          <a:ea typeface="Times New Roman" panose="02020603050405020304" pitchFamily="18" charset="0"/>
                        </a:rPr>
                        <a:t>num2 = 6;</a:t>
                      </a:r>
                      <a:endParaRPr lang="en-US" altLang="zh-CN" sz="2000">
                        <a:ea typeface="宋体" panose="02010600030101010101" pitchFamily="2" charset="-122"/>
                      </a:endParaRPr>
                    </a:p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>
                          <a:ea typeface="Times New Roman" panose="02020603050405020304" pitchFamily="18" charset="0"/>
                        </a:rPr>
                        <a:t>num1 = 6;</a:t>
                      </a:r>
                      <a:endParaRPr lang="zh-CN" altLang="en-US" sz="20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9533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Font typeface="Wingdings" panose="05000000000000000000" pitchFamily="2" charset="2"/>
                        <a:buChar char="q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800" kern="1200"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>
                          <a:ea typeface="Times New Roman" panose="02020603050405020304" pitchFamily="18" charset="0"/>
                        </a:rPr>
                        <a:t>num2 = num1++;</a:t>
                      </a:r>
                      <a:endParaRPr lang="zh-CN" altLang="en-US" sz="200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Font typeface="Wingdings" panose="05000000000000000000" pitchFamily="2" charset="2"/>
                        <a:buChar char="q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800" kern="1200"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>
                          <a:ea typeface="Times New Roman" panose="02020603050405020304" pitchFamily="18" charset="0"/>
                        </a:rPr>
                        <a:t>num2 = num1;</a:t>
                      </a:r>
                      <a:endParaRPr lang="en-US" altLang="zh-CN" sz="2000">
                        <a:ea typeface="宋体" panose="02010600030101010101" pitchFamily="2" charset="-122"/>
                      </a:endParaRPr>
                    </a:p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 dirty="0" err="1">
                          <a:ea typeface="Times New Roman" panose="02020603050405020304" pitchFamily="18" charset="0"/>
                        </a:rPr>
                        <a:t>num1 = num1</a:t>
                      </a:r>
                      <a:r>
                        <a:rPr lang="en-US" altLang="zh-CN" sz="2000">
                          <a:ea typeface="Times New Roman" panose="02020603050405020304" pitchFamily="18" charset="0"/>
                        </a:rPr>
                        <a:t> + 1;</a:t>
                      </a:r>
                      <a:endParaRPr lang="zh-CN" altLang="en-US" sz="20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Font typeface="Wingdings" panose="05000000000000000000" pitchFamily="2" charset="2"/>
                        <a:buChar char="q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800" kern="1200"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>
                          <a:ea typeface="Times New Roman" panose="02020603050405020304" pitchFamily="18" charset="0"/>
                        </a:rPr>
                        <a:t>num2 = 5;</a:t>
                      </a:r>
                      <a:endParaRPr lang="en-US" altLang="zh-CN" sz="2000">
                        <a:ea typeface="宋体" panose="02010600030101010101" pitchFamily="2" charset="-122"/>
                      </a:endParaRPr>
                    </a:p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>
                          <a:ea typeface="Times New Roman" panose="02020603050405020304" pitchFamily="18" charset="0"/>
                        </a:rPr>
                        <a:t>num1 = 6;</a:t>
                      </a:r>
                      <a:endParaRPr lang="zh-CN" altLang="en-US" sz="20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9533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Font typeface="Wingdings" panose="05000000000000000000" pitchFamily="2" charset="2"/>
                        <a:buChar char="q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800" kern="1200"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>
                          <a:ea typeface="Times New Roman" panose="02020603050405020304" pitchFamily="18" charset="0"/>
                        </a:rPr>
                        <a:t>num2 = --num1;</a:t>
                      </a:r>
                      <a:endParaRPr lang="zh-CN" altLang="en-US" sz="200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Font typeface="Wingdings" panose="05000000000000000000" pitchFamily="2" charset="2"/>
                        <a:buChar char="q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800" kern="1200"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 dirty="0" err="1">
                          <a:ea typeface="Times New Roman" panose="02020603050405020304" pitchFamily="18" charset="0"/>
                        </a:rPr>
                        <a:t>num1 = num1</a:t>
                      </a:r>
                      <a:r>
                        <a:rPr lang="en-US" altLang="zh-CN" sz="2000">
                          <a:ea typeface="Times New Roman" panose="02020603050405020304" pitchFamily="18" charset="0"/>
                        </a:rPr>
                        <a:t> - 1;</a:t>
                      </a:r>
                      <a:endParaRPr lang="en-US" altLang="zh-CN" sz="2000">
                        <a:ea typeface="宋体" panose="02010600030101010101" pitchFamily="2" charset="-122"/>
                      </a:endParaRPr>
                    </a:p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>
                          <a:ea typeface="Times New Roman" panose="02020603050405020304" pitchFamily="18" charset="0"/>
                        </a:rPr>
                        <a:t>num2 = num1;</a:t>
                      </a:r>
                      <a:endParaRPr lang="zh-CN" altLang="en-US" sz="20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Font typeface="Wingdings" panose="05000000000000000000" pitchFamily="2" charset="2"/>
                        <a:buChar char="q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800" kern="1200"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>
                          <a:ea typeface="Times New Roman" panose="02020603050405020304" pitchFamily="18" charset="0"/>
                        </a:rPr>
                        <a:t>num2 = 4;</a:t>
                      </a:r>
                      <a:endParaRPr lang="en-US" altLang="zh-CN" sz="2000">
                        <a:ea typeface="宋体" panose="02010600030101010101" pitchFamily="2" charset="-122"/>
                      </a:endParaRPr>
                    </a:p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>
                          <a:ea typeface="Times New Roman" panose="02020603050405020304" pitchFamily="18" charset="0"/>
                        </a:rPr>
                        <a:t>num1 = 4;</a:t>
                      </a:r>
                      <a:endParaRPr lang="zh-CN" altLang="en-US" sz="20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9533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Font typeface="Wingdings" panose="05000000000000000000" pitchFamily="2" charset="2"/>
                        <a:buChar char="q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800" kern="1200"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>
                          <a:ea typeface="Times New Roman" panose="02020603050405020304" pitchFamily="18" charset="0"/>
                        </a:rPr>
                        <a:t>num2 = num1--;</a:t>
                      </a:r>
                      <a:endParaRPr lang="zh-CN" altLang="en-US" sz="200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Font typeface="Wingdings" panose="05000000000000000000" pitchFamily="2" charset="2"/>
                        <a:buChar char="q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800" kern="1200"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>
                          <a:ea typeface="Times New Roman" panose="02020603050405020304" pitchFamily="18" charset="0"/>
                        </a:rPr>
                        <a:t>num2 = num1;</a:t>
                      </a:r>
                      <a:endParaRPr lang="en-US" altLang="zh-CN" sz="2000">
                        <a:ea typeface="宋体" panose="02010600030101010101" pitchFamily="2" charset="-122"/>
                      </a:endParaRPr>
                    </a:p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 dirty="0" err="1">
                          <a:ea typeface="Times New Roman" panose="02020603050405020304" pitchFamily="18" charset="0"/>
                        </a:rPr>
                        <a:t>num1 = num1</a:t>
                      </a:r>
                      <a:r>
                        <a:rPr lang="en-US" altLang="zh-CN" sz="2000">
                          <a:ea typeface="Times New Roman" panose="02020603050405020304" pitchFamily="18" charset="0"/>
                        </a:rPr>
                        <a:t> - 1;</a:t>
                      </a:r>
                      <a:endParaRPr lang="zh-CN" altLang="en-US" sz="20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Font typeface="Wingdings" panose="05000000000000000000" pitchFamily="2" charset="2"/>
                        <a:buChar char="q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800" kern="1200"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>
                          <a:ea typeface="Times New Roman" panose="02020603050405020304" pitchFamily="18" charset="0"/>
                        </a:rPr>
                        <a:t>num2 = 5;</a:t>
                      </a:r>
                      <a:endParaRPr lang="en-US" altLang="zh-CN" sz="2000">
                        <a:ea typeface="宋体" panose="02010600030101010101" pitchFamily="2" charset="-122"/>
                      </a:endParaRPr>
                    </a:p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>
                          <a:ea typeface="Times New Roman" panose="02020603050405020304" pitchFamily="18" charset="0"/>
                        </a:rPr>
                        <a:t>num1 = 4;</a:t>
                      </a:r>
                      <a:endParaRPr lang="zh-CN" altLang="en-US" sz="20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8160" name="文本框 218159"/>
          <p:cNvSpPr txBox="1"/>
          <p:nvPr/>
        </p:nvSpPr>
        <p:spPr>
          <a:xfrm>
            <a:off x="3287713" y="5300663"/>
            <a:ext cx="6127750" cy="11887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2400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++num</a:t>
            </a:r>
            <a:r>
              <a:rPr lang="zh-CN" altLang="en-US" sz="2400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：先自加</a:t>
            </a:r>
            <a:r>
              <a:rPr lang="en-US" altLang="zh-CN" sz="2400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1</a:t>
            </a:r>
            <a:r>
              <a:rPr lang="zh-CN" altLang="en-US" sz="2400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，然后参与其他运算；</a:t>
            </a:r>
            <a:endParaRPr lang="zh-CN" altLang="en-US" sz="2400" dirty="0">
              <a:solidFill>
                <a:srgbClr val="FF33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lvl="0"/>
            <a:r>
              <a:rPr lang="en-US" altLang="zh-CN" sz="2400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num++</a:t>
            </a:r>
            <a:r>
              <a:rPr lang="zh-CN" altLang="en-US" sz="2400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：先参与其他运算，再自加</a:t>
            </a:r>
            <a:r>
              <a:rPr lang="en-US" altLang="zh-CN" sz="2400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1</a:t>
            </a:r>
            <a:r>
              <a:rPr lang="zh-CN" altLang="en-US" sz="2400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。</a:t>
            </a:r>
            <a:endParaRPr lang="zh-CN" altLang="en-US" sz="2400" dirty="0">
              <a:solidFill>
                <a:srgbClr val="FF33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lvl="0"/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++num1 + ++num1？ </a:t>
            </a: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num1++ + ++num1</a:t>
            </a:r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？</a:t>
            </a:r>
            <a:r>
              <a:rPr lang="zh-CN" altLang="en-US" sz="2400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zh-CN" altLang="en-US" sz="2400" dirty="0">
              <a:solidFill>
                <a:srgbClr val="FF33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60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60">
                                            <p:txEl>
                                              <p:charRg st="2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60">
                                            <p:txEl>
                                              <p:charRg st="41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870585" y="859790"/>
            <a:ext cx="8976995" cy="5425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#include&lt;stdio.h&gt;</a:t>
            </a:r>
            <a:endParaRPr lang="zh-CN" altLang="en-US" sz="1400"/>
          </a:p>
          <a:p>
            <a:r>
              <a:rPr lang="zh-CN" altLang="en-US" sz="1400"/>
              <a:t>#include&lt;stdlib.h&gt;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int main(int argc, char *argv[])</a:t>
            </a:r>
            <a:endParaRPr lang="zh-CN" altLang="en-US" sz="1400"/>
          </a:p>
          <a:p>
            <a:r>
              <a:rPr lang="zh-CN" altLang="en-US" sz="1400"/>
              <a:t>{</a:t>
            </a:r>
            <a:endParaRPr lang="zh-CN" altLang="en-US" sz="1400"/>
          </a:p>
          <a:p>
            <a:r>
              <a:rPr lang="zh-CN" altLang="en-US" sz="1400"/>
              <a:t>    char a=0,b=0;</a:t>
            </a:r>
            <a:endParaRPr lang="zh-CN" altLang="en-US" sz="1400"/>
          </a:p>
          <a:p>
            <a:r>
              <a:rPr lang="zh-CN" altLang="en-US" sz="1400"/>
              <a:t>    </a:t>
            </a:r>
            <a:endParaRPr lang="zh-CN" altLang="en-US" sz="1400"/>
          </a:p>
          <a:p>
            <a:r>
              <a:rPr lang="zh-CN" altLang="en-US" sz="1400"/>
              <a:t>    a = 10;</a:t>
            </a:r>
            <a:endParaRPr lang="zh-CN" altLang="en-US" sz="1400"/>
          </a:p>
          <a:p>
            <a:r>
              <a:rPr lang="zh-CN" altLang="en-US" sz="1400"/>
              <a:t>    b = ++a + ++a;</a:t>
            </a:r>
            <a:endParaRPr lang="zh-CN" altLang="en-US" sz="1400"/>
          </a:p>
          <a:p>
            <a:r>
              <a:rPr lang="zh-CN" altLang="en-US" sz="1400"/>
              <a:t>    printf("a = %d, b = %d\n\n",a,b);    // a=? b=?</a:t>
            </a:r>
            <a:endParaRPr lang="zh-CN" altLang="en-US" sz="1400"/>
          </a:p>
          <a:p>
            <a:r>
              <a:rPr lang="zh-CN" altLang="en-US" sz="1400"/>
              <a:t>    </a:t>
            </a:r>
            <a:endParaRPr lang="zh-CN" altLang="en-US" sz="1400"/>
          </a:p>
          <a:p>
            <a:r>
              <a:rPr lang="zh-CN" altLang="en-US" sz="1400"/>
              <a:t>    a = 10;</a:t>
            </a:r>
            <a:endParaRPr lang="zh-CN" altLang="en-US" sz="1400"/>
          </a:p>
          <a:p>
            <a:r>
              <a:rPr lang="zh-CN" altLang="en-US" sz="1400"/>
              <a:t>    b = a++ + ++a;</a:t>
            </a:r>
            <a:endParaRPr lang="zh-CN" altLang="en-US" sz="1400"/>
          </a:p>
          <a:p>
            <a:r>
              <a:rPr lang="zh-CN" altLang="en-US" sz="1400"/>
              <a:t>    printf("a = %d, b = %d\n\n",a,b);    // a=? b=?    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  a = 10;</a:t>
            </a:r>
            <a:endParaRPr lang="zh-CN" altLang="en-US" sz="1400"/>
          </a:p>
          <a:p>
            <a:r>
              <a:rPr lang="zh-CN" altLang="en-US" sz="1400"/>
              <a:t>    b = a++ + a++;</a:t>
            </a:r>
            <a:endParaRPr lang="zh-CN" altLang="en-US" sz="1400"/>
          </a:p>
          <a:p>
            <a:r>
              <a:rPr lang="zh-CN" altLang="en-US" sz="1400"/>
              <a:t>    printf("a = %d, b = %d\n\n",a,b);    // a=? b=?    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  a = 10;</a:t>
            </a:r>
            <a:endParaRPr lang="zh-CN" altLang="en-US" sz="1400"/>
          </a:p>
          <a:p>
            <a:r>
              <a:rPr lang="zh-CN" altLang="en-US" sz="1400"/>
              <a:t>    b = (a++) + (++a);   			   // 添加括号后呢？ </a:t>
            </a:r>
            <a:endParaRPr lang="zh-CN" altLang="en-US" sz="1400"/>
          </a:p>
          <a:p>
            <a:r>
              <a:rPr lang="zh-CN" altLang="en-US" sz="1400"/>
              <a:t>    printf("a = %d, b = %d\n\n",a,b);    // a=? b=?</a:t>
            </a:r>
            <a:endParaRPr lang="zh-CN" altLang="en-US" sz="1400"/>
          </a:p>
          <a:p>
            <a:r>
              <a:rPr lang="zh-CN" altLang="en-US" sz="1400"/>
              <a:t>    </a:t>
            </a:r>
            <a:endParaRPr lang="zh-CN" altLang="en-US" sz="1400"/>
          </a:p>
          <a:p>
            <a:r>
              <a:rPr lang="zh-CN" altLang="en-US" sz="1400"/>
              <a:t>    return 0;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870585" y="335280"/>
            <a:ext cx="5181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举个例子，调试下：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020"/>
          </a:xfrm>
        </p:spPr>
        <p:txBody>
          <a:bodyPr/>
          <a:p>
            <a:r>
              <a:rPr lang="zh-CN" altLang="en-US" sz="3200"/>
              <a:t>执行结果，怎么分析？</a:t>
            </a:r>
            <a:endParaRPr lang="zh-CN" altLang="en-US" sz="320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5100" y="1429385"/>
            <a:ext cx="5330190" cy="48685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40740" y="692150"/>
            <a:ext cx="9472295" cy="5489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2400"/>
          </a:p>
          <a:p>
            <a:r>
              <a:rPr lang="zh-CN" altLang="en-US" sz="2400" b="1"/>
              <a:t>    </a:t>
            </a:r>
            <a:r>
              <a:rPr lang="zh-CN" altLang="en-US" sz="2400" b="1">
                <a:solidFill>
                  <a:srgbClr val="FF0000"/>
                </a:solidFill>
              </a:rPr>
              <a:t>a = 10;</a:t>
            </a:r>
            <a:endParaRPr lang="zh-CN" altLang="en-US" sz="2400" b="1">
              <a:solidFill>
                <a:srgbClr val="FF0000"/>
              </a:solidFill>
            </a:endParaRPr>
          </a:p>
          <a:p>
            <a:r>
              <a:rPr lang="zh-CN" altLang="en-US" sz="2400" b="1"/>
              <a:t>    b = </a:t>
            </a:r>
            <a:r>
              <a:rPr lang="zh-CN" altLang="en-US" sz="2400" b="1">
                <a:solidFill>
                  <a:srgbClr val="FF0000"/>
                </a:solidFill>
              </a:rPr>
              <a:t>++a</a:t>
            </a:r>
            <a:r>
              <a:rPr lang="zh-CN" altLang="en-US" sz="2400" b="1"/>
              <a:t> + </a:t>
            </a:r>
            <a:r>
              <a:rPr lang="zh-CN" altLang="en-US" sz="2400" b="1">
                <a:solidFill>
                  <a:srgbClr val="FF0000"/>
                </a:solidFill>
              </a:rPr>
              <a:t>++a</a:t>
            </a:r>
            <a:r>
              <a:rPr lang="zh-CN" altLang="en-US" sz="2400" b="1"/>
              <a:t>;                </a:t>
            </a:r>
            <a:endParaRPr lang="zh-CN" altLang="en-US" sz="2400" b="1"/>
          </a:p>
          <a:p>
            <a:r>
              <a:rPr lang="zh-CN" altLang="en-US" sz="2400" b="1"/>
              <a:t>    printf("a = %d, b = %d\n",a,b);    // a=? b=?</a:t>
            </a:r>
            <a:endParaRPr lang="zh-CN" altLang="en-US" sz="2400" b="1"/>
          </a:p>
          <a:p>
            <a:r>
              <a:rPr lang="zh-CN" altLang="en-US" sz="2400"/>
              <a:t>   </a:t>
            </a:r>
            <a:endParaRPr lang="zh-CN" altLang="en-US" sz="2400"/>
          </a:p>
          <a:p>
            <a:r>
              <a:rPr lang="en-US" altLang="zh-CN" sz="2400"/>
              <a:t>1</a:t>
            </a:r>
            <a:r>
              <a:rPr lang="zh-CN" altLang="en-US" sz="2400"/>
              <a:t>）  </a:t>
            </a:r>
            <a:r>
              <a:rPr lang="en-US" altLang="zh-CN" sz="2400"/>
              <a:t>a  = 10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2</a:t>
            </a:r>
            <a:r>
              <a:rPr lang="zh-CN" altLang="en-US" sz="2400"/>
              <a:t>） </a:t>
            </a:r>
            <a:r>
              <a:rPr lang="zh-CN" altLang="zh-CN" sz="2400"/>
              <a:t>第一个 </a:t>
            </a:r>
            <a:r>
              <a:rPr lang="en-US" altLang="zh-CN" sz="2400"/>
              <a:t>++a </a:t>
            </a:r>
            <a:r>
              <a:rPr lang="zh-CN" altLang="en-US" sz="2400"/>
              <a:t>表达式参与运算，令</a:t>
            </a:r>
            <a:r>
              <a:rPr lang="en-US" altLang="zh-CN" sz="2400"/>
              <a:t>R1 = ++a</a:t>
            </a:r>
            <a:r>
              <a:rPr lang="zh-CN" altLang="en-US" sz="2400"/>
              <a:t>，则 </a:t>
            </a:r>
            <a:r>
              <a:rPr lang="en-US" altLang="zh-CN" sz="2400"/>
              <a:t>a = a+1  = </a:t>
            </a:r>
            <a:r>
              <a:rPr lang="en-US" altLang="zh-CN" sz="2400">
                <a:solidFill>
                  <a:srgbClr val="FF0000"/>
                </a:solidFill>
              </a:rPr>
              <a:t>10</a:t>
            </a:r>
            <a:r>
              <a:rPr lang="en-US" altLang="zh-CN" sz="2400"/>
              <a:t> </a:t>
            </a:r>
            <a:r>
              <a:rPr lang="zh-CN" altLang="en-US" sz="2400"/>
              <a:t>（</a:t>
            </a:r>
            <a:r>
              <a:rPr lang="en-US" altLang="zh-CN" sz="2400"/>
              <a:t>a</a:t>
            </a:r>
            <a:r>
              <a:rPr lang="zh-CN" altLang="en-US" sz="2400"/>
              <a:t>的初始值）</a:t>
            </a:r>
            <a:r>
              <a:rPr lang="en-US" altLang="zh-CN" sz="2400"/>
              <a:t>+ 1 =  11</a:t>
            </a:r>
            <a:r>
              <a:rPr lang="zh-CN" altLang="en-US" sz="2400"/>
              <a:t>，</a:t>
            </a:r>
            <a:r>
              <a:rPr lang="en-US" altLang="zh-CN" sz="2400"/>
              <a:t>R1 = a = 11</a:t>
            </a:r>
            <a:r>
              <a:rPr lang="zh-CN" altLang="en-US" sz="2400"/>
              <a:t>；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3</a:t>
            </a:r>
            <a:r>
              <a:rPr lang="zh-CN" altLang="en-US" sz="2400"/>
              <a:t>） 第二个 </a:t>
            </a:r>
            <a:r>
              <a:rPr lang="en-US" altLang="zh-CN" sz="2400"/>
              <a:t>++a </a:t>
            </a:r>
            <a:r>
              <a:rPr lang="zh-CN" altLang="zh-CN" sz="2400"/>
              <a:t>表达式参与运算，令</a:t>
            </a:r>
            <a:r>
              <a:rPr lang="en-US" altLang="zh-CN" sz="2400"/>
              <a:t>R2 = ++a</a:t>
            </a:r>
            <a:r>
              <a:rPr lang="zh-CN" altLang="en-US" sz="2400"/>
              <a:t>，</a:t>
            </a:r>
            <a:r>
              <a:rPr lang="zh-CN" altLang="zh-CN" sz="2400"/>
              <a:t>此时 </a:t>
            </a:r>
            <a:r>
              <a:rPr lang="en-US" altLang="zh-CN" sz="2400"/>
              <a:t>a =  a + 1  = </a:t>
            </a:r>
            <a:r>
              <a:rPr lang="en-US" altLang="zh-CN" sz="2400">
                <a:solidFill>
                  <a:srgbClr val="FF0000"/>
                </a:solidFill>
              </a:rPr>
              <a:t>11 </a:t>
            </a:r>
            <a:r>
              <a:rPr lang="zh-CN" altLang="en-US" sz="2400"/>
              <a:t>（经过第一个</a:t>
            </a:r>
            <a:r>
              <a:rPr lang="en-US" altLang="zh-CN" sz="2400"/>
              <a:t>++a</a:t>
            </a:r>
            <a:r>
              <a:rPr lang="zh-CN" altLang="en-US" sz="2400"/>
              <a:t>后</a:t>
            </a:r>
            <a:r>
              <a:rPr lang="en-US" altLang="zh-CN" sz="2400"/>
              <a:t>a</a:t>
            </a:r>
            <a:r>
              <a:rPr lang="zh-CN" altLang="en-US" sz="2400"/>
              <a:t>的值）</a:t>
            </a:r>
            <a:r>
              <a:rPr lang="en-US" altLang="zh-CN" sz="2400"/>
              <a:t>+ 1 = 12</a:t>
            </a:r>
            <a:r>
              <a:rPr lang="zh-CN" altLang="en-US" sz="2400"/>
              <a:t>，</a:t>
            </a:r>
            <a:r>
              <a:rPr lang="en-US" altLang="zh-CN" sz="2400"/>
              <a:t>R2 = a =12</a:t>
            </a:r>
            <a:r>
              <a:rPr lang="zh-CN" altLang="en-US" sz="2400"/>
              <a:t>；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4</a:t>
            </a:r>
            <a:r>
              <a:rPr lang="zh-CN" altLang="zh-CN" sz="2400"/>
              <a:t>） </a:t>
            </a:r>
            <a:r>
              <a:rPr lang="en-US" altLang="zh-CN" sz="2400"/>
              <a:t>b = R1 + R2 = 11 +12 = 23</a:t>
            </a:r>
            <a:r>
              <a:rPr lang="zh-CN" altLang="zh-CN" sz="2400"/>
              <a:t> ；</a:t>
            </a:r>
            <a:endParaRPr lang="zh-CN" altLang="zh-CN" sz="2400"/>
          </a:p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750" y="1633220"/>
            <a:ext cx="2072005" cy="5727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95960" y="219710"/>
            <a:ext cx="9472295" cy="6221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2400"/>
          </a:p>
          <a:p>
            <a:r>
              <a:rPr lang="zh-CN" altLang="en-US" sz="2400" b="1"/>
              <a:t>    </a:t>
            </a:r>
            <a:r>
              <a:rPr lang="zh-CN" altLang="en-US" sz="2400" b="1">
                <a:solidFill>
                  <a:srgbClr val="FF0000"/>
                </a:solidFill>
              </a:rPr>
              <a:t>a = 10;</a:t>
            </a:r>
            <a:endParaRPr lang="zh-CN" altLang="en-US" sz="2400" b="1">
              <a:solidFill>
                <a:srgbClr val="FF0000"/>
              </a:solidFill>
            </a:endParaRPr>
          </a:p>
          <a:p>
            <a:r>
              <a:rPr lang="zh-CN" altLang="en-US" sz="2400" b="1"/>
              <a:t>    b = </a:t>
            </a:r>
            <a:r>
              <a:rPr lang="zh-CN" altLang="en-US" sz="2400" b="1">
                <a:solidFill>
                  <a:srgbClr val="FF0000"/>
                </a:solidFill>
              </a:rPr>
              <a:t>a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++</a:t>
            </a:r>
            <a:r>
              <a:rPr lang="zh-CN" altLang="en-US" sz="2400" b="1"/>
              <a:t> + </a:t>
            </a:r>
            <a:r>
              <a:rPr lang="zh-CN" altLang="en-US" sz="2400" b="1">
                <a:solidFill>
                  <a:srgbClr val="FF0000"/>
                </a:solidFill>
              </a:rPr>
              <a:t>a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++</a:t>
            </a:r>
            <a:r>
              <a:rPr lang="zh-CN" altLang="en-US" sz="2400" b="1"/>
              <a:t>;                </a:t>
            </a:r>
            <a:endParaRPr lang="zh-CN" altLang="en-US" sz="2400" b="1"/>
          </a:p>
          <a:p>
            <a:r>
              <a:rPr lang="zh-CN" altLang="en-US" sz="2400" b="1"/>
              <a:t>    printf("a = %d, b = %d\n",a,b);    // a=? b=? </a:t>
            </a:r>
            <a:endParaRPr lang="zh-CN" altLang="en-US" sz="2400" b="1"/>
          </a:p>
          <a:p>
            <a:r>
              <a:rPr lang="zh-CN" altLang="en-US" sz="2400"/>
              <a:t>   </a:t>
            </a:r>
            <a:endParaRPr lang="zh-CN" altLang="en-US" sz="2400"/>
          </a:p>
          <a:p>
            <a:r>
              <a:rPr lang="en-US" altLang="zh-CN" sz="2400"/>
              <a:t>1</a:t>
            </a:r>
            <a:r>
              <a:rPr lang="zh-CN" altLang="en-US" sz="2400"/>
              <a:t>）  </a:t>
            </a:r>
            <a:r>
              <a:rPr lang="en-US" altLang="zh-CN" sz="2400"/>
              <a:t>a  = 10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2</a:t>
            </a:r>
            <a:r>
              <a:rPr lang="zh-CN" altLang="en-US" sz="2400"/>
              <a:t>） </a:t>
            </a:r>
            <a:r>
              <a:rPr lang="zh-CN" altLang="zh-CN" sz="2400"/>
              <a:t>第一个</a:t>
            </a:r>
            <a:r>
              <a:rPr lang="en-US" altLang="zh-CN" sz="2400"/>
              <a:t>a</a:t>
            </a:r>
            <a:r>
              <a:rPr lang="en-US" altLang="zh-CN" sz="2400">
                <a:sym typeface="+mn-ea"/>
              </a:rPr>
              <a:t>++</a:t>
            </a:r>
            <a:r>
              <a:rPr lang="en-US" altLang="zh-CN" sz="2400"/>
              <a:t> </a:t>
            </a:r>
            <a:r>
              <a:rPr lang="zh-CN" altLang="en-US" sz="2400"/>
              <a:t>表达式参与运算，令</a:t>
            </a:r>
            <a:r>
              <a:rPr lang="en-US" altLang="zh-CN" sz="2400"/>
              <a:t>R1 = a</a:t>
            </a:r>
            <a:r>
              <a:rPr lang="en-US" altLang="zh-CN" sz="2400">
                <a:sym typeface="+mn-ea"/>
              </a:rPr>
              <a:t>++</a:t>
            </a:r>
            <a:r>
              <a:rPr lang="zh-CN" altLang="en-US" sz="2400"/>
              <a:t>，则： </a:t>
            </a:r>
            <a:endParaRPr lang="zh-CN" altLang="en-US" sz="2400"/>
          </a:p>
          <a:p>
            <a:r>
              <a:rPr lang="en-US" altLang="zh-CN" sz="2400">
                <a:sym typeface="+mn-ea"/>
              </a:rPr>
              <a:t>R1 = a = 10</a:t>
            </a:r>
            <a:r>
              <a:rPr lang="zh-CN" altLang="en-US" sz="2400">
                <a:sym typeface="+mn-ea"/>
              </a:rPr>
              <a:t>；</a:t>
            </a:r>
            <a:endParaRPr lang="zh-CN" altLang="en-US" sz="2400">
              <a:sym typeface="+mn-ea"/>
            </a:endParaRPr>
          </a:p>
          <a:p>
            <a:r>
              <a:rPr lang="en-US" altLang="zh-CN" sz="2400"/>
              <a:t>a   = a+1  = </a:t>
            </a:r>
            <a:r>
              <a:rPr lang="en-US" altLang="zh-CN" sz="2400">
                <a:solidFill>
                  <a:srgbClr val="FF0000"/>
                </a:solidFill>
              </a:rPr>
              <a:t>10</a:t>
            </a:r>
            <a:r>
              <a:rPr lang="en-US" altLang="zh-CN" sz="2400"/>
              <a:t> </a:t>
            </a:r>
            <a:r>
              <a:rPr lang="zh-CN" altLang="en-US" sz="2400"/>
              <a:t>（</a:t>
            </a:r>
            <a:r>
              <a:rPr lang="en-US" altLang="zh-CN" sz="2400"/>
              <a:t>a</a:t>
            </a:r>
            <a:r>
              <a:rPr lang="zh-CN" altLang="en-US" sz="2400"/>
              <a:t>的初始值）</a:t>
            </a:r>
            <a:r>
              <a:rPr lang="en-US" altLang="zh-CN" sz="2400"/>
              <a:t>+ 1 =  11</a:t>
            </a:r>
            <a:r>
              <a:rPr lang="zh-CN" altLang="en-US" sz="2400"/>
              <a:t>；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3</a:t>
            </a:r>
            <a:r>
              <a:rPr lang="zh-CN" altLang="en-US" sz="2400"/>
              <a:t>） 第二个 </a:t>
            </a:r>
            <a:r>
              <a:rPr lang="en-US" altLang="zh-CN" sz="2400"/>
              <a:t>a</a:t>
            </a:r>
            <a:r>
              <a:rPr lang="en-US" altLang="zh-CN" sz="2400">
                <a:sym typeface="+mn-ea"/>
              </a:rPr>
              <a:t>++</a:t>
            </a:r>
            <a:r>
              <a:rPr lang="en-US" altLang="zh-CN" sz="2400"/>
              <a:t> </a:t>
            </a:r>
            <a:r>
              <a:rPr lang="zh-CN" altLang="zh-CN" sz="2400"/>
              <a:t>表达式参与运算，令</a:t>
            </a:r>
            <a:r>
              <a:rPr lang="en-US" altLang="zh-CN" sz="2400"/>
              <a:t>R2 = a</a:t>
            </a:r>
            <a:r>
              <a:rPr lang="en-US" altLang="zh-CN" sz="2400">
                <a:sym typeface="+mn-ea"/>
              </a:rPr>
              <a:t>++</a:t>
            </a:r>
            <a:r>
              <a:rPr lang="zh-CN" altLang="en-US" sz="2400"/>
              <a:t>，</a:t>
            </a:r>
            <a:r>
              <a:rPr lang="zh-CN" altLang="zh-CN" sz="2400"/>
              <a:t>此时：</a:t>
            </a:r>
            <a:endParaRPr lang="zh-CN" altLang="zh-CN" sz="2400"/>
          </a:p>
          <a:p>
            <a:r>
              <a:rPr lang="en-US" altLang="zh-CN" sz="2400">
                <a:sym typeface="+mn-ea"/>
              </a:rPr>
              <a:t> R2 = a =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11</a:t>
            </a:r>
            <a:r>
              <a:rPr lang="zh-CN" altLang="en-US" sz="2400">
                <a:sym typeface="+mn-ea"/>
              </a:rPr>
              <a:t>（经过第一个</a:t>
            </a:r>
            <a:r>
              <a:rPr lang="en-US" altLang="zh-CN" sz="2400">
                <a:sym typeface="+mn-ea"/>
              </a:rPr>
              <a:t>a</a:t>
            </a:r>
            <a:r>
              <a:rPr lang="en-US" altLang="zh-CN" sz="2400">
                <a:sym typeface="+mn-ea"/>
              </a:rPr>
              <a:t>++</a:t>
            </a:r>
            <a:r>
              <a:rPr lang="zh-CN" altLang="en-US" sz="2400">
                <a:sym typeface="+mn-ea"/>
              </a:rPr>
              <a:t>后</a:t>
            </a:r>
            <a:r>
              <a:rPr lang="en-US" altLang="zh-CN" sz="2400">
                <a:sym typeface="+mn-ea"/>
              </a:rPr>
              <a:t>a</a:t>
            </a:r>
            <a:r>
              <a:rPr lang="zh-CN" altLang="en-US" sz="2400">
                <a:sym typeface="+mn-ea"/>
              </a:rPr>
              <a:t>的值）</a:t>
            </a:r>
            <a:endParaRPr lang="zh-CN" altLang="zh-CN" sz="2400"/>
          </a:p>
          <a:p>
            <a:r>
              <a:rPr lang="zh-CN" altLang="zh-CN" sz="2400"/>
              <a:t> </a:t>
            </a:r>
            <a:r>
              <a:rPr lang="en-US" altLang="zh-CN" sz="2400"/>
              <a:t>a =  a + 1  = </a:t>
            </a:r>
            <a:r>
              <a:rPr lang="en-US" altLang="zh-CN" sz="2400">
                <a:solidFill>
                  <a:srgbClr val="FF0000"/>
                </a:solidFill>
              </a:rPr>
              <a:t>11 </a:t>
            </a:r>
            <a:r>
              <a:rPr lang="en-US" altLang="zh-CN" sz="2400"/>
              <a:t>+ 1 = 12</a:t>
            </a:r>
            <a:r>
              <a:rPr lang="zh-CN" altLang="en-US" sz="2400"/>
              <a:t>；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4</a:t>
            </a:r>
            <a:r>
              <a:rPr lang="zh-CN" altLang="zh-CN" sz="2400"/>
              <a:t>） </a:t>
            </a:r>
            <a:r>
              <a:rPr lang="en-US" altLang="zh-CN" sz="2400"/>
              <a:t>b = R1 + R2 = 10 +11 = 21</a:t>
            </a:r>
            <a:r>
              <a:rPr lang="zh-CN" altLang="zh-CN" sz="2400"/>
              <a:t> ；</a:t>
            </a:r>
            <a:endParaRPr lang="zh-CN" altLang="zh-CN" sz="2400"/>
          </a:p>
          <a:p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2000" y="1299210"/>
            <a:ext cx="2113280" cy="4724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P3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1420</Words>
  <Application>WPS 演示</Application>
  <PresentationFormat>宽屏</PresentationFormat>
  <Paragraphs>108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Calibri Light</vt:lpstr>
      <vt:lpstr>Calibri</vt:lpstr>
      <vt:lpstr>微软雅黑</vt:lpstr>
      <vt:lpstr>黑体</vt:lpstr>
      <vt:lpstr>Courier New</vt:lpstr>
      <vt:lpstr>Times New Roman</vt:lpstr>
      <vt:lpstr>Office 主题</vt:lpstr>
      <vt:lpstr>1_TP3</vt:lpstr>
      <vt:lpstr>PowerPoint.Show.8</vt:lpstr>
      <vt:lpstr>算术运算符2-2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</dc:creator>
  <cp:lastModifiedBy>Micro</cp:lastModifiedBy>
  <cp:revision>33</cp:revision>
  <dcterms:created xsi:type="dcterms:W3CDTF">2015-05-05T08:02:00Z</dcterms:created>
  <dcterms:modified xsi:type="dcterms:W3CDTF">2016-10-15T11:44:49Z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