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4" r:id="rId1"/>
  </p:sld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6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38DF85F5-FB5E-4F79-A561-97039C58D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6350B9B4-BA63-0349-9C70-DB9E25D9C374}" type="datetimeFigureOut">
              <a:rPr lang="en-US" smtClean="0"/>
              <a:t>4/15/10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397EAFD0-A6C3-BD41-9A2D-57B41992190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‘</a:t>
            </a:r>
            <a:r>
              <a:rPr lang="en-US" b="1" dirty="0" smtClean="0"/>
              <a:t>Oh</a:t>
            </a:r>
            <a:r>
              <a:rPr lang="en-US" b="1" dirty="0" smtClean="0"/>
              <a:t>-la-</a:t>
            </a:r>
            <a:r>
              <a:rPr lang="en-US" b="1" dirty="0" smtClean="0"/>
              <a:t>la’ </a:t>
            </a:r>
            <a:r>
              <a:rPr lang="en-US" b="1" dirty="0" smtClean="0"/>
              <a:t>Next-level Scrum-like Agile Process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CMMI ja ketterät prosessit</a:t>
            </a: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 rot="1056070">
            <a:off x="3768338" y="1323418"/>
            <a:ext cx="5097642" cy="124244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4500" dirty="0" smtClean="0">
                <a:solidFill>
                  <a:schemeClr val="accent1">
                    <a:lumMod val="75000"/>
                  </a:schemeClr>
                </a:solidFill>
                <a:latin typeface="Bradley Hand ITC TT-Bold"/>
                <a:cs typeface="Bradley Hand ITC TT-Bold"/>
              </a:rPr>
              <a:t>Team </a:t>
            </a:r>
            <a:r>
              <a:rPr lang="en-US" sz="4500" dirty="0" err="1" smtClean="0">
                <a:solidFill>
                  <a:schemeClr val="accent1">
                    <a:lumMod val="75000"/>
                  </a:schemeClr>
                </a:solidFill>
                <a:latin typeface="Bradley Hand ITC TT-Bold"/>
                <a:cs typeface="Bradley Hand ITC TT-Bold"/>
              </a:rPr>
              <a:t>Milloinviimeks</a:t>
            </a:r>
            <a:endParaRPr lang="fi-FI" sz="4500" dirty="0">
              <a:solidFill>
                <a:schemeClr val="accent1">
                  <a:lumMod val="75000"/>
                </a:schemeClr>
              </a:solidFill>
              <a:latin typeface="Bradley Hand ITC TT-Bold"/>
              <a:cs typeface="Bradley Hand ITC TT-Bold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Kokoukset</a:t>
            </a:r>
            <a:r>
              <a:rPr lang="en-US" b="1" dirty="0" smtClean="0"/>
              <a:t> (</a:t>
            </a:r>
            <a:r>
              <a:rPr lang="en-US" b="1" dirty="0" err="1" smtClean="0"/>
              <a:t>jatkuu</a:t>
            </a:r>
            <a:r>
              <a:rPr lang="en-US" b="1" dirty="0" smtClean="0"/>
              <a:t> …)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Tiimi</a:t>
            </a:r>
            <a:r>
              <a:rPr lang="en-US" dirty="0" smtClean="0"/>
              <a:t> </a:t>
            </a:r>
            <a:r>
              <a:rPr lang="en-US" dirty="0" err="1" smtClean="0"/>
              <a:t>pitää</a:t>
            </a:r>
            <a:r>
              <a:rPr lang="en-US" dirty="0" smtClean="0"/>
              <a:t> </a:t>
            </a:r>
            <a:r>
              <a:rPr lang="en-US" dirty="0" err="1" smtClean="0"/>
              <a:t>ainakin</a:t>
            </a:r>
            <a:r>
              <a:rPr lang="en-US" dirty="0" smtClean="0"/>
              <a:t> </a:t>
            </a:r>
            <a:r>
              <a:rPr lang="en-US" dirty="0" err="1" smtClean="0"/>
              <a:t>kaksi</a:t>
            </a:r>
            <a:r>
              <a:rPr lang="en-US" dirty="0" smtClean="0"/>
              <a:t> </a:t>
            </a:r>
            <a:r>
              <a:rPr lang="en-US" dirty="0" err="1" smtClean="0"/>
              <a:t>kokousta</a:t>
            </a:r>
            <a:r>
              <a:rPr lang="en-US" dirty="0" smtClean="0"/>
              <a:t> per </a:t>
            </a:r>
            <a:r>
              <a:rPr lang="en-US" dirty="0" err="1" smtClean="0"/>
              <a:t>sprintti</a:t>
            </a:r>
            <a:endParaRPr lang="en-US" dirty="0" smtClean="0"/>
          </a:p>
          <a:p>
            <a:r>
              <a:rPr lang="en-US" dirty="0" err="1" smtClean="0"/>
              <a:t>Kokousten</a:t>
            </a:r>
            <a:r>
              <a:rPr lang="en-US" dirty="0" smtClean="0"/>
              <a:t> </a:t>
            </a:r>
            <a:r>
              <a:rPr lang="en-US" dirty="0" err="1" smtClean="0"/>
              <a:t>päätökset</a:t>
            </a:r>
            <a:r>
              <a:rPr lang="en-US" dirty="0" smtClean="0"/>
              <a:t> </a:t>
            </a:r>
            <a:r>
              <a:rPr lang="en-US" dirty="0" err="1" smtClean="0"/>
              <a:t>kirjataan</a:t>
            </a:r>
            <a:r>
              <a:rPr lang="en-US" dirty="0" smtClean="0"/>
              <a:t> </a:t>
            </a:r>
            <a:r>
              <a:rPr lang="en-US" dirty="0" err="1" smtClean="0"/>
              <a:t>pöytäkirjaan</a:t>
            </a:r>
            <a:endParaRPr lang="en-US" dirty="0" smtClean="0"/>
          </a:p>
          <a:p>
            <a:r>
              <a:rPr lang="en-US" dirty="0" err="1" smtClean="0"/>
              <a:t>Tiimi</a:t>
            </a:r>
            <a:r>
              <a:rPr lang="en-US" dirty="0" smtClean="0"/>
              <a:t> </a:t>
            </a:r>
            <a:r>
              <a:rPr lang="en-US" dirty="0" err="1" smtClean="0"/>
              <a:t>pitää</a:t>
            </a:r>
            <a:r>
              <a:rPr lang="en-US" dirty="0" smtClean="0"/>
              <a:t> </a:t>
            </a:r>
            <a:r>
              <a:rPr lang="en-US" dirty="0" err="1" smtClean="0"/>
              <a:t>yhteyttä</a:t>
            </a:r>
            <a:r>
              <a:rPr lang="en-US" dirty="0" smtClean="0"/>
              <a:t> </a:t>
            </a:r>
            <a:r>
              <a:rPr lang="en-US" dirty="0" err="1" smtClean="0"/>
              <a:t>päivittäin</a:t>
            </a:r>
            <a:r>
              <a:rPr lang="en-US" dirty="0" smtClean="0"/>
              <a:t> </a:t>
            </a:r>
            <a:r>
              <a:rPr lang="en-US" dirty="0" err="1" smtClean="0"/>
              <a:t>sovittuina</a:t>
            </a:r>
            <a:r>
              <a:rPr lang="en-US" dirty="0" smtClean="0"/>
              <a:t> </a:t>
            </a:r>
            <a:r>
              <a:rPr lang="en-US" dirty="0" err="1" smtClean="0"/>
              <a:t>työpäivinä</a:t>
            </a:r>
            <a:endParaRPr lang="en-US" dirty="0" smtClean="0"/>
          </a:p>
          <a:p>
            <a:r>
              <a:rPr lang="en-US" dirty="0" err="1" smtClean="0"/>
              <a:t>Kokouksissa</a:t>
            </a:r>
            <a:r>
              <a:rPr lang="en-US" dirty="0" smtClean="0"/>
              <a:t> </a:t>
            </a:r>
            <a:r>
              <a:rPr lang="en-US" dirty="0" err="1" smtClean="0"/>
              <a:t>tiimin</a:t>
            </a:r>
            <a:r>
              <a:rPr lang="en-US" dirty="0" smtClean="0"/>
              <a:t> </a:t>
            </a:r>
            <a:r>
              <a:rPr lang="en-US" dirty="0" err="1" smtClean="0"/>
              <a:t>kaikki</a:t>
            </a:r>
            <a:r>
              <a:rPr lang="en-US" dirty="0" smtClean="0"/>
              <a:t> </a:t>
            </a:r>
            <a:r>
              <a:rPr lang="en-US" dirty="0" err="1" smtClean="0"/>
              <a:t>jäsenet</a:t>
            </a:r>
            <a:r>
              <a:rPr lang="en-US" dirty="0" smtClean="0"/>
              <a:t> </a:t>
            </a:r>
            <a:r>
              <a:rPr lang="en-US" dirty="0" err="1" smtClean="0"/>
              <a:t>pyrkivät</a:t>
            </a:r>
            <a:r>
              <a:rPr lang="en-US" dirty="0" smtClean="0"/>
              <a:t> </a:t>
            </a:r>
            <a:r>
              <a:rPr lang="en-US" dirty="0" err="1" smtClean="0"/>
              <a:t>olemaan</a:t>
            </a:r>
            <a:r>
              <a:rPr lang="en-US" dirty="0" smtClean="0"/>
              <a:t> </a:t>
            </a:r>
            <a:r>
              <a:rPr lang="en-US" dirty="0" err="1" smtClean="0"/>
              <a:t>läsnä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Kokoukset</a:t>
            </a:r>
            <a:r>
              <a:rPr lang="fi-FI" b="1" dirty="0" smtClean="0"/>
              <a:t> (jatkuu …)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Ensimmäinen</a:t>
            </a:r>
            <a:r>
              <a:rPr lang="en-US" b="1" dirty="0" smtClean="0"/>
              <a:t> </a:t>
            </a:r>
            <a:r>
              <a:rPr lang="en-US" b="1" dirty="0" err="1" smtClean="0"/>
              <a:t>tapaaminen</a:t>
            </a:r>
            <a:endParaRPr lang="en-US" b="1" dirty="0" smtClean="0"/>
          </a:p>
          <a:p>
            <a:pPr lvl="1"/>
            <a:r>
              <a:rPr lang="en-US" dirty="0" err="1" smtClean="0"/>
              <a:t>Käydään</a:t>
            </a:r>
            <a:r>
              <a:rPr lang="en-US" dirty="0" smtClean="0"/>
              <a:t> </a:t>
            </a:r>
            <a:r>
              <a:rPr lang="en-US" dirty="0" err="1" smtClean="0"/>
              <a:t>läpi</a:t>
            </a:r>
            <a:r>
              <a:rPr lang="en-US" dirty="0" smtClean="0"/>
              <a:t> sprint </a:t>
            </a:r>
            <a:r>
              <a:rPr lang="en-US" dirty="0" smtClean="0"/>
              <a:t>backlog</a:t>
            </a:r>
          </a:p>
          <a:p>
            <a:pPr lvl="1"/>
            <a:r>
              <a:rPr lang="en-US" dirty="0" err="1" smtClean="0"/>
              <a:t>Sovitaan</a:t>
            </a:r>
            <a:r>
              <a:rPr lang="en-US" dirty="0" smtClean="0"/>
              <a:t> </a:t>
            </a:r>
            <a:r>
              <a:rPr lang="en-US" dirty="0" err="1" smtClean="0"/>
              <a:t>tehtävät</a:t>
            </a:r>
            <a:endParaRPr lang="en-US" dirty="0" smtClean="0"/>
          </a:p>
          <a:p>
            <a:r>
              <a:rPr lang="en-US" b="1" dirty="0" err="1" smtClean="0"/>
              <a:t>Toinen</a:t>
            </a:r>
            <a:r>
              <a:rPr lang="en-US" b="1" dirty="0" smtClean="0"/>
              <a:t> </a:t>
            </a:r>
            <a:r>
              <a:rPr lang="en-US" b="1" dirty="0" err="1" smtClean="0"/>
              <a:t>tapaaminen</a:t>
            </a:r>
            <a:r>
              <a:rPr lang="en-US" b="1" dirty="0" smtClean="0"/>
              <a:t> (review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Katselmoidaan</a:t>
            </a:r>
            <a:r>
              <a:rPr lang="en-US" dirty="0" smtClean="0"/>
              <a:t> </a:t>
            </a:r>
            <a:r>
              <a:rPr lang="en-US" dirty="0" err="1" smtClean="0"/>
              <a:t>tehty</a:t>
            </a:r>
            <a:r>
              <a:rPr lang="en-US" dirty="0" smtClean="0"/>
              <a:t> </a:t>
            </a:r>
            <a:r>
              <a:rPr lang="en-US" dirty="0" err="1" smtClean="0"/>
              <a:t>koodi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dokumentit</a:t>
            </a:r>
            <a:endParaRPr lang="en-US" dirty="0" smtClean="0"/>
          </a:p>
          <a:p>
            <a:pPr lvl="1"/>
            <a:r>
              <a:rPr lang="en-US" dirty="0" err="1" smtClean="0"/>
              <a:t>Varmistetaan</a:t>
            </a:r>
            <a:r>
              <a:rPr lang="en-US" dirty="0" smtClean="0"/>
              <a:t> </a:t>
            </a:r>
            <a:r>
              <a:rPr lang="en-US" dirty="0" err="1" smtClean="0"/>
              <a:t>metriikan</a:t>
            </a:r>
            <a:r>
              <a:rPr lang="en-US" dirty="0" smtClean="0"/>
              <a:t> </a:t>
            </a:r>
            <a:r>
              <a:rPr lang="en-US" dirty="0" err="1" smtClean="0"/>
              <a:t>tulokset</a:t>
            </a:r>
            <a:endParaRPr lang="en-US" dirty="0" smtClean="0"/>
          </a:p>
          <a:p>
            <a:pPr lvl="1"/>
            <a:r>
              <a:rPr lang="en-US" dirty="0" err="1" smtClean="0"/>
              <a:t>Mitä</a:t>
            </a:r>
            <a:r>
              <a:rPr lang="en-US" dirty="0" smtClean="0"/>
              <a:t> </a:t>
            </a:r>
            <a:r>
              <a:rPr lang="en-US" dirty="0" err="1" smtClean="0"/>
              <a:t>saatiin</a:t>
            </a:r>
            <a:r>
              <a:rPr lang="en-US" dirty="0" smtClean="0"/>
              <a:t> </a:t>
            </a:r>
            <a:r>
              <a:rPr lang="en-US" dirty="0" err="1" smtClean="0"/>
              <a:t>aikaan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mitä</a:t>
            </a:r>
            <a:r>
              <a:rPr lang="en-US" dirty="0" smtClean="0"/>
              <a:t> </a:t>
            </a:r>
            <a:r>
              <a:rPr lang="en-US" dirty="0" err="1" smtClean="0"/>
              <a:t>jäi</a:t>
            </a:r>
            <a:r>
              <a:rPr lang="en-US" dirty="0" smtClean="0"/>
              <a:t> </a:t>
            </a:r>
            <a:r>
              <a:rPr lang="en-US" dirty="0" err="1" smtClean="0"/>
              <a:t>tekemättä</a:t>
            </a:r>
            <a:endParaRPr lang="en-US" dirty="0" smtClean="0"/>
          </a:p>
          <a:p>
            <a:pPr lvl="1"/>
            <a:r>
              <a:rPr lang="en-US" dirty="0" err="1" smtClean="0"/>
              <a:t>Laaditaan</a:t>
            </a:r>
            <a:r>
              <a:rPr lang="en-US" dirty="0" smtClean="0"/>
              <a:t> </a:t>
            </a:r>
            <a:r>
              <a:rPr lang="en-US" dirty="0" err="1" smtClean="0"/>
              <a:t>seuraavan</a:t>
            </a:r>
            <a:r>
              <a:rPr lang="en-US" dirty="0" smtClean="0"/>
              <a:t> </a:t>
            </a:r>
            <a:r>
              <a:rPr lang="en-US" dirty="0" err="1" smtClean="0"/>
              <a:t>sprintin</a:t>
            </a:r>
            <a:r>
              <a:rPr lang="en-US" dirty="0" smtClean="0"/>
              <a:t> sprint backlog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Kokoukset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Retrospektiivi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print </a:t>
            </a:r>
            <a:r>
              <a:rPr lang="en-US" dirty="0" err="1" smtClean="0"/>
              <a:t>päätellään</a:t>
            </a:r>
            <a:r>
              <a:rPr lang="en-US" dirty="0" smtClean="0"/>
              <a:t> </a:t>
            </a:r>
            <a:r>
              <a:rPr lang="en-US" dirty="0" err="1" smtClean="0"/>
              <a:t>retrospektiiviin</a:t>
            </a:r>
            <a:r>
              <a:rPr lang="en-US" dirty="0" smtClean="0"/>
              <a:t> </a:t>
            </a:r>
            <a:r>
              <a:rPr lang="en-US" dirty="0" err="1" smtClean="0"/>
              <a:t>jossa</a:t>
            </a:r>
            <a:r>
              <a:rPr lang="en-US" dirty="0" smtClean="0"/>
              <a:t> </a:t>
            </a:r>
            <a:r>
              <a:rPr lang="en-US" dirty="0" err="1" smtClean="0"/>
              <a:t>käydään</a:t>
            </a:r>
            <a:r>
              <a:rPr lang="en-US" dirty="0" smtClean="0"/>
              <a:t> </a:t>
            </a:r>
            <a:r>
              <a:rPr lang="en-US" dirty="0" err="1" smtClean="0"/>
              <a:t>läpi</a:t>
            </a:r>
            <a:r>
              <a:rPr lang="en-US" dirty="0" smtClean="0"/>
              <a:t> </a:t>
            </a:r>
            <a:r>
              <a:rPr lang="en-US" dirty="0" err="1" smtClean="0"/>
              <a:t>mikä</a:t>
            </a:r>
            <a:r>
              <a:rPr lang="en-US" dirty="0" smtClean="0"/>
              <a:t> </a:t>
            </a:r>
            <a:r>
              <a:rPr lang="en-US" dirty="0" err="1" smtClean="0"/>
              <a:t>meni</a:t>
            </a:r>
            <a:r>
              <a:rPr lang="en-US" dirty="0" smtClean="0"/>
              <a:t> </a:t>
            </a:r>
            <a:r>
              <a:rPr lang="en-US" dirty="0" err="1" smtClean="0"/>
              <a:t>hyvin</a:t>
            </a:r>
            <a:r>
              <a:rPr lang="en-US" dirty="0" smtClean="0"/>
              <a:t>, </a:t>
            </a:r>
            <a:r>
              <a:rPr lang="en-US" dirty="0" err="1" smtClean="0"/>
              <a:t>mikä</a:t>
            </a:r>
            <a:r>
              <a:rPr lang="en-US" dirty="0" smtClean="0"/>
              <a:t> </a:t>
            </a:r>
            <a:r>
              <a:rPr lang="en-US" dirty="0" err="1" smtClean="0"/>
              <a:t>huonosti</a:t>
            </a:r>
            <a:endParaRPr lang="en-US" dirty="0" smtClean="0"/>
          </a:p>
          <a:p>
            <a:pPr lvl="1"/>
            <a:r>
              <a:rPr lang="en-US" dirty="0" err="1" smtClean="0"/>
              <a:t>Luodaan</a:t>
            </a:r>
            <a:r>
              <a:rPr lang="en-US" dirty="0" smtClean="0"/>
              <a:t> </a:t>
            </a:r>
            <a:r>
              <a:rPr lang="en-US" dirty="0" err="1" smtClean="0"/>
              <a:t>ryhmähenkeä</a:t>
            </a:r>
            <a:endParaRPr lang="en-US" dirty="0" smtClean="0"/>
          </a:p>
          <a:p>
            <a:pPr lvl="1"/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Kehitystyö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Tapaamisten</a:t>
            </a:r>
            <a:r>
              <a:rPr lang="en-US" dirty="0" smtClean="0"/>
              <a:t> </a:t>
            </a:r>
            <a:r>
              <a:rPr lang="en-US" dirty="0" err="1" smtClean="0"/>
              <a:t>välissä</a:t>
            </a:r>
            <a:r>
              <a:rPr lang="en-US" dirty="0" smtClean="0"/>
              <a:t> </a:t>
            </a:r>
            <a:r>
              <a:rPr lang="en-US" dirty="0" err="1" smtClean="0"/>
              <a:t>ohjelmoidaan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suoritetaan</a:t>
            </a:r>
            <a:r>
              <a:rPr lang="en-US" dirty="0" smtClean="0"/>
              <a:t> </a:t>
            </a:r>
            <a:r>
              <a:rPr lang="en-US" dirty="0" err="1" smtClean="0"/>
              <a:t>muut</a:t>
            </a:r>
            <a:r>
              <a:rPr lang="en-US" dirty="0" smtClean="0"/>
              <a:t> </a:t>
            </a:r>
            <a:r>
              <a:rPr lang="en-US" dirty="0" err="1" smtClean="0"/>
              <a:t>tehtävät</a:t>
            </a:r>
            <a:endParaRPr lang="en-US" dirty="0" smtClean="0"/>
          </a:p>
          <a:p>
            <a:r>
              <a:rPr lang="en-US" dirty="0" err="1" smtClean="0"/>
              <a:t>Ohjelmointi</a:t>
            </a:r>
            <a:r>
              <a:rPr lang="en-US" dirty="0" smtClean="0"/>
              <a:t> </a:t>
            </a:r>
            <a:r>
              <a:rPr lang="en-US" dirty="0" err="1" smtClean="0"/>
              <a:t>tapahtuu</a:t>
            </a:r>
            <a:r>
              <a:rPr lang="en-US" dirty="0" smtClean="0"/>
              <a:t> </a:t>
            </a:r>
            <a:r>
              <a:rPr lang="en-US" dirty="0" err="1" smtClean="0"/>
              <a:t>parikoodauksena</a:t>
            </a:r>
            <a:r>
              <a:rPr lang="en-US" dirty="0" smtClean="0"/>
              <a:t> </a:t>
            </a:r>
            <a:r>
              <a:rPr lang="en-US" dirty="0" err="1" smtClean="0"/>
              <a:t>aina</a:t>
            </a:r>
            <a:r>
              <a:rPr lang="en-US" dirty="0" smtClean="0"/>
              <a:t> kun </a:t>
            </a:r>
            <a:r>
              <a:rPr lang="en-US" dirty="0" err="1" smtClean="0"/>
              <a:t>mahdollista</a:t>
            </a:r>
            <a:endParaRPr lang="en-US" dirty="0" smtClean="0"/>
          </a:p>
          <a:p>
            <a:r>
              <a:rPr lang="en-US" dirty="0" err="1" smtClean="0"/>
              <a:t>Koodauksessa</a:t>
            </a:r>
            <a:r>
              <a:rPr lang="en-US" dirty="0" smtClean="0"/>
              <a:t> </a:t>
            </a:r>
            <a:r>
              <a:rPr lang="en-US" dirty="0" err="1" smtClean="0"/>
              <a:t>toteutamme</a:t>
            </a:r>
            <a:r>
              <a:rPr lang="en-US" dirty="0" smtClean="0"/>
              <a:t> Behavior Driven Development (tai BDD) </a:t>
            </a:r>
            <a:r>
              <a:rPr lang="en-US" dirty="0" err="1" smtClean="0"/>
              <a:t>ketterää</a:t>
            </a:r>
            <a:r>
              <a:rPr lang="en-US" dirty="0" smtClean="0"/>
              <a:t> </a:t>
            </a:r>
            <a:r>
              <a:rPr lang="en-US" dirty="0" err="1" smtClean="0"/>
              <a:t>ohjelmiston</a:t>
            </a:r>
            <a:r>
              <a:rPr lang="en-US" dirty="0" smtClean="0"/>
              <a:t> </a:t>
            </a:r>
            <a:r>
              <a:rPr lang="en-US" dirty="0" err="1" smtClean="0"/>
              <a:t>kehitystekniikkaa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Dokumentit</a:t>
            </a:r>
            <a:r>
              <a:rPr lang="en-US" b="1" dirty="0" smtClean="0"/>
              <a:t> (</a:t>
            </a:r>
            <a:r>
              <a:rPr lang="en-US" b="1" dirty="0" err="1" smtClean="0"/>
              <a:t>jatkuu</a:t>
            </a:r>
            <a:r>
              <a:rPr lang="en-US" b="1" dirty="0" smtClean="0"/>
              <a:t> …)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Laadunvarmennussuunnitelma</a:t>
            </a:r>
            <a:endParaRPr lang="en-US" dirty="0" smtClean="0"/>
          </a:p>
          <a:p>
            <a:pPr lvl="1"/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alussa</a:t>
            </a:r>
            <a:r>
              <a:rPr lang="en-US" dirty="0" smtClean="0"/>
              <a:t> </a:t>
            </a:r>
            <a:r>
              <a:rPr lang="en-US" dirty="0" err="1" smtClean="0"/>
              <a:t>laaditaan</a:t>
            </a:r>
            <a:r>
              <a:rPr lang="en-US" dirty="0" smtClean="0"/>
              <a:t> </a:t>
            </a:r>
            <a:r>
              <a:rPr lang="en-US" dirty="0" err="1" smtClean="0"/>
              <a:t>laadunvarmennussuunnitelma</a:t>
            </a:r>
            <a:r>
              <a:rPr lang="en-US" dirty="0" smtClean="0"/>
              <a:t> </a:t>
            </a:r>
            <a:r>
              <a:rPr lang="en-US" dirty="0" err="1" smtClean="0"/>
              <a:t>voimassa</a:t>
            </a:r>
            <a:r>
              <a:rPr lang="en-US" dirty="0" smtClean="0"/>
              <a:t> </a:t>
            </a:r>
            <a:r>
              <a:rPr lang="en-US" dirty="0" err="1" smtClean="0"/>
              <a:t>olevien</a:t>
            </a:r>
            <a:r>
              <a:rPr lang="en-US" dirty="0" smtClean="0"/>
              <a:t> </a:t>
            </a:r>
            <a:r>
              <a:rPr lang="en-US" dirty="0" err="1" smtClean="0"/>
              <a:t>laatuperiaattiden</a:t>
            </a:r>
            <a:r>
              <a:rPr lang="en-US" dirty="0" smtClean="0"/>
              <a:t> (</a:t>
            </a:r>
            <a:r>
              <a:rPr lang="en-US" dirty="0" err="1" smtClean="0"/>
              <a:t>laatukäsikirja</a:t>
            </a:r>
            <a:r>
              <a:rPr lang="en-US" dirty="0" smtClean="0"/>
              <a:t>, </a:t>
            </a:r>
            <a:r>
              <a:rPr lang="en-US" dirty="0" err="1" smtClean="0"/>
              <a:t>yleiset</a:t>
            </a:r>
            <a:r>
              <a:rPr lang="en-US" dirty="0" smtClean="0"/>
              <a:t> </a:t>
            </a:r>
            <a:r>
              <a:rPr lang="en-US" dirty="0" err="1" smtClean="0"/>
              <a:t>periaatteet</a:t>
            </a:r>
            <a:r>
              <a:rPr lang="en-US" dirty="0" smtClean="0"/>
              <a:t>) </a:t>
            </a:r>
            <a:r>
              <a:rPr lang="en-US" dirty="0" err="1" smtClean="0"/>
              <a:t>pohjalta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Laadunvarmennussuunnitelmaa</a:t>
            </a:r>
            <a:r>
              <a:rPr lang="en-US" dirty="0" smtClean="0"/>
              <a:t> </a:t>
            </a:r>
            <a:r>
              <a:rPr lang="en-US" dirty="0" err="1" smtClean="0"/>
              <a:t>täydennetään</a:t>
            </a:r>
            <a:r>
              <a:rPr lang="en-US" dirty="0" smtClean="0"/>
              <a:t> </a:t>
            </a:r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edetessä</a:t>
            </a:r>
            <a:endParaRPr lang="en-US" dirty="0" smtClean="0"/>
          </a:p>
          <a:p>
            <a:pPr lvl="1"/>
            <a:r>
              <a:rPr lang="en-US" dirty="0" err="1" smtClean="0"/>
              <a:t>Tiimi</a:t>
            </a:r>
            <a:r>
              <a:rPr lang="en-US" dirty="0" smtClean="0"/>
              <a:t> </a:t>
            </a:r>
            <a:r>
              <a:rPr lang="en-US" dirty="0" err="1" smtClean="0"/>
              <a:t>valvoo</a:t>
            </a:r>
            <a:r>
              <a:rPr lang="en-US" dirty="0" smtClean="0"/>
              <a:t> </a:t>
            </a:r>
            <a:r>
              <a:rPr lang="en-US" dirty="0" err="1" smtClean="0"/>
              <a:t>laadunvarmennussuunnitelman</a:t>
            </a:r>
            <a:r>
              <a:rPr lang="en-US" dirty="0" smtClean="0"/>
              <a:t> </a:t>
            </a:r>
            <a:r>
              <a:rPr lang="en-US" dirty="0" err="1" smtClean="0"/>
              <a:t>noudattamista</a:t>
            </a:r>
            <a:r>
              <a:rPr lang="en-US" dirty="0" smtClean="0"/>
              <a:t> </a:t>
            </a:r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aikana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Dokumentit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Product Backlog</a:t>
            </a:r>
          </a:p>
          <a:p>
            <a:pPr lvl="1"/>
            <a:r>
              <a:rPr lang="en-US" dirty="0" err="1" smtClean="0"/>
              <a:t>Luodaan</a:t>
            </a:r>
            <a:r>
              <a:rPr lang="en-US" dirty="0" smtClean="0"/>
              <a:t> </a:t>
            </a:r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aloitustapaamisen</a:t>
            </a:r>
            <a:r>
              <a:rPr lang="en-US" dirty="0" smtClean="0"/>
              <a:t> </a:t>
            </a:r>
            <a:r>
              <a:rPr lang="en-US" dirty="0" err="1" smtClean="0"/>
              <a:t>jälkeen</a:t>
            </a:r>
            <a:r>
              <a:rPr lang="en-US" dirty="0" smtClean="0"/>
              <a:t>, kun </a:t>
            </a:r>
            <a:r>
              <a:rPr lang="en-US" dirty="0" err="1" smtClean="0"/>
              <a:t>ohjelmiston</a:t>
            </a:r>
            <a:r>
              <a:rPr lang="en-US" dirty="0" smtClean="0"/>
              <a:t> </a:t>
            </a:r>
            <a:r>
              <a:rPr lang="en-US" dirty="0" err="1" smtClean="0"/>
              <a:t>vaatimukset</a:t>
            </a:r>
            <a:r>
              <a:rPr lang="en-US" dirty="0" smtClean="0"/>
              <a:t> </a:t>
            </a:r>
            <a:r>
              <a:rPr lang="en-US" dirty="0" err="1" smtClean="0"/>
              <a:t>ovat</a:t>
            </a:r>
            <a:r>
              <a:rPr lang="en-US" dirty="0" smtClean="0"/>
              <a:t> </a:t>
            </a:r>
            <a:r>
              <a:rPr lang="en-US" dirty="0" err="1" smtClean="0"/>
              <a:t>selvillä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Sprint </a:t>
            </a:r>
            <a:r>
              <a:rPr lang="en-US" dirty="0" smtClean="0"/>
              <a:t>Backlog</a:t>
            </a:r>
          </a:p>
          <a:p>
            <a:pPr lvl="1"/>
            <a:r>
              <a:rPr lang="en-US" dirty="0" err="1" smtClean="0"/>
              <a:t>Viikon</a:t>
            </a:r>
            <a:r>
              <a:rPr lang="en-US" dirty="0" smtClean="0"/>
              <a:t> </a:t>
            </a:r>
            <a:r>
              <a:rPr lang="en-US" dirty="0" err="1" smtClean="0"/>
              <a:t>toisella</a:t>
            </a:r>
            <a:r>
              <a:rPr lang="en-US" dirty="0" smtClean="0"/>
              <a:t> </a:t>
            </a:r>
            <a:r>
              <a:rPr lang="en-US" dirty="0" err="1" smtClean="0"/>
              <a:t>tapaamiskerralla</a:t>
            </a:r>
            <a:r>
              <a:rPr lang="en-US" dirty="0" smtClean="0"/>
              <a:t> </a:t>
            </a:r>
            <a:r>
              <a:rPr lang="en-US" dirty="0" err="1" smtClean="0"/>
              <a:t>pidetään</a:t>
            </a:r>
            <a:r>
              <a:rPr lang="en-US" dirty="0" smtClean="0"/>
              <a:t> sprint review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laaditaan</a:t>
            </a:r>
            <a:r>
              <a:rPr lang="en-US" dirty="0" smtClean="0"/>
              <a:t> </a:t>
            </a:r>
            <a:r>
              <a:rPr lang="en-US" dirty="0" err="1" smtClean="0"/>
              <a:t>seuraavan</a:t>
            </a:r>
            <a:r>
              <a:rPr lang="en-US" dirty="0" smtClean="0"/>
              <a:t> </a:t>
            </a:r>
            <a:r>
              <a:rPr lang="en-US" dirty="0" err="1" smtClean="0"/>
              <a:t>sprintin</a:t>
            </a:r>
            <a:r>
              <a:rPr lang="en-US" dirty="0" smtClean="0"/>
              <a:t> sprint backlog</a:t>
            </a:r>
            <a:br>
              <a:rPr lang="en-US" dirty="0" smtClean="0"/>
            </a:b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6200" b="1" dirty="0" smtClean="0">
                <a:solidFill>
                  <a:srgbClr val="640706"/>
                </a:solidFill>
              </a:rPr>
              <a:t>D</a:t>
            </a:r>
            <a:r>
              <a:rPr lang="fi-FI" dirty="0" smtClean="0"/>
              <a:t>EMO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7007" r="-97007"/>
          <a:stretch>
            <a:fillRect/>
          </a:stretch>
        </p:blipFill>
        <p:spPr/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CMMI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Kypsyystasomalli</a:t>
            </a:r>
          </a:p>
          <a:p>
            <a:pPr lvl="1"/>
            <a:r>
              <a:rPr lang="fi-FI" dirty="0" smtClean="0"/>
              <a:t>Määrittää tarkasti sen mitä laadukkaaseen ohjelmistokehitystyöhön vaaditaan</a:t>
            </a:r>
          </a:p>
          <a:p>
            <a:pPr lvl="1"/>
            <a:r>
              <a:rPr lang="fi-FI" dirty="0" smtClean="0"/>
              <a:t>Ei ota kantaa siihen kuinka vaatimukset täytetään</a:t>
            </a:r>
          </a:p>
          <a:p>
            <a:pPr lvl="1"/>
            <a:r>
              <a:rPr lang="fi-FI" dirty="0" smtClean="0"/>
              <a:t>Sisältää 25 avainprosessia jotka on jaettu viiteen eri kypsyystasoon</a:t>
            </a:r>
          </a:p>
          <a:p>
            <a:r>
              <a:rPr lang="fi-FI" dirty="0" smtClean="0"/>
              <a:t>Kun yritys täyttää tietyn kypsyystason asettamat vaatimukset, voidaan sanoa että yritys on saavuttanut kyseisen kypsyystason 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CMMI </a:t>
            </a:r>
            <a:r>
              <a:rPr lang="fi-FI" b="1" dirty="0" err="1" smtClean="0"/>
              <a:t>vs</a:t>
            </a:r>
            <a:r>
              <a:rPr lang="fi-FI" b="1" dirty="0" smtClean="0"/>
              <a:t> </a:t>
            </a:r>
            <a:r>
              <a:rPr lang="fi-FI" b="1" dirty="0" err="1" smtClean="0"/>
              <a:t>Agile</a:t>
            </a:r>
            <a:r>
              <a:rPr lang="fi-FI" b="1" dirty="0" smtClean="0"/>
              <a:t> (jatkuu …)</a:t>
            </a:r>
            <a:endParaRPr lang="fi-FI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857500"/>
          <a:ext cx="731361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CMMI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Agile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Mittaus prosessikeskeistä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Mittaus</a:t>
                      </a:r>
                      <a:r>
                        <a:rPr lang="fi-FI" baseline="0" dirty="0" smtClean="0"/>
                        <a:t> asiakas-tuotekeskeistä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Kurinalaista,</a:t>
                      </a:r>
                      <a:r>
                        <a:rPr lang="fi-FI" baseline="0" dirty="0" smtClean="0"/>
                        <a:t> paljon sääntöjä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Vähän sääntöjä,</a:t>
                      </a:r>
                      <a:r>
                        <a:rPr lang="fi-FI" baseline="0" dirty="0" smtClean="0"/>
                        <a:t> luovaa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Vältetään</a:t>
                      </a:r>
                      <a:r>
                        <a:rPr lang="fi-FI" baseline="0" dirty="0" smtClean="0"/>
                        <a:t> riskejä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Otetaan riskejä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Kommunikoidaan organisaatiotasolla, suuressa mittakaavassa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Kommunikoidaan henkilöiden välillä, pienissä</a:t>
                      </a:r>
                      <a:r>
                        <a:rPr lang="fi-FI" baseline="0" dirty="0" smtClean="0"/>
                        <a:t> ryhmissä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Tietämys dokumenteissa, standardoitua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Tietämys ihmisillä, kehittyvää ja väliaikaista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1899723"/>
            <a:ext cx="164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b="1" dirty="0" smtClean="0"/>
              <a:t>Ydinarvot</a:t>
            </a:r>
            <a:endParaRPr lang="fi-FI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CMMI </a:t>
            </a:r>
            <a:r>
              <a:rPr lang="fi-FI" b="1" dirty="0" err="1" smtClean="0"/>
              <a:t>vs</a:t>
            </a:r>
            <a:r>
              <a:rPr lang="fi-FI" b="1" dirty="0" smtClean="0"/>
              <a:t> </a:t>
            </a:r>
            <a:r>
              <a:rPr lang="fi-FI" b="1" dirty="0" err="1" smtClean="0"/>
              <a:t>Agile</a:t>
            </a:r>
            <a:r>
              <a:rPr lang="fi-FI" b="1" dirty="0" smtClean="0"/>
              <a:t> (jatkuu …)</a:t>
            </a:r>
            <a:endParaRPr lang="fi-FI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959100"/>
          <a:ext cx="731361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CMMI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Agile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Kehitys kypsyystasojen mukaan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Innovaatio tuo kehitystä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Kypsyys</a:t>
                      </a:r>
                      <a:r>
                        <a:rPr lang="fi-FI" baseline="0" dirty="0" smtClean="0"/>
                        <a:t> määräytyy ennakoitavuudella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Dynaamisuus</a:t>
                      </a:r>
                      <a:r>
                        <a:rPr lang="fi-FI" baseline="0" dirty="0" smtClean="0"/>
                        <a:t> = kypsyys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Sääntöjen täytyy</a:t>
                      </a:r>
                      <a:r>
                        <a:rPr lang="fi-FI" baseline="0" dirty="0" smtClean="0"/>
                        <a:t> noudattaa tarkasti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Joustavuus sääntöjen noudattamisessa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Päätöksen</a:t>
                      </a:r>
                      <a:r>
                        <a:rPr lang="fi-FI" baseline="0" dirty="0" smtClean="0"/>
                        <a:t> teko ryhmissä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Päätökset</a:t>
                      </a:r>
                      <a:r>
                        <a:rPr lang="fi-FI" baseline="0" dirty="0" smtClean="0"/>
                        <a:t> yksilötasolla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Näkökulma laaja, organisaatiotasolla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Näkökulma pieni, keskittyy tuotteeseen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2009355"/>
            <a:ext cx="2648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b="1" dirty="0" smtClean="0"/>
              <a:t>Luonteenpiirteet</a:t>
            </a:r>
            <a:endParaRPr lang="fi-FI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CMMI </a:t>
            </a:r>
            <a:r>
              <a:rPr lang="fi-FI" b="1" dirty="0" err="1" smtClean="0"/>
              <a:t>vs</a:t>
            </a:r>
            <a:r>
              <a:rPr lang="fi-FI" b="1" dirty="0" smtClean="0"/>
              <a:t> </a:t>
            </a:r>
            <a:r>
              <a:rPr lang="fi-FI" b="1" dirty="0" err="1" smtClean="0"/>
              <a:t>Agile</a:t>
            </a:r>
            <a:r>
              <a:rPr lang="fi-FI" b="1" dirty="0" smtClean="0"/>
              <a:t> (jatkuu …)</a:t>
            </a:r>
            <a:endParaRPr lang="fi-FI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399" y="2974423"/>
          <a:ext cx="731361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CMMI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Agile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Hyvin</a:t>
                      </a:r>
                      <a:r>
                        <a:rPr lang="fi-FI" baseline="0" dirty="0" smtClean="0"/>
                        <a:t> kuvattua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Vakiintuneet käytännöt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Kvantitatiivinen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Kvalitatiivinen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Yleisiä periaatteita noudattava, universaali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Tilanteen mukaan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Aktiviteetit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Tuote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Strateginen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Taktinen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Riskeihin varaudutaan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Riskeihin reagoidaan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1986567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b="1" dirty="0" smtClean="0"/>
              <a:t>Lähestymistapa</a:t>
            </a:r>
            <a:endParaRPr lang="fi-FI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CMMI </a:t>
            </a:r>
            <a:r>
              <a:rPr lang="fi-FI" b="1" dirty="0" err="1" smtClean="0"/>
              <a:t>vs</a:t>
            </a:r>
            <a:r>
              <a:rPr lang="fi-FI" b="1" dirty="0" smtClean="0"/>
              <a:t> </a:t>
            </a:r>
            <a:r>
              <a:rPr lang="fi-FI" b="1" dirty="0" err="1" smtClean="0"/>
              <a:t>Agile</a:t>
            </a:r>
            <a:endParaRPr lang="fi-FI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3017846"/>
          <a:ext cx="7313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CMMI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Agile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Sisäinen, säännöt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Ulkoinen, innovaatiot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Ennustettavuus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Tehokkuus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Vakaus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Nopeus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2044700"/>
            <a:ext cx="105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b="1" dirty="0" smtClean="0"/>
              <a:t>Fokus</a:t>
            </a:r>
            <a:endParaRPr lang="fi-FI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Yhtäläisyyksiä	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Tähtäävät organisaation tehokkuuteen</a:t>
            </a:r>
          </a:p>
          <a:p>
            <a:r>
              <a:rPr lang="fi-FI" dirty="0" smtClean="0"/>
              <a:t>Suunnitelmallisia</a:t>
            </a:r>
          </a:p>
          <a:p>
            <a:r>
              <a:rPr lang="fi-FI" dirty="0" smtClean="0"/>
              <a:t>Kummatkin sisältävät sääntöjä ja niiden rikkomisella voi olla pahoja seuraamuksia</a:t>
            </a:r>
          </a:p>
          <a:p>
            <a:r>
              <a:rPr lang="fi-FI" dirty="0" smtClean="0"/>
              <a:t>Eivät sovi kaikkiin projekteihin, </a:t>
            </a:r>
            <a:r>
              <a:rPr lang="fi-FI" i="1" dirty="0" smtClean="0"/>
              <a:t>kummallakaan ei voi tappaa ihmissutta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CMMI ja ketteryys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</a:t>
            </a:r>
            <a:r>
              <a:rPr lang="fi-FI" dirty="0" err="1" smtClean="0"/>
              <a:t>MMI:stä</a:t>
            </a:r>
            <a:r>
              <a:rPr lang="fi-FI" dirty="0" smtClean="0"/>
              <a:t> sopii ketteriin prosesseihin seuraavat käytännöt</a:t>
            </a:r>
          </a:p>
          <a:p>
            <a:pPr lvl="1"/>
            <a:r>
              <a:rPr lang="fi-FI" dirty="0" smtClean="0"/>
              <a:t>Ei-toiminnalliset vaatimukset</a:t>
            </a:r>
          </a:p>
          <a:p>
            <a:pPr lvl="1"/>
            <a:r>
              <a:rPr lang="fi-FI" dirty="0" smtClean="0"/>
              <a:t>Tuote-arkkitehtuurit</a:t>
            </a:r>
          </a:p>
          <a:p>
            <a:pPr lvl="1"/>
            <a:r>
              <a:rPr lang="fi-FI" dirty="0" smtClean="0"/>
              <a:t>Mittaaminen ja analysointi</a:t>
            </a:r>
          </a:p>
          <a:p>
            <a:pPr lvl="1"/>
            <a:r>
              <a:rPr lang="fi-FI" dirty="0" smtClean="0"/>
              <a:t>Tuotteeseen liittymättömien tehtävien suunnittelu</a:t>
            </a:r>
          </a:p>
          <a:p>
            <a:pPr lvl="1"/>
            <a:r>
              <a:rPr lang="fi-FI" dirty="0" smtClean="0"/>
              <a:t>Riskien hallinta</a:t>
            </a:r>
          </a:p>
          <a:p>
            <a:pPr lvl="1"/>
            <a:r>
              <a:rPr lang="fi-FI" dirty="0" smtClean="0"/>
              <a:t>Organisaation oppiminen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‘Oh-la-la</a:t>
            </a:r>
            <a:r>
              <a:rPr lang="en-US" b="1" dirty="0" smtClean="0"/>
              <a:t>’-</a:t>
            </a:r>
            <a:r>
              <a:rPr lang="fi-FI" b="1" dirty="0" smtClean="0"/>
              <a:t>prosessi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dirty="0" smtClean="0"/>
              <a:t>Prosessin lähtökohtana on korostaa ketteryyttä ja kykyä reagoida muuttuviin olosuhteisiin</a:t>
            </a:r>
          </a:p>
          <a:p>
            <a:r>
              <a:rPr lang="en-US" dirty="0" err="1" smtClean="0"/>
              <a:t>Tiimi</a:t>
            </a:r>
            <a:r>
              <a:rPr lang="en-US" dirty="0" smtClean="0"/>
              <a:t> </a:t>
            </a:r>
            <a:r>
              <a:rPr lang="en-US" dirty="0" err="1" smtClean="0"/>
              <a:t>noudattaa</a:t>
            </a:r>
            <a:r>
              <a:rPr lang="en-US" dirty="0" smtClean="0"/>
              <a:t> </a:t>
            </a:r>
            <a:r>
              <a:rPr lang="en-US" dirty="0" err="1" smtClean="0"/>
              <a:t>prosessissa</a:t>
            </a:r>
            <a:r>
              <a:rPr lang="en-US" dirty="0" smtClean="0"/>
              <a:t> </a:t>
            </a:r>
            <a:r>
              <a:rPr lang="en-US" dirty="0" err="1" smtClean="0"/>
              <a:t>kuvattuja</a:t>
            </a:r>
            <a:r>
              <a:rPr lang="en-US" dirty="0" smtClean="0"/>
              <a:t> </a:t>
            </a:r>
            <a:r>
              <a:rPr lang="en-US" dirty="0" err="1" smtClean="0"/>
              <a:t>ohjeita</a:t>
            </a:r>
            <a:r>
              <a:rPr lang="en-US" dirty="0" smtClean="0"/>
              <a:t> </a:t>
            </a:r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toteutuksessa</a:t>
            </a:r>
            <a:endParaRPr lang="en-US" dirty="0" smtClean="0"/>
          </a:p>
          <a:p>
            <a:r>
              <a:rPr lang="en-US" dirty="0" err="1" smtClean="0"/>
              <a:t>Muilta</a:t>
            </a:r>
            <a:r>
              <a:rPr lang="en-US" dirty="0" smtClean="0"/>
              <a:t> </a:t>
            </a:r>
            <a:r>
              <a:rPr lang="en-US" dirty="0" err="1" smtClean="0"/>
              <a:t>osin</a:t>
            </a:r>
            <a:r>
              <a:rPr lang="en-US" dirty="0" smtClean="0"/>
              <a:t> </a:t>
            </a:r>
            <a:r>
              <a:rPr lang="en-US" dirty="0" err="1" smtClean="0"/>
              <a:t>tiimi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sopia</a:t>
            </a:r>
            <a:r>
              <a:rPr lang="en-US" dirty="0" smtClean="0"/>
              <a:t> </a:t>
            </a:r>
            <a:r>
              <a:rPr lang="en-US" dirty="0" err="1" smtClean="0"/>
              <a:t>projektikohtaisesti</a:t>
            </a:r>
            <a:r>
              <a:rPr lang="en-US" dirty="0" smtClean="0"/>
              <a:t> </a:t>
            </a:r>
            <a:r>
              <a:rPr lang="en-US" dirty="0" err="1" smtClean="0"/>
              <a:t>toimintatavoista</a:t>
            </a:r>
            <a:endParaRPr lang="en-US" dirty="0" smtClean="0"/>
          </a:p>
          <a:p>
            <a:r>
              <a:rPr lang="en-US" dirty="0" err="1" smtClean="0"/>
              <a:t>Tiimin</a:t>
            </a:r>
            <a:r>
              <a:rPr lang="en-US" dirty="0" smtClean="0"/>
              <a:t> </a:t>
            </a:r>
            <a:r>
              <a:rPr lang="en-US" dirty="0" err="1" smtClean="0"/>
              <a:t>sisäiset</a:t>
            </a:r>
            <a:r>
              <a:rPr lang="en-US" dirty="0" smtClean="0"/>
              <a:t> </a:t>
            </a:r>
            <a:r>
              <a:rPr lang="en-US" dirty="0" err="1" smtClean="0"/>
              <a:t>roolit</a:t>
            </a:r>
            <a:r>
              <a:rPr lang="en-US" dirty="0" smtClean="0"/>
              <a:t> </a:t>
            </a:r>
            <a:r>
              <a:rPr lang="en-US" dirty="0" err="1" smtClean="0"/>
              <a:t>ovat</a:t>
            </a:r>
            <a:r>
              <a:rPr lang="en-US" dirty="0" smtClean="0"/>
              <a:t> </a:t>
            </a:r>
            <a:r>
              <a:rPr lang="en-US" dirty="0" err="1" smtClean="0"/>
              <a:t>dynaamisia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145</TotalTime>
  <Words>461</Words>
  <Application>Microsoft Macintosh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Inkwell</vt:lpstr>
      <vt:lpstr>‘Oh-la-la’ Next-level Scrum-like Agile Process</vt:lpstr>
      <vt:lpstr>CMMI</vt:lpstr>
      <vt:lpstr>CMMI vs Agile (jatkuu …)</vt:lpstr>
      <vt:lpstr>CMMI vs Agile (jatkuu …)</vt:lpstr>
      <vt:lpstr>CMMI vs Agile (jatkuu …)</vt:lpstr>
      <vt:lpstr>CMMI vs Agile</vt:lpstr>
      <vt:lpstr>Yhtäläisyyksiä </vt:lpstr>
      <vt:lpstr>CMMI ja ketteryys</vt:lpstr>
      <vt:lpstr>‘Oh-la-la’-prosessi</vt:lpstr>
      <vt:lpstr>Kokoukset (jatkuu …)</vt:lpstr>
      <vt:lpstr>Kokoukset (jatkuu …)</vt:lpstr>
      <vt:lpstr>Kokoukset</vt:lpstr>
      <vt:lpstr>Kehitystyö</vt:lpstr>
      <vt:lpstr>Dokumentit (jatkuu …)</vt:lpstr>
      <vt:lpstr>Dokumentit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'Oh-la-la' Next-level Scrum-like Agile Process</dc:title>
  <dc:creator>Sabba</dc:creator>
  <cp:lastModifiedBy>Sabba</cp:lastModifiedBy>
  <cp:revision>54</cp:revision>
  <dcterms:created xsi:type="dcterms:W3CDTF">2010-04-15T10:33:04Z</dcterms:created>
  <dcterms:modified xsi:type="dcterms:W3CDTF">2010-04-15T12:58:45Z</dcterms:modified>
</cp:coreProperties>
</file>