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46" r:id="rId1"/>
  </p:sldMasterIdLst>
  <p:sldIdLst>
    <p:sldId id="256" r:id="rId2"/>
    <p:sldId id="257" r:id="rId3"/>
    <p:sldId id="258" r:id="rId4"/>
    <p:sldId id="260" r:id="rId5"/>
    <p:sldId id="263" r:id="rId6"/>
    <p:sldId id="269" r:id="rId7"/>
    <p:sldId id="270" r:id="rId8"/>
    <p:sldId id="265" r:id="rId9"/>
    <p:sldId id="266" r:id="rId10"/>
    <p:sldId id="267" r:id="rId11"/>
    <p:sldId id="268" r:id="rId12"/>
    <p:sldId id="271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i-FI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i-FI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A08CE7B-B162-6B4D-9F9D-C29651AD4C53}" type="datetimeFigureOut">
              <a:rPr lang="en-US" smtClean="0"/>
              <a:t>4/8/10</a:t>
            </a:fld>
            <a:endParaRPr lang="fi-FI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9D69CB-34C5-5D45-93EF-4713AE7A623F}" type="slidenum">
              <a:rPr lang="fi-FI" smtClean="0"/>
              <a:t>‹#›</a:t>
            </a:fld>
            <a:endParaRPr lang="fi-F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i-FI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i-FI" smtClean="0"/>
              <a:t>Click to edit Master text styles</a:t>
            </a:r>
          </a:p>
          <a:p>
            <a:pPr lvl="1" eaLnBrk="1" latinLnBrk="0" hangingPunct="1"/>
            <a:r>
              <a:rPr lang="fi-FI" smtClean="0"/>
              <a:t>Second level</a:t>
            </a:r>
          </a:p>
          <a:p>
            <a:pPr lvl="2" eaLnBrk="1" latinLnBrk="0" hangingPunct="1"/>
            <a:r>
              <a:rPr lang="fi-FI" smtClean="0"/>
              <a:t>Third level</a:t>
            </a:r>
          </a:p>
          <a:p>
            <a:pPr lvl="3" eaLnBrk="1" latinLnBrk="0" hangingPunct="1"/>
            <a:r>
              <a:rPr lang="fi-FI" smtClean="0"/>
              <a:t>Fourth level</a:t>
            </a:r>
          </a:p>
          <a:p>
            <a:pPr lvl="4" eaLnBrk="1" latinLnBrk="0" hangingPunct="1"/>
            <a:r>
              <a:rPr lang="fi-FI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E7B-B162-6B4D-9F9D-C29651AD4C53}" type="datetimeFigureOut">
              <a:rPr lang="en-US" smtClean="0"/>
              <a:t>4/8/10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9CB-34C5-5D45-93EF-4713AE7A623F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i-FI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i-FI" smtClean="0"/>
              <a:t>Click to edit Master text styles</a:t>
            </a:r>
          </a:p>
          <a:p>
            <a:pPr lvl="1" eaLnBrk="1" latinLnBrk="0" hangingPunct="1"/>
            <a:r>
              <a:rPr lang="fi-FI" smtClean="0"/>
              <a:t>Second level</a:t>
            </a:r>
          </a:p>
          <a:p>
            <a:pPr lvl="2" eaLnBrk="1" latinLnBrk="0" hangingPunct="1"/>
            <a:r>
              <a:rPr lang="fi-FI" smtClean="0"/>
              <a:t>Third level</a:t>
            </a:r>
          </a:p>
          <a:p>
            <a:pPr lvl="3" eaLnBrk="1" latinLnBrk="0" hangingPunct="1"/>
            <a:r>
              <a:rPr lang="fi-FI" smtClean="0"/>
              <a:t>Fourth level</a:t>
            </a:r>
          </a:p>
          <a:p>
            <a:pPr lvl="4" eaLnBrk="1" latinLnBrk="0" hangingPunct="1"/>
            <a:r>
              <a:rPr lang="fi-FI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A08CE7B-B162-6B4D-9F9D-C29651AD4C53}" type="datetimeFigureOut">
              <a:rPr lang="en-US" smtClean="0"/>
              <a:t>4/8/10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09D69CB-34C5-5D45-93EF-4713AE7A623F}" type="slidenum">
              <a:rPr lang="fi-FI" smtClean="0"/>
              <a:t>‹#›</a:t>
            </a:fld>
            <a:endParaRPr lang="fi-F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i-FI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E7B-B162-6B4D-9F9D-C29651AD4C53}" type="datetimeFigureOut">
              <a:rPr lang="en-US" smtClean="0"/>
              <a:t>4/8/10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9D69CB-34C5-5D45-93EF-4713AE7A623F}" type="slidenum">
              <a:rPr lang="fi-FI" smtClean="0"/>
              <a:t>‹#›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i-FI" smtClean="0"/>
              <a:t>Click to edit Master text styles</a:t>
            </a:r>
          </a:p>
          <a:p>
            <a:pPr lvl="1" eaLnBrk="1" latinLnBrk="0" hangingPunct="1"/>
            <a:r>
              <a:rPr lang="fi-FI" smtClean="0"/>
              <a:t>Second level</a:t>
            </a:r>
          </a:p>
          <a:p>
            <a:pPr lvl="2" eaLnBrk="1" latinLnBrk="0" hangingPunct="1"/>
            <a:r>
              <a:rPr lang="fi-FI" smtClean="0"/>
              <a:t>Third level</a:t>
            </a:r>
          </a:p>
          <a:p>
            <a:pPr lvl="3" eaLnBrk="1" latinLnBrk="0" hangingPunct="1"/>
            <a:r>
              <a:rPr lang="fi-FI" smtClean="0"/>
              <a:t>Fourth level</a:t>
            </a:r>
          </a:p>
          <a:p>
            <a:pPr lvl="4" eaLnBrk="1" latinLnBrk="0" hangingPunct="1"/>
            <a:r>
              <a:rPr lang="fi-FI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i-FI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i-FI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E7B-B162-6B4D-9F9D-C29651AD4C53}" type="datetimeFigureOut">
              <a:rPr lang="en-US" smtClean="0"/>
              <a:t>4/8/10</a:t>
            </a:fld>
            <a:endParaRPr lang="fi-FI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i-F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i-FI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i-FI" smtClean="0"/>
              <a:t>Click to edit Master text styles</a:t>
            </a:r>
          </a:p>
          <a:p>
            <a:pPr lvl="1" eaLnBrk="1" latinLnBrk="0" hangingPunct="1"/>
            <a:r>
              <a:rPr lang="fi-FI" smtClean="0"/>
              <a:t>Second level</a:t>
            </a:r>
          </a:p>
          <a:p>
            <a:pPr lvl="2" eaLnBrk="1" latinLnBrk="0" hangingPunct="1"/>
            <a:r>
              <a:rPr lang="fi-FI" smtClean="0"/>
              <a:t>Third level</a:t>
            </a:r>
          </a:p>
          <a:p>
            <a:pPr lvl="3" eaLnBrk="1" latinLnBrk="0" hangingPunct="1"/>
            <a:r>
              <a:rPr lang="fi-FI" smtClean="0"/>
              <a:t>Fourth level</a:t>
            </a:r>
          </a:p>
          <a:p>
            <a:pPr lvl="4" eaLnBrk="1" latinLnBrk="0" hangingPunct="1"/>
            <a:r>
              <a:rPr lang="fi-FI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i-FI" smtClean="0"/>
              <a:t>Click to edit Master text styles</a:t>
            </a:r>
          </a:p>
          <a:p>
            <a:pPr lvl="1" eaLnBrk="1" latinLnBrk="0" hangingPunct="1"/>
            <a:r>
              <a:rPr lang="fi-FI" smtClean="0"/>
              <a:t>Second level</a:t>
            </a:r>
          </a:p>
          <a:p>
            <a:pPr lvl="2" eaLnBrk="1" latinLnBrk="0" hangingPunct="1"/>
            <a:r>
              <a:rPr lang="fi-FI" smtClean="0"/>
              <a:t>Third level</a:t>
            </a:r>
          </a:p>
          <a:p>
            <a:pPr lvl="3" eaLnBrk="1" latinLnBrk="0" hangingPunct="1"/>
            <a:r>
              <a:rPr lang="fi-FI" smtClean="0"/>
              <a:t>Fourth level</a:t>
            </a:r>
          </a:p>
          <a:p>
            <a:pPr lvl="4" eaLnBrk="1" latinLnBrk="0" hangingPunct="1"/>
            <a:r>
              <a:rPr lang="fi-FI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A08CE7B-B162-6B4D-9F9D-C29651AD4C53}" type="datetimeFigureOut">
              <a:rPr lang="en-US" smtClean="0"/>
              <a:t>4/8/10</a:t>
            </a:fld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09D69CB-34C5-5D45-93EF-4713AE7A623F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i-FI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i-FI" smtClean="0"/>
              <a:t>Click to edit Master text styles</a:t>
            </a:r>
          </a:p>
          <a:p>
            <a:pPr lvl="1" eaLnBrk="1" latinLnBrk="0" hangingPunct="1"/>
            <a:r>
              <a:rPr lang="fi-FI" smtClean="0"/>
              <a:t>Second level</a:t>
            </a:r>
          </a:p>
          <a:p>
            <a:pPr lvl="2" eaLnBrk="1" latinLnBrk="0" hangingPunct="1"/>
            <a:r>
              <a:rPr lang="fi-FI" smtClean="0"/>
              <a:t>Third level</a:t>
            </a:r>
          </a:p>
          <a:p>
            <a:pPr lvl="3" eaLnBrk="1" latinLnBrk="0" hangingPunct="1"/>
            <a:r>
              <a:rPr lang="fi-FI" smtClean="0"/>
              <a:t>Fourth level</a:t>
            </a:r>
          </a:p>
          <a:p>
            <a:pPr lvl="4" eaLnBrk="1" latinLnBrk="0" hangingPunct="1"/>
            <a:r>
              <a:rPr lang="fi-FI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i-FI" smtClean="0"/>
              <a:t>Click to edit Master text styles</a:t>
            </a:r>
          </a:p>
          <a:p>
            <a:pPr lvl="1" eaLnBrk="1" latinLnBrk="0" hangingPunct="1"/>
            <a:r>
              <a:rPr lang="fi-FI" smtClean="0"/>
              <a:t>Second level</a:t>
            </a:r>
          </a:p>
          <a:p>
            <a:pPr lvl="2" eaLnBrk="1" latinLnBrk="0" hangingPunct="1"/>
            <a:r>
              <a:rPr lang="fi-FI" smtClean="0"/>
              <a:t>Third level</a:t>
            </a:r>
          </a:p>
          <a:p>
            <a:pPr lvl="3" eaLnBrk="1" latinLnBrk="0" hangingPunct="1"/>
            <a:r>
              <a:rPr lang="fi-FI" smtClean="0"/>
              <a:t>Fourth level</a:t>
            </a:r>
          </a:p>
          <a:p>
            <a:pPr lvl="4" eaLnBrk="1" latinLnBrk="0" hangingPunct="1"/>
            <a:r>
              <a:rPr lang="fi-FI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A08CE7B-B162-6B4D-9F9D-C29651AD4C53}" type="datetimeFigureOut">
              <a:rPr lang="en-US" smtClean="0"/>
              <a:t>4/8/10</a:t>
            </a:fld>
            <a:endParaRPr lang="fi-FI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09D69CB-34C5-5D45-93EF-4713AE7A623F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i-FI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i-FI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i-FI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i-FI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E7B-B162-6B4D-9F9D-C29651AD4C53}" type="datetimeFigureOut">
              <a:rPr lang="en-US" smtClean="0"/>
              <a:t>4/8/10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9D69CB-34C5-5D45-93EF-4713AE7A623F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E7B-B162-6B4D-9F9D-C29651AD4C53}" type="datetimeFigureOut">
              <a:rPr lang="en-US" smtClean="0"/>
              <a:t>4/8/10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9D69CB-34C5-5D45-93EF-4713AE7A623F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i-FI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CE7B-B162-6B4D-9F9D-C29651AD4C53}" type="datetimeFigureOut">
              <a:rPr lang="en-US" smtClean="0"/>
              <a:t>4/8/10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9D69CB-34C5-5D45-93EF-4713AE7A623F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i-FI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i-FI" smtClean="0"/>
              <a:t>Click to edit Master text styles</a:t>
            </a:r>
          </a:p>
          <a:p>
            <a:pPr lvl="1" eaLnBrk="1" latinLnBrk="0" hangingPunct="1"/>
            <a:r>
              <a:rPr lang="fi-FI" smtClean="0"/>
              <a:t>Second level</a:t>
            </a:r>
          </a:p>
          <a:p>
            <a:pPr lvl="2" eaLnBrk="1" latinLnBrk="0" hangingPunct="1"/>
            <a:r>
              <a:rPr lang="fi-FI" smtClean="0"/>
              <a:t>Third level</a:t>
            </a:r>
          </a:p>
          <a:p>
            <a:pPr lvl="3" eaLnBrk="1" latinLnBrk="0" hangingPunct="1"/>
            <a:r>
              <a:rPr lang="fi-FI" smtClean="0"/>
              <a:t>Fourth level</a:t>
            </a:r>
          </a:p>
          <a:p>
            <a:pPr lvl="4" eaLnBrk="1" latinLnBrk="0" hangingPunct="1"/>
            <a:r>
              <a:rPr lang="fi-FI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i-FI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i-FI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A08CE7B-B162-6B4D-9F9D-C29651AD4C53}" type="datetimeFigureOut">
              <a:rPr lang="en-US" smtClean="0"/>
              <a:t>4/8/10</a:t>
            </a:fld>
            <a:endParaRPr lang="fi-FI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09D69CB-34C5-5D45-93EF-4713AE7A623F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i-FI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i-FI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i-FI" smtClean="0"/>
              <a:t>Click to edit Master text styles</a:t>
            </a:r>
          </a:p>
          <a:p>
            <a:pPr lvl="1" eaLnBrk="1" latinLnBrk="0" hangingPunct="1"/>
            <a:r>
              <a:rPr kumimoji="0" lang="fi-FI" smtClean="0"/>
              <a:t>Second level</a:t>
            </a:r>
          </a:p>
          <a:p>
            <a:pPr lvl="2" eaLnBrk="1" latinLnBrk="0" hangingPunct="1"/>
            <a:r>
              <a:rPr kumimoji="0" lang="fi-FI" smtClean="0"/>
              <a:t>Third level</a:t>
            </a:r>
          </a:p>
          <a:p>
            <a:pPr lvl="3" eaLnBrk="1" latinLnBrk="0" hangingPunct="1"/>
            <a:r>
              <a:rPr kumimoji="0" lang="fi-FI" smtClean="0"/>
              <a:t>Fourth level</a:t>
            </a:r>
          </a:p>
          <a:p>
            <a:pPr lvl="4" eaLnBrk="1" latinLnBrk="0" hangingPunct="1"/>
            <a:r>
              <a:rPr kumimoji="0" lang="fi-FI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08CE7B-B162-6B4D-9F9D-C29651AD4C53}" type="datetimeFigureOut">
              <a:rPr lang="en-US" smtClean="0"/>
              <a:t>4/8/10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09D69CB-34C5-5D45-93EF-4713AE7A623F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Laadunvarmistus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Laadunvarmistussuunnitelma ja mittarit</a:t>
            </a:r>
            <a:endParaRPr lang="fi-FI" dirty="0"/>
          </a:p>
        </p:txBody>
      </p:sp>
      <p:sp>
        <p:nvSpPr>
          <p:cNvPr id="4" name="TextBox 3"/>
          <p:cNvSpPr txBox="1"/>
          <p:nvPr/>
        </p:nvSpPr>
        <p:spPr>
          <a:xfrm>
            <a:off x="720627" y="1259245"/>
            <a:ext cx="6486847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9100" dirty="0" err="1" smtClean="0">
                <a:effectLst>
                  <a:glow rad="228600">
                    <a:schemeClr val="accent2">
                      <a:alpha val="75000"/>
                    </a:schemeClr>
                  </a:glow>
                  <a:outerShdw blurRad="50800" dist="38100" dir="18900000" algn="tr">
                    <a:srgbClr val="000000">
                      <a:alpha val="43000"/>
                    </a:srgbClr>
                  </a:outerShdw>
                  <a:reflection blurRad="6350" stA="55000" endA="50" endPos="85000" dir="5400000" sy="-100000" algn="bl" rotWithShape="0"/>
                </a:effectLst>
              </a:rPr>
              <a:t>Milloinviimeks</a:t>
            </a:r>
            <a:endParaRPr lang="fi-FI" sz="9100" dirty="0">
              <a:effectLst>
                <a:glow rad="228600">
                  <a:schemeClr val="accent2">
                    <a:alpha val="75000"/>
                  </a:schemeClr>
                </a:glow>
                <a:outerShdw blurRad="50800" dist="38100" dir="18900000" algn="tr">
                  <a:srgbClr val="000000">
                    <a:alpha val="43000"/>
                  </a:srgb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Osatekijä: Virheiden löydettävyys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smtClean="0"/>
              <a:t>Miten helposti virheet ovat löydettävissä järjestelmästä</a:t>
            </a:r>
          </a:p>
          <a:p>
            <a:pPr lvl="1"/>
            <a:r>
              <a:rPr lang="fi-FI" dirty="0" smtClean="0"/>
              <a:t>Verifioitavuus</a:t>
            </a:r>
          </a:p>
          <a:p>
            <a:pPr lvl="1"/>
            <a:r>
              <a:rPr lang="fi-FI" dirty="0" smtClean="0"/>
              <a:t>Ylläpidettävyys</a:t>
            </a:r>
          </a:p>
          <a:p>
            <a:r>
              <a:rPr lang="fi-FI" dirty="0" smtClean="0"/>
              <a:t>Mitataan</a:t>
            </a:r>
          </a:p>
          <a:p>
            <a:pPr lvl="1"/>
            <a:r>
              <a:rPr lang="fi-FI" dirty="0" smtClean="0"/>
              <a:t>Testaamisen vaikeutta</a:t>
            </a:r>
          </a:p>
          <a:p>
            <a:pPr lvl="1"/>
            <a:r>
              <a:rPr lang="fi-FI" dirty="0" smtClean="0"/>
              <a:t>Testien määrää</a:t>
            </a:r>
          </a:p>
          <a:p>
            <a:pPr lvl="1"/>
            <a:r>
              <a:rPr lang="fi-FI" dirty="0" smtClean="0"/>
              <a:t>Testien kattavuutta</a:t>
            </a:r>
          </a:p>
          <a:p>
            <a:r>
              <a:rPr lang="fi-FI" dirty="0" smtClean="0"/>
              <a:t>Tekniikat: </a:t>
            </a:r>
            <a:r>
              <a:rPr lang="fi-FI" dirty="0" err="1" smtClean="0"/>
              <a:t>Rcov</a:t>
            </a:r>
            <a:r>
              <a:rPr lang="fi-FI" dirty="0" smtClean="0"/>
              <a:t>, </a:t>
            </a:r>
            <a:r>
              <a:rPr lang="fi-FI" dirty="0" err="1" smtClean="0"/>
              <a:t>Rspec</a:t>
            </a:r>
            <a:r>
              <a:rPr lang="fi-FI" dirty="0" smtClean="0"/>
              <a:t>, Rake </a:t>
            </a:r>
            <a:r>
              <a:rPr lang="fi-FI" dirty="0" err="1" smtClean="0"/>
              <a:t>stats</a:t>
            </a:r>
            <a:r>
              <a:rPr lang="fi-FI" dirty="0" smtClean="0"/>
              <a:t>, </a:t>
            </a:r>
            <a:r>
              <a:rPr lang="fi-FI" dirty="0" err="1" smtClean="0"/>
              <a:t>Flog</a:t>
            </a:r>
            <a:endParaRPr lang="fi-FI" dirty="0" smtClean="0"/>
          </a:p>
          <a:p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Osatekijä: Käytön tehokkuus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smtClean="0"/>
              <a:t>Käytön tehokkuus ohjelmistossa</a:t>
            </a:r>
          </a:p>
          <a:p>
            <a:pPr lvl="1"/>
            <a:r>
              <a:rPr lang="fi-FI" dirty="0" smtClean="0"/>
              <a:t>Käyttäjä suoriutuu toiminnosta mahdollisimman vähällä askelten määrällä</a:t>
            </a:r>
          </a:p>
          <a:p>
            <a:pPr lvl="1"/>
            <a:r>
              <a:rPr lang="fi-FI" dirty="0" smtClean="0"/>
              <a:t>Mitä vähemmän askelia, sen tehokkaampaa käyttö on</a:t>
            </a:r>
          </a:p>
          <a:p>
            <a:r>
              <a:rPr lang="fi-FI" dirty="0" smtClean="0"/>
              <a:t>Mitataan</a:t>
            </a:r>
          </a:p>
          <a:p>
            <a:pPr lvl="1"/>
            <a:r>
              <a:rPr lang="fi-FI" dirty="0" smtClean="0"/>
              <a:t>Askelten määrää</a:t>
            </a:r>
          </a:p>
          <a:p>
            <a:pPr lvl="1"/>
            <a:r>
              <a:rPr lang="fi-FI" dirty="0" smtClean="0"/>
              <a:t>Mittaustulos saadaan laskemalla </a:t>
            </a:r>
            <a:r>
              <a:rPr lang="fi-FI" dirty="0" err="1" smtClean="0"/>
              <a:t>Cucumber</a:t>
            </a:r>
            <a:r>
              <a:rPr lang="fi-FI" dirty="0" smtClean="0"/>
              <a:t> askelia</a:t>
            </a:r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Laatutekijät ja osatekijät</a:t>
            </a:r>
            <a:endParaRPr lang="fi-FI" dirty="0"/>
          </a:p>
        </p:txBody>
      </p:sp>
      <p:pic>
        <p:nvPicPr>
          <p:cNvPr id="4" name="Content Placeholder 3" descr="graafi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77287" b="-77287"/>
          <a:stretch>
            <a:fillRect/>
          </a:stretch>
        </p:blipFill>
        <p:spPr/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Projektin laatu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smtClean="0"/>
              <a:t>Projektin etenemistä seurataan viikoittaisissa katselmoinneissa</a:t>
            </a:r>
          </a:p>
          <a:p>
            <a:pPr lvl="1"/>
            <a:r>
              <a:rPr lang="fi-FI" dirty="0" smtClean="0"/>
              <a:t>Ohjelmiston laadun varmistaminen</a:t>
            </a:r>
          </a:p>
          <a:p>
            <a:r>
              <a:rPr lang="fi-FI" dirty="0" smtClean="0"/>
              <a:t>Projektin aikana mitataan</a:t>
            </a:r>
          </a:p>
          <a:p>
            <a:pPr lvl="1"/>
            <a:r>
              <a:rPr lang="fi-FI" dirty="0" smtClean="0"/>
              <a:t>Aikaansaatu koodi / käytetty aika</a:t>
            </a:r>
          </a:p>
          <a:p>
            <a:pPr lvl="1"/>
            <a:r>
              <a:rPr lang="fi-FI" dirty="0" smtClean="0"/>
              <a:t>Ohjelmistoon jääneet virheet / koodin määrä</a:t>
            </a:r>
          </a:p>
          <a:p>
            <a:r>
              <a:rPr lang="fi-FI" dirty="0" smtClean="0"/>
              <a:t>Työkalut</a:t>
            </a:r>
          </a:p>
          <a:p>
            <a:pPr lvl="1"/>
            <a:r>
              <a:rPr lang="fi-FI" dirty="0" smtClean="0"/>
              <a:t>mm. Rake </a:t>
            </a:r>
            <a:r>
              <a:rPr lang="fi-FI" dirty="0" err="1" smtClean="0"/>
              <a:t>stats</a:t>
            </a:r>
            <a:r>
              <a:rPr lang="fi-FI" dirty="0" smtClean="0"/>
              <a:t>, </a:t>
            </a:r>
            <a:r>
              <a:rPr lang="fi-FI" dirty="0" err="1" smtClean="0"/>
              <a:t>Churn</a:t>
            </a:r>
            <a:r>
              <a:rPr lang="fi-FI" dirty="0" smtClean="0"/>
              <a:t>, </a:t>
            </a:r>
            <a:r>
              <a:rPr lang="fi-FI" dirty="0" err="1" smtClean="0"/>
              <a:t>Roodi</a:t>
            </a:r>
            <a:r>
              <a:rPr lang="fi-FI" dirty="0" smtClean="0"/>
              <a:t>, </a:t>
            </a:r>
            <a:r>
              <a:rPr lang="fi-FI" dirty="0" err="1" smtClean="0"/>
              <a:t>Reek</a:t>
            </a:r>
            <a:endParaRPr lang="fi-FI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Valitut laatutekijät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smtClean="0"/>
              <a:t>Joustavuus</a:t>
            </a:r>
          </a:p>
          <a:p>
            <a:r>
              <a:rPr lang="fi-FI" dirty="0" smtClean="0"/>
              <a:t>Ylläpidettävyys</a:t>
            </a:r>
          </a:p>
          <a:p>
            <a:r>
              <a:rPr lang="fi-FI" dirty="0" smtClean="0"/>
              <a:t>Käytettävyys</a:t>
            </a:r>
          </a:p>
          <a:p>
            <a:r>
              <a:rPr lang="fi-FI" dirty="0" smtClean="0"/>
              <a:t>Verifioitavuus</a:t>
            </a:r>
          </a:p>
          <a:p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Osatekijät </a:t>
            </a:r>
            <a:r>
              <a:rPr lang="fi-FI" dirty="0" smtClean="0"/>
              <a:t>(</a:t>
            </a:r>
            <a:r>
              <a:rPr lang="fi-FI" dirty="0" smtClean="0"/>
              <a:t>jatkuu…)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Joustavuus</a:t>
            </a:r>
          </a:p>
          <a:p>
            <a:pPr lvl="1"/>
            <a:r>
              <a:rPr lang="fi-FI" dirty="0" smtClean="0"/>
              <a:t>Kompleksisuus</a:t>
            </a:r>
          </a:p>
          <a:p>
            <a:pPr lvl="1"/>
            <a:r>
              <a:rPr lang="fi-FI" dirty="0" smtClean="0"/>
              <a:t>Koodin pituus</a:t>
            </a:r>
          </a:p>
          <a:p>
            <a:pPr lvl="1"/>
            <a:endParaRPr lang="fi-FI" dirty="0" smtClean="0"/>
          </a:p>
          <a:p>
            <a:r>
              <a:rPr lang="fi-FI" dirty="0" smtClean="0"/>
              <a:t>Ylläpidettävyys</a:t>
            </a:r>
          </a:p>
          <a:p>
            <a:pPr lvl="1"/>
            <a:r>
              <a:rPr lang="fi-FI" dirty="0" smtClean="0"/>
              <a:t>Kompleksisuus</a:t>
            </a:r>
            <a:endParaRPr lang="fi-FI" dirty="0" smtClean="0"/>
          </a:p>
          <a:p>
            <a:pPr lvl="1"/>
            <a:r>
              <a:rPr lang="fi-FI" dirty="0" smtClean="0"/>
              <a:t>Koodin pituus</a:t>
            </a:r>
            <a:endParaRPr lang="fi-FI" dirty="0" smtClean="0"/>
          </a:p>
          <a:p>
            <a:pPr lvl="1"/>
            <a:r>
              <a:rPr lang="fi-FI" dirty="0" smtClean="0"/>
              <a:t>Virheiden </a:t>
            </a:r>
            <a:r>
              <a:rPr lang="fi-FI" dirty="0" smtClean="0"/>
              <a:t>löydettävyys</a:t>
            </a:r>
          </a:p>
          <a:p>
            <a:pPr lvl="1"/>
            <a:endParaRPr lang="fi-FI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Osatekijät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smtClean="0"/>
              <a:t>Käytettävyys</a:t>
            </a:r>
          </a:p>
          <a:p>
            <a:pPr lvl="1"/>
            <a:r>
              <a:rPr lang="fi-FI" dirty="0" smtClean="0"/>
              <a:t>Käytön tehokkuus</a:t>
            </a:r>
          </a:p>
          <a:p>
            <a:pPr lvl="1"/>
            <a:endParaRPr lang="fi-FI" dirty="0" smtClean="0"/>
          </a:p>
          <a:p>
            <a:r>
              <a:rPr lang="fi-FI" dirty="0" smtClean="0"/>
              <a:t>Verifioitavuus</a:t>
            </a:r>
          </a:p>
          <a:p>
            <a:pPr lvl="1"/>
            <a:r>
              <a:rPr lang="fi-FI" dirty="0" smtClean="0"/>
              <a:t>Koodin pituus</a:t>
            </a:r>
          </a:p>
          <a:p>
            <a:pPr lvl="1"/>
            <a:r>
              <a:rPr lang="fi-FI" dirty="0" smtClean="0"/>
              <a:t>Virheiden löydettävyys</a:t>
            </a:r>
          </a:p>
          <a:p>
            <a:pPr lvl="1"/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Tekniikat (jatkuu…)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Saikuro</a:t>
            </a:r>
            <a:endParaRPr lang="fi-FI" dirty="0" smtClean="0"/>
          </a:p>
          <a:p>
            <a:pPr lvl="1"/>
            <a:r>
              <a:rPr lang="fi-FI" dirty="0" smtClean="0"/>
              <a:t>Metodien </a:t>
            </a:r>
            <a:r>
              <a:rPr lang="fi-FI" dirty="0" err="1" smtClean="0"/>
              <a:t>syklomaattinen</a:t>
            </a:r>
            <a:r>
              <a:rPr lang="fi-FI" dirty="0" smtClean="0"/>
              <a:t> kompleksisuus</a:t>
            </a:r>
          </a:p>
          <a:p>
            <a:r>
              <a:rPr lang="fi-FI" dirty="0" err="1" smtClean="0"/>
              <a:t>Flog</a:t>
            </a:r>
            <a:endParaRPr lang="fi-FI" dirty="0" smtClean="0"/>
          </a:p>
          <a:p>
            <a:pPr lvl="1"/>
            <a:r>
              <a:rPr lang="fi-FI" smtClean="0"/>
              <a:t>Testattavuus, miten vaikeaa testaaminen on</a:t>
            </a:r>
          </a:p>
          <a:p>
            <a:r>
              <a:rPr lang="fi-FI" dirty="0" err="1" smtClean="0"/>
              <a:t>Flay</a:t>
            </a:r>
            <a:endParaRPr lang="fi-FI" dirty="0" smtClean="0"/>
          </a:p>
          <a:p>
            <a:pPr lvl="1"/>
            <a:r>
              <a:rPr lang="fi-FI" dirty="0" err="1" smtClean="0"/>
              <a:t>Duplikoitunut</a:t>
            </a:r>
            <a:r>
              <a:rPr lang="fi-FI" dirty="0" smtClean="0"/>
              <a:t> koodi, </a:t>
            </a:r>
            <a:r>
              <a:rPr lang="fi-FI" dirty="0" err="1" smtClean="0"/>
              <a:t>refaktoroitavia</a:t>
            </a:r>
            <a:r>
              <a:rPr lang="fi-FI" dirty="0" smtClean="0"/>
              <a:t> kohteita</a:t>
            </a:r>
          </a:p>
          <a:p>
            <a:r>
              <a:rPr lang="fi-FI" dirty="0" err="1" smtClean="0"/>
              <a:t>Rcov</a:t>
            </a:r>
            <a:endParaRPr lang="fi-FI" dirty="0" smtClean="0"/>
          </a:p>
          <a:p>
            <a:pPr lvl="1"/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Coverage</a:t>
            </a:r>
            <a:r>
              <a:rPr lang="fi-FI" dirty="0" smtClean="0"/>
              <a:t>, testien kattavuus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Tekniikat (jatkuu…)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Roodi</a:t>
            </a:r>
            <a:endParaRPr lang="fi-FI" dirty="0" smtClean="0"/>
          </a:p>
          <a:p>
            <a:pPr lvl="1"/>
            <a:r>
              <a:rPr lang="fi-FI" dirty="0" smtClean="0"/>
              <a:t>Koodin design ongelmat, varoitukset</a:t>
            </a:r>
          </a:p>
          <a:p>
            <a:r>
              <a:rPr lang="fi-FI" dirty="0" err="1" smtClean="0"/>
              <a:t>Reek</a:t>
            </a:r>
            <a:endParaRPr lang="fi-FI" dirty="0" smtClean="0"/>
          </a:p>
          <a:p>
            <a:pPr lvl="1"/>
            <a:r>
              <a:rPr lang="fi-FI" dirty="0" smtClean="0"/>
              <a:t>Haiseva koodi, varoitukset</a:t>
            </a:r>
          </a:p>
          <a:p>
            <a:r>
              <a:rPr lang="fi-FI" dirty="0" smtClean="0"/>
              <a:t>Rake </a:t>
            </a:r>
            <a:r>
              <a:rPr lang="fi-FI" dirty="0" err="1" smtClean="0"/>
              <a:t>stats</a:t>
            </a:r>
            <a:endParaRPr lang="fi-FI" dirty="0" smtClean="0"/>
          </a:p>
          <a:p>
            <a:pPr lvl="1"/>
            <a:r>
              <a:rPr lang="fi-FI" dirty="0" err="1" smtClean="0"/>
              <a:t>Loc</a:t>
            </a:r>
            <a:r>
              <a:rPr lang="fi-FI" dirty="0" smtClean="0"/>
              <a:t>, </a:t>
            </a:r>
            <a:r>
              <a:rPr lang="fi-FI" dirty="0" err="1" smtClean="0"/>
              <a:t>Test-loc</a:t>
            </a:r>
            <a:r>
              <a:rPr lang="fi-FI" dirty="0" smtClean="0"/>
              <a:t>, </a:t>
            </a:r>
            <a:r>
              <a:rPr lang="fi-FI" dirty="0" err="1" smtClean="0"/>
              <a:t>code-to-test</a:t>
            </a:r>
            <a:r>
              <a:rPr lang="fi-FI" dirty="0" smtClean="0"/>
              <a:t> </a:t>
            </a:r>
            <a:r>
              <a:rPr lang="fi-FI" dirty="0" err="1" smtClean="0"/>
              <a:t>ratio</a:t>
            </a:r>
            <a:endParaRPr lang="fi-FI" dirty="0" smtClean="0"/>
          </a:p>
          <a:p>
            <a:r>
              <a:rPr lang="fi-FI" dirty="0" err="1" smtClean="0"/>
              <a:t>Churn</a:t>
            </a:r>
            <a:endParaRPr lang="fi-FI" dirty="0" smtClean="0"/>
          </a:p>
          <a:p>
            <a:pPr lvl="1"/>
            <a:r>
              <a:rPr lang="fi-FI" dirty="0" smtClean="0"/>
              <a:t>Tiedostojen, luokkien, metodien muuttuminen elinkaaren aikana</a:t>
            </a:r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Tekniikat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err="1" smtClean="0"/>
              <a:t>Cucumber</a:t>
            </a:r>
            <a:endParaRPr lang="fi-FI" dirty="0" smtClean="0"/>
          </a:p>
          <a:p>
            <a:pPr lvl="1"/>
            <a:r>
              <a:rPr lang="fi-FI" dirty="0" smtClean="0"/>
              <a:t>BDD –ohjelmointiin tarkoitettu työkalu</a:t>
            </a:r>
          </a:p>
          <a:p>
            <a:r>
              <a:rPr lang="fi-FI" dirty="0" err="1" smtClean="0"/>
              <a:t>Rspec</a:t>
            </a:r>
            <a:endParaRPr lang="fi-FI" dirty="0" smtClean="0"/>
          </a:p>
          <a:p>
            <a:pPr lvl="1"/>
            <a:r>
              <a:rPr lang="fi-FI" dirty="0" smtClean="0"/>
              <a:t>Testaamisen työkalu</a:t>
            </a:r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Osatekijä: Kompleksisuus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Ohjelmiston rakenteen yksinkertaisuus</a:t>
            </a:r>
          </a:p>
          <a:p>
            <a:pPr lvl="1"/>
            <a:r>
              <a:rPr lang="fi-FI" dirty="0" smtClean="0"/>
              <a:t>Ylläpidettävä</a:t>
            </a:r>
          </a:p>
          <a:p>
            <a:pPr lvl="1"/>
            <a:r>
              <a:rPr lang="fi-FI" dirty="0" smtClean="0"/>
              <a:t>Joustava</a:t>
            </a:r>
          </a:p>
          <a:p>
            <a:r>
              <a:rPr lang="fi-FI" dirty="0" smtClean="0"/>
              <a:t>Monimutkaisen järjestelmän muuttaminen on vaikeaa</a:t>
            </a:r>
          </a:p>
          <a:p>
            <a:r>
              <a:rPr lang="fi-FI" dirty="0" smtClean="0"/>
              <a:t>Mitataan</a:t>
            </a:r>
          </a:p>
          <a:p>
            <a:pPr lvl="1"/>
            <a:r>
              <a:rPr lang="fi-FI" dirty="0" err="1" smtClean="0"/>
              <a:t>Syklomaattista</a:t>
            </a:r>
            <a:r>
              <a:rPr lang="fi-FI" dirty="0" smtClean="0"/>
              <a:t> kompleksisuutta, koodin selkeyttä, yksinkertaisuutta ja helppolukuisuutta</a:t>
            </a:r>
          </a:p>
          <a:p>
            <a:r>
              <a:rPr lang="fi-FI" dirty="0" smtClean="0"/>
              <a:t>Tekniikat: </a:t>
            </a:r>
            <a:r>
              <a:rPr lang="fi-FI" dirty="0" err="1" smtClean="0"/>
              <a:t>Saikuro</a:t>
            </a:r>
            <a:r>
              <a:rPr lang="fi-FI" dirty="0" smtClean="0"/>
              <a:t>, </a:t>
            </a:r>
            <a:r>
              <a:rPr lang="fi-FI" dirty="0" err="1" smtClean="0"/>
              <a:t>Flog</a:t>
            </a:r>
            <a:r>
              <a:rPr lang="fi-FI" dirty="0" smtClean="0"/>
              <a:t>, </a:t>
            </a:r>
            <a:r>
              <a:rPr lang="fi-FI" dirty="0" err="1" smtClean="0"/>
              <a:t>Flay</a:t>
            </a:r>
            <a:r>
              <a:rPr lang="fi-FI" dirty="0" smtClean="0"/>
              <a:t>, </a:t>
            </a:r>
            <a:r>
              <a:rPr lang="fi-FI" dirty="0" err="1" smtClean="0"/>
              <a:t>Roodi</a:t>
            </a:r>
            <a:r>
              <a:rPr lang="fi-FI" dirty="0" smtClean="0"/>
              <a:t>, </a:t>
            </a:r>
            <a:r>
              <a:rPr lang="fi-FI" dirty="0" err="1" smtClean="0"/>
              <a:t>Reek</a:t>
            </a:r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Osatekijä: Koodin pituus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Koodin pituus</a:t>
            </a:r>
          </a:p>
          <a:p>
            <a:pPr lvl="1"/>
            <a:r>
              <a:rPr lang="fi-FI" dirty="0" smtClean="0"/>
              <a:t>Koodirivien määrä</a:t>
            </a:r>
          </a:p>
          <a:p>
            <a:pPr lvl="1"/>
            <a:r>
              <a:rPr lang="fi-FI" dirty="0" smtClean="0"/>
              <a:t>Ohjelmiston eri osat voidaan mitata erikseen</a:t>
            </a:r>
          </a:p>
          <a:p>
            <a:pPr lvl="2"/>
            <a:r>
              <a:rPr lang="fi-FI" dirty="0" smtClean="0"/>
              <a:t>Tällä on suora yhteys eri osien ylläpidettävyyteen</a:t>
            </a:r>
          </a:p>
          <a:p>
            <a:pPr lvl="2"/>
            <a:r>
              <a:rPr lang="fi-FI" dirty="0" smtClean="0"/>
              <a:t>Mitä vähemmän koodia, sen helpompi sitä on muuttaa</a:t>
            </a:r>
          </a:p>
          <a:p>
            <a:pPr lvl="1"/>
            <a:r>
              <a:rPr lang="fi-FI" dirty="0" smtClean="0"/>
              <a:t>LOC – Lines of </a:t>
            </a:r>
            <a:r>
              <a:rPr lang="fi-FI" dirty="0" err="1" smtClean="0"/>
              <a:t>Code</a:t>
            </a:r>
            <a:endParaRPr lang="fi-FI" dirty="0" smtClean="0"/>
          </a:p>
          <a:p>
            <a:pPr lvl="2"/>
            <a:r>
              <a:rPr lang="fi-FI" dirty="0" smtClean="0"/>
              <a:t>Mitataan koodirivien määrää ilman kommentteja</a:t>
            </a:r>
          </a:p>
          <a:p>
            <a:pPr lvl="2"/>
            <a:r>
              <a:rPr lang="fi-FI" dirty="0" smtClean="0"/>
              <a:t>Mittaustulos saadaan Rake </a:t>
            </a:r>
            <a:r>
              <a:rPr lang="fi-FI" dirty="0" err="1" smtClean="0"/>
              <a:t>statsista</a:t>
            </a:r>
            <a:endParaRPr lang="fi-FI" dirty="0" smtClean="0"/>
          </a:p>
          <a:p>
            <a:pPr lvl="2"/>
            <a:endParaRPr lang="fi-FI" dirty="0" smtClean="0"/>
          </a:p>
          <a:p>
            <a:endParaRPr lang="fi-FI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234</TotalTime>
  <Words>287</Words>
  <Application>Microsoft Macintosh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Laadunvarmistus</vt:lpstr>
      <vt:lpstr>Valitut laatutekijät</vt:lpstr>
      <vt:lpstr>Osatekijät (jatkuu…)</vt:lpstr>
      <vt:lpstr>Osatekijät</vt:lpstr>
      <vt:lpstr>Tekniikat (jatkuu…)</vt:lpstr>
      <vt:lpstr>Tekniikat (jatkuu…)</vt:lpstr>
      <vt:lpstr>Tekniikat</vt:lpstr>
      <vt:lpstr>Osatekijä: Kompleksisuus</vt:lpstr>
      <vt:lpstr>Osatekijä: Koodin pituus</vt:lpstr>
      <vt:lpstr>Osatekijä: Virheiden löydettävyys</vt:lpstr>
      <vt:lpstr>Osatekijä: Käytön tehokkuus</vt:lpstr>
      <vt:lpstr>Laatutekijät ja osatekijät</vt:lpstr>
      <vt:lpstr>Projektin laatu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Laadunvarmistus</dc:title>
  <dc:creator>Sabba</dc:creator>
  <cp:lastModifiedBy>Sabba</cp:lastModifiedBy>
  <cp:revision>34</cp:revision>
  <dcterms:created xsi:type="dcterms:W3CDTF">2010-04-08T08:32:36Z</dcterms:created>
  <dcterms:modified xsi:type="dcterms:W3CDTF">2010-04-08T12:26:49Z</dcterms:modified>
</cp:coreProperties>
</file>