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207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54" autoAdjust="0"/>
    <p:restoredTop sz="94700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-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-2688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1FA6C-9AE4-C24B-8B6D-320615C0BCB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CA1FA-6B04-6B48-8DB4-AB5CE9F70797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A1FA-6B04-6B48-8DB4-AB5CE9F70797}" type="slidenum">
              <a:rPr lang="fi-FI" smtClean="0"/>
              <a:pPr/>
              <a:t>12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Otsikko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osoitt.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osoittamalla symbolia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fi-FI" smtClean="0"/>
              <a:t>Muokkaa tekstin perustyylejä osoittamalla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Kuva ja kuvateksti, vaihtoeh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osoittamalla symbolia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fi-FI" smtClean="0"/>
              <a:t>Muokkaa tekstin perustyylejä osoittamalla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tsikkodia, jossa on kuv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osoitt.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i-FI" smtClean="0"/>
              <a:t>Lisää kuva osoittamalla symbolia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Osan ylätunnis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 smtClean="0"/>
              <a:t>Muokkaa perustyylejä osoitt.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AD76604E-C26A-F34F-B6D5-F31E6CFDC3F9}" type="datetimeFigureOut">
              <a:rPr lang="fi-FI" smtClean="0"/>
              <a:pPr/>
              <a:t>22.4.2010</a:t>
            </a:fld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1E2C226-BD67-5749-B35A-8FF4AE6159E5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2667000" y="533400"/>
            <a:ext cx="5805268" cy="2868168"/>
          </a:xfrm>
        </p:spPr>
        <p:txBody>
          <a:bodyPr/>
          <a:lstStyle/>
          <a:p>
            <a:r>
              <a:rPr lang="fi-FI" dirty="0" err="1" smtClean="0"/>
              <a:t>Skaalautuvuus</a:t>
            </a:r>
            <a:r>
              <a:rPr lang="fi-FI" dirty="0" smtClean="0"/>
              <a:t> &amp;Testauslähtöisyys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Skaalautuvatko</a:t>
            </a:r>
            <a:r>
              <a:rPr lang="fi-FI" dirty="0" smtClean="0"/>
              <a:t> ketterät prosessit?</a:t>
            </a:r>
          </a:p>
          <a:p>
            <a:r>
              <a:rPr lang="fi-FI" dirty="0" smtClean="0"/>
              <a:t>Mikä ihmeen BDD?</a:t>
            </a:r>
          </a:p>
        </p:txBody>
      </p:sp>
      <p:sp>
        <p:nvSpPr>
          <p:cNvPr id="4" name="Tekstiruutu 3"/>
          <p:cNvSpPr txBox="1"/>
          <p:nvPr/>
        </p:nvSpPr>
        <p:spPr>
          <a:xfrm rot="1800000">
            <a:off x="6357613" y="1115240"/>
            <a:ext cx="2451062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2400" dirty="0" smtClean="0">
                <a:solidFill>
                  <a:srgbClr val="FF0000"/>
                </a:solidFill>
                <a:latin typeface="Gill Sans"/>
                <a:cs typeface="Gill Sans"/>
              </a:rPr>
              <a:t>MILLOINVIIMEKS</a:t>
            </a:r>
            <a:endParaRPr lang="fi-FI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Ja laajentunut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Kasvanut kokonaisvaltaiseksi metodologiaksi visiosta julkaisuun</a:t>
            </a:r>
          </a:p>
          <a:p>
            <a:pPr lvl="1"/>
            <a:r>
              <a:rPr lang="fi-FI" dirty="0" smtClean="0"/>
              <a:t>Altistetaan toimintalogiikka sidosryhmien tarkasteltavaksi</a:t>
            </a:r>
          </a:p>
          <a:p>
            <a:pPr lvl="1"/>
            <a:r>
              <a:rPr lang="fi-FI" dirty="0" smtClean="0"/>
              <a:t>Korostetaan käyttäytymisen arvoa, kaikki käyttäytyminen joko</a:t>
            </a:r>
          </a:p>
          <a:p>
            <a:pPr lvl="2"/>
            <a:r>
              <a:rPr lang="fi-FI" dirty="0" smtClean="0"/>
              <a:t>Lisää rahantuloa</a:t>
            </a:r>
          </a:p>
          <a:p>
            <a:pPr lvl="2"/>
            <a:r>
              <a:rPr lang="fi-FI" dirty="0" smtClean="0"/>
              <a:t>Vähentää rahanmenoa</a:t>
            </a:r>
          </a:p>
          <a:p>
            <a:pPr lvl="2"/>
            <a:r>
              <a:rPr lang="fi-FI" dirty="0" smtClean="0"/>
              <a:t>Turvaa olemassa olevaa rahaa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Mitä me saimme aikaan?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Käytettävyyttä</a:t>
            </a:r>
            <a:br>
              <a:rPr lang="fi-FI" dirty="0" smtClean="0"/>
            </a:br>
            <a:r>
              <a:rPr lang="fi-FI" dirty="0" smtClean="0"/>
              <a:t>tutkimassa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Mutta tuliko siitä kuitenkaan hyvä?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Käyttäjätestit		</a:t>
            </a:r>
            <a:endParaRPr lang="fi-FI" dirty="0"/>
          </a:p>
        </p:txBody>
      </p:sp>
      <p:sp>
        <p:nvSpPr>
          <p:cNvPr id="5" name="Sisällön paikkamerkk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Suoritettiin 2:lla käyttäjällä.</a:t>
            </a:r>
          </a:p>
          <a:p>
            <a:r>
              <a:rPr lang="fi-FI" dirty="0" smtClean="0"/>
              <a:t>Annettiin kirjallisia tehtäviä joita testaajien tuli suorittaa.</a:t>
            </a:r>
          </a:p>
          <a:p>
            <a:r>
              <a:rPr lang="fi-FI" dirty="0" smtClean="0"/>
              <a:t>Suoritus videoitiin ja videosta purettiin ongelmakohdat.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Ongelmat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Rekisteröityminen ei kirjaa käyttäjää sisälle</a:t>
            </a:r>
          </a:p>
          <a:p>
            <a:r>
              <a:rPr lang="fi-FI" dirty="0" err="1" smtClean="0"/>
              <a:t>Logout-toiminnallisuutta</a:t>
            </a:r>
            <a:r>
              <a:rPr lang="fi-FI" dirty="0" smtClean="0"/>
              <a:t> ei löydy helposti</a:t>
            </a:r>
          </a:p>
          <a:p>
            <a:r>
              <a:rPr lang="fi-FI" dirty="0" smtClean="0"/>
              <a:t>Englanninkieliset termit eivät ole ymmärrettäviä</a:t>
            </a:r>
          </a:p>
          <a:p>
            <a:r>
              <a:rPr lang="fi-FI" dirty="0" err="1" smtClean="0"/>
              <a:t>Multipass</a:t>
            </a:r>
            <a:r>
              <a:rPr lang="fi-FI" dirty="0" smtClean="0"/>
              <a:t>!</a:t>
            </a:r>
          </a:p>
          <a:p>
            <a:r>
              <a:rPr lang="fi-FI" dirty="0" err="1" smtClean="0"/>
              <a:t>Eventin</a:t>
            </a:r>
            <a:r>
              <a:rPr lang="fi-FI" dirty="0" smtClean="0"/>
              <a:t> ja instanssin erot hämäriä (kieli)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Kysyttävää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Hyvä, eli ehkä.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Ketterien prosessien </a:t>
            </a:r>
            <a:r>
              <a:rPr lang="fi-FI" dirty="0" err="1" smtClean="0"/>
              <a:t>skaalautuvuus</a:t>
            </a:r>
            <a:endParaRPr lang="fi-FI" dirty="0"/>
          </a:p>
        </p:txBody>
      </p:sp>
      <p:sp>
        <p:nvSpPr>
          <p:cNvPr id="7" name="Tekstin paikkamerkki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Miten prosessit toimivat, kun projektissa on mukana satoja työntekijöitä?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Ketterien prosessien </a:t>
            </a:r>
            <a:r>
              <a:rPr lang="fi-FI" dirty="0" err="1" smtClean="0"/>
              <a:t>skaalautuvuus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Ongelmalliset </a:t>
            </a:r>
            <a:r>
              <a:rPr lang="fi-FI" dirty="0" err="1" smtClean="0"/>
              <a:t>Agile-periaattet</a:t>
            </a:r>
            <a:endParaRPr lang="fi-FI" dirty="0" smtClean="0"/>
          </a:p>
          <a:p>
            <a:pPr lvl="1"/>
            <a:r>
              <a:rPr lang="fi-FI" dirty="0" smtClean="0"/>
              <a:t>Yhteistyö asiakkaan kanssa</a:t>
            </a:r>
          </a:p>
          <a:p>
            <a:pPr lvl="1"/>
            <a:r>
              <a:rPr lang="fi-FI" dirty="0" smtClean="0"/>
              <a:t>Lähityöskentely</a:t>
            </a:r>
          </a:p>
          <a:p>
            <a:pPr lvl="1"/>
            <a:r>
              <a:rPr lang="fi-FI" dirty="0" err="1" smtClean="0"/>
              <a:t>Itseorganisoituvien</a:t>
            </a:r>
            <a:r>
              <a:rPr lang="fi-FI" dirty="0" smtClean="0"/>
              <a:t> ryhmien korostaminen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Satoja työntekijöitä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Tiimin optimikoko on noin 7±2 henkilöä</a:t>
            </a:r>
          </a:p>
          <a:p>
            <a:r>
              <a:rPr lang="fi-FI" dirty="0" smtClean="0"/>
              <a:t>Käytetään rinnakkaisia tiimejä</a:t>
            </a:r>
          </a:p>
          <a:p>
            <a:r>
              <a:rPr lang="fi-FI" dirty="0" smtClean="0"/>
              <a:t>Tiimit kommunikoivat </a:t>
            </a:r>
            <a:r>
              <a:rPr lang="fi-FI" dirty="0" err="1" smtClean="0"/>
              <a:t>Scrum</a:t>
            </a:r>
            <a:r>
              <a:rPr lang="fi-FI" dirty="0" smtClean="0"/>
              <a:t> of </a:t>
            </a:r>
            <a:r>
              <a:rPr lang="fi-FI" dirty="0" err="1" smtClean="0"/>
              <a:t>Scrums</a:t>
            </a:r>
            <a:r>
              <a:rPr lang="fi-FI" dirty="0" smtClean="0"/>
              <a:t> –tapaamisten avulla</a:t>
            </a:r>
          </a:p>
          <a:p>
            <a:pPr lvl="1"/>
            <a:r>
              <a:rPr lang="fi-FI" dirty="0" smtClean="0"/>
              <a:t>Edustaja kustakin tiimistä</a:t>
            </a:r>
          </a:p>
          <a:p>
            <a:pPr lvl="1"/>
            <a:r>
              <a:rPr lang="fi-FI" dirty="0" smtClean="0"/>
              <a:t>Ikään kuin Daily </a:t>
            </a:r>
            <a:r>
              <a:rPr lang="fi-FI" dirty="0" err="1" smtClean="0"/>
              <a:t>Scum</a:t>
            </a:r>
            <a:r>
              <a:rPr lang="fi-FI" dirty="0" smtClean="0"/>
              <a:t> tiimitasolla</a:t>
            </a:r>
          </a:p>
          <a:p>
            <a:pPr lvl="1"/>
            <a:r>
              <a:rPr lang="fi-FI" dirty="0" smtClean="0"/>
              <a:t>Keskitytään kohdattuihin odotettaviin ongelmiin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Työn ositus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Projekti ositetaan kukkamallin mukaan</a:t>
            </a:r>
          </a:p>
          <a:p>
            <a:r>
              <a:rPr lang="fi-FI" dirty="0" smtClean="0"/>
              <a:t>Ydin</a:t>
            </a:r>
          </a:p>
          <a:p>
            <a:pPr lvl="1"/>
            <a:r>
              <a:rPr lang="fi-FI" dirty="0" smtClean="0"/>
              <a:t>Ensimmäinen vaihe, tehdään tarvittaessa pienemmällä ydinryhmällä</a:t>
            </a:r>
          </a:p>
          <a:p>
            <a:r>
              <a:rPr lang="fi-FI" dirty="0" smtClean="0"/>
              <a:t>Diskreetit kokonaisuudet</a:t>
            </a:r>
          </a:p>
          <a:p>
            <a:pPr lvl="1"/>
            <a:r>
              <a:rPr lang="fi-FI" dirty="0" smtClean="0"/>
              <a:t>Toteutetaan rinnakkaisissa tiimeissä</a:t>
            </a:r>
          </a:p>
          <a:p>
            <a:r>
              <a:rPr lang="fi-FI" dirty="0" smtClean="0"/>
              <a:t>Lisäksi alkuvaiheessa korostetaan ei-toiminnallisia vaatimuksia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Testauslähtöinen ohjelmistokehitys</a:t>
            </a:r>
            <a:endParaRPr lang="fi-FI" dirty="0"/>
          </a:p>
        </p:txBody>
      </p:sp>
      <p:sp>
        <p:nvSpPr>
          <p:cNvPr id="7" name="Tekstin paikkamerkki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Testauslähtöisessä ohjelmistokehityksessä yksikkötestit kirjoitetaan ennen koodia.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BDD</a:t>
            </a:r>
            <a:endParaRPr lang="fi-FI" dirty="0"/>
          </a:p>
        </p:txBody>
      </p:sp>
      <p:sp>
        <p:nvSpPr>
          <p:cNvPr id="5" name="Sisällön paikkamerkk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mtClean="0"/>
              <a:t>Syntyi selvennyksenä </a:t>
            </a:r>
            <a:r>
              <a:rPr lang="fi-FI" dirty="0" err="1" smtClean="0"/>
              <a:t>TDD:n</a:t>
            </a:r>
            <a:r>
              <a:rPr lang="fi-FI" dirty="0" smtClean="0"/>
              <a:t> terminologiaan</a:t>
            </a:r>
          </a:p>
          <a:p>
            <a:pPr lvl="1"/>
            <a:r>
              <a:rPr lang="fi-FI" dirty="0" err="1" smtClean="0"/>
              <a:t>TDD:ssä</a:t>
            </a:r>
            <a:r>
              <a:rPr lang="fi-FI" dirty="0" smtClean="0"/>
              <a:t> on toki kyse elämää helpottavista testeistä...</a:t>
            </a:r>
          </a:p>
          <a:p>
            <a:pPr lvl="1"/>
            <a:r>
              <a:rPr lang="fi-FI" dirty="0" smtClean="0"/>
              <a:t>...mutta myös käyttäytymisen määrittelemisestä</a:t>
            </a:r>
          </a:p>
          <a:p>
            <a:pPr lvl="1"/>
            <a:endParaRPr lang="fi-FI" dirty="0" smtClean="0"/>
          </a:p>
        </p:txBody>
      </p:sp>
      <p:pic>
        <p:nvPicPr>
          <p:cNvPr id="13" name="Kuva 12" descr="_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2162" y="3963176"/>
            <a:ext cx="9280000" cy="20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BDD on laajentunut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Mielletään </a:t>
            </a:r>
            <a:r>
              <a:rPr lang="fi-FI" dirty="0" err="1" smtClean="0"/>
              <a:t>TDD:n</a:t>
            </a:r>
            <a:r>
              <a:rPr lang="fi-FI" dirty="0" smtClean="0"/>
              <a:t> ja </a:t>
            </a:r>
            <a:r>
              <a:rPr lang="fi-FI" dirty="0" err="1" smtClean="0"/>
              <a:t>DDD:n</a:t>
            </a:r>
            <a:r>
              <a:rPr lang="fi-FI" dirty="0" smtClean="0"/>
              <a:t> (</a:t>
            </a:r>
            <a:r>
              <a:rPr lang="fi-FI" dirty="0" err="1" smtClean="0"/>
              <a:t>Domain-driven</a:t>
            </a:r>
            <a:r>
              <a:rPr lang="fi-FI" dirty="0" smtClean="0"/>
              <a:t> design) yhdistelmäksi</a:t>
            </a:r>
          </a:p>
          <a:p>
            <a:pPr lvl="1"/>
            <a:r>
              <a:rPr lang="fi-FI" dirty="0" smtClean="0"/>
              <a:t>Määritellään, kenelle ja miksi </a:t>
            </a:r>
            <a:r>
              <a:rPr lang="fi-FI" dirty="0" err="1" smtClean="0"/>
              <a:t>mitkäkin</a:t>
            </a:r>
            <a:r>
              <a:rPr lang="fi-FI" dirty="0" smtClean="0"/>
              <a:t> käyttäytymiset on tarkoitettu</a:t>
            </a:r>
          </a:p>
          <a:p>
            <a:pPr lvl="1"/>
            <a:r>
              <a:rPr lang="fi-FI" dirty="0" smtClean="0"/>
              <a:t>Käytetään kieltä jota kaikki sidosryhmät ymmärtävät (DDD: </a:t>
            </a:r>
            <a:r>
              <a:rPr lang="fi-FI" dirty="0" err="1" smtClean="0"/>
              <a:t>Ubiquitous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r>
              <a:rPr lang="fi-FI" dirty="0" smtClean="0"/>
              <a:t>)</a:t>
            </a:r>
          </a:p>
          <a:p>
            <a:r>
              <a:rPr lang="fi-FI" dirty="0" smtClean="0"/>
              <a:t>Määritetään koko järjestelmän toimintaa lähtien käyttöliittymästä (ylhäältä</a:t>
            </a:r>
          </a:p>
          <a:p>
            <a:r>
              <a:rPr lang="fi-FI" dirty="0" smtClean="0"/>
              <a:t>Korkeammalla abstraktiotasolla kuin BDD</a:t>
            </a:r>
          </a:p>
          <a:p>
            <a:pPr lvl="1"/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 descr="_7.pdf"/>
          <p:cNvPicPr>
            <a:picLocks noGrp="1" noChangeAspect="1"/>
          </p:cNvPicPr>
          <p:nvPr>
            <p:ph idx="4294967295"/>
          </p:nvPr>
        </p:nvPicPr>
        <mc:AlternateContent>
          <mc:Choice xmlns:ma="http://schemas.microsoft.com/office/mac/drawingml/2008/main" Requires="ma">
            <p:blipFill>
              <a:blip r:embed="rId2"/>
              <a:srcRect t="-7824" b="-7824"/>
              <a:stretch>
                <a:fillRect/>
              </a:stretch>
            </p:blipFill>
          </mc:Choice>
          <mc:Fallback>
            <p:blipFill>
              <a:blip r:embed="rId3"/>
              <a:srcRect t="-7824" b="-7824"/>
              <a:stretch>
                <a:fillRect/>
              </a:stretch>
            </p:blipFill>
          </mc:Fallback>
        </mc:AlternateContent>
        <p:spPr>
          <a:xfrm>
            <a:off x="786606" y="1284287"/>
            <a:ext cx="7570787" cy="4289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usio">
  <a:themeElements>
    <a:clrScheme name="Infuusio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usio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us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Infuusio.thmx</Template>
  <TotalTime>341</TotalTime>
  <Words>276</Words>
  <Application>Microsoft Macintosh PowerPoint</Application>
  <PresentationFormat>Näytössä katseltava diaesitys (4:3)</PresentationFormat>
  <Paragraphs>61</Paragraphs>
  <Slides>15</Slides>
  <Notes>1</Notes>
  <HiddenSlides>0</HiddenSlides>
  <MMClips>0</MMClips>
  <ScaleCrop>false</ScaleCrop>
  <HeadingPairs>
    <vt:vector size="4" baseType="variant">
      <vt:variant>
        <vt:lpstr>Suunnittelumalli</vt:lpstr>
      </vt:variant>
      <vt:variant>
        <vt:i4>1</vt:i4>
      </vt:variant>
      <vt:variant>
        <vt:lpstr>Dian otsikot</vt:lpstr>
      </vt:variant>
      <vt:variant>
        <vt:i4>15</vt:i4>
      </vt:variant>
    </vt:vector>
  </HeadingPairs>
  <TitlesOfParts>
    <vt:vector size="16" baseType="lpstr">
      <vt:lpstr>Infuusio</vt:lpstr>
      <vt:lpstr>Skaalautuvuus &amp;Testauslähtöisyys</vt:lpstr>
      <vt:lpstr>Ketterien prosessien skaalautuvuus</vt:lpstr>
      <vt:lpstr>Ketterien prosessien skaalautuvuus</vt:lpstr>
      <vt:lpstr>Satoja työntekijöitä</vt:lpstr>
      <vt:lpstr>Työn ositus</vt:lpstr>
      <vt:lpstr>Testauslähtöinen ohjelmistokehitys</vt:lpstr>
      <vt:lpstr>BDD</vt:lpstr>
      <vt:lpstr>BDD on laajentunut</vt:lpstr>
      <vt:lpstr>Dia 9</vt:lpstr>
      <vt:lpstr>Ja laajentunut</vt:lpstr>
      <vt:lpstr>Demo</vt:lpstr>
      <vt:lpstr>Käytettävyyttä tutkimassa</vt:lpstr>
      <vt:lpstr>Käyttäjätestit  </vt:lpstr>
      <vt:lpstr>Ongelmat</vt:lpstr>
      <vt:lpstr>Kysyttävää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skaalautuvuus &amp;Testauslähtöisyys</dc:title>
  <dc:creator>Juho Kilpikoski</dc:creator>
  <cp:lastModifiedBy>Juho Kilpikoski</cp:lastModifiedBy>
  <cp:revision>16</cp:revision>
  <dcterms:created xsi:type="dcterms:W3CDTF">2010-04-22T17:20:05Z</dcterms:created>
  <dcterms:modified xsi:type="dcterms:W3CDTF">2010-04-22T17:20:55Z</dcterms:modified>
</cp:coreProperties>
</file>