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BE8"/>
    <a:srgbClr val="E3A813"/>
    <a:srgbClr val="B5B6B8"/>
    <a:srgbClr val="4EDC12"/>
    <a:srgbClr val="296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6759" autoAdjust="0"/>
  </p:normalViewPr>
  <p:slideViewPr>
    <p:cSldViewPr snapToGrid="0" snapToObjects="1">
      <p:cViewPr varScale="1">
        <p:scale>
          <a:sx n="109" d="100"/>
          <a:sy n="109" d="100"/>
        </p:scale>
        <p:origin x="-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7536-7D11-044B-B8E6-7DBE7CC152F0}" type="datetimeFigureOut">
              <a:rPr lang="es-ES" smtClean="0"/>
              <a:t>7/14/17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F977-F43D-2C4D-BE16-56D9A981D4C8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226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7536-7D11-044B-B8E6-7DBE7CC152F0}" type="datetimeFigureOut">
              <a:rPr lang="es-ES" smtClean="0"/>
              <a:t>7/14/17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F977-F43D-2C4D-BE16-56D9A981D4C8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512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7536-7D11-044B-B8E6-7DBE7CC152F0}" type="datetimeFigureOut">
              <a:rPr lang="es-ES" smtClean="0"/>
              <a:t>7/14/17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F977-F43D-2C4D-BE16-56D9A981D4C8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702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7536-7D11-044B-B8E6-7DBE7CC152F0}" type="datetimeFigureOut">
              <a:rPr lang="es-ES" smtClean="0"/>
              <a:t>7/14/17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F977-F43D-2C4D-BE16-56D9A981D4C8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456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7536-7D11-044B-B8E6-7DBE7CC152F0}" type="datetimeFigureOut">
              <a:rPr lang="es-ES" smtClean="0"/>
              <a:t>7/14/17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F977-F43D-2C4D-BE16-56D9A981D4C8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46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7536-7D11-044B-B8E6-7DBE7CC152F0}" type="datetimeFigureOut">
              <a:rPr lang="es-ES" smtClean="0"/>
              <a:t>7/14/17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F977-F43D-2C4D-BE16-56D9A981D4C8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860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7536-7D11-044B-B8E6-7DBE7CC152F0}" type="datetimeFigureOut">
              <a:rPr lang="es-ES" smtClean="0"/>
              <a:t>7/14/17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F977-F43D-2C4D-BE16-56D9A981D4C8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405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7536-7D11-044B-B8E6-7DBE7CC152F0}" type="datetimeFigureOut">
              <a:rPr lang="es-ES" smtClean="0"/>
              <a:t>7/14/17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F977-F43D-2C4D-BE16-56D9A981D4C8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84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7536-7D11-044B-B8E6-7DBE7CC152F0}" type="datetimeFigureOut">
              <a:rPr lang="es-ES" smtClean="0"/>
              <a:t>7/14/17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F977-F43D-2C4D-BE16-56D9A981D4C8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494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7536-7D11-044B-B8E6-7DBE7CC152F0}" type="datetimeFigureOut">
              <a:rPr lang="es-ES" smtClean="0"/>
              <a:t>7/14/17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F977-F43D-2C4D-BE16-56D9A981D4C8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103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7536-7D11-044B-B8E6-7DBE7CC152F0}" type="datetimeFigureOut">
              <a:rPr lang="es-ES" smtClean="0"/>
              <a:t>7/14/17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F977-F43D-2C4D-BE16-56D9A981D4C8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133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C7536-7D11-044B-B8E6-7DBE7CC152F0}" type="datetimeFigureOut">
              <a:rPr lang="es-ES" smtClean="0"/>
              <a:t>7/14/17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8F977-F43D-2C4D-BE16-56D9A981D4C8}" type="slidenum">
              <a:rPr lang="es-ES" smtClean="0"/>
              <a:t>‹Nr.›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798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5844810"/>
            <a:ext cx="3496060" cy="10131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779" y="100584"/>
            <a:ext cx="2892556" cy="85440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38435" y="1220162"/>
            <a:ext cx="53481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 smtClean="0"/>
              <a:t>Notifications using Firebase</a:t>
            </a:r>
            <a:endParaRPr lang="en-AU" sz="3600" dirty="0"/>
          </a:p>
        </p:txBody>
      </p:sp>
      <p:pic>
        <p:nvPicPr>
          <p:cNvPr id="2" name="Imagen 1" descr="Screen Shot 2017-07-09 at 8.49.19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84"/>
          <a:stretch/>
        </p:blipFill>
        <p:spPr>
          <a:xfrm>
            <a:off x="2562302" y="2640254"/>
            <a:ext cx="3427018" cy="308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5844810"/>
            <a:ext cx="3496060" cy="10131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779" y="100584"/>
            <a:ext cx="2892556" cy="854409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07999" y="1813342"/>
            <a:ext cx="8240890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296C0C"/>
                </a:solidFill>
              </a:rPr>
              <a:t>dependencies {</a:t>
            </a:r>
            <a:br>
              <a:rPr lang="es-ES" dirty="0">
                <a:solidFill>
                  <a:srgbClr val="296C0C"/>
                </a:solidFill>
              </a:rPr>
            </a:br>
            <a:r>
              <a:rPr lang="es-ES" dirty="0" smtClean="0">
                <a:solidFill>
                  <a:srgbClr val="296C0C"/>
                </a:solidFill>
              </a:rPr>
              <a:t>    </a:t>
            </a:r>
            <a:r>
              <a:rPr lang="es-ES" dirty="0">
                <a:solidFill>
                  <a:srgbClr val="B5B6B8"/>
                </a:solidFill>
              </a:rPr>
              <a:t>compile</a:t>
            </a:r>
            <a:r>
              <a:rPr lang="es-ES" dirty="0">
                <a:solidFill>
                  <a:srgbClr val="296C0C"/>
                </a:solidFill>
              </a:rPr>
              <a:t> 'com.android.support:appcompat-v7:25.3.1'</a:t>
            </a:r>
            <a:br>
              <a:rPr lang="es-ES" dirty="0">
                <a:solidFill>
                  <a:srgbClr val="296C0C"/>
                </a:solidFill>
              </a:rPr>
            </a:br>
            <a:r>
              <a:rPr lang="es-ES" dirty="0">
                <a:solidFill>
                  <a:srgbClr val="296C0C"/>
                </a:solidFill>
              </a:rPr>
              <a:t>   </a:t>
            </a:r>
            <a:r>
              <a:rPr lang="es-ES" dirty="0">
                <a:solidFill>
                  <a:schemeClr val="bg1"/>
                </a:solidFill>
              </a:rPr>
              <a:t> compile </a:t>
            </a:r>
            <a:r>
              <a:rPr lang="es-ES" dirty="0" smtClean="0">
                <a:solidFill>
                  <a:srgbClr val="4EDC12"/>
                </a:solidFill>
              </a:rPr>
              <a:t>'com.google.firebase</a:t>
            </a:r>
            <a:r>
              <a:rPr lang="es-ES" dirty="0">
                <a:solidFill>
                  <a:srgbClr val="4EDC12"/>
                </a:solidFill>
              </a:rPr>
              <a:t>:firebase-messaging:</a:t>
            </a:r>
            <a:r>
              <a:rPr lang="es-ES" dirty="0" smtClean="0">
                <a:solidFill>
                  <a:srgbClr val="4EDC12"/>
                </a:solidFill>
              </a:rPr>
              <a:t>11.0.2'</a:t>
            </a:r>
          </a:p>
          <a:p>
            <a:r>
              <a:rPr lang="es-ES" dirty="0" smtClean="0">
                <a:solidFill>
                  <a:srgbClr val="296C0C"/>
                </a:solidFill>
              </a:rPr>
              <a:t>}</a:t>
            </a:r>
            <a:endParaRPr lang="es-ES" dirty="0">
              <a:solidFill>
                <a:srgbClr val="296C0C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779777" y="1185825"/>
            <a:ext cx="3568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Import firebase messaging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2277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5844810"/>
            <a:ext cx="3496060" cy="10131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779" y="100584"/>
            <a:ext cx="2892556" cy="85440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54735" y="1056669"/>
            <a:ext cx="4949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reating </a:t>
            </a:r>
            <a:r>
              <a:rPr lang="en-US" sz="2400" dirty="0"/>
              <a:t>MyFirebaseMessagingService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554735" y="1518334"/>
            <a:ext cx="8437808" cy="45243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E3A813"/>
                </a:solidFill>
              </a:rPr>
              <a:t>public class </a:t>
            </a:r>
            <a:r>
              <a:rPr lang="es-ES" sz="1600" dirty="0">
                <a:solidFill>
                  <a:schemeClr val="bg1"/>
                </a:solidFill>
              </a:rPr>
              <a:t>MyFirebaseMessagingService</a:t>
            </a:r>
            <a:r>
              <a:rPr lang="es-ES" sz="1600" dirty="0">
                <a:solidFill>
                  <a:srgbClr val="E3A813"/>
                </a:solidFill>
              </a:rPr>
              <a:t> extends </a:t>
            </a:r>
            <a:r>
              <a:rPr lang="es-ES" sz="1600" dirty="0">
                <a:solidFill>
                  <a:schemeClr val="bg1"/>
                </a:solidFill>
              </a:rPr>
              <a:t>FirebaseMessagingService {</a:t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/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>   </a:t>
            </a:r>
            <a:r>
              <a:rPr lang="es-ES" sz="1600" dirty="0">
                <a:solidFill>
                  <a:srgbClr val="FFFF00"/>
                </a:solidFill>
              </a:rPr>
              <a:t> @Override</a:t>
            </a:r>
            <a:br>
              <a:rPr lang="es-ES" sz="1600" dirty="0">
                <a:solidFill>
                  <a:srgbClr val="FFFF00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>    </a:t>
            </a:r>
            <a:r>
              <a:rPr lang="es-ES" sz="1600" dirty="0">
                <a:solidFill>
                  <a:srgbClr val="E3A813"/>
                </a:solidFill>
              </a:rPr>
              <a:t>public void </a:t>
            </a:r>
            <a:r>
              <a:rPr lang="es-ES" sz="1600" dirty="0">
                <a:solidFill>
                  <a:srgbClr val="FFFF00"/>
                </a:solidFill>
              </a:rPr>
              <a:t>onMessageReceived</a:t>
            </a:r>
            <a:r>
              <a:rPr lang="es-ES" sz="1600" dirty="0">
                <a:solidFill>
                  <a:schemeClr val="bg1"/>
                </a:solidFill>
              </a:rPr>
              <a:t>(RemoteMessage remoteMessage) {</a:t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>        </a:t>
            </a:r>
            <a:r>
              <a:rPr lang="es-ES" sz="1600" dirty="0">
                <a:solidFill>
                  <a:srgbClr val="E3A813"/>
                </a:solidFill>
              </a:rPr>
              <a:t>super</a:t>
            </a:r>
            <a:r>
              <a:rPr lang="es-ES" sz="1600" dirty="0">
                <a:solidFill>
                  <a:schemeClr val="bg1"/>
                </a:solidFill>
              </a:rPr>
              <a:t>.onMessageReceived(remoteMessage);</a:t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/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>        String message = remoteMessage.getFrom();</a:t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/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>        Log.</a:t>
            </a:r>
            <a:r>
              <a:rPr lang="es-ES" sz="1600" i="1" dirty="0">
                <a:solidFill>
                  <a:schemeClr val="bg1"/>
                </a:solidFill>
              </a:rPr>
              <a:t>d</a:t>
            </a:r>
            <a:r>
              <a:rPr lang="es-ES" sz="1600" dirty="0">
                <a:solidFill>
                  <a:schemeClr val="bg1"/>
                </a:solidFill>
              </a:rPr>
              <a:t>(</a:t>
            </a:r>
            <a:r>
              <a:rPr lang="es-ES" sz="1600" dirty="0">
                <a:solidFill>
                  <a:srgbClr val="4EDC12"/>
                </a:solidFill>
              </a:rPr>
              <a:t>"FirebaseNofifications", "Message Received: " </a:t>
            </a:r>
            <a:r>
              <a:rPr lang="es-ES" sz="1600" dirty="0">
                <a:solidFill>
                  <a:schemeClr val="bg1"/>
                </a:solidFill>
              </a:rPr>
              <a:t>+ message);</a:t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/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/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>      </a:t>
            </a:r>
            <a:r>
              <a:rPr lang="es-ES" sz="1600" dirty="0">
                <a:solidFill>
                  <a:srgbClr val="E3A813"/>
                </a:solidFill>
              </a:rPr>
              <a:t>  if </a:t>
            </a:r>
            <a:r>
              <a:rPr lang="es-ES" sz="1600" dirty="0">
                <a:solidFill>
                  <a:schemeClr val="bg1"/>
                </a:solidFill>
              </a:rPr>
              <a:t>(remoteMessage.getNotification().getBody() != </a:t>
            </a:r>
            <a:r>
              <a:rPr lang="es-ES" sz="1600" dirty="0" smtClean="0">
                <a:solidFill>
                  <a:srgbClr val="E3A813"/>
                </a:solidFill>
              </a:rPr>
              <a:t>null</a:t>
            </a:r>
            <a:r>
              <a:rPr lang="es-ES" sz="1600" dirty="0" smtClean="0">
                <a:solidFill>
                  <a:schemeClr val="bg1"/>
                </a:solidFill>
              </a:rPr>
              <a:t>) </a:t>
            </a:r>
            <a:r>
              <a:rPr lang="es-ES" sz="1600" dirty="0">
                <a:solidFill>
                  <a:schemeClr val="bg1"/>
                </a:solidFill>
              </a:rPr>
              <a:t>{</a:t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>            Log.</a:t>
            </a:r>
            <a:r>
              <a:rPr lang="es-ES" sz="1600" i="1" dirty="0">
                <a:solidFill>
                  <a:schemeClr val="bg1"/>
                </a:solidFill>
              </a:rPr>
              <a:t>d</a:t>
            </a:r>
            <a:r>
              <a:rPr lang="es-ES" sz="1600" dirty="0">
                <a:solidFill>
                  <a:schemeClr val="bg1"/>
                </a:solidFill>
              </a:rPr>
              <a:t>(</a:t>
            </a:r>
            <a:r>
              <a:rPr lang="es-ES" sz="1600" dirty="0">
                <a:solidFill>
                  <a:srgbClr val="4EDC12"/>
                </a:solidFill>
              </a:rPr>
              <a:t>"FirebaseNofifications", "Notification body: " </a:t>
            </a:r>
            <a:r>
              <a:rPr lang="es-ES" sz="1600" dirty="0">
                <a:solidFill>
                  <a:schemeClr val="bg1"/>
                </a:solidFill>
              </a:rPr>
              <a:t>+ </a:t>
            </a:r>
            <a:endParaRPr lang="es-ES" sz="1600" dirty="0" smtClean="0">
              <a:solidFill>
                <a:schemeClr val="bg1"/>
              </a:solidFill>
            </a:endParaRPr>
          </a:p>
          <a:p>
            <a:r>
              <a:rPr lang="es-ES" sz="1600" dirty="0">
                <a:solidFill>
                  <a:schemeClr val="bg1"/>
                </a:solidFill>
              </a:rPr>
              <a:t>	</a:t>
            </a:r>
            <a:r>
              <a:rPr lang="es-ES" sz="1600" dirty="0" smtClean="0">
                <a:solidFill>
                  <a:schemeClr val="bg1"/>
                </a:solidFill>
              </a:rPr>
              <a:t>		remoteMessage.getNotification</a:t>
            </a:r>
            <a:r>
              <a:rPr lang="es-ES" sz="1600" dirty="0">
                <a:solidFill>
                  <a:schemeClr val="bg1"/>
                </a:solidFill>
              </a:rPr>
              <a:t>().getBody());</a:t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>        }</a:t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/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>    }</a:t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3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5844810"/>
            <a:ext cx="3496060" cy="10131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779" y="100584"/>
            <a:ext cx="2892556" cy="85440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54735" y="1056669"/>
            <a:ext cx="49786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reating </a:t>
            </a:r>
            <a:r>
              <a:rPr lang="en-US" sz="2400" dirty="0"/>
              <a:t>MyFirebaseInstanceIDService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554735" y="1518334"/>
            <a:ext cx="8437808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E3A813"/>
                </a:solidFill>
              </a:rPr>
              <a:t>public class </a:t>
            </a:r>
            <a:r>
              <a:rPr lang="es-ES" sz="1600" dirty="0">
                <a:solidFill>
                  <a:schemeClr val="bg1"/>
                </a:solidFill>
              </a:rPr>
              <a:t>MyFirebaseInstanceIDService </a:t>
            </a:r>
            <a:r>
              <a:rPr lang="es-ES" sz="1600" dirty="0">
                <a:solidFill>
                  <a:srgbClr val="E3A813"/>
                </a:solidFill>
              </a:rPr>
              <a:t>extends </a:t>
            </a:r>
            <a:r>
              <a:rPr lang="es-ES" sz="1600" dirty="0">
                <a:solidFill>
                  <a:schemeClr val="bg1"/>
                </a:solidFill>
              </a:rPr>
              <a:t>FirebaseInstanceIdService {</a:t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/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/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>  </a:t>
            </a:r>
            <a:r>
              <a:rPr lang="es-ES" sz="1600" dirty="0">
                <a:solidFill>
                  <a:srgbClr val="FFFF00"/>
                </a:solidFill>
              </a:rPr>
              <a:t>  @Override</a:t>
            </a:r>
            <a:r>
              <a:rPr lang="es-ES" sz="1600" dirty="0">
                <a:solidFill>
                  <a:schemeClr val="bg1"/>
                </a:solidFill>
              </a:rPr>
              <a:t/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>    </a:t>
            </a:r>
            <a:r>
              <a:rPr lang="es-ES" sz="1600" dirty="0">
                <a:solidFill>
                  <a:srgbClr val="E3A813"/>
                </a:solidFill>
              </a:rPr>
              <a:t>public void </a:t>
            </a:r>
            <a:r>
              <a:rPr lang="es-ES" sz="1600" dirty="0">
                <a:solidFill>
                  <a:srgbClr val="FFFF00"/>
                </a:solidFill>
              </a:rPr>
              <a:t>onTokenRefresh() </a:t>
            </a:r>
            <a:r>
              <a:rPr lang="es-ES" sz="1600" dirty="0">
                <a:solidFill>
                  <a:schemeClr val="bg1"/>
                </a:solidFill>
              </a:rPr>
              <a:t>{</a:t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>        </a:t>
            </a:r>
            <a:r>
              <a:rPr lang="es-ES" sz="1600" dirty="0">
                <a:solidFill>
                  <a:srgbClr val="E3A813"/>
                </a:solidFill>
              </a:rPr>
              <a:t>super</a:t>
            </a:r>
            <a:r>
              <a:rPr lang="es-ES" sz="1600" dirty="0">
                <a:solidFill>
                  <a:schemeClr val="bg1"/>
                </a:solidFill>
              </a:rPr>
              <a:t>.onTokenRefresh();</a:t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/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>        String token = FirebaseInstanceId.</a:t>
            </a:r>
            <a:r>
              <a:rPr lang="es-ES" sz="1600" i="1" dirty="0">
                <a:solidFill>
                  <a:schemeClr val="bg1"/>
                </a:solidFill>
              </a:rPr>
              <a:t>getInstance</a:t>
            </a:r>
            <a:r>
              <a:rPr lang="es-ES" sz="1600" dirty="0">
                <a:solidFill>
                  <a:schemeClr val="bg1"/>
                </a:solidFill>
              </a:rPr>
              <a:t>().getToken();</a:t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/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>        Log.</a:t>
            </a:r>
            <a:r>
              <a:rPr lang="es-ES" sz="1600" i="1" dirty="0">
                <a:solidFill>
                  <a:schemeClr val="bg1"/>
                </a:solidFill>
              </a:rPr>
              <a:t>d</a:t>
            </a:r>
            <a:r>
              <a:rPr lang="es-ES" sz="1600" dirty="0">
                <a:solidFill>
                  <a:schemeClr val="bg1"/>
                </a:solidFill>
              </a:rPr>
              <a:t>(</a:t>
            </a:r>
            <a:r>
              <a:rPr lang="es-ES" sz="1600" dirty="0">
                <a:solidFill>
                  <a:srgbClr val="4EDC12"/>
                </a:solidFill>
              </a:rPr>
              <a:t>"FirebaseNofifications", "Token: </a:t>
            </a:r>
            <a:r>
              <a:rPr lang="es-ES" sz="1600" dirty="0">
                <a:solidFill>
                  <a:schemeClr val="bg1"/>
                </a:solidFill>
              </a:rPr>
              <a:t>" +token);</a:t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>    }</a:t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6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5844810"/>
            <a:ext cx="3496060" cy="10131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779" y="100584"/>
            <a:ext cx="2892556" cy="85440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54735" y="1056669"/>
            <a:ext cx="40610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we can send our first message</a:t>
            </a:r>
            <a:endParaRPr lang="en-US" sz="2400" dirty="0"/>
          </a:p>
        </p:txBody>
      </p:sp>
      <p:pic>
        <p:nvPicPr>
          <p:cNvPr id="2" name="Imagen 1" descr="Screen Shot 2017-07-09 at 8.24.0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7" y="1518334"/>
            <a:ext cx="8257851" cy="448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3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5844810"/>
            <a:ext cx="3496060" cy="10131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779" y="100584"/>
            <a:ext cx="2892556" cy="85440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54735" y="1056669"/>
            <a:ext cx="2792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Debugging messages </a:t>
            </a:r>
            <a:endParaRPr lang="en-US" sz="2400" dirty="0"/>
          </a:p>
        </p:txBody>
      </p:sp>
      <p:pic>
        <p:nvPicPr>
          <p:cNvPr id="6" name="Imagen 5" descr="Screen Shot 2017-07-09 at 8.28.1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35" y="1812715"/>
            <a:ext cx="7847281" cy="66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5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5844810"/>
            <a:ext cx="3496060" cy="10131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779" y="100584"/>
            <a:ext cx="2892556" cy="85440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54735" y="1056669"/>
            <a:ext cx="2868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Showing notifications</a:t>
            </a:r>
            <a:endParaRPr lang="en-US" sz="2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25767" y="1722758"/>
            <a:ext cx="8930645" cy="37548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E3A813"/>
                </a:solidFill>
              </a:rPr>
              <a:t>private void </a:t>
            </a:r>
            <a:r>
              <a:rPr lang="es-ES" sz="1400" dirty="0">
                <a:solidFill>
                  <a:schemeClr val="bg1"/>
                </a:solidFill>
              </a:rPr>
              <a:t>showNotification(String title, String body) </a:t>
            </a:r>
            <a:r>
              <a:rPr lang="es-ES" sz="1400" dirty="0" smtClean="0">
                <a:solidFill>
                  <a:schemeClr val="bg1"/>
                </a:solidFill>
              </a:rPr>
              <a:t>{</a:t>
            </a:r>
            <a:r>
              <a:rPr lang="es-ES" sz="1400" dirty="0">
                <a:solidFill>
                  <a:schemeClr val="bg1"/>
                </a:solidFill>
              </a:rPr>
              <a:t/>
            </a:r>
            <a:br>
              <a:rPr lang="es-ES" sz="1400" dirty="0">
                <a:solidFill>
                  <a:schemeClr val="bg1"/>
                </a:solidFill>
              </a:rPr>
            </a:br>
            <a:r>
              <a:rPr lang="es-ES" sz="1400" dirty="0">
                <a:solidFill>
                  <a:schemeClr val="bg1"/>
                </a:solidFill>
              </a:rPr>
              <a:t>    Uri soundUri = RingtoneManager.</a:t>
            </a:r>
            <a:r>
              <a:rPr lang="es-ES" sz="1400" i="1" dirty="0">
                <a:solidFill>
                  <a:schemeClr val="bg1"/>
                </a:solidFill>
              </a:rPr>
              <a:t>getDefaultUri</a:t>
            </a:r>
            <a:r>
              <a:rPr lang="es-ES" sz="1400" dirty="0">
                <a:solidFill>
                  <a:schemeClr val="bg1"/>
                </a:solidFill>
              </a:rPr>
              <a:t>(RingtoneManager.</a:t>
            </a:r>
            <a:r>
              <a:rPr lang="es-ES" sz="1400" i="1" dirty="0">
                <a:solidFill>
                  <a:srgbClr val="8B8BE8"/>
                </a:solidFill>
              </a:rPr>
              <a:t>TYPE_NOTIFICATION</a:t>
            </a:r>
            <a:r>
              <a:rPr lang="es-ES" sz="1400" dirty="0">
                <a:solidFill>
                  <a:schemeClr val="bg1"/>
                </a:solidFill>
              </a:rPr>
              <a:t>)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  <a:r>
              <a:rPr lang="es-ES" sz="1400" dirty="0">
                <a:solidFill>
                  <a:schemeClr val="bg1"/>
                </a:solidFill>
              </a:rPr>
              <a:t/>
            </a:r>
            <a:br>
              <a:rPr lang="es-ES" sz="1400" dirty="0">
                <a:solidFill>
                  <a:schemeClr val="bg1"/>
                </a:solidFill>
              </a:rPr>
            </a:br>
            <a:r>
              <a:rPr lang="es-ES" sz="1400" dirty="0">
                <a:solidFill>
                  <a:schemeClr val="bg1"/>
                </a:solidFill>
              </a:rPr>
              <a:t>    Intent intent = </a:t>
            </a:r>
            <a:r>
              <a:rPr lang="es-ES" sz="1400" dirty="0">
                <a:solidFill>
                  <a:srgbClr val="E3A813"/>
                </a:solidFill>
              </a:rPr>
              <a:t>new</a:t>
            </a:r>
            <a:r>
              <a:rPr lang="es-ES" sz="1400" dirty="0">
                <a:solidFill>
                  <a:schemeClr val="bg1"/>
                </a:solidFill>
              </a:rPr>
              <a:t> Intent(this, MainActivity</a:t>
            </a:r>
            <a:r>
              <a:rPr lang="es-ES" sz="1400" dirty="0">
                <a:solidFill>
                  <a:srgbClr val="E3A813"/>
                </a:solidFill>
              </a:rPr>
              <a:t>.class</a:t>
            </a:r>
            <a:r>
              <a:rPr lang="es-ES" sz="1400" dirty="0">
                <a:solidFill>
                  <a:schemeClr val="bg1"/>
                </a:solidFill>
              </a:rPr>
              <a:t>);</a:t>
            </a:r>
            <a:br>
              <a:rPr lang="es-ES" sz="1400" dirty="0">
                <a:solidFill>
                  <a:schemeClr val="bg1"/>
                </a:solidFill>
              </a:rPr>
            </a:br>
            <a:r>
              <a:rPr lang="es-ES" sz="1400" dirty="0">
                <a:solidFill>
                  <a:schemeClr val="bg1"/>
                </a:solidFill>
              </a:rPr>
              <a:t>    intent.setFlags(Intent</a:t>
            </a:r>
            <a:r>
              <a:rPr lang="es-ES" sz="1400" dirty="0">
                <a:solidFill>
                  <a:srgbClr val="8B8BE8"/>
                </a:solidFill>
              </a:rPr>
              <a:t>.</a:t>
            </a:r>
            <a:r>
              <a:rPr lang="es-ES" sz="1400" i="1" dirty="0">
                <a:solidFill>
                  <a:srgbClr val="8B8BE8"/>
                </a:solidFill>
              </a:rPr>
              <a:t>FLAG_ACTIVITY_CLEAR_TOP</a:t>
            </a:r>
            <a:r>
              <a:rPr lang="es-ES" sz="1400" dirty="0">
                <a:solidFill>
                  <a:schemeClr val="bg1"/>
                </a:solidFill>
              </a:rPr>
              <a:t>)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  <a:r>
              <a:rPr lang="es-ES" sz="1400" dirty="0">
                <a:solidFill>
                  <a:schemeClr val="bg1"/>
                </a:solidFill>
              </a:rPr>
              <a:t/>
            </a:r>
            <a:br>
              <a:rPr lang="es-ES" sz="1400" dirty="0">
                <a:solidFill>
                  <a:schemeClr val="bg1"/>
                </a:solidFill>
              </a:rPr>
            </a:br>
            <a:r>
              <a:rPr lang="es-ES" sz="1400" dirty="0">
                <a:solidFill>
                  <a:schemeClr val="bg1"/>
                </a:solidFill>
              </a:rPr>
              <a:t>    PendingIntent pendingIntent = PendingIntent.</a:t>
            </a:r>
            <a:r>
              <a:rPr lang="es-ES" sz="1400" i="1" dirty="0">
                <a:solidFill>
                  <a:schemeClr val="bg1"/>
                </a:solidFill>
              </a:rPr>
              <a:t>getActivity</a:t>
            </a:r>
            <a:r>
              <a:rPr lang="es-ES" sz="1400" dirty="0">
                <a:solidFill>
                  <a:schemeClr val="bg1"/>
                </a:solidFill>
              </a:rPr>
              <a:t>(</a:t>
            </a:r>
            <a:r>
              <a:rPr lang="es-ES" sz="1400" dirty="0">
                <a:solidFill>
                  <a:srgbClr val="E3A813"/>
                </a:solidFill>
              </a:rPr>
              <a:t>this</a:t>
            </a:r>
            <a:r>
              <a:rPr lang="es-ES" sz="1400" dirty="0">
                <a:solidFill>
                  <a:schemeClr val="bg1"/>
                </a:solidFill>
              </a:rPr>
              <a:t>, </a:t>
            </a:r>
            <a:r>
              <a:rPr lang="es-E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r>
              <a:rPr lang="es-ES" sz="1400" dirty="0">
                <a:solidFill>
                  <a:schemeClr val="bg1"/>
                </a:solidFill>
              </a:rPr>
              <a:t>, intent, PendingIntent.</a:t>
            </a:r>
            <a:r>
              <a:rPr lang="es-ES" sz="1400" i="1" dirty="0">
                <a:solidFill>
                  <a:srgbClr val="8B8BE8"/>
                </a:solidFill>
              </a:rPr>
              <a:t>FLAG_ONE_SHOT</a:t>
            </a:r>
            <a:r>
              <a:rPr lang="es-ES" sz="1400" dirty="0">
                <a:solidFill>
                  <a:schemeClr val="bg1"/>
                </a:solidFill>
              </a:rPr>
              <a:t>);</a:t>
            </a:r>
            <a:br>
              <a:rPr lang="es-ES" sz="1400" dirty="0">
                <a:solidFill>
                  <a:schemeClr val="bg1"/>
                </a:solidFill>
              </a:rPr>
            </a:br>
            <a:r>
              <a:rPr lang="es-ES" sz="1400" dirty="0">
                <a:solidFill>
                  <a:schemeClr val="bg1"/>
                </a:solidFill>
              </a:rPr>
              <a:t/>
            </a:r>
            <a:br>
              <a:rPr lang="es-ES" sz="1400" dirty="0">
                <a:solidFill>
                  <a:schemeClr val="bg1"/>
                </a:solidFill>
              </a:rPr>
            </a:br>
            <a:r>
              <a:rPr lang="es-ES" sz="1400" dirty="0">
                <a:solidFill>
                  <a:schemeClr val="bg1"/>
                </a:solidFill>
              </a:rPr>
              <a:t>    NotificationCompat.Builder notification = </a:t>
            </a:r>
            <a:r>
              <a:rPr lang="es-ES" sz="1400" dirty="0">
                <a:solidFill>
                  <a:srgbClr val="E3A813"/>
                </a:solidFill>
              </a:rPr>
              <a:t>new</a:t>
            </a:r>
            <a:r>
              <a:rPr lang="es-ES" sz="1400" dirty="0">
                <a:solidFill>
                  <a:schemeClr val="bg1"/>
                </a:solidFill>
              </a:rPr>
              <a:t> NotificationCompat.Builder(</a:t>
            </a:r>
            <a:r>
              <a:rPr lang="es-ES" sz="1400" dirty="0">
                <a:solidFill>
                  <a:srgbClr val="E3A813"/>
                </a:solidFill>
              </a:rPr>
              <a:t>this</a:t>
            </a:r>
            <a:r>
              <a:rPr lang="es-ES" sz="1400" dirty="0">
                <a:solidFill>
                  <a:schemeClr val="bg1"/>
                </a:solidFill>
              </a:rPr>
              <a:t>)</a:t>
            </a:r>
            <a:br>
              <a:rPr lang="es-ES" sz="1400" dirty="0">
                <a:solidFill>
                  <a:schemeClr val="bg1"/>
                </a:solidFill>
              </a:rPr>
            </a:br>
            <a:r>
              <a:rPr lang="es-ES" sz="1400" dirty="0">
                <a:solidFill>
                  <a:schemeClr val="bg1"/>
                </a:solidFill>
              </a:rPr>
              <a:t>            .setSmallIcon(R.mipmap.</a:t>
            </a:r>
            <a:r>
              <a:rPr lang="es-ES" sz="1400" i="1" dirty="0">
                <a:solidFill>
                  <a:schemeClr val="bg1"/>
                </a:solidFill>
              </a:rPr>
              <a:t>ic_launcher</a:t>
            </a:r>
            <a:r>
              <a:rPr lang="es-ES" sz="1400" dirty="0">
                <a:solidFill>
                  <a:schemeClr val="bg1"/>
                </a:solidFill>
              </a:rPr>
              <a:t>)</a:t>
            </a:r>
            <a:br>
              <a:rPr lang="es-ES" sz="1400" dirty="0">
                <a:solidFill>
                  <a:schemeClr val="bg1"/>
                </a:solidFill>
              </a:rPr>
            </a:br>
            <a:r>
              <a:rPr lang="es-ES" sz="1400" dirty="0">
                <a:solidFill>
                  <a:schemeClr val="bg1"/>
                </a:solidFill>
              </a:rPr>
              <a:t>            .setContentTitle(title)</a:t>
            </a:r>
            <a:br>
              <a:rPr lang="es-ES" sz="1400" dirty="0">
                <a:solidFill>
                  <a:schemeClr val="bg1"/>
                </a:solidFill>
              </a:rPr>
            </a:br>
            <a:r>
              <a:rPr lang="es-ES" sz="1400" dirty="0">
                <a:solidFill>
                  <a:schemeClr val="bg1"/>
                </a:solidFill>
              </a:rPr>
              <a:t>            .setContentText(body)</a:t>
            </a:r>
            <a:br>
              <a:rPr lang="es-ES" sz="1400" dirty="0">
                <a:solidFill>
                  <a:schemeClr val="bg1"/>
                </a:solidFill>
              </a:rPr>
            </a:br>
            <a:r>
              <a:rPr lang="es-ES" sz="1400" dirty="0">
                <a:solidFill>
                  <a:schemeClr val="bg1"/>
                </a:solidFill>
              </a:rPr>
              <a:t>            .setAutoCancel(true)</a:t>
            </a:r>
            <a:br>
              <a:rPr lang="es-ES" sz="1400" dirty="0">
                <a:solidFill>
                  <a:schemeClr val="bg1"/>
                </a:solidFill>
              </a:rPr>
            </a:br>
            <a:r>
              <a:rPr lang="es-ES" sz="1400" dirty="0">
                <a:solidFill>
                  <a:schemeClr val="bg1"/>
                </a:solidFill>
              </a:rPr>
              <a:t>            .setSound(soundUri)</a:t>
            </a:r>
            <a:br>
              <a:rPr lang="es-ES" sz="1400" dirty="0">
                <a:solidFill>
                  <a:schemeClr val="bg1"/>
                </a:solidFill>
              </a:rPr>
            </a:br>
            <a:r>
              <a:rPr lang="es-ES" sz="1400" dirty="0">
                <a:solidFill>
                  <a:schemeClr val="bg1"/>
                </a:solidFill>
              </a:rPr>
              <a:t>            .setContentIntent(pendingIntent);</a:t>
            </a:r>
            <a:br>
              <a:rPr lang="es-ES" sz="1400" dirty="0">
                <a:solidFill>
                  <a:schemeClr val="bg1"/>
                </a:solidFill>
              </a:rPr>
            </a:br>
            <a:r>
              <a:rPr lang="es-ES" sz="1400" dirty="0">
                <a:solidFill>
                  <a:schemeClr val="bg1"/>
                </a:solidFill>
              </a:rPr>
              <a:t/>
            </a:r>
            <a:br>
              <a:rPr lang="es-ES" sz="1400" dirty="0">
                <a:solidFill>
                  <a:schemeClr val="bg1"/>
                </a:solidFill>
              </a:rPr>
            </a:br>
            <a:r>
              <a:rPr lang="es-ES" sz="1400" dirty="0">
                <a:solidFill>
                  <a:schemeClr val="bg1"/>
                </a:solidFill>
              </a:rPr>
              <a:t>    NotificationManager notificationManager = (NotificationManager) getSystemService(Context.</a:t>
            </a:r>
            <a:r>
              <a:rPr lang="es-ES" sz="1400" i="1" dirty="0">
                <a:solidFill>
                  <a:srgbClr val="8B8BE8"/>
                </a:solidFill>
              </a:rPr>
              <a:t>NOTIFICATION_SERVICE</a:t>
            </a:r>
            <a:r>
              <a:rPr lang="es-ES" sz="1400" dirty="0">
                <a:solidFill>
                  <a:schemeClr val="bg1"/>
                </a:solidFill>
              </a:rPr>
              <a:t>);</a:t>
            </a:r>
            <a:br>
              <a:rPr lang="es-ES" sz="1400" dirty="0">
                <a:solidFill>
                  <a:schemeClr val="bg1"/>
                </a:solidFill>
              </a:rPr>
            </a:br>
            <a:r>
              <a:rPr lang="es-ES" sz="1400" dirty="0">
                <a:solidFill>
                  <a:schemeClr val="bg1"/>
                </a:solidFill>
              </a:rPr>
              <a:t>    notificationManager.notify(</a:t>
            </a:r>
            <a:r>
              <a:rPr lang="es-ES" sz="1400" dirty="0">
                <a:solidFill>
                  <a:srgbClr val="93CDDD"/>
                </a:solidFill>
              </a:rPr>
              <a:t>0</a:t>
            </a:r>
            <a:r>
              <a:rPr lang="es-ES" sz="1400" dirty="0">
                <a:solidFill>
                  <a:schemeClr val="bg1"/>
                </a:solidFill>
              </a:rPr>
              <a:t>, notification.build());</a:t>
            </a:r>
            <a:br>
              <a:rPr lang="es-ES" sz="1400" dirty="0">
                <a:solidFill>
                  <a:schemeClr val="bg1"/>
                </a:solidFill>
              </a:rPr>
            </a:br>
            <a:r>
              <a:rPr lang="es-ES" sz="14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939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20" y="5844810"/>
            <a:ext cx="3496060" cy="10131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779" y="100584"/>
            <a:ext cx="2892556" cy="85440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54735" y="1056669"/>
            <a:ext cx="2792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Debugging messages </a:t>
            </a:r>
            <a:endParaRPr lang="en-US" sz="2400" dirty="0"/>
          </a:p>
        </p:txBody>
      </p:sp>
      <p:pic>
        <p:nvPicPr>
          <p:cNvPr id="6" name="Imagen 5" descr="Screen Shot 2017-07-09 at 8.28.1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35" y="1812715"/>
            <a:ext cx="7847281" cy="66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15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47</Words>
  <Application>Microsoft Macintosh PowerPoint</Application>
  <PresentationFormat>Presentación en pantalla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Borrayo</dc:creator>
  <cp:lastModifiedBy>pedro Borrayo</cp:lastModifiedBy>
  <cp:revision>17</cp:revision>
  <dcterms:created xsi:type="dcterms:W3CDTF">2017-07-08T23:29:57Z</dcterms:created>
  <dcterms:modified xsi:type="dcterms:W3CDTF">2017-07-15T03:16:35Z</dcterms:modified>
</cp:coreProperties>
</file>