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3" r:id="rId5"/>
    <p:sldId id="272" r:id="rId6"/>
    <p:sldId id="260" r:id="rId7"/>
    <p:sldId id="264" r:id="rId8"/>
    <p:sldId id="273" r:id="rId9"/>
    <p:sldId id="274" r:id="rId10"/>
    <p:sldId id="275" r:id="rId11"/>
    <p:sldId id="261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62" r:id="rId20"/>
    <p:sldId id="270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3">
          <p15:clr>
            <a:srgbClr val="A4A3A4"/>
          </p15:clr>
        </p15:guide>
        <p15:guide id="4" orient="horz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D1B"/>
    <a:srgbClr val="052839"/>
    <a:srgbClr val="16AAB5"/>
    <a:srgbClr val="2626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54" y="-258"/>
      </p:cViewPr>
      <p:guideLst>
        <p:guide orient="horz" pos="2183"/>
        <p:guide orient="horz" pos="323"/>
        <p:guide orient="horz" pos="9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api/#Instance-Methods-Event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 rot="19500000">
            <a:off x="-3079365" y="-127032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2100000" flipH="1">
            <a:off x="7169943" y="-127032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2011" y="2200659"/>
            <a:ext cx="7890694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600" b="1" dirty="0" smtClean="0">
                <a:solidFill>
                  <a:srgbClr val="075D1B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Vue.js</a:t>
            </a:r>
          </a:p>
          <a:p>
            <a:pPr algn="r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--  </a:t>
            </a:r>
            <a:r>
              <a:rPr lang="zh-CN" altLang="en-US" sz="2400" b="1" dirty="0" smtClean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生命周期</a:t>
            </a:r>
            <a:r>
              <a:rPr lang="zh-CN" altLang="en-US" sz="24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及组件间通信</a:t>
            </a:r>
            <a:endParaRPr lang="en-US" altLang="zh-CN" sz="2400" b="1" dirty="0">
              <a:solidFill>
                <a:srgbClr val="052839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052839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64723" y="5152669"/>
            <a:ext cx="235423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2017-05-12  </a:t>
            </a:r>
            <a:r>
              <a:rPr lang="en-US" altLang="zh-CN" sz="2000" dirty="0" err="1" smtClean="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micromi</a:t>
            </a:r>
            <a:endParaRPr lang="en-US" altLang="zh-CN" sz="2000" dirty="0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917" y="676376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生命周期钩子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993" y="1874068"/>
            <a:ext cx="10103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75D1B"/>
                </a:solidFill>
              </a:rPr>
              <a:t>BeforeDestroy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</a:t>
            </a:r>
            <a:r>
              <a:rPr lang="zh-CN" altLang="en-US" sz="2000" dirty="0"/>
              <a:t>实例销毁之前调用。在这一步，实例仍然完全可用。</a:t>
            </a:r>
            <a:endParaRPr lang="en-US" sz="2000" b="1" dirty="0" smtClean="0">
              <a:solidFill>
                <a:srgbClr val="075D1B"/>
              </a:solidFill>
            </a:endParaRPr>
          </a:p>
          <a:p>
            <a:r>
              <a:rPr lang="en-US" sz="2000" b="1" dirty="0" smtClean="0">
                <a:solidFill>
                  <a:srgbClr val="075D1B"/>
                </a:solidFill>
              </a:rPr>
              <a:t> Destroyed</a:t>
            </a:r>
            <a:r>
              <a:rPr lang="zh-CN" altLang="en-US" sz="2000" dirty="0" smtClean="0"/>
              <a:t> 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实例销毁后调用。调用后，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/>
              <a:t>实例指示的所有东西都会解绑定，所有的事件监听器会被移除，所有的子实例也会被销毁。</a:t>
            </a:r>
            <a:endParaRPr lang="en-US" sz="2000" b="1" dirty="0" smtClean="0">
              <a:solidFill>
                <a:srgbClr val="075D1B"/>
              </a:solidFill>
            </a:endParaRPr>
          </a:p>
          <a:p>
            <a:r>
              <a:rPr lang="en-US" sz="2000" b="1" dirty="0" smtClean="0">
                <a:solidFill>
                  <a:srgbClr val="075D1B"/>
                </a:solidFill>
              </a:rPr>
              <a:t> Activated</a:t>
            </a:r>
            <a:r>
              <a:rPr lang="zh-CN" altLang="en-US" sz="2000" dirty="0" smtClean="0"/>
              <a:t> ：</a:t>
            </a:r>
            <a:endParaRPr lang="en-US" altLang="zh-CN" sz="2000" dirty="0" smtClean="0"/>
          </a:p>
          <a:p>
            <a:r>
              <a:rPr lang="en-US" sz="2000" dirty="0" smtClean="0"/>
              <a:t>      keep-alive </a:t>
            </a:r>
            <a:r>
              <a:rPr lang="zh-CN" altLang="en-US" sz="2000" dirty="0"/>
              <a:t>组件激活时调用。</a:t>
            </a:r>
            <a:endParaRPr lang="en-US" sz="2000" b="1" dirty="0" smtClean="0">
              <a:solidFill>
                <a:srgbClr val="075D1B"/>
              </a:solidFill>
            </a:endParaRPr>
          </a:p>
          <a:p>
            <a:r>
              <a:rPr lang="en-US" sz="2000" b="1" dirty="0" smtClean="0">
                <a:solidFill>
                  <a:srgbClr val="075D1B"/>
                </a:solidFill>
              </a:rPr>
              <a:t> Deactivated</a:t>
            </a:r>
            <a:r>
              <a:rPr lang="zh-CN" altLang="en-US" sz="2000" dirty="0" smtClean="0"/>
              <a:t> ：</a:t>
            </a:r>
            <a:endParaRPr lang="en-US" altLang="zh-CN" sz="2000" dirty="0" smtClean="0"/>
          </a:p>
          <a:p>
            <a:r>
              <a:rPr lang="en-US" sz="2000" dirty="0" smtClean="0"/>
              <a:t>      keep-alive </a:t>
            </a:r>
            <a:r>
              <a:rPr lang="zh-CN" altLang="en-US" sz="2000" dirty="0"/>
              <a:t>组件停用时调用。</a:t>
            </a:r>
            <a:endParaRPr lang="en-US" sz="2000" b="1" dirty="0">
              <a:solidFill>
                <a:srgbClr val="075D1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51007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0300"/>
            <a:ext cx="12192000" cy="20574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2640000" flipV="1">
            <a:off x="-3158220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8960000" flipH="1" flipV="1">
            <a:off x="7223033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8303" y="2940970"/>
            <a:ext cx="4881540" cy="925261"/>
            <a:chOff x="3858303" y="2940970"/>
            <a:chExt cx="4881540" cy="925261"/>
          </a:xfrm>
        </p:grpSpPr>
        <p:sp>
          <p:nvSpPr>
            <p:cNvPr id="8" name="文本框 7"/>
            <p:cNvSpPr txBox="1"/>
            <p:nvPr/>
          </p:nvSpPr>
          <p:spPr>
            <a:xfrm>
              <a:off x="3858303" y="3292723"/>
              <a:ext cx="461887" cy="458660"/>
            </a:xfrm>
            <a:custGeom>
              <a:avLst/>
              <a:gdLst/>
              <a:ahLst/>
              <a:cxnLst/>
              <a:rect l="l" t="t" r="r" b="b"/>
              <a:pathLst>
                <a:path w="461887" h="458660">
                  <a:moveTo>
                    <a:pt x="203429" y="276597"/>
                  </a:moveTo>
                  <a:lnTo>
                    <a:pt x="314288" y="276597"/>
                  </a:lnTo>
                  <a:lnTo>
                    <a:pt x="314288" y="348764"/>
                  </a:lnTo>
                  <a:cubicBezTo>
                    <a:pt x="314288" y="367973"/>
                    <a:pt x="315431" y="380183"/>
                    <a:pt x="317718" y="385397"/>
                  </a:cubicBezTo>
                  <a:lnTo>
                    <a:pt x="331616" y="392534"/>
                  </a:lnTo>
                  <a:lnTo>
                    <a:pt x="272546" y="451605"/>
                  </a:lnTo>
                  <a:lnTo>
                    <a:pt x="252410" y="444119"/>
                  </a:lnTo>
                  <a:cubicBezTo>
                    <a:pt x="232379" y="432320"/>
                    <a:pt x="219207" y="417868"/>
                    <a:pt x="212896" y="400764"/>
                  </a:cubicBezTo>
                  <a:cubicBezTo>
                    <a:pt x="206585" y="383659"/>
                    <a:pt x="203429" y="353978"/>
                    <a:pt x="203429" y="311720"/>
                  </a:cubicBezTo>
                  <a:close/>
                  <a:moveTo>
                    <a:pt x="86701" y="198918"/>
                  </a:moveTo>
                  <a:cubicBezTo>
                    <a:pt x="81260" y="198918"/>
                    <a:pt x="77663" y="201004"/>
                    <a:pt x="75909" y="205176"/>
                  </a:cubicBezTo>
                  <a:cubicBezTo>
                    <a:pt x="74156" y="209347"/>
                    <a:pt x="73279" y="218991"/>
                    <a:pt x="73279" y="234106"/>
                  </a:cubicBezTo>
                  <a:lnTo>
                    <a:pt x="73279" y="377400"/>
                  </a:lnTo>
                  <a:cubicBezTo>
                    <a:pt x="73279" y="394450"/>
                    <a:pt x="74095" y="404728"/>
                    <a:pt x="75728" y="408235"/>
                  </a:cubicBezTo>
                  <a:cubicBezTo>
                    <a:pt x="77360" y="411742"/>
                    <a:pt x="80897" y="413495"/>
                    <a:pt x="86339" y="413495"/>
                  </a:cubicBezTo>
                  <a:cubicBezTo>
                    <a:pt x="91780" y="413495"/>
                    <a:pt x="95347" y="411440"/>
                    <a:pt x="97040" y="407328"/>
                  </a:cubicBezTo>
                  <a:cubicBezTo>
                    <a:pt x="98733" y="403217"/>
                    <a:pt x="99580" y="393966"/>
                    <a:pt x="99580" y="379577"/>
                  </a:cubicBezTo>
                  <a:lnTo>
                    <a:pt x="99580" y="234106"/>
                  </a:lnTo>
                  <a:cubicBezTo>
                    <a:pt x="99580" y="218507"/>
                    <a:pt x="98824" y="208743"/>
                    <a:pt x="97312" y="204813"/>
                  </a:cubicBezTo>
                  <a:cubicBezTo>
                    <a:pt x="95801" y="200883"/>
                    <a:pt x="92264" y="198918"/>
                    <a:pt x="86701" y="198918"/>
                  </a:cubicBezTo>
                  <a:close/>
                  <a:moveTo>
                    <a:pt x="85069" y="153753"/>
                  </a:moveTo>
                  <a:cubicBezTo>
                    <a:pt x="101152" y="153753"/>
                    <a:pt x="115542" y="156565"/>
                    <a:pt x="128238" y="162187"/>
                  </a:cubicBezTo>
                  <a:cubicBezTo>
                    <a:pt x="140935" y="167810"/>
                    <a:pt x="150428" y="174673"/>
                    <a:pt x="156716" y="182775"/>
                  </a:cubicBezTo>
                  <a:cubicBezTo>
                    <a:pt x="163004" y="190876"/>
                    <a:pt x="167266" y="200006"/>
                    <a:pt x="169503" y="210164"/>
                  </a:cubicBezTo>
                  <a:cubicBezTo>
                    <a:pt x="171740" y="220321"/>
                    <a:pt x="172859" y="236525"/>
                    <a:pt x="172859" y="258775"/>
                  </a:cubicBezTo>
                  <a:lnTo>
                    <a:pt x="172859" y="356722"/>
                  </a:lnTo>
                  <a:cubicBezTo>
                    <a:pt x="172859" y="378972"/>
                    <a:pt x="171650" y="395176"/>
                    <a:pt x="169231" y="405333"/>
                  </a:cubicBezTo>
                  <a:cubicBezTo>
                    <a:pt x="166813" y="415491"/>
                    <a:pt x="161795" y="424983"/>
                    <a:pt x="154176" y="433810"/>
                  </a:cubicBezTo>
                  <a:cubicBezTo>
                    <a:pt x="146558" y="442638"/>
                    <a:pt x="137368" y="448986"/>
                    <a:pt x="126606" y="452856"/>
                  </a:cubicBezTo>
                  <a:cubicBezTo>
                    <a:pt x="115844" y="456725"/>
                    <a:pt x="103812" y="458660"/>
                    <a:pt x="90511" y="458660"/>
                  </a:cubicBezTo>
                  <a:cubicBezTo>
                    <a:pt x="72977" y="458660"/>
                    <a:pt x="58406" y="456635"/>
                    <a:pt x="46797" y="452584"/>
                  </a:cubicBezTo>
                  <a:cubicBezTo>
                    <a:pt x="35188" y="448533"/>
                    <a:pt x="25938" y="442215"/>
                    <a:pt x="19045" y="433629"/>
                  </a:cubicBezTo>
                  <a:cubicBezTo>
                    <a:pt x="12153" y="425044"/>
                    <a:pt x="7255" y="416005"/>
                    <a:pt x="4353" y="406512"/>
                  </a:cubicBezTo>
                  <a:cubicBezTo>
                    <a:pt x="1451" y="397020"/>
                    <a:pt x="0" y="381935"/>
                    <a:pt x="0" y="361257"/>
                  </a:cubicBezTo>
                  <a:lnTo>
                    <a:pt x="0" y="258775"/>
                  </a:lnTo>
                  <a:cubicBezTo>
                    <a:pt x="0" y="231809"/>
                    <a:pt x="2328" y="211615"/>
                    <a:pt x="6983" y="198192"/>
                  </a:cubicBezTo>
                  <a:cubicBezTo>
                    <a:pt x="11639" y="184770"/>
                    <a:pt x="20889" y="174008"/>
                    <a:pt x="34735" y="165906"/>
                  </a:cubicBezTo>
                  <a:cubicBezTo>
                    <a:pt x="48581" y="157804"/>
                    <a:pt x="65359" y="153753"/>
                    <a:pt x="85069" y="153753"/>
                  </a:cubicBezTo>
                  <a:close/>
                  <a:moveTo>
                    <a:pt x="324989" y="0"/>
                  </a:moveTo>
                  <a:cubicBezTo>
                    <a:pt x="377857" y="0"/>
                    <a:pt x="413713" y="10328"/>
                    <a:pt x="432555" y="30986"/>
                  </a:cubicBezTo>
                  <a:cubicBezTo>
                    <a:pt x="451397" y="51643"/>
                    <a:pt x="460818" y="80344"/>
                    <a:pt x="460818" y="117088"/>
                  </a:cubicBezTo>
                  <a:cubicBezTo>
                    <a:pt x="460818" y="141950"/>
                    <a:pt x="457434" y="159911"/>
                    <a:pt x="450665" y="170971"/>
                  </a:cubicBezTo>
                  <a:cubicBezTo>
                    <a:pt x="443897" y="182032"/>
                    <a:pt x="432006" y="192132"/>
                    <a:pt x="414993" y="201273"/>
                  </a:cubicBezTo>
                  <a:cubicBezTo>
                    <a:pt x="431823" y="206947"/>
                    <a:pt x="444354" y="216236"/>
                    <a:pt x="452586" y="229140"/>
                  </a:cubicBezTo>
                  <a:cubicBezTo>
                    <a:pt x="456702" y="235592"/>
                    <a:pt x="459789" y="246380"/>
                    <a:pt x="461847" y="261503"/>
                  </a:cubicBezTo>
                  <a:lnTo>
                    <a:pt x="461887" y="262263"/>
                  </a:lnTo>
                  <a:lnTo>
                    <a:pt x="351874" y="372276"/>
                  </a:lnTo>
                  <a:lnTo>
                    <a:pt x="353047" y="365503"/>
                  </a:lnTo>
                  <a:cubicBezTo>
                    <a:pt x="353733" y="356905"/>
                    <a:pt x="354076" y="345655"/>
                    <a:pt x="354076" y="331752"/>
                  </a:cubicBezTo>
                  <a:lnTo>
                    <a:pt x="354076" y="301019"/>
                  </a:lnTo>
                  <a:cubicBezTo>
                    <a:pt x="354076" y="284006"/>
                    <a:pt x="352155" y="271566"/>
                    <a:pt x="348314" y="263700"/>
                  </a:cubicBezTo>
                  <a:cubicBezTo>
                    <a:pt x="344472" y="255834"/>
                    <a:pt x="338801" y="250666"/>
                    <a:pt x="331301" y="248196"/>
                  </a:cubicBezTo>
                  <a:cubicBezTo>
                    <a:pt x="323800" y="245727"/>
                    <a:pt x="309257" y="244309"/>
                    <a:pt x="287671" y="243943"/>
                  </a:cubicBezTo>
                  <a:lnTo>
                    <a:pt x="287671" y="179458"/>
                  </a:lnTo>
                  <a:cubicBezTo>
                    <a:pt x="314013" y="179458"/>
                    <a:pt x="330294" y="178452"/>
                    <a:pt x="336514" y="176440"/>
                  </a:cubicBezTo>
                  <a:cubicBezTo>
                    <a:pt x="342734" y="174428"/>
                    <a:pt x="347216" y="170037"/>
                    <a:pt x="349960" y="163269"/>
                  </a:cubicBezTo>
                  <a:cubicBezTo>
                    <a:pt x="352704" y="156500"/>
                    <a:pt x="354076" y="145890"/>
                    <a:pt x="354076" y="131438"/>
                  </a:cubicBezTo>
                  <a:lnTo>
                    <a:pt x="354076" y="106742"/>
                  </a:lnTo>
                  <a:cubicBezTo>
                    <a:pt x="354076" y="91193"/>
                    <a:pt x="352475" y="80948"/>
                    <a:pt x="349274" y="76009"/>
                  </a:cubicBezTo>
                  <a:cubicBezTo>
                    <a:pt x="346073" y="71070"/>
                    <a:pt x="341088" y="68600"/>
                    <a:pt x="334319" y="68600"/>
                  </a:cubicBezTo>
                  <a:cubicBezTo>
                    <a:pt x="326636" y="68600"/>
                    <a:pt x="321376" y="71207"/>
                    <a:pt x="318541" y="76421"/>
                  </a:cubicBezTo>
                  <a:cubicBezTo>
                    <a:pt x="315705" y="81634"/>
                    <a:pt x="314288" y="92747"/>
                    <a:pt x="314288" y="109760"/>
                  </a:cubicBezTo>
                  <a:lnTo>
                    <a:pt x="314288" y="146256"/>
                  </a:lnTo>
                  <a:lnTo>
                    <a:pt x="203429" y="146256"/>
                  </a:lnTo>
                  <a:lnTo>
                    <a:pt x="203429" y="108388"/>
                  </a:lnTo>
                  <a:cubicBezTo>
                    <a:pt x="203429" y="65948"/>
                    <a:pt x="213125" y="37273"/>
                    <a:pt x="232516" y="22363"/>
                  </a:cubicBezTo>
                  <a:cubicBezTo>
                    <a:pt x="251907" y="7454"/>
                    <a:pt x="282731" y="0"/>
                    <a:pt x="324989" y="0"/>
                  </a:cubicBezTo>
                  <a:close/>
                </a:path>
              </a:pathLst>
            </a:custGeom>
            <a:solidFill>
              <a:srgbClr val="052839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52839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组件及组件通信</a:t>
              </a:r>
              <a:endParaRPr lang="zh-CN" altLang="en-US" sz="28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149272" y="2940970"/>
              <a:ext cx="914400" cy="914400"/>
            </a:xfrm>
            <a:prstGeom prst="line">
              <a:avLst/>
            </a:prstGeom>
            <a:ln w="12700">
              <a:solidFill>
                <a:srgbClr val="0528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组件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277" y="2655278"/>
            <a:ext cx="934622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组件（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）是 </a:t>
            </a:r>
            <a:r>
              <a:rPr lang="en-US" altLang="zh-CN" dirty="0" err="1" smtClean="0"/>
              <a:t>Vue.js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最强大的功能之一。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组件可以扩展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元素，封装可重用的代码。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在较高层面上，组件是自定义元素， </a:t>
            </a:r>
            <a:r>
              <a:rPr lang="en-US" altLang="zh-CN" dirty="0" err="1" smtClean="0"/>
              <a:t>Vue.js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的编译器为它添加特殊功能。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组件注册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9525" y="2540977"/>
            <a:ext cx="393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全局注册：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  Vue.component('my-component', {</a:t>
            </a:r>
          </a:p>
          <a:p>
            <a:r>
              <a:rPr lang="en-US" altLang="zh-CN" dirty="0" smtClean="0"/>
              <a:t>    template: '&lt;div&gt;A custom  </a:t>
            </a:r>
          </a:p>
          <a:p>
            <a:r>
              <a:rPr lang="en-US" altLang="zh-CN" dirty="0" smtClean="0"/>
              <a:t>     component!&lt;/div&gt;'</a:t>
            </a:r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65630" y="2461845"/>
            <a:ext cx="41939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局部注册：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r>
              <a:rPr lang="zh-CN" altLang="en-US" sz="1400" dirty="0" smtClean="0"/>
              <a:t>子组件模板</a:t>
            </a:r>
            <a:endParaRPr lang="en-US" altLang="zh-CN" sz="1400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Child = {</a:t>
            </a:r>
          </a:p>
          <a:p>
            <a:r>
              <a:rPr lang="en-US" altLang="zh-CN" dirty="0" smtClean="0"/>
              <a:t>   template: '&lt;div&gt;A custom component!&lt;/div&gt;'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sz="1400" dirty="0" smtClean="0"/>
              <a:t>父组件引入</a:t>
            </a:r>
            <a:endParaRPr lang="en-US" altLang="zh-CN" sz="1400" dirty="0" smtClean="0"/>
          </a:p>
          <a:p>
            <a:r>
              <a:rPr lang="en-US" altLang="zh-CN" dirty="0" smtClean="0"/>
              <a:t>components: {</a:t>
            </a:r>
          </a:p>
          <a:p>
            <a:r>
              <a:rPr lang="en-US" altLang="zh-CN" dirty="0" smtClean="0"/>
              <a:t>    // &lt;my-component&gt; </a:t>
            </a:r>
            <a:r>
              <a:rPr lang="zh-CN" altLang="en-US" dirty="0" smtClean="0"/>
              <a:t>将只在父模板可用</a:t>
            </a:r>
          </a:p>
          <a:p>
            <a:r>
              <a:rPr lang="en-US" altLang="zh-CN" dirty="0" smtClean="0"/>
              <a:t>    ‘child-component': Child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sz="1400" dirty="0" smtClean="0"/>
              <a:t>使用：</a:t>
            </a:r>
            <a:endParaRPr lang="en-US" altLang="zh-CN" sz="1400" dirty="0" smtClean="0"/>
          </a:p>
          <a:p>
            <a:r>
              <a:rPr lang="en-US" altLang="zh-CN" dirty="0" smtClean="0"/>
              <a:t>&lt;child-component&gt;&lt;/ child-component &gt;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6769" y="1740877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VUE</a:t>
            </a:r>
            <a:r>
              <a:rPr lang="zh-CN" altLang="en-US" b="1" dirty="0" smtClean="0">
                <a:solidFill>
                  <a:srgbClr val="FF0000"/>
                </a:solidFill>
              </a:rPr>
              <a:t>组件必须注册才能使用：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组件通信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5033" y="3648808"/>
            <a:ext cx="395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 </a:t>
            </a:r>
            <a:r>
              <a:rPr lang="en-US" altLang="zh-CN" dirty="0" err="1" smtClean="0"/>
              <a:t>Vue.js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中，父子组件的关系可以总结为 </a:t>
            </a:r>
            <a:r>
              <a:rPr lang="en-US" altLang="zh-CN" b="1" dirty="0" smtClean="0"/>
              <a:t>props down, events up</a:t>
            </a:r>
            <a:r>
              <a:rPr lang="en-US" altLang="zh-CN" dirty="0" smtClean="0"/>
              <a:t> </a:t>
            </a:r>
            <a:r>
              <a:rPr lang="zh-CN" altLang="en-US" dirty="0" smtClean="0"/>
              <a:t>。父组件通过 </a:t>
            </a:r>
            <a:r>
              <a:rPr lang="en-US" altLang="zh-CN" b="1" dirty="0" smtClean="0"/>
              <a:t>props</a:t>
            </a:r>
            <a:r>
              <a:rPr lang="en-US" altLang="zh-CN" dirty="0" smtClean="0"/>
              <a:t> </a:t>
            </a:r>
            <a:r>
              <a:rPr lang="zh-CN" altLang="en-US" dirty="0" smtClean="0"/>
              <a:t>向下传递数据给子组件，子组件通过 </a:t>
            </a:r>
            <a:r>
              <a:rPr lang="en-US" altLang="zh-CN" b="1" dirty="0" smtClean="0"/>
              <a:t>events</a:t>
            </a:r>
            <a:r>
              <a:rPr lang="en-US" altLang="zh-CN" dirty="0" smtClean="0"/>
              <a:t> </a:t>
            </a:r>
            <a:r>
              <a:rPr lang="zh-CN" altLang="en-US" dirty="0" smtClean="0"/>
              <a:t>给父组件发送消息。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06769" y="1740877"/>
            <a:ext cx="9530862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组件意味着协同工作，通常父子组件会是这样的关系：组件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在它的模版中使用了组件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。它们之间必然需要相互通信：父组件要给子组件传递数据，子组件需要将它内部发生的事情告知给父组件。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8" name="图片 7" descr="props-ev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123" y="2998941"/>
            <a:ext cx="3686174" cy="3014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组件数据传递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1410" y="2672229"/>
            <a:ext cx="5899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Vue.component('child', {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声明 </a:t>
            </a:r>
            <a:r>
              <a:rPr lang="en-US" altLang="zh-CN" dirty="0" smtClean="0"/>
              <a:t>props</a:t>
            </a:r>
          </a:p>
          <a:p>
            <a:r>
              <a:rPr lang="en-US" altLang="zh-CN" dirty="0" smtClean="0"/>
              <a:t>  props: [‘message’],  // </a:t>
            </a:r>
            <a:r>
              <a:rPr lang="zh-CN" altLang="en-US" dirty="0" smtClean="0"/>
              <a:t>数组形式</a:t>
            </a:r>
            <a:endParaRPr lang="en-US" altLang="zh-CN" dirty="0" smtClean="0"/>
          </a:p>
          <a:p>
            <a:r>
              <a:rPr lang="en-US" altLang="zh-CN" dirty="0" smtClean="0"/>
              <a:t>  props: {    // </a:t>
            </a:r>
            <a:r>
              <a:rPr lang="zh-CN" altLang="en-US" dirty="0" smtClean="0"/>
              <a:t>对象形式，指定验证规格</a:t>
            </a:r>
            <a:endParaRPr lang="en-US" altLang="zh-CN" dirty="0" smtClean="0"/>
          </a:p>
          <a:p>
            <a:r>
              <a:rPr lang="en-US" altLang="zh-CN" dirty="0" smtClean="0"/>
              <a:t>     message : {</a:t>
            </a:r>
          </a:p>
          <a:p>
            <a:r>
              <a:rPr lang="en-US" altLang="zh-CN" dirty="0" smtClean="0"/>
              <a:t>        type: String,</a:t>
            </a:r>
          </a:p>
          <a:p>
            <a:r>
              <a:rPr lang="en-US" altLang="zh-CN" dirty="0" smtClean="0"/>
              <a:t>        required: true,</a:t>
            </a:r>
          </a:p>
          <a:p>
            <a:r>
              <a:rPr lang="en-US" altLang="zh-CN" dirty="0" smtClean="0"/>
              <a:t>        default: ‘hello’</a:t>
            </a:r>
          </a:p>
          <a:p>
            <a:r>
              <a:rPr lang="en-US" altLang="zh-CN" dirty="0" smtClean="0"/>
              <a:t>     },</a:t>
            </a:r>
          </a:p>
          <a:p>
            <a:r>
              <a:rPr lang="en-US" altLang="zh-CN" dirty="0" smtClean="0"/>
              <a:t> }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就像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prop </a:t>
            </a:r>
            <a:r>
              <a:rPr lang="zh-CN" altLang="en-US" dirty="0" smtClean="0"/>
              <a:t>可以用在模板内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同样也可以在 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实例中像 “</a:t>
            </a:r>
            <a:r>
              <a:rPr lang="en-US" altLang="zh-CN" dirty="0" err="1" smtClean="0"/>
              <a:t>this.message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这样使用</a:t>
            </a:r>
          </a:p>
          <a:p>
            <a:r>
              <a:rPr lang="en-US" altLang="zh-CN" dirty="0" smtClean="0"/>
              <a:t>  template: '&lt;span&gt;{{ message }}&lt;/span&gt;'</a:t>
            </a:r>
          </a:p>
          <a:p>
            <a:r>
              <a:rPr lang="en-US" altLang="zh-CN" dirty="0" smtClean="0"/>
              <a:t>})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406769" y="1740877"/>
            <a:ext cx="953086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组件实例的作用域是</a:t>
            </a:r>
            <a:r>
              <a:rPr lang="zh-CN" altLang="en-US" b="1" dirty="0" smtClean="0"/>
              <a:t>孤立的</a:t>
            </a:r>
            <a:r>
              <a:rPr lang="zh-CN" altLang="en-US" dirty="0" smtClean="0"/>
              <a:t>。这意味着不能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也不应该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在子组件的模板内直接引用父组件的数据。要让子组件使用父组件的数据，我们需要通过子组件的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选项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组件数据传递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69" y="1740877"/>
            <a:ext cx="953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父组件引用子组件及传值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94691" y="2497014"/>
            <a:ext cx="5723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 child-component   message="hello!"&gt;</a:t>
            </a:r>
          </a:p>
          <a:p>
            <a:r>
              <a:rPr lang="en-US" altLang="zh-CN" dirty="0" smtClean="0"/>
              <a:t>&lt;/ child-component 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动态传值</a:t>
            </a:r>
            <a:endParaRPr lang="en-US" altLang="zh-CN" dirty="0" smtClean="0"/>
          </a:p>
          <a:p>
            <a:r>
              <a:rPr lang="en-US" altLang="zh-CN" dirty="0" smtClean="0"/>
              <a:t>&lt;input v-model="</a:t>
            </a:r>
            <a:r>
              <a:rPr lang="en-US" altLang="zh-CN" dirty="0" err="1" smtClean="0"/>
              <a:t>parentMsg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 child-component   v-</a:t>
            </a:r>
            <a:r>
              <a:rPr lang="en-US" altLang="zh-CN" dirty="0" err="1" smtClean="0"/>
              <a:t>bind:message</a:t>
            </a:r>
            <a:r>
              <a:rPr lang="en-US" altLang="zh-CN" dirty="0" smtClean="0"/>
              <a:t>=" </a:t>
            </a:r>
            <a:r>
              <a:rPr lang="en-US" altLang="zh-CN" dirty="0" err="1" smtClean="0"/>
              <a:t>parentMsg</a:t>
            </a:r>
            <a:r>
              <a:rPr lang="en-US" altLang="zh-CN" dirty="0" smtClean="0"/>
              <a:t> "&gt;</a:t>
            </a:r>
          </a:p>
          <a:p>
            <a:r>
              <a:rPr lang="en-US" altLang="zh-CN" dirty="0" smtClean="0"/>
              <a:t>&lt;/ child-component 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data() {</a:t>
            </a:r>
          </a:p>
          <a:p>
            <a:r>
              <a:rPr lang="en-US" altLang="zh-CN" dirty="0" smtClean="0"/>
              <a:t>  return 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parentMsg</a:t>
            </a:r>
            <a:r>
              <a:rPr lang="en-US" altLang="zh-CN" dirty="0" smtClean="0"/>
              <a:t> : ‘’,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自定义事件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69" y="1740877"/>
            <a:ext cx="9530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实例都实现了</a:t>
            </a:r>
            <a:r>
              <a:rPr lang="zh-CN" altLang="en-US" dirty="0" smtClean="0">
                <a:hlinkClick r:id="rId2"/>
              </a:rPr>
              <a:t>事件接口</a:t>
            </a:r>
            <a:r>
              <a:rPr lang="en-US" altLang="zh-CN" dirty="0" smtClean="0">
                <a:hlinkClick r:id="rId2"/>
              </a:rPr>
              <a:t>(Events interface)</a:t>
            </a:r>
            <a:r>
              <a:rPr lang="zh-CN" altLang="en-US" dirty="0" smtClean="0"/>
              <a:t>，即：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 </a:t>
            </a:r>
            <a:r>
              <a:rPr lang="en-US" altLang="zh-CN" dirty="0" smtClean="0"/>
              <a:t>$on(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 </a:t>
            </a:r>
            <a:r>
              <a:rPr lang="zh-CN" altLang="en-US" dirty="0" smtClean="0"/>
              <a:t>监听事件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 </a:t>
            </a:r>
            <a:r>
              <a:rPr lang="en-US" altLang="zh-CN" dirty="0" smtClean="0"/>
              <a:t>$emit(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 </a:t>
            </a:r>
            <a:r>
              <a:rPr lang="zh-CN" altLang="en-US" dirty="0" smtClean="0"/>
              <a:t>触发事件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父组件可以在使用子组件的地方直接用 </a:t>
            </a:r>
            <a:r>
              <a:rPr lang="en-US" altLang="zh-CN" dirty="0" smtClean="0"/>
              <a:t>v-on </a:t>
            </a:r>
            <a:r>
              <a:rPr lang="zh-CN" altLang="en-US" dirty="0" smtClean="0"/>
              <a:t>来监听子组件触发的事件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子组件使用 </a:t>
            </a:r>
            <a:r>
              <a:rPr lang="en-US" altLang="zh-CN" dirty="0" smtClean="0"/>
              <a:t>$emit(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 </a:t>
            </a:r>
            <a:r>
              <a:rPr lang="zh-CN" altLang="en-US" dirty="0" smtClean="0"/>
              <a:t>触发事件，传递给父组件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908" y="685213"/>
            <a:ext cx="3907247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自定义事件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193" y="1661747"/>
            <a:ext cx="55127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&lt;div id="counter-event-example"&gt;</a:t>
            </a:r>
          </a:p>
          <a:p>
            <a:r>
              <a:rPr lang="en-US" altLang="zh-CN" sz="1400" dirty="0" smtClean="0"/>
              <a:t>&lt;p&gt;{{ total }}&lt;/p&gt;</a:t>
            </a:r>
          </a:p>
          <a:p>
            <a:r>
              <a:rPr lang="en-US" altLang="zh-CN" sz="1400" dirty="0" smtClean="0"/>
              <a:t>&lt;button-counter v-</a:t>
            </a:r>
            <a:r>
              <a:rPr lang="en-US" altLang="zh-CN" sz="1400" dirty="0" err="1" smtClean="0"/>
              <a:t>on:increment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incrementTotal</a:t>
            </a:r>
            <a:r>
              <a:rPr lang="en-US" altLang="zh-CN" sz="1400" dirty="0" smtClean="0"/>
              <a:t>"&gt;&lt;/button-counter&gt;</a:t>
            </a:r>
          </a:p>
          <a:p>
            <a:r>
              <a:rPr lang="en-US" altLang="zh-CN" sz="1400" dirty="0" smtClean="0"/>
              <a:t>&lt;button-counter v-</a:t>
            </a:r>
            <a:r>
              <a:rPr lang="en-US" altLang="zh-CN" sz="1400" dirty="0" err="1" smtClean="0"/>
              <a:t>on:increment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incrementTotal</a:t>
            </a:r>
            <a:r>
              <a:rPr lang="en-US" altLang="zh-CN" sz="1400" dirty="0" smtClean="0"/>
              <a:t>"&gt;&lt;/button-counter&gt;</a:t>
            </a:r>
          </a:p>
          <a:p>
            <a:r>
              <a:rPr lang="en-US" altLang="zh-CN" sz="1400" dirty="0" smtClean="0"/>
              <a:t>&lt;/div&gt;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new </a:t>
            </a:r>
            <a:r>
              <a:rPr lang="en-US" altLang="zh-CN" sz="1400" dirty="0" err="1" smtClean="0"/>
              <a:t>Vue</a:t>
            </a:r>
            <a:r>
              <a:rPr lang="en-US" altLang="zh-CN" sz="1400" dirty="0" smtClean="0"/>
              <a:t>({</a:t>
            </a:r>
          </a:p>
          <a:p>
            <a:r>
              <a:rPr lang="en-US" altLang="zh-CN" sz="1400" dirty="0" smtClean="0"/>
              <a:t>    el: '#counter-event-example',</a:t>
            </a:r>
          </a:p>
          <a:p>
            <a:r>
              <a:rPr lang="en-US" altLang="zh-CN" sz="1400" dirty="0" smtClean="0"/>
              <a:t>    data: {</a:t>
            </a:r>
          </a:p>
          <a:p>
            <a:r>
              <a:rPr lang="en-US" altLang="zh-CN" sz="1400" dirty="0" smtClean="0"/>
              <a:t>       total: 0</a:t>
            </a:r>
          </a:p>
          <a:p>
            <a:r>
              <a:rPr lang="en-US" altLang="zh-CN" sz="1400" dirty="0" smtClean="0"/>
              <a:t>    },</a:t>
            </a:r>
          </a:p>
          <a:p>
            <a:r>
              <a:rPr lang="en-US" altLang="zh-CN" sz="1400" dirty="0" smtClean="0"/>
              <a:t>    methods: {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incrementTotal</a:t>
            </a:r>
            <a:r>
              <a:rPr lang="en-US" altLang="zh-CN" sz="1400" dirty="0" smtClean="0"/>
              <a:t>: function () {</a:t>
            </a:r>
          </a:p>
          <a:p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this.total</a:t>
            </a:r>
            <a:r>
              <a:rPr lang="en-US" altLang="zh-CN" sz="1400" dirty="0" smtClean="0"/>
              <a:t> += 1</a:t>
            </a:r>
          </a:p>
          <a:p>
            <a:r>
              <a:rPr lang="en-US" altLang="zh-CN" sz="1400" dirty="0" smtClean="0"/>
              <a:t>      }</a:t>
            </a:r>
          </a:p>
          <a:p>
            <a:r>
              <a:rPr lang="en-US" altLang="zh-CN" sz="1400" dirty="0" smtClean="0"/>
              <a:t>   }</a:t>
            </a:r>
          </a:p>
          <a:p>
            <a:r>
              <a:rPr lang="en-US" altLang="zh-CN" sz="1400" dirty="0" smtClean="0"/>
              <a:t>})</a:t>
            </a:r>
            <a:endParaRPr lang="en-US" altLang="zh-C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9953" y="1901925"/>
            <a:ext cx="50055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Vue.component('button-counter', {</a:t>
            </a:r>
          </a:p>
          <a:p>
            <a:r>
              <a:rPr lang="en-US" altLang="zh-CN" sz="1400" dirty="0" smtClean="0"/>
              <a:t>template: '&lt;button v-</a:t>
            </a:r>
            <a:r>
              <a:rPr lang="en-US" altLang="zh-CN" sz="1400" dirty="0" err="1" smtClean="0"/>
              <a:t>on:click</a:t>
            </a:r>
            <a:r>
              <a:rPr lang="en-US" altLang="zh-CN" sz="1400" dirty="0" smtClean="0"/>
              <a:t>="increment"&gt;{{ counter }}&lt;/button&gt;',</a:t>
            </a:r>
          </a:p>
          <a:p>
            <a:r>
              <a:rPr lang="en-US" altLang="zh-CN" sz="1400" dirty="0" smtClean="0"/>
              <a:t>    data: function () {</a:t>
            </a:r>
          </a:p>
          <a:p>
            <a:r>
              <a:rPr lang="en-US" altLang="zh-CN" sz="1400" dirty="0" smtClean="0"/>
              <a:t>        return {</a:t>
            </a:r>
          </a:p>
          <a:p>
            <a:r>
              <a:rPr lang="en-US" altLang="zh-CN" sz="1400" dirty="0" smtClean="0"/>
              <a:t>           counter: 0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},</a:t>
            </a:r>
          </a:p>
          <a:p>
            <a:r>
              <a:rPr lang="en-US" altLang="zh-CN" sz="1400" dirty="0" smtClean="0"/>
              <a:t>    methods: {</a:t>
            </a:r>
          </a:p>
          <a:p>
            <a:r>
              <a:rPr lang="en-US" altLang="zh-CN" sz="1400" dirty="0" smtClean="0"/>
              <a:t>        increment: function () {</a:t>
            </a:r>
          </a:p>
          <a:p>
            <a:r>
              <a:rPr lang="en-US" altLang="zh-CN" sz="1400" dirty="0" smtClean="0"/>
              <a:t>             </a:t>
            </a:r>
            <a:r>
              <a:rPr lang="en-US" altLang="zh-CN" sz="1400" dirty="0" err="1" smtClean="0"/>
              <a:t>this.counter</a:t>
            </a:r>
            <a:r>
              <a:rPr lang="en-US" altLang="zh-CN" sz="1400" dirty="0" smtClean="0"/>
              <a:t> += 1</a:t>
            </a:r>
          </a:p>
          <a:p>
            <a:r>
              <a:rPr lang="en-US" altLang="zh-CN" sz="1400" dirty="0" smtClean="0"/>
              <a:t>             </a:t>
            </a:r>
            <a:r>
              <a:rPr lang="en-US" altLang="zh-CN" sz="1400" dirty="0" err="1" smtClean="0"/>
              <a:t>this.$emit</a:t>
            </a:r>
            <a:r>
              <a:rPr lang="en-US" altLang="zh-CN" sz="1400" dirty="0" smtClean="0"/>
              <a:t>('increment')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},</a:t>
            </a:r>
          </a:p>
          <a:p>
            <a:r>
              <a:rPr lang="en-US" altLang="zh-CN" sz="1400" dirty="0" smtClean="0"/>
              <a:t>})</a:t>
            </a:r>
            <a:endParaRPr lang="en-US" altLang="zh-CN" sz="1400" dirty="0"/>
          </a:p>
        </p:txBody>
      </p:sp>
      <p:pic>
        <p:nvPicPr>
          <p:cNvPr id="9" name="图片 8" descr="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2725" y="5172075"/>
            <a:ext cx="299085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0300"/>
            <a:ext cx="12192000" cy="20574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 rot="2640000" flipV="1">
            <a:off x="-3158220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8960000" flipH="1" flipV="1">
            <a:off x="7223033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8303" y="2940970"/>
            <a:ext cx="4881540" cy="925261"/>
            <a:chOff x="3858303" y="2940970"/>
            <a:chExt cx="4881540" cy="925261"/>
          </a:xfrm>
        </p:grpSpPr>
        <p:sp>
          <p:nvSpPr>
            <p:cNvPr id="9" name="文本框 8"/>
            <p:cNvSpPr txBox="1"/>
            <p:nvPr/>
          </p:nvSpPr>
          <p:spPr>
            <a:xfrm>
              <a:off x="3858303" y="3301504"/>
              <a:ext cx="432829" cy="449879"/>
            </a:xfrm>
            <a:custGeom>
              <a:avLst/>
              <a:gdLst/>
              <a:ahLst/>
              <a:cxnLst/>
              <a:rect l="l" t="t" r="r" b="b"/>
              <a:pathLst>
                <a:path w="432829" h="449879">
                  <a:moveTo>
                    <a:pt x="86701" y="190137"/>
                  </a:moveTo>
                  <a:cubicBezTo>
                    <a:pt x="81260" y="190137"/>
                    <a:pt x="77663" y="192223"/>
                    <a:pt x="75909" y="196395"/>
                  </a:cubicBezTo>
                  <a:cubicBezTo>
                    <a:pt x="74156" y="200566"/>
                    <a:pt x="73279" y="210210"/>
                    <a:pt x="73279" y="225325"/>
                  </a:cubicBezTo>
                  <a:lnTo>
                    <a:pt x="73279" y="368619"/>
                  </a:lnTo>
                  <a:cubicBezTo>
                    <a:pt x="73279" y="385669"/>
                    <a:pt x="74095" y="395947"/>
                    <a:pt x="75728" y="399454"/>
                  </a:cubicBezTo>
                  <a:cubicBezTo>
                    <a:pt x="77360" y="402961"/>
                    <a:pt x="80897" y="404714"/>
                    <a:pt x="86339" y="404714"/>
                  </a:cubicBezTo>
                  <a:cubicBezTo>
                    <a:pt x="91780" y="404714"/>
                    <a:pt x="95347" y="402659"/>
                    <a:pt x="97040" y="398547"/>
                  </a:cubicBezTo>
                  <a:cubicBezTo>
                    <a:pt x="98733" y="394436"/>
                    <a:pt x="99580" y="385185"/>
                    <a:pt x="99580" y="370796"/>
                  </a:cubicBezTo>
                  <a:lnTo>
                    <a:pt x="99580" y="225325"/>
                  </a:lnTo>
                  <a:cubicBezTo>
                    <a:pt x="99580" y="209726"/>
                    <a:pt x="98824" y="199962"/>
                    <a:pt x="97312" y="196032"/>
                  </a:cubicBezTo>
                  <a:cubicBezTo>
                    <a:pt x="95801" y="192102"/>
                    <a:pt x="92264" y="190137"/>
                    <a:pt x="86701" y="190137"/>
                  </a:cubicBezTo>
                  <a:close/>
                  <a:moveTo>
                    <a:pt x="85069" y="144972"/>
                  </a:moveTo>
                  <a:cubicBezTo>
                    <a:pt x="101152" y="144972"/>
                    <a:pt x="115542" y="147784"/>
                    <a:pt x="128238" y="153406"/>
                  </a:cubicBezTo>
                  <a:cubicBezTo>
                    <a:pt x="140935" y="159029"/>
                    <a:pt x="150428" y="165892"/>
                    <a:pt x="156716" y="173994"/>
                  </a:cubicBezTo>
                  <a:cubicBezTo>
                    <a:pt x="163004" y="182095"/>
                    <a:pt x="167266" y="191225"/>
                    <a:pt x="169503" y="201383"/>
                  </a:cubicBezTo>
                  <a:cubicBezTo>
                    <a:pt x="171740" y="211540"/>
                    <a:pt x="172859" y="227744"/>
                    <a:pt x="172859" y="249994"/>
                  </a:cubicBezTo>
                  <a:lnTo>
                    <a:pt x="172859" y="347941"/>
                  </a:lnTo>
                  <a:cubicBezTo>
                    <a:pt x="172859" y="370191"/>
                    <a:pt x="171650" y="386395"/>
                    <a:pt x="169231" y="396552"/>
                  </a:cubicBezTo>
                  <a:cubicBezTo>
                    <a:pt x="166813" y="406710"/>
                    <a:pt x="161795" y="416202"/>
                    <a:pt x="154176" y="425029"/>
                  </a:cubicBezTo>
                  <a:cubicBezTo>
                    <a:pt x="146558" y="433857"/>
                    <a:pt x="137368" y="440205"/>
                    <a:pt x="126606" y="444075"/>
                  </a:cubicBezTo>
                  <a:cubicBezTo>
                    <a:pt x="115844" y="447944"/>
                    <a:pt x="103812" y="449879"/>
                    <a:pt x="90511" y="449879"/>
                  </a:cubicBezTo>
                  <a:cubicBezTo>
                    <a:pt x="72977" y="449879"/>
                    <a:pt x="58406" y="447854"/>
                    <a:pt x="46797" y="443803"/>
                  </a:cubicBezTo>
                  <a:cubicBezTo>
                    <a:pt x="35188" y="439752"/>
                    <a:pt x="25938" y="433434"/>
                    <a:pt x="19045" y="424848"/>
                  </a:cubicBezTo>
                  <a:cubicBezTo>
                    <a:pt x="12153" y="416263"/>
                    <a:pt x="7255" y="407224"/>
                    <a:pt x="4353" y="397731"/>
                  </a:cubicBezTo>
                  <a:cubicBezTo>
                    <a:pt x="1451" y="388239"/>
                    <a:pt x="0" y="373154"/>
                    <a:pt x="0" y="352476"/>
                  </a:cubicBezTo>
                  <a:lnTo>
                    <a:pt x="0" y="249994"/>
                  </a:lnTo>
                  <a:cubicBezTo>
                    <a:pt x="0" y="223028"/>
                    <a:pt x="2328" y="202834"/>
                    <a:pt x="6983" y="189411"/>
                  </a:cubicBezTo>
                  <a:cubicBezTo>
                    <a:pt x="11639" y="175989"/>
                    <a:pt x="20889" y="165227"/>
                    <a:pt x="34735" y="157125"/>
                  </a:cubicBezTo>
                  <a:cubicBezTo>
                    <a:pt x="48581" y="149023"/>
                    <a:pt x="65359" y="144972"/>
                    <a:pt x="85069" y="144972"/>
                  </a:cubicBezTo>
                  <a:close/>
                  <a:moveTo>
                    <a:pt x="321971" y="101254"/>
                  </a:moveTo>
                  <a:lnTo>
                    <a:pt x="272990" y="290317"/>
                  </a:lnTo>
                  <a:lnTo>
                    <a:pt x="321971" y="290317"/>
                  </a:lnTo>
                  <a:close/>
                  <a:moveTo>
                    <a:pt x="286024" y="0"/>
                  </a:moveTo>
                  <a:lnTo>
                    <a:pt x="432829" y="0"/>
                  </a:lnTo>
                  <a:lnTo>
                    <a:pt x="432829" y="282541"/>
                  </a:lnTo>
                  <a:lnTo>
                    <a:pt x="321971" y="393399"/>
                  </a:lnTo>
                  <a:lnTo>
                    <a:pt x="321971" y="366052"/>
                  </a:lnTo>
                  <a:lnTo>
                    <a:pt x="190258" y="366052"/>
                  </a:lnTo>
                  <a:lnTo>
                    <a:pt x="190258" y="290317"/>
                  </a:lnTo>
                  <a:close/>
                </a:path>
              </a:pathLst>
            </a:custGeom>
            <a:solidFill>
              <a:srgbClr val="052839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52839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实例演示</a:t>
              </a:r>
              <a:endParaRPr lang="zh-CN" altLang="en-US" sz="28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172291" y="2940970"/>
              <a:ext cx="914400" cy="914400"/>
            </a:xfrm>
            <a:prstGeom prst="line">
              <a:avLst/>
            </a:prstGeom>
            <a:ln w="12700">
              <a:solidFill>
                <a:srgbClr val="0528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20574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2460000" flipV="1">
            <a:off x="-2618632" y="-636983"/>
            <a:ext cx="9204497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19140000" flipH="1" flipV="1">
            <a:off x="5839005" y="-1491538"/>
            <a:ext cx="9132985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6254" y="775936"/>
            <a:ext cx="177949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44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目录</a:t>
            </a:r>
            <a:r>
              <a:rPr lang="en-US" altLang="zh-CN" sz="44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/>
            </a:r>
            <a:br>
              <a:rPr lang="en-US" altLang="zh-CN" sz="44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CONTENTS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7353" y="2424070"/>
            <a:ext cx="4881540" cy="925261"/>
            <a:chOff x="3858303" y="2940970"/>
            <a:chExt cx="4881540" cy="925261"/>
          </a:xfrm>
        </p:grpSpPr>
        <p:sp>
          <p:nvSpPr>
            <p:cNvPr id="29" name="文本框 28"/>
            <p:cNvSpPr txBox="1"/>
            <p:nvPr/>
          </p:nvSpPr>
          <p:spPr>
            <a:xfrm>
              <a:off x="3858303" y="3301504"/>
              <a:ext cx="377675" cy="449879"/>
            </a:xfrm>
            <a:custGeom>
              <a:avLst/>
              <a:gdLst/>
              <a:ahLst/>
              <a:cxnLst/>
              <a:rect l="l" t="t" r="r" b="b"/>
              <a:pathLst>
                <a:path w="377675" h="449879">
                  <a:moveTo>
                    <a:pt x="86701" y="190137"/>
                  </a:moveTo>
                  <a:cubicBezTo>
                    <a:pt x="81260" y="190137"/>
                    <a:pt x="77663" y="192223"/>
                    <a:pt x="75909" y="196395"/>
                  </a:cubicBezTo>
                  <a:cubicBezTo>
                    <a:pt x="74156" y="200566"/>
                    <a:pt x="73279" y="210210"/>
                    <a:pt x="73279" y="225325"/>
                  </a:cubicBezTo>
                  <a:lnTo>
                    <a:pt x="73279" y="368619"/>
                  </a:lnTo>
                  <a:cubicBezTo>
                    <a:pt x="73279" y="385669"/>
                    <a:pt x="74095" y="395947"/>
                    <a:pt x="75728" y="399454"/>
                  </a:cubicBezTo>
                  <a:cubicBezTo>
                    <a:pt x="77360" y="402961"/>
                    <a:pt x="80897" y="404714"/>
                    <a:pt x="86339" y="404714"/>
                  </a:cubicBezTo>
                  <a:cubicBezTo>
                    <a:pt x="91780" y="404714"/>
                    <a:pt x="95347" y="402659"/>
                    <a:pt x="97040" y="398547"/>
                  </a:cubicBezTo>
                  <a:cubicBezTo>
                    <a:pt x="98733" y="394436"/>
                    <a:pt x="99580" y="385185"/>
                    <a:pt x="99580" y="370796"/>
                  </a:cubicBezTo>
                  <a:lnTo>
                    <a:pt x="99580" y="225325"/>
                  </a:lnTo>
                  <a:cubicBezTo>
                    <a:pt x="99580" y="209726"/>
                    <a:pt x="98824" y="199962"/>
                    <a:pt x="97312" y="196032"/>
                  </a:cubicBezTo>
                  <a:cubicBezTo>
                    <a:pt x="95801" y="192102"/>
                    <a:pt x="92264" y="190137"/>
                    <a:pt x="86701" y="190137"/>
                  </a:cubicBezTo>
                  <a:close/>
                  <a:moveTo>
                    <a:pt x="85069" y="144972"/>
                  </a:moveTo>
                  <a:cubicBezTo>
                    <a:pt x="101152" y="144972"/>
                    <a:pt x="115542" y="147784"/>
                    <a:pt x="128238" y="153406"/>
                  </a:cubicBezTo>
                  <a:cubicBezTo>
                    <a:pt x="140935" y="159029"/>
                    <a:pt x="150428" y="165892"/>
                    <a:pt x="156716" y="173994"/>
                  </a:cubicBezTo>
                  <a:cubicBezTo>
                    <a:pt x="163004" y="182095"/>
                    <a:pt x="167266" y="191225"/>
                    <a:pt x="169503" y="201383"/>
                  </a:cubicBezTo>
                  <a:cubicBezTo>
                    <a:pt x="171740" y="211540"/>
                    <a:pt x="172859" y="227744"/>
                    <a:pt x="172859" y="249994"/>
                  </a:cubicBezTo>
                  <a:lnTo>
                    <a:pt x="172859" y="347941"/>
                  </a:lnTo>
                  <a:cubicBezTo>
                    <a:pt x="172859" y="370191"/>
                    <a:pt x="171650" y="386395"/>
                    <a:pt x="169231" y="396552"/>
                  </a:cubicBezTo>
                  <a:cubicBezTo>
                    <a:pt x="166813" y="406710"/>
                    <a:pt x="161795" y="416202"/>
                    <a:pt x="154176" y="425029"/>
                  </a:cubicBezTo>
                  <a:cubicBezTo>
                    <a:pt x="146558" y="433857"/>
                    <a:pt x="137368" y="440205"/>
                    <a:pt x="126606" y="444075"/>
                  </a:cubicBezTo>
                  <a:cubicBezTo>
                    <a:pt x="115844" y="447944"/>
                    <a:pt x="103812" y="449879"/>
                    <a:pt x="90511" y="449879"/>
                  </a:cubicBezTo>
                  <a:cubicBezTo>
                    <a:pt x="72977" y="449879"/>
                    <a:pt x="58406" y="447854"/>
                    <a:pt x="46797" y="443803"/>
                  </a:cubicBezTo>
                  <a:cubicBezTo>
                    <a:pt x="35188" y="439752"/>
                    <a:pt x="25938" y="433434"/>
                    <a:pt x="19045" y="424848"/>
                  </a:cubicBezTo>
                  <a:cubicBezTo>
                    <a:pt x="12153" y="416263"/>
                    <a:pt x="7255" y="407224"/>
                    <a:pt x="4353" y="397731"/>
                  </a:cubicBezTo>
                  <a:cubicBezTo>
                    <a:pt x="1451" y="388239"/>
                    <a:pt x="0" y="373154"/>
                    <a:pt x="0" y="352476"/>
                  </a:cubicBezTo>
                  <a:lnTo>
                    <a:pt x="0" y="249994"/>
                  </a:lnTo>
                  <a:cubicBezTo>
                    <a:pt x="0" y="223028"/>
                    <a:pt x="2328" y="202834"/>
                    <a:pt x="6983" y="189411"/>
                  </a:cubicBezTo>
                  <a:cubicBezTo>
                    <a:pt x="11639" y="175989"/>
                    <a:pt x="20889" y="165227"/>
                    <a:pt x="34735" y="157125"/>
                  </a:cubicBezTo>
                  <a:cubicBezTo>
                    <a:pt x="48581" y="149023"/>
                    <a:pt x="65359" y="144972"/>
                    <a:pt x="85069" y="144972"/>
                  </a:cubicBezTo>
                  <a:close/>
                  <a:moveTo>
                    <a:pt x="312367" y="0"/>
                  </a:moveTo>
                  <a:lnTo>
                    <a:pt x="377675" y="0"/>
                  </a:lnTo>
                  <a:lnTo>
                    <a:pt x="377675" y="336509"/>
                  </a:lnTo>
                  <a:lnTo>
                    <a:pt x="269928" y="444256"/>
                  </a:lnTo>
                  <a:lnTo>
                    <a:pt x="266816" y="444256"/>
                  </a:lnTo>
                  <a:lnTo>
                    <a:pt x="266816" y="206075"/>
                  </a:lnTo>
                  <a:cubicBezTo>
                    <a:pt x="266816" y="171684"/>
                    <a:pt x="265993" y="151012"/>
                    <a:pt x="264346" y="144061"/>
                  </a:cubicBezTo>
                  <a:cubicBezTo>
                    <a:pt x="262700" y="137109"/>
                    <a:pt x="258172" y="131850"/>
                    <a:pt x="250764" y="128282"/>
                  </a:cubicBezTo>
                  <a:cubicBezTo>
                    <a:pt x="243355" y="124715"/>
                    <a:pt x="226845" y="122932"/>
                    <a:pt x="201234" y="122932"/>
                  </a:cubicBezTo>
                  <a:lnTo>
                    <a:pt x="190258" y="122932"/>
                  </a:lnTo>
                  <a:lnTo>
                    <a:pt x="190258" y="71138"/>
                  </a:lnTo>
                  <a:cubicBezTo>
                    <a:pt x="243858" y="59602"/>
                    <a:pt x="284561" y="35889"/>
                    <a:pt x="312367" y="0"/>
                  </a:cubicBezTo>
                  <a:close/>
                </a:path>
              </a:pathLst>
            </a:custGeom>
            <a:solidFill>
              <a:srgbClr val="24272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Vue.js</a:t>
              </a:r>
              <a:r>
                <a:rPr lang="zh-CN" altLang="en-US" sz="2800" b="1" dirty="0" smtClean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简介</a:t>
              </a:r>
              <a:endParaRPr lang="zh-CN" altLang="en-US" sz="2800" b="1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4119110" y="2940970"/>
              <a:ext cx="914400" cy="914400"/>
            </a:xfrm>
            <a:prstGeom prst="line">
              <a:avLst/>
            </a:prstGeom>
            <a:ln w="12700">
              <a:solidFill>
                <a:srgbClr val="2427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876840" y="3497616"/>
            <a:ext cx="4881540" cy="925261"/>
            <a:chOff x="3858303" y="2940970"/>
            <a:chExt cx="4881540" cy="925261"/>
          </a:xfrm>
        </p:grpSpPr>
        <p:sp>
          <p:nvSpPr>
            <p:cNvPr id="33" name="文本框 32"/>
            <p:cNvSpPr txBox="1"/>
            <p:nvPr/>
          </p:nvSpPr>
          <p:spPr>
            <a:xfrm>
              <a:off x="3858303" y="3292997"/>
              <a:ext cx="455605" cy="458386"/>
            </a:xfrm>
            <a:custGeom>
              <a:avLst/>
              <a:gdLst/>
              <a:ahLst/>
              <a:cxnLst/>
              <a:rect l="l" t="t" r="r" b="b"/>
              <a:pathLst>
                <a:path w="455605" h="458386">
                  <a:moveTo>
                    <a:pt x="86701" y="198644"/>
                  </a:moveTo>
                  <a:cubicBezTo>
                    <a:pt x="81260" y="198644"/>
                    <a:pt x="77663" y="200730"/>
                    <a:pt x="75909" y="204902"/>
                  </a:cubicBezTo>
                  <a:cubicBezTo>
                    <a:pt x="74156" y="209073"/>
                    <a:pt x="73279" y="218717"/>
                    <a:pt x="73279" y="233832"/>
                  </a:cubicBezTo>
                  <a:lnTo>
                    <a:pt x="73279" y="377126"/>
                  </a:lnTo>
                  <a:cubicBezTo>
                    <a:pt x="73279" y="394176"/>
                    <a:pt x="74095" y="404454"/>
                    <a:pt x="75728" y="407961"/>
                  </a:cubicBezTo>
                  <a:cubicBezTo>
                    <a:pt x="77360" y="411468"/>
                    <a:pt x="80897" y="413221"/>
                    <a:pt x="86339" y="413221"/>
                  </a:cubicBezTo>
                  <a:cubicBezTo>
                    <a:pt x="91780" y="413221"/>
                    <a:pt x="95347" y="411166"/>
                    <a:pt x="97040" y="407054"/>
                  </a:cubicBezTo>
                  <a:cubicBezTo>
                    <a:pt x="98733" y="402943"/>
                    <a:pt x="99580" y="393692"/>
                    <a:pt x="99580" y="379303"/>
                  </a:cubicBezTo>
                  <a:lnTo>
                    <a:pt x="99580" y="233832"/>
                  </a:lnTo>
                  <a:cubicBezTo>
                    <a:pt x="99580" y="218233"/>
                    <a:pt x="98824" y="208469"/>
                    <a:pt x="97312" y="204539"/>
                  </a:cubicBezTo>
                  <a:cubicBezTo>
                    <a:pt x="95801" y="200609"/>
                    <a:pt x="92264" y="198644"/>
                    <a:pt x="86701" y="198644"/>
                  </a:cubicBezTo>
                  <a:close/>
                  <a:moveTo>
                    <a:pt x="85069" y="153479"/>
                  </a:moveTo>
                  <a:cubicBezTo>
                    <a:pt x="101152" y="153479"/>
                    <a:pt x="115542" y="156291"/>
                    <a:pt x="128238" y="161913"/>
                  </a:cubicBezTo>
                  <a:cubicBezTo>
                    <a:pt x="140935" y="167536"/>
                    <a:pt x="150428" y="174399"/>
                    <a:pt x="156716" y="182501"/>
                  </a:cubicBezTo>
                  <a:cubicBezTo>
                    <a:pt x="163004" y="190602"/>
                    <a:pt x="167266" y="199732"/>
                    <a:pt x="169503" y="209890"/>
                  </a:cubicBezTo>
                  <a:cubicBezTo>
                    <a:pt x="171740" y="220047"/>
                    <a:pt x="172859" y="236251"/>
                    <a:pt x="172859" y="258501"/>
                  </a:cubicBezTo>
                  <a:lnTo>
                    <a:pt x="172859" y="356448"/>
                  </a:lnTo>
                  <a:cubicBezTo>
                    <a:pt x="172859" y="378698"/>
                    <a:pt x="171650" y="394902"/>
                    <a:pt x="169231" y="405059"/>
                  </a:cubicBezTo>
                  <a:cubicBezTo>
                    <a:pt x="166813" y="415217"/>
                    <a:pt x="161795" y="424709"/>
                    <a:pt x="154176" y="433536"/>
                  </a:cubicBezTo>
                  <a:cubicBezTo>
                    <a:pt x="146558" y="442364"/>
                    <a:pt x="137368" y="448712"/>
                    <a:pt x="126606" y="452582"/>
                  </a:cubicBezTo>
                  <a:cubicBezTo>
                    <a:pt x="115844" y="456451"/>
                    <a:pt x="103812" y="458386"/>
                    <a:pt x="90511" y="458386"/>
                  </a:cubicBezTo>
                  <a:cubicBezTo>
                    <a:pt x="72977" y="458386"/>
                    <a:pt x="58406" y="456361"/>
                    <a:pt x="46797" y="452310"/>
                  </a:cubicBezTo>
                  <a:cubicBezTo>
                    <a:pt x="35188" y="448259"/>
                    <a:pt x="25938" y="441941"/>
                    <a:pt x="19045" y="433355"/>
                  </a:cubicBezTo>
                  <a:cubicBezTo>
                    <a:pt x="12153" y="424770"/>
                    <a:pt x="7255" y="415731"/>
                    <a:pt x="4353" y="406238"/>
                  </a:cubicBezTo>
                  <a:cubicBezTo>
                    <a:pt x="1451" y="396746"/>
                    <a:pt x="0" y="381661"/>
                    <a:pt x="0" y="360983"/>
                  </a:cubicBezTo>
                  <a:lnTo>
                    <a:pt x="0" y="258501"/>
                  </a:lnTo>
                  <a:cubicBezTo>
                    <a:pt x="0" y="231535"/>
                    <a:pt x="2328" y="211341"/>
                    <a:pt x="6983" y="197918"/>
                  </a:cubicBezTo>
                  <a:cubicBezTo>
                    <a:pt x="11639" y="184496"/>
                    <a:pt x="20889" y="173734"/>
                    <a:pt x="34735" y="165632"/>
                  </a:cubicBezTo>
                  <a:cubicBezTo>
                    <a:pt x="48581" y="157530"/>
                    <a:pt x="65359" y="153479"/>
                    <a:pt x="85069" y="153479"/>
                  </a:cubicBezTo>
                  <a:close/>
                  <a:moveTo>
                    <a:pt x="321696" y="0"/>
                  </a:moveTo>
                  <a:cubicBezTo>
                    <a:pt x="365784" y="0"/>
                    <a:pt x="399124" y="10930"/>
                    <a:pt x="421716" y="32791"/>
                  </a:cubicBezTo>
                  <a:cubicBezTo>
                    <a:pt x="444308" y="54652"/>
                    <a:pt x="455605" y="82321"/>
                    <a:pt x="455605" y="115798"/>
                  </a:cubicBezTo>
                  <a:cubicBezTo>
                    <a:pt x="455605" y="141226"/>
                    <a:pt x="449247" y="168117"/>
                    <a:pt x="436532" y="196472"/>
                  </a:cubicBezTo>
                  <a:cubicBezTo>
                    <a:pt x="423816" y="224827"/>
                    <a:pt x="386358" y="285012"/>
                    <a:pt x="324157" y="377028"/>
                  </a:cubicBezTo>
                  <a:lnTo>
                    <a:pt x="346849" y="377028"/>
                  </a:lnTo>
                  <a:lnTo>
                    <a:pt x="271114" y="452763"/>
                  </a:lnTo>
                  <a:lnTo>
                    <a:pt x="201783" y="452763"/>
                  </a:lnTo>
                  <a:lnTo>
                    <a:pt x="201851" y="389376"/>
                  </a:lnTo>
                  <a:cubicBezTo>
                    <a:pt x="274111" y="271201"/>
                    <a:pt x="317054" y="198073"/>
                    <a:pt x="330683" y="169992"/>
                  </a:cubicBezTo>
                  <a:cubicBezTo>
                    <a:pt x="344312" y="141912"/>
                    <a:pt x="351126" y="120005"/>
                    <a:pt x="351126" y="104273"/>
                  </a:cubicBezTo>
                  <a:cubicBezTo>
                    <a:pt x="351126" y="92199"/>
                    <a:pt x="349065" y="83190"/>
                    <a:pt x="344944" y="77244"/>
                  </a:cubicBezTo>
                  <a:cubicBezTo>
                    <a:pt x="340822" y="71299"/>
                    <a:pt x="334548" y="68326"/>
                    <a:pt x="326121" y="68326"/>
                  </a:cubicBezTo>
                  <a:cubicBezTo>
                    <a:pt x="317695" y="68326"/>
                    <a:pt x="311421" y="71619"/>
                    <a:pt x="307299" y="78205"/>
                  </a:cubicBezTo>
                  <a:cubicBezTo>
                    <a:pt x="303177" y="84790"/>
                    <a:pt x="301116" y="97870"/>
                    <a:pt x="301116" y="117444"/>
                  </a:cubicBezTo>
                  <a:lnTo>
                    <a:pt x="301116" y="159702"/>
                  </a:lnTo>
                  <a:lnTo>
                    <a:pt x="201783" y="159702"/>
                  </a:lnTo>
                  <a:lnTo>
                    <a:pt x="201783" y="143512"/>
                  </a:lnTo>
                  <a:cubicBezTo>
                    <a:pt x="201783" y="118633"/>
                    <a:pt x="203063" y="99013"/>
                    <a:pt x="205624" y="84653"/>
                  </a:cubicBezTo>
                  <a:cubicBezTo>
                    <a:pt x="208186" y="70293"/>
                    <a:pt x="214497" y="56161"/>
                    <a:pt x="224558" y="42258"/>
                  </a:cubicBezTo>
                  <a:cubicBezTo>
                    <a:pt x="234620" y="28355"/>
                    <a:pt x="247699" y="17836"/>
                    <a:pt x="263798" y="10702"/>
                  </a:cubicBezTo>
                  <a:cubicBezTo>
                    <a:pt x="279896" y="3567"/>
                    <a:pt x="299195" y="0"/>
                    <a:pt x="321696" y="0"/>
                  </a:cubicBezTo>
                  <a:close/>
                </a:path>
              </a:pathLst>
            </a:custGeom>
            <a:solidFill>
              <a:srgbClr val="24272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生命周期简介</a:t>
              </a:r>
              <a:endParaRPr lang="zh-CN" altLang="en-US" sz="2800" b="1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4119110" y="2940970"/>
              <a:ext cx="914400" cy="914400"/>
            </a:xfrm>
            <a:prstGeom prst="line">
              <a:avLst/>
            </a:prstGeom>
            <a:ln w="12700">
              <a:solidFill>
                <a:srgbClr val="2427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875298" y="4571162"/>
            <a:ext cx="4881540" cy="925261"/>
            <a:chOff x="3858303" y="2940970"/>
            <a:chExt cx="4881540" cy="925261"/>
          </a:xfrm>
        </p:grpSpPr>
        <p:sp>
          <p:nvSpPr>
            <p:cNvPr id="37" name="文本框 36"/>
            <p:cNvSpPr txBox="1"/>
            <p:nvPr/>
          </p:nvSpPr>
          <p:spPr>
            <a:xfrm>
              <a:off x="3858303" y="3292723"/>
              <a:ext cx="461887" cy="458660"/>
            </a:xfrm>
            <a:custGeom>
              <a:avLst/>
              <a:gdLst/>
              <a:ahLst/>
              <a:cxnLst/>
              <a:rect l="l" t="t" r="r" b="b"/>
              <a:pathLst>
                <a:path w="461887" h="458660">
                  <a:moveTo>
                    <a:pt x="203429" y="276597"/>
                  </a:moveTo>
                  <a:lnTo>
                    <a:pt x="314288" y="276597"/>
                  </a:lnTo>
                  <a:lnTo>
                    <a:pt x="314288" y="348764"/>
                  </a:lnTo>
                  <a:cubicBezTo>
                    <a:pt x="314288" y="367973"/>
                    <a:pt x="315431" y="380183"/>
                    <a:pt x="317718" y="385397"/>
                  </a:cubicBezTo>
                  <a:lnTo>
                    <a:pt x="331616" y="392534"/>
                  </a:lnTo>
                  <a:lnTo>
                    <a:pt x="272546" y="451605"/>
                  </a:lnTo>
                  <a:lnTo>
                    <a:pt x="252410" y="444119"/>
                  </a:lnTo>
                  <a:cubicBezTo>
                    <a:pt x="232379" y="432320"/>
                    <a:pt x="219207" y="417868"/>
                    <a:pt x="212896" y="400764"/>
                  </a:cubicBezTo>
                  <a:cubicBezTo>
                    <a:pt x="206585" y="383659"/>
                    <a:pt x="203429" y="353978"/>
                    <a:pt x="203429" y="311720"/>
                  </a:cubicBezTo>
                  <a:close/>
                  <a:moveTo>
                    <a:pt x="86701" y="198918"/>
                  </a:moveTo>
                  <a:cubicBezTo>
                    <a:pt x="81260" y="198918"/>
                    <a:pt x="77663" y="201004"/>
                    <a:pt x="75909" y="205176"/>
                  </a:cubicBezTo>
                  <a:cubicBezTo>
                    <a:pt x="74156" y="209347"/>
                    <a:pt x="73279" y="218991"/>
                    <a:pt x="73279" y="234106"/>
                  </a:cubicBezTo>
                  <a:lnTo>
                    <a:pt x="73279" y="377400"/>
                  </a:lnTo>
                  <a:cubicBezTo>
                    <a:pt x="73279" y="394450"/>
                    <a:pt x="74095" y="404728"/>
                    <a:pt x="75728" y="408235"/>
                  </a:cubicBezTo>
                  <a:cubicBezTo>
                    <a:pt x="77360" y="411742"/>
                    <a:pt x="80897" y="413495"/>
                    <a:pt x="86339" y="413495"/>
                  </a:cubicBezTo>
                  <a:cubicBezTo>
                    <a:pt x="91780" y="413495"/>
                    <a:pt x="95347" y="411440"/>
                    <a:pt x="97040" y="407328"/>
                  </a:cubicBezTo>
                  <a:cubicBezTo>
                    <a:pt x="98733" y="403217"/>
                    <a:pt x="99580" y="393966"/>
                    <a:pt x="99580" y="379577"/>
                  </a:cubicBezTo>
                  <a:lnTo>
                    <a:pt x="99580" y="234106"/>
                  </a:lnTo>
                  <a:cubicBezTo>
                    <a:pt x="99580" y="218507"/>
                    <a:pt x="98824" y="208743"/>
                    <a:pt x="97312" y="204813"/>
                  </a:cubicBezTo>
                  <a:cubicBezTo>
                    <a:pt x="95801" y="200883"/>
                    <a:pt x="92264" y="198918"/>
                    <a:pt x="86701" y="198918"/>
                  </a:cubicBezTo>
                  <a:close/>
                  <a:moveTo>
                    <a:pt x="85069" y="153753"/>
                  </a:moveTo>
                  <a:cubicBezTo>
                    <a:pt x="101152" y="153753"/>
                    <a:pt x="115542" y="156565"/>
                    <a:pt x="128238" y="162187"/>
                  </a:cubicBezTo>
                  <a:cubicBezTo>
                    <a:pt x="140935" y="167810"/>
                    <a:pt x="150428" y="174673"/>
                    <a:pt x="156716" y="182775"/>
                  </a:cubicBezTo>
                  <a:cubicBezTo>
                    <a:pt x="163004" y="190876"/>
                    <a:pt x="167266" y="200006"/>
                    <a:pt x="169503" y="210164"/>
                  </a:cubicBezTo>
                  <a:cubicBezTo>
                    <a:pt x="171740" y="220321"/>
                    <a:pt x="172859" y="236525"/>
                    <a:pt x="172859" y="258775"/>
                  </a:cubicBezTo>
                  <a:lnTo>
                    <a:pt x="172859" y="356722"/>
                  </a:lnTo>
                  <a:cubicBezTo>
                    <a:pt x="172859" y="378972"/>
                    <a:pt x="171650" y="395176"/>
                    <a:pt x="169231" y="405333"/>
                  </a:cubicBezTo>
                  <a:cubicBezTo>
                    <a:pt x="166813" y="415491"/>
                    <a:pt x="161795" y="424983"/>
                    <a:pt x="154176" y="433810"/>
                  </a:cubicBezTo>
                  <a:cubicBezTo>
                    <a:pt x="146558" y="442638"/>
                    <a:pt x="137368" y="448986"/>
                    <a:pt x="126606" y="452856"/>
                  </a:cubicBezTo>
                  <a:cubicBezTo>
                    <a:pt x="115844" y="456725"/>
                    <a:pt x="103812" y="458660"/>
                    <a:pt x="90511" y="458660"/>
                  </a:cubicBezTo>
                  <a:cubicBezTo>
                    <a:pt x="72977" y="458660"/>
                    <a:pt x="58406" y="456635"/>
                    <a:pt x="46797" y="452584"/>
                  </a:cubicBezTo>
                  <a:cubicBezTo>
                    <a:pt x="35188" y="448533"/>
                    <a:pt x="25938" y="442215"/>
                    <a:pt x="19045" y="433629"/>
                  </a:cubicBezTo>
                  <a:cubicBezTo>
                    <a:pt x="12153" y="425044"/>
                    <a:pt x="7255" y="416005"/>
                    <a:pt x="4353" y="406512"/>
                  </a:cubicBezTo>
                  <a:cubicBezTo>
                    <a:pt x="1451" y="397020"/>
                    <a:pt x="0" y="381935"/>
                    <a:pt x="0" y="361257"/>
                  </a:cubicBezTo>
                  <a:lnTo>
                    <a:pt x="0" y="258775"/>
                  </a:lnTo>
                  <a:cubicBezTo>
                    <a:pt x="0" y="231809"/>
                    <a:pt x="2328" y="211615"/>
                    <a:pt x="6983" y="198192"/>
                  </a:cubicBezTo>
                  <a:cubicBezTo>
                    <a:pt x="11639" y="184770"/>
                    <a:pt x="20889" y="174008"/>
                    <a:pt x="34735" y="165906"/>
                  </a:cubicBezTo>
                  <a:cubicBezTo>
                    <a:pt x="48581" y="157804"/>
                    <a:pt x="65359" y="153753"/>
                    <a:pt x="85069" y="153753"/>
                  </a:cubicBezTo>
                  <a:close/>
                  <a:moveTo>
                    <a:pt x="324989" y="0"/>
                  </a:moveTo>
                  <a:cubicBezTo>
                    <a:pt x="377857" y="0"/>
                    <a:pt x="413713" y="10328"/>
                    <a:pt x="432555" y="30986"/>
                  </a:cubicBezTo>
                  <a:cubicBezTo>
                    <a:pt x="451397" y="51643"/>
                    <a:pt x="460818" y="80344"/>
                    <a:pt x="460818" y="117088"/>
                  </a:cubicBezTo>
                  <a:cubicBezTo>
                    <a:pt x="460818" y="141950"/>
                    <a:pt x="457434" y="159911"/>
                    <a:pt x="450665" y="170971"/>
                  </a:cubicBezTo>
                  <a:cubicBezTo>
                    <a:pt x="443897" y="182032"/>
                    <a:pt x="432006" y="192132"/>
                    <a:pt x="414993" y="201273"/>
                  </a:cubicBezTo>
                  <a:cubicBezTo>
                    <a:pt x="431823" y="206947"/>
                    <a:pt x="444354" y="216236"/>
                    <a:pt x="452586" y="229140"/>
                  </a:cubicBezTo>
                  <a:cubicBezTo>
                    <a:pt x="456702" y="235592"/>
                    <a:pt x="459789" y="246380"/>
                    <a:pt x="461847" y="261503"/>
                  </a:cubicBezTo>
                  <a:lnTo>
                    <a:pt x="461887" y="262263"/>
                  </a:lnTo>
                  <a:lnTo>
                    <a:pt x="351874" y="372276"/>
                  </a:lnTo>
                  <a:lnTo>
                    <a:pt x="353047" y="365503"/>
                  </a:lnTo>
                  <a:cubicBezTo>
                    <a:pt x="353733" y="356905"/>
                    <a:pt x="354076" y="345655"/>
                    <a:pt x="354076" y="331752"/>
                  </a:cubicBezTo>
                  <a:lnTo>
                    <a:pt x="354076" y="301019"/>
                  </a:lnTo>
                  <a:cubicBezTo>
                    <a:pt x="354076" y="284006"/>
                    <a:pt x="352155" y="271566"/>
                    <a:pt x="348314" y="263700"/>
                  </a:cubicBezTo>
                  <a:cubicBezTo>
                    <a:pt x="344472" y="255834"/>
                    <a:pt x="338801" y="250666"/>
                    <a:pt x="331301" y="248196"/>
                  </a:cubicBezTo>
                  <a:cubicBezTo>
                    <a:pt x="323800" y="245727"/>
                    <a:pt x="309257" y="244309"/>
                    <a:pt x="287671" y="243943"/>
                  </a:cubicBezTo>
                  <a:lnTo>
                    <a:pt x="287671" y="179458"/>
                  </a:lnTo>
                  <a:cubicBezTo>
                    <a:pt x="314013" y="179458"/>
                    <a:pt x="330294" y="178452"/>
                    <a:pt x="336514" y="176440"/>
                  </a:cubicBezTo>
                  <a:cubicBezTo>
                    <a:pt x="342734" y="174428"/>
                    <a:pt x="347216" y="170037"/>
                    <a:pt x="349960" y="163269"/>
                  </a:cubicBezTo>
                  <a:cubicBezTo>
                    <a:pt x="352704" y="156500"/>
                    <a:pt x="354076" y="145890"/>
                    <a:pt x="354076" y="131438"/>
                  </a:cubicBezTo>
                  <a:lnTo>
                    <a:pt x="354076" y="106742"/>
                  </a:lnTo>
                  <a:cubicBezTo>
                    <a:pt x="354076" y="91193"/>
                    <a:pt x="352475" y="80948"/>
                    <a:pt x="349274" y="76009"/>
                  </a:cubicBezTo>
                  <a:cubicBezTo>
                    <a:pt x="346073" y="71070"/>
                    <a:pt x="341088" y="68600"/>
                    <a:pt x="334319" y="68600"/>
                  </a:cubicBezTo>
                  <a:cubicBezTo>
                    <a:pt x="326636" y="68600"/>
                    <a:pt x="321376" y="71207"/>
                    <a:pt x="318541" y="76421"/>
                  </a:cubicBezTo>
                  <a:cubicBezTo>
                    <a:pt x="315705" y="81634"/>
                    <a:pt x="314288" y="92747"/>
                    <a:pt x="314288" y="109760"/>
                  </a:cubicBezTo>
                  <a:lnTo>
                    <a:pt x="314288" y="146256"/>
                  </a:lnTo>
                  <a:lnTo>
                    <a:pt x="203429" y="146256"/>
                  </a:lnTo>
                  <a:lnTo>
                    <a:pt x="203429" y="108388"/>
                  </a:lnTo>
                  <a:cubicBezTo>
                    <a:pt x="203429" y="65948"/>
                    <a:pt x="213125" y="37273"/>
                    <a:pt x="232516" y="22363"/>
                  </a:cubicBezTo>
                  <a:cubicBezTo>
                    <a:pt x="251907" y="7454"/>
                    <a:pt x="282731" y="0"/>
                    <a:pt x="324989" y="0"/>
                  </a:cubicBezTo>
                  <a:close/>
                </a:path>
              </a:pathLst>
            </a:custGeom>
            <a:solidFill>
              <a:srgbClr val="24272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组件及组件通信</a:t>
              </a:r>
              <a:endParaRPr lang="zh-CN" altLang="en-US" sz="2800" b="1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4149272" y="2940970"/>
              <a:ext cx="914400" cy="914400"/>
            </a:xfrm>
            <a:prstGeom prst="line">
              <a:avLst/>
            </a:prstGeom>
            <a:ln w="12700">
              <a:solidFill>
                <a:srgbClr val="2427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3873500" y="5644708"/>
            <a:ext cx="4881540" cy="925261"/>
            <a:chOff x="3858303" y="2940970"/>
            <a:chExt cx="4881540" cy="925261"/>
          </a:xfrm>
        </p:grpSpPr>
        <p:sp>
          <p:nvSpPr>
            <p:cNvPr id="41" name="文本框 40"/>
            <p:cNvSpPr txBox="1"/>
            <p:nvPr/>
          </p:nvSpPr>
          <p:spPr>
            <a:xfrm>
              <a:off x="3858303" y="3301504"/>
              <a:ext cx="432829" cy="449879"/>
            </a:xfrm>
            <a:custGeom>
              <a:avLst/>
              <a:gdLst/>
              <a:ahLst/>
              <a:cxnLst/>
              <a:rect l="l" t="t" r="r" b="b"/>
              <a:pathLst>
                <a:path w="432829" h="449879">
                  <a:moveTo>
                    <a:pt x="86701" y="190137"/>
                  </a:moveTo>
                  <a:cubicBezTo>
                    <a:pt x="81260" y="190137"/>
                    <a:pt x="77663" y="192223"/>
                    <a:pt x="75909" y="196395"/>
                  </a:cubicBezTo>
                  <a:cubicBezTo>
                    <a:pt x="74156" y="200566"/>
                    <a:pt x="73279" y="210210"/>
                    <a:pt x="73279" y="225325"/>
                  </a:cubicBezTo>
                  <a:lnTo>
                    <a:pt x="73279" y="368619"/>
                  </a:lnTo>
                  <a:cubicBezTo>
                    <a:pt x="73279" y="385669"/>
                    <a:pt x="74095" y="395947"/>
                    <a:pt x="75728" y="399454"/>
                  </a:cubicBezTo>
                  <a:cubicBezTo>
                    <a:pt x="77360" y="402961"/>
                    <a:pt x="80897" y="404714"/>
                    <a:pt x="86339" y="404714"/>
                  </a:cubicBezTo>
                  <a:cubicBezTo>
                    <a:pt x="91780" y="404714"/>
                    <a:pt x="95347" y="402659"/>
                    <a:pt x="97040" y="398547"/>
                  </a:cubicBezTo>
                  <a:cubicBezTo>
                    <a:pt x="98733" y="394436"/>
                    <a:pt x="99580" y="385185"/>
                    <a:pt x="99580" y="370796"/>
                  </a:cubicBezTo>
                  <a:lnTo>
                    <a:pt x="99580" y="225325"/>
                  </a:lnTo>
                  <a:cubicBezTo>
                    <a:pt x="99580" y="209726"/>
                    <a:pt x="98824" y="199962"/>
                    <a:pt x="97312" y="196032"/>
                  </a:cubicBezTo>
                  <a:cubicBezTo>
                    <a:pt x="95801" y="192102"/>
                    <a:pt x="92264" y="190137"/>
                    <a:pt x="86701" y="190137"/>
                  </a:cubicBezTo>
                  <a:close/>
                  <a:moveTo>
                    <a:pt x="85069" y="144972"/>
                  </a:moveTo>
                  <a:cubicBezTo>
                    <a:pt x="101152" y="144972"/>
                    <a:pt x="115542" y="147784"/>
                    <a:pt x="128238" y="153406"/>
                  </a:cubicBezTo>
                  <a:cubicBezTo>
                    <a:pt x="140935" y="159029"/>
                    <a:pt x="150428" y="165892"/>
                    <a:pt x="156716" y="173994"/>
                  </a:cubicBezTo>
                  <a:cubicBezTo>
                    <a:pt x="163004" y="182095"/>
                    <a:pt x="167266" y="191225"/>
                    <a:pt x="169503" y="201383"/>
                  </a:cubicBezTo>
                  <a:cubicBezTo>
                    <a:pt x="171740" y="211540"/>
                    <a:pt x="172859" y="227744"/>
                    <a:pt x="172859" y="249994"/>
                  </a:cubicBezTo>
                  <a:lnTo>
                    <a:pt x="172859" y="347941"/>
                  </a:lnTo>
                  <a:cubicBezTo>
                    <a:pt x="172859" y="370191"/>
                    <a:pt x="171650" y="386395"/>
                    <a:pt x="169231" y="396552"/>
                  </a:cubicBezTo>
                  <a:cubicBezTo>
                    <a:pt x="166813" y="406710"/>
                    <a:pt x="161795" y="416202"/>
                    <a:pt x="154176" y="425029"/>
                  </a:cubicBezTo>
                  <a:cubicBezTo>
                    <a:pt x="146558" y="433857"/>
                    <a:pt x="137368" y="440205"/>
                    <a:pt x="126606" y="444075"/>
                  </a:cubicBezTo>
                  <a:cubicBezTo>
                    <a:pt x="115844" y="447944"/>
                    <a:pt x="103812" y="449879"/>
                    <a:pt x="90511" y="449879"/>
                  </a:cubicBezTo>
                  <a:cubicBezTo>
                    <a:pt x="72977" y="449879"/>
                    <a:pt x="58406" y="447854"/>
                    <a:pt x="46797" y="443803"/>
                  </a:cubicBezTo>
                  <a:cubicBezTo>
                    <a:pt x="35188" y="439752"/>
                    <a:pt x="25938" y="433434"/>
                    <a:pt x="19045" y="424848"/>
                  </a:cubicBezTo>
                  <a:cubicBezTo>
                    <a:pt x="12153" y="416263"/>
                    <a:pt x="7255" y="407224"/>
                    <a:pt x="4353" y="397731"/>
                  </a:cubicBezTo>
                  <a:cubicBezTo>
                    <a:pt x="1451" y="388239"/>
                    <a:pt x="0" y="373154"/>
                    <a:pt x="0" y="352476"/>
                  </a:cubicBezTo>
                  <a:lnTo>
                    <a:pt x="0" y="249994"/>
                  </a:lnTo>
                  <a:cubicBezTo>
                    <a:pt x="0" y="223028"/>
                    <a:pt x="2328" y="202834"/>
                    <a:pt x="6983" y="189411"/>
                  </a:cubicBezTo>
                  <a:cubicBezTo>
                    <a:pt x="11639" y="175989"/>
                    <a:pt x="20889" y="165227"/>
                    <a:pt x="34735" y="157125"/>
                  </a:cubicBezTo>
                  <a:cubicBezTo>
                    <a:pt x="48581" y="149023"/>
                    <a:pt x="65359" y="144972"/>
                    <a:pt x="85069" y="144972"/>
                  </a:cubicBezTo>
                  <a:close/>
                  <a:moveTo>
                    <a:pt x="321971" y="101254"/>
                  </a:moveTo>
                  <a:lnTo>
                    <a:pt x="272990" y="290317"/>
                  </a:lnTo>
                  <a:lnTo>
                    <a:pt x="321971" y="290317"/>
                  </a:lnTo>
                  <a:close/>
                  <a:moveTo>
                    <a:pt x="286024" y="0"/>
                  </a:moveTo>
                  <a:lnTo>
                    <a:pt x="432829" y="0"/>
                  </a:lnTo>
                  <a:lnTo>
                    <a:pt x="432829" y="282541"/>
                  </a:lnTo>
                  <a:lnTo>
                    <a:pt x="321971" y="393399"/>
                  </a:lnTo>
                  <a:lnTo>
                    <a:pt x="321971" y="366052"/>
                  </a:lnTo>
                  <a:lnTo>
                    <a:pt x="190258" y="366052"/>
                  </a:lnTo>
                  <a:lnTo>
                    <a:pt x="190258" y="290317"/>
                  </a:lnTo>
                  <a:close/>
                </a:path>
              </a:pathLst>
            </a:custGeom>
            <a:solidFill>
              <a:srgbClr val="24272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实</a:t>
              </a:r>
              <a:r>
                <a:rPr lang="zh-CN" altLang="en-US" sz="2800" b="1" dirty="0" smtClean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例演示</a:t>
              </a:r>
              <a:endParaRPr lang="zh-CN" altLang="en-US" sz="2800" b="1" dirty="0">
                <a:solidFill>
                  <a:srgbClr val="24272E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4172291" y="2940970"/>
              <a:ext cx="914400" cy="914400"/>
            </a:xfrm>
            <a:prstGeom prst="line">
              <a:avLst/>
            </a:prstGeom>
            <a:ln w="12700">
              <a:solidFill>
                <a:srgbClr val="2427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077" y="702798"/>
            <a:ext cx="3907247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实例演示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961" y="2927839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查看相关</a:t>
            </a:r>
            <a:r>
              <a:rPr lang="en-US" altLang="zh-CN" sz="2400" dirty="0" smtClean="0"/>
              <a:t>demo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 rot="19500000">
            <a:off x="-3079365" y="-127032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2100000" flipH="1">
            <a:off x="7169943" y="-127032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0653" y="2145691"/>
            <a:ext cx="789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dirty="0" smtClean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  <a:sym typeface="Calibri" panose="020F0502020204030204" pitchFamily="34" charset="0"/>
              </a:rPr>
              <a:t>Thanks!</a:t>
            </a:r>
            <a:endParaRPr lang="en-US" altLang="zh-CN" sz="6600" b="1" dirty="0" smtClean="0">
              <a:solidFill>
                <a:srgbClr val="075D1B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052839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640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0300"/>
            <a:ext cx="12192000" cy="20574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6AAB5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 rot="2640000" flipV="1">
            <a:off x="-3158220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8960000" flipH="1" flipV="1">
            <a:off x="7223033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58303" y="2940970"/>
            <a:ext cx="4881540" cy="925261"/>
            <a:chOff x="3858303" y="2940970"/>
            <a:chExt cx="4881540" cy="925261"/>
          </a:xfrm>
        </p:grpSpPr>
        <p:sp>
          <p:nvSpPr>
            <p:cNvPr id="10" name="文本框 9"/>
            <p:cNvSpPr txBox="1"/>
            <p:nvPr/>
          </p:nvSpPr>
          <p:spPr>
            <a:xfrm>
              <a:off x="3858303" y="3301504"/>
              <a:ext cx="377675" cy="449879"/>
            </a:xfrm>
            <a:custGeom>
              <a:avLst/>
              <a:gdLst/>
              <a:ahLst/>
              <a:cxnLst/>
              <a:rect l="l" t="t" r="r" b="b"/>
              <a:pathLst>
                <a:path w="377675" h="449879">
                  <a:moveTo>
                    <a:pt x="86701" y="190137"/>
                  </a:moveTo>
                  <a:cubicBezTo>
                    <a:pt x="81260" y="190137"/>
                    <a:pt x="77663" y="192223"/>
                    <a:pt x="75909" y="196395"/>
                  </a:cubicBezTo>
                  <a:cubicBezTo>
                    <a:pt x="74156" y="200566"/>
                    <a:pt x="73279" y="210210"/>
                    <a:pt x="73279" y="225325"/>
                  </a:cubicBezTo>
                  <a:lnTo>
                    <a:pt x="73279" y="368619"/>
                  </a:lnTo>
                  <a:cubicBezTo>
                    <a:pt x="73279" y="385669"/>
                    <a:pt x="74095" y="395947"/>
                    <a:pt x="75728" y="399454"/>
                  </a:cubicBezTo>
                  <a:cubicBezTo>
                    <a:pt x="77360" y="402961"/>
                    <a:pt x="80897" y="404714"/>
                    <a:pt x="86339" y="404714"/>
                  </a:cubicBezTo>
                  <a:cubicBezTo>
                    <a:pt x="91780" y="404714"/>
                    <a:pt x="95347" y="402659"/>
                    <a:pt x="97040" y="398547"/>
                  </a:cubicBezTo>
                  <a:cubicBezTo>
                    <a:pt x="98733" y="394436"/>
                    <a:pt x="99580" y="385185"/>
                    <a:pt x="99580" y="370796"/>
                  </a:cubicBezTo>
                  <a:lnTo>
                    <a:pt x="99580" y="225325"/>
                  </a:lnTo>
                  <a:cubicBezTo>
                    <a:pt x="99580" y="209726"/>
                    <a:pt x="98824" y="199962"/>
                    <a:pt x="97312" y="196032"/>
                  </a:cubicBezTo>
                  <a:cubicBezTo>
                    <a:pt x="95801" y="192102"/>
                    <a:pt x="92264" y="190137"/>
                    <a:pt x="86701" y="190137"/>
                  </a:cubicBezTo>
                  <a:close/>
                  <a:moveTo>
                    <a:pt x="85069" y="144972"/>
                  </a:moveTo>
                  <a:cubicBezTo>
                    <a:pt x="101152" y="144972"/>
                    <a:pt x="115542" y="147784"/>
                    <a:pt x="128238" y="153406"/>
                  </a:cubicBezTo>
                  <a:cubicBezTo>
                    <a:pt x="140935" y="159029"/>
                    <a:pt x="150428" y="165892"/>
                    <a:pt x="156716" y="173994"/>
                  </a:cubicBezTo>
                  <a:cubicBezTo>
                    <a:pt x="163004" y="182095"/>
                    <a:pt x="167266" y="191225"/>
                    <a:pt x="169503" y="201383"/>
                  </a:cubicBezTo>
                  <a:cubicBezTo>
                    <a:pt x="171740" y="211540"/>
                    <a:pt x="172859" y="227744"/>
                    <a:pt x="172859" y="249994"/>
                  </a:cubicBezTo>
                  <a:lnTo>
                    <a:pt x="172859" y="347941"/>
                  </a:lnTo>
                  <a:cubicBezTo>
                    <a:pt x="172859" y="370191"/>
                    <a:pt x="171650" y="386395"/>
                    <a:pt x="169231" y="396552"/>
                  </a:cubicBezTo>
                  <a:cubicBezTo>
                    <a:pt x="166813" y="406710"/>
                    <a:pt x="161795" y="416202"/>
                    <a:pt x="154176" y="425029"/>
                  </a:cubicBezTo>
                  <a:cubicBezTo>
                    <a:pt x="146558" y="433857"/>
                    <a:pt x="137368" y="440205"/>
                    <a:pt x="126606" y="444075"/>
                  </a:cubicBezTo>
                  <a:cubicBezTo>
                    <a:pt x="115844" y="447944"/>
                    <a:pt x="103812" y="449879"/>
                    <a:pt x="90511" y="449879"/>
                  </a:cubicBezTo>
                  <a:cubicBezTo>
                    <a:pt x="72977" y="449879"/>
                    <a:pt x="58406" y="447854"/>
                    <a:pt x="46797" y="443803"/>
                  </a:cubicBezTo>
                  <a:cubicBezTo>
                    <a:pt x="35188" y="439752"/>
                    <a:pt x="25938" y="433434"/>
                    <a:pt x="19045" y="424848"/>
                  </a:cubicBezTo>
                  <a:cubicBezTo>
                    <a:pt x="12153" y="416263"/>
                    <a:pt x="7255" y="407224"/>
                    <a:pt x="4353" y="397731"/>
                  </a:cubicBezTo>
                  <a:cubicBezTo>
                    <a:pt x="1451" y="388239"/>
                    <a:pt x="0" y="373154"/>
                    <a:pt x="0" y="352476"/>
                  </a:cubicBezTo>
                  <a:lnTo>
                    <a:pt x="0" y="249994"/>
                  </a:lnTo>
                  <a:cubicBezTo>
                    <a:pt x="0" y="223028"/>
                    <a:pt x="2328" y="202834"/>
                    <a:pt x="6983" y="189411"/>
                  </a:cubicBezTo>
                  <a:cubicBezTo>
                    <a:pt x="11639" y="175989"/>
                    <a:pt x="20889" y="165227"/>
                    <a:pt x="34735" y="157125"/>
                  </a:cubicBezTo>
                  <a:cubicBezTo>
                    <a:pt x="48581" y="149023"/>
                    <a:pt x="65359" y="144972"/>
                    <a:pt x="85069" y="144972"/>
                  </a:cubicBezTo>
                  <a:close/>
                  <a:moveTo>
                    <a:pt x="312367" y="0"/>
                  </a:moveTo>
                  <a:lnTo>
                    <a:pt x="377675" y="0"/>
                  </a:lnTo>
                  <a:lnTo>
                    <a:pt x="377675" y="336509"/>
                  </a:lnTo>
                  <a:lnTo>
                    <a:pt x="269928" y="444256"/>
                  </a:lnTo>
                  <a:lnTo>
                    <a:pt x="266816" y="444256"/>
                  </a:lnTo>
                  <a:lnTo>
                    <a:pt x="266816" y="206075"/>
                  </a:lnTo>
                  <a:cubicBezTo>
                    <a:pt x="266816" y="171684"/>
                    <a:pt x="265993" y="151012"/>
                    <a:pt x="264346" y="144061"/>
                  </a:cubicBezTo>
                  <a:cubicBezTo>
                    <a:pt x="262700" y="137109"/>
                    <a:pt x="258172" y="131850"/>
                    <a:pt x="250764" y="128282"/>
                  </a:cubicBezTo>
                  <a:cubicBezTo>
                    <a:pt x="243355" y="124715"/>
                    <a:pt x="226845" y="122932"/>
                    <a:pt x="201234" y="122932"/>
                  </a:cubicBezTo>
                  <a:lnTo>
                    <a:pt x="190258" y="122932"/>
                  </a:lnTo>
                  <a:lnTo>
                    <a:pt x="190258" y="71138"/>
                  </a:lnTo>
                  <a:cubicBezTo>
                    <a:pt x="243858" y="59602"/>
                    <a:pt x="284561" y="35889"/>
                    <a:pt x="312367" y="0"/>
                  </a:cubicBezTo>
                  <a:close/>
                </a:path>
              </a:pathLst>
            </a:custGeom>
            <a:solidFill>
              <a:srgbClr val="052839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52839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Vue.js</a:t>
              </a:r>
              <a:r>
                <a:rPr lang="zh-CN" altLang="en-US" sz="2800" b="1" dirty="0" smtClean="0">
                  <a:solidFill>
                    <a:srgbClr val="052839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简介</a:t>
              </a:r>
              <a:endParaRPr lang="zh-CN" altLang="en-US" sz="2800" b="1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119110" y="2940970"/>
              <a:ext cx="914400" cy="914400"/>
            </a:xfrm>
            <a:prstGeom prst="line">
              <a:avLst/>
            </a:prstGeom>
            <a:ln w="12700">
              <a:solidFill>
                <a:srgbClr val="0528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2763"/>
            <a:ext cx="518160" cy="936625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212" y="719465"/>
            <a:ext cx="3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r>
              <a:rPr lang="en-US" altLang="zh-CN" dirty="0" smtClean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Vue.js</a:t>
            </a:r>
            <a:r>
              <a:rPr lang="zh-CN" altLang="en-US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1683" y="1982709"/>
            <a:ext cx="96147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Vue.js</a:t>
            </a:r>
            <a:r>
              <a:rPr lang="zh-CN" altLang="en-US" dirty="0"/>
              <a:t>（读音 </a:t>
            </a:r>
            <a:r>
              <a:rPr lang="en-US" altLang="zh-CN" dirty="0"/>
              <a:t>/</a:t>
            </a:r>
            <a:r>
              <a:rPr lang="en-US" altLang="zh-CN" dirty="0" err="1"/>
              <a:t>vju</a:t>
            </a:r>
            <a:r>
              <a:rPr lang="en-US" altLang="zh-CN" dirty="0"/>
              <a:t>ː/, </a:t>
            </a:r>
            <a:r>
              <a:rPr lang="zh-CN" altLang="en-US" dirty="0"/>
              <a:t>类似于 </a:t>
            </a:r>
            <a:r>
              <a:rPr lang="en-US" altLang="zh-CN" dirty="0"/>
              <a:t>view</a:t>
            </a:r>
            <a:r>
              <a:rPr lang="zh-CN" altLang="en-US" dirty="0"/>
              <a:t>） </a:t>
            </a:r>
            <a:r>
              <a:rPr lang="zh-CN" altLang="en-US" dirty="0" smtClean="0"/>
              <a:t>是</a:t>
            </a:r>
            <a:r>
              <a:rPr lang="zh-CN" altLang="en-US" dirty="0"/>
              <a:t>尤雨溪</a:t>
            </a:r>
            <a:r>
              <a:rPr lang="zh-CN" altLang="en-US" dirty="0" smtClean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月开源的一个前端</a:t>
            </a:r>
            <a:r>
              <a:rPr lang="zh-CN" altLang="en-US" dirty="0" smtClean="0"/>
              <a:t>开发框架。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en-US" altLang="zh-CN" dirty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一个轻巧、高性能、可组件化的</a:t>
            </a:r>
            <a:r>
              <a:rPr lang="en-US" altLang="zh-CN" dirty="0"/>
              <a:t>MVVM</a:t>
            </a:r>
            <a:r>
              <a:rPr lang="zh-CN" altLang="en-US" dirty="0" smtClean="0"/>
              <a:t>库。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的核心库只关注视图层，它不仅易于上手，还便于与第三方库或既有项目整合。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/>
              <a:t>的目标是通过尽可能简单的 </a:t>
            </a:r>
            <a:r>
              <a:rPr lang="en-US" altLang="zh-CN" dirty="0"/>
              <a:t>API </a:t>
            </a:r>
            <a:r>
              <a:rPr lang="zh-CN" altLang="en-US" dirty="0"/>
              <a:t>实现响应的数据绑定和组合的视图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b="1" dirty="0" smtClean="0"/>
              <a:t>核心：数据驱动、组件化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2763"/>
            <a:ext cx="518160" cy="936625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212" y="719465"/>
            <a:ext cx="38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r>
              <a:rPr lang="zh-CN" altLang="en-US" dirty="0" smtClean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安装</a:t>
            </a:r>
            <a:endParaRPr lang="zh-CN" altLang="en-US" dirty="0"/>
          </a:p>
          <a:p>
            <a:endParaRPr lang="zh-CN" altLang="en-US" dirty="0">
              <a:solidFill>
                <a:srgbClr val="052839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3944" y="1936123"/>
            <a:ext cx="38296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直接下载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CDN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NPM: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 smtClean="0"/>
              <a:t>vue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命令行工具</a:t>
            </a:r>
            <a:endParaRPr lang="en-US" altLang="zh-CN" b="1" dirty="0" smtClean="0"/>
          </a:p>
          <a:p>
            <a:r>
              <a:rPr lang="en-US" altLang="zh-CN" sz="1600" dirty="0" smtClean="0"/>
              <a:t>     # </a:t>
            </a:r>
            <a:r>
              <a:rPr lang="zh-CN" altLang="en-US" sz="1600" dirty="0"/>
              <a:t>全局安装 </a:t>
            </a:r>
            <a:r>
              <a:rPr lang="en-US" sz="1600" dirty="0" err="1" smtClean="0"/>
              <a:t>vue</a:t>
            </a:r>
            <a:r>
              <a:rPr lang="en-US" sz="1600" dirty="0" smtClean="0"/>
              <a:t>-cli</a:t>
            </a:r>
          </a:p>
          <a:p>
            <a:r>
              <a:rPr lang="en-US" sz="1600" dirty="0" smtClean="0"/>
              <a:t>    $ </a:t>
            </a:r>
            <a:r>
              <a:rPr lang="en-US" sz="1600" dirty="0" err="1"/>
              <a:t>npm</a:t>
            </a:r>
            <a:r>
              <a:rPr lang="en-US" sz="1600" dirty="0"/>
              <a:t> install --global </a:t>
            </a:r>
            <a:r>
              <a:rPr lang="en-US" sz="1600" dirty="0" err="1" smtClean="0"/>
              <a:t>vue</a:t>
            </a:r>
            <a:r>
              <a:rPr lang="en-US" sz="1600" dirty="0" smtClean="0"/>
              <a:t>-cli</a:t>
            </a:r>
          </a:p>
          <a:p>
            <a:r>
              <a:rPr lang="en-US" altLang="zh-CN" sz="1600" dirty="0" smtClean="0"/>
              <a:t>    # </a:t>
            </a:r>
            <a:r>
              <a:rPr lang="zh-CN" altLang="en-US" sz="1600" dirty="0"/>
              <a:t>创建一个基于 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 </a:t>
            </a:r>
            <a:r>
              <a:rPr lang="zh-CN" altLang="en-US" sz="1600" dirty="0"/>
              <a:t>模板的新</a:t>
            </a:r>
            <a:r>
              <a:rPr lang="zh-CN" altLang="en-US" sz="1600" dirty="0" smtClean="0"/>
              <a:t>项目</a:t>
            </a:r>
            <a:endParaRPr lang="en-US" altLang="zh-CN" sz="1600" dirty="0" smtClean="0"/>
          </a:p>
          <a:p>
            <a:r>
              <a:rPr lang="en-US" sz="1600" dirty="0" smtClean="0"/>
              <a:t>    $ </a:t>
            </a:r>
            <a:r>
              <a:rPr lang="en-US" sz="1600" dirty="0" err="1"/>
              <a:t>vue</a:t>
            </a:r>
            <a:r>
              <a:rPr lang="en-US" sz="1600" dirty="0"/>
              <a:t> </a:t>
            </a:r>
            <a:r>
              <a:rPr lang="en-US" sz="1600" dirty="0" err="1"/>
              <a:t>init</a:t>
            </a:r>
            <a:r>
              <a:rPr lang="en-US" sz="1600" dirty="0"/>
              <a:t>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smtClean="0"/>
              <a:t>my-project</a:t>
            </a:r>
          </a:p>
          <a:p>
            <a:r>
              <a:rPr lang="en-US" altLang="zh-CN" sz="1600" dirty="0" smtClean="0"/>
              <a:t>    # </a:t>
            </a:r>
            <a:r>
              <a:rPr lang="zh-CN" altLang="en-US" sz="1600" dirty="0"/>
              <a:t>安装依赖，走</a:t>
            </a:r>
            <a:r>
              <a:rPr lang="zh-CN" altLang="en-US" sz="1600" dirty="0" smtClean="0"/>
              <a:t>你</a:t>
            </a:r>
            <a:endParaRPr lang="en-US" altLang="zh-CN" sz="1600" dirty="0" smtClean="0"/>
          </a:p>
          <a:p>
            <a:r>
              <a:rPr lang="en-US" sz="1600" dirty="0" smtClean="0"/>
              <a:t>    $ </a:t>
            </a:r>
            <a:r>
              <a:rPr lang="en-US" sz="1600" dirty="0"/>
              <a:t>cd </a:t>
            </a:r>
            <a:r>
              <a:rPr lang="en-US" sz="1600" dirty="0" smtClean="0"/>
              <a:t>my-project</a:t>
            </a:r>
          </a:p>
          <a:p>
            <a:r>
              <a:rPr lang="en-US" sz="1600" dirty="0" smtClean="0"/>
              <a:t>    $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smtClean="0"/>
              <a:t>install</a:t>
            </a:r>
          </a:p>
          <a:p>
            <a:r>
              <a:rPr lang="en-US" sz="1600" dirty="0" smtClean="0"/>
              <a:t>    $ </a:t>
            </a:r>
            <a:r>
              <a:rPr lang="en-US" sz="1600" dirty="0" err="1"/>
              <a:t>npm</a:t>
            </a:r>
            <a:r>
              <a:rPr lang="en-US" sz="1600" dirty="0"/>
              <a:t> run </a:t>
            </a:r>
            <a:r>
              <a:rPr lang="en-US" sz="1600" dirty="0" err="1" smtClean="0"/>
              <a:t>dev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5" y="1673572"/>
            <a:ext cx="5748780" cy="25078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5" y="4181383"/>
            <a:ext cx="5748780" cy="2303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4223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0300"/>
            <a:ext cx="12192000" cy="2057400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2640000" flipV="1">
            <a:off x="-3158220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8960000" flipH="1" flipV="1">
            <a:off x="7223033" y="-3498268"/>
            <a:ext cx="8114232" cy="1180710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58303" y="2940970"/>
            <a:ext cx="4881540" cy="925261"/>
            <a:chOff x="3858303" y="2940970"/>
            <a:chExt cx="4881540" cy="925261"/>
          </a:xfrm>
        </p:grpSpPr>
        <p:sp>
          <p:nvSpPr>
            <p:cNvPr id="8" name="文本框 7"/>
            <p:cNvSpPr txBox="1"/>
            <p:nvPr/>
          </p:nvSpPr>
          <p:spPr>
            <a:xfrm>
              <a:off x="3858303" y="3292997"/>
              <a:ext cx="455605" cy="458386"/>
            </a:xfrm>
            <a:custGeom>
              <a:avLst/>
              <a:gdLst/>
              <a:ahLst/>
              <a:cxnLst/>
              <a:rect l="l" t="t" r="r" b="b"/>
              <a:pathLst>
                <a:path w="455605" h="458386">
                  <a:moveTo>
                    <a:pt x="86701" y="198644"/>
                  </a:moveTo>
                  <a:cubicBezTo>
                    <a:pt x="81260" y="198644"/>
                    <a:pt x="77663" y="200730"/>
                    <a:pt x="75909" y="204902"/>
                  </a:cubicBezTo>
                  <a:cubicBezTo>
                    <a:pt x="74156" y="209073"/>
                    <a:pt x="73279" y="218717"/>
                    <a:pt x="73279" y="233832"/>
                  </a:cubicBezTo>
                  <a:lnTo>
                    <a:pt x="73279" y="377126"/>
                  </a:lnTo>
                  <a:cubicBezTo>
                    <a:pt x="73279" y="394176"/>
                    <a:pt x="74095" y="404454"/>
                    <a:pt x="75728" y="407961"/>
                  </a:cubicBezTo>
                  <a:cubicBezTo>
                    <a:pt x="77360" y="411468"/>
                    <a:pt x="80897" y="413221"/>
                    <a:pt x="86339" y="413221"/>
                  </a:cubicBezTo>
                  <a:cubicBezTo>
                    <a:pt x="91780" y="413221"/>
                    <a:pt x="95347" y="411166"/>
                    <a:pt x="97040" y="407054"/>
                  </a:cubicBezTo>
                  <a:cubicBezTo>
                    <a:pt x="98733" y="402943"/>
                    <a:pt x="99580" y="393692"/>
                    <a:pt x="99580" y="379303"/>
                  </a:cubicBezTo>
                  <a:lnTo>
                    <a:pt x="99580" y="233832"/>
                  </a:lnTo>
                  <a:cubicBezTo>
                    <a:pt x="99580" y="218233"/>
                    <a:pt x="98824" y="208469"/>
                    <a:pt x="97312" y="204539"/>
                  </a:cubicBezTo>
                  <a:cubicBezTo>
                    <a:pt x="95801" y="200609"/>
                    <a:pt x="92264" y="198644"/>
                    <a:pt x="86701" y="198644"/>
                  </a:cubicBezTo>
                  <a:close/>
                  <a:moveTo>
                    <a:pt x="85069" y="153479"/>
                  </a:moveTo>
                  <a:cubicBezTo>
                    <a:pt x="101152" y="153479"/>
                    <a:pt x="115542" y="156291"/>
                    <a:pt x="128238" y="161913"/>
                  </a:cubicBezTo>
                  <a:cubicBezTo>
                    <a:pt x="140935" y="167536"/>
                    <a:pt x="150428" y="174399"/>
                    <a:pt x="156716" y="182501"/>
                  </a:cubicBezTo>
                  <a:cubicBezTo>
                    <a:pt x="163004" y="190602"/>
                    <a:pt x="167266" y="199732"/>
                    <a:pt x="169503" y="209890"/>
                  </a:cubicBezTo>
                  <a:cubicBezTo>
                    <a:pt x="171740" y="220047"/>
                    <a:pt x="172859" y="236251"/>
                    <a:pt x="172859" y="258501"/>
                  </a:cubicBezTo>
                  <a:lnTo>
                    <a:pt x="172859" y="356448"/>
                  </a:lnTo>
                  <a:cubicBezTo>
                    <a:pt x="172859" y="378698"/>
                    <a:pt x="171650" y="394902"/>
                    <a:pt x="169231" y="405059"/>
                  </a:cubicBezTo>
                  <a:cubicBezTo>
                    <a:pt x="166813" y="415217"/>
                    <a:pt x="161795" y="424709"/>
                    <a:pt x="154176" y="433536"/>
                  </a:cubicBezTo>
                  <a:cubicBezTo>
                    <a:pt x="146558" y="442364"/>
                    <a:pt x="137368" y="448712"/>
                    <a:pt x="126606" y="452582"/>
                  </a:cubicBezTo>
                  <a:cubicBezTo>
                    <a:pt x="115844" y="456451"/>
                    <a:pt x="103812" y="458386"/>
                    <a:pt x="90511" y="458386"/>
                  </a:cubicBezTo>
                  <a:cubicBezTo>
                    <a:pt x="72977" y="458386"/>
                    <a:pt x="58406" y="456361"/>
                    <a:pt x="46797" y="452310"/>
                  </a:cubicBezTo>
                  <a:cubicBezTo>
                    <a:pt x="35188" y="448259"/>
                    <a:pt x="25938" y="441941"/>
                    <a:pt x="19045" y="433355"/>
                  </a:cubicBezTo>
                  <a:cubicBezTo>
                    <a:pt x="12153" y="424770"/>
                    <a:pt x="7255" y="415731"/>
                    <a:pt x="4353" y="406238"/>
                  </a:cubicBezTo>
                  <a:cubicBezTo>
                    <a:pt x="1451" y="396746"/>
                    <a:pt x="0" y="381661"/>
                    <a:pt x="0" y="360983"/>
                  </a:cubicBezTo>
                  <a:lnTo>
                    <a:pt x="0" y="258501"/>
                  </a:lnTo>
                  <a:cubicBezTo>
                    <a:pt x="0" y="231535"/>
                    <a:pt x="2328" y="211341"/>
                    <a:pt x="6983" y="197918"/>
                  </a:cubicBezTo>
                  <a:cubicBezTo>
                    <a:pt x="11639" y="184496"/>
                    <a:pt x="20889" y="173734"/>
                    <a:pt x="34735" y="165632"/>
                  </a:cubicBezTo>
                  <a:cubicBezTo>
                    <a:pt x="48581" y="157530"/>
                    <a:pt x="65359" y="153479"/>
                    <a:pt x="85069" y="153479"/>
                  </a:cubicBezTo>
                  <a:close/>
                  <a:moveTo>
                    <a:pt x="321696" y="0"/>
                  </a:moveTo>
                  <a:cubicBezTo>
                    <a:pt x="365784" y="0"/>
                    <a:pt x="399124" y="10930"/>
                    <a:pt x="421716" y="32791"/>
                  </a:cubicBezTo>
                  <a:cubicBezTo>
                    <a:pt x="444308" y="54652"/>
                    <a:pt x="455605" y="82321"/>
                    <a:pt x="455605" y="115798"/>
                  </a:cubicBezTo>
                  <a:cubicBezTo>
                    <a:pt x="455605" y="141226"/>
                    <a:pt x="449247" y="168117"/>
                    <a:pt x="436532" y="196472"/>
                  </a:cubicBezTo>
                  <a:cubicBezTo>
                    <a:pt x="423816" y="224827"/>
                    <a:pt x="386358" y="285012"/>
                    <a:pt x="324157" y="377028"/>
                  </a:cubicBezTo>
                  <a:lnTo>
                    <a:pt x="346849" y="377028"/>
                  </a:lnTo>
                  <a:lnTo>
                    <a:pt x="271114" y="452763"/>
                  </a:lnTo>
                  <a:lnTo>
                    <a:pt x="201783" y="452763"/>
                  </a:lnTo>
                  <a:lnTo>
                    <a:pt x="201851" y="389376"/>
                  </a:lnTo>
                  <a:cubicBezTo>
                    <a:pt x="274111" y="271201"/>
                    <a:pt x="317054" y="198073"/>
                    <a:pt x="330683" y="169992"/>
                  </a:cubicBezTo>
                  <a:cubicBezTo>
                    <a:pt x="344312" y="141912"/>
                    <a:pt x="351126" y="120005"/>
                    <a:pt x="351126" y="104273"/>
                  </a:cubicBezTo>
                  <a:cubicBezTo>
                    <a:pt x="351126" y="92199"/>
                    <a:pt x="349065" y="83190"/>
                    <a:pt x="344944" y="77244"/>
                  </a:cubicBezTo>
                  <a:cubicBezTo>
                    <a:pt x="340822" y="71299"/>
                    <a:pt x="334548" y="68326"/>
                    <a:pt x="326121" y="68326"/>
                  </a:cubicBezTo>
                  <a:cubicBezTo>
                    <a:pt x="317695" y="68326"/>
                    <a:pt x="311421" y="71619"/>
                    <a:pt x="307299" y="78205"/>
                  </a:cubicBezTo>
                  <a:cubicBezTo>
                    <a:pt x="303177" y="84790"/>
                    <a:pt x="301116" y="97870"/>
                    <a:pt x="301116" y="117444"/>
                  </a:cubicBezTo>
                  <a:lnTo>
                    <a:pt x="301116" y="159702"/>
                  </a:lnTo>
                  <a:lnTo>
                    <a:pt x="201783" y="159702"/>
                  </a:lnTo>
                  <a:lnTo>
                    <a:pt x="201783" y="143512"/>
                  </a:lnTo>
                  <a:cubicBezTo>
                    <a:pt x="201783" y="118633"/>
                    <a:pt x="203063" y="99013"/>
                    <a:pt x="205624" y="84653"/>
                  </a:cubicBezTo>
                  <a:cubicBezTo>
                    <a:pt x="208186" y="70293"/>
                    <a:pt x="214497" y="56161"/>
                    <a:pt x="224558" y="42258"/>
                  </a:cubicBezTo>
                  <a:cubicBezTo>
                    <a:pt x="234620" y="28355"/>
                    <a:pt x="247699" y="17836"/>
                    <a:pt x="263798" y="10702"/>
                  </a:cubicBezTo>
                  <a:cubicBezTo>
                    <a:pt x="279896" y="3567"/>
                    <a:pt x="299195" y="0"/>
                    <a:pt x="321696" y="0"/>
                  </a:cubicBezTo>
                  <a:close/>
                </a:path>
              </a:pathLst>
            </a:custGeom>
            <a:solidFill>
              <a:srgbClr val="052839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4400" dirty="0">
                <a:solidFill>
                  <a:srgbClr val="052839"/>
                </a:solidFill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671715" y="3343011"/>
              <a:ext cx="406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4272E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Calibri" panose="020F0502020204030204" pitchFamily="34" charset="0"/>
                </a:rPr>
                <a:t>生命周期简介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119110" y="2940970"/>
              <a:ext cx="914400" cy="914400"/>
            </a:xfrm>
            <a:prstGeom prst="line">
              <a:avLst/>
            </a:prstGeom>
            <a:ln w="12700">
              <a:solidFill>
                <a:srgbClr val="0528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917" y="676376"/>
            <a:ext cx="3907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实例生命周期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0447" y="2317687"/>
            <a:ext cx="8102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每个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实例在被创建之前都要经过一系列的初始化过程。例如，实例需要配置数据观测</a:t>
            </a:r>
            <a:r>
              <a:rPr lang="en-US" altLang="zh-CN" dirty="0"/>
              <a:t>(data observer)</a:t>
            </a:r>
            <a:r>
              <a:rPr lang="zh-CN" altLang="en-US" dirty="0"/>
              <a:t>、编译模版、挂载实例到 </a:t>
            </a:r>
            <a:r>
              <a:rPr lang="en-US" altLang="zh-CN" dirty="0"/>
              <a:t>DOM </a:t>
            </a:r>
            <a:r>
              <a:rPr lang="zh-CN" altLang="en-US" dirty="0"/>
              <a:t>，然后在数据变化时更新 </a:t>
            </a:r>
            <a:r>
              <a:rPr lang="en-US" altLang="zh-CN" dirty="0"/>
              <a:t>DOM </a:t>
            </a:r>
            <a:r>
              <a:rPr lang="zh-CN" altLang="en-US" dirty="0"/>
              <a:t>。在这个过程中，实例也会调用一些 </a:t>
            </a:r>
            <a:r>
              <a:rPr lang="zh-CN" altLang="en-US" b="1" dirty="0"/>
              <a:t>生命周期钩子</a:t>
            </a:r>
            <a:r>
              <a:rPr lang="zh-CN" altLang="en-US" dirty="0"/>
              <a:t> ，这就给我们提供了执行自定义逻辑的机会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通俗</a:t>
            </a:r>
            <a:r>
              <a:rPr lang="zh-CN" altLang="en-US" dirty="0"/>
              <a:t>讲</a:t>
            </a:r>
            <a:r>
              <a:rPr lang="zh-CN" altLang="en-US" dirty="0" smtClean="0"/>
              <a:t>就是</a:t>
            </a:r>
            <a:r>
              <a:rPr lang="en-US" altLang="zh-CN" dirty="0" err="1"/>
              <a:t>Vue</a:t>
            </a:r>
            <a:r>
              <a:rPr lang="zh-CN" altLang="en-US" dirty="0"/>
              <a:t>实例从创建到销毁的过程，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实例生命周期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917" y="676376"/>
            <a:ext cx="3907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实例生命周期图例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16" y="144855"/>
            <a:ext cx="4236915" cy="6557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57161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8160"/>
            <a:ext cx="518160" cy="931228"/>
          </a:xfrm>
          <a:prstGeom prst="rect">
            <a:avLst/>
          </a:prstGeom>
          <a:solidFill>
            <a:srgbClr val="16A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917" y="676376"/>
            <a:ext cx="3907247" cy="56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272E"/>
                </a:solidFill>
                <a:latin typeface="造字工房悦黑体验版特细体" pitchFamily="50" charset="-122"/>
                <a:ea typeface="造字工房悦黑体验版特细体" pitchFamily="5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sym typeface="Calibri" panose="020F0502020204030204" pitchFamily="34" charset="0"/>
              </a:rPr>
              <a:t>生命周期钩子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993" y="1874068"/>
            <a:ext cx="101036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75D1B"/>
                </a:solidFill>
              </a:rPr>
              <a:t>BeforeCreate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/>
              <a:t>在实例初始化之后，数据观测</a:t>
            </a:r>
            <a:r>
              <a:rPr lang="en-US" altLang="zh-CN" dirty="0"/>
              <a:t>(</a:t>
            </a:r>
            <a:r>
              <a:rPr lang="en-US" dirty="0"/>
              <a:t>data observer) </a:t>
            </a:r>
            <a:r>
              <a:rPr lang="zh-CN" altLang="en-US" dirty="0"/>
              <a:t>和 </a:t>
            </a:r>
            <a:r>
              <a:rPr lang="en-US" dirty="0"/>
              <a:t>event/watcher </a:t>
            </a:r>
            <a:r>
              <a:rPr lang="zh-CN" altLang="en-US" dirty="0"/>
              <a:t>事件配置之前被调用</a:t>
            </a:r>
            <a:endParaRPr lang="en-US" dirty="0" smtClean="0"/>
          </a:p>
          <a:p>
            <a:r>
              <a:rPr lang="en-US" sz="2000" b="1" dirty="0" smtClean="0">
                <a:solidFill>
                  <a:srgbClr val="075D1B"/>
                </a:solidFill>
              </a:rPr>
              <a:t>Created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/>
              <a:t>实例已经创建完成之后被调用。在这一步，实例已完成以下的配置：</a:t>
            </a:r>
            <a:r>
              <a:rPr lang="zh-CN" altLang="en-US" dirty="0" smtClean="0"/>
              <a:t>数据观测，属性</a:t>
            </a:r>
            <a:r>
              <a:rPr lang="zh-CN" altLang="en-US" dirty="0"/>
              <a:t>和方法的运算， </a:t>
            </a:r>
            <a:r>
              <a:rPr lang="en-US" dirty="0"/>
              <a:t>watch/event </a:t>
            </a:r>
            <a:r>
              <a:rPr lang="zh-CN" altLang="en-US" dirty="0"/>
              <a:t>事件回调</a:t>
            </a:r>
            <a:r>
              <a:rPr lang="zh-CN" altLang="en-US" dirty="0" smtClean="0"/>
              <a:t>。挂载</a:t>
            </a:r>
            <a:r>
              <a:rPr lang="zh-CN" altLang="en-US" dirty="0"/>
              <a:t>阶段还没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$el</a:t>
            </a:r>
            <a:r>
              <a:rPr lang="zh-CN" altLang="en-US" dirty="0" smtClean="0"/>
              <a:t>属性</a:t>
            </a:r>
            <a:r>
              <a:rPr lang="zh-CN" altLang="en-US" dirty="0"/>
              <a:t>目前不可见</a:t>
            </a:r>
            <a:endParaRPr lang="en-US" dirty="0"/>
          </a:p>
          <a:p>
            <a:r>
              <a:rPr lang="en-US" b="1" dirty="0" err="1" smtClean="0">
                <a:solidFill>
                  <a:srgbClr val="075D1B"/>
                </a:solidFill>
              </a:rPr>
              <a:t>BeforeMount</a:t>
            </a:r>
            <a:r>
              <a:rPr lang="zh-CN" altLang="en-US" dirty="0" smtClean="0"/>
              <a:t>：</a:t>
            </a:r>
            <a:endParaRPr lang="en-US" b="1" dirty="0" smtClean="0">
              <a:solidFill>
                <a:srgbClr val="075D1B"/>
              </a:solidFill>
            </a:endParaRPr>
          </a:p>
          <a:p>
            <a:r>
              <a:rPr lang="zh-CN" altLang="en-US" dirty="0" smtClean="0"/>
              <a:t>      在</a:t>
            </a:r>
            <a:r>
              <a:rPr lang="zh-CN" altLang="en-US" dirty="0"/>
              <a:t>挂载开始之前被调用：相关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函数</a:t>
            </a:r>
            <a:r>
              <a:rPr lang="zh-CN" altLang="en-US" dirty="0"/>
              <a:t>首次被调用</a:t>
            </a:r>
            <a:endParaRPr lang="en-US" dirty="0"/>
          </a:p>
          <a:p>
            <a:r>
              <a:rPr lang="en-US" sz="2000" b="1" dirty="0" smtClean="0">
                <a:solidFill>
                  <a:srgbClr val="075D1B"/>
                </a:solidFill>
              </a:rPr>
              <a:t>Mounted</a:t>
            </a:r>
            <a:r>
              <a:rPr lang="zh-CN" altLang="en-US" dirty="0" smtClean="0"/>
              <a:t>：</a:t>
            </a:r>
            <a:endParaRPr lang="en-US" dirty="0" smtClean="0"/>
          </a:p>
          <a:p>
            <a:r>
              <a:rPr lang="en-US" altLang="zh-CN" dirty="0" smtClean="0"/>
              <a:t>      el </a:t>
            </a:r>
            <a:r>
              <a:rPr lang="zh-CN" altLang="en-US" dirty="0"/>
              <a:t>被新创建的 </a:t>
            </a:r>
            <a:r>
              <a:rPr lang="en-US" altLang="zh-CN" dirty="0" err="1"/>
              <a:t>vm</a:t>
            </a:r>
            <a:r>
              <a:rPr lang="en-US" altLang="zh-CN" dirty="0"/>
              <a:t>.$el </a:t>
            </a:r>
            <a:r>
              <a:rPr lang="zh-CN" altLang="en-US" dirty="0"/>
              <a:t>替换，并挂载到实例上去之后调用该钩子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en-US" sz="2000" b="1" dirty="0" err="1" smtClean="0">
                <a:solidFill>
                  <a:srgbClr val="075D1B"/>
                </a:solidFill>
              </a:rPr>
              <a:t>beforeUpdate</a:t>
            </a:r>
            <a:r>
              <a:rPr lang="zh-CN" altLang="en-US" dirty="0" smtClean="0"/>
              <a:t>：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dirty="0"/>
              <a:t>数据更新时调用，发生在虚拟 </a:t>
            </a:r>
            <a:r>
              <a:rPr lang="en-US" altLang="zh-CN" dirty="0"/>
              <a:t>DOM </a:t>
            </a:r>
            <a:r>
              <a:rPr lang="zh-CN" altLang="en-US" dirty="0"/>
              <a:t>重新渲染和打补丁之前</a:t>
            </a:r>
            <a:r>
              <a:rPr lang="zh-CN" altLang="en-US" dirty="0" smtClean="0"/>
              <a:t>。</a:t>
            </a:r>
            <a:r>
              <a:rPr lang="zh-CN" altLang="en-US" dirty="0"/>
              <a:t>在这个钩子中进一步地更改状态，这不会触发附加的重渲染过程。</a:t>
            </a:r>
            <a:endParaRPr lang="en-US" dirty="0"/>
          </a:p>
          <a:p>
            <a:r>
              <a:rPr lang="en-US" dirty="0"/>
              <a:t> </a:t>
            </a:r>
            <a:r>
              <a:rPr lang="en-US" sz="2000" b="1" dirty="0" smtClean="0">
                <a:solidFill>
                  <a:srgbClr val="075D1B"/>
                </a:solidFill>
              </a:rPr>
              <a:t>Updated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由于</a:t>
            </a:r>
            <a:r>
              <a:rPr lang="zh-CN" altLang="en-US" sz="2000" dirty="0"/>
              <a:t>数据更改导致的虚拟 </a:t>
            </a:r>
            <a:r>
              <a:rPr lang="en-US" altLang="zh-CN" sz="2000" dirty="0"/>
              <a:t>DOM </a:t>
            </a:r>
            <a:r>
              <a:rPr lang="zh-CN" altLang="en-US" sz="2000" dirty="0"/>
              <a:t>重新渲染和打补丁，在这之后会调用该</a:t>
            </a:r>
            <a:r>
              <a:rPr lang="zh-CN" altLang="en-US" sz="2000" dirty="0" smtClean="0"/>
              <a:t>钩子。组件 </a:t>
            </a:r>
            <a:r>
              <a:rPr lang="en-US" altLang="zh-CN" sz="2000" dirty="0"/>
              <a:t>DOM </a:t>
            </a:r>
            <a:r>
              <a:rPr lang="zh-CN" altLang="en-US" sz="2000" dirty="0"/>
              <a:t>已经更新</a:t>
            </a:r>
            <a:r>
              <a:rPr lang="zh-CN" altLang="en-US" sz="2000" dirty="0" smtClean="0"/>
              <a:t>，现在</a:t>
            </a:r>
            <a:r>
              <a:rPr lang="zh-CN" altLang="en-US" sz="2000" dirty="0"/>
              <a:t>可以执行依赖于 </a:t>
            </a:r>
            <a:r>
              <a:rPr lang="en-US" altLang="zh-CN" sz="2000" dirty="0"/>
              <a:t>DOM </a:t>
            </a:r>
            <a:r>
              <a:rPr lang="zh-CN" altLang="en-US" sz="2000" dirty="0"/>
              <a:t>的操作</a:t>
            </a:r>
            <a:r>
              <a:rPr lang="zh-CN" altLang="en-US" sz="2000" dirty="0" smtClean="0"/>
              <a:t>。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018511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1445</Words>
  <Application>Microsoft Office PowerPoint</Application>
  <PresentationFormat>自定义</PresentationFormat>
  <Paragraphs>161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Administrator</cp:lastModifiedBy>
  <cp:revision>43</cp:revision>
  <dcterms:created xsi:type="dcterms:W3CDTF">2017-03-03T02:51:00Z</dcterms:created>
  <dcterms:modified xsi:type="dcterms:W3CDTF">2017-07-21T08:13:31Z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