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5"/>
  </p:notesMasterIdLst>
  <p:sldIdLst>
    <p:sldId id="256" r:id="rId2"/>
    <p:sldId id="273" r:id="rId3"/>
    <p:sldId id="274" r:id="rId4"/>
    <p:sldId id="272" r:id="rId5"/>
    <p:sldId id="271" r:id="rId6"/>
    <p:sldId id="260" r:id="rId7"/>
    <p:sldId id="275" r:id="rId8"/>
    <p:sldId id="276" r:id="rId9"/>
    <p:sldId id="277" r:id="rId10"/>
    <p:sldId id="278" r:id="rId11"/>
    <p:sldId id="279" r:id="rId12"/>
    <p:sldId id="280" r:id="rId13"/>
    <p:sldId id="267" r:id="rId1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714"/>
    <a:srgbClr val="EC4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4625" autoAdjust="0"/>
  </p:normalViewPr>
  <p:slideViewPr>
    <p:cSldViewPr>
      <p:cViewPr varScale="1">
        <p:scale>
          <a:sx n="70" d="100"/>
          <a:sy n="70" d="100"/>
        </p:scale>
        <p:origin x="138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3A2E2-B192-41B9-9B14-A0A8469CAFF0}" type="datetimeFigureOut">
              <a:rPr lang="pt-PT" smtClean="0"/>
              <a:pPr/>
              <a:t>19/08/2018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07307-F67F-4591-9B3D-BE8B16FA8A2D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1724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07307-F67F-4591-9B3D-BE8B16FA8A2D}" type="slidenum">
              <a:rPr lang="pt-PT" smtClean="0"/>
              <a:pPr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6089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07307-F67F-4591-9B3D-BE8B16FA8A2D}" type="slidenum">
              <a:rPr lang="pt-PT" smtClean="0"/>
              <a:pPr/>
              <a:t>11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14278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07307-F67F-4591-9B3D-BE8B16FA8A2D}" type="slidenum">
              <a:rPr lang="pt-PT" smtClean="0"/>
              <a:pPr/>
              <a:t>12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68366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07307-F67F-4591-9B3D-BE8B16FA8A2D}" type="slidenum">
              <a:rPr lang="pt-PT" smtClean="0"/>
              <a:pPr/>
              <a:t>13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067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07307-F67F-4591-9B3D-BE8B16FA8A2D}" type="slidenum">
              <a:rPr lang="pt-PT" smtClean="0"/>
              <a:pPr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7190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07307-F67F-4591-9B3D-BE8B16FA8A2D}" type="slidenum">
              <a:rPr lang="pt-PT" smtClean="0"/>
              <a:pPr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13927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07307-F67F-4591-9B3D-BE8B16FA8A2D}" type="slidenum">
              <a:rPr lang="pt-PT" smtClean="0"/>
              <a:pPr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11872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07307-F67F-4591-9B3D-BE8B16FA8A2D}" type="slidenum">
              <a:rPr lang="pt-PT" smtClean="0"/>
              <a:pPr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37848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07307-F67F-4591-9B3D-BE8B16FA8A2D}" type="slidenum">
              <a:rPr lang="pt-PT" smtClean="0"/>
              <a:pPr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25179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07307-F67F-4591-9B3D-BE8B16FA8A2D}" type="slidenum">
              <a:rPr lang="pt-PT" smtClean="0"/>
              <a:pPr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37467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07307-F67F-4591-9B3D-BE8B16FA8A2D}" type="slidenum">
              <a:rPr lang="pt-PT" smtClean="0"/>
              <a:pPr/>
              <a:t>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5971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07307-F67F-4591-9B3D-BE8B16FA8A2D}" type="slidenum">
              <a:rPr lang="pt-PT" smtClean="0"/>
              <a:pPr/>
              <a:t>10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26328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E9CE-7720-4F66-8155-9C2C34458560}" type="datetimeFigureOut">
              <a:rPr lang="pt-PT" smtClean="0"/>
              <a:pPr/>
              <a:t>19/08/2018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E82-A03B-43AC-8DD7-1EC5DA00EFB0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E9CE-7720-4F66-8155-9C2C34458560}" type="datetimeFigureOut">
              <a:rPr lang="pt-PT" smtClean="0"/>
              <a:pPr/>
              <a:t>19/08/2018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E82-A03B-43AC-8DD7-1EC5DA00EFB0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E9CE-7720-4F66-8155-9C2C34458560}" type="datetimeFigureOut">
              <a:rPr lang="pt-PT" smtClean="0"/>
              <a:pPr/>
              <a:t>19/08/2018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E82-A03B-43AC-8DD7-1EC5DA00EFB0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E9CE-7720-4F66-8155-9C2C34458560}" type="datetimeFigureOut">
              <a:rPr lang="pt-PT" smtClean="0"/>
              <a:pPr/>
              <a:t>19/08/2018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E82-A03B-43AC-8DD7-1EC5DA00EFB0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E9CE-7720-4F66-8155-9C2C34458560}" type="datetimeFigureOut">
              <a:rPr lang="pt-PT" smtClean="0"/>
              <a:pPr/>
              <a:t>19/08/2018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E82-A03B-43AC-8DD7-1EC5DA00EFB0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E9CE-7720-4F66-8155-9C2C34458560}" type="datetimeFigureOut">
              <a:rPr lang="pt-PT" smtClean="0"/>
              <a:pPr/>
              <a:t>19/08/2018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E82-A03B-43AC-8DD7-1EC5DA00EFB0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E9CE-7720-4F66-8155-9C2C34458560}" type="datetimeFigureOut">
              <a:rPr lang="pt-PT" smtClean="0"/>
              <a:pPr/>
              <a:t>19/08/2018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E82-A03B-43AC-8DD7-1EC5DA00EFB0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E9CE-7720-4F66-8155-9C2C34458560}" type="datetimeFigureOut">
              <a:rPr lang="pt-PT" smtClean="0"/>
              <a:pPr/>
              <a:t>19/08/2018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E82-A03B-43AC-8DD7-1EC5DA00EFB0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E9CE-7720-4F66-8155-9C2C34458560}" type="datetimeFigureOut">
              <a:rPr lang="pt-PT" smtClean="0"/>
              <a:pPr/>
              <a:t>19/08/2018</a:t>
            </a:fld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E82-A03B-43AC-8DD7-1EC5DA00EFB0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E9CE-7720-4F66-8155-9C2C34458560}" type="datetimeFigureOut">
              <a:rPr lang="pt-PT" smtClean="0"/>
              <a:pPr/>
              <a:t>19/08/2018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E82-A03B-43AC-8DD7-1EC5DA00EFB0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 smtClean="0"/>
              <a:t>Clique no ícone para adicionar uma imagem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E9CE-7720-4F66-8155-9C2C34458560}" type="datetimeFigureOut">
              <a:rPr lang="pt-PT" smtClean="0"/>
              <a:pPr/>
              <a:t>19/08/2018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8E82-A03B-43AC-8DD7-1EC5DA00EFB0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EE9CE-7720-4F66-8155-9C2C34458560}" type="datetimeFigureOut">
              <a:rPr lang="pt-PT" smtClean="0"/>
              <a:pPr/>
              <a:t>19/08/2018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58E82-A03B-43AC-8DD7-1EC5DA00EFB0}" type="slidenum">
              <a:rPr lang="pt-PT" smtClean="0"/>
              <a:pPr/>
              <a:t>‹nº›</a:t>
            </a:fld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ctrTitle"/>
          </p:nvPr>
        </p:nvSpPr>
        <p:spPr>
          <a:xfrm>
            <a:off x="685800" y="2996953"/>
            <a:ext cx="7772400" cy="864095"/>
          </a:xfrm>
        </p:spPr>
        <p:txBody>
          <a:bodyPr/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Gestão de Banco de Horas</a:t>
            </a:r>
            <a:endParaRPr lang="pt-PT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Conexão recta 15"/>
          <p:cNvCxnSpPr/>
          <p:nvPr/>
        </p:nvCxnSpPr>
        <p:spPr>
          <a:xfrm>
            <a:off x="972000" y="5229200"/>
            <a:ext cx="720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972000" y="5262299"/>
            <a:ext cx="3066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Mauricio </a:t>
            </a:r>
            <a:r>
              <a:rPr lang="pt-BR" sz="2400" dirty="0" smtClean="0"/>
              <a:t>da Costa Silva</a:t>
            </a:r>
            <a:endParaRPr lang="pt-PT" sz="2400" dirty="0" smtClean="0"/>
          </a:p>
          <a:p>
            <a:r>
              <a:rPr lang="pt-BR" sz="2400" dirty="0" smtClean="0"/>
              <a:t>William </a:t>
            </a:r>
            <a:r>
              <a:rPr lang="pt-BR" sz="2400" dirty="0" err="1" smtClean="0"/>
              <a:t>Seiji</a:t>
            </a:r>
            <a:r>
              <a:rPr lang="pt-BR" sz="2400" dirty="0" smtClean="0"/>
              <a:t> Maejima</a:t>
            </a:r>
            <a:endParaRPr lang="pt-BR" sz="2400" dirty="0" smtClean="0"/>
          </a:p>
        </p:txBody>
      </p:sp>
      <p:sp>
        <p:nvSpPr>
          <p:cNvPr id="19" name="Título 12"/>
          <p:cNvSpPr txBox="1">
            <a:spLocks/>
          </p:cNvSpPr>
          <p:nvPr/>
        </p:nvSpPr>
        <p:spPr>
          <a:xfrm>
            <a:off x="685800" y="188640"/>
            <a:ext cx="7772400" cy="864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8914" name="AutoShape 2" descr="Resultado de imagem para fatec mogi das cruz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dirty="0"/>
          </a:p>
        </p:txBody>
      </p:sp>
      <p:grpSp>
        <p:nvGrpSpPr>
          <p:cNvPr id="14" name="Grupo 13"/>
          <p:cNvGrpSpPr/>
          <p:nvPr/>
        </p:nvGrpSpPr>
        <p:grpSpPr>
          <a:xfrm>
            <a:off x="107504" y="116632"/>
            <a:ext cx="8928992" cy="6624736"/>
            <a:chOff x="107504" y="116632"/>
            <a:chExt cx="8928992" cy="6624736"/>
          </a:xfrm>
        </p:grpSpPr>
        <p:sp>
          <p:nvSpPr>
            <p:cNvPr id="11" name="Rectângulo arredondado 10"/>
            <p:cNvSpPr/>
            <p:nvPr/>
          </p:nvSpPr>
          <p:spPr>
            <a:xfrm>
              <a:off x="107504" y="116632"/>
              <a:ext cx="8928992" cy="1440160"/>
            </a:xfrm>
            <a:prstGeom prst="roundRect">
              <a:avLst>
                <a:gd name="adj" fmla="val 3007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0" name="Rectângulo arredondado 9"/>
            <p:cNvSpPr/>
            <p:nvPr/>
          </p:nvSpPr>
          <p:spPr>
            <a:xfrm>
              <a:off x="107504" y="116632"/>
              <a:ext cx="8928992" cy="6624736"/>
            </a:xfrm>
            <a:prstGeom prst="roundRect">
              <a:avLst>
                <a:gd name="adj" fmla="val 674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pic>
          <p:nvPicPr>
            <p:cNvPr id="22" name="Imagem 21" descr="fatec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05113" y="187714"/>
              <a:ext cx="3567087" cy="1297997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112621"/>
              </p:ext>
            </p:extLst>
          </p:nvPr>
        </p:nvGraphicFramePr>
        <p:xfrm>
          <a:off x="685800" y="1829782"/>
          <a:ext cx="7920880" cy="4773434"/>
        </p:xfrm>
        <a:graphic>
          <a:graphicData uri="http://schemas.openxmlformats.org/drawingml/2006/table">
            <a:tbl>
              <a:tblPr/>
              <a:tblGrid>
                <a:gridCol w="994800"/>
                <a:gridCol w="2226085"/>
                <a:gridCol w="4699995"/>
              </a:tblGrid>
              <a:tr h="430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Código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Requisito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Descrição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083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RN010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Marcações de Pontos Válidas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As marcações de pontos serão consideradas válidas quando ocorrer da seguinte forma: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marL="342900" lvl="0" indent="-342900" algn="just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Entrada do 1º período - a primeira marcação que ocorrer antes do horário de entrada ou, em casos de atraso, a primeira mais próxima depois do horário de entrada.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marL="342900" lvl="0" indent="-342900" algn="just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Saída do 1º período - a marcação que ocorrer a partir da terceira hora até a quinta hora da jornada de trabalho, para quem tiver flexibilidade do horário de intervalo almoço/descanso.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marL="342900" lvl="0" indent="-342900" algn="just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Entrada do 2º período - a marcação que for realizada mais próxima, dentro dos 15 minutos antes de ser completado o intervalo de almoço/descanso ou posterior mais próximo.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marL="342900" lvl="0" indent="-342900" algn="just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Saída do 2º período - a primeira marcação que for realizada a partir do cumprimento da jornada de trabalho ou a última mais próxima antes do final da jornada.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1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Obs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: Para todas as jornadas com apenas duas marcações de ponto, serão consideradas como sendo primeiro período, seguindo a mesma regra acima, independente do horário que estiver sendo realizado.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ectângulo arredondado 10"/>
          <p:cNvSpPr/>
          <p:nvPr/>
        </p:nvSpPr>
        <p:spPr>
          <a:xfrm>
            <a:off x="107504" y="116792"/>
            <a:ext cx="8928992" cy="1440000"/>
          </a:xfrm>
          <a:prstGeom prst="roundRect">
            <a:avLst>
              <a:gd name="adj" fmla="val 3050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Rectângulo arredondado 9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674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Título 12"/>
          <p:cNvSpPr>
            <a:spLocks noGrp="1"/>
          </p:cNvSpPr>
          <p:nvPr>
            <p:ph type="ctrTitle"/>
          </p:nvPr>
        </p:nvSpPr>
        <p:spPr>
          <a:xfrm>
            <a:off x="2160000" y="404745"/>
            <a:ext cx="7772400" cy="864095"/>
          </a:xfrm>
        </p:spPr>
        <p:txBody>
          <a:bodyPr/>
          <a:lstStyle/>
          <a:p>
            <a:pPr algn="l"/>
            <a:r>
              <a:rPr lang="pt-BR" b="1" dirty="0" smtClean="0">
                <a:latin typeface="Arial" pitchFamily="34" charset="0"/>
                <a:cs typeface="Arial" pitchFamily="34" charset="0"/>
              </a:rPr>
              <a:t>Regras de Negócio</a:t>
            </a:r>
            <a:endParaRPr lang="pt-PT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ítulo 12"/>
          <p:cNvSpPr txBox="1">
            <a:spLocks/>
          </p:cNvSpPr>
          <p:nvPr/>
        </p:nvSpPr>
        <p:spPr>
          <a:xfrm>
            <a:off x="685800" y="188640"/>
            <a:ext cx="7772400" cy="864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8914" name="AutoShape 2" descr="Resultado de imagem para fatec mogi das cruz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dirty="0"/>
          </a:p>
        </p:txBody>
      </p:sp>
      <p:pic>
        <p:nvPicPr>
          <p:cNvPr id="22" name="Imagem 21" descr="fatec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213" y="566762"/>
            <a:ext cx="1484165" cy="5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858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185102"/>
              </p:ext>
            </p:extLst>
          </p:nvPr>
        </p:nvGraphicFramePr>
        <p:xfrm>
          <a:off x="685800" y="2088970"/>
          <a:ext cx="7920880" cy="3860310"/>
        </p:xfrm>
        <a:graphic>
          <a:graphicData uri="http://schemas.openxmlformats.org/drawingml/2006/table">
            <a:tbl>
              <a:tblPr/>
              <a:tblGrid>
                <a:gridCol w="994800"/>
                <a:gridCol w="2226085"/>
                <a:gridCol w="4699995"/>
              </a:tblGrid>
              <a:tr h="430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Código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Requisito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Descrição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083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RN011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Ocorrências nas marcações de ponto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As ocorrências nas marcações de ponto deverão ser tratadas pela chefia imediata, do departamento em que o funcionário estiver lotado, o qual realizará a decisão quanto ao que será aplicado pela ocorrência, exemplo de aplicações: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marL="342900" lvl="0" indent="-342900" algn="just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Injustificar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aplicando as penalidades;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marL="342900" lvl="0" indent="-342900" algn="just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Justificar descontando apenas o período de ausência;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marL="342900" lvl="0" indent="-342900" algn="just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Descontar apenas período de ausência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marL="342900" lvl="0" indent="-342900" algn="just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Abonar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083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RN012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Uso do banco de horas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Todas os pedidos de compensação deverão ser previamente autorizados.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 funcionário deverá informar dia ou período a ser compensado ao gestor, que deverá deferir ou indeferir a compensação.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ectângulo arredondado 10"/>
          <p:cNvSpPr/>
          <p:nvPr/>
        </p:nvSpPr>
        <p:spPr>
          <a:xfrm>
            <a:off x="107504" y="116792"/>
            <a:ext cx="8928992" cy="1440000"/>
          </a:xfrm>
          <a:prstGeom prst="roundRect">
            <a:avLst>
              <a:gd name="adj" fmla="val 3050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Rectângulo arredondado 9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674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Título 12"/>
          <p:cNvSpPr>
            <a:spLocks noGrp="1"/>
          </p:cNvSpPr>
          <p:nvPr>
            <p:ph type="ctrTitle"/>
          </p:nvPr>
        </p:nvSpPr>
        <p:spPr>
          <a:xfrm>
            <a:off x="2160000" y="404745"/>
            <a:ext cx="7772400" cy="864095"/>
          </a:xfrm>
        </p:spPr>
        <p:txBody>
          <a:bodyPr/>
          <a:lstStyle/>
          <a:p>
            <a:pPr algn="l"/>
            <a:r>
              <a:rPr lang="pt-BR" b="1" dirty="0" smtClean="0">
                <a:latin typeface="Arial" pitchFamily="34" charset="0"/>
                <a:cs typeface="Arial" pitchFamily="34" charset="0"/>
              </a:rPr>
              <a:t>Regras de Negócio</a:t>
            </a:r>
            <a:endParaRPr lang="pt-PT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ítulo 12"/>
          <p:cNvSpPr txBox="1">
            <a:spLocks/>
          </p:cNvSpPr>
          <p:nvPr/>
        </p:nvSpPr>
        <p:spPr>
          <a:xfrm>
            <a:off x="685800" y="188640"/>
            <a:ext cx="7772400" cy="864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8914" name="AutoShape 2" descr="Resultado de imagem para fatec mogi das cruz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dirty="0"/>
          </a:p>
        </p:txBody>
      </p:sp>
      <p:pic>
        <p:nvPicPr>
          <p:cNvPr id="22" name="Imagem 21" descr="fatec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213" y="566762"/>
            <a:ext cx="1484165" cy="5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824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183790"/>
              </p:ext>
            </p:extLst>
          </p:nvPr>
        </p:nvGraphicFramePr>
        <p:xfrm>
          <a:off x="685800" y="1988212"/>
          <a:ext cx="7920880" cy="3679982"/>
        </p:xfrm>
        <a:graphic>
          <a:graphicData uri="http://schemas.openxmlformats.org/drawingml/2006/table">
            <a:tbl>
              <a:tblPr/>
              <a:tblGrid>
                <a:gridCol w="994800"/>
                <a:gridCol w="2226085"/>
                <a:gridCol w="4699995"/>
              </a:tblGrid>
              <a:tr h="430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Código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Requisito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Descrição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083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RN013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Pagamentos de ponte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Os pagamentos de ponte poderão ser realizados na entrada ou na saída da jornada de trabalho. O tempo máximo que poderá ser realizado, tanto na entrada quanto na saída da jornada, deverão ser informados pelo gestor.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083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RN014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Justificativa de ocorrências na frequência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Em caso de ocorrência na frequência, deverá ser efetuado justificativa pelo próprio funcionário ou por sua chefia imediata contendo a documentação necessária quanto ao tipo de justificativa a ser realizada.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083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RN015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Fechamento da frequência mensal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 fechamento da frequência mensal deve ser realizado sempre no final do dia 20 de cada mês, isto é, o período da frequência a ser considerado será do dia 20 ao dia 21 do mês anterior, para ser utilizado no fechamento da folha de pagamento do mês seguinte.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ectângulo arredondado 10"/>
          <p:cNvSpPr/>
          <p:nvPr/>
        </p:nvSpPr>
        <p:spPr>
          <a:xfrm>
            <a:off x="107504" y="116792"/>
            <a:ext cx="8928992" cy="1440000"/>
          </a:xfrm>
          <a:prstGeom prst="roundRect">
            <a:avLst>
              <a:gd name="adj" fmla="val 3050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Rectângulo arredondado 9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674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Título 12"/>
          <p:cNvSpPr>
            <a:spLocks noGrp="1"/>
          </p:cNvSpPr>
          <p:nvPr>
            <p:ph type="ctrTitle"/>
          </p:nvPr>
        </p:nvSpPr>
        <p:spPr>
          <a:xfrm>
            <a:off x="2160000" y="404745"/>
            <a:ext cx="7772400" cy="864095"/>
          </a:xfrm>
        </p:spPr>
        <p:txBody>
          <a:bodyPr/>
          <a:lstStyle/>
          <a:p>
            <a:pPr algn="l"/>
            <a:r>
              <a:rPr lang="pt-BR" b="1" dirty="0" smtClean="0">
                <a:latin typeface="Arial" pitchFamily="34" charset="0"/>
                <a:cs typeface="Arial" pitchFamily="34" charset="0"/>
              </a:rPr>
              <a:t>Regras de Negócio</a:t>
            </a:r>
            <a:endParaRPr lang="pt-PT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ítulo 12"/>
          <p:cNvSpPr txBox="1">
            <a:spLocks/>
          </p:cNvSpPr>
          <p:nvPr/>
        </p:nvSpPr>
        <p:spPr>
          <a:xfrm>
            <a:off x="685800" y="188640"/>
            <a:ext cx="7772400" cy="864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8914" name="AutoShape 2" descr="Resultado de imagem para fatec mogi das cruz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dirty="0"/>
          </a:p>
        </p:txBody>
      </p:sp>
      <p:pic>
        <p:nvPicPr>
          <p:cNvPr id="22" name="Imagem 21" descr="fatec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213" y="566762"/>
            <a:ext cx="1484165" cy="5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014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ângulo arredondado 10"/>
          <p:cNvSpPr/>
          <p:nvPr/>
        </p:nvSpPr>
        <p:spPr>
          <a:xfrm>
            <a:off x="107504" y="116792"/>
            <a:ext cx="8928992" cy="1440000"/>
          </a:xfrm>
          <a:prstGeom prst="roundRect">
            <a:avLst>
              <a:gd name="adj" fmla="val 3050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Rectângulo arredondado 9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674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9" name="Título 12"/>
          <p:cNvSpPr txBox="1">
            <a:spLocks/>
          </p:cNvSpPr>
          <p:nvPr/>
        </p:nvSpPr>
        <p:spPr>
          <a:xfrm>
            <a:off x="685800" y="188640"/>
            <a:ext cx="7772400" cy="864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8914" name="AutoShape 2" descr="Resultado de imagem para fatec mogi das cruz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dirty="0"/>
          </a:p>
        </p:txBody>
      </p:sp>
      <p:pic>
        <p:nvPicPr>
          <p:cNvPr id="9" name="Imagem 8" descr="fatec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05113" y="187714"/>
            <a:ext cx="3567087" cy="1297997"/>
          </a:xfrm>
          <a:prstGeom prst="rect">
            <a:avLst/>
          </a:prstGeom>
        </p:spPr>
      </p:pic>
      <p:sp>
        <p:nvSpPr>
          <p:cNvPr id="12" name="Título 1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pt-BR" dirty="0" smtClean="0"/>
              <a:t>OBRIGADO!!</a:t>
            </a:r>
            <a:endParaRPr lang="pt-PT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979809"/>
              </p:ext>
            </p:extLst>
          </p:nvPr>
        </p:nvGraphicFramePr>
        <p:xfrm>
          <a:off x="685800" y="1973444"/>
          <a:ext cx="7920880" cy="4063320"/>
        </p:xfrm>
        <a:graphic>
          <a:graphicData uri="http://schemas.openxmlformats.org/drawingml/2006/table">
            <a:tbl>
              <a:tblPr/>
              <a:tblGrid>
                <a:gridCol w="994800"/>
                <a:gridCol w="2226085"/>
                <a:gridCol w="4699995"/>
              </a:tblGrid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Código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Requisito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Descrição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58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RF001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Cadastrar jornada de trabalho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 sistema deverá manter o cadastro da jornada diária de trabalho dos funcionários.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58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RF002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Alterar jornada de trabalho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 sistema deverá possibilitar a alteração da jornada de trabalho.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908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RF003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Inativar jornada do funcionário de forma automática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 sistema deverá inativar automaticamente a jornada de trabalho do funcionário quando identificar que ele foi desligado da empresa ou estiver em período de férias.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58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RF004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Consultar jornada de trabalho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 sistema deve possibilitar a consulta de jornada de trabalho usando filtros para identificação do funcionário.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ectângulo arredondado 10"/>
          <p:cNvSpPr/>
          <p:nvPr/>
        </p:nvSpPr>
        <p:spPr>
          <a:xfrm>
            <a:off x="107504" y="116792"/>
            <a:ext cx="8928992" cy="1440000"/>
          </a:xfrm>
          <a:prstGeom prst="roundRect">
            <a:avLst>
              <a:gd name="adj" fmla="val 3050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Rectângulo arredondado 9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674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Título 12"/>
          <p:cNvSpPr>
            <a:spLocks noGrp="1"/>
          </p:cNvSpPr>
          <p:nvPr>
            <p:ph type="ctrTitle"/>
          </p:nvPr>
        </p:nvSpPr>
        <p:spPr>
          <a:xfrm>
            <a:off x="2160000" y="404745"/>
            <a:ext cx="7772400" cy="864095"/>
          </a:xfrm>
        </p:spPr>
        <p:txBody>
          <a:bodyPr/>
          <a:lstStyle/>
          <a:p>
            <a:pPr marL="809625" indent="-809625" algn="l"/>
            <a:r>
              <a:rPr lang="pt-BR" b="1" dirty="0" smtClean="0">
                <a:latin typeface="Arial" pitchFamily="34" charset="0"/>
                <a:cs typeface="Arial" pitchFamily="34" charset="0"/>
              </a:rPr>
              <a:t>Requisitos Funcionais</a:t>
            </a:r>
            <a:endParaRPr lang="pt-PT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ítulo 12"/>
          <p:cNvSpPr txBox="1">
            <a:spLocks/>
          </p:cNvSpPr>
          <p:nvPr/>
        </p:nvSpPr>
        <p:spPr>
          <a:xfrm>
            <a:off x="685800" y="188640"/>
            <a:ext cx="7772400" cy="864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8914" name="AutoShape 2" descr="Resultado de imagem para fatec mogi das cruz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dirty="0"/>
          </a:p>
        </p:txBody>
      </p:sp>
      <p:pic>
        <p:nvPicPr>
          <p:cNvPr id="22" name="Imagem 21" descr="fatec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213" y="566762"/>
            <a:ext cx="1484165" cy="5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115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534356"/>
              </p:ext>
            </p:extLst>
          </p:nvPr>
        </p:nvGraphicFramePr>
        <p:xfrm>
          <a:off x="685800" y="1923563"/>
          <a:ext cx="7920880" cy="4272480"/>
        </p:xfrm>
        <a:graphic>
          <a:graphicData uri="http://schemas.openxmlformats.org/drawingml/2006/table">
            <a:tbl>
              <a:tblPr/>
              <a:tblGrid>
                <a:gridCol w="994800"/>
                <a:gridCol w="2226085"/>
                <a:gridCol w="4699995"/>
              </a:tblGrid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Código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Requisito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Descrição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58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RF005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Ativar jornada de trabalho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 sistema deve possibilitar a ativação da jornada de trabalho caso o funcionário seja novo ou retornou de férias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58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RF006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Autorizar hora extra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 sistema deve permitir que os gestores autorizem a realização de horas extras aos funcionários.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58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RF007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Calcular total de horas adicionais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 sistema deve calcular o total de horas adicionais realizadas que foram autorizadas e indicar as horas não autorizadas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58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RF008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Gerar relatório de horas extras realizadas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 sistema deverá gerar relatório de horas extras realizadas para que o gestor possa analisar a quantidade e o motivo de horas extras do funcionário para tomadas de decisões estratégicas.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ectângulo arredondado 10"/>
          <p:cNvSpPr/>
          <p:nvPr/>
        </p:nvSpPr>
        <p:spPr>
          <a:xfrm>
            <a:off x="107504" y="116792"/>
            <a:ext cx="8928992" cy="1440000"/>
          </a:xfrm>
          <a:prstGeom prst="roundRect">
            <a:avLst>
              <a:gd name="adj" fmla="val 3050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Rectângulo arredondado 9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674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Título 12"/>
          <p:cNvSpPr>
            <a:spLocks noGrp="1"/>
          </p:cNvSpPr>
          <p:nvPr>
            <p:ph type="ctrTitle"/>
          </p:nvPr>
        </p:nvSpPr>
        <p:spPr>
          <a:xfrm>
            <a:off x="2160000" y="404745"/>
            <a:ext cx="7772400" cy="864095"/>
          </a:xfrm>
        </p:spPr>
        <p:txBody>
          <a:bodyPr/>
          <a:lstStyle/>
          <a:p>
            <a:pPr marL="809625" indent="-809625" algn="l"/>
            <a:r>
              <a:rPr lang="pt-BR" b="1" dirty="0" smtClean="0">
                <a:latin typeface="Arial" pitchFamily="34" charset="0"/>
                <a:cs typeface="Arial" pitchFamily="34" charset="0"/>
              </a:rPr>
              <a:t>Requisitos Funcionais</a:t>
            </a:r>
            <a:endParaRPr lang="pt-PT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ítulo 12"/>
          <p:cNvSpPr txBox="1">
            <a:spLocks/>
          </p:cNvSpPr>
          <p:nvPr/>
        </p:nvSpPr>
        <p:spPr>
          <a:xfrm>
            <a:off x="685800" y="188640"/>
            <a:ext cx="7772400" cy="864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8914" name="AutoShape 2" descr="Resultado de imagem para fatec mogi das cruz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dirty="0"/>
          </a:p>
        </p:txBody>
      </p:sp>
      <p:pic>
        <p:nvPicPr>
          <p:cNvPr id="22" name="Imagem 21" descr="fatec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213" y="566762"/>
            <a:ext cx="1484165" cy="5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663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041475"/>
              </p:ext>
            </p:extLst>
          </p:nvPr>
        </p:nvGraphicFramePr>
        <p:xfrm>
          <a:off x="692178" y="1700808"/>
          <a:ext cx="7920880" cy="4821120"/>
        </p:xfrm>
        <a:graphic>
          <a:graphicData uri="http://schemas.openxmlformats.org/drawingml/2006/table">
            <a:tbl>
              <a:tblPr/>
              <a:tblGrid>
                <a:gridCol w="994800"/>
                <a:gridCol w="2226085"/>
                <a:gridCol w="4699995"/>
              </a:tblGrid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Código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Requisito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Descrição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58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RF009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Tratar ocorrências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 sistema deve permitir o tratamento das ocorrências pela pessoa responsável pelo o fechamento das frequências.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58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RF010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Gerar espelho de ponto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 sistema deve gerar um espelho de pontos, a partir das marcações realizadas pelos funcionários cadastrados, com base nas regras de negócio para o fechamento da frequência mensal.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58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RF011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Justificar ocorrências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 sistema deve permitir aos funcionários o preenchimento de formulário de justificativa para as ocorrências na frequência.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758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RF012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Efetuar indicação de ocorrências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 sistema deverá inserir indicação das ocorrências na frequência dos funcionários automaticamente para que fique visível para o responsável pelo fechamento efetuar o tratamento.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ectângulo arredondado 10"/>
          <p:cNvSpPr/>
          <p:nvPr/>
        </p:nvSpPr>
        <p:spPr>
          <a:xfrm>
            <a:off x="107504" y="116792"/>
            <a:ext cx="8928992" cy="1440000"/>
          </a:xfrm>
          <a:prstGeom prst="roundRect">
            <a:avLst>
              <a:gd name="adj" fmla="val 3050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Rectângulo arredondado 9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674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Título 12"/>
          <p:cNvSpPr>
            <a:spLocks noGrp="1"/>
          </p:cNvSpPr>
          <p:nvPr>
            <p:ph type="ctrTitle"/>
          </p:nvPr>
        </p:nvSpPr>
        <p:spPr>
          <a:xfrm>
            <a:off x="2160000" y="404745"/>
            <a:ext cx="7772400" cy="864095"/>
          </a:xfrm>
        </p:spPr>
        <p:txBody>
          <a:bodyPr/>
          <a:lstStyle/>
          <a:p>
            <a:pPr marL="809625" indent="-809625" algn="l"/>
            <a:r>
              <a:rPr lang="pt-BR" b="1" dirty="0" smtClean="0">
                <a:latin typeface="Arial" pitchFamily="34" charset="0"/>
                <a:cs typeface="Arial" pitchFamily="34" charset="0"/>
              </a:rPr>
              <a:t>Requisitos Funcionais</a:t>
            </a:r>
            <a:endParaRPr lang="pt-PT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ítulo 12"/>
          <p:cNvSpPr txBox="1">
            <a:spLocks/>
          </p:cNvSpPr>
          <p:nvPr/>
        </p:nvSpPr>
        <p:spPr>
          <a:xfrm>
            <a:off x="685800" y="188640"/>
            <a:ext cx="7772400" cy="864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8914" name="AutoShape 2" descr="Resultado de imagem para fatec mogi das cruz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dirty="0"/>
          </a:p>
        </p:txBody>
      </p:sp>
      <p:pic>
        <p:nvPicPr>
          <p:cNvPr id="22" name="Imagem 21" descr="fatec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213" y="566762"/>
            <a:ext cx="1484165" cy="5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401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977900"/>
              </p:ext>
            </p:extLst>
          </p:nvPr>
        </p:nvGraphicFramePr>
        <p:xfrm>
          <a:off x="692178" y="1762520"/>
          <a:ext cx="7920000" cy="4546800"/>
        </p:xfrm>
        <a:graphic>
          <a:graphicData uri="http://schemas.openxmlformats.org/drawingml/2006/table">
            <a:tbl>
              <a:tblPr/>
              <a:tblGrid>
                <a:gridCol w="1078038"/>
                <a:gridCol w="2151023"/>
                <a:gridCol w="4690939"/>
              </a:tblGrid>
              <a:tr h="43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Código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Requisito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Descrição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RNF001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Banco de Dados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 sistema deverá utilizar Banco de Dados relacional MySQL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RNF002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Implementação do sistema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 Implementação deverá ser desenvolvida em JAVA -</a:t>
                      </a:r>
                      <a:r>
                        <a:rPr lang="pt-BR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</a:t>
                      </a:r>
                      <a:r>
                        <a:rPr lang="pt-BR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Plataforma Web.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RNF003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Arquitetura do sistema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 sistema deverá ser construído sob o padrão arquitetural   Model - View - Controler (MVC).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RNF004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Aspectos Legais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 sistema deverá aplicar as normas da Consolidação das Leis do Trabalho (CLT) para a gestão e controle das jornadas de trabalho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RNF005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Registro de Data e Hora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 data do registro deverá ser armazenada de forma automática</a:t>
                      </a:r>
                      <a:endParaRPr lang="pt-BR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RNF006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Controle de acesso a dados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 sistema não deverá exibir dados para pessoas não autorizadas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ectângulo arredondado 10"/>
          <p:cNvSpPr/>
          <p:nvPr/>
        </p:nvSpPr>
        <p:spPr>
          <a:xfrm>
            <a:off x="107504" y="116792"/>
            <a:ext cx="8928992" cy="1440000"/>
          </a:xfrm>
          <a:prstGeom prst="roundRect">
            <a:avLst>
              <a:gd name="adj" fmla="val 3050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Rectângulo arredondado 9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674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Título 12"/>
          <p:cNvSpPr>
            <a:spLocks noGrp="1"/>
          </p:cNvSpPr>
          <p:nvPr>
            <p:ph type="ctrTitle"/>
          </p:nvPr>
        </p:nvSpPr>
        <p:spPr>
          <a:xfrm>
            <a:off x="2160000" y="116632"/>
            <a:ext cx="4572240" cy="720000"/>
          </a:xfrm>
        </p:spPr>
        <p:txBody>
          <a:bodyPr anchor="ctr">
            <a:noAutofit/>
          </a:bodyPr>
          <a:lstStyle/>
          <a:p>
            <a:pPr marL="809625" indent="-809625" algn="l"/>
            <a:r>
              <a:rPr lang="pt-BR" b="1" dirty="0" smtClean="0">
                <a:latin typeface="Arial" pitchFamily="34" charset="0"/>
                <a:cs typeface="Arial" pitchFamily="34" charset="0"/>
              </a:rPr>
              <a:t>Requisitos Não</a:t>
            </a:r>
            <a:endParaRPr lang="pt-PT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ítulo 12"/>
          <p:cNvSpPr txBox="1">
            <a:spLocks/>
          </p:cNvSpPr>
          <p:nvPr/>
        </p:nvSpPr>
        <p:spPr>
          <a:xfrm>
            <a:off x="685800" y="188640"/>
            <a:ext cx="7772400" cy="864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8914" name="AutoShape 2" descr="Resultado de imagem para fatec mogi das cruz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dirty="0"/>
          </a:p>
        </p:txBody>
      </p:sp>
      <p:pic>
        <p:nvPicPr>
          <p:cNvPr id="22" name="Imagem 21" descr="fatec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213" y="566762"/>
            <a:ext cx="1484165" cy="540060"/>
          </a:xfrm>
          <a:prstGeom prst="rect">
            <a:avLst/>
          </a:prstGeom>
        </p:spPr>
      </p:pic>
      <p:sp>
        <p:nvSpPr>
          <p:cNvPr id="12" name="Título 12"/>
          <p:cNvSpPr txBox="1">
            <a:spLocks/>
          </p:cNvSpPr>
          <p:nvPr/>
        </p:nvSpPr>
        <p:spPr>
          <a:xfrm>
            <a:off x="2160000" y="836712"/>
            <a:ext cx="457224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809625" lvl="0" indent="-809625">
              <a:spcBef>
                <a:spcPct val="0"/>
              </a:spcBef>
            </a:pPr>
            <a:r>
              <a:rPr lang="pt-BR" sz="4400" b="1" dirty="0" smtClean="0">
                <a:latin typeface="Arial" pitchFamily="34" charset="0"/>
                <a:cs typeface="Arial" pitchFamily="34" charset="0"/>
              </a:rPr>
              <a:t>   Funcionais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43311"/>
              </p:ext>
            </p:extLst>
          </p:nvPr>
        </p:nvGraphicFramePr>
        <p:xfrm>
          <a:off x="685800" y="1772816"/>
          <a:ext cx="7920880" cy="4176464"/>
        </p:xfrm>
        <a:graphic>
          <a:graphicData uri="http://schemas.openxmlformats.org/drawingml/2006/table">
            <a:tbl>
              <a:tblPr/>
              <a:tblGrid>
                <a:gridCol w="994800"/>
                <a:gridCol w="2226085"/>
                <a:gridCol w="4699995"/>
              </a:tblGrid>
              <a:tr h="430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Código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Requisito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Descrição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083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RN001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Intervalo obrigatório de descanso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Cargos com carga horária acima de 6h, é obrigatório intervalo de descanso de no mínimo 30 minutos.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4029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RN002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Intervalo opcional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Cargos com carga horária menor ou igual a 6h, poderá ter um intervalo de 15 minutos a ser compensado antes do horário de entrada ou depois do horário de saída, sem a necessidade das marcações de ponto do intervalo.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601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RN003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Período de intervalo de descanso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 intervalo de descanso deverá ocorrer sempre entre o primeiro período e o segundo, isto é, não deverá ocorrer no começo e nem no fim da jornada, poderá ocorrer a partir da 3º, 4º ou na 5º hora da jornada de trabalho de 8h.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ectângulo arredondado 10"/>
          <p:cNvSpPr/>
          <p:nvPr/>
        </p:nvSpPr>
        <p:spPr>
          <a:xfrm>
            <a:off x="107504" y="116792"/>
            <a:ext cx="8928992" cy="1440000"/>
          </a:xfrm>
          <a:prstGeom prst="roundRect">
            <a:avLst>
              <a:gd name="adj" fmla="val 3050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Rectângulo arredondado 9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674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Título 12"/>
          <p:cNvSpPr>
            <a:spLocks noGrp="1"/>
          </p:cNvSpPr>
          <p:nvPr>
            <p:ph type="ctrTitle"/>
          </p:nvPr>
        </p:nvSpPr>
        <p:spPr>
          <a:xfrm>
            <a:off x="2160000" y="404745"/>
            <a:ext cx="7772400" cy="864095"/>
          </a:xfrm>
        </p:spPr>
        <p:txBody>
          <a:bodyPr/>
          <a:lstStyle/>
          <a:p>
            <a:pPr algn="l"/>
            <a:r>
              <a:rPr lang="pt-BR" b="1" dirty="0" smtClean="0">
                <a:latin typeface="Arial" pitchFamily="34" charset="0"/>
                <a:cs typeface="Arial" pitchFamily="34" charset="0"/>
              </a:rPr>
              <a:t>Regras de Negócio</a:t>
            </a:r>
            <a:endParaRPr lang="pt-PT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ítulo 12"/>
          <p:cNvSpPr txBox="1">
            <a:spLocks/>
          </p:cNvSpPr>
          <p:nvPr/>
        </p:nvSpPr>
        <p:spPr>
          <a:xfrm>
            <a:off x="685800" y="188640"/>
            <a:ext cx="7772400" cy="864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8914" name="AutoShape 2" descr="Resultado de imagem para fatec mogi das cruz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dirty="0"/>
          </a:p>
        </p:txBody>
      </p:sp>
      <p:pic>
        <p:nvPicPr>
          <p:cNvPr id="22" name="Imagem 21" descr="fatec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213" y="566762"/>
            <a:ext cx="1484165" cy="54006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118314"/>
              </p:ext>
            </p:extLst>
          </p:nvPr>
        </p:nvGraphicFramePr>
        <p:xfrm>
          <a:off x="685800" y="1772816"/>
          <a:ext cx="7920880" cy="4536504"/>
        </p:xfrm>
        <a:graphic>
          <a:graphicData uri="http://schemas.openxmlformats.org/drawingml/2006/table">
            <a:tbl>
              <a:tblPr/>
              <a:tblGrid>
                <a:gridCol w="994800"/>
                <a:gridCol w="1667264"/>
                <a:gridCol w="5258816"/>
              </a:tblGrid>
              <a:tr h="430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Código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Requisito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Descrição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581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RN004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Número de marcações de ponto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Para cargos com até 6h de jornada é necessário a realização de ao menos duas marcações de ponto, uma na entrada e outra na saída sem as marcações do intervalo.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Para cargos com jornada de trabalho acima de 6h deverá ocorrer ao menos 4 marcações de ponto, duas marcações no 1º período e duas marcações no 2º período, e o intervalo de descanso entre a saída do 1º período e a entrada do 2º período.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482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RN005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Horas extras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As Horas extras somente poderão ser realizadas mediante justificativa e autorização do gestor, com prévia informação ao funcionário sobre a forma de pagamento. As horas realizadas poderão ser pagas nas seguintes modalidades: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marL="342900" lvl="0" indent="-342900" algn="just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em pecúnia;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marL="342900" lvl="0" indent="-342900" algn="just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banco de horas;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marL="342900" lvl="0" indent="-342900" algn="just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compensação de pontes**.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**São dias de expediente normal de trabalho, que devido a alguns feriados que ocorrem nas quintas ou sextas-feiras, passando a não haver expediente </a:t>
                      </a: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emendado-se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com o fim de semana, que por esse motivo precisam ser compensados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ectângulo arredondado 10"/>
          <p:cNvSpPr/>
          <p:nvPr/>
        </p:nvSpPr>
        <p:spPr>
          <a:xfrm>
            <a:off x="107504" y="116792"/>
            <a:ext cx="8928992" cy="1440000"/>
          </a:xfrm>
          <a:prstGeom prst="roundRect">
            <a:avLst>
              <a:gd name="adj" fmla="val 3050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Rectângulo arredondado 9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674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Título 12"/>
          <p:cNvSpPr>
            <a:spLocks noGrp="1"/>
          </p:cNvSpPr>
          <p:nvPr>
            <p:ph type="ctrTitle"/>
          </p:nvPr>
        </p:nvSpPr>
        <p:spPr>
          <a:xfrm>
            <a:off x="2160000" y="404745"/>
            <a:ext cx="7772400" cy="864095"/>
          </a:xfrm>
        </p:spPr>
        <p:txBody>
          <a:bodyPr/>
          <a:lstStyle/>
          <a:p>
            <a:pPr algn="l"/>
            <a:r>
              <a:rPr lang="pt-BR" b="1" dirty="0" smtClean="0">
                <a:latin typeface="Arial" pitchFamily="34" charset="0"/>
                <a:cs typeface="Arial" pitchFamily="34" charset="0"/>
              </a:rPr>
              <a:t>Regras de Negócio</a:t>
            </a:r>
            <a:endParaRPr lang="pt-PT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ítulo 12"/>
          <p:cNvSpPr txBox="1">
            <a:spLocks/>
          </p:cNvSpPr>
          <p:nvPr/>
        </p:nvSpPr>
        <p:spPr>
          <a:xfrm>
            <a:off x="685800" y="188640"/>
            <a:ext cx="7772400" cy="864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8914" name="AutoShape 2" descr="Resultado de imagem para fatec mogi das cruz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dirty="0"/>
          </a:p>
        </p:txBody>
      </p:sp>
      <p:pic>
        <p:nvPicPr>
          <p:cNvPr id="22" name="Imagem 21" descr="fatec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213" y="566762"/>
            <a:ext cx="1484165" cy="5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7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510864"/>
              </p:ext>
            </p:extLst>
          </p:nvPr>
        </p:nvGraphicFramePr>
        <p:xfrm>
          <a:off x="685800" y="2560526"/>
          <a:ext cx="7920880" cy="2596666"/>
        </p:xfrm>
        <a:graphic>
          <a:graphicData uri="http://schemas.openxmlformats.org/drawingml/2006/table">
            <a:tbl>
              <a:tblPr/>
              <a:tblGrid>
                <a:gridCol w="994800"/>
                <a:gridCol w="2226085"/>
                <a:gridCol w="4699995"/>
              </a:tblGrid>
              <a:tr h="430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Código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Requisito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Descrição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083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RN006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Compensação de pontes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As pontes de feriados já definidos em calendário administrativo deverão ser pagas durante o ano corrente. Não é permitida o acúmulo de horas para anos posteriores; ao pagar todas as pontes do ano deve ser encerrado a realização de horas extras para esse fim.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083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RN007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Adicional Noturno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Deve ser pago adicional noturno para funcionários que trabalharem em período noturno ou o proporcional às horas em que a sua jornada </a:t>
                      </a:r>
                      <a:r>
                        <a:rPr lang="pt-BR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insida</a:t>
                      </a: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 entre o período das 22h às 5h.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ectângulo arredondado 10"/>
          <p:cNvSpPr/>
          <p:nvPr/>
        </p:nvSpPr>
        <p:spPr>
          <a:xfrm>
            <a:off x="107504" y="116792"/>
            <a:ext cx="8928992" cy="1440000"/>
          </a:xfrm>
          <a:prstGeom prst="roundRect">
            <a:avLst>
              <a:gd name="adj" fmla="val 3050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Rectângulo arredondado 9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674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Título 12"/>
          <p:cNvSpPr>
            <a:spLocks noGrp="1"/>
          </p:cNvSpPr>
          <p:nvPr>
            <p:ph type="ctrTitle"/>
          </p:nvPr>
        </p:nvSpPr>
        <p:spPr>
          <a:xfrm>
            <a:off x="2160000" y="404745"/>
            <a:ext cx="7772400" cy="864095"/>
          </a:xfrm>
        </p:spPr>
        <p:txBody>
          <a:bodyPr/>
          <a:lstStyle/>
          <a:p>
            <a:pPr algn="l"/>
            <a:r>
              <a:rPr lang="pt-BR" b="1" dirty="0" smtClean="0">
                <a:latin typeface="Arial" pitchFamily="34" charset="0"/>
                <a:cs typeface="Arial" pitchFamily="34" charset="0"/>
              </a:rPr>
              <a:t>Regras de Negócio</a:t>
            </a:r>
            <a:endParaRPr lang="pt-PT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ítulo 12"/>
          <p:cNvSpPr txBox="1">
            <a:spLocks/>
          </p:cNvSpPr>
          <p:nvPr/>
        </p:nvSpPr>
        <p:spPr>
          <a:xfrm>
            <a:off x="685800" y="188640"/>
            <a:ext cx="7772400" cy="864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8914" name="AutoShape 2" descr="Resultado de imagem para fatec mogi das cruz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dirty="0"/>
          </a:p>
        </p:txBody>
      </p:sp>
      <p:pic>
        <p:nvPicPr>
          <p:cNvPr id="22" name="Imagem 21" descr="fatec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213" y="566762"/>
            <a:ext cx="1484165" cy="5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703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19008"/>
              </p:ext>
            </p:extLst>
          </p:nvPr>
        </p:nvGraphicFramePr>
        <p:xfrm>
          <a:off x="685800" y="1988212"/>
          <a:ext cx="7920880" cy="4287030"/>
        </p:xfrm>
        <a:graphic>
          <a:graphicData uri="http://schemas.openxmlformats.org/drawingml/2006/table">
            <a:tbl>
              <a:tblPr/>
              <a:tblGrid>
                <a:gridCol w="994800"/>
                <a:gridCol w="2226085"/>
                <a:gridCol w="4699995"/>
              </a:tblGrid>
              <a:tr h="4300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Código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Requisito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Descrição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083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RN008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Não marcações de ponto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Não marcações de ponto (NMPTO) sem a devida justificativa implicará em descontos. Os descontos ocorrerão da seguinte forma: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marL="342900" lvl="0" indent="-342900" algn="just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 NMPTO - desconto do período de trabalho.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marL="342900" lvl="0" indent="-342900" algn="just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 NMPTO - no mesmo período deve ser considerado como falta do período com o desconto do descanso semanal remunerado (DSR), bem como feriados que ocorrerem na mesma semana da ocorrência.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marL="342900" lvl="0" indent="-342900" algn="just" fontAlgn="base"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 NMPTO - em períodos distintos desconto de dois períodos.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Nenhuma marcação - deverá ser considerado falta integral, com desconto do DSR e feriados que ocorrerem na mesma semana da ausência.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0833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RN009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Marcações de pontos excedentes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5626100" algn="l"/>
                        </a:tabLs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As marcações de pontos excedentes serão desconsideradas para fins de lançamento, mas permanecerão registradas para que em casos específicos sejam utilizadas.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ectângulo arredondado 10"/>
          <p:cNvSpPr/>
          <p:nvPr/>
        </p:nvSpPr>
        <p:spPr>
          <a:xfrm>
            <a:off x="107504" y="116792"/>
            <a:ext cx="8928992" cy="1440000"/>
          </a:xfrm>
          <a:prstGeom prst="roundRect">
            <a:avLst>
              <a:gd name="adj" fmla="val 3050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0" name="Rectângulo arredondado 9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674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Título 12"/>
          <p:cNvSpPr>
            <a:spLocks noGrp="1"/>
          </p:cNvSpPr>
          <p:nvPr>
            <p:ph type="ctrTitle"/>
          </p:nvPr>
        </p:nvSpPr>
        <p:spPr>
          <a:xfrm>
            <a:off x="2160000" y="404745"/>
            <a:ext cx="7772400" cy="864095"/>
          </a:xfrm>
        </p:spPr>
        <p:txBody>
          <a:bodyPr/>
          <a:lstStyle/>
          <a:p>
            <a:pPr algn="l"/>
            <a:r>
              <a:rPr lang="pt-BR" b="1" dirty="0" smtClean="0">
                <a:latin typeface="Arial" pitchFamily="34" charset="0"/>
                <a:cs typeface="Arial" pitchFamily="34" charset="0"/>
              </a:rPr>
              <a:t>Regras de Negócio</a:t>
            </a:r>
            <a:endParaRPr lang="pt-PT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ítulo 12"/>
          <p:cNvSpPr txBox="1">
            <a:spLocks/>
          </p:cNvSpPr>
          <p:nvPr/>
        </p:nvSpPr>
        <p:spPr>
          <a:xfrm>
            <a:off x="685800" y="188640"/>
            <a:ext cx="7772400" cy="864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8914" name="AutoShape 2" descr="Resultado de imagem para fatec mogi das cruz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dirty="0"/>
          </a:p>
        </p:txBody>
      </p:sp>
      <p:pic>
        <p:nvPicPr>
          <p:cNvPr id="22" name="Imagem 21" descr="fatec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213" y="566762"/>
            <a:ext cx="1484165" cy="5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060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665</TotalTime>
  <Words>1226</Words>
  <Application>Microsoft Office PowerPoint</Application>
  <PresentationFormat>Apresentação na tela (4:3)</PresentationFormat>
  <Paragraphs>180</Paragraphs>
  <Slides>13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Symbol</vt:lpstr>
      <vt:lpstr>Times New Roman</vt:lpstr>
      <vt:lpstr>Tema1</vt:lpstr>
      <vt:lpstr>Gestão de Banco de Horas</vt:lpstr>
      <vt:lpstr>Requisitos Funcionais</vt:lpstr>
      <vt:lpstr>Requisitos Funcionais</vt:lpstr>
      <vt:lpstr>Requisitos Funcionais</vt:lpstr>
      <vt:lpstr>Requisitos Não</vt:lpstr>
      <vt:lpstr>Regras de Negócio</vt:lpstr>
      <vt:lpstr>Regras de Negócio</vt:lpstr>
      <vt:lpstr>Regras de Negócio</vt:lpstr>
      <vt:lpstr>Regras de Negócio</vt:lpstr>
      <vt:lpstr>Regras de Negócio</vt:lpstr>
      <vt:lpstr>Regras de Negócio</vt:lpstr>
      <vt:lpstr>Regras de Negócio</vt:lpstr>
      <vt:lpstr>OBRIGADO!!</vt:lpstr>
    </vt:vector>
  </TitlesOfParts>
  <Company>Masipack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otavio.porto</dc:creator>
  <cp:lastModifiedBy>william maejima</cp:lastModifiedBy>
  <cp:revision>122</cp:revision>
  <dcterms:created xsi:type="dcterms:W3CDTF">2018-06-22T10:42:25Z</dcterms:created>
  <dcterms:modified xsi:type="dcterms:W3CDTF">2018-08-19T20:37:02Z</dcterms:modified>
</cp:coreProperties>
</file>