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3" autoAdjust="0"/>
    <p:restoredTop sz="94660"/>
  </p:normalViewPr>
  <p:slideViewPr>
    <p:cSldViewPr snapToGrid="0">
      <p:cViewPr>
        <p:scale>
          <a:sx n="50" d="100"/>
          <a:sy n="50" d="100"/>
        </p:scale>
        <p:origin x="4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5272F17-56C7-4230-996E-812DDC3DFBC5}" type="datetimeFigureOut">
              <a:rPr lang="es-MX" smtClean="0"/>
              <a:t>22/06/2020</a:t>
            </a:fld>
            <a:endParaRPr lang="es-MX"/>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MX"/>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1CC1C9D-D70D-4426-ABD9-E9DB7BC3BAA1}" type="slidenum">
              <a:rPr lang="es-MX" smtClean="0"/>
              <a:t>‹Nº›</a:t>
            </a:fld>
            <a:endParaRPr lang="es-MX"/>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3847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272F17-56C7-4230-996E-812DDC3DFBC5}" type="datetimeFigureOut">
              <a:rPr lang="es-MX" smtClean="0"/>
              <a:t>22/06/2020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25571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272F17-56C7-4230-996E-812DDC3DFBC5}" type="datetimeFigureOut">
              <a:rPr lang="es-MX" smtClean="0"/>
              <a:t>22/06/2020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131862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272F17-56C7-4230-996E-812DDC3DFBC5}" type="datetimeFigureOut">
              <a:rPr lang="es-MX" smtClean="0"/>
              <a:t>22/06/2020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374717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5272F17-56C7-4230-996E-812DDC3DFBC5}" type="datetimeFigureOut">
              <a:rPr lang="es-MX" smtClean="0"/>
              <a:t>22/06/2020</a:t>
            </a:fld>
            <a:endParaRPr lang="es-MX"/>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1CC1C9D-D70D-4426-ABD9-E9DB7BC3BAA1}" type="slidenum">
              <a:rPr lang="es-MX" smtClean="0"/>
              <a:t>‹Nº›</a:t>
            </a:fld>
            <a:endParaRPr lang="es-MX"/>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755630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272F17-56C7-4230-996E-812DDC3DFBC5}" type="datetimeFigureOut">
              <a:rPr lang="es-MX" smtClean="0"/>
              <a:t>22/06/2020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19365314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5272F17-56C7-4230-996E-812DDC3DFBC5}" type="datetimeFigureOut">
              <a:rPr lang="es-MX" smtClean="0"/>
              <a:t>22/06/2020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334620759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5272F17-56C7-4230-996E-812DDC3DFBC5}" type="datetimeFigureOut">
              <a:rPr lang="es-MX" smtClean="0"/>
              <a:t>22/06/2020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172659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72F17-56C7-4230-996E-812DDC3DFBC5}" type="datetimeFigureOut">
              <a:rPr lang="es-MX" smtClean="0"/>
              <a:t>22/06/2020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47365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E5272F17-56C7-4230-996E-812DDC3DFBC5}" type="datetimeFigureOut">
              <a:rPr lang="es-MX" smtClean="0"/>
              <a:t>22/06/2020</a:t>
            </a:fld>
            <a:endParaRPr lang="es-MX"/>
          </a:p>
        </p:txBody>
      </p:sp>
      <p:sp>
        <p:nvSpPr>
          <p:cNvPr id="6" name="Footer Placeholder 5"/>
          <p:cNvSpPr>
            <a:spLocks noGrp="1"/>
          </p:cNvSpPr>
          <p:nvPr>
            <p:ph type="ftr" sz="quarter" idx="11"/>
          </p:nvPr>
        </p:nvSpPr>
        <p:spPr>
          <a:xfrm>
            <a:off x="2103620" y="6375679"/>
            <a:ext cx="3482179" cy="345796"/>
          </a:xfrm>
        </p:spPr>
        <p:txBody>
          <a:bodyPr/>
          <a:lstStyle/>
          <a:p>
            <a:endParaRPr lang="es-MX"/>
          </a:p>
        </p:txBody>
      </p:sp>
      <p:sp>
        <p:nvSpPr>
          <p:cNvPr id="7" name="Slide Number Placeholder 6"/>
          <p:cNvSpPr>
            <a:spLocks noGrp="1"/>
          </p:cNvSpPr>
          <p:nvPr>
            <p:ph type="sldNum" sz="quarter" idx="12"/>
          </p:nvPr>
        </p:nvSpPr>
        <p:spPr>
          <a:xfrm>
            <a:off x="5691014" y="6375679"/>
            <a:ext cx="1232456" cy="345796"/>
          </a:xfrm>
        </p:spPr>
        <p:txBody>
          <a:bodyPr/>
          <a:lstStyle/>
          <a:p>
            <a:fld id="{91CC1C9D-D70D-4426-ABD9-E9DB7BC3BAA1}" type="slidenum">
              <a:rPr lang="es-MX" smtClean="0"/>
              <a:t>‹Nº›</a:t>
            </a:fld>
            <a:endParaRPr lang="es-MX"/>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972740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E5272F17-56C7-4230-996E-812DDC3DFBC5}" type="datetimeFigureOut">
              <a:rPr lang="es-MX" smtClean="0"/>
              <a:t>22/06/2020</a:t>
            </a:fld>
            <a:endParaRPr lang="es-MX"/>
          </a:p>
        </p:txBody>
      </p:sp>
      <p:sp>
        <p:nvSpPr>
          <p:cNvPr id="6" name="Footer Placeholder 5"/>
          <p:cNvSpPr>
            <a:spLocks noGrp="1"/>
          </p:cNvSpPr>
          <p:nvPr>
            <p:ph type="ftr" sz="quarter" idx="11"/>
          </p:nvPr>
        </p:nvSpPr>
        <p:spPr>
          <a:xfrm>
            <a:off x="2103621" y="6375679"/>
            <a:ext cx="3482178" cy="345796"/>
          </a:xfrm>
        </p:spPr>
        <p:txBody>
          <a:bodyPr/>
          <a:lstStyle/>
          <a:p>
            <a:endParaRPr lang="es-MX"/>
          </a:p>
        </p:txBody>
      </p:sp>
      <p:sp>
        <p:nvSpPr>
          <p:cNvPr id="7" name="Slide Number Placeholder 6"/>
          <p:cNvSpPr>
            <a:spLocks noGrp="1"/>
          </p:cNvSpPr>
          <p:nvPr>
            <p:ph type="sldNum" sz="quarter" idx="12"/>
          </p:nvPr>
        </p:nvSpPr>
        <p:spPr>
          <a:xfrm>
            <a:off x="5687568" y="6375679"/>
            <a:ext cx="1234440" cy="345796"/>
          </a:xfrm>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51296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5272F17-56C7-4230-996E-812DDC3DFBC5}" type="datetimeFigureOut">
              <a:rPr lang="es-MX" smtClean="0"/>
              <a:t>22/06/2020</a:t>
            </a:fld>
            <a:endParaRPr lang="es-MX"/>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MX"/>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1CC1C9D-D70D-4426-ABD9-E9DB7BC3BAA1}" type="slidenum">
              <a:rPr lang="es-MX" smtClean="0"/>
              <a:t>‹Nº›</a:t>
            </a:fld>
            <a:endParaRPr lang="es-MX"/>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60492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9CE8A4-A959-4183-8909-24AF917632A9}"/>
              </a:ext>
            </a:extLst>
          </p:cNvPr>
          <p:cNvSpPr>
            <a:spLocks noGrp="1"/>
          </p:cNvSpPr>
          <p:nvPr>
            <p:ph type="ctrTitle"/>
          </p:nvPr>
        </p:nvSpPr>
        <p:spPr/>
        <p:txBody>
          <a:bodyPr/>
          <a:lstStyle/>
          <a:p>
            <a:r>
              <a:rPr lang="es-MX" dirty="0"/>
              <a:t>MEDIDOR DE FRECUENCIA CARDÍACA</a:t>
            </a:r>
          </a:p>
        </p:txBody>
      </p:sp>
      <p:sp>
        <p:nvSpPr>
          <p:cNvPr id="3" name="Subtítulo 2">
            <a:extLst>
              <a:ext uri="{FF2B5EF4-FFF2-40B4-BE49-F238E27FC236}">
                <a16:creationId xmlns:a16="http://schemas.microsoft.com/office/drawing/2014/main" id="{7ACBD889-0423-4136-A6F2-A69876009A9B}"/>
              </a:ext>
            </a:extLst>
          </p:cNvPr>
          <p:cNvSpPr>
            <a:spLocks noGrp="1"/>
          </p:cNvSpPr>
          <p:nvPr>
            <p:ph type="subTitle" idx="1"/>
          </p:nvPr>
        </p:nvSpPr>
        <p:spPr/>
        <p:txBody>
          <a:bodyPr>
            <a:normAutofit fontScale="55000" lnSpcReduction="20000"/>
          </a:bodyPr>
          <a:lstStyle/>
          <a:p>
            <a:r>
              <a:rPr lang="es-MX" dirty="0"/>
              <a:t>Microprocesadores y Microcontroladores</a:t>
            </a:r>
          </a:p>
          <a:p>
            <a:r>
              <a:rPr lang="es-MX" dirty="0"/>
              <a:t>Fernández Salinas Violeta Margarita</a:t>
            </a:r>
          </a:p>
          <a:p>
            <a:r>
              <a:rPr lang="es-MX" dirty="0"/>
              <a:t>Salazar Aguilar Luis Gerardo</a:t>
            </a:r>
          </a:p>
        </p:txBody>
      </p:sp>
    </p:spTree>
    <p:extLst>
      <p:ext uri="{BB962C8B-B14F-4D97-AF65-F5344CB8AC3E}">
        <p14:creationId xmlns:p14="http://schemas.microsoft.com/office/powerpoint/2010/main" val="303366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Arduino UNO R3 Arduino A000066 | BricoGeek.com">
            <a:extLst>
              <a:ext uri="{FF2B5EF4-FFF2-40B4-BE49-F238E27FC236}">
                <a16:creationId xmlns:a16="http://schemas.microsoft.com/office/drawing/2014/main" id="{9C9EE37E-FFCD-449E-BB75-38303C81F8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cxnSp>
        <p:nvCxnSpPr>
          <p:cNvPr id="35" name="Conector recto de flecha 34">
            <a:extLst>
              <a:ext uri="{FF2B5EF4-FFF2-40B4-BE49-F238E27FC236}">
                <a16:creationId xmlns:a16="http://schemas.microsoft.com/office/drawing/2014/main" id="{D129E29D-F57A-478D-8BE5-4D94F1878783}"/>
              </a:ext>
            </a:extLst>
          </p:cNvPr>
          <p:cNvCxnSpPr>
            <a:cxnSpLocks/>
          </p:cNvCxnSpPr>
          <p:nvPr/>
        </p:nvCxnSpPr>
        <p:spPr>
          <a:xfrm>
            <a:off x="4140517" y="5510158"/>
            <a:ext cx="2856671"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58663298-1BAF-4557-B652-8D7AC99CC21D}"/>
              </a:ext>
            </a:extLst>
          </p:cNvPr>
          <p:cNvSpPr txBox="1"/>
          <p:nvPr/>
        </p:nvSpPr>
        <p:spPr>
          <a:xfrm>
            <a:off x="5070983" y="5357759"/>
            <a:ext cx="872618" cy="369332"/>
          </a:xfrm>
          <a:prstGeom prst="rect">
            <a:avLst/>
          </a:prstGeom>
          <a:solidFill>
            <a:schemeClr val="bg1"/>
          </a:solidFill>
        </p:spPr>
        <p:txBody>
          <a:bodyPr wrap="square" rtlCol="0">
            <a:spAutoFit/>
          </a:bodyPr>
          <a:lstStyle/>
          <a:p>
            <a:r>
              <a:rPr lang="es-MX" b="1" dirty="0"/>
              <a:t>11cm</a:t>
            </a:r>
          </a:p>
        </p:txBody>
      </p:sp>
      <p:grpSp>
        <p:nvGrpSpPr>
          <p:cNvPr id="54" name="Grupo 53">
            <a:extLst>
              <a:ext uri="{FF2B5EF4-FFF2-40B4-BE49-F238E27FC236}">
                <a16:creationId xmlns:a16="http://schemas.microsoft.com/office/drawing/2014/main" id="{F34240A1-DE9B-4765-8ED6-44FB44F1110D}"/>
              </a:ext>
            </a:extLst>
          </p:cNvPr>
          <p:cNvGrpSpPr/>
          <p:nvPr/>
        </p:nvGrpSpPr>
        <p:grpSpPr>
          <a:xfrm>
            <a:off x="3280051" y="4044964"/>
            <a:ext cx="798221" cy="1196856"/>
            <a:chOff x="760407" y="4640577"/>
            <a:chExt cx="798221" cy="845823"/>
          </a:xfrm>
        </p:grpSpPr>
        <p:cxnSp>
          <p:nvCxnSpPr>
            <p:cNvPr id="38" name="Conector recto de flecha 37">
              <a:extLst>
                <a:ext uri="{FF2B5EF4-FFF2-40B4-BE49-F238E27FC236}">
                  <a16:creationId xmlns:a16="http://schemas.microsoft.com/office/drawing/2014/main" id="{3B683D3C-4B21-4736-AB73-753BC64A1D77}"/>
                </a:ext>
              </a:extLst>
            </p:cNvPr>
            <p:cNvCxnSpPr/>
            <p:nvPr/>
          </p:nvCxnSpPr>
          <p:spPr>
            <a:xfrm>
              <a:off x="1333500" y="4640577"/>
              <a:ext cx="0" cy="845823"/>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12409D63-74EC-478C-A8E9-F701C3D4736C}"/>
                </a:ext>
              </a:extLst>
            </p:cNvPr>
            <p:cNvSpPr txBox="1"/>
            <p:nvPr/>
          </p:nvSpPr>
          <p:spPr>
            <a:xfrm>
              <a:off x="760407" y="4878822"/>
              <a:ext cx="798221" cy="261008"/>
            </a:xfrm>
            <a:prstGeom prst="rect">
              <a:avLst/>
            </a:prstGeom>
            <a:solidFill>
              <a:schemeClr val="bg1"/>
            </a:solidFill>
          </p:spPr>
          <p:txBody>
            <a:bodyPr wrap="square" rtlCol="0">
              <a:spAutoFit/>
            </a:bodyPr>
            <a:lstStyle/>
            <a:p>
              <a:r>
                <a:rPr lang="es-MX" b="1" dirty="0"/>
                <a:t>6cm</a:t>
              </a:r>
            </a:p>
          </p:txBody>
        </p:sp>
      </p:grpSp>
      <p:grpSp>
        <p:nvGrpSpPr>
          <p:cNvPr id="52" name="Grupo 51">
            <a:extLst>
              <a:ext uri="{FF2B5EF4-FFF2-40B4-BE49-F238E27FC236}">
                <a16:creationId xmlns:a16="http://schemas.microsoft.com/office/drawing/2014/main" id="{92F81739-9F28-4F80-BF44-30F342062A81}"/>
              </a:ext>
            </a:extLst>
          </p:cNvPr>
          <p:cNvGrpSpPr/>
          <p:nvPr/>
        </p:nvGrpSpPr>
        <p:grpSpPr>
          <a:xfrm>
            <a:off x="3745843" y="1887851"/>
            <a:ext cx="798221" cy="2107657"/>
            <a:chOff x="4759222" y="2803950"/>
            <a:chExt cx="798221" cy="2107657"/>
          </a:xfrm>
        </p:grpSpPr>
        <p:cxnSp>
          <p:nvCxnSpPr>
            <p:cNvPr id="41" name="Conector recto de flecha 40">
              <a:extLst>
                <a:ext uri="{FF2B5EF4-FFF2-40B4-BE49-F238E27FC236}">
                  <a16:creationId xmlns:a16="http://schemas.microsoft.com/office/drawing/2014/main" id="{4040626E-CD09-4A06-BC53-0B285B3BFBD1}"/>
                </a:ext>
              </a:extLst>
            </p:cNvPr>
            <p:cNvCxnSpPr>
              <a:cxnSpLocks/>
            </p:cNvCxnSpPr>
            <p:nvPr/>
          </p:nvCxnSpPr>
          <p:spPr>
            <a:xfrm flipV="1">
              <a:off x="4782087" y="2803950"/>
              <a:ext cx="740682" cy="2107657"/>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68752063-51AC-4316-9D19-45DC25F83100}"/>
                </a:ext>
              </a:extLst>
            </p:cNvPr>
            <p:cNvSpPr txBox="1"/>
            <p:nvPr/>
          </p:nvSpPr>
          <p:spPr>
            <a:xfrm>
              <a:off x="4759222" y="3435698"/>
              <a:ext cx="798221" cy="369332"/>
            </a:xfrm>
            <a:prstGeom prst="rect">
              <a:avLst/>
            </a:prstGeom>
            <a:solidFill>
              <a:schemeClr val="bg1"/>
            </a:solidFill>
          </p:spPr>
          <p:txBody>
            <a:bodyPr wrap="square" rtlCol="0">
              <a:spAutoFit/>
            </a:bodyPr>
            <a:lstStyle/>
            <a:p>
              <a:r>
                <a:rPr lang="es-MX" b="1" dirty="0"/>
                <a:t>12cm</a:t>
              </a:r>
            </a:p>
          </p:txBody>
        </p:sp>
      </p:grpSp>
      <p:grpSp>
        <p:nvGrpSpPr>
          <p:cNvPr id="43" name="Grupo 42">
            <a:extLst>
              <a:ext uri="{FF2B5EF4-FFF2-40B4-BE49-F238E27FC236}">
                <a16:creationId xmlns:a16="http://schemas.microsoft.com/office/drawing/2014/main" id="{FF36FF7F-C0D8-4499-A2A7-DAE6A69E7537}"/>
              </a:ext>
            </a:extLst>
          </p:cNvPr>
          <p:cNvGrpSpPr/>
          <p:nvPr/>
        </p:nvGrpSpPr>
        <p:grpSpPr>
          <a:xfrm>
            <a:off x="4103703" y="1878460"/>
            <a:ext cx="3643187" cy="3363366"/>
            <a:chOff x="1585932" y="3177128"/>
            <a:chExt cx="2212544" cy="2271917"/>
          </a:xfrm>
        </p:grpSpPr>
        <p:sp>
          <p:nvSpPr>
            <p:cNvPr id="5" name="Rectángulo 4">
              <a:extLst>
                <a:ext uri="{FF2B5EF4-FFF2-40B4-BE49-F238E27FC236}">
                  <a16:creationId xmlns:a16="http://schemas.microsoft.com/office/drawing/2014/main" id="{EDC1AE84-9A5C-4E61-9C74-F8D267E716C9}"/>
                </a:ext>
              </a:extLst>
            </p:cNvPr>
            <p:cNvSpPr/>
            <p:nvPr/>
          </p:nvSpPr>
          <p:spPr>
            <a:xfrm rot="10800000">
              <a:off x="2230876" y="3177128"/>
              <a:ext cx="1567597" cy="71860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Diagrama de flujo: datos 22">
              <a:extLst>
                <a:ext uri="{FF2B5EF4-FFF2-40B4-BE49-F238E27FC236}">
                  <a16:creationId xmlns:a16="http://schemas.microsoft.com/office/drawing/2014/main" id="{E74ACDEA-920D-428A-A3C1-3B991F919FCA}"/>
                </a:ext>
              </a:extLst>
            </p:cNvPr>
            <p:cNvSpPr/>
            <p:nvPr/>
          </p:nvSpPr>
          <p:spPr>
            <a:xfrm rot="10800000">
              <a:off x="1599816" y="3895323"/>
              <a:ext cx="2198660" cy="1553721"/>
            </a:xfrm>
            <a:prstGeom prst="flowChartInputOutpu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a:extLst>
                <a:ext uri="{FF2B5EF4-FFF2-40B4-BE49-F238E27FC236}">
                  <a16:creationId xmlns:a16="http://schemas.microsoft.com/office/drawing/2014/main" id="{00FCFA44-E98C-4B9E-94F4-AAA81708B50B}"/>
                </a:ext>
              </a:extLst>
            </p:cNvPr>
            <p:cNvSpPr/>
            <p:nvPr/>
          </p:nvSpPr>
          <p:spPr>
            <a:xfrm rot="10800000">
              <a:off x="1599815" y="4640577"/>
              <a:ext cx="1743361" cy="80846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Diagrama de flujo: datos 25">
              <a:extLst>
                <a:ext uri="{FF2B5EF4-FFF2-40B4-BE49-F238E27FC236}">
                  <a16:creationId xmlns:a16="http://schemas.microsoft.com/office/drawing/2014/main" id="{18B95AA9-ABB7-4D55-91C6-E0D0259EBCE3}"/>
                </a:ext>
              </a:extLst>
            </p:cNvPr>
            <p:cNvSpPr/>
            <p:nvPr/>
          </p:nvSpPr>
          <p:spPr>
            <a:xfrm rot="10800000">
              <a:off x="1585932" y="3177128"/>
              <a:ext cx="2198658" cy="1463449"/>
            </a:xfrm>
            <a:prstGeom prst="flowChartInputOutpu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032" name="Picture 8" descr="16X2 LCD DISPLAY GREEN, Liquid Crystal Display, एलसीडी ...">
            <a:extLst>
              <a:ext uri="{FF2B5EF4-FFF2-40B4-BE49-F238E27FC236}">
                <a16:creationId xmlns:a16="http://schemas.microsoft.com/office/drawing/2014/main" id="{036C1406-F874-4B1A-88A0-AC71F6F605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20" t="31239" r="10236" b="30018"/>
          <a:stretch/>
        </p:blipFill>
        <p:spPr bwMode="auto">
          <a:xfrm>
            <a:off x="5070982" y="2101778"/>
            <a:ext cx="1926207" cy="6539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ulse Sensor (SEN-11574)">
            <a:extLst>
              <a:ext uri="{FF2B5EF4-FFF2-40B4-BE49-F238E27FC236}">
                <a16:creationId xmlns:a16="http://schemas.microsoft.com/office/drawing/2014/main" id="{C9CE5FE0-EA6B-4C1A-8502-525DE81BC1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481" t="9896" r="21345" b="37326"/>
          <a:stretch/>
        </p:blipFill>
        <p:spPr bwMode="auto">
          <a:xfrm rot="18851154">
            <a:off x="5525867" y="2963093"/>
            <a:ext cx="773129" cy="868904"/>
          </a:xfrm>
          <a:prstGeom prst="ellipse">
            <a:avLst/>
          </a:prstGeom>
          <a:noFill/>
          <a:extLst>
            <a:ext uri="{909E8E84-426E-40DD-AFC4-6F175D3DCCD1}">
              <a14:hiddenFill xmlns:a14="http://schemas.microsoft.com/office/drawing/2010/main">
                <a:solidFill>
                  <a:srgbClr val="FFFFFF"/>
                </a:solidFill>
              </a14:hiddenFill>
            </a:ext>
          </a:extLst>
        </p:spPr>
      </p:pic>
      <p:pic>
        <p:nvPicPr>
          <p:cNvPr id="1036" name="Picture 12" descr="Definición de LED - Significado y definición de LED">
            <a:extLst>
              <a:ext uri="{FF2B5EF4-FFF2-40B4-BE49-F238E27FC236}">
                <a16:creationId xmlns:a16="http://schemas.microsoft.com/office/drawing/2014/main" id="{EE668AE5-006A-448B-88A3-CF3FC3ECEE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4328" t="31218" r="18306" b="33060"/>
          <a:stretch/>
        </p:blipFill>
        <p:spPr bwMode="auto">
          <a:xfrm>
            <a:off x="4661651" y="3511885"/>
            <a:ext cx="195706" cy="271026"/>
          </a:xfrm>
          <a:prstGeom prst="rect">
            <a:avLst/>
          </a:prstGeom>
          <a:noFill/>
          <a:extLst>
            <a:ext uri="{909E8E84-426E-40DD-AFC4-6F175D3DCCD1}">
              <a14:hiddenFill xmlns:a14="http://schemas.microsoft.com/office/drawing/2010/main">
                <a:solidFill>
                  <a:srgbClr val="FFFFFF"/>
                </a:solidFill>
              </a14:hiddenFill>
            </a:ext>
          </a:extLst>
        </p:spPr>
      </p:pic>
      <p:sp>
        <p:nvSpPr>
          <p:cNvPr id="53" name="CuadroTexto 52">
            <a:extLst>
              <a:ext uri="{FF2B5EF4-FFF2-40B4-BE49-F238E27FC236}">
                <a16:creationId xmlns:a16="http://schemas.microsoft.com/office/drawing/2014/main" id="{52F0315F-AD73-4901-8BAD-37424BD4BD25}"/>
              </a:ext>
            </a:extLst>
          </p:cNvPr>
          <p:cNvSpPr txBox="1"/>
          <p:nvPr/>
        </p:nvSpPr>
        <p:spPr>
          <a:xfrm>
            <a:off x="1333500" y="681037"/>
            <a:ext cx="2866750" cy="1200329"/>
          </a:xfrm>
          <a:prstGeom prst="rect">
            <a:avLst/>
          </a:prstGeom>
          <a:noFill/>
        </p:spPr>
        <p:txBody>
          <a:bodyPr wrap="square" rtlCol="0">
            <a:spAutoFit/>
          </a:bodyPr>
          <a:lstStyle/>
          <a:p>
            <a:pPr marL="342900" indent="-342900" algn="just">
              <a:buFont typeface="Wingdings" panose="05000000000000000000" pitchFamily="2" charset="2"/>
              <a:buChar char="ü"/>
            </a:pPr>
            <a:r>
              <a:rPr lang="es-MX" dirty="0"/>
              <a:t>El medidor de frecuencia cardiaca será una cajita con dimensiones de aproximadamente:</a:t>
            </a:r>
          </a:p>
        </p:txBody>
      </p:sp>
      <p:sp>
        <p:nvSpPr>
          <p:cNvPr id="57" name="CuadroTexto 56">
            <a:extLst>
              <a:ext uri="{FF2B5EF4-FFF2-40B4-BE49-F238E27FC236}">
                <a16:creationId xmlns:a16="http://schemas.microsoft.com/office/drawing/2014/main" id="{BF612FDB-7ADA-4E22-A8E8-34D9B56D500B}"/>
              </a:ext>
            </a:extLst>
          </p:cNvPr>
          <p:cNvSpPr txBox="1"/>
          <p:nvPr/>
        </p:nvSpPr>
        <p:spPr>
          <a:xfrm>
            <a:off x="8978905" y="4012752"/>
            <a:ext cx="2171691" cy="1477328"/>
          </a:xfrm>
          <a:prstGeom prst="rect">
            <a:avLst/>
          </a:prstGeom>
          <a:noFill/>
        </p:spPr>
        <p:txBody>
          <a:bodyPr wrap="square" rtlCol="0">
            <a:spAutoFit/>
          </a:bodyPr>
          <a:lstStyle/>
          <a:p>
            <a:pPr marL="285750" indent="-285750" algn="just">
              <a:buFont typeface="Wingdings" panose="05000000000000000000" pitchFamily="2" charset="2"/>
              <a:buChar char="ü"/>
            </a:pPr>
            <a:r>
              <a:rPr lang="es-MX" dirty="0"/>
              <a:t>Por fuera se podrá observar la pantalla LCD, el sensor de pulso y un LED.</a:t>
            </a:r>
          </a:p>
        </p:txBody>
      </p:sp>
      <p:sp>
        <p:nvSpPr>
          <p:cNvPr id="63" name="CuadroTexto 62">
            <a:extLst>
              <a:ext uri="{FF2B5EF4-FFF2-40B4-BE49-F238E27FC236}">
                <a16:creationId xmlns:a16="http://schemas.microsoft.com/office/drawing/2014/main" id="{328CFE0F-8F79-46FA-B485-B14C21B41D01}"/>
              </a:ext>
            </a:extLst>
          </p:cNvPr>
          <p:cNvSpPr txBox="1"/>
          <p:nvPr/>
        </p:nvSpPr>
        <p:spPr>
          <a:xfrm>
            <a:off x="8550550" y="624450"/>
            <a:ext cx="2866750" cy="2585323"/>
          </a:xfrm>
          <a:prstGeom prst="rect">
            <a:avLst/>
          </a:prstGeom>
          <a:noFill/>
        </p:spPr>
        <p:txBody>
          <a:bodyPr wrap="square" rtlCol="0">
            <a:spAutoFit/>
          </a:bodyPr>
          <a:lstStyle/>
          <a:p>
            <a:pPr marL="342900" indent="-342900" algn="just">
              <a:buFont typeface="Wingdings" panose="05000000000000000000" pitchFamily="2" charset="2"/>
              <a:buChar char="ü"/>
            </a:pPr>
            <a:r>
              <a:rPr lang="es-MX" dirty="0"/>
              <a:t>Mientras que por dentro se encontrará el arduino y toda demás circuitería para que el usuario pueda manejarlo con gran facilidad sin necesidad de que se preocupe por desconectar algo.</a:t>
            </a:r>
          </a:p>
        </p:txBody>
      </p:sp>
      <p:sp>
        <p:nvSpPr>
          <p:cNvPr id="22" name="Título 1">
            <a:extLst>
              <a:ext uri="{FF2B5EF4-FFF2-40B4-BE49-F238E27FC236}">
                <a16:creationId xmlns:a16="http://schemas.microsoft.com/office/drawing/2014/main" id="{FF62053A-485D-4EBC-94F1-EB28AED12FAF}"/>
              </a:ext>
            </a:extLst>
          </p:cNvPr>
          <p:cNvSpPr>
            <a:spLocks noGrp="1"/>
          </p:cNvSpPr>
          <p:nvPr>
            <p:ph type="title"/>
          </p:nvPr>
        </p:nvSpPr>
        <p:spPr>
          <a:xfrm>
            <a:off x="854439" y="5662558"/>
            <a:ext cx="10178322" cy="1492132"/>
          </a:xfrm>
        </p:spPr>
        <p:txBody>
          <a:bodyPr/>
          <a:lstStyle/>
          <a:p>
            <a:r>
              <a:rPr lang="es-MX" dirty="0"/>
              <a:t>Características:</a:t>
            </a:r>
          </a:p>
        </p:txBody>
      </p:sp>
    </p:spTree>
    <p:extLst>
      <p:ext uri="{BB962C8B-B14F-4D97-AF65-F5344CB8AC3E}">
        <p14:creationId xmlns:p14="http://schemas.microsoft.com/office/powerpoint/2010/main" val="409777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additive="base">
                                        <p:cTn id="12" dur="500" fill="hold"/>
                                        <p:tgtEl>
                                          <p:spTgt spid="52"/>
                                        </p:tgtEl>
                                        <p:attrNameLst>
                                          <p:attrName>ppt_x</p:attrName>
                                        </p:attrNameLst>
                                      </p:cBhvr>
                                      <p:tavLst>
                                        <p:tav tm="0">
                                          <p:val>
                                            <p:strVal val="#ppt_x"/>
                                          </p:val>
                                        </p:tav>
                                        <p:tav tm="100000">
                                          <p:val>
                                            <p:strVal val="#ppt_x"/>
                                          </p:val>
                                        </p:tav>
                                      </p:tavLst>
                                    </p:anim>
                                    <p:anim calcmode="lin" valueType="num">
                                      <p:cBhvr additive="base">
                                        <p:cTn id="1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fill="hold"/>
                                        <p:tgtEl>
                                          <p:spTgt spid="54"/>
                                        </p:tgtEl>
                                        <p:attrNameLst>
                                          <p:attrName>ppt_x</p:attrName>
                                        </p:attrNameLst>
                                      </p:cBhvr>
                                      <p:tavLst>
                                        <p:tav tm="0">
                                          <p:val>
                                            <p:strVal val="#ppt_x"/>
                                          </p:val>
                                        </p:tav>
                                        <p:tav tm="100000">
                                          <p:val>
                                            <p:strVal val="#ppt_x"/>
                                          </p:val>
                                        </p:tav>
                                      </p:tavLst>
                                    </p:anim>
                                    <p:anim calcmode="lin" valueType="num">
                                      <p:cBhvr additive="base">
                                        <p:cTn id="1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additive="base">
                                        <p:cTn id="24" dur="500" fill="hold"/>
                                        <p:tgtEl>
                                          <p:spTgt spid="36"/>
                                        </p:tgtEl>
                                        <p:attrNameLst>
                                          <p:attrName>ppt_x</p:attrName>
                                        </p:attrNameLst>
                                      </p:cBhvr>
                                      <p:tavLst>
                                        <p:tav tm="0">
                                          <p:val>
                                            <p:strVal val="#ppt_x"/>
                                          </p:val>
                                        </p:tav>
                                        <p:tav tm="100000">
                                          <p:val>
                                            <p:strVal val="#ppt_x"/>
                                          </p:val>
                                        </p:tav>
                                      </p:tavLst>
                                    </p:anim>
                                    <p:anim calcmode="lin" valueType="num">
                                      <p:cBhvr additive="base">
                                        <p:cTn id="25" dur="500" fill="hold"/>
                                        <p:tgtEl>
                                          <p:spTgt spid="3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032"/>
                                        </p:tgtEl>
                                        <p:attrNameLst>
                                          <p:attrName>style.visibility</p:attrName>
                                        </p:attrNameLst>
                                      </p:cBhvr>
                                      <p:to>
                                        <p:strVal val="visible"/>
                                      </p:to>
                                    </p:set>
                                    <p:animEffect transition="in" filter="wipe(down)">
                                      <p:cBhvr>
                                        <p:cTn id="39" dur="500"/>
                                        <p:tgtEl>
                                          <p:spTgt spid="10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034"/>
                                        </p:tgtEl>
                                        <p:attrNameLst>
                                          <p:attrName>style.visibility</p:attrName>
                                        </p:attrNameLst>
                                      </p:cBhvr>
                                      <p:to>
                                        <p:strVal val="visible"/>
                                      </p:to>
                                    </p:set>
                                    <p:animEffect transition="in" filter="wipe(down)">
                                      <p:cBhvr>
                                        <p:cTn id="44" dur="500"/>
                                        <p:tgtEl>
                                          <p:spTgt spid="103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036"/>
                                        </p:tgtEl>
                                        <p:attrNameLst>
                                          <p:attrName>style.visibility</p:attrName>
                                        </p:attrNameLst>
                                      </p:cBhvr>
                                      <p:to>
                                        <p:strVal val="visible"/>
                                      </p:to>
                                    </p:set>
                                    <p:animEffect transition="in" filter="wipe(down)">
                                      <p:cBhvr>
                                        <p:cTn id="49" dur="500"/>
                                        <p:tgtEl>
                                          <p:spTgt spid="10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3" grpId="0"/>
      <p:bldP spid="57" grpId="0"/>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03349A3-9346-4ABA-AF08-C8C7641A1E3C}"/>
              </a:ext>
            </a:extLst>
          </p:cNvPr>
          <p:cNvSpPr txBox="1"/>
          <p:nvPr/>
        </p:nvSpPr>
        <p:spPr>
          <a:xfrm>
            <a:off x="1324761" y="1565646"/>
            <a:ext cx="9779000" cy="2308324"/>
          </a:xfrm>
          <a:prstGeom prst="rect">
            <a:avLst/>
          </a:prstGeom>
          <a:noFill/>
        </p:spPr>
        <p:txBody>
          <a:bodyPr wrap="square" rtlCol="0">
            <a:spAutoFit/>
          </a:bodyPr>
          <a:lstStyle/>
          <a:p>
            <a:pPr marL="342900" indent="-342900" algn="just">
              <a:buFont typeface="Wingdings" panose="05000000000000000000" pitchFamily="2" charset="2"/>
              <a:buChar char="ü"/>
            </a:pPr>
            <a:r>
              <a:rPr lang="es-MX" dirty="0"/>
              <a:t>La pantalla LCD nos mostrará los datos de nuestro valor de BPM</a:t>
            </a:r>
          </a:p>
          <a:p>
            <a:pPr marL="342900" indent="-342900" algn="just">
              <a:buFont typeface="Wingdings" panose="05000000000000000000" pitchFamily="2" charset="2"/>
              <a:buChar char="ü"/>
            </a:pPr>
            <a:r>
              <a:rPr lang="es-MX" dirty="0"/>
              <a:t>El LED se sincronizará con el sensor, de tal manera que este vaya parpadeando conforme a la frecuencia.</a:t>
            </a:r>
          </a:p>
          <a:p>
            <a:pPr marL="342900" indent="-342900">
              <a:buFont typeface="Wingdings" panose="05000000000000000000" pitchFamily="2" charset="2"/>
              <a:buChar char="ü"/>
            </a:pPr>
            <a:r>
              <a:rPr lang="es-MX" dirty="0"/>
              <a:t>El sensor se encargará de tomar los datos.</a:t>
            </a:r>
          </a:p>
          <a:p>
            <a:pPr marL="342900" indent="-342900" algn="just">
              <a:buFont typeface="Wingdings" panose="05000000000000000000" pitchFamily="2" charset="2"/>
              <a:buChar char="ü"/>
            </a:pPr>
            <a:r>
              <a:rPr lang="es-MX" dirty="0"/>
              <a:t>Mientras que el arduino será el que haga posible que todo funcione, pues tendrá que recibir los datos que en sensor mande para que estos sean convertidos a datos digitales y se puedan expresar en la LCD, también tendrá que ser capaz de enviarle dichos datos al LED para que esté sepa cada cuanto tiempo debe de encender y apagar.  </a:t>
            </a:r>
          </a:p>
        </p:txBody>
      </p:sp>
    </p:spTree>
    <p:extLst>
      <p:ext uri="{BB962C8B-B14F-4D97-AF65-F5344CB8AC3E}">
        <p14:creationId xmlns:p14="http://schemas.microsoft.com/office/powerpoint/2010/main" val="43945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16192-E688-49DA-BE3C-644FECFAD8AA}"/>
              </a:ext>
            </a:extLst>
          </p:cNvPr>
          <p:cNvSpPr>
            <a:spLocks noGrp="1"/>
          </p:cNvSpPr>
          <p:nvPr>
            <p:ph type="title"/>
          </p:nvPr>
        </p:nvSpPr>
        <p:spPr>
          <a:xfrm>
            <a:off x="1251678" y="302871"/>
            <a:ext cx="10178322" cy="1492132"/>
          </a:xfrm>
        </p:spPr>
        <p:txBody>
          <a:bodyPr/>
          <a:lstStyle/>
          <a:p>
            <a:r>
              <a:rPr lang="es-MX" dirty="0"/>
              <a:t>Empleo:</a:t>
            </a:r>
          </a:p>
        </p:txBody>
      </p:sp>
      <p:sp>
        <p:nvSpPr>
          <p:cNvPr id="4" name="CuadroTexto 3">
            <a:extLst>
              <a:ext uri="{FF2B5EF4-FFF2-40B4-BE49-F238E27FC236}">
                <a16:creationId xmlns:a16="http://schemas.microsoft.com/office/drawing/2014/main" id="{13012E77-99FC-4241-BD9D-D3A5150504C6}"/>
              </a:ext>
            </a:extLst>
          </p:cNvPr>
          <p:cNvSpPr txBox="1"/>
          <p:nvPr/>
        </p:nvSpPr>
        <p:spPr>
          <a:xfrm>
            <a:off x="1692965" y="2917917"/>
            <a:ext cx="4191000" cy="1477328"/>
          </a:xfrm>
          <a:prstGeom prst="rect">
            <a:avLst/>
          </a:prstGeom>
          <a:noFill/>
        </p:spPr>
        <p:txBody>
          <a:bodyPr wrap="square" rtlCol="0">
            <a:spAutoFit/>
          </a:bodyPr>
          <a:lstStyle/>
          <a:p>
            <a:pPr marL="285750" indent="-285750" algn="just">
              <a:buFont typeface="Wingdings" panose="05000000000000000000" pitchFamily="2" charset="2"/>
              <a:buChar char="ü"/>
            </a:pPr>
            <a:r>
              <a:rPr lang="es-MX" dirty="0"/>
              <a:t>Debido a su fácil uso, el usuario no tendrá que depender de otras personas, pues solo es cuestión de que ponga su dedo en el sensor para que este funcione.</a:t>
            </a:r>
          </a:p>
        </p:txBody>
      </p:sp>
      <p:pic>
        <p:nvPicPr>
          <p:cNvPr id="6" name="Picture 10" descr="Pulse Sensor (SEN-11574)">
            <a:extLst>
              <a:ext uri="{FF2B5EF4-FFF2-40B4-BE49-F238E27FC236}">
                <a16:creationId xmlns:a16="http://schemas.microsoft.com/office/drawing/2014/main" id="{CBC5BF18-A5CB-4450-AE0F-4F554D2B9D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481" t="9896" r="21345" b="37326"/>
          <a:stretch/>
        </p:blipFill>
        <p:spPr bwMode="auto">
          <a:xfrm rot="18851154">
            <a:off x="7758528" y="4222253"/>
            <a:ext cx="773129" cy="868904"/>
          </a:xfrm>
          <a:prstGeom prst="ellipse">
            <a:avLst/>
          </a:prstGeom>
          <a:noFill/>
          <a:extLst>
            <a:ext uri="{909E8E84-426E-40DD-AFC4-6F175D3DCCD1}">
              <a14:hiddenFill xmlns:a14="http://schemas.microsoft.com/office/drawing/2010/main">
                <a:solidFill>
                  <a:srgbClr val="FFFFFF"/>
                </a:solidFill>
              </a14:hiddenFill>
            </a:ext>
          </a:extLst>
        </p:spPr>
      </p:pic>
      <p:pic>
        <p:nvPicPr>
          <p:cNvPr id="5" name="Picture 2" descr="PLATAFORMAS | radioenlaces.net">
            <a:extLst>
              <a:ext uri="{FF2B5EF4-FFF2-40B4-BE49-F238E27FC236}">
                <a16:creationId xmlns:a16="http://schemas.microsoft.com/office/drawing/2014/main" id="{86A571D7-86BF-4FF7-89F2-AA56358FD70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21116" y="3656581"/>
            <a:ext cx="333375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10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C45516E-F489-4005-A42D-6775962EC5D3}"/>
              </a:ext>
            </a:extLst>
          </p:cNvPr>
          <p:cNvSpPr txBox="1"/>
          <p:nvPr/>
        </p:nvSpPr>
        <p:spPr>
          <a:xfrm>
            <a:off x="1435100" y="1038662"/>
            <a:ext cx="9194800" cy="1754326"/>
          </a:xfrm>
          <a:prstGeom prst="rect">
            <a:avLst/>
          </a:prstGeom>
          <a:noFill/>
        </p:spPr>
        <p:txBody>
          <a:bodyPr wrap="square" rtlCol="0">
            <a:spAutoFit/>
          </a:bodyPr>
          <a:lstStyle/>
          <a:p>
            <a:pPr marL="285750" indent="-285750" algn="just">
              <a:buFont typeface="Wingdings" panose="05000000000000000000" pitchFamily="2" charset="2"/>
              <a:buChar char="ü"/>
            </a:pPr>
            <a:r>
              <a:rPr lang="es-MX" dirty="0"/>
              <a:t>Debido a que el medidor de frecuencia será pequeño, se podrá transportar con facilidad a otros lugares fuera de su hogar. Sin embargo se recomienda usar en lugares fijos, pues si se pretende usar mientras el usuario se encuentra en movimiento provocará que se obtengan resultados completamente erróneos. Esto es debido a que el usuario debe de dejar su dedo sin moverlo en el sensor para que este se estabilice después de unos segundos y arroje resultados correctos.</a:t>
            </a:r>
          </a:p>
        </p:txBody>
      </p:sp>
      <p:sp>
        <p:nvSpPr>
          <p:cNvPr id="5" name="CuadroTexto 4">
            <a:extLst>
              <a:ext uri="{FF2B5EF4-FFF2-40B4-BE49-F238E27FC236}">
                <a16:creationId xmlns:a16="http://schemas.microsoft.com/office/drawing/2014/main" id="{3AA9A74A-D1FC-4054-B6E6-6BFD7A5BCDF0}"/>
              </a:ext>
            </a:extLst>
          </p:cNvPr>
          <p:cNvSpPr txBox="1"/>
          <p:nvPr/>
        </p:nvSpPr>
        <p:spPr>
          <a:xfrm>
            <a:off x="1562100" y="4065013"/>
            <a:ext cx="8737600" cy="1200329"/>
          </a:xfrm>
          <a:prstGeom prst="rect">
            <a:avLst/>
          </a:prstGeom>
          <a:noFill/>
        </p:spPr>
        <p:txBody>
          <a:bodyPr wrap="square" rtlCol="0">
            <a:spAutoFit/>
          </a:bodyPr>
          <a:lstStyle/>
          <a:p>
            <a:pPr marL="285750" indent="-285750" algn="just">
              <a:buFont typeface="Wingdings" panose="05000000000000000000" pitchFamily="2" charset="2"/>
              <a:buChar char="ü"/>
            </a:pPr>
            <a:r>
              <a:rPr lang="es-MX" dirty="0"/>
              <a:t>Como contará con una pantalla LCD, la letras serán mucho más visibles que otros productos como pequeños reloj de pulsera y no será necesario estar oprimiendo pequeños botones para ver la información o esperar un tiempo hasta que pasé, pues todos los resultados estarán visibles en una sola pantalla, todo al mismo tiempo.</a:t>
            </a:r>
          </a:p>
        </p:txBody>
      </p:sp>
    </p:spTree>
    <p:extLst>
      <p:ext uri="{BB962C8B-B14F-4D97-AF65-F5344CB8AC3E}">
        <p14:creationId xmlns:p14="http://schemas.microsoft.com/office/powerpoint/2010/main" val="326577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0E9C761-5EC5-4C87-980F-583FA4F8993E}"/>
              </a:ext>
            </a:extLst>
          </p:cNvPr>
          <p:cNvSpPr txBox="1"/>
          <p:nvPr/>
        </p:nvSpPr>
        <p:spPr>
          <a:xfrm>
            <a:off x="1435100" y="556211"/>
            <a:ext cx="9321800" cy="1754326"/>
          </a:xfrm>
          <a:prstGeom prst="rect">
            <a:avLst/>
          </a:prstGeom>
          <a:noFill/>
        </p:spPr>
        <p:txBody>
          <a:bodyPr wrap="square" rtlCol="0">
            <a:spAutoFit/>
          </a:bodyPr>
          <a:lstStyle/>
          <a:p>
            <a:pPr marL="285750" indent="-285750" algn="just">
              <a:buFont typeface="Wingdings" panose="05000000000000000000" pitchFamily="2" charset="2"/>
              <a:buChar char="ü"/>
            </a:pPr>
            <a:r>
              <a:rPr lang="es-MX" dirty="0"/>
              <a:t>El producto será más barato que aquellos productos los cuales su precio no es menor a $600 pesos.</a:t>
            </a:r>
          </a:p>
          <a:p>
            <a:pPr marL="285750" indent="-285750">
              <a:buFont typeface="Wingdings" panose="05000000000000000000" pitchFamily="2" charset="2"/>
              <a:buChar char="ü"/>
            </a:pPr>
            <a:r>
              <a:rPr lang="es-MX" dirty="0"/>
              <a:t>Incluso gracias a su poca circuitería es posible diseñar más productos de manera rápida.   </a:t>
            </a:r>
          </a:p>
          <a:p>
            <a:pPr marL="285750" indent="-285750" algn="just">
              <a:buFont typeface="Wingdings" panose="05000000000000000000" pitchFamily="2" charset="2"/>
              <a:buChar char="ü"/>
            </a:pPr>
            <a:r>
              <a:rPr lang="es-MX" dirty="0"/>
              <a:t>Debido a que las piezas que utiliza son comunes es posible que se de un mantenimiento rápido, pues no será cuestión de esperar semanas o incluso meses a que encuentre una pieza. Ya que fue diseñado con piezas con facilidad de acceder a ellas.</a:t>
            </a:r>
          </a:p>
        </p:txBody>
      </p:sp>
      <p:sp>
        <p:nvSpPr>
          <p:cNvPr id="5" name="CuadroTexto 4">
            <a:extLst>
              <a:ext uri="{FF2B5EF4-FFF2-40B4-BE49-F238E27FC236}">
                <a16:creationId xmlns:a16="http://schemas.microsoft.com/office/drawing/2014/main" id="{A48854A6-4BB3-4411-965A-393061D20ABF}"/>
              </a:ext>
            </a:extLst>
          </p:cNvPr>
          <p:cNvSpPr txBox="1"/>
          <p:nvPr/>
        </p:nvSpPr>
        <p:spPr>
          <a:xfrm>
            <a:off x="1435100" y="2981187"/>
            <a:ext cx="9321800" cy="1754326"/>
          </a:xfrm>
          <a:prstGeom prst="rect">
            <a:avLst/>
          </a:prstGeom>
          <a:noFill/>
        </p:spPr>
        <p:txBody>
          <a:bodyPr wrap="square" rtlCol="0">
            <a:spAutoFit/>
          </a:bodyPr>
          <a:lstStyle/>
          <a:p>
            <a:pPr marL="285750" indent="-285750" algn="just">
              <a:buFont typeface="Wingdings" panose="05000000000000000000" pitchFamily="2" charset="2"/>
              <a:buChar char="ü"/>
            </a:pPr>
            <a:r>
              <a:rPr lang="es-MX" dirty="0"/>
              <a:t>Para un mejor entendimiento de personas de distintas edades, será fácil entender los resultados, es decir, para las personas que sepan leer podrán ver los datos en la pantalla LCD, para aquellas personas que no sepan leer interpretarán los datos conforme el LED prenda, debido a que estará sincronizado de igual manera con el sensor, cuando este prenda más rápido indica que la frecuencia cardiaca de la persona está muy alta y si este prende muy lento, significará que se encuentra con una baja frecuencia.</a:t>
            </a:r>
          </a:p>
        </p:txBody>
      </p:sp>
      <p:sp>
        <p:nvSpPr>
          <p:cNvPr id="6" name="Título 1">
            <a:extLst>
              <a:ext uri="{FF2B5EF4-FFF2-40B4-BE49-F238E27FC236}">
                <a16:creationId xmlns:a16="http://schemas.microsoft.com/office/drawing/2014/main" id="{8008EC34-EC8A-40FD-945E-10E20C8856D3}"/>
              </a:ext>
            </a:extLst>
          </p:cNvPr>
          <p:cNvSpPr>
            <a:spLocks noGrp="1"/>
          </p:cNvSpPr>
          <p:nvPr>
            <p:ph type="title"/>
          </p:nvPr>
        </p:nvSpPr>
        <p:spPr>
          <a:xfrm>
            <a:off x="1006839" y="5630245"/>
            <a:ext cx="10178322" cy="903077"/>
          </a:xfrm>
        </p:spPr>
        <p:txBody>
          <a:bodyPr/>
          <a:lstStyle/>
          <a:p>
            <a:r>
              <a:rPr lang="es-MX" dirty="0"/>
              <a:t>Ventajas:</a:t>
            </a:r>
          </a:p>
        </p:txBody>
      </p:sp>
    </p:spTree>
    <p:extLst>
      <p:ext uri="{BB962C8B-B14F-4D97-AF65-F5344CB8AC3E}">
        <p14:creationId xmlns:p14="http://schemas.microsoft.com/office/powerpoint/2010/main" val="314695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369</TotalTime>
  <Words>537</Words>
  <Application>Microsoft Office PowerPoint</Application>
  <PresentationFormat>Panorámica</PresentationFormat>
  <Paragraphs>24</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Gill Sans MT</vt:lpstr>
      <vt:lpstr>Impact</vt:lpstr>
      <vt:lpstr>Wingdings</vt:lpstr>
      <vt:lpstr>Distintivo</vt:lpstr>
      <vt:lpstr>MEDIDOR DE FRECUENCIA CARDÍACA</vt:lpstr>
      <vt:lpstr>Características:</vt:lpstr>
      <vt:lpstr>Presentación de PowerPoint</vt:lpstr>
      <vt:lpstr>Empleo:</vt:lpstr>
      <vt:lpstr>Presentación de PowerPoint</vt:lpstr>
      <vt:lpstr>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MEDIDOR DE FRECUENCIA CARDÍACA</dc:title>
  <dc:creator>azucena</dc:creator>
  <cp:lastModifiedBy>MARGA</cp:lastModifiedBy>
  <cp:revision>158</cp:revision>
  <dcterms:created xsi:type="dcterms:W3CDTF">2020-04-22T06:44:06Z</dcterms:created>
  <dcterms:modified xsi:type="dcterms:W3CDTF">2020-06-22T01:57:37Z</dcterms:modified>
</cp:coreProperties>
</file>