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Amatic SC" panose="020B0604020202020204" charset="0"/>
      <p:regular r:id="rId36"/>
      <p:bold r:id="rId37"/>
    </p:embeddedFont>
    <p:embeddedFont>
      <p:font typeface="Source Code Pro" panose="020B0604020202020204" charset="0"/>
      <p:regular r:id="rId38"/>
      <p:bold r:id="rId3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157893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15000"/>
              </a:lnSpc>
              <a:spcBef>
                <a:spcPts val="0"/>
              </a:spcBef>
              <a:spcAft>
                <a:spcPts val="1600"/>
              </a:spcAft>
              <a:buNone/>
            </a:pPr>
            <a:r>
              <a:rPr lang="en" sz="1800">
                <a:solidFill>
                  <a:schemeClr val="dk2"/>
                </a:solidFill>
                <a:latin typeface="Source Code Pro"/>
                <a:ea typeface="Source Code Pro"/>
                <a:cs typeface="Source Code Pro"/>
                <a:sym typeface="Source Code Pro"/>
              </a:rPr>
              <a:t>When  dealing  with  input  and  output  files  for  scientific  computing  programs,  you often only need to see the beginning or end of the file (for instance, to check someimportant input parameter or see if your run completed successfully).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to use cat as a text editor</a:t>
            </a:r>
          </a:p>
          <a:p>
            <a:pPr rtl="0">
              <a:spcBef>
                <a:spcPts val="0"/>
              </a:spcBef>
              <a:buNone/>
            </a:pPr>
            <a:endParaRPr/>
          </a:p>
          <a:p>
            <a:pPr>
              <a:spcBef>
                <a:spcPts val="0"/>
              </a:spcBef>
              <a:buNone/>
            </a:pPr>
            <a:r>
              <a:rPr lang="en"/>
              <a:t>cat &gt; output.txt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The command line, or shell, provides a powerful, transparent interface between the</a:t>
            </a:r>
          </a:p>
          <a:p>
            <a:pPr rtl="0">
              <a:spcBef>
                <a:spcPts val="0"/>
              </a:spcBef>
              <a:buNone/>
            </a:pPr>
            <a:r>
              <a:rPr lang="en"/>
              <a:t>user and the internals of a computer. At least on a Linux or Unix computer, the com‐</a:t>
            </a:r>
          </a:p>
          <a:p>
            <a:pPr rtl="0">
              <a:spcBef>
                <a:spcPts val="0"/>
              </a:spcBef>
              <a:buNone/>
            </a:pPr>
            <a:r>
              <a:rPr lang="en"/>
              <a:t>mand  line  provides  total  access  to  the  files  and  processes  defining  the  state  of  the</a:t>
            </a:r>
          </a:p>
          <a:p>
            <a:pPr rtl="0">
              <a:spcBef>
                <a:spcPts val="0"/>
              </a:spcBef>
              <a:buNone/>
            </a:pPr>
            <a:r>
              <a:rPr lang="en"/>
              <a:t>computer—including the files and processes of the operating system.</a:t>
            </a:r>
          </a:p>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15000"/>
              </a:lnSpc>
              <a:spcBef>
                <a:spcPts val="0"/>
              </a:spcBef>
              <a:spcAft>
                <a:spcPts val="1600"/>
              </a:spcAft>
              <a:buNone/>
            </a:pPr>
            <a:r>
              <a:rPr lang="en" sz="3600">
                <a:solidFill>
                  <a:schemeClr val="dk2"/>
                </a:solidFill>
                <a:latin typeface="Source Code Pro"/>
                <a:ea typeface="Source Code Pro"/>
                <a:cs typeface="Source Code Pro"/>
                <a:sym typeface="Source Code Pro"/>
              </a:rPr>
              <a:t>The command evokes “move” because if</a:t>
            </a:r>
          </a:p>
          <a:p>
            <a:pPr rtl="0">
              <a:lnSpc>
                <a:spcPct val="115000"/>
              </a:lnSpc>
              <a:spcBef>
                <a:spcPts val="0"/>
              </a:spcBef>
              <a:spcAft>
                <a:spcPts val="1600"/>
              </a:spcAft>
              <a:buNone/>
            </a:pPr>
            <a:r>
              <a:rPr lang="en" sz="3600">
                <a:solidFill>
                  <a:schemeClr val="dk2"/>
                </a:solidFill>
                <a:latin typeface="Source Code Pro"/>
                <a:ea typeface="Source Code Pro"/>
                <a:cs typeface="Source Code Pro"/>
                <a:sym typeface="Source Code Pro"/>
              </a:rPr>
              <a:t>the new name is a path in another directory, the file is effectively moved there.</a:t>
            </a:r>
          </a:p>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15000"/>
              </a:lnSpc>
              <a:spcBef>
                <a:spcPts val="0"/>
              </a:spcBef>
              <a:spcAft>
                <a:spcPts val="1600"/>
              </a:spcAft>
              <a:buNone/>
            </a:pPr>
            <a:r>
              <a:rPr lang="en" sz="3600">
                <a:solidFill>
                  <a:schemeClr val="dk2"/>
                </a:solidFill>
                <a:latin typeface="Source Code Pro"/>
                <a:ea typeface="Source Code Pro"/>
                <a:cs typeface="Source Code Pro"/>
                <a:sym typeface="Source Code Pro"/>
              </a:rPr>
              <a:t>If you pass the name of a command or program to  man  as an argument, it will open the help file for that command or program.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sz="1050">
                <a:solidFill>
                  <a:srgbClr val="222222"/>
                </a:solidFill>
                <a:highlight>
                  <a:srgbClr val="FFFFFF"/>
                </a:highlight>
              </a:rPr>
              <a:t>Why? Because if you want to learn to code, then you must learn this. Programming languages are advanced ways to control your computer with language. The command line is the baby little brother of programming languages. Learning the command line teaches you to control the computer using language. Once you get past that, you can then move on to writing code and feeling like you actually own the hunk of metal you just bought.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ctrTitle"/>
          </p:nvPr>
        </p:nvSpPr>
        <p:spPr>
          <a:xfrm>
            <a:off x="311700" y="392150"/>
            <a:ext cx="8520599" cy="2690399"/>
          </a:xfrm>
          <a:prstGeom prst="rect">
            <a:avLst/>
          </a:prstGeom>
        </p:spPr>
        <p:txBody>
          <a:bodyPr lIns="91425" tIns="91425" rIns="91425" bIns="91425" anchor="ctr" anchorCtr="0"/>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a:endParaRPr/>
          </a:p>
        </p:txBody>
      </p:sp>
      <p:sp>
        <p:nvSpPr>
          <p:cNvPr id="11" name="Shape 11"/>
          <p:cNvSpPr txBox="1">
            <a:spLocks noGrp="1"/>
          </p:cNvSpPr>
          <p:nvPr>
            <p:ph type="subTitle" idx="1"/>
          </p:nvPr>
        </p:nvSpPr>
        <p:spPr>
          <a:xfrm>
            <a:off x="311700" y="3890400"/>
            <a:ext cx="8520599" cy="706200"/>
          </a:xfrm>
          <a:prstGeom prst="rect">
            <a:avLst/>
          </a:prstGeom>
        </p:spPr>
        <p:txBody>
          <a:bodyPr lIns="91425" tIns="91425" rIns="91425" bIns="91425" anchor="ctr" anchorCtr="0"/>
          <a:lstStyle>
            <a:lvl1pPr algn="ctr">
              <a:lnSpc>
                <a:spcPct val="100000"/>
              </a:lnSpc>
              <a:spcBef>
                <a:spcPts val="0"/>
              </a:spcBef>
              <a:spcAft>
                <a:spcPts val="0"/>
              </a:spcAft>
              <a:buClr>
                <a:schemeClr val="accent1"/>
              </a:buClr>
              <a:buSzPct val="100000"/>
              <a:buNone/>
              <a:defRPr sz="2100" b="1">
                <a:solidFill>
                  <a:schemeClr val="accent1"/>
                </a:solidFill>
              </a:defRPr>
            </a:lvl1pPr>
            <a:lvl2pPr algn="ctr">
              <a:lnSpc>
                <a:spcPct val="100000"/>
              </a:lnSpc>
              <a:spcBef>
                <a:spcPts val="0"/>
              </a:spcBef>
              <a:spcAft>
                <a:spcPts val="0"/>
              </a:spcAft>
              <a:buClr>
                <a:schemeClr val="accent1"/>
              </a:buClr>
              <a:buSzPct val="100000"/>
              <a:buNone/>
              <a:defRPr sz="2100" b="1">
                <a:solidFill>
                  <a:schemeClr val="accent1"/>
                </a:solidFill>
              </a:defRPr>
            </a:lvl2pPr>
            <a:lvl3pPr algn="ctr">
              <a:lnSpc>
                <a:spcPct val="100000"/>
              </a:lnSpc>
              <a:spcBef>
                <a:spcPts val="0"/>
              </a:spcBef>
              <a:spcAft>
                <a:spcPts val="0"/>
              </a:spcAft>
              <a:buClr>
                <a:schemeClr val="accent1"/>
              </a:buClr>
              <a:buSzPct val="100000"/>
              <a:buNone/>
              <a:defRPr sz="2100" b="1">
                <a:solidFill>
                  <a:schemeClr val="accent1"/>
                </a:solidFill>
              </a:defRPr>
            </a:lvl3pPr>
            <a:lvl4pPr algn="ctr">
              <a:lnSpc>
                <a:spcPct val="100000"/>
              </a:lnSpc>
              <a:spcBef>
                <a:spcPts val="0"/>
              </a:spcBef>
              <a:spcAft>
                <a:spcPts val="0"/>
              </a:spcAft>
              <a:buClr>
                <a:schemeClr val="accent1"/>
              </a:buClr>
              <a:buSzPct val="100000"/>
              <a:buNone/>
              <a:defRPr sz="2100" b="1">
                <a:solidFill>
                  <a:schemeClr val="accent1"/>
                </a:solidFill>
              </a:defRPr>
            </a:lvl4pPr>
            <a:lvl5pPr algn="ctr">
              <a:lnSpc>
                <a:spcPct val="100000"/>
              </a:lnSpc>
              <a:spcBef>
                <a:spcPts val="0"/>
              </a:spcBef>
              <a:spcAft>
                <a:spcPts val="0"/>
              </a:spcAft>
              <a:buClr>
                <a:schemeClr val="accent1"/>
              </a:buClr>
              <a:buSzPct val="100000"/>
              <a:buNone/>
              <a:defRPr sz="2100" b="1">
                <a:solidFill>
                  <a:schemeClr val="accent1"/>
                </a:solidFill>
              </a:defRPr>
            </a:lvl5pPr>
            <a:lvl6pPr algn="ctr">
              <a:lnSpc>
                <a:spcPct val="100000"/>
              </a:lnSpc>
              <a:spcBef>
                <a:spcPts val="0"/>
              </a:spcBef>
              <a:spcAft>
                <a:spcPts val="0"/>
              </a:spcAft>
              <a:buClr>
                <a:schemeClr val="accent1"/>
              </a:buClr>
              <a:buSzPct val="100000"/>
              <a:buNone/>
              <a:defRPr sz="2100" b="1">
                <a:solidFill>
                  <a:schemeClr val="accent1"/>
                </a:solidFill>
              </a:defRPr>
            </a:lvl6pPr>
            <a:lvl7pPr algn="ctr">
              <a:lnSpc>
                <a:spcPct val="100000"/>
              </a:lnSpc>
              <a:spcBef>
                <a:spcPts val="0"/>
              </a:spcBef>
              <a:spcAft>
                <a:spcPts val="0"/>
              </a:spcAft>
              <a:buClr>
                <a:schemeClr val="accent1"/>
              </a:buClr>
              <a:buSzPct val="100000"/>
              <a:buNone/>
              <a:defRPr sz="2100" b="1">
                <a:solidFill>
                  <a:schemeClr val="accent1"/>
                </a:solidFill>
              </a:defRPr>
            </a:lvl7pPr>
            <a:lvl8pPr algn="ctr">
              <a:lnSpc>
                <a:spcPct val="100000"/>
              </a:lnSpc>
              <a:spcBef>
                <a:spcPts val="0"/>
              </a:spcBef>
              <a:spcAft>
                <a:spcPts val="0"/>
              </a:spcAft>
              <a:buClr>
                <a:schemeClr val="accent1"/>
              </a:buClr>
              <a:buSzPct val="100000"/>
              <a:buNone/>
              <a:defRPr sz="2100" b="1">
                <a:solidFill>
                  <a:schemeClr val="accent1"/>
                </a:solidFill>
              </a:defRPr>
            </a:lvl8pPr>
            <a:lvl9pPr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1240275"/>
            <a:ext cx="8520599" cy="1981800"/>
          </a:xfrm>
          <a:prstGeom prst="rect">
            <a:avLst/>
          </a:prstGeom>
        </p:spPr>
        <p:txBody>
          <a:bodyPr lIns="91425" tIns="91425" rIns="91425" bIns="91425" anchor="b" anchorCtr="0"/>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a:endParaRPr/>
          </a:p>
        </p:txBody>
      </p:sp>
      <p:sp>
        <p:nvSpPr>
          <p:cNvPr id="47" name="Shape 47"/>
          <p:cNvSpPr txBox="1">
            <a:spLocks noGrp="1"/>
          </p:cNvSpPr>
          <p:nvPr>
            <p:ph type="body" idx="1"/>
          </p:nvPr>
        </p:nvSpPr>
        <p:spPr>
          <a:xfrm>
            <a:off x="311700" y="3304625"/>
            <a:ext cx="8520599" cy="1300800"/>
          </a:xfrm>
          <a:prstGeom prst="rect">
            <a:avLst/>
          </a:prstGeom>
        </p:spPr>
        <p:txBody>
          <a:bodyPr lIns="91425" tIns="91425" rIns="91425" bIns="91425" anchor="t" anchorCtr="0"/>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02750" y="802500"/>
            <a:ext cx="3538499" cy="3538499"/>
          </a:xfrm>
          <a:prstGeom prst="rect">
            <a:avLst/>
          </a:prstGeom>
          <a:solidFill>
            <a:srgbClr val="FFFFFF"/>
          </a:solidFill>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311700" y="1228675"/>
            <a:ext cx="8520599" cy="3340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3117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body" idx="2"/>
          </p:nvPr>
        </p:nvSpPr>
        <p:spPr>
          <a:xfrm>
            <a:off x="48324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309350"/>
            <a:ext cx="8537700" cy="748200"/>
          </a:xfrm>
          <a:prstGeom prst="rect">
            <a:avLst/>
          </a:prstGeom>
        </p:spPr>
        <p:txBody>
          <a:bodyPr lIns="91425" tIns="91425" rIns="91425" bIns="91425" anchor="t" anchorCtr="0"/>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7" name="Shape 37"/>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8" name="Shape 38"/>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39" name="Shape 39"/>
          <p:cNvSpPr txBox="1">
            <a:spLocks noGrp="1"/>
          </p:cNvSpPr>
          <p:nvPr>
            <p:ph type="subTitle" idx="1"/>
          </p:nvPr>
        </p:nvSpPr>
        <p:spPr>
          <a:xfrm>
            <a:off x="265500" y="2845222"/>
            <a:ext cx="4045199" cy="1345500"/>
          </a:xfrm>
          <a:prstGeom prst="rect">
            <a:avLst/>
          </a:prstGeom>
        </p:spPr>
        <p:txBody>
          <a:bodyPr lIns="91425" tIns="91425" rIns="91425" bIns="91425" anchor="t" anchorCtr="0"/>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a:endParaRPr/>
          </a:p>
        </p:txBody>
      </p:sp>
      <p:sp>
        <p:nvSpPr>
          <p:cNvPr id="40" name="Shape 4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292850"/>
            <a:ext cx="8520599" cy="800999"/>
          </a:xfrm>
          <a:prstGeom prst="rect">
            <a:avLst/>
          </a:prstGeom>
          <a:noFill/>
          <a:ln>
            <a:noFill/>
          </a:ln>
        </p:spPr>
        <p:txBody>
          <a:bodyPr lIns="91425" tIns="91425" rIns="91425" bIns="91425" anchor="t" anchorCtr="0"/>
          <a:lstStyle>
            <a:lvl1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311700" y="1228675"/>
            <a:ext cx="8520599" cy="3340199"/>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0" y="392150"/>
            <a:ext cx="8520599" cy="2690399"/>
          </a:xfrm>
          <a:prstGeom prst="rect">
            <a:avLst/>
          </a:prstGeom>
        </p:spPr>
        <p:txBody>
          <a:bodyPr lIns="91425" tIns="91425" rIns="91425" bIns="91425" anchor="ctr" anchorCtr="0">
            <a:noAutofit/>
          </a:bodyPr>
          <a:lstStyle/>
          <a:p>
            <a:pPr>
              <a:spcBef>
                <a:spcPts val="0"/>
              </a:spcBef>
              <a:buNone/>
            </a:pPr>
            <a:r>
              <a:rPr lang="en"/>
              <a:t>CLI CRASH COURSE</a:t>
            </a:r>
          </a:p>
        </p:txBody>
      </p:sp>
      <p:sp>
        <p:nvSpPr>
          <p:cNvPr id="53" name="Shape 53"/>
          <p:cNvSpPr txBox="1">
            <a:spLocks noGrp="1"/>
          </p:cNvSpPr>
          <p:nvPr>
            <p:ph type="subTitle" idx="1"/>
          </p:nvPr>
        </p:nvSpPr>
        <p:spPr>
          <a:xfrm>
            <a:off x="311700" y="3890400"/>
            <a:ext cx="8520599" cy="7062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listing the contents</a:t>
            </a:r>
          </a:p>
        </p:txBody>
      </p:sp>
      <p:sp>
        <p:nvSpPr>
          <p:cNvPr id="109" name="Shape 109"/>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The </a:t>
            </a:r>
            <a:r>
              <a:rPr lang="en" sz="3600" b="1"/>
              <a:t>ls</a:t>
            </a:r>
            <a:r>
              <a:rPr lang="en" sz="3600"/>
              <a:t> command allows the user to print out a list of all the files and subdirectories in a directory.</a:t>
            </a:r>
          </a:p>
          <a:p>
            <a:pPr>
              <a:spcBef>
                <a:spcPts val="0"/>
              </a:spcBef>
              <a:buNone/>
            </a:pPr>
            <a:endParaRPr sz="36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15" name="Shape 11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16" name="Shape 116"/>
          <p:cNvPicPr preferRelativeResize="0"/>
          <p:nvPr/>
        </p:nvPicPr>
        <p:blipFill>
          <a:blip r:embed="rId3">
            <a:alphaModFix/>
          </a:blip>
          <a:stretch>
            <a:fillRect/>
          </a:stretch>
        </p:blipFill>
        <p:spPr>
          <a:xfrm>
            <a:off x="311703" y="1228675"/>
            <a:ext cx="8520600" cy="2281666"/>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changing directories</a:t>
            </a:r>
          </a:p>
        </p:txBody>
      </p:sp>
      <p:sp>
        <p:nvSpPr>
          <p:cNvPr id="122" name="Shape 12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r>
              <a:rPr lang="en" sz="3600"/>
              <a:t>The </a:t>
            </a:r>
            <a:r>
              <a:rPr lang="en" sz="3600" b="1"/>
              <a:t>cd</a:t>
            </a:r>
            <a:r>
              <a:rPr lang="en" sz="3600"/>
              <a:t> command allows the user to change directories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28" name="Shape 128"/>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29" name="Shape 129"/>
          <p:cNvPicPr preferRelativeResize="0"/>
          <p:nvPr/>
        </p:nvPicPr>
        <p:blipFill>
          <a:blip r:embed="rId3">
            <a:alphaModFix/>
          </a:blip>
          <a:stretch>
            <a:fillRect/>
          </a:stretch>
        </p:blipFill>
        <p:spPr>
          <a:xfrm>
            <a:off x="311700" y="1228675"/>
            <a:ext cx="8520599" cy="395857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35" name="Shape 13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36" name="Shape 136"/>
          <p:cNvPicPr preferRelativeResize="0"/>
          <p:nvPr/>
        </p:nvPicPr>
        <p:blipFill>
          <a:blip r:embed="rId3">
            <a:alphaModFix/>
          </a:blip>
          <a:stretch>
            <a:fillRect/>
          </a:stretch>
        </p:blipFill>
        <p:spPr>
          <a:xfrm>
            <a:off x="311700" y="1228677"/>
            <a:ext cx="8520600" cy="370004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inspecting files</a:t>
            </a:r>
          </a:p>
        </p:txBody>
      </p:sp>
      <p:sp>
        <p:nvSpPr>
          <p:cNvPr id="142" name="Shape 14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The command </a:t>
            </a:r>
            <a:r>
              <a:rPr lang="en" sz="3600" b="1"/>
              <a:t>head</a:t>
            </a:r>
            <a:r>
              <a:rPr lang="en" sz="3600"/>
              <a:t>  prints the first 10 lines of the given file. Can you guess what </a:t>
            </a:r>
            <a:r>
              <a:rPr lang="en" sz="3600" b="1"/>
              <a:t>tail</a:t>
            </a:r>
            <a:r>
              <a:rPr lang="en" sz="3600"/>
              <a:t> does?</a:t>
            </a:r>
          </a:p>
          <a:p>
            <a:pPr>
              <a:spcBef>
                <a:spcPts val="0"/>
              </a:spcBef>
              <a:buNone/>
            </a:pPr>
            <a:endParaRPr sz="36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48" name="Shape 148"/>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49" name="Shape 149"/>
          <p:cNvPicPr preferRelativeResize="0"/>
          <p:nvPr/>
        </p:nvPicPr>
        <p:blipFill>
          <a:blip r:embed="rId3">
            <a:alphaModFix/>
          </a:blip>
          <a:stretch>
            <a:fillRect/>
          </a:stretch>
        </p:blipFill>
        <p:spPr>
          <a:xfrm>
            <a:off x="311702" y="1228675"/>
            <a:ext cx="8520599" cy="2667718"/>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creating and empty file</a:t>
            </a:r>
          </a:p>
        </p:txBody>
      </p:sp>
      <p:sp>
        <p:nvSpPr>
          <p:cNvPr id="155" name="Shape 15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The </a:t>
            </a:r>
            <a:r>
              <a:rPr lang="en" sz="3600" b="1"/>
              <a:t>touch</a:t>
            </a:r>
            <a:r>
              <a:rPr lang="en" sz="3600"/>
              <a:t> command, followed by a filename, will create  an  empty file with that name.</a:t>
            </a:r>
          </a:p>
          <a:p>
            <a:pPr>
              <a:spcBef>
                <a:spcPts val="0"/>
              </a:spcBef>
              <a:buNone/>
            </a:pPr>
            <a:endParaRPr sz="36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The simplest text editor </a:t>
            </a:r>
          </a:p>
        </p:txBody>
      </p:sp>
      <p:sp>
        <p:nvSpPr>
          <p:cNvPr id="161" name="Shape 161"/>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The  </a:t>
            </a:r>
            <a:r>
              <a:rPr lang="en" sz="3600" b="1"/>
              <a:t>cat</a:t>
            </a:r>
            <a:r>
              <a:rPr lang="en" sz="3600"/>
              <a:t>  command is meant to help concatenate files together. Given a filename as its argument,  cat  will print the full contents of the file to the terminal window. </a:t>
            </a:r>
          </a:p>
          <a:p>
            <a:pPr>
              <a:spcBef>
                <a:spcPts val="0"/>
              </a:spcBef>
              <a:buNone/>
            </a:pPr>
            <a:endParaRPr sz="36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67" name="Shape 167"/>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68" name="Shape 168"/>
          <p:cNvPicPr preferRelativeResize="0"/>
          <p:nvPr/>
        </p:nvPicPr>
        <p:blipFill>
          <a:blip r:embed="rId3">
            <a:alphaModFix/>
          </a:blip>
          <a:stretch>
            <a:fillRect/>
          </a:stretch>
        </p:blipFill>
        <p:spPr>
          <a:xfrm>
            <a:off x="311700" y="1228676"/>
            <a:ext cx="8520599" cy="314088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90250" y="526350"/>
            <a:ext cx="5618700" cy="4090800"/>
          </a:xfrm>
          <a:prstGeom prst="rect">
            <a:avLst/>
          </a:prstGeom>
        </p:spPr>
        <p:txBody>
          <a:bodyPr lIns="91425" tIns="91425" rIns="91425" bIns="91425" anchor="ctr" anchorCtr="0">
            <a:noAutofit/>
          </a:bodyPr>
          <a:lstStyle/>
          <a:p>
            <a:pPr>
              <a:spcBef>
                <a:spcPts val="0"/>
              </a:spcBef>
              <a:buNone/>
            </a:pPr>
            <a:r>
              <a:rPr lang="en"/>
              <a:t>What is a cli?</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74" name="Shape 174"/>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75" name="Shape 175"/>
          <p:cNvPicPr preferRelativeResize="0"/>
          <p:nvPr/>
        </p:nvPicPr>
        <p:blipFill>
          <a:blip r:embed="rId3">
            <a:alphaModFix/>
          </a:blip>
          <a:stretch>
            <a:fillRect/>
          </a:stretch>
        </p:blipFill>
        <p:spPr>
          <a:xfrm>
            <a:off x="311700" y="1228675"/>
            <a:ext cx="8520599" cy="2915536"/>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Copying and renaming files	</a:t>
            </a:r>
          </a:p>
        </p:txBody>
      </p:sp>
      <p:sp>
        <p:nvSpPr>
          <p:cNvPr id="181" name="Shape 181"/>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r>
              <a:rPr lang="en" sz="3600"/>
              <a:t>To make a copy of a file, use the  </a:t>
            </a:r>
            <a:r>
              <a:rPr lang="en" sz="3600" b="1"/>
              <a:t>cp</a:t>
            </a:r>
            <a:r>
              <a:rPr lang="en" sz="3600"/>
              <a:t>  command. The  </a:t>
            </a:r>
            <a:r>
              <a:rPr lang="en" sz="3600" b="1"/>
              <a:t>cp</a:t>
            </a:r>
            <a:r>
              <a:rPr lang="en" sz="3600"/>
              <a:t>  command has the syntax  </a:t>
            </a:r>
            <a:r>
              <a:rPr lang="en" sz="3600" b="1"/>
              <a:t>cp</a:t>
            </a:r>
            <a:r>
              <a:rPr lang="en" sz="3600"/>
              <a:t> &lt;source&gt; &lt;destination&gt;.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lvl="0" rtl="0">
              <a:spcBef>
                <a:spcPts val="0"/>
              </a:spcBef>
              <a:buNone/>
            </a:pPr>
            <a:r>
              <a:rPr lang="en"/>
              <a:t>Copying and renaming files	</a:t>
            </a:r>
          </a:p>
        </p:txBody>
      </p:sp>
      <p:sp>
        <p:nvSpPr>
          <p:cNvPr id="187" name="Shape 187"/>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lvl="0" rtl="0">
              <a:spcBef>
                <a:spcPts val="0"/>
              </a:spcBef>
              <a:buNone/>
            </a:pPr>
            <a:r>
              <a:rPr lang="en" sz="3600"/>
              <a:t>If you don’t need to keep the original file during a copy, she can use </a:t>
            </a:r>
            <a:r>
              <a:rPr lang="en" sz="3600" b="1"/>
              <a:t>mv</a:t>
            </a:r>
            <a:r>
              <a:rPr lang="en" sz="3600"/>
              <a:t> (move),which renames the file instead of copying it.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making directories</a:t>
            </a:r>
          </a:p>
        </p:txBody>
      </p:sp>
      <p:sp>
        <p:nvSpPr>
          <p:cNvPr id="193" name="Shape 193"/>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r>
              <a:rPr lang="en" sz="3600"/>
              <a:t>You can make new directories with the  </a:t>
            </a:r>
            <a:r>
              <a:rPr lang="en" sz="3600" b="1"/>
              <a:t>mkdir</a:t>
            </a:r>
            <a:r>
              <a:rPr lang="en" sz="3600"/>
              <a:t>  (make directory) command.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deleting files and directories</a:t>
            </a:r>
          </a:p>
        </p:txBody>
      </p:sp>
      <p:sp>
        <p:nvSpPr>
          <p:cNvPr id="199" name="Shape 199"/>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r>
              <a:rPr lang="en" sz="3600"/>
              <a:t>Files and directories can be deleted using the </a:t>
            </a:r>
            <a:r>
              <a:rPr lang="en" sz="3600" b="1"/>
              <a:t>rm</a:t>
            </a:r>
            <a:r>
              <a:rPr lang="en" sz="3600"/>
              <a:t> (remove) command.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205" name="Shape 20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206" name="Shape 206"/>
          <p:cNvPicPr preferRelativeResize="0"/>
          <p:nvPr/>
        </p:nvPicPr>
        <p:blipFill>
          <a:blip r:embed="rId3">
            <a:alphaModFix/>
          </a:blip>
          <a:stretch>
            <a:fillRect/>
          </a:stretch>
        </p:blipFill>
        <p:spPr>
          <a:xfrm>
            <a:off x="311687" y="1228662"/>
            <a:ext cx="6962775" cy="1304925"/>
          </a:xfrm>
          <a:prstGeom prst="rect">
            <a:avLst/>
          </a:prstGeom>
          <a:noFill/>
          <a:ln>
            <a:noFill/>
          </a:ln>
        </p:spPr>
      </p:pic>
      <p:pic>
        <p:nvPicPr>
          <p:cNvPr id="207" name="Shape 207"/>
          <p:cNvPicPr preferRelativeResize="0"/>
          <p:nvPr/>
        </p:nvPicPr>
        <p:blipFill>
          <a:blip r:embed="rId4">
            <a:alphaModFix/>
          </a:blip>
          <a:stretch>
            <a:fillRect/>
          </a:stretch>
        </p:blipFill>
        <p:spPr>
          <a:xfrm>
            <a:off x="330737" y="2533600"/>
            <a:ext cx="6924675" cy="14668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213" name="Shape 213"/>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214" name="Shape 214"/>
          <p:cNvPicPr preferRelativeResize="0"/>
          <p:nvPr/>
        </p:nvPicPr>
        <p:blipFill>
          <a:blip r:embed="rId3">
            <a:alphaModFix/>
          </a:blip>
          <a:stretch>
            <a:fillRect/>
          </a:stretch>
        </p:blipFill>
        <p:spPr>
          <a:xfrm>
            <a:off x="311700" y="1228677"/>
            <a:ext cx="8520599" cy="3978626"/>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reading the manual</a:t>
            </a:r>
          </a:p>
        </p:txBody>
      </p:sp>
      <p:sp>
        <p:nvSpPr>
          <p:cNvPr id="220" name="Shape 220"/>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The program </a:t>
            </a:r>
            <a:r>
              <a:rPr lang="en" sz="3600" b="1"/>
              <a:t>man</a:t>
            </a:r>
            <a:r>
              <a:rPr lang="en" sz="3600"/>
              <a:t> (manual) is an interface to online reference manuals. </a:t>
            </a:r>
          </a:p>
          <a:p>
            <a:pPr>
              <a:spcBef>
                <a:spcPts val="0"/>
              </a:spcBef>
              <a:buNone/>
            </a:pPr>
            <a:endParaRPr sz="36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reading the manual</a:t>
            </a:r>
          </a:p>
        </p:txBody>
      </p:sp>
      <p:sp>
        <p:nvSpPr>
          <p:cNvPr id="226" name="Shape 226"/>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1400"/>
              <a:t>• Use the up and down arrows to scroll up and down.</a:t>
            </a:r>
          </a:p>
          <a:p>
            <a:pPr rtl="0">
              <a:spcBef>
                <a:spcPts val="0"/>
              </a:spcBef>
              <a:buNone/>
            </a:pPr>
            <a:r>
              <a:rPr lang="en" sz="1400"/>
              <a:t>• Use Page Up and Page Down (or the space bar) to move up or down by an entire page.</a:t>
            </a:r>
          </a:p>
          <a:p>
            <a:pPr rtl="0">
              <a:spcBef>
                <a:spcPts val="0"/>
              </a:spcBef>
              <a:buNone/>
            </a:pPr>
            <a:r>
              <a:rPr lang="en" sz="1400"/>
              <a:t>• Use a forward slash ( / ) followed by a search term and then Enter to search for a</a:t>
            </a:r>
          </a:p>
          <a:p>
            <a:pPr rtl="0">
              <a:spcBef>
                <a:spcPts val="0"/>
              </a:spcBef>
              <a:buNone/>
            </a:pPr>
            <a:r>
              <a:rPr lang="en" sz="1400"/>
              <a:t>particular word. The letter  n  (next) toggles through each occurrence.</a:t>
            </a:r>
          </a:p>
          <a:p>
            <a:pPr rtl="0">
              <a:spcBef>
                <a:spcPts val="0"/>
              </a:spcBef>
              <a:buNone/>
            </a:pPr>
            <a:r>
              <a:rPr lang="en" sz="1400"/>
              <a:t>• Use  h  to display help inside  less —this displays all the possible commands that</a:t>
            </a:r>
          </a:p>
          <a:p>
            <a:pPr rtl="0">
              <a:spcBef>
                <a:spcPts val="0"/>
              </a:spcBef>
              <a:buNone/>
            </a:pPr>
            <a:r>
              <a:rPr lang="en" sz="1400"/>
              <a:t>less  understands.</a:t>
            </a:r>
          </a:p>
          <a:p>
            <a:pPr rtl="0">
              <a:spcBef>
                <a:spcPts val="0"/>
              </a:spcBef>
              <a:buNone/>
            </a:pPr>
            <a:r>
              <a:rPr lang="en" sz="1400"/>
              <a:t>• Use  q  to quit.</a:t>
            </a:r>
          </a:p>
          <a:p>
            <a:pPr>
              <a:spcBef>
                <a:spcPts val="0"/>
              </a:spcBef>
              <a:buNone/>
            </a:pPr>
            <a:endParaRPr sz="140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232" name="Shape 23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233" name="Shape 233"/>
          <p:cNvPicPr preferRelativeResize="0"/>
          <p:nvPr/>
        </p:nvPicPr>
        <p:blipFill>
          <a:blip r:embed="rId3">
            <a:alphaModFix/>
          </a:blip>
          <a:stretch>
            <a:fillRect/>
          </a:stretch>
        </p:blipFill>
        <p:spPr>
          <a:xfrm>
            <a:off x="311700" y="1228677"/>
            <a:ext cx="8520599" cy="27110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90250" y="526350"/>
            <a:ext cx="5618700" cy="4090800"/>
          </a:xfrm>
          <a:prstGeom prst="rect">
            <a:avLst/>
          </a:prstGeom>
        </p:spPr>
        <p:txBody>
          <a:bodyPr lIns="91425" tIns="91425" rIns="91425" bIns="91425" anchor="ctr" anchorCtr="0">
            <a:noAutofit/>
          </a:bodyPr>
          <a:lstStyle/>
          <a:p>
            <a:pPr>
              <a:spcBef>
                <a:spcPts val="0"/>
              </a:spcBef>
              <a:buNone/>
            </a:pPr>
            <a:r>
              <a:rPr lang="en"/>
              <a:t>Why bother learning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find the right tool</a:t>
            </a:r>
          </a:p>
        </p:txBody>
      </p:sp>
      <p:sp>
        <p:nvSpPr>
          <p:cNvPr id="239" name="Shape 239"/>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3600"/>
              <a:t>You can search the  man  pages for keywords with a command called </a:t>
            </a:r>
            <a:r>
              <a:rPr lang="en" sz="3600" b="1"/>
              <a:t>apropos</a:t>
            </a:r>
            <a:r>
              <a:rPr lang="en" sz="3600"/>
              <a:t> .</a:t>
            </a:r>
          </a:p>
          <a:p>
            <a:pPr>
              <a:spcBef>
                <a:spcPts val="0"/>
              </a:spcBef>
              <a:buNone/>
            </a:pPr>
            <a:endParaRPr sz="360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245" name="Shape 245"/>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246" name="Shape 246"/>
          <p:cNvPicPr preferRelativeResize="0"/>
          <p:nvPr/>
        </p:nvPicPr>
        <p:blipFill>
          <a:blip r:embed="rId3">
            <a:alphaModFix/>
          </a:blip>
          <a:stretch>
            <a:fillRect/>
          </a:stretch>
        </p:blipFill>
        <p:spPr>
          <a:xfrm>
            <a:off x="311703" y="1228678"/>
            <a:ext cx="8520599" cy="3638141"/>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90250" y="526350"/>
            <a:ext cx="5618700" cy="4090800"/>
          </a:xfrm>
          <a:prstGeom prst="rect">
            <a:avLst/>
          </a:prstGeom>
        </p:spPr>
        <p:txBody>
          <a:bodyPr lIns="91425" tIns="91425" rIns="91425" bIns="91425" anchor="ctr" anchorCtr="0">
            <a:noAutofit/>
          </a:bodyPr>
          <a:lstStyle/>
          <a:p>
            <a:pPr>
              <a:spcBef>
                <a:spcPts val="0"/>
              </a:spcBef>
              <a:buNone/>
            </a:pPr>
            <a:r>
              <a:rPr lang="en"/>
              <a:t>Thank you!</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references</a:t>
            </a:r>
          </a:p>
        </p:txBody>
      </p:sp>
      <p:sp>
        <p:nvSpPr>
          <p:cNvPr id="257" name="Shape 257"/>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1400" b="1"/>
              <a:t>Effective Computation in Physics</a:t>
            </a:r>
          </a:p>
          <a:p>
            <a:pPr rtl="0">
              <a:spcBef>
                <a:spcPts val="0"/>
              </a:spcBef>
              <a:buNone/>
            </a:pPr>
            <a:r>
              <a:rPr lang="en" sz="1400"/>
              <a:t>https://github.com/physics-codes/examples</a:t>
            </a:r>
          </a:p>
          <a:p>
            <a:pPr rtl="0">
              <a:spcBef>
                <a:spcPts val="0"/>
              </a:spcBef>
              <a:buNone/>
            </a:pPr>
            <a:r>
              <a:rPr lang="en" sz="1400" b="1"/>
              <a:t>Learning the Shell</a:t>
            </a:r>
          </a:p>
          <a:p>
            <a:pPr rtl="0">
              <a:spcBef>
                <a:spcPts val="0"/>
              </a:spcBef>
              <a:buNone/>
            </a:pPr>
            <a:r>
              <a:rPr lang="en" sz="1400"/>
              <a:t>http://linuxcommand.org/lc3_learning_the_shell.php</a:t>
            </a:r>
          </a:p>
          <a:p>
            <a:pPr rtl="0">
              <a:spcBef>
                <a:spcPts val="0"/>
              </a:spcBef>
              <a:buNone/>
            </a:pPr>
            <a:r>
              <a:rPr lang="en" sz="1400" b="1"/>
              <a:t>CLI Crash Course</a:t>
            </a:r>
          </a:p>
          <a:p>
            <a:pPr rtl="0">
              <a:spcBef>
                <a:spcPts val="0"/>
              </a:spcBef>
              <a:buNone/>
            </a:pPr>
            <a:r>
              <a:rPr lang="en" sz="1400"/>
              <a:t>http://cli.learncodethehardway.org/book/introduction.html</a:t>
            </a:r>
          </a:p>
          <a:p>
            <a:pPr rtl="0">
              <a:spcBef>
                <a:spcPts val="0"/>
              </a:spcBef>
              <a:buNone/>
            </a:pPr>
            <a:r>
              <a:rPr lang="en" sz="1400" b="1"/>
              <a:t>Software Carpentry Shell Novice</a:t>
            </a:r>
          </a:p>
          <a:p>
            <a:pPr rtl="0">
              <a:spcBef>
                <a:spcPts val="0"/>
              </a:spcBef>
              <a:buNone/>
            </a:pPr>
            <a:r>
              <a:rPr lang="en" sz="1400"/>
              <a:t>http://swcarpentry.github.io/shell-novice/</a:t>
            </a:r>
          </a:p>
          <a:p>
            <a:pPr rtl="0">
              <a:spcBef>
                <a:spcPts val="0"/>
              </a:spcBef>
              <a:buNone/>
            </a:pPr>
            <a:r>
              <a:rPr lang="en" sz="1400"/>
              <a:t>https://github.com/swcarpentry/shell-novice</a:t>
            </a:r>
          </a:p>
          <a:p>
            <a:pPr rtl="0">
              <a:spcBef>
                <a:spcPts val="0"/>
              </a:spcBef>
              <a:buNone/>
            </a:pPr>
            <a:endParaRPr sz="1400"/>
          </a:p>
          <a:p>
            <a:pPr>
              <a:spcBef>
                <a:spcPts val="0"/>
              </a:spcBef>
              <a:buNone/>
            </a:pPr>
            <a:endParaRPr sz="1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idx="4294967295"/>
          </p:nvPr>
        </p:nvSpPr>
        <p:spPr>
          <a:xfrm>
            <a:off x="311700" y="292850"/>
            <a:ext cx="8520599" cy="800999"/>
          </a:xfrm>
          <a:prstGeom prst="rect">
            <a:avLst/>
          </a:prstGeom>
          <a:noFill/>
          <a:ln>
            <a:noFill/>
          </a:ln>
        </p:spPr>
        <p:txBody>
          <a:bodyPr lIns="91425" tIns="91425" rIns="91425" bIns="91425" anchor="t" anchorCtr="0">
            <a:noAutofit/>
          </a:bodyPr>
          <a:lstStyle/>
          <a:p>
            <a:pPr>
              <a:spcBef>
                <a:spcPts val="0"/>
              </a:spcBef>
              <a:buNone/>
            </a:pPr>
            <a:endParaRPr/>
          </a:p>
        </p:txBody>
      </p:sp>
      <p:sp>
        <p:nvSpPr>
          <p:cNvPr id="69" name="Shape 69"/>
          <p:cNvSpPr txBox="1">
            <a:spLocks noGrp="1"/>
          </p:cNvSpPr>
          <p:nvPr>
            <p:ph type="body" idx="1"/>
          </p:nvPr>
        </p:nvSpPr>
        <p:spPr>
          <a:xfrm>
            <a:off x="319500" y="4230575"/>
            <a:ext cx="5998800" cy="598799"/>
          </a:xfrm>
          <a:prstGeom prst="rect">
            <a:avLst/>
          </a:prstGeom>
        </p:spPr>
        <p:txBody>
          <a:bodyPr lIns="91425" tIns="91425" rIns="91425" bIns="91425" anchor="ctr" anchorCtr="0">
            <a:noAutofit/>
          </a:bodyPr>
          <a:lstStyle/>
          <a:p>
            <a:pPr>
              <a:spcBef>
                <a:spcPts val="0"/>
              </a:spcBef>
              <a:buNone/>
            </a:pPr>
            <a:r>
              <a:rPr lang="en" sz="4200"/>
              <a:t>the three streams</a:t>
            </a:r>
          </a:p>
        </p:txBody>
      </p:sp>
      <p:pic>
        <p:nvPicPr>
          <p:cNvPr id="70" name="Shape 70"/>
          <p:cNvPicPr preferRelativeResize="0"/>
          <p:nvPr/>
        </p:nvPicPr>
        <p:blipFill>
          <a:blip r:embed="rId3">
            <a:alphaModFix/>
          </a:blip>
          <a:stretch>
            <a:fillRect/>
          </a:stretch>
        </p:blipFill>
        <p:spPr>
          <a:xfrm>
            <a:off x="1518462" y="733037"/>
            <a:ext cx="4981575" cy="31146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76" name="Shape 76"/>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77" name="Shape 77"/>
          <p:cNvPicPr preferRelativeResize="0"/>
          <p:nvPr/>
        </p:nvPicPr>
        <p:blipFill>
          <a:blip r:embed="rId3">
            <a:alphaModFix/>
          </a:blip>
          <a:stretch>
            <a:fillRect/>
          </a:stretch>
        </p:blipFill>
        <p:spPr>
          <a:xfrm>
            <a:off x="311700" y="1228662"/>
            <a:ext cx="7981950" cy="29241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83" name="Shape 83"/>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84" name="Shape 84"/>
          <p:cNvPicPr preferRelativeResize="0"/>
          <p:nvPr/>
        </p:nvPicPr>
        <p:blipFill>
          <a:blip r:embed="rId3">
            <a:alphaModFix/>
          </a:blip>
          <a:stretch>
            <a:fillRect/>
          </a:stretch>
        </p:blipFill>
        <p:spPr>
          <a:xfrm>
            <a:off x="311700" y="1228675"/>
            <a:ext cx="8520599" cy="244740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r>
              <a:rPr lang="en"/>
              <a:t>paths and pwd</a:t>
            </a:r>
          </a:p>
        </p:txBody>
      </p:sp>
      <p:sp>
        <p:nvSpPr>
          <p:cNvPr id="90" name="Shape 90"/>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rtl="0">
              <a:spcBef>
                <a:spcPts val="0"/>
              </a:spcBef>
              <a:buNone/>
            </a:pPr>
            <a:r>
              <a:rPr lang="en" sz="2600"/>
              <a:t>The space where your files are—your file space—is made up of many nested directories (folders). In Unix parlance, the location of each directory (and each file inside them) is given by a “path.” These can be either absolute paths or relative paths.</a:t>
            </a:r>
          </a:p>
          <a:p>
            <a:pPr>
              <a:spcBef>
                <a:spcPts val="0"/>
              </a:spcBef>
              <a:buNone/>
            </a:pPr>
            <a:endParaRPr sz="26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319500" y="4230575"/>
            <a:ext cx="5998800" cy="598799"/>
          </a:xfrm>
          <a:prstGeom prst="rect">
            <a:avLst/>
          </a:prstGeom>
        </p:spPr>
        <p:txBody>
          <a:bodyPr lIns="91425" tIns="91425" rIns="91425" bIns="91425" anchor="ctr" anchorCtr="0">
            <a:noAutofit/>
          </a:bodyPr>
          <a:lstStyle/>
          <a:p>
            <a:pPr>
              <a:spcBef>
                <a:spcPts val="0"/>
              </a:spcBef>
              <a:buNone/>
            </a:pPr>
            <a:r>
              <a:rPr lang="en"/>
              <a:t>source: effective computation in physics</a:t>
            </a:r>
          </a:p>
        </p:txBody>
      </p:sp>
      <p:pic>
        <p:nvPicPr>
          <p:cNvPr id="96" name="Shape 96"/>
          <p:cNvPicPr preferRelativeResize="0"/>
          <p:nvPr/>
        </p:nvPicPr>
        <p:blipFill>
          <a:blip r:embed="rId3">
            <a:alphaModFix/>
          </a:blip>
          <a:stretch>
            <a:fillRect/>
          </a:stretch>
        </p:blipFill>
        <p:spPr>
          <a:xfrm>
            <a:off x="4070025" y="250600"/>
            <a:ext cx="4794124" cy="46422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292850"/>
            <a:ext cx="8520599" cy="800999"/>
          </a:xfrm>
          <a:prstGeom prst="rect">
            <a:avLst/>
          </a:prstGeom>
        </p:spPr>
        <p:txBody>
          <a:bodyPr lIns="91425" tIns="91425" rIns="91425" bIns="91425" anchor="t" anchorCtr="0">
            <a:noAutofit/>
          </a:bodyPr>
          <a:lstStyle/>
          <a:p>
            <a:pPr>
              <a:spcBef>
                <a:spcPts val="0"/>
              </a:spcBef>
              <a:buNone/>
            </a:pPr>
            <a:endParaRPr/>
          </a:p>
        </p:txBody>
      </p:sp>
      <p:sp>
        <p:nvSpPr>
          <p:cNvPr id="102" name="Shape 102"/>
          <p:cNvSpPr txBox="1">
            <a:spLocks noGrp="1"/>
          </p:cNvSpPr>
          <p:nvPr>
            <p:ph type="body" idx="1"/>
          </p:nvPr>
        </p:nvSpPr>
        <p:spPr>
          <a:xfrm>
            <a:off x="311700" y="1228675"/>
            <a:ext cx="8520599" cy="3340199"/>
          </a:xfrm>
          <a:prstGeom prst="rect">
            <a:avLst/>
          </a:prstGeom>
        </p:spPr>
        <p:txBody>
          <a:bodyPr lIns="91425" tIns="91425" rIns="91425" bIns="91425" anchor="t" anchorCtr="0">
            <a:noAutofit/>
          </a:bodyPr>
          <a:lstStyle/>
          <a:p>
            <a:pPr>
              <a:spcBef>
                <a:spcPts val="0"/>
              </a:spcBef>
              <a:buNone/>
            </a:pPr>
            <a:endParaRPr/>
          </a:p>
        </p:txBody>
      </p:sp>
      <p:pic>
        <p:nvPicPr>
          <p:cNvPr id="103" name="Shape 103"/>
          <p:cNvPicPr preferRelativeResize="0"/>
          <p:nvPr/>
        </p:nvPicPr>
        <p:blipFill>
          <a:blip r:embed="rId3">
            <a:alphaModFix/>
          </a:blip>
          <a:stretch>
            <a:fillRect/>
          </a:stretch>
        </p:blipFill>
        <p:spPr>
          <a:xfrm>
            <a:off x="311700" y="1228677"/>
            <a:ext cx="8520600" cy="219399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701</Words>
  <Application>Microsoft Office PowerPoint</Application>
  <PresentationFormat>On-screen Show (16:9)</PresentationFormat>
  <Paragraphs>60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Amatic SC</vt:lpstr>
      <vt:lpstr>Source Code Pro</vt:lpstr>
      <vt:lpstr>beach-day</vt:lpstr>
      <vt:lpstr>CLI CRASH COURSE</vt:lpstr>
      <vt:lpstr>What is a cli?</vt:lpstr>
      <vt:lpstr>Why bother learning it?</vt:lpstr>
      <vt:lpstr>PowerPoint Presentation</vt:lpstr>
      <vt:lpstr>PowerPoint Presentation</vt:lpstr>
      <vt:lpstr>PowerPoint Presentation</vt:lpstr>
      <vt:lpstr>paths and pwd</vt:lpstr>
      <vt:lpstr>PowerPoint Presentation</vt:lpstr>
      <vt:lpstr>PowerPoint Presentation</vt:lpstr>
      <vt:lpstr>listing the contents</vt:lpstr>
      <vt:lpstr>PowerPoint Presentation</vt:lpstr>
      <vt:lpstr>changing directories</vt:lpstr>
      <vt:lpstr>PowerPoint Presentation</vt:lpstr>
      <vt:lpstr>PowerPoint Presentation</vt:lpstr>
      <vt:lpstr>inspecting files</vt:lpstr>
      <vt:lpstr>PowerPoint Presentation</vt:lpstr>
      <vt:lpstr>creating and empty file</vt:lpstr>
      <vt:lpstr>The simplest text editor </vt:lpstr>
      <vt:lpstr>PowerPoint Presentation</vt:lpstr>
      <vt:lpstr>PowerPoint Presentation</vt:lpstr>
      <vt:lpstr>Copying and renaming files </vt:lpstr>
      <vt:lpstr>Copying and renaming files </vt:lpstr>
      <vt:lpstr>making directories</vt:lpstr>
      <vt:lpstr>deleting files and directories</vt:lpstr>
      <vt:lpstr>PowerPoint Presentation</vt:lpstr>
      <vt:lpstr>PowerPoint Presentation</vt:lpstr>
      <vt:lpstr>reading the manual</vt:lpstr>
      <vt:lpstr>reading the manual</vt:lpstr>
      <vt:lpstr>PowerPoint Presentation</vt:lpstr>
      <vt:lpstr>find the right tool</vt:lpstr>
      <vt:lpstr>PowerPoint Presentation</vt:lpstr>
      <vt:lpstr>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 CRASH COURSE</dc:title>
  <cp:lastModifiedBy>geonin</cp:lastModifiedBy>
  <cp:revision>1</cp:revision>
  <dcterms:modified xsi:type="dcterms:W3CDTF">2015-11-05T05:04:47Z</dcterms:modified>
</cp:coreProperties>
</file>