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06"/>
  </p:notesMasterIdLst>
  <p:handoutMasterIdLst>
    <p:handoutMasterId r:id="rId107"/>
  </p:handoutMasterIdLst>
  <p:sldIdLst>
    <p:sldId id="346" r:id="rId2"/>
    <p:sldId id="347" r:id="rId3"/>
    <p:sldId id="349" r:id="rId4"/>
    <p:sldId id="353" r:id="rId5"/>
    <p:sldId id="355" r:id="rId6"/>
    <p:sldId id="403" r:id="rId7"/>
    <p:sldId id="351" r:id="rId8"/>
    <p:sldId id="396" r:id="rId9"/>
    <p:sldId id="395" r:id="rId10"/>
    <p:sldId id="397" r:id="rId11"/>
    <p:sldId id="398" r:id="rId12"/>
    <p:sldId id="399" r:id="rId13"/>
    <p:sldId id="400" r:id="rId14"/>
    <p:sldId id="401" r:id="rId15"/>
    <p:sldId id="402" r:id="rId16"/>
    <p:sldId id="409" r:id="rId17"/>
    <p:sldId id="410" r:id="rId18"/>
    <p:sldId id="458" r:id="rId19"/>
    <p:sldId id="354" r:id="rId20"/>
    <p:sldId id="420" r:id="rId21"/>
    <p:sldId id="421" r:id="rId22"/>
    <p:sldId id="422" r:id="rId23"/>
    <p:sldId id="423" r:id="rId24"/>
    <p:sldId id="424" r:id="rId25"/>
    <p:sldId id="426" r:id="rId26"/>
    <p:sldId id="425" r:id="rId27"/>
    <p:sldId id="459" r:id="rId28"/>
    <p:sldId id="356" r:id="rId29"/>
    <p:sldId id="456" r:id="rId30"/>
    <p:sldId id="371" r:id="rId31"/>
    <p:sldId id="372" r:id="rId32"/>
    <p:sldId id="373" r:id="rId33"/>
    <p:sldId id="427" r:id="rId34"/>
    <p:sldId id="444" r:id="rId35"/>
    <p:sldId id="374" r:id="rId36"/>
    <p:sldId id="375" r:id="rId37"/>
    <p:sldId id="377" r:id="rId38"/>
    <p:sldId id="412" r:id="rId39"/>
    <p:sldId id="457" r:id="rId40"/>
    <p:sldId id="370" r:id="rId41"/>
    <p:sldId id="404" r:id="rId42"/>
    <p:sldId id="405" r:id="rId43"/>
    <p:sldId id="447" r:id="rId44"/>
    <p:sldId id="407" r:id="rId45"/>
    <p:sldId id="406" r:id="rId46"/>
    <p:sldId id="408" r:id="rId47"/>
    <p:sldId id="413" r:id="rId48"/>
    <p:sldId id="414" r:id="rId49"/>
    <p:sldId id="460" r:id="rId50"/>
    <p:sldId id="358" r:id="rId51"/>
    <p:sldId id="363" r:id="rId52"/>
    <p:sldId id="364" r:id="rId53"/>
    <p:sldId id="365" r:id="rId54"/>
    <p:sldId id="366" r:id="rId55"/>
    <p:sldId id="367" r:id="rId56"/>
    <p:sldId id="368" r:id="rId57"/>
    <p:sldId id="369" r:id="rId58"/>
    <p:sldId id="415" r:id="rId59"/>
    <p:sldId id="455" r:id="rId60"/>
    <p:sldId id="360" r:id="rId61"/>
    <p:sldId id="378" r:id="rId62"/>
    <p:sldId id="379" r:id="rId63"/>
    <p:sldId id="428" r:id="rId64"/>
    <p:sldId id="430" r:id="rId65"/>
    <p:sldId id="380" r:id="rId66"/>
    <p:sldId id="381" r:id="rId67"/>
    <p:sldId id="382" r:id="rId68"/>
    <p:sldId id="431" r:id="rId69"/>
    <p:sldId id="383" r:id="rId70"/>
    <p:sldId id="432" r:id="rId71"/>
    <p:sldId id="384" r:id="rId72"/>
    <p:sldId id="433" r:id="rId73"/>
    <p:sldId id="385" r:id="rId74"/>
    <p:sldId id="451" r:id="rId75"/>
    <p:sldId id="386" r:id="rId76"/>
    <p:sldId id="450" r:id="rId77"/>
    <p:sldId id="387" r:id="rId78"/>
    <p:sldId id="388" r:id="rId79"/>
    <p:sldId id="389" r:id="rId80"/>
    <p:sldId id="449" r:id="rId81"/>
    <p:sldId id="391" r:id="rId82"/>
    <p:sldId id="392" r:id="rId83"/>
    <p:sldId id="445" r:id="rId84"/>
    <p:sldId id="394" r:id="rId85"/>
    <p:sldId id="416" r:id="rId86"/>
    <p:sldId id="417" r:id="rId87"/>
    <p:sldId id="429" r:id="rId88"/>
    <p:sldId id="461" r:id="rId89"/>
    <p:sldId id="361" r:id="rId90"/>
    <p:sldId id="322" r:id="rId91"/>
    <p:sldId id="323" r:id="rId92"/>
    <p:sldId id="324" r:id="rId93"/>
    <p:sldId id="334" r:id="rId94"/>
    <p:sldId id="453" r:id="rId95"/>
    <p:sldId id="454" r:id="rId96"/>
    <p:sldId id="418" r:id="rId97"/>
    <p:sldId id="452" r:id="rId98"/>
    <p:sldId id="362" r:id="rId99"/>
    <p:sldId id="326" r:id="rId100"/>
    <p:sldId id="327" r:id="rId101"/>
    <p:sldId id="328" r:id="rId102"/>
    <p:sldId id="419" r:id="rId103"/>
    <p:sldId id="462" r:id="rId104"/>
    <p:sldId id="448" r:id="rId105"/>
  </p:sldIdLst>
  <p:sldSz cx="9906000" cy="6858000" type="A4"/>
  <p:notesSz cx="6662738" cy="977423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9">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a:srgbClr val="8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5EA55-2C9C-4528-8D8B-65FECABD2005}" v="2" dt="2021-07-07T21:41:30.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1" autoAdjust="0"/>
    <p:restoredTop sz="80479" autoAdjust="0"/>
  </p:normalViewPr>
  <p:slideViewPr>
    <p:cSldViewPr>
      <p:cViewPr varScale="1">
        <p:scale>
          <a:sx n="115" d="100"/>
          <a:sy n="115" d="100"/>
        </p:scale>
        <p:origin x="108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74" y="954"/>
      </p:cViewPr>
      <p:guideLst>
        <p:guide orient="horz" pos="3079"/>
        <p:guide pos="209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ry Hounsell" userId="f26a6ef12e6cac77" providerId="LiveId" clId="{A195EA55-2C9C-4528-8D8B-65FECABD2005}"/>
    <pc:docChg chg="modMainMaster">
      <pc:chgData name="Gerry Hounsell" userId="f26a6ef12e6cac77" providerId="LiveId" clId="{A195EA55-2C9C-4528-8D8B-65FECABD2005}" dt="2021-07-07T21:41:30.206" v="1" actId="478"/>
      <pc:docMkLst>
        <pc:docMk/>
      </pc:docMkLst>
      <pc:sldMasterChg chg="delSp modSp">
        <pc:chgData name="Gerry Hounsell" userId="f26a6ef12e6cac77" providerId="LiveId" clId="{A195EA55-2C9C-4528-8D8B-65FECABD2005}" dt="2021-07-07T21:41:30.206" v="1" actId="478"/>
        <pc:sldMasterMkLst>
          <pc:docMk/>
          <pc:sldMasterMk cId="0" sldId="2147483651"/>
        </pc:sldMasterMkLst>
        <pc:picChg chg="del mod">
          <ac:chgData name="Gerry Hounsell" userId="f26a6ef12e6cac77" providerId="LiveId" clId="{A195EA55-2C9C-4528-8D8B-65FECABD2005}" dt="2021-07-07T21:41:30.206" v="1" actId="478"/>
          <ac:picMkLst>
            <pc:docMk/>
            <pc:sldMasterMk cId="0" sldId="2147483651"/>
            <ac:picMk id="93197" creationId="{D27254A1-143B-4B97-8F6F-5F15AE7AC483}"/>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17926E1E-1887-4710-B9DF-8A76913D6152}"/>
              </a:ext>
            </a:extLst>
          </p:cNvPr>
          <p:cNvSpPr>
            <a:spLocks noGrp="1" noChangeArrowheads="1"/>
          </p:cNvSpPr>
          <p:nvPr>
            <p:ph type="hdr" sz="quarter"/>
          </p:nvPr>
        </p:nvSpPr>
        <p:spPr bwMode="auto">
          <a:xfrm>
            <a:off x="0" y="0"/>
            <a:ext cx="28876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GB" altLang="en-US"/>
              <a:t>Header</a:t>
            </a:r>
          </a:p>
        </p:txBody>
      </p:sp>
      <p:sp>
        <p:nvSpPr>
          <p:cNvPr id="117763" name="Rectangle 3">
            <a:extLst>
              <a:ext uri="{FF2B5EF4-FFF2-40B4-BE49-F238E27FC236}">
                <a16:creationId xmlns:a16="http://schemas.microsoft.com/office/drawing/2014/main" id="{24859104-823A-4AD2-94D0-B2B6677F3C84}"/>
              </a:ext>
            </a:extLst>
          </p:cNvPr>
          <p:cNvSpPr>
            <a:spLocks noGrp="1" noChangeArrowheads="1"/>
          </p:cNvSpPr>
          <p:nvPr>
            <p:ph type="dt" sz="quarter" idx="1"/>
          </p:nvPr>
        </p:nvSpPr>
        <p:spPr bwMode="auto">
          <a:xfrm>
            <a:off x="3773488" y="0"/>
            <a:ext cx="28876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557F2EA7-F33C-48AD-BFBD-ED96285AAD92}" type="datetime1">
              <a:rPr lang="en-US" altLang="en-US"/>
              <a:pPr/>
              <a:t>7/7/2021</a:t>
            </a:fld>
            <a:endParaRPr lang="en-GB" altLang="en-US"/>
          </a:p>
        </p:txBody>
      </p:sp>
      <p:sp>
        <p:nvSpPr>
          <p:cNvPr id="117764" name="Rectangle 4">
            <a:extLst>
              <a:ext uri="{FF2B5EF4-FFF2-40B4-BE49-F238E27FC236}">
                <a16:creationId xmlns:a16="http://schemas.microsoft.com/office/drawing/2014/main" id="{4A3EC4BC-DD75-43BF-BD86-0A2B3B9F538B}"/>
              </a:ext>
            </a:extLst>
          </p:cNvPr>
          <p:cNvSpPr>
            <a:spLocks noGrp="1" noChangeArrowheads="1"/>
          </p:cNvSpPr>
          <p:nvPr>
            <p:ph type="ftr" sz="quarter" idx="2"/>
          </p:nvPr>
        </p:nvSpPr>
        <p:spPr bwMode="auto">
          <a:xfrm>
            <a:off x="0" y="9283700"/>
            <a:ext cx="288766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GB" altLang="en-US"/>
              <a:t>UNIX Fundamentals - Part II</a:t>
            </a:r>
          </a:p>
        </p:txBody>
      </p:sp>
      <p:sp>
        <p:nvSpPr>
          <p:cNvPr id="117765" name="Rectangle 5">
            <a:extLst>
              <a:ext uri="{FF2B5EF4-FFF2-40B4-BE49-F238E27FC236}">
                <a16:creationId xmlns:a16="http://schemas.microsoft.com/office/drawing/2014/main" id="{E196FD13-1AED-40BF-9692-D253DD1435B9}"/>
              </a:ext>
            </a:extLst>
          </p:cNvPr>
          <p:cNvSpPr>
            <a:spLocks noGrp="1" noChangeArrowheads="1"/>
          </p:cNvSpPr>
          <p:nvPr>
            <p:ph type="sldNum" sz="quarter" idx="3"/>
          </p:nvPr>
        </p:nvSpPr>
        <p:spPr bwMode="auto">
          <a:xfrm>
            <a:off x="3773488" y="9283700"/>
            <a:ext cx="288766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D732949-1B12-43AE-AF65-E7CF39700E31}"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6" name="Rectangle 4">
            <a:extLst>
              <a:ext uri="{FF2B5EF4-FFF2-40B4-BE49-F238E27FC236}">
                <a16:creationId xmlns:a16="http://schemas.microsoft.com/office/drawing/2014/main" id="{AE099A3B-F6AA-4B1B-A754-0DA4426E7F5B}"/>
              </a:ext>
            </a:extLst>
          </p:cNvPr>
          <p:cNvSpPr>
            <a:spLocks noRot="1" noChangeArrowheads="1" noTextEdit="1"/>
          </p:cNvSpPr>
          <p:nvPr>
            <p:ph type="sldImg" idx="2"/>
          </p:nvPr>
        </p:nvSpPr>
        <p:spPr bwMode="auto">
          <a:xfrm>
            <a:off x="685800" y="733425"/>
            <a:ext cx="5294313"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a:extLst>
              <a:ext uri="{FF2B5EF4-FFF2-40B4-BE49-F238E27FC236}">
                <a16:creationId xmlns:a16="http://schemas.microsoft.com/office/drawing/2014/main" id="{01CB44EA-32DB-478C-B416-6C0E60FEE71D}"/>
              </a:ext>
            </a:extLst>
          </p:cNvPr>
          <p:cNvSpPr>
            <a:spLocks noGrp="1" noChangeArrowheads="1"/>
          </p:cNvSpPr>
          <p:nvPr>
            <p:ph type="body" sz="quarter" idx="3"/>
          </p:nvPr>
        </p:nvSpPr>
        <p:spPr bwMode="auto">
          <a:xfrm>
            <a:off x="666750" y="4643438"/>
            <a:ext cx="5329238"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5240" name="Rectangle 8">
            <a:extLst>
              <a:ext uri="{FF2B5EF4-FFF2-40B4-BE49-F238E27FC236}">
                <a16:creationId xmlns:a16="http://schemas.microsoft.com/office/drawing/2014/main" id="{D9F7FB9D-360B-4D96-842B-1ECD22AED1FA}"/>
              </a:ext>
            </a:extLst>
          </p:cNvPr>
          <p:cNvSpPr>
            <a:spLocks noChangeArrowheads="1"/>
          </p:cNvSpPr>
          <p:nvPr/>
        </p:nvSpPr>
        <p:spPr bwMode="auto">
          <a:xfrm>
            <a:off x="327025" y="9207500"/>
            <a:ext cx="37242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C744B493-1A6E-410E-8C66-0440B9EE9C63}" type="datetime1">
              <a:rPr lang="en-GB" altLang="en-US" sz="1200">
                <a:latin typeface="Arial" panose="020B0604020202020204" pitchFamily="34" charset="0"/>
              </a:rPr>
              <a:pPr/>
              <a:t>07/07/2021</a:t>
            </a:fld>
            <a:r>
              <a:rPr lang="en-GB" altLang="en-US" sz="1200">
                <a:latin typeface="Arial" panose="020B0604020202020204" pitchFamily="34" charset="0"/>
              </a:rPr>
              <a:t> | UNIX Fundamentals - Part II</a:t>
            </a:r>
            <a:r>
              <a:rPr lang="en-GB" altLang="en-US" sz="1400">
                <a:latin typeface="Arial" panose="020B0604020202020204" pitchFamily="34" charset="0"/>
              </a:rPr>
              <a:t> </a:t>
            </a:r>
            <a:endParaRPr lang="en-GB" altLang="en-US" sz="1200">
              <a:latin typeface="Arial" panose="020B0604020202020204" pitchFamily="34" charset="0"/>
            </a:endParaRPr>
          </a:p>
        </p:txBody>
      </p:sp>
      <p:sp>
        <p:nvSpPr>
          <p:cNvPr id="95241" name="Line 9">
            <a:extLst>
              <a:ext uri="{FF2B5EF4-FFF2-40B4-BE49-F238E27FC236}">
                <a16:creationId xmlns:a16="http://schemas.microsoft.com/office/drawing/2014/main" id="{C28AF11C-AFFC-4592-B468-C27F46842716}"/>
              </a:ext>
            </a:extLst>
          </p:cNvPr>
          <p:cNvSpPr>
            <a:spLocks noChangeShapeType="1"/>
          </p:cNvSpPr>
          <p:nvPr/>
        </p:nvSpPr>
        <p:spPr bwMode="auto">
          <a:xfrm>
            <a:off x="306388" y="9136063"/>
            <a:ext cx="5834062" cy="0"/>
          </a:xfrm>
          <a:prstGeom prst="line">
            <a:avLst/>
          </a:prstGeom>
          <a:noFill/>
          <a:ln w="1905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95242" name="Rectangle 10">
            <a:extLst>
              <a:ext uri="{FF2B5EF4-FFF2-40B4-BE49-F238E27FC236}">
                <a16:creationId xmlns:a16="http://schemas.microsoft.com/office/drawing/2014/main" id="{DCC2FBAC-4990-4E75-A48F-37B30A6A0DDB}"/>
              </a:ext>
            </a:extLst>
          </p:cNvPr>
          <p:cNvSpPr>
            <a:spLocks noChangeArrowheads="1"/>
          </p:cNvSpPr>
          <p:nvPr/>
        </p:nvSpPr>
        <p:spPr bwMode="auto">
          <a:xfrm>
            <a:off x="5203825" y="920750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GB" altLang="en-US" sz="1200" b="1">
                <a:solidFill>
                  <a:srgbClr val="800000"/>
                </a:solidFill>
                <a:latin typeface="Arial" panose="020B0604020202020204" pitchFamily="34" charset="0"/>
              </a:rPr>
              <a:t>Page </a:t>
            </a:r>
            <a:fld id="{820A6881-D290-4888-8F01-31BCCFA19581}" type="slidenum">
              <a:rPr lang="en-GB" altLang="en-US" sz="1200" b="1">
                <a:solidFill>
                  <a:srgbClr val="800000"/>
                </a:solidFill>
                <a:latin typeface="Arial" panose="020B0604020202020204" pitchFamily="34" charset="0"/>
              </a:rPr>
              <a:pPr algn="r"/>
              <a:t>‹#›</a:t>
            </a:fld>
            <a:r>
              <a:rPr lang="en-GB" altLang="en-US" sz="1200">
                <a:latin typeface="Arial" panose="020B0604020202020204" pitchFamily="34" charset="0"/>
              </a:rPr>
              <a:t> </a:t>
            </a: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Arial Unicode MS" pitchFamily="34" charset="-128"/>
        <a:ea typeface="+mn-ea"/>
        <a:cs typeface="Arial" panose="020B0604020202020204" pitchFamily="34" charset="0"/>
      </a:defRPr>
    </a:lvl1pPr>
    <a:lvl2pPr marL="457200" algn="l" rtl="0" fontAlgn="base">
      <a:spcBef>
        <a:spcPct val="30000"/>
      </a:spcBef>
      <a:spcAft>
        <a:spcPct val="0"/>
      </a:spcAft>
      <a:defRPr sz="1000" kern="1200">
        <a:solidFill>
          <a:schemeClr val="tx1"/>
        </a:solidFill>
        <a:latin typeface="Arial Unicode MS" pitchFamily="34" charset="-128"/>
        <a:ea typeface="+mn-ea"/>
        <a:cs typeface="Arial" panose="020B0604020202020204" pitchFamily="34" charset="0"/>
      </a:defRPr>
    </a:lvl2pPr>
    <a:lvl3pPr marL="914400" algn="l" rtl="0" fontAlgn="base">
      <a:spcBef>
        <a:spcPct val="30000"/>
      </a:spcBef>
      <a:spcAft>
        <a:spcPct val="0"/>
      </a:spcAft>
      <a:defRPr sz="1000" kern="1200">
        <a:solidFill>
          <a:schemeClr val="tx1"/>
        </a:solidFill>
        <a:latin typeface="Arial Unicode MS" pitchFamily="34" charset="-128"/>
        <a:ea typeface="+mn-ea"/>
        <a:cs typeface="Arial" panose="020B0604020202020204" pitchFamily="34" charset="0"/>
      </a:defRPr>
    </a:lvl3pPr>
    <a:lvl4pPr marL="1371600" algn="l" rtl="0" fontAlgn="base">
      <a:spcBef>
        <a:spcPct val="30000"/>
      </a:spcBef>
      <a:spcAft>
        <a:spcPct val="0"/>
      </a:spcAft>
      <a:defRPr sz="1000" kern="1200">
        <a:solidFill>
          <a:schemeClr val="tx1"/>
        </a:solidFill>
        <a:latin typeface="Arial Unicode MS" pitchFamily="34" charset="-128"/>
        <a:ea typeface="+mn-ea"/>
        <a:cs typeface="Arial" panose="020B0604020202020204" pitchFamily="34" charset="0"/>
      </a:defRPr>
    </a:lvl4pPr>
    <a:lvl5pPr marL="1828800" algn="l" rtl="0" fontAlgn="base">
      <a:spcBef>
        <a:spcPct val="30000"/>
      </a:spcBef>
      <a:spcAft>
        <a:spcPct val="0"/>
      </a:spcAft>
      <a:defRPr sz="1000" kern="1200">
        <a:solidFill>
          <a:schemeClr val="tx1"/>
        </a:solidFill>
        <a:latin typeface="Arial Unicode MS" pitchFamily="34" charset="-128"/>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8BAB5AFE-13AC-4843-8CDA-9E4F28CEB6B9}"/>
              </a:ext>
            </a:extLst>
          </p:cNvPr>
          <p:cNvSpPr>
            <a:spLocks noRot="1" noChangeArrowheads="1" noTextEdit="1"/>
          </p:cNvSpPr>
          <p:nvPr>
            <p:ph type="sldImg"/>
          </p:nvPr>
        </p:nvSpPr>
        <p:spPr>
          <a:ln/>
        </p:spPr>
      </p:sp>
      <p:sp>
        <p:nvSpPr>
          <p:cNvPr id="265219" name="Rectangle 3">
            <a:extLst>
              <a:ext uri="{FF2B5EF4-FFF2-40B4-BE49-F238E27FC236}">
                <a16:creationId xmlns:a16="http://schemas.microsoft.com/office/drawing/2014/main" id="{02D943DE-F420-4C32-9E52-4F27705AE1F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98C4DE3D-52FD-463D-BEAA-6E78A46F0ACD}"/>
              </a:ext>
            </a:extLst>
          </p:cNvPr>
          <p:cNvSpPr>
            <a:spLocks noRot="1" noChangeArrowheads="1" noTextEdit="1"/>
          </p:cNvSpPr>
          <p:nvPr>
            <p:ph type="sldImg"/>
          </p:nvPr>
        </p:nvSpPr>
        <p:spPr>
          <a:ln/>
        </p:spPr>
      </p:sp>
      <p:sp>
        <p:nvSpPr>
          <p:cNvPr id="412675" name="Rectangle 3">
            <a:extLst>
              <a:ext uri="{FF2B5EF4-FFF2-40B4-BE49-F238E27FC236}">
                <a16:creationId xmlns:a16="http://schemas.microsoft.com/office/drawing/2014/main" id="{9F121F9F-1D58-46DC-87D7-16DE11528E49}"/>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a:extLst>
              <a:ext uri="{FF2B5EF4-FFF2-40B4-BE49-F238E27FC236}">
                <a16:creationId xmlns:a16="http://schemas.microsoft.com/office/drawing/2014/main" id="{818E0374-FE03-499B-8722-7FF50D7037AF}"/>
              </a:ext>
            </a:extLst>
          </p:cNvPr>
          <p:cNvSpPr>
            <a:spLocks noRot="1" noChangeArrowheads="1" noTextEdit="1"/>
          </p:cNvSpPr>
          <p:nvPr>
            <p:ph type="sldImg"/>
          </p:nvPr>
        </p:nvSpPr>
        <p:spPr>
          <a:ln/>
        </p:spPr>
      </p:sp>
      <p:sp>
        <p:nvSpPr>
          <p:cNvPr id="402435" name="Rectangle 3">
            <a:extLst>
              <a:ext uri="{FF2B5EF4-FFF2-40B4-BE49-F238E27FC236}">
                <a16:creationId xmlns:a16="http://schemas.microsoft.com/office/drawing/2014/main" id="{353B2854-572E-45E3-AA90-BDF47CDE2F1C}"/>
              </a:ext>
            </a:extLst>
          </p:cNvPr>
          <p:cNvSpPr>
            <a:spLocks noGrp="1" noChangeArrowheads="1"/>
          </p:cNvSpPr>
          <p:nvPr>
            <p:ph type="body" idx="1"/>
          </p:nvPr>
        </p:nvSpPr>
        <p:spPr/>
        <p:txBody>
          <a:bodyPr/>
          <a:lstStyle/>
          <a:p>
            <a:r>
              <a:rPr lang="en-GB" altLang="en-US" b="1">
                <a:solidFill>
                  <a:srgbClr val="800000"/>
                </a:solidFill>
              </a:rPr>
              <a:t>Other useful Editing Commands/Functions:</a:t>
            </a:r>
          </a:p>
          <a:p>
            <a:endParaRPr lang="en-GB" altLang="en-US" b="1">
              <a:solidFill>
                <a:srgbClr val="800000"/>
              </a:solidFill>
            </a:endParaRPr>
          </a:p>
          <a:p>
            <a:r>
              <a:rPr lang="en-GB" altLang="en-US" b="1">
                <a:solidFill>
                  <a:srgbClr val="800000"/>
                </a:solidFill>
              </a:rPr>
              <a:t>a</a:t>
            </a:r>
            <a:r>
              <a:rPr lang="en-GB" altLang="en-US"/>
              <a:t> 	Append to Character Mode (a will enter append mode, with the text inserted 	after the original cursor position).</a:t>
            </a:r>
          </a:p>
          <a:p>
            <a:r>
              <a:rPr lang="en-GB" altLang="en-US" b="1">
                <a:solidFill>
                  <a:srgbClr val="800000"/>
                </a:solidFill>
              </a:rPr>
              <a:t>ESC</a:t>
            </a:r>
            <a:r>
              <a:rPr lang="en-GB" altLang="en-US"/>
              <a:t> 	(escape) exits the append mode.</a:t>
            </a:r>
          </a:p>
          <a:p>
            <a:endParaRPr lang="en-GB" altLang="en-US"/>
          </a:p>
          <a:p>
            <a:r>
              <a:rPr lang="en-GB" altLang="en-US" b="1">
                <a:solidFill>
                  <a:srgbClr val="800000"/>
                </a:solidFill>
              </a:rPr>
              <a:t>A</a:t>
            </a:r>
            <a:r>
              <a:rPr lang="en-GB" altLang="en-US"/>
              <a:t>	Append to Line Mode (A will bring the cursor to the end of the current line, 	and enter append mode)</a:t>
            </a:r>
          </a:p>
          <a:p>
            <a:r>
              <a:rPr lang="en-GB" altLang="en-US" b="1">
                <a:solidFill>
                  <a:srgbClr val="800000"/>
                </a:solidFill>
              </a:rPr>
              <a:t>ESC</a:t>
            </a:r>
            <a:r>
              <a:rPr lang="en-GB" altLang="en-US"/>
              <a:t>	(escape) exits the append mode.</a:t>
            </a:r>
          </a:p>
          <a:p>
            <a:endParaRPr lang="en-GB" altLang="en-US"/>
          </a:p>
          <a:p>
            <a:r>
              <a:rPr lang="en-GB" altLang="en-US" b="1">
                <a:solidFill>
                  <a:srgbClr val="800000"/>
                </a:solidFill>
              </a:rPr>
              <a:t>r 	</a:t>
            </a:r>
            <a:r>
              <a:rPr lang="en-GB" altLang="en-US"/>
              <a:t>Replace Character (To replace one character, r followed by the new 	character will replace the current character (where the cursor is) with the 	newly typed one).</a:t>
            </a:r>
          </a:p>
          <a:p>
            <a:endParaRPr lang="en-GB" altLang="en-US"/>
          </a:p>
          <a:p>
            <a:r>
              <a:rPr lang="en-GB" altLang="en-US" b="1">
                <a:solidFill>
                  <a:srgbClr val="800000"/>
                </a:solidFill>
              </a:rPr>
              <a:t>R</a:t>
            </a:r>
            <a:r>
              <a:rPr lang="en-GB" altLang="en-US"/>
              <a:t> 	Replace Characters (To replace a string of characters, R will enter replace 	mode, and anything typed will overwrite the existing characters. </a:t>
            </a:r>
          </a:p>
          <a:p>
            <a:r>
              <a:rPr lang="en-GB" altLang="en-US" b="1">
                <a:solidFill>
                  <a:srgbClr val="800000"/>
                </a:solidFill>
              </a:rPr>
              <a:t>ESC</a:t>
            </a:r>
            <a:r>
              <a:rPr lang="en-GB" altLang="en-US"/>
              <a:t> 	(escape) exits the replace mode.</a:t>
            </a:r>
          </a:p>
          <a:p>
            <a:endParaRPr lang="en-GB" altLang="en-US"/>
          </a:p>
          <a:p>
            <a:r>
              <a:rPr lang="en-GB" altLang="en-US" b="1">
                <a:solidFill>
                  <a:srgbClr val="800000"/>
                </a:solidFill>
              </a:rPr>
              <a:t>cw</a:t>
            </a:r>
            <a:r>
              <a:rPr lang="en-GB" altLang="en-US"/>
              <a:t>	Change Word (To replace a word, bring the cursor to the beginning of the</a:t>
            </a:r>
          </a:p>
          <a:p>
            <a:r>
              <a:rPr lang="en-GB" altLang="en-US"/>
              <a:t>	word, then issue cw. From that point on, the current word will be replaced 	with the input, until the ESC (escape) character is entered).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B8F1882A-6A7D-43DB-A8E0-4510FE751D09}"/>
              </a:ext>
            </a:extLst>
          </p:cNvPr>
          <p:cNvSpPr>
            <a:spLocks noRot="1" noChangeArrowheads="1" noTextEdit="1"/>
          </p:cNvSpPr>
          <p:nvPr>
            <p:ph type="sldImg"/>
          </p:nvPr>
        </p:nvSpPr>
        <p:spPr>
          <a:ln/>
        </p:spPr>
      </p:sp>
      <p:sp>
        <p:nvSpPr>
          <p:cNvPr id="413699" name="Rectangle 3">
            <a:extLst>
              <a:ext uri="{FF2B5EF4-FFF2-40B4-BE49-F238E27FC236}">
                <a16:creationId xmlns:a16="http://schemas.microsoft.com/office/drawing/2014/main" id="{8876C477-2A68-4E08-A7F8-E2D420FF9C8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EB116841-CDCB-47C6-8E63-88B41DB9E18C}"/>
              </a:ext>
            </a:extLst>
          </p:cNvPr>
          <p:cNvSpPr>
            <a:spLocks noRot="1" noChangeArrowheads="1" noTextEdit="1"/>
          </p:cNvSpPr>
          <p:nvPr>
            <p:ph type="sldImg"/>
          </p:nvPr>
        </p:nvSpPr>
        <p:spPr>
          <a:ln/>
        </p:spPr>
      </p:sp>
      <p:sp>
        <p:nvSpPr>
          <p:cNvPr id="414723" name="Rectangle 3">
            <a:extLst>
              <a:ext uri="{FF2B5EF4-FFF2-40B4-BE49-F238E27FC236}">
                <a16:creationId xmlns:a16="http://schemas.microsoft.com/office/drawing/2014/main" id="{E2E92924-0980-4668-A10D-57CD96EF4EFE}"/>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4C20FE1E-A230-4EFA-AB35-0A15342AE065}"/>
              </a:ext>
            </a:extLst>
          </p:cNvPr>
          <p:cNvSpPr>
            <a:spLocks noRot="1" noChangeArrowheads="1" noTextEdit="1"/>
          </p:cNvSpPr>
          <p:nvPr>
            <p:ph type="sldImg"/>
          </p:nvPr>
        </p:nvSpPr>
        <p:spPr>
          <a:ln/>
        </p:spPr>
      </p:sp>
      <p:sp>
        <p:nvSpPr>
          <p:cNvPr id="415747" name="Rectangle 3">
            <a:extLst>
              <a:ext uri="{FF2B5EF4-FFF2-40B4-BE49-F238E27FC236}">
                <a16:creationId xmlns:a16="http://schemas.microsoft.com/office/drawing/2014/main" id="{5EA75CC9-3166-46E9-957A-DA67FD9FF403}"/>
              </a:ext>
            </a:extLst>
          </p:cNvPr>
          <p:cNvSpPr>
            <a:spLocks noGrp="1" noChangeArrowheads="1"/>
          </p:cNvSpPr>
          <p:nvPr>
            <p:ph type="body" idx="1"/>
          </p:nvPr>
        </p:nvSpPr>
        <p:spPr/>
        <p:txBody>
          <a:bodyPr/>
          <a:lstStyle/>
          <a:p>
            <a:r>
              <a:rPr lang="en-GB" altLang="en-US"/>
              <a:t>  </a:t>
            </a:r>
          </a:p>
          <a:p>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F97D480E-6F03-48D9-8EEC-F60DF7403260}"/>
              </a:ext>
            </a:extLst>
          </p:cNvPr>
          <p:cNvSpPr>
            <a:spLocks noRot="1" noChangeArrowheads="1" noTextEdit="1"/>
          </p:cNvSpPr>
          <p:nvPr>
            <p:ph type="sldImg"/>
          </p:nvPr>
        </p:nvSpPr>
        <p:spPr>
          <a:ln/>
        </p:spPr>
      </p:sp>
      <p:sp>
        <p:nvSpPr>
          <p:cNvPr id="416771" name="Rectangle 3">
            <a:extLst>
              <a:ext uri="{FF2B5EF4-FFF2-40B4-BE49-F238E27FC236}">
                <a16:creationId xmlns:a16="http://schemas.microsoft.com/office/drawing/2014/main" id="{D73CC657-21E7-456F-B62C-DE936F3DD605}"/>
              </a:ext>
            </a:extLst>
          </p:cNvPr>
          <p:cNvSpPr>
            <a:spLocks noGrp="1" noChangeArrowheads="1"/>
          </p:cNvSpPr>
          <p:nvPr>
            <p:ph type="body" idx="1"/>
          </p:nvPr>
        </p:nvSpPr>
        <p:spPr/>
        <p:txBody>
          <a:bodyPr/>
          <a:lstStyle/>
          <a:p>
            <a:r>
              <a:rPr lang="en-GB" altLang="en-US"/>
              <a:t>:%s/ */ /g	- Change 1 or more spaces into a single space. </a:t>
            </a:r>
          </a:p>
          <a:p>
            <a:endParaRPr lang="en-GB" altLang="en-US"/>
          </a:p>
          <a:p>
            <a:r>
              <a:rPr lang="en-GB" altLang="en-US"/>
              <a:t>:%s/ *$// 	- Remove all spaces from the end of the line. </a:t>
            </a:r>
          </a:p>
          <a:p>
            <a:endParaRPr lang="en-GB" altLang="en-US"/>
          </a:p>
          <a:p>
            <a:r>
              <a:rPr lang="en-GB" altLang="en-US"/>
              <a:t>:%s/^/ / 	- Insert a space at the beginning of every line. </a:t>
            </a:r>
          </a:p>
          <a:p>
            <a:endParaRPr lang="en-GB" altLang="en-US"/>
          </a:p>
          <a:p>
            <a:r>
              <a:rPr lang="en-GB" altLang="en-US"/>
              <a:t>:%s/^[0-9][0-9]* // 	- Remove all numbers at the beginning of a line. </a:t>
            </a:r>
          </a:p>
          <a:p>
            <a:endParaRPr lang="en-GB" altLang="en-US"/>
          </a:p>
          <a:p>
            <a:r>
              <a:rPr lang="en-GB" altLang="en-US"/>
              <a:t>:%s/b[aeio]g/bug/g 	- Change all occurrences of bag, beg, big, and bog, to bug.  </a:t>
            </a:r>
          </a:p>
          <a:p>
            <a:endParaRPr lang="en-GB" altLang="en-US"/>
          </a:p>
          <a:p>
            <a:r>
              <a:rPr lang="en-GB" altLang="en-US"/>
              <a:t>:%s/t\([aou]\)g/h\1t/g	- Change all occurrences of tag, tog, and tug to hat, hot, 		and hug respectively.  </a:t>
            </a:r>
          </a:p>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79976DE5-D144-49A1-BF65-6CD419C45F63}"/>
              </a:ext>
            </a:extLst>
          </p:cNvPr>
          <p:cNvSpPr>
            <a:spLocks noRot="1" noChangeArrowheads="1" noTextEdit="1"/>
          </p:cNvSpPr>
          <p:nvPr>
            <p:ph type="sldImg"/>
          </p:nvPr>
        </p:nvSpPr>
        <p:spPr>
          <a:ln/>
        </p:spPr>
      </p:sp>
      <p:sp>
        <p:nvSpPr>
          <p:cNvPr id="417795" name="Rectangle 3">
            <a:extLst>
              <a:ext uri="{FF2B5EF4-FFF2-40B4-BE49-F238E27FC236}">
                <a16:creationId xmlns:a16="http://schemas.microsoft.com/office/drawing/2014/main" id="{1481F461-2825-41CF-9854-F79D30211D5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4A066088-935A-47D5-863B-3379920948AF}"/>
              </a:ext>
            </a:extLst>
          </p:cNvPr>
          <p:cNvSpPr>
            <a:spLocks noRot="1" noChangeArrowheads="1" noTextEdit="1"/>
          </p:cNvSpPr>
          <p:nvPr>
            <p:ph type="sldImg"/>
          </p:nvPr>
        </p:nvSpPr>
        <p:spPr>
          <a:ln/>
        </p:spPr>
      </p:sp>
      <p:sp>
        <p:nvSpPr>
          <p:cNvPr id="418819" name="Rectangle 3">
            <a:extLst>
              <a:ext uri="{FF2B5EF4-FFF2-40B4-BE49-F238E27FC236}">
                <a16:creationId xmlns:a16="http://schemas.microsoft.com/office/drawing/2014/main" id="{3C2ADEE4-0D56-4380-9C4D-36A9B0CA1F78}"/>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C569F27C-3FD7-4EB5-858C-1C5D467E9477}"/>
              </a:ext>
            </a:extLst>
          </p:cNvPr>
          <p:cNvSpPr>
            <a:spLocks noRot="1" noChangeArrowheads="1" noTextEdit="1"/>
          </p:cNvSpPr>
          <p:nvPr>
            <p:ph type="sldImg"/>
          </p:nvPr>
        </p:nvSpPr>
        <p:spPr>
          <a:ln/>
        </p:spPr>
      </p:sp>
      <p:sp>
        <p:nvSpPr>
          <p:cNvPr id="281603" name="Rectangle 3">
            <a:extLst>
              <a:ext uri="{FF2B5EF4-FFF2-40B4-BE49-F238E27FC236}">
                <a16:creationId xmlns:a16="http://schemas.microsoft.com/office/drawing/2014/main" id="{FA76EE33-6938-412B-886C-3D5DEDCE98F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A59C53A-944B-47AB-B6F4-5433D4529709}"/>
              </a:ext>
            </a:extLst>
          </p:cNvPr>
          <p:cNvSpPr>
            <a:spLocks noRot="1" noChangeArrowheads="1" noTextEdit="1"/>
          </p:cNvSpPr>
          <p:nvPr>
            <p:ph type="sldImg"/>
          </p:nvPr>
        </p:nvSpPr>
        <p:spPr>
          <a:ln/>
        </p:spPr>
      </p:sp>
      <p:sp>
        <p:nvSpPr>
          <p:cNvPr id="405507" name="Rectangle 3">
            <a:extLst>
              <a:ext uri="{FF2B5EF4-FFF2-40B4-BE49-F238E27FC236}">
                <a16:creationId xmlns:a16="http://schemas.microsoft.com/office/drawing/2014/main" id="{F4A406DE-9124-4080-83C6-1730D92F8594}"/>
              </a:ext>
            </a:extLst>
          </p:cNvPr>
          <p:cNvSpPr>
            <a:spLocks noGrp="1" noChangeArrowheads="1"/>
          </p:cNvSpPr>
          <p:nvPr>
            <p:ph type="body" idx="1"/>
          </p:nvPr>
        </p:nvSpPr>
        <p:spPr/>
        <p:txBody>
          <a:bodyPr/>
          <a:lstStyle/>
          <a:p>
            <a:r>
              <a:rPr lang="en-GB" altLang="en-US"/>
              <a:t>In Unix shells derived from the original Bourne shell, the first two actions can be further modified by placing a number (the file descriptor) immediately before the character; this will affect which stream is used for the redirection. The Unix standard I/O streams are:</a:t>
            </a:r>
          </a:p>
          <a:p>
            <a:endParaRPr lang="en-GB" altLang="en-US"/>
          </a:p>
          <a:p>
            <a:r>
              <a:rPr lang="en-GB" altLang="en-US" b="1"/>
              <a:t>Handle	Name	Description</a:t>
            </a:r>
          </a:p>
          <a:p>
            <a:r>
              <a:rPr lang="en-GB" altLang="en-US"/>
              <a:t>0	</a:t>
            </a:r>
            <a:r>
              <a:rPr lang="en-GB" altLang="en-US">
                <a:solidFill>
                  <a:srgbClr val="800000"/>
                </a:solidFill>
              </a:rPr>
              <a:t>stdin</a:t>
            </a:r>
            <a:r>
              <a:rPr lang="en-GB" altLang="en-US"/>
              <a:t>	Standard input</a:t>
            </a:r>
          </a:p>
          <a:p>
            <a:r>
              <a:rPr lang="en-GB" altLang="en-US"/>
              <a:t>1	</a:t>
            </a:r>
            <a:r>
              <a:rPr lang="en-GB" altLang="en-US">
                <a:solidFill>
                  <a:srgbClr val="800000"/>
                </a:solidFill>
              </a:rPr>
              <a:t>stdout</a:t>
            </a:r>
            <a:r>
              <a:rPr lang="en-GB" altLang="en-US"/>
              <a:t>	Standard output</a:t>
            </a:r>
          </a:p>
          <a:p>
            <a:r>
              <a:rPr lang="en-GB" altLang="en-US"/>
              <a:t>2	</a:t>
            </a:r>
            <a:r>
              <a:rPr lang="en-GB" altLang="en-US">
                <a:solidFill>
                  <a:srgbClr val="800000"/>
                </a:solidFill>
                <a:latin typeface="Arial" panose="020B0604020202020204" pitchFamily="34" charset="0"/>
              </a:rPr>
              <a:t>stderr</a:t>
            </a:r>
            <a:r>
              <a:rPr lang="en-GB" altLang="en-US"/>
              <a:t>	Standard error</a:t>
            </a:r>
          </a:p>
          <a:p>
            <a:endParaRPr lang="en-GB" altLang="en-US"/>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B376CBC4-4508-4140-B64A-1D43FBA50698}"/>
              </a:ext>
            </a:extLst>
          </p:cNvPr>
          <p:cNvSpPr>
            <a:spLocks noRot="1" noChangeArrowheads="1" noTextEdit="1"/>
          </p:cNvSpPr>
          <p:nvPr>
            <p:ph type="sldImg"/>
          </p:nvPr>
        </p:nvSpPr>
        <p:spPr>
          <a:ln/>
        </p:spPr>
      </p:sp>
      <p:sp>
        <p:nvSpPr>
          <p:cNvPr id="267267" name="Rectangle 3">
            <a:extLst>
              <a:ext uri="{FF2B5EF4-FFF2-40B4-BE49-F238E27FC236}">
                <a16:creationId xmlns:a16="http://schemas.microsoft.com/office/drawing/2014/main" id="{A6B5A56D-2A5B-488F-89B6-566FE7766D1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D302DB4A-725F-4727-9034-638CF4B084FA}"/>
              </a:ext>
            </a:extLst>
          </p:cNvPr>
          <p:cNvSpPr>
            <a:spLocks noRot="1" noChangeArrowheads="1" noTextEdit="1"/>
          </p:cNvSpPr>
          <p:nvPr>
            <p:ph type="sldImg"/>
          </p:nvPr>
        </p:nvSpPr>
        <p:spPr>
          <a:ln/>
        </p:spPr>
      </p:sp>
      <p:sp>
        <p:nvSpPr>
          <p:cNvPr id="411651" name="Rectangle 3">
            <a:extLst>
              <a:ext uri="{FF2B5EF4-FFF2-40B4-BE49-F238E27FC236}">
                <a16:creationId xmlns:a16="http://schemas.microsoft.com/office/drawing/2014/main" id="{B9122BF1-1FDE-4545-AA24-E145AAC84B55}"/>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B4B62BF5-36DC-4581-8379-193ED05BA951}"/>
              </a:ext>
            </a:extLst>
          </p:cNvPr>
          <p:cNvSpPr>
            <a:spLocks noRot="1" noChangeArrowheads="1" noTextEdit="1"/>
          </p:cNvSpPr>
          <p:nvPr>
            <p:ph type="sldImg"/>
          </p:nvPr>
        </p:nvSpPr>
        <p:spPr>
          <a:ln/>
        </p:spPr>
      </p:sp>
      <p:sp>
        <p:nvSpPr>
          <p:cNvPr id="407555" name="Rectangle 3">
            <a:extLst>
              <a:ext uri="{FF2B5EF4-FFF2-40B4-BE49-F238E27FC236}">
                <a16:creationId xmlns:a16="http://schemas.microsoft.com/office/drawing/2014/main" id="{97F49C2A-CEC5-41FF-95D6-3DE2B179E5D2}"/>
              </a:ext>
            </a:extLst>
          </p:cNvPr>
          <p:cNvSpPr>
            <a:spLocks noGrp="1" noChangeArrowheads="1"/>
          </p:cNvSpPr>
          <p:nvPr>
            <p:ph type="body" idx="1"/>
          </p:nvPr>
        </p:nvSpPr>
        <p:spPr/>
        <p:txBody>
          <a:bodyPr/>
          <a:lstStyle/>
          <a:p>
            <a:r>
              <a:rPr lang="en-GB" altLang="en-US"/>
              <a:t>Example:</a:t>
            </a:r>
          </a:p>
          <a:p>
            <a:endParaRPr lang="en-GB" altLang="en-US"/>
          </a:p>
          <a:p>
            <a:endParaRPr lang="en-GB" altLang="en-US"/>
          </a:p>
          <a:p>
            <a:r>
              <a:rPr lang="en-GB" altLang="en-US"/>
              <a:t>BASENAME=`basename $0`</a:t>
            </a:r>
          </a:p>
          <a:p>
            <a:endParaRPr lang="en-GB" altLang="en-US"/>
          </a:p>
          <a:p>
            <a:r>
              <a:rPr lang="en-GB" altLang="en-US"/>
              <a:t>cat  &lt;&lt;- HERE | /usr/bin/tee -a ${LOG} &gt;&amp;2</a:t>
            </a:r>
          </a:p>
          <a:p>
            <a:endParaRPr lang="en-GB" altLang="en-US"/>
          </a:p>
          <a:p>
            <a:r>
              <a:rPr lang="en-GB" altLang="en-US"/>
              <a:t>Usage:  $BASENAME { [-m] [-p] }</a:t>
            </a:r>
          </a:p>
          <a:p>
            <a:endParaRPr lang="en-GB" altLang="en-US"/>
          </a:p>
          <a:p>
            <a:r>
              <a:rPr lang="en-GB" altLang="en-US"/>
              <a:t>        -m              Always email the log file to root users.</a:t>
            </a:r>
          </a:p>
          <a:p>
            <a:r>
              <a:rPr lang="en-GB" altLang="en-US"/>
              <a:t>        -p              Send the log to a predefined printer.</a:t>
            </a:r>
          </a:p>
          <a:p>
            <a:endParaRPr lang="en-GB" altLang="en-US"/>
          </a:p>
          <a:p>
            <a:r>
              <a:rPr lang="en-GB" altLang="en-US"/>
              <a:t>   Example: $BASENAME -m -p</a:t>
            </a:r>
          </a:p>
          <a:p>
            <a:endParaRPr lang="en-GB" altLang="en-US"/>
          </a:p>
          <a:p>
            <a:endParaRPr lang="en-GB" altLang="en-US"/>
          </a:p>
          <a:p>
            <a:r>
              <a:rPr lang="en-GB" altLang="en-US"/>
              <a:t>HERE</a:t>
            </a:r>
          </a:p>
          <a:p>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D9E106B4-621C-4D34-8294-48E24D664B32}"/>
              </a:ext>
            </a:extLst>
          </p:cNvPr>
          <p:cNvSpPr>
            <a:spLocks noRot="1" noChangeArrowheads="1" noTextEdit="1"/>
          </p:cNvSpPr>
          <p:nvPr>
            <p:ph type="sldImg"/>
          </p:nvPr>
        </p:nvSpPr>
        <p:spPr>
          <a:ln/>
        </p:spPr>
      </p:sp>
      <p:sp>
        <p:nvSpPr>
          <p:cNvPr id="409603" name="Rectangle 3">
            <a:extLst>
              <a:ext uri="{FF2B5EF4-FFF2-40B4-BE49-F238E27FC236}">
                <a16:creationId xmlns:a16="http://schemas.microsoft.com/office/drawing/2014/main" id="{B04EC654-B78D-424C-B1EB-19D162BB6DDB}"/>
              </a:ext>
            </a:extLst>
          </p:cNvPr>
          <p:cNvSpPr>
            <a:spLocks noGrp="1" noChangeArrowheads="1"/>
          </p:cNvSpPr>
          <p:nvPr>
            <p:ph type="body" idx="1"/>
          </p:nvPr>
        </p:nvSpPr>
        <p:spPr>
          <a:xfrm>
            <a:off x="379413" y="4643438"/>
            <a:ext cx="5832475" cy="4397375"/>
          </a:xfrm>
        </p:spPr>
        <p:txBody>
          <a:bodyPr/>
          <a:lstStyle/>
          <a:p>
            <a:pPr>
              <a:lnSpc>
                <a:spcPct val="80000"/>
              </a:lnSpc>
              <a:spcBef>
                <a:spcPts val="500"/>
              </a:spcBef>
              <a:spcAft>
                <a:spcPts val="500"/>
              </a:spcAft>
            </a:pPr>
            <a:r>
              <a:rPr lang="en-GB" altLang="en-US" b="1">
                <a:latin typeface="Arial" panose="020B0604020202020204" pitchFamily="34" charset="0"/>
              </a:rPr>
              <a:t>Regular Expression Metacharacters</a:t>
            </a:r>
          </a:p>
          <a:p>
            <a:pPr>
              <a:lnSpc>
                <a:spcPct val="80000"/>
              </a:lnSpc>
              <a:spcBef>
                <a:spcPts val="500"/>
              </a:spcBef>
              <a:spcAft>
                <a:spcPts val="500"/>
              </a:spcAft>
            </a:pPr>
            <a:r>
              <a:rPr lang="en-GB" altLang="en-US">
                <a:latin typeface="Arial" panose="020B0604020202020204" pitchFamily="34" charset="0"/>
              </a:rPr>
              <a:t>. (dot)		Any one character	</a:t>
            </a:r>
          </a:p>
          <a:p>
            <a:pPr>
              <a:lnSpc>
                <a:spcPct val="80000"/>
              </a:lnSpc>
              <a:spcBef>
                <a:spcPts val="500"/>
              </a:spcBef>
              <a:spcAft>
                <a:spcPts val="500"/>
              </a:spcAft>
            </a:pPr>
            <a:r>
              <a:rPr lang="en-GB" altLang="en-US">
                <a:latin typeface="Arial" panose="020B0604020202020204" pitchFamily="34" charset="0"/>
              </a:rPr>
              <a:t>[...]		Any one of the characters within the square brackets	</a:t>
            </a:r>
          </a:p>
          <a:p>
            <a:pPr>
              <a:lnSpc>
                <a:spcPct val="80000"/>
              </a:lnSpc>
              <a:spcBef>
                <a:spcPts val="500"/>
              </a:spcBef>
              <a:spcAft>
                <a:spcPts val="500"/>
              </a:spcAft>
            </a:pPr>
            <a:r>
              <a:rPr lang="en-GB" altLang="en-US">
                <a:latin typeface="Arial" panose="020B0604020202020204" pitchFamily="34" charset="0"/>
              </a:rPr>
              <a:t>[^...]		Any one of the characters </a:t>
            </a:r>
            <a:r>
              <a:rPr lang="en-GB" altLang="en-US" i="1">
                <a:latin typeface="Arial" panose="020B0604020202020204" pitchFamily="34" charset="0"/>
              </a:rPr>
              <a:t>not</a:t>
            </a:r>
            <a:r>
              <a:rPr lang="en-GB" altLang="en-US">
                <a:latin typeface="Arial" panose="020B0604020202020204" pitchFamily="34" charset="0"/>
              </a:rPr>
              <a:t> within the square brackets	</a:t>
            </a:r>
          </a:p>
          <a:p>
            <a:pPr>
              <a:lnSpc>
                <a:spcPct val="80000"/>
              </a:lnSpc>
              <a:spcBef>
                <a:spcPts val="500"/>
              </a:spcBef>
              <a:spcAft>
                <a:spcPts val="500"/>
              </a:spcAft>
            </a:pPr>
            <a:r>
              <a:rPr lang="en-GB" altLang="en-US">
                <a:latin typeface="Arial" panose="020B0604020202020204" pitchFamily="34" charset="0"/>
              </a:rPr>
              <a:t>^		Start of line	</a:t>
            </a:r>
          </a:p>
          <a:p>
            <a:pPr>
              <a:lnSpc>
                <a:spcPct val="80000"/>
              </a:lnSpc>
              <a:spcBef>
                <a:spcPts val="500"/>
              </a:spcBef>
              <a:spcAft>
                <a:spcPts val="500"/>
              </a:spcAft>
            </a:pPr>
            <a:r>
              <a:rPr lang="en-GB" altLang="en-US">
                <a:latin typeface="Arial" panose="020B0604020202020204" pitchFamily="34" charset="0"/>
              </a:rPr>
              <a:t>$		End of line	</a:t>
            </a:r>
          </a:p>
          <a:p>
            <a:pPr>
              <a:lnSpc>
                <a:spcPct val="80000"/>
              </a:lnSpc>
              <a:spcBef>
                <a:spcPts val="500"/>
              </a:spcBef>
              <a:spcAft>
                <a:spcPts val="500"/>
              </a:spcAft>
            </a:pPr>
            <a:r>
              <a:rPr lang="en-GB" altLang="en-US">
                <a:latin typeface="Arial" panose="020B0604020202020204" pitchFamily="34" charset="0"/>
              </a:rPr>
              <a:t>\&lt;		Start of word	</a:t>
            </a:r>
          </a:p>
          <a:p>
            <a:pPr>
              <a:lnSpc>
                <a:spcPct val="80000"/>
              </a:lnSpc>
              <a:spcBef>
                <a:spcPts val="500"/>
              </a:spcBef>
              <a:spcAft>
                <a:spcPts val="500"/>
              </a:spcAft>
            </a:pPr>
            <a:r>
              <a:rPr lang="en-GB" altLang="en-US">
                <a:latin typeface="Arial" panose="020B0604020202020204" pitchFamily="34" charset="0"/>
              </a:rPr>
              <a:t>/&gt;		End of word	</a:t>
            </a:r>
          </a:p>
          <a:p>
            <a:pPr>
              <a:lnSpc>
                <a:spcPct val="80000"/>
              </a:lnSpc>
              <a:spcBef>
                <a:spcPts val="500"/>
              </a:spcBef>
              <a:spcAft>
                <a:spcPts val="500"/>
              </a:spcAft>
            </a:pPr>
            <a:r>
              <a:rPr lang="en-GB" altLang="en-US">
                <a:latin typeface="Arial" panose="020B0604020202020204" pitchFamily="34" charset="0"/>
              </a:rPr>
              <a:t>| 		(vertical bar)	Separates two expressions, matches either	</a:t>
            </a:r>
          </a:p>
          <a:p>
            <a:pPr>
              <a:lnSpc>
                <a:spcPct val="80000"/>
              </a:lnSpc>
              <a:spcBef>
                <a:spcPts val="500"/>
              </a:spcBef>
              <a:spcAft>
                <a:spcPts val="500"/>
              </a:spcAft>
            </a:pPr>
            <a:r>
              <a:rPr lang="en-GB" altLang="en-US">
                <a:latin typeface="Arial" panose="020B0604020202020204" pitchFamily="34" charset="0"/>
              </a:rPr>
              <a:t>?		Previous character (or group) is optional	</a:t>
            </a:r>
          </a:p>
          <a:p>
            <a:pPr>
              <a:lnSpc>
                <a:spcPct val="80000"/>
              </a:lnSpc>
              <a:spcBef>
                <a:spcPts val="500"/>
              </a:spcBef>
              <a:spcAft>
                <a:spcPts val="500"/>
              </a:spcAft>
            </a:pPr>
            <a:r>
              <a:rPr lang="en-GB" altLang="en-US">
                <a:latin typeface="Arial" panose="020B0604020202020204" pitchFamily="34" charset="0"/>
              </a:rPr>
              <a:t>+		One or more of the previous character (or group)	</a:t>
            </a:r>
          </a:p>
          <a:p>
            <a:pPr>
              <a:lnSpc>
                <a:spcPct val="80000"/>
              </a:lnSpc>
              <a:spcBef>
                <a:spcPts val="500"/>
              </a:spcBef>
              <a:spcAft>
                <a:spcPts val="500"/>
              </a:spcAft>
            </a:pPr>
            <a:r>
              <a:rPr lang="en-GB" altLang="en-US">
                <a:latin typeface="Arial" panose="020B0604020202020204" pitchFamily="34" charset="0"/>
              </a:rPr>
              <a:t>*		Any number (including none) of the previous character (or group) NOTE: Matches as many as possible</a:t>
            </a:r>
          </a:p>
          <a:p>
            <a:pPr>
              <a:lnSpc>
                <a:spcPct val="80000"/>
              </a:lnSpc>
              <a:spcBef>
                <a:spcPts val="500"/>
              </a:spcBef>
              <a:spcAft>
                <a:spcPts val="500"/>
              </a:spcAft>
            </a:pPr>
            <a:r>
              <a:rPr lang="en-GB" altLang="en-US">
                <a:latin typeface="Arial" panose="020B0604020202020204" pitchFamily="34" charset="0"/>
              </a:rPr>
              <a:t>( )		Three uses:</a:t>
            </a:r>
            <a:br>
              <a:rPr lang="en-GB" altLang="en-US">
                <a:latin typeface="Arial" panose="020B0604020202020204" pitchFamily="34" charset="0"/>
              </a:rPr>
            </a:br>
            <a:r>
              <a:rPr lang="en-GB" altLang="en-US">
                <a:latin typeface="Arial" panose="020B0604020202020204" pitchFamily="34" charset="0"/>
              </a:rPr>
              <a:t>		1: Used to enclose a pair of expressions, separated by | (vertical bar 		- see above)</a:t>
            </a:r>
            <a:br>
              <a:rPr lang="en-GB" altLang="en-US">
                <a:latin typeface="Arial" panose="020B0604020202020204" pitchFamily="34" charset="0"/>
              </a:rPr>
            </a:br>
            <a:r>
              <a:rPr lang="en-GB" altLang="en-US">
                <a:latin typeface="Arial" panose="020B0604020202020204" pitchFamily="34" charset="0"/>
              </a:rPr>
              <a:t>		2: Grouping for quantifiers ('?', '+', and '*' - see above)</a:t>
            </a:r>
            <a:br>
              <a:rPr lang="en-GB" altLang="en-US">
                <a:latin typeface="Arial" panose="020B0604020202020204" pitchFamily="34" charset="0"/>
              </a:rPr>
            </a:br>
            <a:r>
              <a:rPr lang="en-GB" altLang="en-US">
                <a:latin typeface="Arial" panose="020B0604020202020204" pitchFamily="34" charset="0"/>
              </a:rPr>
              <a:t>		3: Carry some text that matches the expression within (see '\1', etc, 		below)	</a:t>
            </a:r>
          </a:p>
          <a:p>
            <a:pPr>
              <a:lnSpc>
                <a:spcPct val="80000"/>
              </a:lnSpc>
              <a:spcBef>
                <a:spcPts val="500"/>
              </a:spcBef>
              <a:spcAft>
                <a:spcPts val="500"/>
              </a:spcAft>
            </a:pPr>
            <a:r>
              <a:rPr lang="en-GB" altLang="en-US">
                <a:latin typeface="Arial" panose="020B0604020202020204" pitchFamily="34" charset="0"/>
              </a:rPr>
              <a:t>\1 (and \2, \3, etc)	Output the text 'carried forward' by the brackets (see '( )' above).</a:t>
            </a:r>
            <a:r>
              <a:rPr lang="en-GB" altLang="en-US" sz="800">
                <a:latin typeface="Arial" panose="020B0604020202020204" pitchFamily="34" charset="0"/>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12501FAE-458E-4F9B-8CE6-93D732ABF17A}"/>
              </a:ext>
            </a:extLst>
          </p:cNvPr>
          <p:cNvSpPr>
            <a:spLocks noRot="1" noChangeArrowheads="1" noTextEdit="1"/>
          </p:cNvSpPr>
          <p:nvPr>
            <p:ph type="sldImg"/>
          </p:nvPr>
        </p:nvSpPr>
        <p:spPr>
          <a:ln/>
        </p:spPr>
      </p:sp>
      <p:sp>
        <p:nvSpPr>
          <p:cNvPr id="287747" name="Rectangle 3">
            <a:extLst>
              <a:ext uri="{FF2B5EF4-FFF2-40B4-BE49-F238E27FC236}">
                <a16:creationId xmlns:a16="http://schemas.microsoft.com/office/drawing/2014/main" id="{D3548E75-1CD5-424D-9BAB-FA3EFE9EF8D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AF38FB3A-8AC1-4DD4-A6CC-106C918D99CC}"/>
              </a:ext>
            </a:extLst>
          </p:cNvPr>
          <p:cNvSpPr>
            <a:spLocks noRot="1" noChangeArrowheads="1" noTextEdit="1"/>
          </p:cNvSpPr>
          <p:nvPr>
            <p:ph type="sldImg"/>
          </p:nvPr>
        </p:nvSpPr>
        <p:spPr>
          <a:ln/>
        </p:spPr>
      </p:sp>
      <p:sp>
        <p:nvSpPr>
          <p:cNvPr id="485379" name="Rectangle 3">
            <a:extLst>
              <a:ext uri="{FF2B5EF4-FFF2-40B4-BE49-F238E27FC236}">
                <a16:creationId xmlns:a16="http://schemas.microsoft.com/office/drawing/2014/main" id="{49BA7B10-8252-4EAC-8510-5A821FC5A9B3}"/>
              </a:ext>
            </a:extLst>
          </p:cNvPr>
          <p:cNvSpPr>
            <a:spLocks noGrp="1" noChangeArrowheads="1"/>
          </p:cNvSpPr>
          <p:nvPr>
            <p:ph type="body" idx="1"/>
          </p:nvPr>
        </p:nvSpPr>
        <p:spPr/>
        <p:txBody>
          <a:bodyPr/>
          <a:lstStyle/>
          <a:p>
            <a:r>
              <a:rPr lang="en-GB" altLang="en-US"/>
              <a:t>cron - A Unix command for scheduling jobs to be executed sometime in the future.  A cron is normally used to schedule a job that is executed periodically - for example, to send out a notice every morning. It is also a daemon process, meaning that it runs continuously, waiting for specific events to occur. </a:t>
            </a:r>
          </a:p>
          <a:p>
            <a:endParaRPr lang="en-GB" altLang="en-US"/>
          </a:p>
          <a:p>
            <a:r>
              <a:rPr lang="en-GB" altLang="en-US"/>
              <a:t>AIX stores users crontab files in /var/adm/cron/crontabs/  The filename is equal to the user name within this directory.</a:t>
            </a:r>
          </a:p>
          <a:p>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AD8492AC-ADC0-481A-A9B9-C1071BFDB40A}"/>
              </a:ext>
            </a:extLst>
          </p:cNvPr>
          <p:cNvSpPr>
            <a:spLocks noRot="1" noChangeArrowheads="1" noTextEdit="1"/>
          </p:cNvSpPr>
          <p:nvPr>
            <p:ph type="sldImg"/>
          </p:nvPr>
        </p:nvSpPr>
        <p:spPr>
          <a:ln/>
        </p:spPr>
      </p:sp>
      <p:sp>
        <p:nvSpPr>
          <p:cNvPr id="323587" name="Rectangle 3">
            <a:extLst>
              <a:ext uri="{FF2B5EF4-FFF2-40B4-BE49-F238E27FC236}">
                <a16:creationId xmlns:a16="http://schemas.microsoft.com/office/drawing/2014/main" id="{702B4C06-317B-46FA-9E1A-BF4984716090}"/>
              </a:ext>
            </a:extLst>
          </p:cNvPr>
          <p:cNvSpPr>
            <a:spLocks noGrp="1" noChangeArrowheads="1"/>
          </p:cNvSpPr>
          <p:nvPr>
            <p:ph type="body" idx="1"/>
          </p:nvPr>
        </p:nvSpPr>
        <p:spPr/>
        <p:txBody>
          <a:bodyPr/>
          <a:lstStyle/>
          <a:p>
            <a:r>
              <a:rPr lang="en-GB" altLang="en-US"/>
              <a:t>export EDITOR=vi ; to specify a editor to open crontab file.</a:t>
            </a:r>
            <a:br>
              <a:rPr lang="en-GB" altLang="en-US"/>
            </a:br>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D72F0C90-EBF0-410A-92CA-69D4CED916EB}"/>
              </a:ext>
            </a:extLst>
          </p:cNvPr>
          <p:cNvSpPr>
            <a:spLocks noRot="1" noChangeArrowheads="1" noTextEdit="1"/>
          </p:cNvSpPr>
          <p:nvPr>
            <p:ph type="sldImg"/>
          </p:nvPr>
        </p:nvSpPr>
        <p:spPr>
          <a:ln/>
        </p:spPr>
      </p:sp>
      <p:sp>
        <p:nvSpPr>
          <p:cNvPr id="325635" name="Rectangle 3">
            <a:extLst>
              <a:ext uri="{FF2B5EF4-FFF2-40B4-BE49-F238E27FC236}">
                <a16:creationId xmlns:a16="http://schemas.microsoft.com/office/drawing/2014/main" id="{934177BF-1A48-47AA-9977-DF0110177129}"/>
              </a:ext>
            </a:extLst>
          </p:cNvPr>
          <p:cNvSpPr>
            <a:spLocks noGrp="1" noChangeArrowheads="1"/>
          </p:cNvSpPr>
          <p:nvPr>
            <p:ph type="body" idx="1"/>
          </p:nvPr>
        </p:nvSpPr>
        <p:spPr/>
        <p:txBody>
          <a:bodyPr/>
          <a:lstStyle/>
          <a:p>
            <a:r>
              <a:rPr lang="en-GB" altLang="en-US" b="1"/>
              <a:t>Note</a:t>
            </a:r>
            <a:r>
              <a:rPr lang="en-GB" altLang="en-US"/>
              <a:t>: The specification of days can be made in two fields: monthday and weekday. If both are specified in an entry, they are cumulative .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DB22B645-15E6-49F8-B213-1C4FF94474C5}"/>
              </a:ext>
            </a:extLst>
          </p:cNvPr>
          <p:cNvSpPr>
            <a:spLocks noRot="1" noChangeArrowheads="1" noTextEdit="1"/>
          </p:cNvSpPr>
          <p:nvPr>
            <p:ph type="sldImg"/>
          </p:nvPr>
        </p:nvSpPr>
        <p:spPr>
          <a:ln/>
        </p:spPr>
      </p:sp>
      <p:sp>
        <p:nvSpPr>
          <p:cNvPr id="327683" name="Rectangle 3">
            <a:extLst>
              <a:ext uri="{FF2B5EF4-FFF2-40B4-BE49-F238E27FC236}">
                <a16:creationId xmlns:a16="http://schemas.microsoft.com/office/drawing/2014/main" id="{46BB0D78-68C3-42F2-A909-35567BFD1F0B}"/>
              </a:ext>
            </a:extLst>
          </p:cNvPr>
          <p:cNvSpPr>
            <a:spLocks noGrp="1" noChangeArrowheads="1"/>
          </p:cNvSpPr>
          <p:nvPr>
            <p:ph type="body" idx="1"/>
          </p:nvPr>
        </p:nvSpPr>
        <p:spPr>
          <a:xfrm>
            <a:off x="666750" y="4383088"/>
            <a:ext cx="5329238" cy="4657725"/>
          </a:xfrm>
        </p:spPr>
        <p:txBody>
          <a:bodyPr/>
          <a:lstStyle/>
          <a:p>
            <a:pPr algn="just">
              <a:lnSpc>
                <a:spcPct val="80000"/>
              </a:lnSpc>
            </a:pPr>
            <a:r>
              <a:rPr lang="en-GB" altLang="en-US" sz="1200" b="1">
                <a:latin typeface="Arial Narrow" panose="020B0606020202030204" pitchFamily="34" charset="0"/>
              </a:rPr>
              <a:t>Note :</a:t>
            </a:r>
            <a:r>
              <a:rPr lang="en-GB" altLang="en-US" sz="1200">
                <a:latin typeface="Arial Narrow" panose="020B0606020202030204" pitchFamily="34" charset="0"/>
              </a:rPr>
              <a:t> If you inadvertently enter the crontab command with no argument(s), </a:t>
            </a:r>
            <a:r>
              <a:rPr lang="en-GB" altLang="en-US" sz="1200">
                <a:solidFill>
                  <a:srgbClr val="FF0000"/>
                </a:solidFill>
                <a:latin typeface="Arial Narrow" panose="020B0606020202030204" pitchFamily="34" charset="0"/>
              </a:rPr>
              <a:t>do not attempt to get out with Control -d. This removes all entries in your crontab file.</a:t>
            </a:r>
            <a:r>
              <a:rPr lang="en-GB" altLang="en-US" sz="1200">
                <a:latin typeface="Arial Narrow" panose="020B0606020202030204" pitchFamily="34" charset="0"/>
              </a:rPr>
              <a:t> Instead, exit with Control-c.</a:t>
            </a:r>
          </a:p>
          <a:p>
            <a:pPr algn="just">
              <a:lnSpc>
                <a:spcPct val="80000"/>
              </a:lnSpc>
            </a:pPr>
            <a:endParaRPr lang="en-GB" altLang="en-US" sz="1200">
              <a:latin typeface="Arial Narrow" panose="020B0606020202030204" pitchFamily="34" charset="0"/>
            </a:endParaRPr>
          </a:p>
          <a:p>
            <a:pPr algn="just">
              <a:lnSpc>
                <a:spcPct val="80000"/>
              </a:lnSpc>
            </a:pPr>
            <a:r>
              <a:rPr lang="en-GB" altLang="en-US" sz="1200" u="sng">
                <a:latin typeface="Arial Narrow" panose="020B0606020202030204" pitchFamily="34" charset="0"/>
              </a:rPr>
              <a:t>Field</a:t>
            </a:r>
            <a:r>
              <a:rPr lang="en-GB" altLang="en-US" sz="1200">
                <a:latin typeface="Arial Narrow" panose="020B0606020202030204" pitchFamily="34" charset="0"/>
              </a:rPr>
              <a:t>         	</a:t>
            </a:r>
            <a:r>
              <a:rPr lang="en-GB" altLang="en-US" sz="1200" u="sng">
                <a:latin typeface="Arial Narrow" panose="020B0606020202030204" pitchFamily="34" charset="0"/>
              </a:rPr>
              <a:t>Value</a:t>
            </a:r>
            <a:r>
              <a:rPr lang="en-GB" altLang="en-US" sz="1200">
                <a:latin typeface="Arial Narrow" panose="020B0606020202030204" pitchFamily="34" charset="0"/>
              </a:rPr>
              <a:t>  	</a:t>
            </a:r>
            <a:r>
              <a:rPr lang="en-GB" altLang="en-US" sz="1200" u="sng">
                <a:latin typeface="Arial Narrow" panose="020B0606020202030204" pitchFamily="34" charset="0"/>
              </a:rPr>
              <a:t>Description  </a:t>
            </a:r>
          </a:p>
          <a:p>
            <a:pPr algn="just">
              <a:lnSpc>
                <a:spcPct val="80000"/>
              </a:lnSpc>
            </a:pPr>
            <a:r>
              <a:rPr lang="en-GB" altLang="en-US" sz="1200">
                <a:latin typeface="Arial Narrow" panose="020B0606020202030204" pitchFamily="34" charset="0"/>
              </a:rPr>
              <a:t>Minute	0-59	</a:t>
            </a:r>
            <a:r>
              <a:rPr lang="en-GB" altLang="en-US" sz="1200" i="1">
                <a:latin typeface="Arial Narrow" panose="020B0606020202030204" pitchFamily="34" charset="0"/>
              </a:rPr>
              <a:t>The exact minute that the command sequence executes</a:t>
            </a:r>
            <a:r>
              <a:rPr lang="en-GB" altLang="en-US" sz="1200">
                <a:latin typeface="Arial Narrow" panose="020B0606020202030204" pitchFamily="34" charset="0"/>
              </a:rPr>
              <a:t>  </a:t>
            </a:r>
          </a:p>
          <a:p>
            <a:pPr algn="just">
              <a:lnSpc>
                <a:spcPct val="80000"/>
              </a:lnSpc>
            </a:pPr>
            <a:r>
              <a:rPr lang="en-GB" altLang="en-US" sz="1200">
                <a:latin typeface="Arial Narrow" panose="020B0606020202030204" pitchFamily="34" charset="0"/>
              </a:rPr>
              <a:t>hour         	0-23  	</a:t>
            </a:r>
            <a:r>
              <a:rPr lang="en-GB" altLang="en-US" sz="1200" i="1">
                <a:latin typeface="Arial Narrow" panose="020B0606020202030204" pitchFamily="34" charset="0"/>
              </a:rPr>
              <a:t>The hour of the day that the command sequence executes</a:t>
            </a:r>
            <a:r>
              <a:rPr lang="en-GB" altLang="en-US" sz="1200">
                <a:latin typeface="Arial Narrow" panose="020B0606020202030204" pitchFamily="34" charset="0"/>
              </a:rPr>
              <a:t>  </a:t>
            </a:r>
          </a:p>
          <a:p>
            <a:pPr algn="just">
              <a:lnSpc>
                <a:spcPct val="80000"/>
              </a:lnSpc>
            </a:pPr>
            <a:r>
              <a:rPr lang="en-GB" altLang="en-US" sz="1200">
                <a:latin typeface="Arial Narrow" panose="020B0606020202030204" pitchFamily="34" charset="0"/>
              </a:rPr>
              <a:t>day           	1-31  	</a:t>
            </a:r>
            <a:r>
              <a:rPr lang="en-GB" altLang="en-US" sz="1200" i="1">
                <a:latin typeface="Arial Narrow" panose="020B0606020202030204" pitchFamily="34" charset="0"/>
              </a:rPr>
              <a:t>The day of the month that the command sequence</a:t>
            </a:r>
            <a:r>
              <a:rPr lang="en-GB" altLang="en-US" sz="1200">
                <a:latin typeface="Arial Narrow" panose="020B0606020202030204" pitchFamily="34" charset="0"/>
              </a:rPr>
              <a:t> 		</a:t>
            </a:r>
            <a:r>
              <a:rPr lang="en-GB" altLang="en-US" sz="1200" i="1">
                <a:latin typeface="Arial Narrow" panose="020B0606020202030204" pitchFamily="34" charset="0"/>
              </a:rPr>
              <a:t>executes </a:t>
            </a:r>
            <a:r>
              <a:rPr lang="en-GB" altLang="en-US" sz="1200">
                <a:latin typeface="Arial Narrow" panose="020B0606020202030204" pitchFamily="34" charset="0"/>
              </a:rPr>
              <a:t> </a:t>
            </a:r>
          </a:p>
          <a:p>
            <a:pPr algn="just">
              <a:lnSpc>
                <a:spcPct val="80000"/>
              </a:lnSpc>
            </a:pPr>
            <a:r>
              <a:rPr lang="en-GB" altLang="en-US" sz="1200">
                <a:latin typeface="Arial Narrow" panose="020B0606020202030204" pitchFamily="34" charset="0"/>
              </a:rPr>
              <a:t>month       	1-12  	</a:t>
            </a:r>
            <a:r>
              <a:rPr lang="en-GB" altLang="en-US" sz="1200" i="1">
                <a:latin typeface="Arial Narrow" panose="020B0606020202030204" pitchFamily="34" charset="0"/>
              </a:rPr>
              <a:t>The month of the year that the command sequence 		executes  </a:t>
            </a:r>
          </a:p>
          <a:p>
            <a:pPr algn="just">
              <a:lnSpc>
                <a:spcPct val="80000"/>
              </a:lnSpc>
            </a:pPr>
            <a:r>
              <a:rPr lang="en-GB" altLang="en-US" sz="1200">
                <a:latin typeface="Arial Narrow" panose="020B0606020202030204" pitchFamily="34" charset="0"/>
              </a:rPr>
              <a:t>weekday   	0-6  	</a:t>
            </a:r>
            <a:r>
              <a:rPr lang="en-GB" altLang="en-US" sz="1200" i="1">
                <a:latin typeface="Arial Narrow" panose="020B0606020202030204" pitchFamily="34" charset="0"/>
              </a:rPr>
              <a:t>The day of the week that the command sequence executes 		(Sunday = 0, Monday = 1, Tuesday = 2, and so forth)  </a:t>
            </a:r>
          </a:p>
          <a:p>
            <a:pPr algn="just">
              <a:lnSpc>
                <a:spcPct val="80000"/>
              </a:lnSpc>
            </a:pPr>
            <a:r>
              <a:rPr lang="en-GB" altLang="en-US" sz="1200">
                <a:latin typeface="Arial Narrow" panose="020B0606020202030204" pitchFamily="34" charset="0"/>
              </a:rPr>
              <a:t>command  	Special  	</a:t>
            </a:r>
            <a:r>
              <a:rPr lang="en-GB" altLang="en-US" sz="1200" i="1">
                <a:latin typeface="Arial Narrow" panose="020B0606020202030204" pitchFamily="34" charset="0"/>
              </a:rPr>
              <a:t>The complete sequence of commands to execute. The 		command string must conform to Bourne shell syntax. 		Commands, executables (such as scripts), or combinations 		are acceptable.  </a:t>
            </a:r>
          </a:p>
          <a:p>
            <a:pPr>
              <a:lnSpc>
                <a:spcPct val="80000"/>
              </a:lnSpc>
            </a:pPr>
            <a:endParaRPr lang="en-GB" altLang="en-US" sz="1200" i="1">
              <a:latin typeface="Arial Narrow" panose="020B0606020202030204" pitchFamily="34" charset="0"/>
            </a:endParaRPr>
          </a:p>
          <a:p>
            <a:pPr>
              <a:lnSpc>
                <a:spcPct val="80000"/>
              </a:lnSpc>
            </a:pPr>
            <a:endParaRPr lang="en-GB" altLang="en-US" sz="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0B157E62-D9CC-4E75-928C-00DD4D0C3B14}"/>
              </a:ext>
            </a:extLst>
          </p:cNvPr>
          <p:cNvSpPr>
            <a:spLocks noRot="1" noChangeArrowheads="1" noTextEdit="1"/>
          </p:cNvSpPr>
          <p:nvPr>
            <p:ph type="sldImg"/>
          </p:nvPr>
        </p:nvSpPr>
        <p:spPr>
          <a:ln/>
        </p:spPr>
      </p:sp>
      <p:sp>
        <p:nvSpPr>
          <p:cNvPr id="491523" name="Rectangle 3">
            <a:extLst>
              <a:ext uri="{FF2B5EF4-FFF2-40B4-BE49-F238E27FC236}">
                <a16:creationId xmlns:a16="http://schemas.microsoft.com/office/drawing/2014/main" id="{A6E426A7-B20E-42B8-80C4-30A3D4FE878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7465DB97-B8EE-4638-BD7A-F217DA29B087}"/>
              </a:ext>
            </a:extLst>
          </p:cNvPr>
          <p:cNvSpPr>
            <a:spLocks noRot="1" noChangeArrowheads="1" noTextEdit="1"/>
          </p:cNvSpPr>
          <p:nvPr>
            <p:ph type="sldImg"/>
          </p:nvPr>
        </p:nvSpPr>
        <p:spPr>
          <a:ln/>
        </p:spPr>
      </p:sp>
      <p:sp>
        <p:nvSpPr>
          <p:cNvPr id="490499" name="Rectangle 3">
            <a:extLst>
              <a:ext uri="{FF2B5EF4-FFF2-40B4-BE49-F238E27FC236}">
                <a16:creationId xmlns:a16="http://schemas.microsoft.com/office/drawing/2014/main" id="{05DCE5DB-9947-419A-832C-9D9843E4A31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F3199065-C4CA-4DFA-9B1F-542C687226E1}"/>
              </a:ext>
            </a:extLst>
          </p:cNvPr>
          <p:cNvSpPr>
            <a:spLocks noRot="1" noChangeArrowheads="1" noTextEdit="1"/>
          </p:cNvSpPr>
          <p:nvPr>
            <p:ph type="sldImg"/>
          </p:nvPr>
        </p:nvSpPr>
        <p:spPr>
          <a:ln/>
        </p:spPr>
      </p:sp>
      <p:sp>
        <p:nvSpPr>
          <p:cNvPr id="271363" name="Rectangle 3">
            <a:extLst>
              <a:ext uri="{FF2B5EF4-FFF2-40B4-BE49-F238E27FC236}">
                <a16:creationId xmlns:a16="http://schemas.microsoft.com/office/drawing/2014/main" id="{2F16E03F-4CB2-4563-A60B-13200E98DA7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6989A253-5B5D-415E-BA8C-854D0C741BE6}"/>
              </a:ext>
            </a:extLst>
          </p:cNvPr>
          <p:cNvSpPr>
            <a:spLocks noRot="1" noChangeArrowheads="1" noTextEdit="1"/>
          </p:cNvSpPr>
          <p:nvPr>
            <p:ph type="sldImg"/>
          </p:nvPr>
        </p:nvSpPr>
        <p:spPr>
          <a:ln/>
        </p:spPr>
      </p:sp>
      <p:sp>
        <p:nvSpPr>
          <p:cNvPr id="488451" name="Rectangle 3">
            <a:extLst>
              <a:ext uri="{FF2B5EF4-FFF2-40B4-BE49-F238E27FC236}">
                <a16:creationId xmlns:a16="http://schemas.microsoft.com/office/drawing/2014/main" id="{7A8B0733-C663-441D-BEF8-07152575DC8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F842D781-D049-457F-9615-7D2B68F4D96E}"/>
              </a:ext>
            </a:extLst>
          </p:cNvPr>
          <p:cNvSpPr>
            <a:spLocks noRot="1" noChangeArrowheads="1" noTextEdit="1"/>
          </p:cNvSpPr>
          <p:nvPr>
            <p:ph type="sldImg"/>
          </p:nvPr>
        </p:nvSpPr>
        <p:spPr>
          <a:ln/>
        </p:spPr>
      </p:sp>
      <p:sp>
        <p:nvSpPr>
          <p:cNvPr id="334851" name="Rectangle 3">
            <a:extLst>
              <a:ext uri="{FF2B5EF4-FFF2-40B4-BE49-F238E27FC236}">
                <a16:creationId xmlns:a16="http://schemas.microsoft.com/office/drawing/2014/main" id="{3600F19F-2A85-4E5F-B3F3-530E1ED7151F}"/>
              </a:ext>
            </a:extLst>
          </p:cNvPr>
          <p:cNvSpPr>
            <a:spLocks noGrp="1" noChangeArrowheads="1"/>
          </p:cNvSpPr>
          <p:nvPr>
            <p:ph type="body" idx="1"/>
          </p:nvPr>
        </p:nvSpPr>
        <p:spPr/>
        <p:txBody>
          <a:bodyPr/>
          <a:lstStyle/>
          <a:p>
            <a:pPr>
              <a:lnSpc>
                <a:spcPct val="80000"/>
              </a:lnSpc>
            </a:pPr>
            <a:r>
              <a:rPr lang="en-GB" altLang="en-US" sz="900" b="1"/>
              <a:t>at command</a:t>
            </a:r>
          </a:p>
          <a:p>
            <a:pPr>
              <a:lnSpc>
                <a:spcPct val="80000"/>
              </a:lnSpc>
            </a:pPr>
            <a:r>
              <a:rPr lang="en-GB" altLang="en-US" sz="900"/>
              <a:t>The at command reads from standard input the names of commands to be  run at a later time and allows you to specify when the commands should be run.</a:t>
            </a:r>
          </a:p>
          <a:p>
            <a:pPr>
              <a:lnSpc>
                <a:spcPct val="80000"/>
              </a:lnSpc>
            </a:pPr>
            <a:r>
              <a:rPr lang="en-GB" altLang="en-US" sz="900"/>
              <a:t>The at command mails you all output from standard output and standard error for the scheduled commands, unless you redirect that output. It also writes the job number and the scheduled time to standard error.</a:t>
            </a:r>
          </a:p>
          <a:p>
            <a:pPr>
              <a:lnSpc>
                <a:spcPct val="80000"/>
              </a:lnSpc>
            </a:pPr>
            <a:r>
              <a:rPr lang="en-GB" altLang="en-US" sz="900"/>
              <a:t>The /var/adm/cron/at.allow and /var/adm/cron/at.deny files control that users can use the at command. A person with root user authority can create, edit, or delete these files. Entries in these files are user login names with one name to a line. The following is an example of an at.allow file:</a:t>
            </a:r>
          </a:p>
          <a:p>
            <a:pPr>
              <a:lnSpc>
                <a:spcPct val="80000"/>
              </a:lnSpc>
            </a:pPr>
            <a:endParaRPr lang="en-GB" altLang="en-US" sz="900"/>
          </a:p>
          <a:p>
            <a:pPr>
              <a:lnSpc>
                <a:spcPct val="80000"/>
              </a:lnSpc>
            </a:pPr>
            <a:r>
              <a:rPr lang="en-GB" altLang="en-US" sz="800"/>
              <a:t>root</a:t>
            </a:r>
          </a:p>
          <a:p>
            <a:pPr>
              <a:lnSpc>
                <a:spcPct val="80000"/>
              </a:lnSpc>
            </a:pPr>
            <a:r>
              <a:rPr lang="en-GB" altLang="en-US" sz="800"/>
              <a:t>rushworthn</a:t>
            </a:r>
          </a:p>
          <a:p>
            <a:pPr>
              <a:lnSpc>
                <a:spcPct val="80000"/>
              </a:lnSpc>
            </a:pPr>
            <a:r>
              <a:rPr lang="en-GB" altLang="en-US" sz="800"/>
              <a:t>lowesr</a:t>
            </a:r>
          </a:p>
          <a:p>
            <a:pPr>
              <a:lnSpc>
                <a:spcPct val="80000"/>
              </a:lnSpc>
            </a:pPr>
            <a:r>
              <a:rPr lang="en-GB" altLang="en-US" sz="800"/>
              <a:t>hounselg</a:t>
            </a:r>
          </a:p>
          <a:p>
            <a:pPr>
              <a:lnSpc>
                <a:spcPct val="80000"/>
              </a:lnSpc>
            </a:pPr>
            <a:r>
              <a:rPr lang="en-GB" altLang="en-US" sz="800"/>
              <a:t>Daviesj</a:t>
            </a:r>
          </a:p>
          <a:p>
            <a:pPr>
              <a:lnSpc>
                <a:spcPct val="80000"/>
              </a:lnSpc>
            </a:pPr>
            <a:r>
              <a:rPr lang="en-GB" altLang="en-US" sz="800"/>
              <a:t>stocktont</a:t>
            </a:r>
            <a:r>
              <a:rPr lang="en-GB" altLang="en-US" sz="900"/>
              <a:t>      </a:t>
            </a:r>
          </a:p>
          <a:p>
            <a:pPr>
              <a:lnSpc>
                <a:spcPct val="80000"/>
              </a:lnSpc>
            </a:pPr>
            <a:endParaRPr lang="en-GB" altLang="en-US" sz="900"/>
          </a:p>
          <a:p>
            <a:pPr>
              <a:lnSpc>
                <a:spcPct val="80000"/>
              </a:lnSpc>
            </a:pPr>
            <a:r>
              <a:rPr lang="en-GB" altLang="en-US" sz="900"/>
              <a:t> A user cannot use the at command if one of the following is true:</a:t>
            </a:r>
          </a:p>
          <a:p>
            <a:pPr>
              <a:lnSpc>
                <a:spcPct val="80000"/>
              </a:lnSpc>
            </a:pPr>
            <a:endParaRPr lang="en-GB" altLang="en-US" sz="900"/>
          </a:p>
          <a:p>
            <a:pPr>
              <a:lnSpc>
                <a:spcPct val="80000"/>
              </a:lnSpc>
              <a:buFontTx/>
              <a:buChar char="•"/>
            </a:pPr>
            <a:r>
              <a:rPr lang="en-GB" altLang="en-US" sz="900"/>
              <a:t>The at.allow file and the at.deny file do not exist (allows root user only).</a:t>
            </a:r>
          </a:p>
          <a:p>
            <a:pPr>
              <a:lnSpc>
                <a:spcPct val="80000"/>
              </a:lnSpc>
              <a:buFontTx/>
              <a:buChar char="•"/>
            </a:pPr>
            <a:r>
              <a:rPr lang="en-GB" altLang="en-US" sz="900"/>
              <a:t>The at.allow file exists but the user's login name is not listed in it.</a:t>
            </a:r>
          </a:p>
          <a:p>
            <a:pPr>
              <a:lnSpc>
                <a:spcPct val="80000"/>
              </a:lnSpc>
              <a:buFontTx/>
              <a:buChar char="•"/>
            </a:pPr>
            <a:r>
              <a:rPr lang="en-GB" altLang="en-US" sz="900"/>
              <a:t>The at.deny file exists and the user's login name is listed in it.</a:t>
            </a:r>
          </a:p>
          <a:p>
            <a:pPr>
              <a:lnSpc>
                <a:spcPct val="80000"/>
              </a:lnSpc>
            </a:pPr>
            <a:endParaRPr lang="en-GB" altLang="en-US" sz="900"/>
          </a:p>
          <a:p>
            <a:pPr>
              <a:lnSpc>
                <a:spcPct val="80000"/>
              </a:lnSpc>
            </a:pPr>
            <a:r>
              <a:rPr lang="en-GB" altLang="en-US" sz="900" b="1"/>
              <a:t>atq command</a:t>
            </a:r>
          </a:p>
          <a:p>
            <a:pPr>
              <a:lnSpc>
                <a:spcPct val="80000"/>
              </a:lnSpc>
            </a:pPr>
            <a:r>
              <a:rPr lang="en-GB" altLang="en-US" sz="900"/>
              <a:t>If the user is root and User name is specified, the atq command displays only jobs belonging to that user.</a:t>
            </a:r>
          </a:p>
          <a:p>
            <a:pPr>
              <a:lnSpc>
                <a:spcPct val="80000"/>
              </a:lnSpc>
            </a:pPr>
            <a:endParaRPr lang="en-GB" altLang="en-US" sz="900"/>
          </a:p>
          <a:p>
            <a:pPr>
              <a:lnSpc>
                <a:spcPct val="80000"/>
              </a:lnSpc>
            </a:pPr>
            <a:r>
              <a:rPr lang="en-GB" altLang="en-US" sz="900" b="1"/>
              <a:t>atrm command</a:t>
            </a:r>
          </a:p>
          <a:p>
            <a:pPr>
              <a:lnSpc>
                <a:spcPct val="80000"/>
              </a:lnSpc>
            </a:pPr>
            <a:r>
              <a:rPr lang="en-GB" altLang="en-US" sz="900"/>
              <a:t>If one or more job numbers is specified, the atrm command attempts to remove only those jobs.  If one or more user names is specified, all jobs belonging to those users are removed. This form of invoking the atrm command is useful only if you have root user authority.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77CB7049-2436-4C63-9235-E283A766D0B3}"/>
              </a:ext>
            </a:extLst>
          </p:cNvPr>
          <p:cNvSpPr>
            <a:spLocks noRot="1" noChangeArrowheads="1" noTextEdit="1"/>
          </p:cNvSpPr>
          <p:nvPr>
            <p:ph type="sldImg"/>
          </p:nvPr>
        </p:nvSpPr>
        <p:spPr>
          <a:ln/>
        </p:spPr>
      </p:sp>
      <p:sp>
        <p:nvSpPr>
          <p:cNvPr id="336899" name="Rectangle 3">
            <a:extLst>
              <a:ext uri="{FF2B5EF4-FFF2-40B4-BE49-F238E27FC236}">
                <a16:creationId xmlns:a16="http://schemas.microsoft.com/office/drawing/2014/main" id="{F058E7EC-61CC-4A05-BDA2-F6F76D257833}"/>
              </a:ext>
            </a:extLst>
          </p:cNvPr>
          <p:cNvSpPr>
            <a:spLocks noGrp="1" noChangeArrowheads="1"/>
          </p:cNvSpPr>
          <p:nvPr>
            <p:ph type="body" idx="1"/>
          </p:nvPr>
        </p:nvSpPr>
        <p:spPr>
          <a:xfrm>
            <a:off x="450850" y="4454525"/>
            <a:ext cx="5905500" cy="4586288"/>
          </a:xfrm>
        </p:spPr>
        <p:txBody>
          <a:bodyPr/>
          <a:lstStyle/>
          <a:p>
            <a:pPr>
              <a:lnSpc>
                <a:spcPct val="90000"/>
              </a:lnSpc>
            </a:pPr>
            <a:r>
              <a:rPr lang="en-GB" altLang="en-US" sz="800"/>
              <a:t>at [ -c | -k | -s | -q Queue ] [ -m ] [ -f File ] { -t Date |Time [ Day ] [ Increment ] }</a:t>
            </a:r>
          </a:p>
          <a:p>
            <a:pPr>
              <a:lnSpc>
                <a:spcPct val="90000"/>
              </a:lnSpc>
            </a:pPr>
            <a:endParaRPr lang="en-GB" altLang="en-US" sz="800"/>
          </a:p>
          <a:p>
            <a:pPr>
              <a:lnSpc>
                <a:spcPct val="90000"/>
              </a:lnSpc>
            </a:pPr>
            <a:r>
              <a:rPr lang="en-GB" altLang="en-US" sz="700"/>
              <a:t> -c	Requests that the csh command be used for executing this job.</a:t>
            </a:r>
          </a:p>
          <a:p>
            <a:pPr>
              <a:lnSpc>
                <a:spcPct val="90000"/>
              </a:lnSpc>
            </a:pPr>
            <a:r>
              <a:rPr lang="en-GB" altLang="en-US" sz="700"/>
              <a:t>-f File	Uses the specified file as input rather than using standard input.</a:t>
            </a:r>
          </a:p>
          <a:p>
            <a:pPr>
              <a:lnSpc>
                <a:spcPct val="90000"/>
              </a:lnSpc>
            </a:pPr>
            <a:r>
              <a:rPr lang="en-GB" altLang="en-US" sz="700"/>
              <a:t>-F	Suppresses delete verification. Use this flag with the -r flag.</a:t>
            </a:r>
          </a:p>
          <a:p>
            <a:pPr>
              <a:lnSpc>
                <a:spcPct val="90000"/>
              </a:lnSpc>
            </a:pPr>
            <a:r>
              <a:rPr lang="en-GB" altLang="en-US" sz="700"/>
              <a:t>-I	Specifies interactive delete. Use this flag with the -r flag.</a:t>
            </a:r>
          </a:p>
          <a:p>
            <a:pPr>
              <a:lnSpc>
                <a:spcPct val="90000"/>
              </a:lnSpc>
            </a:pPr>
            <a:r>
              <a:rPr lang="en-GB" altLang="en-US" sz="700"/>
              <a:t>-k	Requests that the ksh command be used for executing this job.</a:t>
            </a:r>
          </a:p>
          <a:p>
            <a:pPr>
              <a:lnSpc>
                <a:spcPct val="90000"/>
              </a:lnSpc>
            </a:pPr>
            <a:endParaRPr lang="en-GB" altLang="en-US" sz="700"/>
          </a:p>
          <a:p>
            <a:pPr>
              <a:lnSpc>
                <a:spcPct val="90000"/>
              </a:lnSpc>
            </a:pPr>
            <a:r>
              <a:rPr lang="en-GB" altLang="en-US" sz="800" b="1"/>
              <a:t>-l	Reports your scheduled jobs. If you have root user authority, you can get jobs issued by other users.</a:t>
            </a:r>
          </a:p>
          <a:p>
            <a:pPr>
              <a:lnSpc>
                <a:spcPct val="90000"/>
              </a:lnSpc>
            </a:pPr>
            <a:endParaRPr lang="en-GB" altLang="en-US" sz="700" b="1"/>
          </a:p>
          <a:p>
            <a:pPr>
              <a:lnSpc>
                <a:spcPct val="90000"/>
              </a:lnSpc>
            </a:pPr>
            <a:r>
              <a:rPr lang="en-GB" altLang="en-US" sz="800"/>
              <a:t> </a:t>
            </a:r>
            <a:r>
              <a:rPr lang="en-GB" altLang="en-US" sz="700"/>
              <a:t>-m	Mails a message to the user about the successful execution of the command.</a:t>
            </a:r>
          </a:p>
          <a:p>
            <a:pPr>
              <a:lnSpc>
                <a:spcPct val="90000"/>
              </a:lnSpc>
            </a:pPr>
            <a:r>
              <a:rPr lang="en-GB" altLang="en-US" sz="700"/>
              <a:t>-n [ User ]	Reports the number of files in your queue. If you have root user authority, you can get information about another user's 	queue.</a:t>
            </a:r>
          </a:p>
          <a:p>
            <a:pPr>
              <a:lnSpc>
                <a:spcPct val="90000"/>
              </a:lnSpc>
            </a:pPr>
            <a:r>
              <a:rPr lang="en-GB" altLang="en-US" sz="700"/>
              <a:t>-o	Lists jobs in schedule order. This flag is useful only with the -l flag.</a:t>
            </a:r>
          </a:p>
          <a:p>
            <a:pPr>
              <a:lnSpc>
                <a:spcPct val="90000"/>
              </a:lnSpc>
            </a:pPr>
            <a:r>
              <a:rPr lang="en-GB" altLang="en-US" sz="700"/>
              <a:t>-q Queue	Specifies the queue in which to schedule a job for submission. When used with the -l flag, the report is limited to the 	queue specified by the Queue variable. By default, at jobs are scheduled in the a queue. The b, c and d queues are 	reserved for batch jobs, cron jobs, and sync jobs respectively.</a:t>
            </a:r>
          </a:p>
          <a:p>
            <a:pPr>
              <a:lnSpc>
                <a:spcPct val="90000"/>
              </a:lnSpc>
            </a:pPr>
            <a:endParaRPr lang="en-GB" altLang="en-US" sz="700"/>
          </a:p>
          <a:p>
            <a:pPr>
              <a:lnSpc>
                <a:spcPct val="90000"/>
              </a:lnSpc>
            </a:pPr>
            <a:r>
              <a:rPr lang="en-GB" altLang="en-US" sz="700"/>
              <a:t>              -q a	Queues at jobs.</a:t>
            </a:r>
          </a:p>
          <a:p>
            <a:pPr>
              <a:lnSpc>
                <a:spcPct val="90000"/>
              </a:lnSpc>
            </a:pPr>
            <a:r>
              <a:rPr lang="en-GB" altLang="en-US" sz="700"/>
              <a:t>              -q b	Queues batch jobs. The batch command calls the at command with this flag.</a:t>
            </a:r>
          </a:p>
          <a:p>
            <a:pPr>
              <a:lnSpc>
                <a:spcPct val="90000"/>
              </a:lnSpc>
            </a:pPr>
            <a:endParaRPr lang="en-GB" altLang="en-US" sz="700"/>
          </a:p>
          <a:p>
            <a:pPr>
              <a:lnSpc>
                <a:spcPct val="90000"/>
              </a:lnSpc>
            </a:pPr>
            <a:r>
              <a:rPr lang="en-GB" altLang="en-US" sz="700"/>
              <a:t>Note: When using the b queue, commands are read from standard input. Also, the now keyword is used for the Time parameter, regardless of what you specify on the command line.</a:t>
            </a:r>
          </a:p>
          <a:p>
            <a:pPr>
              <a:lnSpc>
                <a:spcPct val="90000"/>
              </a:lnSpc>
            </a:pPr>
            <a:endParaRPr lang="en-GB" altLang="en-US" sz="700"/>
          </a:p>
          <a:p>
            <a:pPr>
              <a:lnSpc>
                <a:spcPct val="90000"/>
              </a:lnSpc>
            </a:pPr>
            <a:r>
              <a:rPr lang="en-GB" altLang="en-US" sz="700"/>
              <a:t>              -q e	Queues ksh jobs. Equivalent to the -k flag.</a:t>
            </a:r>
          </a:p>
          <a:p>
            <a:pPr>
              <a:lnSpc>
                <a:spcPct val="90000"/>
              </a:lnSpc>
            </a:pPr>
            <a:r>
              <a:rPr lang="en-GB" altLang="en-US" sz="700"/>
              <a:t>              -q f	Queues csh jobs. Equivalent to the -c flag.</a:t>
            </a:r>
          </a:p>
          <a:p>
            <a:pPr>
              <a:lnSpc>
                <a:spcPct val="90000"/>
              </a:lnSpc>
            </a:pPr>
            <a:endParaRPr lang="en-GB" altLang="en-US" sz="700"/>
          </a:p>
          <a:p>
            <a:pPr>
              <a:lnSpc>
                <a:spcPct val="90000"/>
              </a:lnSpc>
            </a:pPr>
            <a:r>
              <a:rPr lang="en-GB" altLang="en-US" sz="800" b="1"/>
              <a:t>-r Job...	Removes Jobs previously scheduled by the at or batch commands, where Job is the number assigned by 	the at or batch commands. If you do not have root user authority (see the su command), you can remove 	only your own jobs. The atrm command is available to the root user to remove jobs issued by other users 	or all jobs issued by a specific user.</a:t>
            </a:r>
          </a:p>
          <a:p>
            <a:pPr>
              <a:lnSpc>
                <a:spcPct val="90000"/>
              </a:lnSpc>
            </a:pPr>
            <a:endParaRPr lang="en-GB" altLang="en-US" sz="800" b="1"/>
          </a:p>
          <a:p>
            <a:pPr>
              <a:lnSpc>
                <a:spcPct val="90000"/>
              </a:lnSpc>
            </a:pPr>
            <a:r>
              <a:rPr lang="en-GB" altLang="en-US" sz="700"/>
              <a:t>-s	Requests that the bsh command (Bourne shell) be used for executing this job.</a:t>
            </a:r>
          </a:p>
          <a:p>
            <a:pPr>
              <a:lnSpc>
                <a:spcPct val="90000"/>
              </a:lnSpc>
            </a:pPr>
            <a:r>
              <a:rPr lang="en-GB" altLang="en-US" sz="700"/>
              <a:t>-t Date	Submits the job to be run at the time specified by the Date variable.</a:t>
            </a:r>
          </a:p>
          <a:p>
            <a:pPr>
              <a:lnSpc>
                <a:spcPct val="90000"/>
              </a:lnSpc>
            </a:pPr>
            <a:r>
              <a:rPr lang="en-GB" altLang="en-US" sz="700"/>
              <a:t>-u User            	Deletes all jobs for the specified user. If used with the -r flag, do not specify a Job variable (the correct syntax is at -r -u 	User).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5442FC63-D585-4EC9-A2D6-7026B8FD5B54}"/>
              </a:ext>
            </a:extLst>
          </p:cNvPr>
          <p:cNvSpPr>
            <a:spLocks noRot="1" noChangeArrowheads="1" noTextEdit="1"/>
          </p:cNvSpPr>
          <p:nvPr>
            <p:ph type="sldImg"/>
          </p:nvPr>
        </p:nvSpPr>
        <p:spPr>
          <a:ln/>
        </p:spPr>
      </p:sp>
      <p:sp>
        <p:nvSpPr>
          <p:cNvPr id="489475" name="Rectangle 3">
            <a:extLst>
              <a:ext uri="{FF2B5EF4-FFF2-40B4-BE49-F238E27FC236}">
                <a16:creationId xmlns:a16="http://schemas.microsoft.com/office/drawing/2014/main" id="{8D62B9BC-65B5-4548-A5C6-B264A52C8E4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6D09A269-BFE8-4F6B-9CFE-96F3EE213A03}"/>
              </a:ext>
            </a:extLst>
          </p:cNvPr>
          <p:cNvSpPr>
            <a:spLocks noRot="1" noChangeArrowheads="1" noTextEdit="1"/>
          </p:cNvSpPr>
          <p:nvPr>
            <p:ph type="sldImg"/>
          </p:nvPr>
        </p:nvSpPr>
        <p:spPr>
          <a:ln/>
        </p:spPr>
      </p:sp>
      <p:sp>
        <p:nvSpPr>
          <p:cNvPr id="493571" name="Rectangle 3">
            <a:extLst>
              <a:ext uri="{FF2B5EF4-FFF2-40B4-BE49-F238E27FC236}">
                <a16:creationId xmlns:a16="http://schemas.microsoft.com/office/drawing/2014/main" id="{812119F1-6576-4E3B-889F-11A40D0DE7A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D3AB6E0D-6337-4C54-805D-0E230F236235}"/>
              </a:ext>
            </a:extLst>
          </p:cNvPr>
          <p:cNvSpPr>
            <a:spLocks noRot="1" noChangeArrowheads="1" noTextEdit="1"/>
          </p:cNvSpPr>
          <p:nvPr>
            <p:ph type="sldImg"/>
          </p:nvPr>
        </p:nvSpPr>
        <p:spPr>
          <a:ln/>
        </p:spPr>
      </p:sp>
      <p:sp>
        <p:nvSpPr>
          <p:cNvPr id="321539" name="Rectangle 3">
            <a:extLst>
              <a:ext uri="{FF2B5EF4-FFF2-40B4-BE49-F238E27FC236}">
                <a16:creationId xmlns:a16="http://schemas.microsoft.com/office/drawing/2014/main" id="{7BFD25E9-FF55-40F6-A7FA-A063A7176AE9}"/>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D0211650-EF6D-47C6-80E1-A388EA9631B4}"/>
              </a:ext>
            </a:extLst>
          </p:cNvPr>
          <p:cNvSpPr>
            <a:spLocks noRot="1" noChangeArrowheads="1" noTextEdit="1"/>
          </p:cNvSpPr>
          <p:nvPr>
            <p:ph type="sldImg"/>
          </p:nvPr>
        </p:nvSpPr>
        <p:spPr>
          <a:ln/>
        </p:spPr>
      </p:sp>
      <p:sp>
        <p:nvSpPr>
          <p:cNvPr id="481283" name="Rectangle 3">
            <a:extLst>
              <a:ext uri="{FF2B5EF4-FFF2-40B4-BE49-F238E27FC236}">
                <a16:creationId xmlns:a16="http://schemas.microsoft.com/office/drawing/2014/main" id="{8FA1E4BC-0F60-4CA1-BE96-D2D5F7BA3E0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7145E020-0492-4DE4-AEF3-AF50FBA55611}"/>
              </a:ext>
            </a:extLst>
          </p:cNvPr>
          <p:cNvSpPr>
            <a:spLocks noRot="1" noChangeArrowheads="1" noTextEdit="1"/>
          </p:cNvSpPr>
          <p:nvPr>
            <p:ph type="sldImg"/>
          </p:nvPr>
        </p:nvSpPr>
        <p:spPr>
          <a:ln/>
        </p:spPr>
      </p:sp>
      <p:sp>
        <p:nvSpPr>
          <p:cNvPr id="386051" name="Rectangle 3">
            <a:extLst>
              <a:ext uri="{FF2B5EF4-FFF2-40B4-BE49-F238E27FC236}">
                <a16:creationId xmlns:a16="http://schemas.microsoft.com/office/drawing/2014/main" id="{8B710123-4C10-4BBF-9DB9-DC8C25319CB6}"/>
              </a:ext>
            </a:extLst>
          </p:cNvPr>
          <p:cNvSpPr>
            <a:spLocks noGrp="1" noChangeArrowheads="1"/>
          </p:cNvSpPr>
          <p:nvPr>
            <p:ph type="body" idx="1"/>
          </p:nvPr>
        </p:nvSpPr>
        <p:spPr/>
        <p:txBody>
          <a:bodyPr/>
          <a:lstStyle/>
          <a:p>
            <a:r>
              <a:rPr lang="en-GB" altLang="en-US" b="1"/>
              <a:t>volume group (VG)</a:t>
            </a:r>
          </a:p>
          <a:p>
            <a:pPr lvl="1"/>
            <a:r>
              <a:rPr lang="en-GB" altLang="en-US"/>
              <a:t>The Volume Group is the highest level abstraction used within the LVM. It gathers together a collection of Logical Volumes and Physical Volumes into one administrative unit. </a:t>
            </a:r>
          </a:p>
          <a:p>
            <a:pPr lvl="1"/>
            <a:endParaRPr lang="en-GB" altLang="en-US" b="1"/>
          </a:p>
          <a:p>
            <a:r>
              <a:rPr lang="en-GB" altLang="en-US" b="1"/>
              <a:t>physical volume (PV)</a:t>
            </a:r>
          </a:p>
          <a:p>
            <a:r>
              <a:rPr lang="en-GB" altLang="en-US"/>
              <a:t>A physical volume is typically a hard disk, though it may well just be a device that 'looks' like a hard disk (eg. a software raid device). </a:t>
            </a:r>
          </a:p>
          <a:p>
            <a:pPr lvl="1"/>
            <a:endParaRPr lang="en-GB" altLang="en-US"/>
          </a:p>
          <a:p>
            <a:r>
              <a:rPr lang="en-GB" altLang="en-US" b="1"/>
              <a:t>logical volume (LV)</a:t>
            </a:r>
          </a:p>
          <a:p>
            <a:r>
              <a:rPr lang="en-GB" altLang="en-US"/>
              <a:t>The equivalent of a disk partition in a non-LVM system. The LV is visible as a standard block device; as such the LV can contain a file system (eg. /home). </a:t>
            </a:r>
          </a:p>
          <a:p>
            <a:endParaRPr lang="en-GB" altLang="en-US"/>
          </a:p>
          <a:p>
            <a:r>
              <a:rPr lang="en-GB" altLang="en-US" b="1"/>
              <a:t>physical extent (PE)</a:t>
            </a:r>
          </a:p>
          <a:p>
            <a:r>
              <a:rPr lang="en-GB" altLang="en-US"/>
              <a:t>Each physical volume is divided chunks of data, known as physical extents, these extents have the same size as the logical extents for the volume group. </a:t>
            </a:r>
          </a:p>
          <a:p>
            <a:endParaRPr lang="en-GB" altLang="en-US"/>
          </a:p>
          <a:p>
            <a:r>
              <a:rPr lang="en-GB" altLang="en-US" b="1"/>
              <a:t>logical extent (LE)</a:t>
            </a:r>
          </a:p>
          <a:p>
            <a:r>
              <a:rPr lang="en-GB" altLang="en-US"/>
              <a:t>Each logical volume is split into chunks of data, known as logical extents. The extent size is the same for all logical volumes in the volume group. </a:t>
            </a:r>
          </a:p>
          <a:p>
            <a:endParaRPr lang="en-GB" altLang="en-US"/>
          </a:p>
          <a:p>
            <a:endParaRPr lang="en-GB" altLang="en-US"/>
          </a:p>
          <a:p>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DFFF15F1-EBD6-4116-B279-5329402BCBFA}"/>
              </a:ext>
            </a:extLst>
          </p:cNvPr>
          <p:cNvSpPr>
            <a:spLocks noRot="1" noChangeArrowheads="1" noTextEdit="1"/>
          </p:cNvSpPr>
          <p:nvPr>
            <p:ph type="sldImg"/>
          </p:nvPr>
        </p:nvSpPr>
        <p:spPr>
          <a:ln/>
        </p:spPr>
      </p:sp>
      <p:sp>
        <p:nvSpPr>
          <p:cNvPr id="480259" name="Rectangle 3">
            <a:extLst>
              <a:ext uri="{FF2B5EF4-FFF2-40B4-BE49-F238E27FC236}">
                <a16:creationId xmlns:a16="http://schemas.microsoft.com/office/drawing/2014/main" id="{8233BF45-7B42-4A4F-BEBF-3507180FC47E}"/>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BB367896-E73A-4F6F-AB56-AF1A18969BDD}"/>
              </a:ext>
            </a:extLst>
          </p:cNvPr>
          <p:cNvSpPr>
            <a:spLocks noRot="1" noChangeArrowheads="1" noTextEdit="1"/>
          </p:cNvSpPr>
          <p:nvPr>
            <p:ph type="sldImg"/>
          </p:nvPr>
        </p:nvSpPr>
        <p:spPr>
          <a:ln/>
        </p:spPr>
      </p:sp>
      <p:sp>
        <p:nvSpPr>
          <p:cNvPr id="447491" name="Rectangle 3">
            <a:extLst>
              <a:ext uri="{FF2B5EF4-FFF2-40B4-BE49-F238E27FC236}">
                <a16:creationId xmlns:a16="http://schemas.microsoft.com/office/drawing/2014/main" id="{2590FBCF-D5A1-4187-9794-C785E57BD7E8}"/>
              </a:ext>
            </a:extLst>
          </p:cNvPr>
          <p:cNvSpPr>
            <a:spLocks noGrp="1" noChangeArrowheads="1"/>
          </p:cNvSpPr>
          <p:nvPr>
            <p:ph type="body" idx="1"/>
          </p:nvPr>
        </p:nvSpPr>
        <p:spPr/>
        <p:txBody>
          <a:bodyPr/>
          <a:lstStyle/>
          <a:p>
            <a:pPr>
              <a:lnSpc>
                <a:spcPct val="80000"/>
              </a:lnSpc>
            </a:pPr>
            <a:r>
              <a:rPr lang="en-GB" altLang="en-US" b="1"/>
              <a:t>df syntax</a:t>
            </a:r>
          </a:p>
          <a:p>
            <a:pPr>
              <a:lnSpc>
                <a:spcPct val="80000"/>
              </a:lnSpc>
            </a:pPr>
            <a:r>
              <a:rPr lang="en-GB" altLang="en-US" sz="800"/>
              <a:t>In the following list, all quantities expressed in 512-byte units (1024-byte when -k is specified) shall be rounded up to the next higher unit. The fields are:</a:t>
            </a:r>
          </a:p>
          <a:p>
            <a:pPr>
              <a:lnSpc>
                <a:spcPct val="80000"/>
              </a:lnSpc>
            </a:pPr>
            <a:endParaRPr lang="en-GB" altLang="en-US" sz="800"/>
          </a:p>
          <a:p>
            <a:pPr>
              <a:lnSpc>
                <a:spcPct val="80000"/>
              </a:lnSpc>
            </a:pPr>
            <a:r>
              <a:rPr lang="en-GB" altLang="en-US" sz="800"/>
              <a:t>&lt;fs name&gt;		- The name of the file system, in an implementation-defined format. </a:t>
            </a:r>
          </a:p>
          <a:p>
            <a:pPr>
              <a:lnSpc>
                <a:spcPct val="80000"/>
              </a:lnSpc>
            </a:pPr>
            <a:endParaRPr lang="en-GB" altLang="en-US" sz="800"/>
          </a:p>
          <a:p>
            <a:pPr>
              <a:lnSpc>
                <a:spcPct val="80000"/>
              </a:lnSpc>
            </a:pPr>
            <a:r>
              <a:rPr lang="en-GB" altLang="en-US" sz="800"/>
              <a:t>&lt;total space&gt;	- The total size of the file system in 512-byte units. The exact meaning of this figure is implementation-defined, but should include &lt;space used&gt;, &lt;space free&gt;, plus any space reserved by the system not normally available to a user. </a:t>
            </a:r>
          </a:p>
          <a:p>
            <a:pPr>
              <a:lnSpc>
                <a:spcPct val="80000"/>
              </a:lnSpc>
            </a:pPr>
            <a:endParaRPr lang="en-GB" altLang="en-US" sz="800"/>
          </a:p>
          <a:p>
            <a:pPr>
              <a:lnSpc>
                <a:spcPct val="80000"/>
              </a:lnSpc>
            </a:pPr>
            <a:r>
              <a:rPr lang="en-GB" altLang="en-US" sz="800"/>
              <a:t>&lt;space used&gt;	- The total amount of space allocated to existing files in the file system, in 512-byte units. </a:t>
            </a:r>
          </a:p>
          <a:p>
            <a:pPr>
              <a:lnSpc>
                <a:spcPct val="80000"/>
              </a:lnSpc>
            </a:pPr>
            <a:endParaRPr lang="en-GB" altLang="en-US" sz="800"/>
          </a:p>
          <a:p>
            <a:pPr>
              <a:lnSpc>
                <a:spcPct val="80000"/>
              </a:lnSpc>
            </a:pPr>
            <a:r>
              <a:rPr lang="en-GB" altLang="en-US" sz="800"/>
              <a:t>&lt;space free&gt;	- The total amount of space available within the file system for the creation of new files by unprivileged users, in 512-byte units. When this figure is less than or equal to zero, it shall not be possible to create any new files on the file system without first deleting others, unless the process has appropriate privileges. The figure written may be less than zero. </a:t>
            </a:r>
          </a:p>
          <a:p>
            <a:pPr>
              <a:lnSpc>
                <a:spcPct val="80000"/>
              </a:lnSpc>
            </a:pPr>
            <a:endParaRPr lang="en-GB" altLang="en-US" sz="800"/>
          </a:p>
          <a:p>
            <a:pPr>
              <a:lnSpc>
                <a:spcPct val="80000"/>
              </a:lnSpc>
            </a:pPr>
            <a:r>
              <a:rPr lang="en-GB" altLang="en-US" sz="800"/>
              <a:t>&lt;percentage used&gt;	- The percentage of the normally available space that is currently allocated to all files on the file system. This shall be calculated using the fraction: </a:t>
            </a:r>
          </a:p>
          <a:p>
            <a:pPr>
              <a:lnSpc>
                <a:spcPct val="80000"/>
              </a:lnSpc>
            </a:pPr>
            <a:endParaRPr lang="en-GB" altLang="en-US" sz="800"/>
          </a:p>
          <a:p>
            <a:pPr>
              <a:lnSpc>
                <a:spcPct val="80000"/>
              </a:lnSpc>
            </a:pPr>
            <a:r>
              <a:rPr lang="en-GB" altLang="en-US" sz="800"/>
              <a:t>&lt;space used&gt; / (&lt;space used&gt;+ &lt;space free&gt;)	- expressed as a percentage. This percentage may be greater than 100 if &lt;space free&gt; is less than zero. The percentage value shall be expressed as a positive integer, with any fractional result causing it to be rounded to the next highest integer. </a:t>
            </a:r>
          </a:p>
          <a:p>
            <a:pPr>
              <a:lnSpc>
                <a:spcPct val="80000"/>
              </a:lnSpc>
            </a:pPr>
            <a:endParaRPr lang="en-GB" altLang="en-US" sz="800"/>
          </a:p>
          <a:p>
            <a:pPr>
              <a:lnSpc>
                <a:spcPct val="80000"/>
              </a:lnSpc>
            </a:pPr>
            <a:endParaRPr lang="en-GB" altLang="en-US" sz="800"/>
          </a:p>
          <a:p>
            <a:pPr>
              <a:lnSpc>
                <a:spcPct val="80000"/>
              </a:lnSpc>
            </a:pPr>
            <a:r>
              <a:rPr lang="en-GB" altLang="en-US" sz="800" b="1"/>
              <a:t>du Examples:</a:t>
            </a:r>
          </a:p>
          <a:p>
            <a:pPr>
              <a:lnSpc>
                <a:spcPct val="80000"/>
              </a:lnSpc>
            </a:pPr>
            <a:endParaRPr lang="en-GB" altLang="en-US" sz="800" b="1"/>
          </a:p>
          <a:p>
            <a:pPr>
              <a:lnSpc>
                <a:spcPct val="80000"/>
              </a:lnSpc>
            </a:pPr>
            <a:r>
              <a:rPr lang="en-GB" altLang="en-US" sz="800"/>
              <a:t>disk usage of all subdirectories and files including hidden files within the current directory (sorted by filesize) :</a:t>
            </a:r>
          </a:p>
          <a:p>
            <a:pPr>
              <a:lnSpc>
                <a:spcPct val="80000"/>
              </a:lnSpc>
            </a:pPr>
            <a:r>
              <a:rPr lang="en-GB" altLang="en-US" sz="800"/>
              <a:t>$ du -sk .[A-z]* *|sort -n </a:t>
            </a:r>
          </a:p>
          <a:p>
            <a:pPr>
              <a:lnSpc>
                <a:spcPct val="80000"/>
              </a:lnSpc>
            </a:pPr>
            <a:endParaRPr lang="en-GB" altLang="en-US" sz="800"/>
          </a:p>
          <a:p>
            <a:pPr>
              <a:lnSpc>
                <a:spcPct val="80000"/>
              </a:lnSpc>
            </a:pPr>
            <a:r>
              <a:rPr lang="en-GB" altLang="en-US" sz="800"/>
              <a:t>The weight of directories:</a:t>
            </a:r>
          </a:p>
          <a:p>
            <a:pPr>
              <a:lnSpc>
                <a:spcPct val="80000"/>
              </a:lnSpc>
            </a:pPr>
            <a:r>
              <a:rPr lang="en-GB" altLang="en-US" sz="800"/>
              <a:t>$ du -d 1-c -h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095575C5-EF37-48A6-9FAD-1565C567B61D}"/>
              </a:ext>
            </a:extLst>
          </p:cNvPr>
          <p:cNvSpPr>
            <a:spLocks noRot="1" noChangeArrowheads="1" noTextEdit="1"/>
          </p:cNvSpPr>
          <p:nvPr>
            <p:ph type="sldImg"/>
          </p:nvPr>
        </p:nvSpPr>
        <p:spPr>
          <a:ln/>
        </p:spPr>
      </p:sp>
      <p:sp>
        <p:nvSpPr>
          <p:cNvPr id="279555" name="Rectangle 3">
            <a:extLst>
              <a:ext uri="{FF2B5EF4-FFF2-40B4-BE49-F238E27FC236}">
                <a16:creationId xmlns:a16="http://schemas.microsoft.com/office/drawing/2014/main" id="{A7E16D8A-D8AD-4E60-883E-976564E07A6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F73E2F52-3FFE-4952-8D80-990C62E7EAB8}"/>
              </a:ext>
            </a:extLst>
          </p:cNvPr>
          <p:cNvSpPr>
            <a:spLocks noRot="1" noChangeArrowheads="1" noTextEdit="1"/>
          </p:cNvSpPr>
          <p:nvPr>
            <p:ph type="sldImg"/>
          </p:nvPr>
        </p:nvSpPr>
        <p:spPr>
          <a:ln/>
        </p:spPr>
      </p:sp>
      <p:sp>
        <p:nvSpPr>
          <p:cNvPr id="449539" name="Rectangle 3">
            <a:extLst>
              <a:ext uri="{FF2B5EF4-FFF2-40B4-BE49-F238E27FC236}">
                <a16:creationId xmlns:a16="http://schemas.microsoft.com/office/drawing/2014/main" id="{498E43A8-30F2-4C1B-B97E-5385117441B7}"/>
              </a:ext>
            </a:extLst>
          </p:cNvPr>
          <p:cNvSpPr>
            <a:spLocks noGrp="1" noChangeArrowheads="1"/>
          </p:cNvSpPr>
          <p:nvPr>
            <p:ph type="body" idx="1"/>
          </p:nvPr>
        </p:nvSpPr>
        <p:spPr/>
        <p:txBody>
          <a:bodyPr/>
          <a:lstStyle/>
          <a:p>
            <a:r>
              <a:rPr lang="en-GB" altLang="en-US" b="1"/>
              <a:t>More du Examples:</a:t>
            </a:r>
          </a:p>
          <a:p>
            <a:endParaRPr lang="en-GB" altLang="en-US" b="1"/>
          </a:p>
          <a:p>
            <a:r>
              <a:rPr lang="en-GB" altLang="en-US"/>
              <a:t>disk usage of all subdirectories and files including hidden files within the current directory (sorted by filesize) :</a:t>
            </a:r>
          </a:p>
          <a:p>
            <a:r>
              <a:rPr lang="en-GB" altLang="en-US"/>
              <a:t>$ du -sk .[A-z]* *|sort -n </a:t>
            </a:r>
          </a:p>
          <a:p>
            <a:endParaRPr lang="en-GB" altLang="en-US"/>
          </a:p>
          <a:p>
            <a:r>
              <a:rPr lang="en-GB" altLang="en-US"/>
              <a:t>The weight of directories:</a:t>
            </a:r>
          </a:p>
          <a:p>
            <a:r>
              <a:rPr lang="en-GB" altLang="en-US"/>
              <a:t>$ du -d 1-c -h </a:t>
            </a:r>
          </a:p>
          <a:p>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005224B8-4833-4C75-A1DB-F51B4EF06757}"/>
              </a:ext>
            </a:extLst>
          </p:cNvPr>
          <p:cNvSpPr>
            <a:spLocks noRot="1" noChangeArrowheads="1" noTextEdit="1"/>
          </p:cNvSpPr>
          <p:nvPr>
            <p:ph type="sldImg"/>
          </p:nvPr>
        </p:nvSpPr>
        <p:spPr>
          <a:ln/>
        </p:spPr>
      </p:sp>
      <p:sp>
        <p:nvSpPr>
          <p:cNvPr id="448515" name="Rectangle 3">
            <a:extLst>
              <a:ext uri="{FF2B5EF4-FFF2-40B4-BE49-F238E27FC236}">
                <a16:creationId xmlns:a16="http://schemas.microsoft.com/office/drawing/2014/main" id="{8D0F42A2-3337-4E0B-88B2-C64F1BB2BFBB}"/>
              </a:ext>
            </a:extLst>
          </p:cNvPr>
          <p:cNvSpPr>
            <a:spLocks noGrp="1" noChangeArrowheads="1"/>
          </p:cNvSpPr>
          <p:nvPr>
            <p:ph type="body" idx="1"/>
          </p:nvPr>
        </p:nvSpPr>
        <p:spPr/>
        <p:txBody>
          <a:bodyPr/>
          <a:lstStyle/>
          <a:p>
            <a:pPr>
              <a:spcBef>
                <a:spcPts val="500"/>
              </a:spcBef>
              <a:spcAft>
                <a:spcPts val="500"/>
              </a:spcAft>
            </a:pPr>
            <a:r>
              <a:rPr lang="en-GB" altLang="en-US" sz="1200" b="1">
                <a:solidFill>
                  <a:srgbClr val="800000"/>
                </a:solidFill>
                <a:latin typeface="Arial Narrow" panose="020B0606020202030204" pitchFamily="34" charset="0"/>
              </a:rPr>
              <a:t>mount</a:t>
            </a:r>
            <a:r>
              <a:rPr lang="en-GB" altLang="en-US" sz="1200">
                <a:latin typeface="Arial Narrow" panose="020B0606020202030204" pitchFamily="34" charset="0"/>
              </a:rPr>
              <a:t> Usage: </a:t>
            </a:r>
          </a:p>
          <a:p>
            <a:pPr>
              <a:spcBef>
                <a:spcPts val="500"/>
              </a:spcBef>
              <a:spcAft>
                <a:spcPts val="500"/>
              </a:spcAft>
            </a:pPr>
            <a:r>
              <a:rPr lang="en-GB" altLang="en-US" sz="1200">
                <a:latin typeface="Arial Narrow" panose="020B0606020202030204" pitchFamily="34" charset="0"/>
              </a:rPr>
              <a:t>mount -V 	: print version </a:t>
            </a:r>
          </a:p>
          <a:p>
            <a:pPr>
              <a:spcBef>
                <a:spcPts val="500"/>
              </a:spcBef>
              <a:spcAft>
                <a:spcPts val="500"/>
              </a:spcAft>
            </a:pPr>
            <a:r>
              <a:rPr lang="en-GB" altLang="en-US" sz="1200">
                <a:latin typeface="Arial Narrow" panose="020B0606020202030204" pitchFamily="34" charset="0"/>
              </a:rPr>
              <a:t>mount -h 	: print this help </a:t>
            </a:r>
          </a:p>
          <a:p>
            <a:pPr>
              <a:spcBef>
                <a:spcPts val="500"/>
              </a:spcBef>
              <a:spcAft>
                <a:spcPts val="500"/>
              </a:spcAft>
            </a:pPr>
            <a:r>
              <a:rPr lang="en-GB" altLang="en-US" sz="1200">
                <a:latin typeface="Arial Narrow" panose="020B0606020202030204" pitchFamily="34" charset="0"/>
              </a:rPr>
              <a:t>mount 	: list mounted filesystems </a:t>
            </a:r>
          </a:p>
          <a:p>
            <a:pPr>
              <a:spcBef>
                <a:spcPts val="500"/>
              </a:spcBef>
              <a:spcAft>
                <a:spcPts val="500"/>
              </a:spcAft>
            </a:pPr>
            <a:r>
              <a:rPr lang="en-GB" altLang="en-US" sz="1200">
                <a:latin typeface="Arial Narrow" panose="020B0606020202030204" pitchFamily="34" charset="0"/>
              </a:rPr>
              <a:t>mount –l	: list mount points, including volume labels </a:t>
            </a:r>
          </a:p>
          <a:p>
            <a:pPr>
              <a:spcBef>
                <a:spcPts val="500"/>
              </a:spcBef>
              <a:spcAft>
                <a:spcPts val="500"/>
              </a:spcAft>
            </a:pPr>
            <a:r>
              <a:rPr lang="en-GB" altLang="en-US" sz="1200">
                <a:latin typeface="Arial Narrow" panose="020B0606020202030204" pitchFamily="34" charset="0"/>
              </a:rPr>
              <a:t>mount -a [-t|-O] ... : mount all stuff from /etc/fstab or /etc/filesystems</a:t>
            </a:r>
          </a:p>
          <a:p>
            <a:pPr>
              <a:spcBef>
                <a:spcPts val="500"/>
              </a:spcBef>
              <a:spcAft>
                <a:spcPts val="500"/>
              </a:spcAft>
            </a:pPr>
            <a:r>
              <a:rPr lang="en-GB" altLang="en-US" sz="1200">
                <a:latin typeface="Arial Narrow" panose="020B0606020202030204" pitchFamily="34" charset="0"/>
              </a:rPr>
              <a:t>mount device 	: mount device at the known place </a:t>
            </a:r>
          </a:p>
          <a:p>
            <a:pPr>
              <a:spcBef>
                <a:spcPts val="500"/>
              </a:spcBef>
              <a:spcAft>
                <a:spcPts val="500"/>
              </a:spcAft>
            </a:pPr>
            <a:r>
              <a:rPr lang="en-GB" altLang="en-US" sz="1200">
                <a:latin typeface="Arial Narrow" panose="020B0606020202030204" pitchFamily="34" charset="0"/>
              </a:rPr>
              <a:t>mount directory 	: mount known device here </a:t>
            </a:r>
          </a:p>
          <a:p>
            <a:pPr>
              <a:spcBef>
                <a:spcPts val="500"/>
              </a:spcBef>
              <a:spcAft>
                <a:spcPts val="500"/>
              </a:spcAft>
            </a:pPr>
            <a:r>
              <a:rPr lang="en-GB" altLang="en-US" sz="1200">
                <a:latin typeface="Arial Narrow" panose="020B0606020202030204" pitchFamily="34" charset="0"/>
              </a:rPr>
              <a:t>mount -t type dev dir	: ordinary mount command </a:t>
            </a:r>
          </a:p>
          <a:p>
            <a:pPr>
              <a:spcBef>
                <a:spcPts val="500"/>
              </a:spcBef>
              <a:spcAft>
                <a:spcPts val="500"/>
              </a:spcAft>
            </a:pPr>
            <a:endParaRPr lang="en-GB" altLang="en-US" sz="1200">
              <a:latin typeface="Arial Narrow" panose="020B0606020202030204" pitchFamily="34" charset="0"/>
            </a:endParaRPr>
          </a:p>
          <a:p>
            <a:pPr>
              <a:spcBef>
                <a:spcPts val="500"/>
              </a:spcBef>
              <a:spcAft>
                <a:spcPts val="500"/>
              </a:spcAft>
            </a:pPr>
            <a:r>
              <a:rPr lang="en-GB" altLang="en-US" sz="1200">
                <a:latin typeface="Arial Narrow" panose="020B0606020202030204" pitchFamily="34" charset="0"/>
              </a:rPr>
              <a:t>Note that one does not really mount a device, one mounts a filesystem (of the given type) found on the device. One can also mount an already visible directory tree elsewhere: </a:t>
            </a:r>
          </a:p>
          <a:p>
            <a:pPr>
              <a:spcBef>
                <a:spcPts val="500"/>
              </a:spcBef>
              <a:spcAft>
                <a:spcPts val="500"/>
              </a:spcAft>
            </a:pPr>
            <a:r>
              <a:rPr lang="en-GB" altLang="en-US" sz="1200">
                <a:latin typeface="Arial Narrow" panose="020B0606020202030204" pitchFamily="34" charset="0"/>
              </a:rPr>
              <a:t>mount --bind olddir newdir </a:t>
            </a:r>
          </a:p>
          <a:p>
            <a:pPr>
              <a:spcBef>
                <a:spcPts val="500"/>
              </a:spcBef>
              <a:spcAft>
                <a:spcPts val="500"/>
              </a:spcAft>
            </a:pPr>
            <a:r>
              <a:rPr lang="en-GB" altLang="en-US" sz="1200">
                <a:latin typeface="Arial Narrow" panose="020B0606020202030204" pitchFamily="34" charset="0"/>
              </a:rPr>
              <a:t>or </a:t>
            </a:r>
          </a:p>
          <a:p>
            <a:pPr>
              <a:spcBef>
                <a:spcPts val="500"/>
              </a:spcBef>
              <a:spcAft>
                <a:spcPts val="500"/>
              </a:spcAft>
            </a:pPr>
            <a:r>
              <a:rPr lang="en-GB" altLang="en-US" sz="1200">
                <a:latin typeface="Arial Narrow" panose="020B0606020202030204" pitchFamily="34" charset="0"/>
              </a:rPr>
              <a:t>move a subtree: mount --move olddir newdir</a:t>
            </a:r>
          </a:p>
          <a:p>
            <a:endParaRPr lang="en-GB" altLang="en-US" sz="1200">
              <a:latin typeface="Arial Narrow" panose="020B0606020202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21A0FA62-B773-4F8D-893C-D1B62BC3E5AF}"/>
              </a:ext>
            </a:extLst>
          </p:cNvPr>
          <p:cNvSpPr>
            <a:spLocks noRot="1" noChangeArrowheads="1" noTextEdit="1"/>
          </p:cNvSpPr>
          <p:nvPr>
            <p:ph type="sldImg"/>
          </p:nvPr>
        </p:nvSpPr>
        <p:spPr>
          <a:ln/>
        </p:spPr>
      </p:sp>
      <p:sp>
        <p:nvSpPr>
          <p:cNvPr id="479235" name="Rectangle 3">
            <a:extLst>
              <a:ext uri="{FF2B5EF4-FFF2-40B4-BE49-F238E27FC236}">
                <a16:creationId xmlns:a16="http://schemas.microsoft.com/office/drawing/2014/main" id="{826E04B6-0C74-4729-9302-F830D8EDB3B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9F52AD32-0120-4B70-8A8D-5CD9EE590BD4}"/>
              </a:ext>
            </a:extLst>
          </p:cNvPr>
          <p:cNvSpPr>
            <a:spLocks noRot="1" noChangeArrowheads="1" noTextEdit="1"/>
          </p:cNvSpPr>
          <p:nvPr>
            <p:ph type="sldImg"/>
          </p:nvPr>
        </p:nvSpPr>
        <p:spPr>
          <a:ln/>
        </p:spPr>
      </p:sp>
      <p:sp>
        <p:nvSpPr>
          <p:cNvPr id="478211" name="Rectangle 3">
            <a:extLst>
              <a:ext uri="{FF2B5EF4-FFF2-40B4-BE49-F238E27FC236}">
                <a16:creationId xmlns:a16="http://schemas.microsoft.com/office/drawing/2014/main" id="{A8D42CF3-EDC1-4820-938D-BCD57FB97A79}"/>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A96175B1-8FC8-4696-B0F5-7BC907827D8E}"/>
              </a:ext>
            </a:extLst>
          </p:cNvPr>
          <p:cNvSpPr>
            <a:spLocks noRot="1" noChangeArrowheads="1" noTextEdit="1"/>
          </p:cNvSpPr>
          <p:nvPr>
            <p:ph type="sldImg"/>
          </p:nvPr>
        </p:nvSpPr>
        <p:spPr>
          <a:ln/>
        </p:spPr>
      </p:sp>
      <p:sp>
        <p:nvSpPr>
          <p:cNvPr id="291843" name="Rectangle 3">
            <a:extLst>
              <a:ext uri="{FF2B5EF4-FFF2-40B4-BE49-F238E27FC236}">
                <a16:creationId xmlns:a16="http://schemas.microsoft.com/office/drawing/2014/main" id="{C4C8430C-3EE8-4E26-9B30-45DA7BB6D77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61FBBE9-75C9-4A4E-908A-6E05C4F525C3}"/>
              </a:ext>
            </a:extLst>
          </p:cNvPr>
          <p:cNvSpPr>
            <a:spLocks noRot="1" noChangeArrowheads="1" noTextEdit="1"/>
          </p:cNvSpPr>
          <p:nvPr>
            <p:ph type="sldImg"/>
          </p:nvPr>
        </p:nvSpPr>
        <p:spPr>
          <a:ln/>
        </p:spPr>
      </p:sp>
      <p:sp>
        <p:nvSpPr>
          <p:cNvPr id="309251" name="Rectangle 3">
            <a:extLst>
              <a:ext uri="{FF2B5EF4-FFF2-40B4-BE49-F238E27FC236}">
                <a16:creationId xmlns:a16="http://schemas.microsoft.com/office/drawing/2014/main" id="{92DA2670-350D-46FA-86CB-C0D348917BF0}"/>
              </a:ext>
            </a:extLst>
          </p:cNvPr>
          <p:cNvSpPr>
            <a:spLocks noGrp="1" noChangeArrowheads="1"/>
          </p:cNvSpPr>
          <p:nvPr>
            <p:ph type="body" idx="1"/>
          </p:nvPr>
        </p:nvSpPr>
        <p:spPr>
          <a:xfrm>
            <a:off x="379413" y="4454525"/>
            <a:ext cx="5903912" cy="4608513"/>
          </a:xfrm>
          <a:noFill/>
        </p:spPr>
        <p:txBody>
          <a:bodyPr lIns="0" rIns="0" bIns="36000"/>
          <a:lstStyle/>
          <a:p>
            <a:pPr marL="179388" lvl="1" algn="just">
              <a:lnSpc>
                <a:spcPct val="80000"/>
              </a:lnSpc>
            </a:pPr>
            <a:r>
              <a:rPr lang="en-GB" altLang="en-US" sz="800" b="1"/>
              <a:t>System V printing system</a:t>
            </a:r>
          </a:p>
          <a:p>
            <a:pPr marL="179388" lvl="1" algn="just">
              <a:lnSpc>
                <a:spcPct val="80000"/>
              </a:lnSpc>
            </a:pPr>
            <a:r>
              <a:rPr lang="en-GB" altLang="en-US" sz="800"/>
              <a:t>The UNIX System V printing system is one of several standard architectures for printing on the UNIX platform, and is typical of commercial System V-based operating systems such as Solaris, HP-UX and SCO OpenServer. A system running this print architecture could traditionally be identified by the use of the user command lp as the primary interface to the print system, as opposed to the BSD lpr command, though some systems provide lpr as an alias to lp.</a:t>
            </a:r>
          </a:p>
          <a:p>
            <a:pPr marL="179388" lvl="1" algn="just">
              <a:lnSpc>
                <a:spcPct val="80000"/>
              </a:lnSpc>
            </a:pPr>
            <a:endParaRPr lang="en-GB" altLang="en-US" sz="800"/>
          </a:p>
          <a:p>
            <a:pPr marL="179388" lvl="1" algn="just">
              <a:lnSpc>
                <a:spcPct val="80000"/>
              </a:lnSpc>
            </a:pPr>
            <a:r>
              <a:rPr lang="en-GB" altLang="en-US" sz="800"/>
              <a:t>•	lp		- the user command to print </a:t>
            </a:r>
          </a:p>
          <a:p>
            <a:pPr marL="179388" lvl="1" algn="just">
              <a:lnSpc>
                <a:spcPct val="80000"/>
              </a:lnSpc>
            </a:pPr>
            <a:r>
              <a:rPr lang="en-GB" altLang="en-US" sz="800"/>
              <a:t>•	lpstat		- shows the current print queue </a:t>
            </a:r>
          </a:p>
          <a:p>
            <a:pPr marL="179388" lvl="1" algn="just">
              <a:lnSpc>
                <a:spcPct val="80000"/>
              </a:lnSpc>
            </a:pPr>
            <a:r>
              <a:rPr lang="en-GB" altLang="en-US" sz="800"/>
              <a:t>•	cancel	- deletes a job from the print queue </a:t>
            </a:r>
          </a:p>
          <a:p>
            <a:pPr marL="179388" lvl="1" algn="just">
              <a:lnSpc>
                <a:spcPct val="80000"/>
              </a:lnSpc>
            </a:pPr>
            <a:r>
              <a:rPr lang="en-GB" altLang="en-US" sz="800"/>
              <a:t>•	lpadmin	- a sysadmin command that configures the print system </a:t>
            </a:r>
          </a:p>
          <a:p>
            <a:pPr marL="179388" lvl="1" algn="just">
              <a:lnSpc>
                <a:spcPct val="80000"/>
              </a:lnSpc>
            </a:pPr>
            <a:r>
              <a:rPr lang="en-GB" altLang="en-US" sz="800"/>
              <a:t>•	lpmove	- a sysadmin command that moves jobs between queues </a:t>
            </a:r>
          </a:p>
          <a:p>
            <a:pPr marL="179388" lvl="1" algn="just">
              <a:lnSpc>
                <a:spcPct val="80000"/>
              </a:lnSpc>
            </a:pPr>
            <a:endParaRPr lang="en-GB" altLang="en-US" sz="800"/>
          </a:p>
          <a:p>
            <a:pPr marL="179388" lvl="1" algn="just">
              <a:lnSpc>
                <a:spcPct val="80000"/>
              </a:lnSpc>
            </a:pPr>
            <a:r>
              <a:rPr lang="en-GB" altLang="en-US" sz="800" b="1"/>
              <a:t>Berkely Printing System</a:t>
            </a:r>
          </a:p>
          <a:p>
            <a:pPr marL="179388" lvl="1" algn="just">
              <a:lnSpc>
                <a:spcPct val="80000"/>
              </a:lnSpc>
            </a:pPr>
            <a:r>
              <a:rPr lang="en-GB" altLang="en-US" sz="800"/>
              <a:t>The Line Printer Daemon protocol/Line Printer Remote protocol (or LPD, LPR) also known as the Berkeley printing system, is a set of programs that provide printer spooling and network print server functionality for Unix-like systems. The most common implementations of LPD are the official BSD UNIX operating system and the LPRng project. The Common Unix Printing System (or CUPS), which is more common on modern Linux distributions, borrows heavily from LPD.</a:t>
            </a:r>
          </a:p>
          <a:p>
            <a:pPr marL="179388" lvl="1" algn="just">
              <a:lnSpc>
                <a:spcPct val="80000"/>
              </a:lnSpc>
            </a:pPr>
            <a:endParaRPr lang="en-GB" altLang="en-US" sz="800"/>
          </a:p>
          <a:p>
            <a:pPr marL="179388" lvl="1" algn="just">
              <a:lnSpc>
                <a:spcPct val="80000"/>
              </a:lnSpc>
            </a:pPr>
            <a:r>
              <a:rPr lang="en-GB" altLang="en-US" sz="800"/>
              <a:t>•	lpr	- Assign a job to a queue. </a:t>
            </a:r>
          </a:p>
          <a:p>
            <a:pPr marL="179388" lvl="1" algn="just">
              <a:lnSpc>
                <a:spcPct val="80000"/>
              </a:lnSpc>
            </a:pPr>
            <a:r>
              <a:rPr lang="en-GB" altLang="en-US" sz="800"/>
              <a:t>•	lpq	- Display the jobs assigned to a queue and their print status. </a:t>
            </a:r>
          </a:p>
          <a:p>
            <a:pPr marL="179388" lvl="1" algn="just">
              <a:lnSpc>
                <a:spcPct val="80000"/>
              </a:lnSpc>
            </a:pPr>
            <a:r>
              <a:rPr lang="en-GB" altLang="en-US" sz="800"/>
              <a:t>•	lprm	- Remove a job from a queue. </a:t>
            </a:r>
          </a:p>
          <a:p>
            <a:pPr marL="179388" lvl="1" algn="just">
              <a:lnSpc>
                <a:spcPct val="80000"/>
              </a:lnSpc>
            </a:pPr>
            <a:r>
              <a:rPr lang="en-GB" altLang="en-US" sz="800"/>
              <a:t>•	lpc	- Control a queue. </a:t>
            </a:r>
          </a:p>
          <a:p>
            <a:pPr marL="179388" lvl="1" algn="just">
              <a:lnSpc>
                <a:spcPct val="80000"/>
              </a:lnSpc>
            </a:pPr>
            <a:endParaRPr lang="en-GB" altLang="en-US" sz="800"/>
          </a:p>
          <a:p>
            <a:pPr marL="179388" lvl="1" algn="just">
              <a:lnSpc>
                <a:spcPct val="80000"/>
              </a:lnSpc>
            </a:pPr>
            <a:r>
              <a:rPr lang="en-GB" altLang="en-US" sz="800" b="1"/>
              <a:t>LPRng</a:t>
            </a:r>
          </a:p>
          <a:p>
            <a:pPr marL="179388" lvl="1" algn="just">
              <a:lnSpc>
                <a:spcPct val="80000"/>
              </a:lnSpc>
            </a:pPr>
            <a:r>
              <a:rPr lang="en-GB" altLang="en-US" sz="800"/>
              <a:t>The application LPRng is an implementation of the Line Printer Daemon protocol (commonly known as the Berkeley printing system or LPR/LPD) that provides printer spooling and network print server functionality.</a:t>
            </a:r>
          </a:p>
          <a:p>
            <a:pPr marL="179388" lvl="1" algn="just">
              <a:lnSpc>
                <a:spcPct val="80000"/>
              </a:lnSpc>
            </a:pPr>
            <a:endParaRPr lang="en-GB" altLang="en-US" sz="800"/>
          </a:p>
          <a:p>
            <a:pPr marL="179388" lvl="1" algn="just">
              <a:lnSpc>
                <a:spcPct val="80000"/>
              </a:lnSpc>
            </a:pPr>
            <a:r>
              <a:rPr lang="en-GB" altLang="en-US" sz="800" b="1"/>
              <a:t>Common UNIX Printing System (CUPS)</a:t>
            </a:r>
          </a:p>
          <a:p>
            <a:pPr marL="179388" lvl="1" algn="just">
              <a:lnSpc>
                <a:spcPct val="80000"/>
              </a:lnSpc>
            </a:pPr>
            <a:r>
              <a:rPr lang="en-GB" altLang="en-US" sz="800"/>
              <a:t>The Common Unix Printing System (CUPS) is a modular printing system for Unix-like computer operating systems that allows a computer to act as a powerful print server. A computer running CUPS is a host which can accept print jobs from client computers, process them, and send them to the appropriate printer.</a:t>
            </a:r>
          </a:p>
          <a:p>
            <a:pPr marL="179388" lvl="1" algn="just">
              <a:lnSpc>
                <a:spcPct val="80000"/>
              </a:lnSpc>
            </a:pPr>
            <a:r>
              <a:rPr lang="en-GB" altLang="en-US" sz="800"/>
              <a:t>The original design of CUPS used the LPD protocol, but due to limitations in LPD and vendor incompatibilities the Internet Printing Protocol (IPP) was chosen instead.</a:t>
            </a:r>
          </a:p>
          <a:p>
            <a:pPr marL="179388" lvl="1" algn="just">
              <a:lnSpc>
                <a:spcPct val="80000"/>
              </a:lnSpc>
            </a:pPr>
            <a:r>
              <a:rPr lang="en-GB" altLang="en-US" sz="800"/>
              <a:t>CUPS consists of a print spooler and scheduler, a filter system that converts the print data to a format that the printer will understand, and a backend system that sends this data to the print device. CUPS uses the Internet Printing Protocol (IPP) as the basis for managing print jobs and queues. It also provides the traditional command line interfaces for the System V and Berkeley print systems, along with limited support for the server message block (SMB) protocol.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C9462AA-E687-4DDC-AD5B-88B306F33CA7}"/>
              </a:ext>
            </a:extLst>
          </p:cNvPr>
          <p:cNvSpPr>
            <a:spLocks noRot="1" noChangeArrowheads="1" noTextEdit="1"/>
          </p:cNvSpPr>
          <p:nvPr>
            <p:ph type="sldImg"/>
          </p:nvPr>
        </p:nvSpPr>
        <p:spPr>
          <a:ln/>
        </p:spPr>
      </p:sp>
      <p:sp>
        <p:nvSpPr>
          <p:cNvPr id="308227" name="Rectangle 3">
            <a:extLst>
              <a:ext uri="{FF2B5EF4-FFF2-40B4-BE49-F238E27FC236}">
                <a16:creationId xmlns:a16="http://schemas.microsoft.com/office/drawing/2014/main" id="{E30AA7CD-DE57-4CCA-853F-966B76E4F42D}"/>
              </a:ext>
            </a:extLst>
          </p:cNvPr>
          <p:cNvSpPr>
            <a:spLocks noGrp="1" noChangeArrowheads="1"/>
          </p:cNvSpPr>
          <p:nvPr>
            <p:ph type="body" idx="1"/>
          </p:nvPr>
        </p:nvSpPr>
        <p:spPr/>
        <p:txBody>
          <a:bodyPr/>
          <a:lstStyle/>
          <a:p>
            <a:pPr algn="just"/>
            <a:r>
              <a:rPr lang="en-GB" altLang="en-US" sz="900"/>
              <a:t>Four commands can be used to submit a job to the base operating system spooler. These are lp, lpr, qprt, and enq. </a:t>
            </a:r>
          </a:p>
          <a:p>
            <a:pPr algn="just"/>
            <a:r>
              <a:rPr lang="en-GB" altLang="en-US" sz="900"/>
              <a:t>Each of these commands has a specific UNIX origin: lp originated with AT&amp;T System V, lpr originated with BSD, and both qprt and enq originated with the AIX flavour of UNIX.</a:t>
            </a:r>
          </a:p>
          <a:p>
            <a:pPr algn="just"/>
            <a:r>
              <a:rPr lang="en-GB" altLang="en-US" sz="900"/>
              <a:t>While a user can use any one of these four commands to submit a job to the spooler, the true entry point to the spooler is the enq command. All of lp, lpr, and qprt are front ends to enq. lp, lpr, and qprt all parse their arguments and compose a call to enq. The front ends differ from one another in the way each one behaves and in the number and types of flags each one accepts.</a:t>
            </a:r>
          </a:p>
          <a:p>
            <a:pPr algn="just"/>
            <a:endParaRPr lang="en-GB" altLang="en-US" sz="900"/>
          </a:p>
          <a:p>
            <a:pPr algn="just"/>
            <a:r>
              <a:rPr lang="en-GB" altLang="en-US" sz="900"/>
              <a:t>The spooler has four basic parts:</a:t>
            </a:r>
          </a:p>
          <a:p>
            <a:pPr algn="just"/>
            <a:endParaRPr lang="en-GB" altLang="en-US" sz="900"/>
          </a:p>
          <a:p>
            <a:pPr algn="just">
              <a:buFontTx/>
              <a:buAutoNum type="arabicPeriod"/>
            </a:pPr>
            <a:r>
              <a:rPr lang="en-GB" altLang="en-US" sz="900"/>
              <a:t>The </a:t>
            </a:r>
            <a:r>
              <a:rPr lang="en-GB" altLang="en-US" sz="900" b="1"/>
              <a:t>enq</a:t>
            </a:r>
            <a:r>
              <a:rPr lang="en-GB" altLang="en-US" sz="900"/>
              <a:t> command is the true entry point to the spooler, and as such is the beginning of any spooler activity. This command accepts requests for job processing. </a:t>
            </a:r>
          </a:p>
          <a:p>
            <a:pPr algn="just">
              <a:buFontTx/>
              <a:buAutoNum type="arabicPeriod"/>
            </a:pPr>
            <a:r>
              <a:rPr lang="en-GB" altLang="en-US" sz="900"/>
              <a:t>The </a:t>
            </a:r>
            <a:r>
              <a:rPr lang="en-GB" altLang="en-US" sz="900" b="1"/>
              <a:t>qdaemon</a:t>
            </a:r>
            <a:r>
              <a:rPr lang="en-GB" altLang="en-US" sz="900"/>
              <a:t> is responsible for accepting and tracking all jobs submitted to the spooler by the </a:t>
            </a:r>
            <a:r>
              <a:rPr lang="en-GB" altLang="en-US" sz="900" b="1"/>
              <a:t>enq</a:t>
            </a:r>
            <a:r>
              <a:rPr lang="en-GB" altLang="en-US" sz="900"/>
              <a:t> command. It is also responsible, after all the necessary resources are available, for allowing a queue backend to process a job. The </a:t>
            </a:r>
            <a:r>
              <a:rPr lang="en-GB" altLang="en-US" sz="900" b="1"/>
              <a:t>qdaemon</a:t>
            </a:r>
            <a:r>
              <a:rPr lang="en-GB" altLang="en-US" sz="900"/>
              <a:t> is one of the points-in-between in the spooler process. </a:t>
            </a:r>
          </a:p>
          <a:p>
            <a:pPr algn="just">
              <a:buFontTx/>
              <a:buAutoNum type="arabicPeriod"/>
            </a:pPr>
            <a:r>
              <a:rPr lang="en-GB" altLang="en-US" sz="900"/>
              <a:t>The spooler backend is a collection of programs invoked by the spooler's </a:t>
            </a:r>
            <a:r>
              <a:rPr lang="en-GB" altLang="en-US" sz="900" b="1"/>
              <a:t>qdaemon</a:t>
            </a:r>
            <a:r>
              <a:rPr lang="en-GB" altLang="en-US" sz="900"/>
              <a:t> command to process a job in some queue. The backend sends output to a specific device, such as a printer. When the backend is </a:t>
            </a:r>
            <a:r>
              <a:rPr lang="en-GB" altLang="en-US" sz="900" b="1"/>
              <a:t>piobe</a:t>
            </a:r>
            <a:r>
              <a:rPr lang="en-GB" altLang="en-US" sz="900"/>
              <a:t>, it involves a formatter filter, which in turn involves a printer colon file. The backend is one of the points-in-between as well as the ending because the backend contains the specific process that will deliver the processed job to its final destination. </a:t>
            </a:r>
          </a:p>
          <a:p>
            <a:pPr algn="just">
              <a:buFontTx/>
              <a:buAutoNum type="arabicPeriod"/>
            </a:pPr>
            <a:r>
              <a:rPr lang="en-GB" altLang="en-US" sz="900"/>
              <a:t>The configuration file, </a:t>
            </a:r>
            <a:r>
              <a:rPr lang="en-GB" altLang="en-US" sz="900" b="1"/>
              <a:t>/etc/qconfig</a:t>
            </a:r>
            <a:r>
              <a:rPr lang="en-GB" altLang="en-US" sz="900"/>
              <a:t>, describes the configuration of available queues and devices. Both the </a:t>
            </a:r>
            <a:r>
              <a:rPr lang="en-GB" altLang="en-US" sz="900" b="1"/>
              <a:t>enq</a:t>
            </a:r>
            <a:r>
              <a:rPr lang="en-GB" altLang="en-US" sz="900"/>
              <a:t> command and the </a:t>
            </a:r>
            <a:r>
              <a:rPr lang="en-GB" altLang="en-US" sz="900" b="1"/>
              <a:t>qdaemon</a:t>
            </a:r>
            <a:r>
              <a:rPr lang="en-GB" altLang="en-US" sz="900"/>
              <a:t> command, see the configuration file. This configuration file is considered as conceptually important as the other three spooler parts due to its critical value to the correct operation of the base operating system spooler as a whole. </a:t>
            </a:r>
          </a:p>
          <a:p>
            <a:pPr algn="just"/>
            <a:endParaRPr lang="en-GB" altLang="en-US" sz="9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56941919-EE13-4DE2-998D-8F7996FCD613}"/>
              </a:ext>
            </a:extLst>
          </p:cNvPr>
          <p:cNvSpPr>
            <a:spLocks noRot="1" noChangeArrowheads="1" noTextEdit="1"/>
          </p:cNvSpPr>
          <p:nvPr>
            <p:ph type="sldImg"/>
          </p:nvPr>
        </p:nvSpPr>
        <p:spPr>
          <a:ln/>
        </p:spPr>
      </p:sp>
      <p:sp>
        <p:nvSpPr>
          <p:cNvPr id="314371" name="Rectangle 3">
            <a:extLst>
              <a:ext uri="{FF2B5EF4-FFF2-40B4-BE49-F238E27FC236}">
                <a16:creationId xmlns:a16="http://schemas.microsoft.com/office/drawing/2014/main" id="{9B889EBE-BD8A-43C4-8FB8-BB0F6E0FFCC9}"/>
              </a:ext>
            </a:extLst>
          </p:cNvPr>
          <p:cNvSpPr>
            <a:spLocks noGrp="1" noChangeArrowheads="1"/>
          </p:cNvSpPr>
          <p:nvPr>
            <p:ph type="body" idx="1"/>
          </p:nvPr>
        </p:nvSpPr>
        <p:spPr>
          <a:xfrm>
            <a:off x="666750" y="4383088"/>
            <a:ext cx="5329238" cy="4657725"/>
          </a:xfrm>
        </p:spPr>
        <p:txBody>
          <a:bodyPr/>
          <a:lstStyle/>
          <a:p>
            <a:pPr>
              <a:lnSpc>
                <a:spcPct val="80000"/>
              </a:lnSpc>
            </a:pPr>
            <a:r>
              <a:rPr lang="en-GB" altLang="en-US" sz="900">
                <a:latin typeface="Arial Narrow" panose="020B0606020202030204" pitchFamily="34" charset="0"/>
              </a:rPr>
              <a:t>An example of an AIX print queue definitions:</a:t>
            </a:r>
          </a:p>
          <a:p>
            <a:pPr>
              <a:lnSpc>
                <a:spcPct val="80000"/>
              </a:lnSpc>
            </a:pPr>
            <a:endParaRPr lang="en-GB" altLang="en-US" sz="900">
              <a:latin typeface="Arial Narrow" panose="020B0606020202030204" pitchFamily="34" charset="0"/>
            </a:endParaRPr>
          </a:p>
          <a:p>
            <a:pPr>
              <a:lnSpc>
                <a:spcPct val="80000"/>
              </a:lnSpc>
            </a:pPr>
            <a:r>
              <a:rPr lang="en-GB" altLang="en-US" sz="800">
                <a:latin typeface="Arial Narrow" panose="020B0606020202030204" pitchFamily="34" charset="0"/>
              </a:rPr>
              <a:t>* @(#)33        1.6  src/bos/usr/bin/que/qconfig.sh, cmdque, bos520 2/4/94 10:45:05</a:t>
            </a:r>
          </a:p>
          <a:p>
            <a:pPr>
              <a:lnSpc>
                <a:spcPct val="80000"/>
              </a:lnSpc>
            </a:pPr>
            <a:r>
              <a:rPr lang="en-GB" altLang="en-US" sz="800">
                <a:latin typeface="Arial Narrow" panose="020B0606020202030204" pitchFamily="34" charset="0"/>
              </a:rPr>
              <a:t>* IBM_PROLOG_BEGIN_TAG</a:t>
            </a:r>
          </a:p>
          <a:p>
            <a:pPr>
              <a:lnSpc>
                <a:spcPct val="80000"/>
              </a:lnSpc>
            </a:pPr>
            <a:r>
              <a:rPr lang="en-GB" altLang="en-US" sz="800">
                <a:latin typeface="Arial Narrow" panose="020B0606020202030204" pitchFamily="34" charset="0"/>
              </a:rPr>
              <a:t>* This is an automatically generated prolog.</a:t>
            </a:r>
          </a:p>
          <a:p>
            <a:pPr>
              <a:lnSpc>
                <a:spcPct val="80000"/>
              </a:lnSpc>
            </a:pPr>
            <a:r>
              <a:rPr lang="en-GB" altLang="en-US" sz="800">
                <a:latin typeface="Arial Narrow" panose="020B0606020202030204" pitchFamily="34" charset="0"/>
              </a:rPr>
              <a:t>.</a:t>
            </a:r>
          </a:p>
          <a:p>
            <a:pPr>
              <a:lnSpc>
                <a:spcPct val="80000"/>
              </a:lnSpc>
            </a:pPr>
            <a:r>
              <a:rPr lang="en-GB" altLang="en-US" sz="800">
                <a:latin typeface="Arial Narrow" panose="020B0606020202030204" pitchFamily="34" charset="0"/>
              </a:rPr>
              <a:t>.  Standard stanza omitted for clarity.</a:t>
            </a:r>
          </a:p>
          <a:p>
            <a:pPr>
              <a:lnSpc>
                <a:spcPct val="80000"/>
              </a:lnSpc>
            </a:pPr>
            <a:r>
              <a:rPr lang="en-GB" altLang="en-US" sz="800">
                <a:latin typeface="Arial Narrow" panose="020B0606020202030204" pitchFamily="34" charset="0"/>
              </a:rPr>
              <a:t>*</a:t>
            </a:r>
          </a:p>
          <a:p>
            <a:pPr>
              <a:lnSpc>
                <a:spcPct val="80000"/>
              </a:lnSpc>
            </a:pPr>
            <a:r>
              <a:rPr lang="en-GB" altLang="en-US" sz="800">
                <a:latin typeface="Arial Narrow" panose="020B0606020202030204" pitchFamily="34" charset="0"/>
              </a:rPr>
              <a:t>* EXAMPLE of remote print queue configuration</a:t>
            </a:r>
          </a:p>
          <a:p>
            <a:pPr>
              <a:lnSpc>
                <a:spcPct val="80000"/>
              </a:lnSpc>
            </a:pPr>
            <a:r>
              <a:rPr lang="en-GB" altLang="en-US" sz="800">
                <a:latin typeface="Arial Narrow" panose="020B0606020202030204" pitchFamily="34" charset="0"/>
              </a:rPr>
              <a:t>* rp0:</a:t>
            </a:r>
          </a:p>
          <a:p>
            <a:pPr>
              <a:lnSpc>
                <a:spcPct val="80000"/>
              </a:lnSpc>
            </a:pPr>
            <a:r>
              <a:rPr lang="en-GB" altLang="en-US" sz="800">
                <a:latin typeface="Arial Narrow" panose="020B0606020202030204" pitchFamily="34" charset="0"/>
              </a:rPr>
              <a:t>*       host = hostname</a:t>
            </a:r>
          </a:p>
          <a:p>
            <a:pPr>
              <a:lnSpc>
                <a:spcPct val="80000"/>
              </a:lnSpc>
            </a:pPr>
            <a:r>
              <a:rPr lang="en-GB" altLang="en-US" sz="800">
                <a:latin typeface="Arial Narrow" panose="020B0606020202030204" pitchFamily="34" charset="0"/>
              </a:rPr>
              <a:t>*       s_statfilter = /usr/lib/lpd/aixshort</a:t>
            </a:r>
          </a:p>
          <a:p>
            <a:pPr>
              <a:lnSpc>
                <a:spcPct val="80000"/>
              </a:lnSpc>
            </a:pPr>
            <a:r>
              <a:rPr lang="en-GB" altLang="en-US" sz="800">
                <a:latin typeface="Arial Narrow" panose="020B0606020202030204" pitchFamily="34" charset="0"/>
              </a:rPr>
              <a:t>*       l_statfilter = /usr/lib/lpd/aixlong</a:t>
            </a:r>
          </a:p>
          <a:p>
            <a:pPr>
              <a:lnSpc>
                <a:spcPct val="80000"/>
              </a:lnSpc>
            </a:pPr>
            <a:r>
              <a:rPr lang="en-GB" altLang="en-US" sz="800">
                <a:latin typeface="Arial Narrow" panose="020B0606020202030204" pitchFamily="34" charset="0"/>
              </a:rPr>
              <a:t>*       rq = queuename</a:t>
            </a:r>
          </a:p>
          <a:p>
            <a:pPr>
              <a:lnSpc>
                <a:spcPct val="80000"/>
              </a:lnSpc>
            </a:pPr>
            <a:r>
              <a:rPr lang="en-GB" altLang="en-US" sz="800">
                <a:latin typeface="Arial Narrow" panose="020B0606020202030204" pitchFamily="34" charset="0"/>
              </a:rPr>
              <a:t>*       device = drp0</a:t>
            </a:r>
          </a:p>
          <a:p>
            <a:pPr>
              <a:lnSpc>
                <a:spcPct val="80000"/>
              </a:lnSpc>
            </a:pPr>
            <a:r>
              <a:rPr lang="en-GB" altLang="en-US" sz="800">
                <a:latin typeface="Arial Narrow" panose="020B0606020202030204" pitchFamily="34" charset="0"/>
              </a:rPr>
              <a:t>*</a:t>
            </a:r>
          </a:p>
          <a:p>
            <a:pPr>
              <a:lnSpc>
                <a:spcPct val="80000"/>
              </a:lnSpc>
            </a:pPr>
            <a:r>
              <a:rPr lang="en-GB" altLang="en-US" sz="800">
                <a:latin typeface="Arial Narrow" panose="020B0606020202030204" pitchFamily="34" charset="0"/>
              </a:rPr>
              <a:t>* EXAMPLE of local print queue configuration</a:t>
            </a:r>
          </a:p>
          <a:p>
            <a:pPr>
              <a:lnSpc>
                <a:spcPct val="80000"/>
              </a:lnSpc>
            </a:pPr>
            <a:r>
              <a:rPr lang="en-GB" altLang="en-US" sz="800">
                <a:latin typeface="Arial Narrow" panose="020B0606020202030204" pitchFamily="34" charset="0"/>
              </a:rPr>
              <a:t>*lp0:</a:t>
            </a:r>
          </a:p>
          <a:p>
            <a:pPr>
              <a:lnSpc>
                <a:spcPct val="80000"/>
              </a:lnSpc>
            </a:pPr>
            <a:r>
              <a:rPr lang="en-GB" altLang="en-US" sz="800">
                <a:latin typeface="Arial Narrow" panose="020B0606020202030204" pitchFamily="34" charset="0"/>
              </a:rPr>
              <a:t>*       discipline = fcfs</a:t>
            </a:r>
          </a:p>
          <a:p>
            <a:pPr>
              <a:lnSpc>
                <a:spcPct val="80000"/>
              </a:lnSpc>
            </a:pPr>
            <a:r>
              <a:rPr lang="en-GB" altLang="en-US" sz="800">
                <a:latin typeface="Arial Narrow" panose="020B0606020202030204" pitchFamily="34" charset="0"/>
              </a:rPr>
              <a:t>*       up = TRUE</a:t>
            </a:r>
          </a:p>
          <a:p>
            <a:pPr>
              <a:lnSpc>
                <a:spcPct val="80000"/>
              </a:lnSpc>
            </a:pPr>
            <a:r>
              <a:rPr lang="en-GB" altLang="en-US" sz="800">
                <a:latin typeface="Arial Narrow" panose="020B0606020202030204" pitchFamily="34" charset="0"/>
              </a:rPr>
              <a:t>*       device = dlp0</a:t>
            </a:r>
          </a:p>
          <a:p>
            <a:pPr>
              <a:lnSpc>
                <a:spcPct val="80000"/>
              </a:lnSpc>
            </a:pPr>
            <a:r>
              <a:rPr lang="en-GB" altLang="en-US" sz="800">
                <a:latin typeface="Arial Narrow" panose="020B0606020202030204" pitchFamily="34" charset="0"/>
              </a:rPr>
              <a:t>*</a:t>
            </a:r>
          </a:p>
          <a:p>
            <a:pPr>
              <a:lnSpc>
                <a:spcPct val="80000"/>
              </a:lnSpc>
            </a:pPr>
            <a:r>
              <a:rPr lang="en-GB" altLang="en-US">
                <a:solidFill>
                  <a:srgbClr val="FF0000"/>
                </a:solidFill>
                <a:latin typeface="Arial Narrow" panose="020B0606020202030204" pitchFamily="34" charset="0"/>
              </a:rPr>
              <a:t>fourth:</a:t>
            </a:r>
          </a:p>
          <a:p>
            <a:pPr>
              <a:lnSpc>
                <a:spcPct val="80000"/>
              </a:lnSpc>
            </a:pPr>
            <a:r>
              <a:rPr lang="en-GB" altLang="en-US">
                <a:solidFill>
                  <a:srgbClr val="FF0000"/>
                </a:solidFill>
                <a:latin typeface="Arial Narrow" panose="020B0606020202030204" pitchFamily="34" charset="0"/>
              </a:rPr>
              <a:t>        device = @fourth_lp</a:t>
            </a:r>
          </a:p>
          <a:p>
            <a:pPr>
              <a:lnSpc>
                <a:spcPct val="80000"/>
              </a:lnSpc>
            </a:pPr>
            <a:r>
              <a:rPr lang="en-GB" altLang="en-US">
                <a:solidFill>
                  <a:srgbClr val="FF0000"/>
                </a:solidFill>
                <a:latin typeface="Arial Narrow" panose="020B0606020202030204" pitchFamily="34" charset="0"/>
              </a:rPr>
              <a:t>        up = TRUE</a:t>
            </a:r>
          </a:p>
          <a:p>
            <a:pPr>
              <a:lnSpc>
                <a:spcPct val="80000"/>
              </a:lnSpc>
            </a:pPr>
            <a:r>
              <a:rPr lang="en-GB" altLang="en-US">
                <a:solidFill>
                  <a:srgbClr val="FF0000"/>
                </a:solidFill>
                <a:latin typeface="Arial Narrow" panose="020B0606020202030204" pitchFamily="34" charset="0"/>
              </a:rPr>
              <a:t>        host = fourth_lp</a:t>
            </a:r>
          </a:p>
          <a:p>
            <a:pPr>
              <a:lnSpc>
                <a:spcPct val="80000"/>
              </a:lnSpc>
            </a:pPr>
            <a:r>
              <a:rPr lang="en-GB" altLang="en-US">
                <a:solidFill>
                  <a:srgbClr val="FF0000"/>
                </a:solidFill>
                <a:latin typeface="Arial Narrow" panose="020B0606020202030204" pitchFamily="34" charset="0"/>
              </a:rPr>
              <a:t>        s_statfilter = /usr/lib/lpd/aixshort</a:t>
            </a:r>
          </a:p>
          <a:p>
            <a:pPr>
              <a:lnSpc>
                <a:spcPct val="80000"/>
              </a:lnSpc>
            </a:pPr>
            <a:r>
              <a:rPr lang="en-GB" altLang="en-US">
                <a:solidFill>
                  <a:srgbClr val="FF0000"/>
                </a:solidFill>
                <a:latin typeface="Arial Narrow" panose="020B0606020202030204" pitchFamily="34" charset="0"/>
              </a:rPr>
              <a:t>        l_statfilter = /usr/lib/lpd/aixlong</a:t>
            </a:r>
          </a:p>
          <a:p>
            <a:pPr>
              <a:lnSpc>
                <a:spcPct val="80000"/>
              </a:lnSpc>
            </a:pPr>
            <a:r>
              <a:rPr lang="en-GB" altLang="en-US">
                <a:solidFill>
                  <a:srgbClr val="FF0000"/>
                </a:solidFill>
                <a:latin typeface="Arial Narrow" panose="020B0606020202030204" pitchFamily="34" charset="0"/>
              </a:rPr>
              <a:t>        rq = fourth</a:t>
            </a:r>
          </a:p>
          <a:p>
            <a:pPr>
              <a:lnSpc>
                <a:spcPct val="80000"/>
              </a:lnSpc>
            </a:pPr>
            <a:r>
              <a:rPr lang="en-GB" altLang="en-US">
                <a:solidFill>
                  <a:srgbClr val="FF0000"/>
                </a:solidFill>
                <a:latin typeface="Arial Narrow" panose="020B0606020202030204" pitchFamily="34" charset="0"/>
              </a:rPr>
              <a:t>@fourth_lp:</a:t>
            </a:r>
          </a:p>
          <a:p>
            <a:pPr>
              <a:lnSpc>
                <a:spcPct val="80000"/>
              </a:lnSpc>
            </a:pPr>
            <a:r>
              <a:rPr lang="en-GB" altLang="en-US">
                <a:solidFill>
                  <a:srgbClr val="FF0000"/>
                </a:solidFill>
                <a:latin typeface="Arial Narrow" panose="020B0606020202030204" pitchFamily="34" charset="0"/>
              </a:rPr>
              <a:t>        backend = /usr/lib/lpd/rembak</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3BE97883-704C-49D4-83C1-9BBED3858C5B}"/>
              </a:ext>
            </a:extLst>
          </p:cNvPr>
          <p:cNvSpPr>
            <a:spLocks noRot="1" noChangeArrowheads="1" noTextEdit="1"/>
          </p:cNvSpPr>
          <p:nvPr>
            <p:ph type="sldImg"/>
          </p:nvPr>
        </p:nvSpPr>
        <p:spPr>
          <a:ln/>
        </p:spPr>
      </p:sp>
      <p:sp>
        <p:nvSpPr>
          <p:cNvPr id="311299" name="Rectangle 3">
            <a:extLst>
              <a:ext uri="{FF2B5EF4-FFF2-40B4-BE49-F238E27FC236}">
                <a16:creationId xmlns:a16="http://schemas.microsoft.com/office/drawing/2014/main" id="{2D27FFF2-9883-4A22-A050-C402992C6095}"/>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9D4F6B3B-4A3D-48E6-9CEB-0F69E8942769}"/>
              </a:ext>
            </a:extLst>
          </p:cNvPr>
          <p:cNvSpPr>
            <a:spLocks noRot="1" noChangeArrowheads="1" noTextEdit="1"/>
          </p:cNvSpPr>
          <p:nvPr>
            <p:ph type="sldImg"/>
          </p:nvPr>
        </p:nvSpPr>
        <p:spPr>
          <a:ln/>
        </p:spPr>
      </p:sp>
      <p:sp>
        <p:nvSpPr>
          <p:cNvPr id="316419" name="Rectangle 3">
            <a:extLst>
              <a:ext uri="{FF2B5EF4-FFF2-40B4-BE49-F238E27FC236}">
                <a16:creationId xmlns:a16="http://schemas.microsoft.com/office/drawing/2014/main" id="{29F958A4-DDAB-4598-8C57-5525AC755809}"/>
              </a:ext>
            </a:extLst>
          </p:cNvPr>
          <p:cNvSpPr>
            <a:spLocks noGrp="1" noChangeArrowheads="1"/>
          </p:cNvSpPr>
          <p:nvPr>
            <p:ph type="body" idx="1"/>
          </p:nvPr>
        </p:nvSpPr>
        <p:spPr/>
        <p:txBody>
          <a:bodyPr/>
          <a:lstStyle/>
          <a:p>
            <a:r>
              <a:rPr lang="en-GB" altLang="en-US" sz="1200">
                <a:latin typeface="Arial Narrow" panose="020B0606020202030204" pitchFamily="34" charset="0"/>
              </a:rPr>
              <a:t>Some examples (AIX):</a:t>
            </a:r>
          </a:p>
          <a:p>
            <a:endParaRPr lang="en-GB" altLang="en-US" sz="1200">
              <a:latin typeface="Arial Narrow" panose="020B0606020202030204" pitchFamily="34" charset="0"/>
            </a:endParaRPr>
          </a:p>
          <a:p>
            <a:r>
              <a:rPr lang="en-GB" altLang="en-US" sz="1200">
                <a:latin typeface="Arial Narrow" panose="020B0606020202030204" pitchFamily="34" charset="0"/>
              </a:rPr>
              <a:t>srublba01:root:/&gt; </a:t>
            </a:r>
            <a:r>
              <a:rPr lang="en-GB" altLang="en-US" sz="1200" b="1">
                <a:solidFill>
                  <a:srgbClr val="FF0000"/>
                </a:solidFill>
                <a:latin typeface="Arial Narrow" panose="020B0606020202030204" pitchFamily="34" charset="0"/>
              </a:rPr>
              <a:t>qprt /etc/hosts</a:t>
            </a:r>
          </a:p>
          <a:p>
            <a:r>
              <a:rPr lang="en-GB" altLang="en-US" sz="1200">
                <a:latin typeface="Arial Narrow" panose="020B0606020202030204" pitchFamily="34" charset="0"/>
              </a:rPr>
              <a:t>enq: (WARNING): 0781-162 Cannot awaken qdaemon (request accepted anyway).</a:t>
            </a:r>
          </a:p>
          <a:p>
            <a:r>
              <a:rPr lang="en-GB" altLang="en-US" sz="1200">
                <a:latin typeface="Arial Narrow" panose="020B0606020202030204" pitchFamily="34" charset="0"/>
              </a:rPr>
              <a:t>enq: errno = 2: A file or directory in the path name does not exist.</a:t>
            </a:r>
          </a:p>
          <a:p>
            <a:r>
              <a:rPr lang="en-GB" altLang="en-US" sz="1200">
                <a:latin typeface="Arial Narrow" panose="020B0606020202030204" pitchFamily="34" charset="0"/>
              </a:rPr>
              <a:t>enq: (WARNING): 0781-174 Cannot signal qdaemon.  Errno = 3.</a:t>
            </a:r>
          </a:p>
          <a:p>
            <a:r>
              <a:rPr lang="en-GB" altLang="en-US" sz="1200">
                <a:latin typeface="Arial Narrow" panose="020B0606020202030204" pitchFamily="34" charset="0"/>
              </a:rPr>
              <a:t>enq: errno = 3: The process does not exist.</a:t>
            </a:r>
          </a:p>
          <a:p>
            <a:r>
              <a:rPr lang="en-GB" altLang="en-US" sz="1200">
                <a:latin typeface="Arial Narrow" panose="020B0606020202030204" pitchFamily="34" charset="0"/>
              </a:rPr>
              <a:t>enq: (WARNING): 0781-162 Cannot awaken qdaemon (request accepted anyway).</a:t>
            </a:r>
          </a:p>
          <a:p>
            <a:endParaRPr lang="en-GB" altLang="en-US" sz="1200">
              <a:latin typeface="Arial Narrow" panose="020B0606020202030204" pitchFamily="34" charset="0"/>
            </a:endParaRPr>
          </a:p>
          <a:p>
            <a:r>
              <a:rPr lang="en-GB" altLang="en-US" sz="1200">
                <a:latin typeface="Arial Narrow" panose="020B0606020202030204" pitchFamily="34" charset="0"/>
              </a:rPr>
              <a:t>srublba01:root:/&gt; </a:t>
            </a:r>
            <a:r>
              <a:rPr lang="en-GB" altLang="en-US" sz="1200" b="1">
                <a:solidFill>
                  <a:srgbClr val="FF0000"/>
                </a:solidFill>
                <a:latin typeface="Arial Narrow" panose="020B0606020202030204" pitchFamily="34" charset="0"/>
              </a:rPr>
              <a:t>enq –P fourth /etc/hosts</a:t>
            </a:r>
          </a:p>
          <a:p>
            <a:endParaRPr lang="en-GB" altLang="en-US" sz="1200">
              <a:solidFill>
                <a:srgbClr val="FF0000"/>
              </a:solidFill>
              <a:latin typeface="Arial Narrow" panose="020B0606020202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7DE86563-91E7-4377-8F20-C1B2E27BD228}"/>
              </a:ext>
            </a:extLst>
          </p:cNvPr>
          <p:cNvSpPr>
            <a:spLocks noRot="1" noChangeArrowheads="1" noTextEdit="1"/>
          </p:cNvSpPr>
          <p:nvPr>
            <p:ph type="sldImg"/>
          </p:nvPr>
        </p:nvSpPr>
        <p:spPr>
          <a:ln/>
        </p:spPr>
      </p:sp>
      <p:sp>
        <p:nvSpPr>
          <p:cNvPr id="285699" name="Rectangle 3">
            <a:extLst>
              <a:ext uri="{FF2B5EF4-FFF2-40B4-BE49-F238E27FC236}">
                <a16:creationId xmlns:a16="http://schemas.microsoft.com/office/drawing/2014/main" id="{0E1FABD9-92C3-46FE-BC37-03BB246E3D6B}"/>
              </a:ext>
            </a:extLst>
          </p:cNvPr>
          <p:cNvSpPr>
            <a:spLocks noGrp="1" noChangeArrowheads="1"/>
          </p:cNvSpPr>
          <p:nvPr>
            <p:ph type="body" idx="1"/>
          </p:nvPr>
        </p:nvSpPr>
        <p:spPr/>
        <p:txBody>
          <a:bodyPr/>
          <a:lstStyle/>
          <a:p>
            <a:r>
              <a:rPr lang="en-GB" altLang="en-US"/>
              <a:t>vi is a screen editor where a portion of the file is displayed on the terminal screen, and the cursor can be moved around the screen to indicate where you want to make changes. You can select which part of the file you want to have displayed. Screen editors are also called display editors, or visual editors . vi is one of the more popular screen editors that run on the UNIX system. </a:t>
            </a:r>
          </a:p>
          <a:p>
            <a:r>
              <a:rPr lang="en-GB" altLang="en-US"/>
              <a:t>This editor relies heavily on the cursor keys to move around. Again, only the basic commands will be introduced.</a:t>
            </a:r>
          </a:p>
          <a:p>
            <a:r>
              <a:rPr lang="en-GB" altLang="en-US"/>
              <a:t>Once in vi, commands must be invoked for anything to happen. These commands can be anything from :q to i to &lt;CTL-f&gt;.</a:t>
            </a:r>
          </a:p>
          <a:p>
            <a:r>
              <a:rPr lang="en-GB" altLang="en-US"/>
              <a:t>Following the philosophy of UNIX, vi assumes the user knows what he/she is doing!!!</a:t>
            </a:r>
          </a:p>
          <a:p>
            <a:r>
              <a:rPr lang="en-GB" altLang="en-US"/>
              <a:t>NOTE : if a command puts the user into a mode (input, append, replace), the escape key must be pressed to get OUT of that mode.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327F17D-8291-4886-93E8-F614840CBFD6}"/>
              </a:ext>
            </a:extLst>
          </p:cNvPr>
          <p:cNvSpPr>
            <a:spLocks noRot="1" noChangeArrowheads="1" noTextEdit="1"/>
          </p:cNvSpPr>
          <p:nvPr>
            <p:ph type="sldImg"/>
          </p:nvPr>
        </p:nvSpPr>
        <p:spPr>
          <a:ln/>
        </p:spPr>
      </p:sp>
      <p:sp>
        <p:nvSpPr>
          <p:cNvPr id="315395" name="Rectangle 3">
            <a:extLst>
              <a:ext uri="{FF2B5EF4-FFF2-40B4-BE49-F238E27FC236}">
                <a16:creationId xmlns:a16="http://schemas.microsoft.com/office/drawing/2014/main" id="{59673C69-8D3F-48E0-838B-B71E8F13E57F}"/>
              </a:ext>
            </a:extLst>
          </p:cNvPr>
          <p:cNvSpPr>
            <a:spLocks noGrp="1" noChangeArrowheads="1"/>
          </p:cNvSpPr>
          <p:nvPr>
            <p:ph type="body" idx="1"/>
          </p:nvPr>
        </p:nvSpPr>
        <p:spPr>
          <a:xfrm>
            <a:off x="595313" y="4598988"/>
            <a:ext cx="5329237" cy="4397375"/>
          </a:xfrm>
        </p:spPr>
        <p:txBody>
          <a:bodyPr/>
          <a:lstStyle/>
          <a:p>
            <a:r>
              <a:rPr lang="en-GB" altLang="en-US" sz="1200">
                <a:latin typeface="Arial Narrow" panose="020B0606020202030204" pitchFamily="34" charset="0"/>
              </a:rPr>
              <a:t>Some examples (AIX):</a:t>
            </a:r>
          </a:p>
          <a:p>
            <a:endParaRPr lang="en-GB" altLang="en-US" sz="1200">
              <a:latin typeface="Arial Narrow" panose="020B0606020202030204" pitchFamily="34" charset="0"/>
            </a:endParaRPr>
          </a:p>
          <a:p>
            <a:r>
              <a:rPr lang="en-GB" altLang="en-US" sz="1200">
                <a:latin typeface="Arial Narrow" panose="020B0606020202030204" pitchFamily="34" charset="0"/>
              </a:rPr>
              <a:t>srublba01:root:/&gt; </a:t>
            </a:r>
            <a:r>
              <a:rPr lang="en-GB" altLang="en-US" sz="1200" b="1">
                <a:solidFill>
                  <a:srgbClr val="FF0000"/>
                </a:solidFill>
                <a:latin typeface="Arial Narrow" panose="020B0606020202030204" pitchFamily="34" charset="0"/>
              </a:rPr>
              <a:t>cancel 586 fourth</a:t>
            </a:r>
          </a:p>
          <a:p>
            <a:r>
              <a:rPr lang="en-GB" altLang="en-US" sz="1200">
                <a:latin typeface="Arial Narrow" panose="020B0606020202030204" pitchFamily="34" charset="0"/>
              </a:rPr>
              <a:t>enq: (WARNING): 0781-162 Cannot awaken qdaemon (request accepted anyway).</a:t>
            </a:r>
          </a:p>
          <a:p>
            <a:r>
              <a:rPr lang="en-GB" altLang="en-US" sz="1200">
                <a:latin typeface="Arial Narrow" panose="020B0606020202030204" pitchFamily="34" charset="0"/>
              </a:rPr>
              <a:t>enq: errno = 2: A file or directory in the path name does not exist.</a:t>
            </a:r>
          </a:p>
          <a:p>
            <a:r>
              <a:rPr lang="en-GB" altLang="en-US" sz="1200">
                <a:latin typeface="Arial Narrow" panose="020B0606020202030204" pitchFamily="34" charset="0"/>
              </a:rPr>
              <a:t>enq: (WARNING): 0781-174 Cannot signal qdaemon.  Errno = 3.</a:t>
            </a:r>
          </a:p>
          <a:p>
            <a:r>
              <a:rPr lang="en-GB" altLang="en-US" sz="1200">
                <a:latin typeface="Arial Narrow" panose="020B0606020202030204" pitchFamily="34" charset="0"/>
              </a:rPr>
              <a:t>enq: errno = 3: The process does not exist.</a:t>
            </a:r>
          </a:p>
          <a:p>
            <a:r>
              <a:rPr lang="en-GB" altLang="en-US" sz="1200">
                <a:latin typeface="Arial Narrow" panose="020B0606020202030204" pitchFamily="34" charset="0"/>
              </a:rPr>
              <a:t>enq: (WARNING): 0781-162 Cannot awaken qdaemon (request accepted anyway).</a:t>
            </a:r>
          </a:p>
          <a:p>
            <a:endParaRPr lang="en-GB" altLang="en-US" sz="1200">
              <a:latin typeface="Arial Narrow" panose="020B0606020202030204" pitchFamily="34" charset="0"/>
            </a:endParaRPr>
          </a:p>
          <a:p>
            <a:r>
              <a:rPr lang="en-GB" altLang="en-US" sz="1200">
                <a:latin typeface="Arial Narrow" panose="020B0606020202030204" pitchFamily="34" charset="0"/>
              </a:rPr>
              <a:t>srublba01:root:/&gt; </a:t>
            </a:r>
            <a:r>
              <a:rPr lang="en-GB" altLang="en-US" sz="1200" b="1">
                <a:solidFill>
                  <a:srgbClr val="FF0000"/>
                </a:solidFill>
                <a:latin typeface="Arial Narrow" panose="020B0606020202030204" pitchFamily="34" charset="0"/>
              </a:rPr>
              <a:t>qcan -x 586</a:t>
            </a:r>
          </a:p>
          <a:p>
            <a:endParaRPr lang="en-GB" altLang="en-US" sz="1200" b="1">
              <a:solidFill>
                <a:srgbClr val="FF0000"/>
              </a:solidFill>
              <a:latin typeface="Arial Narrow" panose="020B0606020202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5FBE5D38-6D85-41E4-B39D-88F3F4D96ED0}"/>
              </a:ext>
            </a:extLst>
          </p:cNvPr>
          <p:cNvSpPr>
            <a:spLocks noRot="1" noChangeArrowheads="1" noTextEdit="1"/>
          </p:cNvSpPr>
          <p:nvPr>
            <p:ph type="sldImg"/>
          </p:nvPr>
        </p:nvSpPr>
        <p:spPr>
          <a:ln/>
        </p:spPr>
      </p:sp>
      <p:sp>
        <p:nvSpPr>
          <p:cNvPr id="317443" name="Rectangle 3">
            <a:extLst>
              <a:ext uri="{FF2B5EF4-FFF2-40B4-BE49-F238E27FC236}">
                <a16:creationId xmlns:a16="http://schemas.microsoft.com/office/drawing/2014/main" id="{7E11C464-31F7-4C1F-807B-4B13A049C47E}"/>
              </a:ext>
            </a:extLst>
          </p:cNvPr>
          <p:cNvSpPr>
            <a:spLocks noGrp="1" noChangeArrowheads="1"/>
          </p:cNvSpPr>
          <p:nvPr>
            <p:ph type="body" idx="1"/>
          </p:nvPr>
        </p:nvSpPr>
        <p:spPr/>
        <p:txBody>
          <a:bodyPr/>
          <a:lstStyle/>
          <a:p>
            <a:pPr>
              <a:lnSpc>
                <a:spcPct val="80000"/>
              </a:lnSpc>
            </a:pPr>
            <a:r>
              <a:rPr lang="en-GB" altLang="en-US" sz="1200"/>
              <a:t>Some examples (AIX):</a:t>
            </a:r>
          </a:p>
          <a:p>
            <a:pPr>
              <a:lnSpc>
                <a:spcPct val="80000"/>
              </a:lnSpc>
            </a:pPr>
            <a:endParaRPr lang="en-GB" altLang="en-US" sz="800"/>
          </a:p>
          <a:p>
            <a:pPr>
              <a:lnSpc>
                <a:spcPct val="80000"/>
              </a:lnSpc>
            </a:pPr>
            <a:r>
              <a:rPr lang="en-GB" altLang="en-US">
                <a:latin typeface="Arial Narrow" panose="020B0606020202030204" pitchFamily="34" charset="0"/>
              </a:rPr>
              <a:t>gbsrual0003:root:/&gt;</a:t>
            </a:r>
            <a:r>
              <a:rPr lang="en-GB" altLang="en-US">
                <a:solidFill>
                  <a:srgbClr val="FF0000"/>
                </a:solidFill>
                <a:latin typeface="Arial Narrow" panose="020B0606020202030204" pitchFamily="34" charset="0"/>
              </a:rPr>
              <a:t> </a:t>
            </a:r>
            <a:r>
              <a:rPr lang="en-GB" altLang="en-US" b="1">
                <a:solidFill>
                  <a:srgbClr val="FF0000"/>
                </a:solidFill>
                <a:latin typeface="Arial Narrow" panose="020B0606020202030204" pitchFamily="34" charset="0"/>
              </a:rPr>
              <a:t>lpstat</a:t>
            </a:r>
          </a:p>
          <a:p>
            <a:pPr>
              <a:lnSpc>
                <a:spcPct val="80000"/>
              </a:lnSpc>
            </a:pPr>
            <a:r>
              <a:rPr lang="en-GB" altLang="en-US">
                <a:latin typeface="Arial Narrow" panose="020B0606020202030204" pitchFamily="34" charset="0"/>
              </a:rPr>
              <a:t>Queue   Dev   Status    Job Files              User         PP   %   Blks  Cp Rnk</a:t>
            </a:r>
          </a:p>
          <a:p>
            <a:pPr>
              <a:lnSpc>
                <a:spcPct val="80000"/>
              </a:lnSpc>
            </a:pPr>
            <a:r>
              <a:rPr lang="en-GB" altLang="en-US">
                <a:latin typeface="Arial Narrow" panose="020B0606020202030204" pitchFamily="34" charset="0"/>
              </a:rPr>
              <a:t>------- ----- --------- --- ------------------ ----------   ---- --  ----- -- ---</a:t>
            </a:r>
          </a:p>
          <a:p>
            <a:pPr>
              <a:lnSpc>
                <a:spcPct val="80000"/>
              </a:lnSpc>
            </a:pPr>
            <a:endParaRPr lang="en-GB" altLang="en-US">
              <a:latin typeface="Arial Narrow" panose="020B0606020202030204" pitchFamily="34" charset="0"/>
            </a:endParaRPr>
          </a:p>
          <a:p>
            <a:pPr>
              <a:lnSpc>
                <a:spcPct val="80000"/>
              </a:lnSpc>
            </a:pPr>
            <a:r>
              <a:rPr lang="en-GB" altLang="en-US">
                <a:latin typeface="Arial Narrow" panose="020B0606020202030204" pitchFamily="34" charset="0"/>
              </a:rPr>
              <a:t>srublba01:root:/&gt; </a:t>
            </a:r>
            <a:r>
              <a:rPr lang="en-GB" altLang="en-US" b="1">
                <a:solidFill>
                  <a:srgbClr val="FF0000"/>
                </a:solidFill>
                <a:latin typeface="Arial Narrow" panose="020B0606020202030204" pitchFamily="34" charset="0"/>
              </a:rPr>
              <a:t>qchk</a:t>
            </a:r>
          </a:p>
          <a:p>
            <a:pPr>
              <a:lnSpc>
                <a:spcPct val="80000"/>
              </a:lnSpc>
            </a:pPr>
            <a:r>
              <a:rPr lang="en-GB" altLang="en-US">
                <a:latin typeface="Arial Narrow" panose="020B0606020202030204" pitchFamily="34" charset="0"/>
              </a:rPr>
              <a:t>Queue   Dev   Status    Job Files              User         PP   %   Blks  Cp Rnk</a:t>
            </a:r>
          </a:p>
          <a:p>
            <a:pPr>
              <a:lnSpc>
                <a:spcPct val="80000"/>
              </a:lnSpc>
            </a:pPr>
            <a:r>
              <a:rPr lang="en-GB" altLang="en-US">
                <a:latin typeface="Arial Narrow" panose="020B0606020202030204" pitchFamily="34" charset="0"/>
              </a:rPr>
              <a:t>------- ----- --------- --- ------------------ ----------   ---- --  ----- -- ---</a:t>
            </a:r>
          </a:p>
          <a:p>
            <a:pPr>
              <a:lnSpc>
                <a:spcPct val="80000"/>
              </a:lnSpc>
            </a:pPr>
            <a:r>
              <a:rPr lang="en-GB" altLang="en-US">
                <a:latin typeface="Arial Narrow" panose="020B0606020202030204" pitchFamily="34" charset="0"/>
              </a:rPr>
              <a:t>fourth  @four READY</a:t>
            </a:r>
          </a:p>
          <a:p>
            <a:pPr>
              <a:lnSpc>
                <a:spcPct val="80000"/>
              </a:lnSpc>
            </a:pPr>
            <a:endParaRPr lang="en-GB" altLang="en-US">
              <a:latin typeface="Arial Narrow" panose="020B0606020202030204" pitchFamily="34" charset="0"/>
            </a:endParaRPr>
          </a:p>
          <a:p>
            <a:pPr>
              <a:lnSpc>
                <a:spcPct val="80000"/>
              </a:lnSpc>
            </a:pPr>
            <a:r>
              <a:rPr lang="en-GB" altLang="en-US">
                <a:latin typeface="Arial Narrow" panose="020B0606020202030204" pitchFamily="34" charset="0"/>
              </a:rPr>
              <a:t>srublba01:root:/&gt; </a:t>
            </a:r>
            <a:r>
              <a:rPr lang="en-GB" altLang="en-US" b="1">
                <a:solidFill>
                  <a:srgbClr val="FF0000"/>
                </a:solidFill>
                <a:latin typeface="Arial Narrow" panose="020B0606020202030204" pitchFamily="34" charset="0"/>
              </a:rPr>
              <a:t>qchk -P fourth</a:t>
            </a:r>
          </a:p>
          <a:p>
            <a:pPr>
              <a:lnSpc>
                <a:spcPct val="80000"/>
              </a:lnSpc>
            </a:pPr>
            <a:r>
              <a:rPr lang="en-GB" altLang="en-US">
                <a:latin typeface="Arial Narrow" panose="020B0606020202030204" pitchFamily="34" charset="0"/>
              </a:rPr>
              <a:t>Queue   Dev   Status    Job Files              User         PP %   Blks  Cp Rnk</a:t>
            </a:r>
          </a:p>
          <a:p>
            <a:pPr>
              <a:lnSpc>
                <a:spcPct val="80000"/>
              </a:lnSpc>
            </a:pPr>
            <a:r>
              <a:rPr lang="en-GB" altLang="en-US">
                <a:latin typeface="Arial Narrow" panose="020B0606020202030204" pitchFamily="34" charset="0"/>
              </a:rPr>
              <a:t>------- ----- --------- --- ------------------ ---------- ---- -- ----- --- ---</a:t>
            </a:r>
          </a:p>
          <a:p>
            <a:pPr>
              <a:lnSpc>
                <a:spcPct val="80000"/>
              </a:lnSpc>
            </a:pPr>
            <a:r>
              <a:rPr lang="en-GB" altLang="en-US">
                <a:latin typeface="Arial Narrow" panose="020B0606020202030204" pitchFamily="34" charset="0"/>
              </a:rPr>
              <a:t>fourth  @four READY</a:t>
            </a:r>
          </a:p>
          <a:p>
            <a:pPr>
              <a:lnSpc>
                <a:spcPct val="80000"/>
              </a:lnSpc>
            </a:pPr>
            <a:r>
              <a:rPr lang="en-GB" altLang="en-US">
                <a:latin typeface="Arial Narrow" panose="020B0606020202030204" pitchFamily="34" charset="0"/>
              </a:rPr>
              <a:t>              QUEUED    586 /etc/hosts         root                   5   1   1</a:t>
            </a:r>
          </a:p>
          <a:p>
            <a:pPr>
              <a:lnSpc>
                <a:spcPct val="80000"/>
              </a:lnSpc>
            </a:pPr>
            <a:endParaRPr lang="en-GB" altLang="en-US">
              <a:latin typeface="Arial Narrow" panose="020B0606020202030204" pitchFamily="34" charset="0"/>
            </a:endParaRPr>
          </a:p>
          <a:p>
            <a:pPr>
              <a:lnSpc>
                <a:spcPct val="80000"/>
              </a:lnSpc>
            </a:pPr>
            <a:r>
              <a:rPr lang="en-GB" altLang="en-US">
                <a:latin typeface="Arial Narrow" panose="020B0606020202030204" pitchFamily="34" charset="0"/>
              </a:rPr>
              <a:t>: (WARNING) 0781-375 Connection to server failed.</a:t>
            </a:r>
          </a:p>
          <a:p>
            <a:pPr>
              <a:lnSpc>
                <a:spcPct val="80000"/>
              </a:lnSpc>
            </a:pPr>
            <a:r>
              <a:rPr lang="en-GB" altLang="en-US">
                <a:latin typeface="Arial Narrow" panose="020B0606020202030204" pitchFamily="34" charset="0"/>
              </a:rPr>
              <a:t>rembak: errno = 4: A system call received an interrupt.</a:t>
            </a:r>
          </a:p>
          <a:p>
            <a:pPr>
              <a:lnSpc>
                <a:spcPct val="80000"/>
              </a:lnSpc>
            </a:pPr>
            <a:r>
              <a:rPr lang="en-GB" altLang="en-US">
                <a:latin typeface="Arial Narrow" panose="020B0606020202030204" pitchFamily="34" charset="0"/>
              </a:rPr>
              <a:t>HOST_DOWN</a:t>
            </a:r>
          </a:p>
          <a:p>
            <a:pPr>
              <a:lnSpc>
                <a:spcPct val="80000"/>
              </a:lnSpc>
            </a:pPr>
            <a:endParaRPr lang="en-GB" altLang="en-US">
              <a:latin typeface="Arial Narrow" panose="020B0606020202030204" pitchFamily="34" charset="0"/>
            </a:endParaRPr>
          </a:p>
          <a:p>
            <a:pPr>
              <a:lnSpc>
                <a:spcPct val="80000"/>
              </a:lnSpc>
            </a:pPr>
            <a:r>
              <a:rPr lang="en-GB" altLang="en-US">
                <a:latin typeface="Arial Narrow" panose="020B0606020202030204" pitchFamily="34" charset="0"/>
              </a:rPr>
              <a:t>srublba01:root:/&gt; </a:t>
            </a:r>
            <a:r>
              <a:rPr lang="en-GB" altLang="en-US" b="1">
                <a:solidFill>
                  <a:srgbClr val="FF0000"/>
                </a:solidFill>
                <a:latin typeface="Arial Narrow" panose="020B0606020202030204" pitchFamily="34" charset="0"/>
              </a:rPr>
              <a:t>qchk</a:t>
            </a:r>
          </a:p>
          <a:p>
            <a:pPr>
              <a:lnSpc>
                <a:spcPct val="80000"/>
              </a:lnSpc>
            </a:pPr>
            <a:r>
              <a:rPr lang="en-GB" altLang="en-US">
                <a:latin typeface="Arial Narrow" panose="020B0606020202030204" pitchFamily="34" charset="0"/>
              </a:rPr>
              <a:t>Queue   Dev   Status    Job Files              User         PP %   Blks  Cp Rnk</a:t>
            </a:r>
          </a:p>
          <a:p>
            <a:pPr>
              <a:lnSpc>
                <a:spcPct val="80000"/>
              </a:lnSpc>
            </a:pPr>
            <a:r>
              <a:rPr lang="en-GB" altLang="en-US">
                <a:latin typeface="Arial Narrow" panose="020B0606020202030204" pitchFamily="34" charset="0"/>
              </a:rPr>
              <a:t>------- ----- --------- --- ------------------ ---------- ---- -- ----- --- ---</a:t>
            </a:r>
          </a:p>
          <a:p>
            <a:pPr>
              <a:lnSpc>
                <a:spcPct val="80000"/>
              </a:lnSpc>
            </a:pPr>
            <a:r>
              <a:rPr lang="en-GB" altLang="en-US">
                <a:latin typeface="Arial Narrow" panose="020B0606020202030204" pitchFamily="34" charset="0"/>
              </a:rPr>
              <a:t>fourth  @four READY</a:t>
            </a:r>
          </a:p>
          <a:p>
            <a:pPr>
              <a:lnSpc>
                <a:spcPct val="80000"/>
              </a:lnSpc>
            </a:pPr>
            <a:r>
              <a:rPr lang="en-GB" altLang="en-US">
                <a:latin typeface="Arial Narrow" panose="020B0606020202030204" pitchFamily="34" charset="0"/>
              </a:rPr>
              <a:t>              QUEUED    586 /etc/hosts         root                   5   1   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DD077F46-1B07-4E1F-B0BA-93A2BB188500}"/>
              </a:ext>
            </a:extLst>
          </p:cNvPr>
          <p:cNvSpPr>
            <a:spLocks noRot="1" noChangeArrowheads="1" noTextEdit="1"/>
          </p:cNvSpPr>
          <p:nvPr>
            <p:ph type="sldImg"/>
          </p:nvPr>
        </p:nvSpPr>
        <p:spPr>
          <a:ln/>
        </p:spPr>
      </p:sp>
      <p:sp>
        <p:nvSpPr>
          <p:cNvPr id="429059" name="Rectangle 3">
            <a:extLst>
              <a:ext uri="{FF2B5EF4-FFF2-40B4-BE49-F238E27FC236}">
                <a16:creationId xmlns:a16="http://schemas.microsoft.com/office/drawing/2014/main" id="{7C71A610-16AD-4590-825D-7B7A78486E8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BF778BB5-0F33-405A-9922-9F0ED3B81FF0}"/>
              </a:ext>
            </a:extLst>
          </p:cNvPr>
          <p:cNvSpPr>
            <a:spLocks noRot="1" noChangeArrowheads="1" noTextEdit="1"/>
          </p:cNvSpPr>
          <p:nvPr>
            <p:ph type="sldImg"/>
          </p:nvPr>
        </p:nvSpPr>
        <p:spPr>
          <a:ln/>
        </p:spPr>
      </p:sp>
      <p:sp>
        <p:nvSpPr>
          <p:cNvPr id="483331" name="Rectangle 3">
            <a:extLst>
              <a:ext uri="{FF2B5EF4-FFF2-40B4-BE49-F238E27FC236}">
                <a16:creationId xmlns:a16="http://schemas.microsoft.com/office/drawing/2014/main" id="{A73B7E45-35F9-4EE1-9266-27AB6D995979}"/>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F75695E5-5FAF-4164-9382-72787248B04D}"/>
              </a:ext>
            </a:extLst>
          </p:cNvPr>
          <p:cNvSpPr>
            <a:spLocks noRot="1" noChangeArrowheads="1" noTextEdit="1"/>
          </p:cNvSpPr>
          <p:nvPr>
            <p:ph type="sldImg"/>
          </p:nvPr>
        </p:nvSpPr>
        <p:spPr>
          <a:ln/>
        </p:spPr>
      </p:sp>
      <p:sp>
        <p:nvSpPr>
          <p:cNvPr id="295939" name="Rectangle 3">
            <a:extLst>
              <a:ext uri="{FF2B5EF4-FFF2-40B4-BE49-F238E27FC236}">
                <a16:creationId xmlns:a16="http://schemas.microsoft.com/office/drawing/2014/main" id="{90945402-869B-4445-BFF4-6227E2C37571}"/>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05506073-60CA-4269-B96F-1C3C464A86F9}"/>
              </a:ext>
            </a:extLst>
          </p:cNvPr>
          <p:cNvSpPr>
            <a:spLocks noRot="1" noChangeArrowheads="1" noTextEdit="1"/>
          </p:cNvSpPr>
          <p:nvPr>
            <p:ph type="sldImg"/>
          </p:nvPr>
        </p:nvSpPr>
        <p:spPr>
          <a:ln/>
        </p:spPr>
      </p:sp>
      <p:sp>
        <p:nvSpPr>
          <p:cNvPr id="428035" name="Rectangle 3">
            <a:extLst>
              <a:ext uri="{FF2B5EF4-FFF2-40B4-BE49-F238E27FC236}">
                <a16:creationId xmlns:a16="http://schemas.microsoft.com/office/drawing/2014/main" id="{892D1F74-4E33-4D81-AEF1-63807394C18B}"/>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3058A58F-4363-4ADD-9D83-BEE779F1CAF4}"/>
              </a:ext>
            </a:extLst>
          </p:cNvPr>
          <p:cNvSpPr>
            <a:spLocks noRot="1" noChangeArrowheads="1" noTextEdit="1"/>
          </p:cNvSpPr>
          <p:nvPr>
            <p:ph type="sldImg"/>
          </p:nvPr>
        </p:nvSpPr>
        <p:spPr>
          <a:ln/>
        </p:spPr>
      </p:sp>
      <p:sp>
        <p:nvSpPr>
          <p:cNvPr id="425987" name="Rectangle 3">
            <a:extLst>
              <a:ext uri="{FF2B5EF4-FFF2-40B4-BE49-F238E27FC236}">
                <a16:creationId xmlns:a16="http://schemas.microsoft.com/office/drawing/2014/main" id="{1216818D-7B36-4391-B43C-C314BE410E81}"/>
              </a:ext>
            </a:extLst>
          </p:cNvPr>
          <p:cNvSpPr>
            <a:spLocks noGrp="1" noChangeArrowheads="1"/>
          </p:cNvSpPr>
          <p:nvPr>
            <p:ph type="body" idx="1"/>
          </p:nvPr>
        </p:nvSpPr>
        <p:spPr>
          <a:xfrm>
            <a:off x="666750" y="4454525"/>
            <a:ext cx="5616575" cy="4586288"/>
          </a:xfrm>
        </p:spPr>
        <p:txBody>
          <a:bodyPr/>
          <a:lstStyle/>
          <a:p>
            <a:pPr>
              <a:lnSpc>
                <a:spcPct val="80000"/>
              </a:lnSpc>
            </a:pPr>
            <a:r>
              <a:rPr lang="en-GB" altLang="en-US" sz="1200" b="1"/>
              <a:t>Usage:</a:t>
            </a:r>
            <a:r>
              <a:rPr lang="en-GB" altLang="en-US" sz="1200"/>
              <a:t>	</a:t>
            </a:r>
            <a:r>
              <a:rPr lang="en-GB" altLang="en-US" sz="800"/>
              <a:t>find pathname(s) condition(s) </a:t>
            </a:r>
          </a:p>
          <a:p>
            <a:pPr>
              <a:lnSpc>
                <a:spcPct val="80000"/>
              </a:lnSpc>
            </a:pPr>
            <a:endParaRPr lang="en-GB" altLang="en-US" sz="800"/>
          </a:p>
          <a:p>
            <a:pPr>
              <a:lnSpc>
                <a:spcPct val="80000"/>
              </a:lnSpc>
            </a:pPr>
            <a:r>
              <a:rPr lang="en-GB" altLang="en-US" sz="800"/>
              <a:t>Pathname:	At least one pathname must be specified, but many can be entered as well. conditions can be grouped within escaped parenthesis, negated by preceding with an escaped exclamation point or given as logical alternatives to one another by separating them with "-o”.</a:t>
            </a:r>
          </a:p>
          <a:p>
            <a:pPr>
              <a:lnSpc>
                <a:spcPct val="80000"/>
              </a:lnSpc>
            </a:pPr>
            <a:endParaRPr lang="en-GB" altLang="en-US" sz="800"/>
          </a:p>
          <a:p>
            <a:pPr>
              <a:lnSpc>
                <a:spcPct val="80000"/>
              </a:lnSpc>
            </a:pPr>
            <a:r>
              <a:rPr lang="en-GB" altLang="en-US" sz="800"/>
              <a:t>Conditions:	(list common ones, but know that there are even more! man find) </a:t>
            </a:r>
          </a:p>
          <a:p>
            <a:pPr>
              <a:lnSpc>
                <a:spcPct val="80000"/>
              </a:lnSpc>
            </a:pPr>
            <a:endParaRPr lang="en-GB" altLang="en-US" sz="800"/>
          </a:p>
          <a:p>
            <a:pPr>
              <a:lnSpc>
                <a:spcPct val="80000"/>
              </a:lnSpc>
            </a:pPr>
            <a:r>
              <a:rPr lang="en-GB" altLang="en-US" sz="800"/>
              <a:t>-atime +n|-n|n find files last accessed (+n) more than n days ago, (-n) less than n days ago or (n) exactly n days ago. (Note: find will modify this value since it will access the file when searching for it.)</a:t>
            </a:r>
          </a:p>
          <a:p>
            <a:pPr>
              <a:lnSpc>
                <a:spcPct val="80000"/>
              </a:lnSpc>
            </a:pPr>
            <a:endParaRPr lang="en-GB" altLang="en-US" sz="800"/>
          </a:p>
          <a:p>
            <a:pPr>
              <a:lnSpc>
                <a:spcPct val="80000"/>
              </a:lnSpc>
            </a:pPr>
            <a:r>
              <a:rPr lang="en-GB" altLang="en-US" sz="800"/>
              <a:t>-ctime +n|-n|n find files last changed (+n) more than n days ago, (-n) less than n days ago or (n) exactly n days ago. (Note: Change refers to any modification, ownership or perm modification.)</a:t>
            </a:r>
          </a:p>
          <a:p>
            <a:pPr>
              <a:lnSpc>
                <a:spcPct val="80000"/>
              </a:lnSpc>
            </a:pPr>
            <a:endParaRPr lang="en-GB" altLang="en-US" sz="800"/>
          </a:p>
          <a:p>
            <a:pPr>
              <a:lnSpc>
                <a:spcPct val="80000"/>
              </a:lnSpc>
            </a:pPr>
            <a:r>
              <a:rPr lang="en-GB" altLang="en-US" sz="800"/>
              <a:t>-mtime +n|-n|n find files modified (+n) more than n days ago, (-n) less than n days ago or (n) exactly n days ago.</a:t>
            </a:r>
          </a:p>
          <a:p>
            <a:pPr>
              <a:lnSpc>
                <a:spcPct val="80000"/>
              </a:lnSpc>
            </a:pPr>
            <a:endParaRPr lang="en-GB" altLang="en-US" sz="800"/>
          </a:p>
          <a:p>
            <a:pPr>
              <a:lnSpc>
                <a:spcPct val="80000"/>
              </a:lnSpc>
            </a:pPr>
            <a:r>
              <a:rPr lang="en-GB" altLang="en-US" sz="800"/>
              <a:t>-exec cmd {} \; Execute script or command cmd on all files matched. The braces represent the matched file; don't forget to terminate this condition with the escaped semicolon shown. Tip: use ls as the command to -exec to test your returns before -exec'ing a more destructive command like rm </a:t>
            </a:r>
          </a:p>
          <a:p>
            <a:pPr>
              <a:lnSpc>
                <a:spcPct val="80000"/>
              </a:lnSpc>
            </a:pPr>
            <a:endParaRPr lang="en-GB" altLang="en-US" sz="800"/>
          </a:p>
          <a:p>
            <a:pPr>
              <a:lnSpc>
                <a:spcPct val="80000"/>
              </a:lnSpc>
            </a:pPr>
            <a:r>
              <a:rPr lang="en-GB" altLang="en-US" sz="800"/>
              <a:t>-group grp Return files belonging to grp. grp can be group name or GID. </a:t>
            </a:r>
          </a:p>
          <a:p>
            <a:pPr>
              <a:lnSpc>
                <a:spcPct val="80000"/>
              </a:lnSpc>
            </a:pPr>
            <a:endParaRPr lang="en-GB" altLang="en-US" sz="800"/>
          </a:p>
          <a:p>
            <a:pPr>
              <a:lnSpc>
                <a:spcPct val="80000"/>
              </a:lnSpc>
            </a:pPr>
            <a:r>
              <a:rPr lang="en-GB" altLang="en-US" sz="800"/>
              <a:t>-nogroup grp Return files NOT belonging to grp. grp can be group name or GID. </a:t>
            </a:r>
          </a:p>
          <a:p>
            <a:pPr>
              <a:lnSpc>
                <a:spcPct val="80000"/>
              </a:lnSpc>
            </a:pPr>
            <a:endParaRPr lang="en-GB" altLang="en-US" sz="800"/>
          </a:p>
          <a:p>
            <a:pPr>
              <a:lnSpc>
                <a:spcPct val="80000"/>
              </a:lnSpc>
            </a:pPr>
            <a:r>
              <a:rPr lang="en-GB" altLang="en-US" sz="800"/>
              <a:t>-user usr Return files belonging to usr. usr can be username or UID. </a:t>
            </a:r>
          </a:p>
          <a:p>
            <a:pPr>
              <a:lnSpc>
                <a:spcPct val="80000"/>
              </a:lnSpc>
            </a:pPr>
            <a:endParaRPr lang="en-GB" altLang="en-US" sz="800"/>
          </a:p>
          <a:p>
            <a:pPr>
              <a:lnSpc>
                <a:spcPct val="80000"/>
              </a:lnSpc>
            </a:pPr>
            <a:r>
              <a:rPr lang="en-GB" altLang="en-US" sz="800"/>
              <a:t>-nouser usr Return files NOT belonging to usr. usr can be group name or GID. </a:t>
            </a:r>
          </a:p>
          <a:p>
            <a:pPr>
              <a:lnSpc>
                <a:spcPct val="80000"/>
              </a:lnSpc>
            </a:pPr>
            <a:endParaRPr lang="en-GB" altLang="en-US" sz="800"/>
          </a:p>
          <a:p>
            <a:pPr>
              <a:lnSpc>
                <a:spcPct val="80000"/>
              </a:lnSpc>
            </a:pPr>
            <a:r>
              <a:rPr lang="en-GB" altLang="en-US" sz="800"/>
              <a:t>-name pattern Find files matching pattern. Metacharacters must be quoted or escaped. </a:t>
            </a:r>
          </a:p>
          <a:p>
            <a:pPr>
              <a:lnSpc>
                <a:spcPct val="80000"/>
              </a:lnSpc>
            </a:pPr>
            <a:endParaRPr lang="en-GB" altLang="en-US" sz="800"/>
          </a:p>
          <a:p>
            <a:pPr>
              <a:lnSpc>
                <a:spcPct val="80000"/>
              </a:lnSpc>
            </a:pPr>
            <a:r>
              <a:rPr lang="en-GB" altLang="en-US" sz="800"/>
              <a:t>-newer filename Find files newer than filename. </a:t>
            </a:r>
          </a:p>
          <a:p>
            <a:pPr>
              <a:lnSpc>
                <a:spcPct val="80000"/>
              </a:lnSpc>
            </a:pPr>
            <a:endParaRPr lang="en-GB" altLang="en-US" sz="800"/>
          </a:p>
          <a:p>
            <a:pPr>
              <a:lnSpc>
                <a:spcPct val="80000"/>
              </a:lnSpc>
            </a:pPr>
            <a:r>
              <a:rPr lang="en-GB" altLang="en-US" sz="800"/>
              <a:t>-print Print matching filenames to STDOUT. </a:t>
            </a:r>
            <a:r>
              <a:rPr lang="en-GB" altLang="en-US" sz="800" u="sng"/>
              <a:t>This is deprecated</a:t>
            </a:r>
            <a:r>
              <a:rPr lang="en-GB" altLang="en-US" sz="800"/>
              <a:t>, find should print no matter what, but being explicit can't hurt.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D989C419-09CE-4CD8-BEB3-4124982F604A}"/>
              </a:ext>
            </a:extLst>
          </p:cNvPr>
          <p:cNvSpPr>
            <a:spLocks noRot="1" noChangeArrowheads="1" noTextEdit="1"/>
          </p:cNvSpPr>
          <p:nvPr>
            <p:ph type="sldImg"/>
          </p:nvPr>
        </p:nvSpPr>
        <p:spPr>
          <a:ln/>
        </p:spPr>
      </p:sp>
      <p:sp>
        <p:nvSpPr>
          <p:cNvPr id="427011" name="Rectangle 3">
            <a:extLst>
              <a:ext uri="{FF2B5EF4-FFF2-40B4-BE49-F238E27FC236}">
                <a16:creationId xmlns:a16="http://schemas.microsoft.com/office/drawing/2014/main" id="{086343C7-59E3-46DE-BD72-54EC7DDCD3A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B3869FA9-A058-4B02-BD39-48C8121753A0}"/>
              </a:ext>
            </a:extLst>
          </p:cNvPr>
          <p:cNvSpPr>
            <a:spLocks noRot="1" noChangeArrowheads="1" noTextEdit="1"/>
          </p:cNvSpPr>
          <p:nvPr>
            <p:ph type="sldImg"/>
          </p:nvPr>
        </p:nvSpPr>
        <p:spPr>
          <a:ln/>
        </p:spPr>
      </p:sp>
      <p:sp>
        <p:nvSpPr>
          <p:cNvPr id="433155" name="Rectangle 3">
            <a:extLst>
              <a:ext uri="{FF2B5EF4-FFF2-40B4-BE49-F238E27FC236}">
                <a16:creationId xmlns:a16="http://schemas.microsoft.com/office/drawing/2014/main" id="{D9052B83-5117-4883-ACB4-77D19F900DB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2C6C16B4-68F1-462B-85C3-57AD36359EAA}"/>
              </a:ext>
            </a:extLst>
          </p:cNvPr>
          <p:cNvSpPr>
            <a:spLocks noRot="1" noChangeArrowheads="1" noTextEdit="1"/>
          </p:cNvSpPr>
          <p:nvPr>
            <p:ph type="sldImg"/>
          </p:nvPr>
        </p:nvSpPr>
        <p:spPr>
          <a:ln/>
        </p:spPr>
      </p:sp>
      <p:sp>
        <p:nvSpPr>
          <p:cNvPr id="342019" name="Rectangle 3">
            <a:extLst>
              <a:ext uri="{FF2B5EF4-FFF2-40B4-BE49-F238E27FC236}">
                <a16:creationId xmlns:a16="http://schemas.microsoft.com/office/drawing/2014/main" id="{61AC31EB-494E-41B5-99A0-FF517794B890}"/>
              </a:ext>
            </a:extLst>
          </p:cNvPr>
          <p:cNvSpPr>
            <a:spLocks noGrp="1" noChangeArrowheads="1"/>
          </p:cNvSpPr>
          <p:nvPr>
            <p:ph type="body" idx="1"/>
          </p:nvPr>
        </p:nvSpPr>
        <p:spPr/>
        <p:txBody>
          <a:bodyPr/>
          <a:lstStyle/>
          <a:p>
            <a:r>
              <a:rPr lang="en-GB" altLang="en-US"/>
              <a:t>The name, "grep", derives from the command used to perform a similar operation, using the Unix text editor ed:</a:t>
            </a:r>
          </a:p>
          <a:p>
            <a:endParaRPr lang="en-GB" altLang="en-US"/>
          </a:p>
          <a:p>
            <a:r>
              <a:rPr lang="en-GB" altLang="en-US"/>
              <a:t>	g/re/p </a:t>
            </a:r>
          </a:p>
          <a:p>
            <a:endParaRPr lang="en-GB" altLang="en-US"/>
          </a:p>
          <a:p>
            <a:r>
              <a:rPr lang="en-GB" altLang="en-US"/>
              <a:t>which means "search globally for lines matching the regular expression, and print them". There are various command line switches available when using grep that modify this default behaviour including printing lines which do not match, finding or excluding files to search, and annotating the output in various ways. There are many derivatives of grep, for example agrep which stands for approximate grep to facilitate fuzzy string searching, fgrep for fixed pattern searches, and egrep for searches involving more sophisticated regular expression syntax.</a:t>
            </a:r>
          </a:p>
          <a:p>
            <a:endParaRPr lang="en-GB" altLang="en-US"/>
          </a:p>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965B8C4D-E0EA-4DCE-A4D9-081AB01D18DC}"/>
              </a:ext>
            </a:extLst>
          </p:cNvPr>
          <p:cNvSpPr>
            <a:spLocks noRot="1" noChangeArrowheads="1" noTextEdit="1"/>
          </p:cNvSpPr>
          <p:nvPr>
            <p:ph type="sldImg"/>
          </p:nvPr>
        </p:nvSpPr>
        <p:spPr>
          <a:ln/>
        </p:spPr>
      </p:sp>
      <p:sp>
        <p:nvSpPr>
          <p:cNvPr id="379907" name="Rectangle 3">
            <a:extLst>
              <a:ext uri="{FF2B5EF4-FFF2-40B4-BE49-F238E27FC236}">
                <a16:creationId xmlns:a16="http://schemas.microsoft.com/office/drawing/2014/main" id="{26724DEE-B308-4D39-9428-B361DD980A1C}"/>
              </a:ext>
            </a:extLst>
          </p:cNvPr>
          <p:cNvSpPr>
            <a:spLocks noGrp="1" noChangeArrowheads="1"/>
          </p:cNvSpPr>
          <p:nvPr>
            <p:ph type="body" idx="1"/>
          </p:nvPr>
        </p:nvSpPr>
        <p:spPr/>
        <p:txBody>
          <a:bodyPr/>
          <a:lstStyle/>
          <a:p>
            <a:r>
              <a:rPr lang="en-US" altLang="en-US" b="1"/>
              <a:t>Vi Resources:</a:t>
            </a:r>
          </a:p>
          <a:p>
            <a:endParaRPr lang="en-US" altLang="en-US"/>
          </a:p>
          <a:p>
            <a:r>
              <a:rPr lang="en-US" altLang="en-US"/>
              <a:t>vi Editor Tutorial </a:t>
            </a:r>
          </a:p>
          <a:p>
            <a:r>
              <a:rPr lang="en-US" altLang="en-US"/>
              <a:t>List of Commands for vi Unix Editor http://www.context-switch.com/reference/vi/index.htm</a:t>
            </a:r>
          </a:p>
          <a:p>
            <a:r>
              <a:rPr lang="en-US" altLang="en-US"/>
              <a:t>vi Lovers Home Page http://thomer.com/vi/vi.html</a:t>
            </a:r>
          </a:p>
          <a:p>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D597C089-EE34-4A02-BB19-213CA367C1E5}"/>
              </a:ext>
            </a:extLst>
          </p:cNvPr>
          <p:cNvSpPr>
            <a:spLocks noRot="1" noChangeArrowheads="1" noTextEdit="1"/>
          </p:cNvSpPr>
          <p:nvPr>
            <p:ph type="sldImg"/>
          </p:nvPr>
        </p:nvSpPr>
        <p:spPr>
          <a:ln/>
        </p:spPr>
      </p:sp>
      <p:sp>
        <p:nvSpPr>
          <p:cNvPr id="458755" name="Rectangle 3">
            <a:extLst>
              <a:ext uri="{FF2B5EF4-FFF2-40B4-BE49-F238E27FC236}">
                <a16:creationId xmlns:a16="http://schemas.microsoft.com/office/drawing/2014/main" id="{A2F607C2-B761-41F9-BD79-9F0A73B02AA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CEF54C23-BA44-4DE1-BA16-F5BF1D1C8A7F}"/>
              </a:ext>
            </a:extLst>
          </p:cNvPr>
          <p:cNvSpPr>
            <a:spLocks noRot="1" noChangeArrowheads="1" noTextEdit="1"/>
          </p:cNvSpPr>
          <p:nvPr>
            <p:ph type="sldImg"/>
          </p:nvPr>
        </p:nvSpPr>
        <p:spPr>
          <a:ln/>
        </p:spPr>
      </p:sp>
      <p:sp>
        <p:nvSpPr>
          <p:cNvPr id="457731" name="Rectangle 3">
            <a:extLst>
              <a:ext uri="{FF2B5EF4-FFF2-40B4-BE49-F238E27FC236}">
                <a16:creationId xmlns:a16="http://schemas.microsoft.com/office/drawing/2014/main" id="{A7C964EB-9AE8-4426-8D49-F06B2713C710}"/>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0BD74D2C-2ED5-46BE-B256-1957582184FC}"/>
              </a:ext>
            </a:extLst>
          </p:cNvPr>
          <p:cNvSpPr>
            <a:spLocks noRot="1" noChangeArrowheads="1" noTextEdit="1"/>
          </p:cNvSpPr>
          <p:nvPr>
            <p:ph type="sldImg"/>
          </p:nvPr>
        </p:nvSpPr>
        <p:spPr>
          <a:ln/>
        </p:spPr>
      </p:sp>
      <p:sp>
        <p:nvSpPr>
          <p:cNvPr id="456707" name="Rectangle 3">
            <a:extLst>
              <a:ext uri="{FF2B5EF4-FFF2-40B4-BE49-F238E27FC236}">
                <a16:creationId xmlns:a16="http://schemas.microsoft.com/office/drawing/2014/main" id="{26B44CF7-F1E2-4788-A9D0-E3D53F117515}"/>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5196312-AA00-489F-803A-889F55A9FD88}"/>
              </a:ext>
            </a:extLst>
          </p:cNvPr>
          <p:cNvSpPr>
            <a:spLocks noRot="1" noChangeArrowheads="1" noTextEdit="1"/>
          </p:cNvSpPr>
          <p:nvPr>
            <p:ph type="sldImg"/>
          </p:nvPr>
        </p:nvSpPr>
        <p:spPr>
          <a:ln/>
        </p:spPr>
      </p:sp>
      <p:sp>
        <p:nvSpPr>
          <p:cNvPr id="455683" name="Rectangle 3">
            <a:extLst>
              <a:ext uri="{FF2B5EF4-FFF2-40B4-BE49-F238E27FC236}">
                <a16:creationId xmlns:a16="http://schemas.microsoft.com/office/drawing/2014/main" id="{16A7E50E-878D-427E-BCD9-737E6C86D1A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E95807B-25A6-4234-8012-592C8E02A561}"/>
              </a:ext>
            </a:extLst>
          </p:cNvPr>
          <p:cNvSpPr>
            <a:spLocks noRot="1" noChangeArrowheads="1" noTextEdit="1"/>
          </p:cNvSpPr>
          <p:nvPr>
            <p:ph type="sldImg"/>
          </p:nvPr>
        </p:nvSpPr>
        <p:spPr>
          <a:ln/>
        </p:spPr>
      </p:sp>
      <p:sp>
        <p:nvSpPr>
          <p:cNvPr id="454659" name="Rectangle 3">
            <a:extLst>
              <a:ext uri="{FF2B5EF4-FFF2-40B4-BE49-F238E27FC236}">
                <a16:creationId xmlns:a16="http://schemas.microsoft.com/office/drawing/2014/main" id="{DB30BB43-1967-4C14-A54B-5ED5C58D600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89A9A796-AC31-44A5-82F8-ADDD3726FBDD}"/>
              </a:ext>
            </a:extLst>
          </p:cNvPr>
          <p:cNvSpPr>
            <a:spLocks noRot="1" noChangeArrowheads="1" noTextEdit="1"/>
          </p:cNvSpPr>
          <p:nvPr>
            <p:ph type="sldImg"/>
          </p:nvPr>
        </p:nvSpPr>
        <p:spPr>
          <a:ln/>
        </p:spPr>
      </p:sp>
      <p:sp>
        <p:nvSpPr>
          <p:cNvPr id="453635" name="Rectangle 3">
            <a:extLst>
              <a:ext uri="{FF2B5EF4-FFF2-40B4-BE49-F238E27FC236}">
                <a16:creationId xmlns:a16="http://schemas.microsoft.com/office/drawing/2014/main" id="{E5A7431A-E5FE-472C-9A9E-03C57FE858D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a:extLst>
              <a:ext uri="{FF2B5EF4-FFF2-40B4-BE49-F238E27FC236}">
                <a16:creationId xmlns:a16="http://schemas.microsoft.com/office/drawing/2014/main" id="{66BFB9BE-7620-4850-A6BD-9E817210A684}"/>
              </a:ext>
            </a:extLst>
          </p:cNvPr>
          <p:cNvSpPr>
            <a:spLocks noRot="1" noChangeArrowheads="1" noTextEdit="1"/>
          </p:cNvSpPr>
          <p:nvPr>
            <p:ph type="sldImg"/>
          </p:nvPr>
        </p:nvSpPr>
        <p:spPr>
          <a:ln/>
        </p:spPr>
      </p:sp>
      <p:sp>
        <p:nvSpPr>
          <p:cNvPr id="452611" name="Rectangle 3">
            <a:extLst>
              <a:ext uri="{FF2B5EF4-FFF2-40B4-BE49-F238E27FC236}">
                <a16:creationId xmlns:a16="http://schemas.microsoft.com/office/drawing/2014/main" id="{A84B8733-8753-4DCD-8566-A7F285C9E899}"/>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a:extLst>
              <a:ext uri="{FF2B5EF4-FFF2-40B4-BE49-F238E27FC236}">
                <a16:creationId xmlns:a16="http://schemas.microsoft.com/office/drawing/2014/main" id="{BDC73322-0B9B-4004-8090-0A1A0C5B6DE0}"/>
              </a:ext>
            </a:extLst>
          </p:cNvPr>
          <p:cNvSpPr>
            <a:spLocks noRot="1" noChangeArrowheads="1" noTextEdit="1"/>
          </p:cNvSpPr>
          <p:nvPr>
            <p:ph type="sldImg"/>
          </p:nvPr>
        </p:nvSpPr>
        <p:spPr>
          <a:ln/>
        </p:spPr>
      </p:sp>
      <p:sp>
        <p:nvSpPr>
          <p:cNvPr id="450563" name="Rectangle 3">
            <a:extLst>
              <a:ext uri="{FF2B5EF4-FFF2-40B4-BE49-F238E27FC236}">
                <a16:creationId xmlns:a16="http://schemas.microsoft.com/office/drawing/2014/main" id="{F187EB6B-C268-4566-B544-44D559B99439}"/>
              </a:ext>
            </a:extLst>
          </p:cNvPr>
          <p:cNvSpPr>
            <a:spLocks noGrp="1" noChangeArrowheads="1"/>
          </p:cNvSpPr>
          <p:nvPr>
            <p:ph type="body" idx="1"/>
          </p:nvPr>
        </p:nvSpPr>
        <p:spPr/>
        <p:txBody>
          <a:bodyPr/>
          <a:lstStyle/>
          <a:p>
            <a:pPr marL="190500" indent="-190500">
              <a:lnSpc>
                <a:spcPct val="80000"/>
              </a:lnSpc>
            </a:pPr>
            <a:r>
              <a:rPr lang="en-GB" altLang="en-US" sz="800" b="1"/>
              <a:t>doswrite Notes:</a:t>
            </a:r>
          </a:p>
          <a:p>
            <a:pPr marL="190500" indent="-190500">
              <a:lnSpc>
                <a:spcPct val="80000"/>
              </a:lnSpc>
            </a:pPr>
            <a:endParaRPr lang="en-GB" altLang="en-US" sz="800" b="1"/>
          </a:p>
          <a:p>
            <a:pPr marL="190500" indent="-190500">
              <a:lnSpc>
                <a:spcPct val="80000"/>
              </a:lnSpc>
              <a:buFontTx/>
              <a:buAutoNum type="arabicPeriod"/>
            </a:pPr>
            <a:r>
              <a:rPr lang="en-GB" altLang="en-US" sz="800"/>
              <a:t>The wildcard characters * and ? (asterisk and question mark) are not treated in a special way by this command (although they are by the shell). If you do not specify a file-name extension, the file name is matched as if you had specified a blank extension.</a:t>
            </a:r>
          </a:p>
          <a:p>
            <a:pPr marL="190500" indent="-190500">
              <a:lnSpc>
                <a:spcPct val="80000"/>
              </a:lnSpc>
              <a:buFontTx/>
              <a:buAutoNum type="arabicPeriod"/>
            </a:pPr>
            <a:r>
              <a:rPr lang="en-GB" altLang="en-US" sz="800"/>
              <a:t>A DOS directory holds up to 244 files.</a:t>
            </a:r>
          </a:p>
          <a:p>
            <a:pPr marL="190500" indent="-190500">
              <a:lnSpc>
                <a:spcPct val="80000"/>
              </a:lnSpc>
              <a:buFontTx/>
              <a:buAutoNum type="arabicPeriod"/>
            </a:pPr>
            <a:r>
              <a:rPr lang="en-GB" altLang="en-US" sz="800"/>
              <a:t>Flags</a:t>
            </a:r>
          </a:p>
          <a:p>
            <a:pPr marL="190500" indent="-190500">
              <a:lnSpc>
                <a:spcPct val="80000"/>
              </a:lnSpc>
            </a:pPr>
            <a:endParaRPr lang="en-GB" altLang="en-US" sz="800"/>
          </a:p>
          <a:p>
            <a:pPr marL="190500" indent="-190500">
              <a:lnSpc>
                <a:spcPct val="80000"/>
              </a:lnSpc>
            </a:pPr>
            <a:r>
              <a:rPr lang="en-GB" altLang="en-US" sz="800"/>
              <a:t>-a	Replaces NL (new-line) characters with the CR-LF (carriage return, line-feed) sequence. Ctrl-Z is added to the output at the end of file.</a:t>
            </a:r>
          </a:p>
          <a:p>
            <a:pPr marL="190500" indent="-190500">
              <a:lnSpc>
                <a:spcPct val="80000"/>
              </a:lnSpc>
            </a:pPr>
            <a:r>
              <a:rPr lang="en-GB" altLang="en-US" sz="800"/>
              <a:t>-D Device	Specifies the name of the DOS device as /dev/fd0 or /dev/fd1. The default device is /dev/fd0. This device must have the DOS 			disk format.</a:t>
            </a:r>
          </a:p>
          <a:p>
            <a:pPr marL="190500" indent="-190500">
              <a:lnSpc>
                <a:spcPct val="80000"/>
              </a:lnSpc>
            </a:pPr>
            <a:r>
              <a:rPr lang="en-GB" altLang="en-US" sz="800"/>
              <a:t>-v	Writes information to standard output about the format of the disk. Use this flag to verify that a device is a DOS disk.</a:t>
            </a:r>
          </a:p>
          <a:p>
            <a:pPr marL="190500" indent="-190500">
              <a:lnSpc>
                <a:spcPct val="80000"/>
              </a:lnSpc>
            </a:pPr>
            <a:endParaRPr lang="en-GB" altLang="en-US" sz="8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D841F242-89D9-48ED-BC08-30BC6FEB9A7D}"/>
              </a:ext>
            </a:extLst>
          </p:cNvPr>
          <p:cNvSpPr>
            <a:spLocks noRot="1" noChangeArrowheads="1" noTextEdit="1"/>
          </p:cNvSpPr>
          <p:nvPr>
            <p:ph type="sldImg"/>
          </p:nvPr>
        </p:nvSpPr>
        <p:spPr>
          <a:ln/>
        </p:spPr>
      </p:sp>
      <p:sp>
        <p:nvSpPr>
          <p:cNvPr id="473091" name="Rectangle 3">
            <a:extLst>
              <a:ext uri="{FF2B5EF4-FFF2-40B4-BE49-F238E27FC236}">
                <a16:creationId xmlns:a16="http://schemas.microsoft.com/office/drawing/2014/main" id="{75C67B6D-A373-420F-8A8B-E94199AAD57D}"/>
              </a:ext>
            </a:extLst>
          </p:cNvPr>
          <p:cNvSpPr>
            <a:spLocks noGrp="1" noChangeArrowheads="1"/>
          </p:cNvSpPr>
          <p:nvPr>
            <p:ph type="body" idx="1"/>
          </p:nvPr>
        </p:nvSpPr>
        <p:spPr/>
        <p:txBody>
          <a:bodyPr/>
          <a:lstStyle/>
          <a:p>
            <a:pPr marL="190500" indent="-190500">
              <a:lnSpc>
                <a:spcPct val="80000"/>
              </a:lnSpc>
            </a:pPr>
            <a:r>
              <a:rPr lang="en-GB" altLang="en-US" sz="800" b="1"/>
              <a:t>dosread Notes:</a:t>
            </a:r>
          </a:p>
          <a:p>
            <a:pPr marL="190500" indent="-190500">
              <a:lnSpc>
                <a:spcPct val="80000"/>
              </a:lnSpc>
            </a:pPr>
            <a:endParaRPr lang="en-GB" altLang="en-US" sz="800"/>
          </a:p>
          <a:p>
            <a:pPr marL="190500" indent="-190500">
              <a:lnSpc>
                <a:spcPct val="80000"/>
              </a:lnSpc>
              <a:buFontTx/>
              <a:buAutoNum type="arabicPeriod"/>
            </a:pPr>
            <a:r>
              <a:rPr lang="en-GB" altLang="en-US" sz="800"/>
              <a:t>The dosread command does not interpret the * and ? (asterisk and question mark) wildcard characters as having special meaning. If you do not specify a file-name extension, the file name is matched as if you had specified a blank extension.</a:t>
            </a:r>
          </a:p>
          <a:p>
            <a:pPr marL="190500" indent="-190500">
              <a:lnSpc>
                <a:spcPct val="80000"/>
              </a:lnSpc>
              <a:buFontTx/>
              <a:buAutoNum type="arabicPeriod"/>
            </a:pPr>
            <a:r>
              <a:rPr lang="en-GB" altLang="en-US" sz="800"/>
              <a:t>You cannot customize the name of this command. The command must be named dosread.</a:t>
            </a:r>
          </a:p>
          <a:p>
            <a:pPr marL="190500" indent="-190500">
              <a:lnSpc>
                <a:spcPct val="80000"/>
              </a:lnSpc>
              <a:buFontTx/>
              <a:buAutoNum type="arabicPeriod"/>
            </a:pPr>
            <a:r>
              <a:rPr lang="en-GB" altLang="en-US" sz="800"/>
              <a:t>The dosread command reads files from the default drive containing the DOS diskette. The dosread command then copies the files to the current directory as a file recognized by this operating system. If the DOS diskette contains subdirectories, the dosread command does not create corresponding new subdirectories in this operating system. You must create the subdirectory and specify each DOS file you want to copy into the new subdirectory. </a:t>
            </a:r>
          </a:p>
          <a:p>
            <a:pPr marL="190500" indent="-190500">
              <a:lnSpc>
                <a:spcPct val="80000"/>
              </a:lnSpc>
              <a:buFontTx/>
              <a:buAutoNum type="arabicPeriod"/>
            </a:pPr>
            <a:r>
              <a:rPr lang="en-GB" altLang="en-US" sz="800"/>
              <a:t>Flags:</a:t>
            </a:r>
          </a:p>
          <a:p>
            <a:pPr marL="190500" indent="-190500">
              <a:lnSpc>
                <a:spcPct val="80000"/>
              </a:lnSpc>
            </a:pPr>
            <a:endParaRPr lang="en-GB" altLang="en-US" sz="800"/>
          </a:p>
          <a:p>
            <a:pPr marL="190500" indent="-190500">
              <a:lnSpc>
                <a:spcPct val="80000"/>
              </a:lnSpc>
            </a:pPr>
            <a:r>
              <a:rPr lang="en-GB" altLang="en-US" sz="800"/>
              <a:t>-a	Replaces each CR-LF (carriage return, line-feed) key sequence with a new-line character and interprets a Ctrl-Z (ASCII SUB) key sequence as the end-of-line character.</a:t>
            </a:r>
          </a:p>
          <a:p>
            <a:pPr marL="190500" indent="-190500">
              <a:lnSpc>
                <a:spcPct val="80000"/>
              </a:lnSpc>
            </a:pPr>
            <a:endParaRPr lang="en-GB" altLang="en-US" sz="800"/>
          </a:p>
          <a:p>
            <a:pPr marL="190500" indent="-190500">
              <a:lnSpc>
                <a:spcPct val="80000"/>
              </a:lnSpc>
            </a:pPr>
            <a:r>
              <a:rPr lang="en-GB" altLang="en-US" sz="800"/>
              <a:t>-DDevice	Specifies the name of the DOS device as /dev/fd0 or /dev/fd1. The default value of the Device variable is /dev/fd0. This device 			must have the DOS disk format.</a:t>
            </a:r>
          </a:p>
          <a:p>
            <a:pPr marL="190500" indent="-190500">
              <a:lnSpc>
                <a:spcPct val="80000"/>
              </a:lnSpc>
            </a:pPr>
            <a:endParaRPr lang="en-GB" altLang="en-US" sz="800"/>
          </a:p>
          <a:p>
            <a:pPr marL="190500" indent="-190500">
              <a:lnSpc>
                <a:spcPct val="80000"/>
              </a:lnSpc>
            </a:pPr>
            <a:r>
              <a:rPr lang="en-GB" altLang="en-US" sz="800"/>
              <a:t>-v	Writes file information to standard output about the format of the disk. Use this flag to verify that a device is a DOS disk.</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525E0570-63E5-4261-98EC-692CDA9E3D61}"/>
              </a:ext>
            </a:extLst>
          </p:cNvPr>
          <p:cNvSpPr>
            <a:spLocks noRot="1" noChangeArrowheads="1" noTextEdit="1"/>
          </p:cNvSpPr>
          <p:nvPr>
            <p:ph type="sldImg"/>
          </p:nvPr>
        </p:nvSpPr>
        <p:spPr>
          <a:ln/>
        </p:spPr>
      </p:sp>
      <p:sp>
        <p:nvSpPr>
          <p:cNvPr id="494595" name="Rectangle 3">
            <a:extLst>
              <a:ext uri="{FF2B5EF4-FFF2-40B4-BE49-F238E27FC236}">
                <a16:creationId xmlns:a16="http://schemas.microsoft.com/office/drawing/2014/main" id="{FDA65E28-B22B-4B41-B33C-004EE8A67E4D}"/>
              </a:ext>
            </a:extLst>
          </p:cNvPr>
          <p:cNvSpPr>
            <a:spLocks noGrp="1" noChangeArrowheads="1"/>
          </p:cNvSpPr>
          <p:nvPr>
            <p:ph type="body" idx="1"/>
          </p:nvPr>
        </p:nvSpPr>
        <p:spPr/>
        <p:txBody>
          <a:bodyPr/>
          <a:lstStyle/>
          <a:p>
            <a:r>
              <a:rPr lang="en-GB" altLang="en-US"/>
              <a:t>cmp Command</a:t>
            </a:r>
          </a:p>
          <a:p>
            <a:endParaRPr lang="en-GB" altLang="en-US"/>
          </a:p>
          <a:p>
            <a:r>
              <a:rPr lang="en-GB" altLang="en-US"/>
              <a:t>cmp [ -l | -s ] File1 File2</a:t>
            </a:r>
          </a:p>
          <a:p>
            <a:endParaRPr lang="en-GB" altLang="en-US"/>
          </a:p>
          <a:p>
            <a:r>
              <a:rPr lang="en-GB" altLang="en-US"/>
              <a:t> -l	(Lowercase L) Displays, for each difference, the byte number in decimal and the differing bytes in octal.</a:t>
            </a:r>
          </a:p>
          <a:p>
            <a:endParaRPr lang="en-GB" altLang="en-US"/>
          </a:p>
          <a:p>
            <a:r>
              <a:rPr lang="en-GB" altLang="en-US"/>
              <a:t>-s	Returns only an exit value. A value of 0 indicates identical files; value of 1 indicates different files; a value of 2 indicates inaccessible 	file or a missing option.</a:t>
            </a:r>
          </a:p>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81C7201A-0370-431F-82C8-E0C1B6B0F260}"/>
              </a:ext>
            </a:extLst>
          </p:cNvPr>
          <p:cNvSpPr>
            <a:spLocks noRot="1" noChangeArrowheads="1" noTextEdit="1"/>
          </p:cNvSpPr>
          <p:nvPr>
            <p:ph type="sldImg"/>
          </p:nvPr>
        </p:nvSpPr>
        <p:spPr>
          <a:ln/>
        </p:spPr>
      </p:sp>
      <p:sp>
        <p:nvSpPr>
          <p:cNvPr id="312323" name="Rectangle 3">
            <a:extLst>
              <a:ext uri="{FF2B5EF4-FFF2-40B4-BE49-F238E27FC236}">
                <a16:creationId xmlns:a16="http://schemas.microsoft.com/office/drawing/2014/main" id="{D6CEFAF0-96D9-41CC-B0C8-BA88356D0BC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AE6C80DB-5566-41F6-B755-3C71D7FA9A48}"/>
              </a:ext>
            </a:extLst>
          </p:cNvPr>
          <p:cNvSpPr>
            <a:spLocks noRot="1" noChangeArrowheads="1" noTextEdit="1"/>
          </p:cNvSpPr>
          <p:nvPr>
            <p:ph type="sldImg"/>
          </p:nvPr>
        </p:nvSpPr>
        <p:spPr>
          <a:ln/>
        </p:spPr>
      </p:sp>
      <p:sp>
        <p:nvSpPr>
          <p:cNvPr id="495619" name="Rectangle 3">
            <a:extLst>
              <a:ext uri="{FF2B5EF4-FFF2-40B4-BE49-F238E27FC236}">
                <a16:creationId xmlns:a16="http://schemas.microsoft.com/office/drawing/2014/main" id="{BF89F4D1-493D-46B7-BB3F-E6EF47A5D5FC}"/>
              </a:ext>
            </a:extLst>
          </p:cNvPr>
          <p:cNvSpPr>
            <a:spLocks noGrp="1" noChangeArrowheads="1"/>
          </p:cNvSpPr>
          <p:nvPr>
            <p:ph type="body" idx="1"/>
          </p:nvPr>
        </p:nvSpPr>
        <p:spPr/>
        <p:txBody>
          <a:bodyPr/>
          <a:lstStyle/>
          <a:p>
            <a:r>
              <a:rPr lang="en-GB" altLang="en-US"/>
              <a:t>dircmp Command</a:t>
            </a:r>
          </a:p>
          <a:p>
            <a:endParaRPr lang="en-GB" altLang="en-US"/>
          </a:p>
          <a:p>
            <a:r>
              <a:rPr lang="en-GB" altLang="en-US"/>
              <a:t>dircmp [ -d ] [ -s ] [ -w num ] Directory1 Directory2</a:t>
            </a:r>
          </a:p>
          <a:p>
            <a:endParaRPr lang="en-GB" altLang="en-US"/>
          </a:p>
          <a:p>
            <a:r>
              <a:rPr lang="en-GB" altLang="en-US"/>
              <a:t> -d	Displays for each common file name both versions of the differing file contents. The display format is the same as that for the diff 	command.</a:t>
            </a:r>
          </a:p>
          <a:p>
            <a:r>
              <a:rPr lang="en-GB" altLang="en-US"/>
              <a:t>       </a:t>
            </a:r>
          </a:p>
          <a:p>
            <a:r>
              <a:rPr lang="en-GB" altLang="en-US"/>
              <a:t>-s	Does not list the names of identical files.</a:t>
            </a:r>
          </a:p>
          <a:p>
            <a:r>
              <a:rPr lang="en-GB" altLang="en-US"/>
              <a:t>       </a:t>
            </a:r>
          </a:p>
          <a:p>
            <a:r>
              <a:rPr lang="en-GB" altLang="en-US"/>
              <a:t>-w num	Change the width of the output to num number of characters.</a:t>
            </a:r>
          </a:p>
          <a:p>
            <a:endParaRPr lang="en-GB"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46E51A26-5A3F-491D-9A16-FC129EEC62AF}"/>
              </a:ext>
            </a:extLst>
          </p:cNvPr>
          <p:cNvSpPr>
            <a:spLocks noRot="1" noChangeArrowheads="1" noTextEdit="1"/>
          </p:cNvSpPr>
          <p:nvPr>
            <p:ph type="sldImg"/>
          </p:nvPr>
        </p:nvSpPr>
        <p:spPr>
          <a:ln/>
        </p:spPr>
      </p:sp>
      <p:sp>
        <p:nvSpPr>
          <p:cNvPr id="470019" name="Rectangle 3">
            <a:extLst>
              <a:ext uri="{FF2B5EF4-FFF2-40B4-BE49-F238E27FC236}">
                <a16:creationId xmlns:a16="http://schemas.microsoft.com/office/drawing/2014/main" id="{9C5A67F3-9B5A-449D-A075-8197A8971442}"/>
              </a:ext>
            </a:extLst>
          </p:cNvPr>
          <p:cNvSpPr>
            <a:spLocks noGrp="1" noChangeArrowheads="1"/>
          </p:cNvSpPr>
          <p:nvPr>
            <p:ph type="body" idx="1"/>
          </p:nvPr>
        </p:nvSpPr>
        <p:spPr/>
        <p:txBody>
          <a:bodyPr/>
          <a:lstStyle/>
          <a:p>
            <a:r>
              <a:rPr lang="en-GB" altLang="en-US" sz="900"/>
              <a:t>If no flags or parameters are supplied, all existing alias definitions are written to standard output.</a:t>
            </a:r>
          </a:p>
          <a:p>
            <a:r>
              <a:rPr lang="en-GB" altLang="en-US" sz="900"/>
              <a:t>When the shell encounters an alias on the command line or in a shell script, it substitutes the definition supplied by the string.</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F3A95693-6656-4E18-91AA-55E5D40F3064}"/>
              </a:ext>
            </a:extLst>
          </p:cNvPr>
          <p:cNvSpPr>
            <a:spLocks noRot="1" noChangeArrowheads="1" noTextEdit="1"/>
          </p:cNvSpPr>
          <p:nvPr>
            <p:ph type="sldImg"/>
          </p:nvPr>
        </p:nvSpPr>
        <p:spPr>
          <a:ln/>
        </p:spPr>
      </p:sp>
      <p:sp>
        <p:nvSpPr>
          <p:cNvPr id="461827" name="Rectangle 3">
            <a:extLst>
              <a:ext uri="{FF2B5EF4-FFF2-40B4-BE49-F238E27FC236}">
                <a16:creationId xmlns:a16="http://schemas.microsoft.com/office/drawing/2014/main" id="{623A5068-9933-4EC7-867B-D3333DA8C608}"/>
              </a:ext>
            </a:extLst>
          </p:cNvPr>
          <p:cNvSpPr>
            <a:spLocks noGrp="1" noChangeArrowheads="1"/>
          </p:cNvSpPr>
          <p:nvPr>
            <p:ph type="body" idx="1"/>
          </p:nvPr>
        </p:nvSpPr>
        <p:spPr/>
        <p:txBody>
          <a:bodyPr/>
          <a:lstStyle/>
          <a:p>
            <a:r>
              <a:rPr lang="en-GB" altLang="en-US"/>
              <a:t>Command Syntax:</a:t>
            </a:r>
          </a:p>
          <a:p>
            <a:r>
              <a:rPr lang="en-GB" altLang="en-US"/>
              <a:t> tr [ -c | -cds | -cs | -C | -Cds | -Cs | -ds | -s ] [ -A ] String1 String2</a:t>
            </a:r>
          </a:p>
          <a:p>
            <a:endParaRPr lang="en-GB" altLang="en-US"/>
          </a:p>
          <a:p>
            <a:r>
              <a:rPr lang="en-GB" altLang="en-US"/>
              <a:t>tr { -cd | -cs | -Cd | -Cs | -d | -s } [ -A ] String1</a:t>
            </a:r>
          </a:p>
          <a:p>
            <a:endParaRPr lang="en-GB" altLang="en-US"/>
          </a:p>
          <a:p>
            <a:endParaRPr lang="en-GB" altLang="en-US"/>
          </a:p>
          <a:p>
            <a:endParaRPr lang="en-GB"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EEE8B396-E400-4911-91B6-36A790CFE22E}"/>
              </a:ext>
            </a:extLst>
          </p:cNvPr>
          <p:cNvSpPr>
            <a:spLocks noRot="1" noChangeArrowheads="1" noTextEdit="1"/>
          </p:cNvSpPr>
          <p:nvPr>
            <p:ph type="sldImg"/>
          </p:nvPr>
        </p:nvSpPr>
        <p:spPr>
          <a:ln/>
        </p:spPr>
      </p:sp>
      <p:sp>
        <p:nvSpPr>
          <p:cNvPr id="462851" name="Rectangle 3">
            <a:extLst>
              <a:ext uri="{FF2B5EF4-FFF2-40B4-BE49-F238E27FC236}">
                <a16:creationId xmlns:a16="http://schemas.microsoft.com/office/drawing/2014/main" id="{C7122165-E61A-4F8E-AFA8-EA5F3E11C50A}"/>
              </a:ext>
            </a:extLst>
          </p:cNvPr>
          <p:cNvSpPr>
            <a:spLocks noGrp="1" noChangeArrowheads="1"/>
          </p:cNvSpPr>
          <p:nvPr>
            <p:ph type="body" idx="1"/>
          </p:nvPr>
        </p:nvSpPr>
        <p:spPr/>
        <p:txBody>
          <a:bodyPr/>
          <a:lstStyle/>
          <a:p>
            <a:pPr>
              <a:buFontTx/>
              <a:buChar char="•"/>
            </a:pPr>
            <a:r>
              <a:rPr lang="en-GB" altLang="en-US"/>
              <a:t>The</a:t>
            </a:r>
            <a:r>
              <a:rPr lang="en-GB" altLang="en-US" b="1">
                <a:solidFill>
                  <a:srgbClr val="800000"/>
                </a:solidFill>
              </a:rPr>
              <a:t> compress</a:t>
            </a:r>
            <a:r>
              <a:rPr lang="en-GB" altLang="en-US"/>
              <a:t> command compresses data, using adaptive Lempel-Zev coding to reduce the size of files. </a:t>
            </a:r>
          </a:p>
          <a:p>
            <a:pPr>
              <a:buFontTx/>
              <a:buChar char="•"/>
            </a:pPr>
            <a:r>
              <a:rPr lang="en-GB" altLang="en-US"/>
              <a:t>Each original file specified by the File parameter is replaced when possible by a compressed file with a .Z appended to its name.</a:t>
            </a:r>
          </a:p>
          <a:p>
            <a:pPr>
              <a:buFontTx/>
              <a:buChar char="•"/>
            </a:pPr>
            <a:r>
              <a:rPr lang="en-GB" altLang="en-US"/>
              <a:t>The compressed file retains the same ownership, modes, and modification time of the original file.</a:t>
            </a:r>
          </a:p>
          <a:p>
            <a:pPr>
              <a:buFontTx/>
              <a:buChar char="•"/>
            </a:pPr>
            <a:r>
              <a:rPr lang="en-GB" altLang="en-US"/>
              <a:t>If the path of the file specified is more than 1023 bytes the command does not work.</a:t>
            </a:r>
          </a:p>
          <a:p>
            <a:pPr>
              <a:buFontTx/>
              <a:buChar char="•"/>
            </a:pPr>
            <a:r>
              <a:rPr lang="en-GB" altLang="en-US"/>
              <a:t>If no files are specified, the standard input is compressed to the standard output. </a:t>
            </a:r>
          </a:p>
          <a:p>
            <a:pPr>
              <a:buFontTx/>
              <a:buChar char="•"/>
            </a:pPr>
            <a:r>
              <a:rPr lang="en-GB" altLang="en-US"/>
              <a:t>If compression does not reduce the size of a file, a message is written to standard error and the original file is not replaced.</a:t>
            </a:r>
          </a:p>
          <a:p>
            <a:pPr>
              <a:buFontTx/>
              <a:buChar char="•"/>
            </a:pPr>
            <a:endParaRPr lang="en-GB"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7A94EEFA-995A-465D-863A-498ACBE65C7A}"/>
              </a:ext>
            </a:extLst>
          </p:cNvPr>
          <p:cNvSpPr>
            <a:spLocks noRot="1" noChangeArrowheads="1" noTextEdit="1"/>
          </p:cNvSpPr>
          <p:nvPr>
            <p:ph type="sldImg"/>
          </p:nvPr>
        </p:nvSpPr>
        <p:spPr>
          <a:ln/>
        </p:spPr>
      </p:sp>
      <p:sp>
        <p:nvSpPr>
          <p:cNvPr id="297987" name="Rectangle 3">
            <a:extLst>
              <a:ext uri="{FF2B5EF4-FFF2-40B4-BE49-F238E27FC236}">
                <a16:creationId xmlns:a16="http://schemas.microsoft.com/office/drawing/2014/main" id="{482E514D-7310-4486-866F-68772A9A7985}"/>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766328DC-8F14-4647-BD9A-38B3D58C301F}"/>
              </a:ext>
            </a:extLst>
          </p:cNvPr>
          <p:cNvSpPr>
            <a:spLocks noRot="1" noChangeArrowheads="1" noTextEdit="1"/>
          </p:cNvSpPr>
          <p:nvPr>
            <p:ph type="sldImg"/>
          </p:nvPr>
        </p:nvSpPr>
        <p:spPr>
          <a:ln/>
        </p:spPr>
      </p:sp>
      <p:sp>
        <p:nvSpPr>
          <p:cNvPr id="208899" name="Rectangle 3">
            <a:extLst>
              <a:ext uri="{FF2B5EF4-FFF2-40B4-BE49-F238E27FC236}">
                <a16:creationId xmlns:a16="http://schemas.microsoft.com/office/drawing/2014/main" id="{7A010096-BEB0-480C-9B74-3DA1CA47E9F2}"/>
              </a:ext>
            </a:extLst>
          </p:cNvPr>
          <p:cNvSpPr>
            <a:spLocks noGrp="1" noChangeArrowheads="1"/>
          </p:cNvSpPr>
          <p:nvPr>
            <p:ph type="body" idx="1"/>
          </p:nvPr>
        </p:nvSpPr>
        <p:spPr/>
        <p:txBody>
          <a:bodyPr/>
          <a:lstStyle/>
          <a:p>
            <a:r>
              <a:rPr lang="en-GB" altLang="en-US"/>
              <a:t>To view the system error logs on a system:</a:t>
            </a:r>
          </a:p>
          <a:p>
            <a:endParaRPr lang="en-GB" altLang="en-US"/>
          </a:p>
          <a:p>
            <a:pPr>
              <a:buFontTx/>
              <a:buChar char="•"/>
            </a:pPr>
            <a:r>
              <a:rPr lang="en-GB" altLang="en-US"/>
              <a:t>AIX		errpt</a:t>
            </a:r>
          </a:p>
          <a:p>
            <a:r>
              <a:rPr lang="en-GB" altLang="en-US"/>
              <a:t>		alog –o –t boot</a:t>
            </a:r>
          </a:p>
          <a:p>
            <a:endParaRPr lang="en-GB" altLang="en-US"/>
          </a:p>
          <a:p>
            <a:pPr>
              <a:buFontTx/>
              <a:buChar char="•"/>
            </a:pPr>
            <a:r>
              <a:rPr lang="en-GB" altLang="en-US"/>
              <a:t>HP-UX	dmesg</a:t>
            </a:r>
          </a:p>
          <a:p>
            <a:endParaRPr lang="en-GB" altLang="en-US"/>
          </a:p>
          <a:p>
            <a:pPr>
              <a:buFontTx/>
              <a:buChar char="•"/>
            </a:pPr>
            <a:r>
              <a:rPr lang="en-GB" altLang="en-US"/>
              <a:t>Linux	dmesg</a:t>
            </a:r>
          </a:p>
          <a:p>
            <a:endParaRPr lang="en-GB" altLang="en-US"/>
          </a:p>
          <a:p>
            <a:pPr>
              <a:buFontTx/>
              <a:buChar char="•"/>
            </a:pPr>
            <a:r>
              <a:rPr lang="en-GB" altLang="en-US"/>
              <a:t>Solaris	dmesg</a:t>
            </a:r>
          </a:p>
          <a:p>
            <a:endParaRPr lang="en-GB" altLang="en-US"/>
          </a:p>
          <a:p>
            <a:endParaRPr lang="en-GB"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5DB54DDE-6C4E-4E68-8BF8-45678B085F36}"/>
              </a:ext>
            </a:extLst>
          </p:cNvPr>
          <p:cNvSpPr>
            <a:spLocks noRot="1" noChangeArrowheads="1" noTextEdit="1"/>
          </p:cNvSpPr>
          <p:nvPr>
            <p:ph type="sldImg"/>
          </p:nvPr>
        </p:nvSpPr>
        <p:spPr>
          <a:ln/>
        </p:spPr>
      </p:sp>
      <p:sp>
        <p:nvSpPr>
          <p:cNvPr id="209923" name="Rectangle 3">
            <a:extLst>
              <a:ext uri="{FF2B5EF4-FFF2-40B4-BE49-F238E27FC236}">
                <a16:creationId xmlns:a16="http://schemas.microsoft.com/office/drawing/2014/main" id="{9B9C4D96-9263-4703-BF78-5ADDDDBF9677}"/>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CCBE6B86-5D99-422D-8226-D3BC7615D462}"/>
              </a:ext>
            </a:extLst>
          </p:cNvPr>
          <p:cNvSpPr>
            <a:spLocks noRot="1" noChangeArrowheads="1" noTextEdit="1"/>
          </p:cNvSpPr>
          <p:nvPr>
            <p:ph type="sldImg"/>
          </p:nvPr>
        </p:nvSpPr>
        <p:spPr>
          <a:ln/>
        </p:spPr>
      </p:sp>
      <p:sp>
        <p:nvSpPr>
          <p:cNvPr id="210947" name="Rectangle 3">
            <a:extLst>
              <a:ext uri="{FF2B5EF4-FFF2-40B4-BE49-F238E27FC236}">
                <a16:creationId xmlns:a16="http://schemas.microsoft.com/office/drawing/2014/main" id="{56C4281C-2DB2-47F9-AF70-5F4D44EF38E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32A43D94-7BB4-46FB-BAE7-22EC9C2A6706}"/>
              </a:ext>
            </a:extLst>
          </p:cNvPr>
          <p:cNvSpPr>
            <a:spLocks noRot="1" noChangeArrowheads="1" noTextEdit="1"/>
          </p:cNvSpPr>
          <p:nvPr>
            <p:ph type="sldImg"/>
          </p:nvPr>
        </p:nvSpPr>
        <p:spPr>
          <a:ln/>
        </p:spPr>
      </p:sp>
      <p:sp>
        <p:nvSpPr>
          <p:cNvPr id="211971" name="Rectangle 3">
            <a:extLst>
              <a:ext uri="{FF2B5EF4-FFF2-40B4-BE49-F238E27FC236}">
                <a16:creationId xmlns:a16="http://schemas.microsoft.com/office/drawing/2014/main" id="{3074AB89-350B-404B-BA76-4F76A92AB4D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18A0321C-0F0B-4371-8296-8B049378CBBF}"/>
              </a:ext>
            </a:extLst>
          </p:cNvPr>
          <p:cNvSpPr>
            <a:spLocks noRot="1" noChangeArrowheads="1" noTextEdit="1"/>
          </p:cNvSpPr>
          <p:nvPr>
            <p:ph type="sldImg"/>
          </p:nvPr>
        </p:nvSpPr>
        <p:spPr>
          <a:ln/>
        </p:spPr>
      </p:sp>
      <p:sp>
        <p:nvSpPr>
          <p:cNvPr id="300035" name="Rectangle 3">
            <a:extLst>
              <a:ext uri="{FF2B5EF4-FFF2-40B4-BE49-F238E27FC236}">
                <a16:creationId xmlns:a16="http://schemas.microsoft.com/office/drawing/2014/main" id="{5C185A91-3BCE-4B32-8207-C714F898513D}"/>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17FF23D3-C72F-4D95-AC66-E2C835D7BFF8}"/>
              </a:ext>
            </a:extLst>
          </p:cNvPr>
          <p:cNvSpPr>
            <a:spLocks noRot="1" noChangeArrowheads="1" noTextEdit="1"/>
          </p:cNvSpPr>
          <p:nvPr>
            <p:ph type="sldImg"/>
          </p:nvPr>
        </p:nvSpPr>
        <p:spPr>
          <a:ln/>
        </p:spPr>
      </p:sp>
      <p:sp>
        <p:nvSpPr>
          <p:cNvPr id="381955" name="Rectangle 3">
            <a:extLst>
              <a:ext uri="{FF2B5EF4-FFF2-40B4-BE49-F238E27FC236}">
                <a16:creationId xmlns:a16="http://schemas.microsoft.com/office/drawing/2014/main" id="{8600B61C-9B37-424F-AAD6-F89FC8A634EF}"/>
              </a:ext>
            </a:extLst>
          </p:cNvPr>
          <p:cNvSpPr>
            <a:spLocks noGrp="1" noChangeArrowheads="1"/>
          </p:cNvSpPr>
          <p:nvPr>
            <p:ph type="body" idx="1"/>
          </p:nvPr>
        </p:nvSpPr>
        <p:spPr/>
        <p:txBody>
          <a:bodyPr/>
          <a:lstStyle/>
          <a:p>
            <a:r>
              <a:rPr lang="en-GB" altLang="en-US" b="1"/>
              <a:t>Command:</a:t>
            </a:r>
            <a:r>
              <a:rPr lang="en-GB" altLang="en-US"/>
              <a:t> Any keys you hit will be interpreted as a command rather than as text.  vi is initially in command mode.  Hit ESC to return to command mode from text entry mode.  If in doubt where you are, hit ESC until terminal beeps; you are then in command mode.</a:t>
            </a:r>
          </a:p>
          <a:p>
            <a:endParaRPr lang="en-GB" altLang="en-US"/>
          </a:p>
          <a:p>
            <a:r>
              <a:rPr lang="en-GB" altLang="en-US" b="1"/>
              <a:t>Input entry:</a:t>
            </a:r>
            <a:r>
              <a:rPr lang="en-GB" altLang="en-US"/>
              <a:t> There are several commands which put you into text entry mode:</a:t>
            </a:r>
          </a:p>
          <a:p>
            <a:endParaRPr lang="en-GB" altLang="en-US"/>
          </a:p>
          <a:p>
            <a:r>
              <a:rPr lang="en-GB" altLang="en-US"/>
              <a:t>	i	insert before cursor</a:t>
            </a:r>
          </a:p>
          <a:p>
            <a:r>
              <a:rPr lang="en-GB" altLang="en-US"/>
              <a:t>	a	append after cursor</a:t>
            </a:r>
          </a:p>
          <a:p>
            <a:r>
              <a:rPr lang="en-GB" altLang="en-US"/>
              <a:t>	o	open new line below cursor line</a:t>
            </a:r>
          </a:p>
          <a:p>
            <a:r>
              <a:rPr lang="en-GB" altLang="en-US"/>
              <a:t>	O	Open new line above cursor line</a:t>
            </a:r>
          </a:p>
          <a:p>
            <a:endParaRPr lang="en-GB" altLang="en-US"/>
          </a:p>
          <a:p>
            <a:r>
              <a:rPr lang="en-GB" altLang="en-US"/>
              <a:t>(There are also text entry commands for change and replace, etc  these are explained in later slides. You can correct errors using text entry by backspacing without leaving text entry mode.  For more complicated corrections you should return to command mode.)</a:t>
            </a:r>
            <a:endParaRPr lang="en-US" altLang="en-US"/>
          </a:p>
          <a:p>
            <a:endParaRPr lang="en-US" altLang="en-US"/>
          </a:p>
          <a:p>
            <a:endParaRPr lang="en-GB"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86B2FE6C-AEB5-4FEA-910F-1E291F0A8B05}"/>
              </a:ext>
            </a:extLst>
          </p:cNvPr>
          <p:cNvSpPr>
            <a:spLocks noRot="1" noChangeArrowheads="1" noTextEdit="1"/>
          </p:cNvSpPr>
          <p:nvPr>
            <p:ph type="sldImg"/>
          </p:nvPr>
        </p:nvSpPr>
        <p:spPr>
          <a:ln/>
        </p:spPr>
      </p:sp>
      <p:sp>
        <p:nvSpPr>
          <p:cNvPr id="214019" name="Rectangle 3">
            <a:extLst>
              <a:ext uri="{FF2B5EF4-FFF2-40B4-BE49-F238E27FC236}">
                <a16:creationId xmlns:a16="http://schemas.microsoft.com/office/drawing/2014/main" id="{288EFA0A-490F-41B5-A532-430C07B7051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42070DA-7779-4E95-BF60-DC706E132368}"/>
              </a:ext>
            </a:extLst>
          </p:cNvPr>
          <p:cNvSpPr>
            <a:spLocks noRot="1" noChangeArrowheads="1" noTextEdit="1"/>
          </p:cNvSpPr>
          <p:nvPr>
            <p:ph type="sldImg"/>
          </p:nvPr>
        </p:nvSpPr>
        <p:spPr>
          <a:ln/>
        </p:spPr>
      </p:sp>
      <p:sp>
        <p:nvSpPr>
          <p:cNvPr id="215043" name="Rectangle 3">
            <a:extLst>
              <a:ext uri="{FF2B5EF4-FFF2-40B4-BE49-F238E27FC236}">
                <a16:creationId xmlns:a16="http://schemas.microsoft.com/office/drawing/2014/main" id="{4AEE20E8-CDDE-4F21-B8F2-C04262C7D70F}"/>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ED1278DA-4688-4D7F-B11D-6C87F412B8F6}"/>
              </a:ext>
            </a:extLst>
          </p:cNvPr>
          <p:cNvSpPr>
            <a:spLocks noRot="1" noChangeArrowheads="1" noTextEdit="1"/>
          </p:cNvSpPr>
          <p:nvPr>
            <p:ph type="sldImg"/>
          </p:nvPr>
        </p:nvSpPr>
        <p:spPr>
          <a:ln/>
        </p:spPr>
      </p:sp>
      <p:sp>
        <p:nvSpPr>
          <p:cNvPr id="216067" name="Rectangle 3">
            <a:extLst>
              <a:ext uri="{FF2B5EF4-FFF2-40B4-BE49-F238E27FC236}">
                <a16:creationId xmlns:a16="http://schemas.microsoft.com/office/drawing/2014/main" id="{F70A28A2-CAAE-4BFA-B11C-62071DAC53CE}"/>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86E9EC0F-FB7E-4ED4-A1AE-5F6FC5EE8561}"/>
              </a:ext>
            </a:extLst>
          </p:cNvPr>
          <p:cNvSpPr>
            <a:spLocks noRot="1" noChangeArrowheads="1" noTextEdit="1"/>
          </p:cNvSpPr>
          <p:nvPr>
            <p:ph type="sldImg"/>
          </p:nvPr>
        </p:nvSpPr>
        <p:spPr>
          <a:ln/>
        </p:spPr>
      </p:sp>
      <p:sp>
        <p:nvSpPr>
          <p:cNvPr id="467971" name="Rectangle 3">
            <a:extLst>
              <a:ext uri="{FF2B5EF4-FFF2-40B4-BE49-F238E27FC236}">
                <a16:creationId xmlns:a16="http://schemas.microsoft.com/office/drawing/2014/main" id="{5998339B-9990-469C-8ABE-275385865B4A}"/>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9822CA8D-5438-4D4B-A91B-E06771C73359}"/>
              </a:ext>
            </a:extLst>
          </p:cNvPr>
          <p:cNvSpPr>
            <a:spLocks noRot="1" noChangeArrowheads="1" noTextEdit="1"/>
          </p:cNvSpPr>
          <p:nvPr>
            <p:ph type="sldImg"/>
          </p:nvPr>
        </p:nvSpPr>
        <p:spPr>
          <a:ln/>
        </p:spPr>
      </p:sp>
      <p:sp>
        <p:nvSpPr>
          <p:cNvPr id="380931" name="Rectangle 3">
            <a:extLst>
              <a:ext uri="{FF2B5EF4-FFF2-40B4-BE49-F238E27FC236}">
                <a16:creationId xmlns:a16="http://schemas.microsoft.com/office/drawing/2014/main" id="{A028C53F-C981-494F-9D91-D4F24919780D}"/>
              </a:ext>
            </a:extLst>
          </p:cNvPr>
          <p:cNvSpPr>
            <a:spLocks noGrp="1" noChangeArrowheads="1"/>
          </p:cNvSpPr>
          <p:nvPr>
            <p:ph type="body" idx="1"/>
          </p:nvPr>
        </p:nvSpPr>
        <p:spPr/>
        <p:txBody>
          <a:bodyPr/>
          <a:lstStyle/>
          <a:p>
            <a:r>
              <a:rPr lang="en-GB" altLang="en-US" sz="1200">
                <a:solidFill>
                  <a:srgbClr val="800000"/>
                </a:solidFill>
              </a:rPr>
              <a:t>vi &lt;filename&gt;</a:t>
            </a:r>
            <a:r>
              <a:rPr lang="en-GB" altLang="en-US"/>
              <a:t> - will put filename into a buffer, and display the file on the screen. If the file is larger than the screen can display, the screen will act as a window into the file. At the beginning of a session, the screen will display the first part of the file.  If filename does not exist, vi will create it.  Upon entry to vi, the bottom of the screen will print the name of the file being edited, the number of lines in the file, and the size of the file (in characters).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6FDD-F155-4BFB-BECF-65F8A97B96B7}"/>
              </a:ext>
            </a:extLst>
          </p:cNvPr>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ACC478-3003-4822-9F23-8BCEED093D0B}"/>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Slide Number Placeholder 3">
            <a:extLst>
              <a:ext uri="{FF2B5EF4-FFF2-40B4-BE49-F238E27FC236}">
                <a16:creationId xmlns:a16="http://schemas.microsoft.com/office/drawing/2014/main" id="{5B903FB9-4B3E-4D77-952B-BEAC3DFEA3EB}"/>
              </a:ext>
            </a:extLst>
          </p:cNvPr>
          <p:cNvSpPr>
            <a:spLocks noGrp="1"/>
          </p:cNvSpPr>
          <p:nvPr>
            <p:ph type="sldNum" sz="quarter" idx="10"/>
          </p:nvPr>
        </p:nvSpPr>
        <p:spPr/>
        <p:txBody>
          <a:bodyPr/>
          <a:lstStyle>
            <a:lvl1pPr>
              <a:defRPr/>
            </a:lvl1pPr>
          </a:lstStyle>
          <a:p>
            <a:r>
              <a:rPr lang="en-GB" altLang="en-US"/>
              <a:t>Page </a:t>
            </a:r>
            <a:fld id="{0AA18DC9-5507-4A9A-8A9B-9610E1846091}" type="slidenum">
              <a:rPr lang="en-GB" altLang="en-US"/>
              <a:pPr/>
              <a:t>‹#›</a:t>
            </a:fld>
            <a:r>
              <a:rPr lang="en-GB" altLang="en-US" sz="1400" b="0">
                <a:solidFill>
                  <a:schemeClr val="tx1"/>
                </a:solidFill>
              </a:rPr>
              <a:t> | </a:t>
            </a:r>
            <a:fld id="{9C8145E4-2BB1-4F59-832D-018100B4D904}"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143938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5A76-9ED2-4AD8-85DC-7BAB31011F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A0B8C6-6FD9-4D11-BB8A-CD75DA304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66FA5BBF-F85C-45D8-BFF3-9B92240755C8}"/>
              </a:ext>
            </a:extLst>
          </p:cNvPr>
          <p:cNvSpPr>
            <a:spLocks noGrp="1"/>
          </p:cNvSpPr>
          <p:nvPr>
            <p:ph type="sldNum" sz="quarter" idx="10"/>
          </p:nvPr>
        </p:nvSpPr>
        <p:spPr/>
        <p:txBody>
          <a:bodyPr/>
          <a:lstStyle>
            <a:lvl1pPr>
              <a:defRPr/>
            </a:lvl1pPr>
          </a:lstStyle>
          <a:p>
            <a:r>
              <a:rPr lang="en-GB" altLang="en-US"/>
              <a:t>Page </a:t>
            </a:r>
            <a:fld id="{109EAEC2-BB68-4B70-9A57-29EBF4F4FFED}" type="slidenum">
              <a:rPr lang="en-GB" altLang="en-US"/>
              <a:pPr/>
              <a:t>‹#›</a:t>
            </a:fld>
            <a:r>
              <a:rPr lang="en-GB" altLang="en-US" sz="1400" b="0">
                <a:solidFill>
                  <a:schemeClr val="tx1"/>
                </a:solidFill>
              </a:rPr>
              <a:t> | </a:t>
            </a:r>
            <a:fld id="{EEDDF328-CF00-4895-BC8C-CC6D29176B48}"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49331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2B8E3-E8EA-4048-8C5B-2B1940DA73C6}"/>
              </a:ext>
            </a:extLst>
          </p:cNvPr>
          <p:cNvSpPr>
            <a:spLocks noGrp="1"/>
          </p:cNvSpPr>
          <p:nvPr>
            <p:ph type="title" orient="vert"/>
          </p:nvPr>
        </p:nvSpPr>
        <p:spPr>
          <a:xfrm>
            <a:off x="7059613" y="476250"/>
            <a:ext cx="2105025" cy="53292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AE498E-F288-42BE-964C-34F5FF5B3073}"/>
              </a:ext>
            </a:extLst>
          </p:cNvPr>
          <p:cNvSpPr>
            <a:spLocks noGrp="1"/>
          </p:cNvSpPr>
          <p:nvPr>
            <p:ph type="body" orient="vert" idx="1"/>
          </p:nvPr>
        </p:nvSpPr>
        <p:spPr>
          <a:xfrm>
            <a:off x="741363" y="476250"/>
            <a:ext cx="6165850" cy="5329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99C2D325-336C-451B-AC49-7AAC9F12890E}"/>
              </a:ext>
            </a:extLst>
          </p:cNvPr>
          <p:cNvSpPr>
            <a:spLocks noGrp="1"/>
          </p:cNvSpPr>
          <p:nvPr>
            <p:ph type="sldNum" sz="quarter" idx="10"/>
          </p:nvPr>
        </p:nvSpPr>
        <p:spPr/>
        <p:txBody>
          <a:bodyPr/>
          <a:lstStyle>
            <a:lvl1pPr>
              <a:defRPr/>
            </a:lvl1pPr>
          </a:lstStyle>
          <a:p>
            <a:r>
              <a:rPr lang="en-GB" altLang="en-US"/>
              <a:t>Page </a:t>
            </a:r>
            <a:fld id="{901E57B9-CD8C-4261-8823-3A7B906EF5F6}" type="slidenum">
              <a:rPr lang="en-GB" altLang="en-US"/>
              <a:pPr/>
              <a:t>‹#›</a:t>
            </a:fld>
            <a:r>
              <a:rPr lang="en-GB" altLang="en-US" sz="1400" b="0">
                <a:solidFill>
                  <a:schemeClr val="tx1"/>
                </a:solidFill>
              </a:rPr>
              <a:t> | </a:t>
            </a:r>
            <a:fld id="{64981582-FED9-45A5-8E8B-F5C586B295D4}"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194364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0E3C-6FD6-49BA-9B2A-254677CB85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1DFE8E-5629-4063-B5B8-F5B6467970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E71BF416-9926-4BB8-9350-CC64115837A3}"/>
              </a:ext>
            </a:extLst>
          </p:cNvPr>
          <p:cNvSpPr>
            <a:spLocks noGrp="1"/>
          </p:cNvSpPr>
          <p:nvPr>
            <p:ph type="sldNum" sz="quarter" idx="10"/>
          </p:nvPr>
        </p:nvSpPr>
        <p:spPr/>
        <p:txBody>
          <a:bodyPr/>
          <a:lstStyle>
            <a:lvl1pPr>
              <a:defRPr/>
            </a:lvl1pPr>
          </a:lstStyle>
          <a:p>
            <a:r>
              <a:rPr lang="en-GB" altLang="en-US"/>
              <a:t>Page </a:t>
            </a:r>
            <a:fld id="{0106D142-0D9F-4BB6-BA0B-D21BA077D7FA}" type="slidenum">
              <a:rPr lang="en-GB" altLang="en-US"/>
              <a:pPr/>
              <a:t>‹#›</a:t>
            </a:fld>
            <a:r>
              <a:rPr lang="en-GB" altLang="en-US" sz="1400" b="0">
                <a:solidFill>
                  <a:schemeClr val="tx1"/>
                </a:solidFill>
              </a:rPr>
              <a:t> | </a:t>
            </a:r>
            <a:fld id="{1F44C538-1CC9-4BFB-B28F-D409198FFC43}"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50802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1BD3-EE79-4293-B84F-D531EFFB1B6B}"/>
              </a:ext>
            </a:extLst>
          </p:cNvPr>
          <p:cNvSpPr>
            <a:spLocks noGrp="1"/>
          </p:cNvSpPr>
          <p:nvPr>
            <p:ph type="title"/>
          </p:nvPr>
        </p:nvSpPr>
        <p:spPr>
          <a:xfrm>
            <a:off x="676275" y="1709738"/>
            <a:ext cx="8543925"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826212-F379-4EDE-A53E-2D9BC4A3CFA6}"/>
              </a:ext>
            </a:extLst>
          </p:cNvPr>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F4723FF6-7696-4CF4-8906-7E23FB5ED185}"/>
              </a:ext>
            </a:extLst>
          </p:cNvPr>
          <p:cNvSpPr>
            <a:spLocks noGrp="1"/>
          </p:cNvSpPr>
          <p:nvPr>
            <p:ph type="sldNum" sz="quarter" idx="10"/>
          </p:nvPr>
        </p:nvSpPr>
        <p:spPr/>
        <p:txBody>
          <a:bodyPr/>
          <a:lstStyle>
            <a:lvl1pPr>
              <a:defRPr/>
            </a:lvl1pPr>
          </a:lstStyle>
          <a:p>
            <a:r>
              <a:rPr lang="en-GB" altLang="en-US"/>
              <a:t>Page </a:t>
            </a:r>
            <a:fld id="{CE73297E-26F2-4426-8B88-8864B3EB157A}" type="slidenum">
              <a:rPr lang="en-GB" altLang="en-US"/>
              <a:pPr/>
              <a:t>‹#›</a:t>
            </a:fld>
            <a:r>
              <a:rPr lang="en-GB" altLang="en-US" sz="1400" b="0">
                <a:solidFill>
                  <a:schemeClr val="tx1"/>
                </a:solidFill>
              </a:rPr>
              <a:t> | </a:t>
            </a:r>
            <a:fld id="{C3768C17-9B59-481B-B879-487725760F17}"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144847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BBCD-A45B-4D01-964B-30BF32B517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161E20-B225-4913-A96C-DE8C6F3E9874}"/>
              </a:ext>
            </a:extLst>
          </p:cNvPr>
          <p:cNvSpPr>
            <a:spLocks noGrp="1"/>
          </p:cNvSpPr>
          <p:nvPr>
            <p:ph sz="half" idx="1"/>
          </p:nvPr>
        </p:nvSpPr>
        <p:spPr>
          <a:xfrm>
            <a:off x="742950" y="1268413"/>
            <a:ext cx="413385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EBCA4A-23D9-41FC-A05D-DB82DE54E6C8}"/>
              </a:ext>
            </a:extLst>
          </p:cNvPr>
          <p:cNvSpPr>
            <a:spLocks noGrp="1"/>
          </p:cNvSpPr>
          <p:nvPr>
            <p:ph sz="half" idx="2"/>
          </p:nvPr>
        </p:nvSpPr>
        <p:spPr>
          <a:xfrm>
            <a:off x="5029200" y="1268413"/>
            <a:ext cx="4133850" cy="4537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BBE861E3-7549-47F2-BAB3-CDA19E72AB61}"/>
              </a:ext>
            </a:extLst>
          </p:cNvPr>
          <p:cNvSpPr>
            <a:spLocks noGrp="1"/>
          </p:cNvSpPr>
          <p:nvPr>
            <p:ph type="sldNum" sz="quarter" idx="10"/>
          </p:nvPr>
        </p:nvSpPr>
        <p:spPr/>
        <p:txBody>
          <a:bodyPr/>
          <a:lstStyle>
            <a:lvl1pPr>
              <a:defRPr/>
            </a:lvl1pPr>
          </a:lstStyle>
          <a:p>
            <a:r>
              <a:rPr lang="en-GB" altLang="en-US"/>
              <a:t>Page </a:t>
            </a:r>
            <a:fld id="{80DEB21D-47CF-4E9B-AA49-E5356642306D}" type="slidenum">
              <a:rPr lang="en-GB" altLang="en-US"/>
              <a:pPr/>
              <a:t>‹#›</a:t>
            </a:fld>
            <a:r>
              <a:rPr lang="en-GB" altLang="en-US" sz="1400" b="0">
                <a:solidFill>
                  <a:schemeClr val="tx1"/>
                </a:solidFill>
              </a:rPr>
              <a:t> | </a:t>
            </a:r>
            <a:fld id="{1C91CB71-9862-4D50-97F3-C80BC6728F8E}"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123012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32AF-057F-4522-8C05-279300754CD6}"/>
              </a:ext>
            </a:extLst>
          </p:cNvPr>
          <p:cNvSpPr>
            <a:spLocks noGrp="1"/>
          </p:cNvSpPr>
          <p:nvPr>
            <p:ph type="title"/>
          </p:nvPr>
        </p:nvSpPr>
        <p:spPr>
          <a:xfrm>
            <a:off x="682625" y="365125"/>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857989-8E33-430C-84FC-B405D17573A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BA108C-8DD2-43E5-A612-365E238349DC}"/>
              </a:ext>
            </a:extLst>
          </p:cNvPr>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7DB63B-7497-49F0-976C-64A6F222D593}"/>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8BDBDF-C26B-4D6F-B0F7-AE554A08BA5E}"/>
              </a:ext>
            </a:extLst>
          </p:cNvPr>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8614A0DA-446E-450E-AFCF-8E5217628D64}"/>
              </a:ext>
            </a:extLst>
          </p:cNvPr>
          <p:cNvSpPr>
            <a:spLocks noGrp="1"/>
          </p:cNvSpPr>
          <p:nvPr>
            <p:ph type="sldNum" sz="quarter" idx="10"/>
          </p:nvPr>
        </p:nvSpPr>
        <p:spPr/>
        <p:txBody>
          <a:bodyPr/>
          <a:lstStyle>
            <a:lvl1pPr>
              <a:defRPr/>
            </a:lvl1pPr>
          </a:lstStyle>
          <a:p>
            <a:r>
              <a:rPr lang="en-GB" altLang="en-US"/>
              <a:t>Page </a:t>
            </a:r>
            <a:fld id="{474A2DD9-1220-43BC-8F34-21122371A07E}" type="slidenum">
              <a:rPr lang="en-GB" altLang="en-US"/>
              <a:pPr/>
              <a:t>‹#›</a:t>
            </a:fld>
            <a:r>
              <a:rPr lang="en-GB" altLang="en-US" sz="1400" b="0">
                <a:solidFill>
                  <a:schemeClr val="tx1"/>
                </a:solidFill>
              </a:rPr>
              <a:t> | </a:t>
            </a:r>
            <a:fld id="{8C2087D4-3D37-48F1-B36B-DCA216EC18A9}"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227923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65B2-38DC-468D-9040-2C3F10F0E05F}"/>
              </a:ext>
            </a:extLst>
          </p:cNvPr>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71472DEC-4FB4-489F-8866-C105B1DF9204}"/>
              </a:ext>
            </a:extLst>
          </p:cNvPr>
          <p:cNvSpPr>
            <a:spLocks noGrp="1"/>
          </p:cNvSpPr>
          <p:nvPr>
            <p:ph type="sldNum" sz="quarter" idx="10"/>
          </p:nvPr>
        </p:nvSpPr>
        <p:spPr/>
        <p:txBody>
          <a:bodyPr/>
          <a:lstStyle>
            <a:lvl1pPr>
              <a:defRPr/>
            </a:lvl1pPr>
          </a:lstStyle>
          <a:p>
            <a:r>
              <a:rPr lang="en-GB" altLang="en-US"/>
              <a:t>Page </a:t>
            </a:r>
            <a:fld id="{AE38C8CF-3300-41F5-AD67-BB7EFC6F71E3}" type="slidenum">
              <a:rPr lang="en-GB" altLang="en-US"/>
              <a:pPr/>
              <a:t>‹#›</a:t>
            </a:fld>
            <a:r>
              <a:rPr lang="en-GB" altLang="en-US" sz="1400" b="0">
                <a:solidFill>
                  <a:schemeClr val="tx1"/>
                </a:solidFill>
              </a:rPr>
              <a:t> | </a:t>
            </a:r>
            <a:fld id="{59479BF5-E64C-4468-91AE-071582B47EFD}"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345505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E5E52B-3D1E-4195-A277-1B98042332D9}"/>
              </a:ext>
            </a:extLst>
          </p:cNvPr>
          <p:cNvSpPr>
            <a:spLocks noGrp="1"/>
          </p:cNvSpPr>
          <p:nvPr>
            <p:ph type="sldNum" sz="quarter" idx="10"/>
          </p:nvPr>
        </p:nvSpPr>
        <p:spPr/>
        <p:txBody>
          <a:bodyPr/>
          <a:lstStyle>
            <a:lvl1pPr>
              <a:defRPr/>
            </a:lvl1pPr>
          </a:lstStyle>
          <a:p>
            <a:r>
              <a:rPr lang="en-GB" altLang="en-US"/>
              <a:t>Page </a:t>
            </a:r>
            <a:fld id="{3350B243-35FB-4326-94DB-D51238AE9CF6}" type="slidenum">
              <a:rPr lang="en-GB" altLang="en-US"/>
              <a:pPr/>
              <a:t>‹#›</a:t>
            </a:fld>
            <a:r>
              <a:rPr lang="en-GB" altLang="en-US" sz="1400" b="0">
                <a:solidFill>
                  <a:schemeClr val="tx1"/>
                </a:solidFill>
              </a:rPr>
              <a:t> | </a:t>
            </a:r>
            <a:fld id="{674A1E27-DFDC-4197-ABA5-925117EC7941}"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224634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DD1-32A6-427F-9042-14AEC2BC38D3}"/>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883CE9-3C94-4B1F-BFBB-40D3F6C48FA6}"/>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003A522-5D93-4298-9454-F1C4FC1DEB82}"/>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1F95762-8B66-4BA7-BF44-5B6F58BA8002}"/>
              </a:ext>
            </a:extLst>
          </p:cNvPr>
          <p:cNvSpPr>
            <a:spLocks noGrp="1"/>
          </p:cNvSpPr>
          <p:nvPr>
            <p:ph type="sldNum" sz="quarter" idx="10"/>
          </p:nvPr>
        </p:nvSpPr>
        <p:spPr/>
        <p:txBody>
          <a:bodyPr/>
          <a:lstStyle>
            <a:lvl1pPr>
              <a:defRPr/>
            </a:lvl1pPr>
          </a:lstStyle>
          <a:p>
            <a:r>
              <a:rPr lang="en-GB" altLang="en-US"/>
              <a:t>Page </a:t>
            </a:r>
            <a:fld id="{A4B81360-0236-448E-AACD-3C8E06EFEDFD}" type="slidenum">
              <a:rPr lang="en-GB" altLang="en-US"/>
              <a:pPr/>
              <a:t>‹#›</a:t>
            </a:fld>
            <a:r>
              <a:rPr lang="en-GB" altLang="en-US" sz="1400" b="0">
                <a:solidFill>
                  <a:schemeClr val="tx1"/>
                </a:solidFill>
              </a:rPr>
              <a:t> | </a:t>
            </a:r>
            <a:fld id="{82FC7297-9F6D-44DD-96F4-E3344A6D2CED}"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200232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897C-A4F3-4AF1-BAEA-6069368E0436}"/>
              </a:ext>
            </a:extLst>
          </p:cNvPr>
          <p:cNvSpPr>
            <a:spLocks noGrp="1"/>
          </p:cNvSpPr>
          <p:nvPr>
            <p:ph type="title"/>
          </p:nvPr>
        </p:nvSpPr>
        <p:spPr>
          <a:xfrm>
            <a:off x="682625" y="457200"/>
            <a:ext cx="3194050"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296FBC5-263A-4637-BDBD-CE52DA62A1FF}"/>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FEFC00-670F-4F5B-AF0C-03DF373876F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36F3D51-7098-4D17-A815-D8B4FCCE04F7}"/>
              </a:ext>
            </a:extLst>
          </p:cNvPr>
          <p:cNvSpPr>
            <a:spLocks noGrp="1"/>
          </p:cNvSpPr>
          <p:nvPr>
            <p:ph type="sldNum" sz="quarter" idx="10"/>
          </p:nvPr>
        </p:nvSpPr>
        <p:spPr/>
        <p:txBody>
          <a:bodyPr/>
          <a:lstStyle>
            <a:lvl1pPr>
              <a:defRPr/>
            </a:lvl1pPr>
          </a:lstStyle>
          <a:p>
            <a:r>
              <a:rPr lang="en-GB" altLang="en-US"/>
              <a:t>Page </a:t>
            </a:r>
            <a:fld id="{D16E9BBB-AB2F-4FF4-A5B0-4BDC93E4DA60}" type="slidenum">
              <a:rPr lang="en-GB" altLang="en-US"/>
              <a:pPr/>
              <a:t>‹#›</a:t>
            </a:fld>
            <a:r>
              <a:rPr lang="en-GB" altLang="en-US" sz="1400" b="0">
                <a:solidFill>
                  <a:schemeClr val="tx1"/>
                </a:solidFill>
              </a:rPr>
              <a:t> | </a:t>
            </a:r>
            <a:fld id="{396CFC1A-A793-49E1-AF36-2119F7AF38AF}" type="datetime1">
              <a:rPr lang="en-GB" altLang="en-US" sz="1400" b="0">
                <a:solidFill>
                  <a:schemeClr val="tx1"/>
                </a:solidFill>
              </a:rPr>
              <a:pPr/>
              <a:t>07/07/2021</a:t>
            </a:fld>
            <a:r>
              <a:rPr lang="en-GB" altLang="en-US" sz="1400" b="0">
                <a:solidFill>
                  <a:schemeClr val="tx1"/>
                </a:solidFill>
              </a:rPr>
              <a:t> | UNIX Fundementals II </a:t>
            </a:r>
          </a:p>
        </p:txBody>
      </p:sp>
    </p:spTree>
    <p:extLst>
      <p:ext uri="{BB962C8B-B14F-4D97-AF65-F5344CB8AC3E}">
        <p14:creationId xmlns:p14="http://schemas.microsoft.com/office/powerpoint/2010/main" val="282479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E546489-6D3A-4F4A-8EB2-2D910597B29B}"/>
              </a:ext>
            </a:extLst>
          </p:cNvPr>
          <p:cNvSpPr>
            <a:spLocks noGrp="1" noChangeArrowheads="1"/>
          </p:cNvSpPr>
          <p:nvPr>
            <p:ph type="title"/>
          </p:nvPr>
        </p:nvSpPr>
        <p:spPr bwMode="auto">
          <a:xfrm>
            <a:off x="741363" y="476250"/>
            <a:ext cx="8423275"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UNIX Fundamentals</a:t>
            </a:r>
          </a:p>
        </p:txBody>
      </p:sp>
      <p:sp>
        <p:nvSpPr>
          <p:cNvPr id="93187" name="Rectangle 3">
            <a:extLst>
              <a:ext uri="{FF2B5EF4-FFF2-40B4-BE49-F238E27FC236}">
                <a16:creationId xmlns:a16="http://schemas.microsoft.com/office/drawing/2014/main" id="{CCDCBAA2-B048-4A36-AC09-F9C1B3B50EE6}"/>
              </a:ext>
            </a:extLst>
          </p:cNvPr>
          <p:cNvSpPr>
            <a:spLocks noGrp="1" noChangeArrowheads="1"/>
          </p:cNvSpPr>
          <p:nvPr>
            <p:ph type="body" idx="1"/>
          </p:nvPr>
        </p:nvSpPr>
        <p:spPr bwMode="auto">
          <a:xfrm>
            <a:off x="742950" y="1268413"/>
            <a:ext cx="84201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93190" name="Rectangle 6">
            <a:extLst>
              <a:ext uri="{FF2B5EF4-FFF2-40B4-BE49-F238E27FC236}">
                <a16:creationId xmlns:a16="http://schemas.microsoft.com/office/drawing/2014/main" id="{BC0A5115-7F7B-4515-A63C-06B416268529}"/>
              </a:ext>
            </a:extLst>
          </p:cNvPr>
          <p:cNvSpPr>
            <a:spLocks noGrp="1" noChangeArrowheads="1"/>
          </p:cNvSpPr>
          <p:nvPr>
            <p:ph type="sldNum" sz="quarter" idx="4"/>
          </p:nvPr>
        </p:nvSpPr>
        <p:spPr bwMode="auto">
          <a:xfrm>
            <a:off x="741363" y="6021388"/>
            <a:ext cx="84216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solidFill>
                  <a:srgbClr val="800000"/>
                </a:solidFill>
                <a:latin typeface="+mn-lt"/>
              </a:defRPr>
            </a:lvl1pPr>
          </a:lstStyle>
          <a:p>
            <a:r>
              <a:rPr lang="en-GB" altLang="en-US"/>
              <a:t>Page </a:t>
            </a:r>
            <a:fld id="{4AD03A4C-51D9-465B-9428-45C1D0BB0095}" type="slidenum">
              <a:rPr lang="en-GB" altLang="en-US"/>
              <a:pPr/>
              <a:t>‹#›</a:t>
            </a:fld>
            <a:r>
              <a:rPr lang="en-GB" altLang="en-US" sz="1400" b="0">
                <a:solidFill>
                  <a:schemeClr val="tx1"/>
                </a:solidFill>
              </a:rPr>
              <a:t> | </a:t>
            </a:r>
            <a:fld id="{7276464B-E481-4F80-B995-D161896CA856}" type="datetime1">
              <a:rPr lang="en-GB" altLang="en-US" sz="1400" b="0">
                <a:solidFill>
                  <a:schemeClr val="tx1"/>
                </a:solidFill>
              </a:rPr>
              <a:pPr/>
              <a:t>07/07/2021</a:t>
            </a:fld>
            <a:r>
              <a:rPr lang="en-GB" altLang="en-US" sz="1400" b="0">
                <a:solidFill>
                  <a:schemeClr val="tx1"/>
                </a:solidFill>
              </a:rPr>
              <a:t> | UNIX Fundementals II </a:t>
            </a:r>
          </a:p>
        </p:txBody>
      </p:sp>
      <p:sp>
        <p:nvSpPr>
          <p:cNvPr id="93198" name="Line 14">
            <a:extLst>
              <a:ext uri="{FF2B5EF4-FFF2-40B4-BE49-F238E27FC236}">
                <a16:creationId xmlns:a16="http://schemas.microsoft.com/office/drawing/2014/main" id="{AFBD241D-8BB1-49B1-80C0-F2A10A93237D}"/>
              </a:ext>
            </a:extLst>
          </p:cNvPr>
          <p:cNvSpPr>
            <a:spLocks noChangeShapeType="1"/>
          </p:cNvSpPr>
          <p:nvPr userDrawn="1"/>
        </p:nvSpPr>
        <p:spPr bwMode="auto">
          <a:xfrm>
            <a:off x="741363" y="5949950"/>
            <a:ext cx="8423275" cy="0"/>
          </a:xfrm>
          <a:prstGeom prst="line">
            <a:avLst/>
          </a:prstGeom>
          <a:noFill/>
          <a:ln w="19050">
            <a:solidFill>
              <a:srgbClr val="FF00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93186"/>
                                        </p:tgtEl>
                                        <p:attrNameLst>
                                          <p:attrName>style.visibility</p:attrName>
                                        </p:attrNameLst>
                                      </p:cBhvr>
                                      <p:to>
                                        <p:strVal val="visible"/>
                                      </p:to>
                                    </p:set>
                                    <p:anim calcmode="discrete" valueType="clr">
                                      <p:cBhvr override="childStyle">
                                        <p:cTn id="7" dur="80"/>
                                        <p:tgtEl>
                                          <p:spTgt spid="931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3186"/>
                                        </p:tgtEl>
                                        <p:attrNameLst>
                                          <p:attrName>fillcolor</p:attrName>
                                        </p:attrNameLst>
                                      </p:cBhvr>
                                      <p:tavLst>
                                        <p:tav tm="0">
                                          <p:val>
                                            <p:clrVal>
                                              <a:schemeClr val="accent2"/>
                                            </p:clrVal>
                                          </p:val>
                                        </p:tav>
                                        <p:tav tm="50000">
                                          <p:val>
                                            <p:clrVal>
                                              <a:schemeClr val="hlink"/>
                                            </p:clrVal>
                                          </p:val>
                                        </p:tav>
                                      </p:tavLst>
                                    </p:anim>
                                    <p:set>
                                      <p:cBhvr>
                                        <p:cTn id="9" dur="80"/>
                                        <p:tgtEl>
                                          <p:spTgt spid="9318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3187">
                                            <p:txEl>
                                              <p:pRg st="0" end="0"/>
                                            </p:txEl>
                                          </p:spTgt>
                                        </p:tgtEl>
                                        <p:attrNameLst>
                                          <p:attrName>style.visibility</p:attrName>
                                        </p:attrNameLst>
                                      </p:cBhvr>
                                      <p:to>
                                        <p:strVal val="visible"/>
                                      </p:to>
                                    </p:set>
                                    <p:animEffect transition="in" filter="checkerboard(across)">
                                      <p:cBhvr>
                                        <p:cTn id="14" dur="500"/>
                                        <p:tgtEl>
                                          <p:spTgt spid="93187">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93187">
                                            <p:txEl>
                                              <p:pRg st="1" end="1"/>
                                            </p:txEl>
                                          </p:spTgt>
                                        </p:tgtEl>
                                        <p:attrNameLst>
                                          <p:attrName>style.visibility</p:attrName>
                                        </p:attrNameLst>
                                      </p:cBhvr>
                                      <p:to>
                                        <p:strVal val="visible"/>
                                      </p:to>
                                    </p:set>
                                    <p:anim calcmode="lin" valueType="num">
                                      <p:cBhvr additive="base">
                                        <p:cTn id="18"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93187">
                                            <p:txEl>
                                              <p:pRg st="2" end="2"/>
                                            </p:txEl>
                                          </p:spTgt>
                                        </p:tgtEl>
                                        <p:attrNameLst>
                                          <p:attrName>style.visibility</p:attrName>
                                        </p:attrNameLst>
                                      </p:cBhvr>
                                      <p:to>
                                        <p:strVal val="visible"/>
                                      </p:to>
                                    </p:set>
                                    <p:anim calcmode="lin" valueType="num">
                                      <p:cBhvr additive="base">
                                        <p:cTn id="23" dur="500" fill="hold"/>
                                        <p:tgtEl>
                                          <p:spTgt spid="93187">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5" presetClass="entr" presetSubtype="10" fill="hold" grpId="0" nodeType="afterEffect">
                                  <p:stCondLst>
                                    <p:cond delay="0"/>
                                  </p:stCondLst>
                                  <p:childTnLst>
                                    <p:set>
                                      <p:cBhvr>
                                        <p:cTn id="27" dur="1" fill="hold">
                                          <p:stCondLst>
                                            <p:cond delay="0"/>
                                          </p:stCondLst>
                                        </p:cTn>
                                        <p:tgtEl>
                                          <p:spTgt spid="93187">
                                            <p:txEl>
                                              <p:pRg st="3" end="3"/>
                                            </p:txEl>
                                          </p:spTgt>
                                        </p:tgtEl>
                                        <p:attrNameLst>
                                          <p:attrName>style.visibility</p:attrName>
                                        </p:attrNameLst>
                                      </p:cBhvr>
                                      <p:to>
                                        <p:strVal val="visible"/>
                                      </p:to>
                                    </p:set>
                                    <p:animEffect transition="in" filter="checkerboard(across)">
                                      <p:cBhvr>
                                        <p:cTn id="28" dur="500"/>
                                        <p:tgtEl>
                                          <p:spTgt spid="93187">
                                            <p:txEl>
                                              <p:pRg st="3" end="3"/>
                                            </p:txEl>
                                          </p:spTgt>
                                        </p:tgtEl>
                                      </p:cBhvr>
                                    </p:animEffect>
                                  </p:childTnLst>
                                </p:cTn>
                              </p:par>
                            </p:childTnLst>
                          </p:cTn>
                        </p:par>
                        <p:par>
                          <p:cTn id="29" fill="hold" nodeType="afterGroup">
                            <p:stCondLst>
                              <p:cond delay="2000"/>
                            </p:stCondLst>
                            <p:childTnLst>
                              <p:par>
                                <p:cTn id="30" presetID="5" presetClass="entr" presetSubtype="10" fill="hold" grpId="0" nodeType="afterEffect">
                                  <p:stCondLst>
                                    <p:cond delay="0"/>
                                  </p:stCondLst>
                                  <p:childTnLst>
                                    <p:set>
                                      <p:cBhvr>
                                        <p:cTn id="31" dur="1" fill="hold">
                                          <p:stCondLst>
                                            <p:cond delay="0"/>
                                          </p:stCondLst>
                                        </p:cTn>
                                        <p:tgtEl>
                                          <p:spTgt spid="93187">
                                            <p:txEl>
                                              <p:pRg st="4" end="4"/>
                                            </p:txEl>
                                          </p:spTgt>
                                        </p:tgtEl>
                                        <p:attrNameLst>
                                          <p:attrName>style.visibility</p:attrName>
                                        </p:attrNameLst>
                                      </p:cBhvr>
                                      <p:to>
                                        <p:strVal val="visible"/>
                                      </p:to>
                                    </p:set>
                                    <p:animEffect transition="in" filter="checkerboard(across)">
                                      <p:cBhvr>
                                        <p:cTn id="32" dur="500"/>
                                        <p:tgtEl>
                                          <p:spTgt spid="931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87" grpId="0" uiExpand="1" build="p">
        <p:tmplLst>
          <p:tmpl lvl="1">
            <p:tnLst>
              <p:par>
                <p:cTn presetID="5" presetClass="entr" presetSubtype="10" fill="hold" nodeType="clickEffect">
                  <p:stCondLst>
                    <p:cond delay="0"/>
                  </p:stCondLst>
                  <p:childTnLst>
                    <p:set>
                      <p:cBhvr>
                        <p:cTn dur="1" fill="hold">
                          <p:stCondLst>
                            <p:cond delay="0"/>
                          </p:stCondLst>
                        </p:cTn>
                        <p:tgtEl>
                          <p:spTgt spid="93187"/>
                        </p:tgtEl>
                        <p:attrNameLst>
                          <p:attrName>style.visibility</p:attrName>
                        </p:attrNameLst>
                      </p:cBhvr>
                      <p:to>
                        <p:strVal val="visible"/>
                      </p:to>
                    </p:set>
                    <p:animEffect transition="in" filter="checkerboard(across)">
                      <p:cBhvr>
                        <p:cTn dur="500"/>
                        <p:tgtEl>
                          <p:spTgt spid="93187"/>
                        </p:tgtEl>
                      </p:cBhvr>
                    </p:animEffect>
                  </p:childTnLst>
                </p:cTn>
              </p:par>
            </p:tnLst>
          </p:tmpl>
          <p:tmpl lvl="2">
            <p:tnLst>
              <p:par>
                <p:cTn presetID="2" presetClass="entr" presetSubtype="4"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 calcmode="lin" valueType="num">
                      <p:cBhvr additive="base">
                        <p:cTn dur="500" fill="hold"/>
                        <p:tgtEl>
                          <p:spTgt spid="93187"/>
                        </p:tgtEl>
                        <p:attrNameLst>
                          <p:attrName>ppt_x</p:attrName>
                        </p:attrNameLst>
                      </p:cBhvr>
                      <p:tavLst>
                        <p:tav tm="0">
                          <p:val>
                            <p:strVal val="#ppt_x"/>
                          </p:val>
                        </p:tav>
                        <p:tav tm="100000">
                          <p:val>
                            <p:strVal val="#ppt_x"/>
                          </p:val>
                        </p:tav>
                      </p:tavLst>
                    </p:anim>
                    <p:anim calcmode="lin" valueType="num">
                      <p:cBhvr additive="base">
                        <p:cTn dur="500" fill="hold"/>
                        <p:tgtEl>
                          <p:spTgt spid="93187"/>
                        </p:tgtEl>
                        <p:attrNameLst>
                          <p:attrName>ppt_y</p:attrName>
                        </p:attrNameLst>
                      </p:cBhvr>
                      <p:tavLst>
                        <p:tav tm="0">
                          <p:val>
                            <p:strVal val="1+#ppt_h/2"/>
                          </p:val>
                        </p:tav>
                        <p:tav tm="100000">
                          <p:val>
                            <p:strVal val="#ppt_y"/>
                          </p:val>
                        </p:tav>
                      </p:tavLst>
                    </p:anim>
                  </p:childTnLst>
                </p:cTn>
              </p:par>
            </p:tnLst>
          </p:tmpl>
          <p:tmpl lvl="3">
            <p:tnLst>
              <p:par>
                <p:cTn presetID="2" presetClass="entr" presetSubtype="2"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 calcmode="lin" valueType="num">
                      <p:cBhvr additive="base">
                        <p:cTn dur="500" fill="hold"/>
                        <p:tgtEl>
                          <p:spTgt spid="93187"/>
                        </p:tgtEl>
                        <p:attrNameLst>
                          <p:attrName>ppt_x</p:attrName>
                        </p:attrNameLst>
                      </p:cBhvr>
                      <p:tavLst>
                        <p:tav tm="0">
                          <p:val>
                            <p:strVal val="1+#ppt_w/2"/>
                          </p:val>
                        </p:tav>
                        <p:tav tm="100000">
                          <p:val>
                            <p:strVal val="#ppt_x"/>
                          </p:val>
                        </p:tav>
                      </p:tavLst>
                    </p:anim>
                    <p:anim calcmode="lin" valueType="num">
                      <p:cBhvr additive="base">
                        <p:cTn dur="500" fill="hold"/>
                        <p:tgtEl>
                          <p:spTgt spid="93187"/>
                        </p:tgtEl>
                        <p:attrNameLst>
                          <p:attrName>ppt_y</p:attrName>
                        </p:attrNameLst>
                      </p:cBhvr>
                      <p:tavLst>
                        <p:tav tm="0">
                          <p:val>
                            <p:strVal val="#ppt_y"/>
                          </p:val>
                        </p:tav>
                        <p:tav tm="100000">
                          <p:val>
                            <p:strVal val="#ppt_y"/>
                          </p:val>
                        </p:tav>
                      </p:tavLst>
                    </p:anim>
                  </p:childTnLst>
                </p:cTn>
              </p:par>
            </p:tnLst>
          </p:tmpl>
          <p:tmpl lvl="4">
            <p:tnLst>
              <p:par>
                <p:cTn presetID="5" presetClass="entr" presetSubtype="10"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Effect transition="in" filter="checkerboard(across)">
                      <p:cBhvr>
                        <p:cTn dur="500"/>
                        <p:tgtEl>
                          <p:spTgt spid="93187"/>
                        </p:tgtEl>
                      </p:cBhvr>
                    </p:animEffect>
                  </p:childTnLst>
                </p:cTn>
              </p:par>
            </p:tnLst>
          </p:tmpl>
          <p:tmpl lvl="5">
            <p:tnLst>
              <p:par>
                <p:cTn presetID="5" presetClass="entr" presetSubtype="10" fill="hold" nodeType="afterEffect">
                  <p:stCondLst>
                    <p:cond delay="0"/>
                  </p:stCondLst>
                  <p:childTnLst>
                    <p:set>
                      <p:cBhvr>
                        <p:cTn dur="1" fill="hold">
                          <p:stCondLst>
                            <p:cond delay="0"/>
                          </p:stCondLst>
                        </p:cTn>
                        <p:tgtEl>
                          <p:spTgt spid="93187"/>
                        </p:tgtEl>
                        <p:attrNameLst>
                          <p:attrName>style.visibility</p:attrName>
                        </p:attrNameLst>
                      </p:cBhvr>
                      <p:to>
                        <p:strVal val="visible"/>
                      </p:to>
                    </p:set>
                    <p:animEffect transition="in" filter="checkerboard(across)">
                      <p:cBhvr>
                        <p:cTn dur="500"/>
                        <p:tgtEl>
                          <p:spTgt spid="93187"/>
                        </p:tgtEl>
                      </p:cBhvr>
                    </p:animEffect>
                  </p:childTnLst>
                </p:cTn>
              </p:par>
            </p:tnLst>
          </p:tmpl>
        </p:tmplLst>
      </p:bldP>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Font typeface="Wingdings" panose="05000000000000000000" pitchFamily="2" charset="2"/>
        <a:buChar char="q"/>
        <a:defRPr sz="24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
        <a:defRPr sz="2000" kern="1200">
          <a:solidFill>
            <a:schemeClr val="tx1"/>
          </a:solidFill>
          <a:latin typeface="Verdana" panose="020B0604030504040204" pitchFamily="34" charset="0"/>
          <a:ea typeface="+mn-ea"/>
          <a:cs typeface="+mn-cs"/>
        </a:defRPr>
      </a:lvl2pPr>
      <a:lvl3pPr marL="1143000" indent="-228600" algn="l" rtl="0" fontAlgn="base">
        <a:spcBef>
          <a:spcPct val="20000"/>
        </a:spcBef>
        <a:spcAft>
          <a:spcPct val="0"/>
        </a:spcAft>
        <a:buChar char="•"/>
        <a:defRPr b="1" i="1" kern="1200">
          <a:solidFill>
            <a:schemeClr val="tx1"/>
          </a:solidFill>
          <a:latin typeface="+mj-lt"/>
          <a:ea typeface="+mn-ea"/>
          <a:cs typeface="+mn-cs"/>
        </a:defRPr>
      </a:lvl3pPr>
      <a:lvl4pPr marL="1600200" indent="-228600" algn="l" rtl="0" fontAlgn="base">
        <a:spcBef>
          <a:spcPct val="20000"/>
        </a:spcBef>
        <a:spcAft>
          <a:spcPct val="0"/>
        </a:spcAft>
        <a:buChar char="o"/>
        <a:defRPr kern="1200">
          <a:solidFill>
            <a:schemeClr val="tx1"/>
          </a:solidFill>
          <a:latin typeface="Arial Narrow" panose="020B0606020202030204" pitchFamily="34" charset="0"/>
          <a:ea typeface="+mn-ea"/>
          <a:cs typeface="+mn-cs"/>
        </a:defRPr>
      </a:lvl4pPr>
      <a:lvl5pPr marL="2057400" indent="-228600" algn="l" rtl="0" fontAlgn="base">
        <a:spcBef>
          <a:spcPct val="20000"/>
        </a:spcBef>
        <a:spcAft>
          <a:spcPct val="0"/>
        </a:spcAft>
        <a:buFont typeface="Wingdings" panose="05000000000000000000" pitchFamily="2" charset="2"/>
        <a:buChar char="Ø"/>
        <a:defRPr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2.e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8.bin"/><Relationship Id="rId14" Type="http://schemas.openxmlformats.org/officeDocument/2006/relationships/image" Target="../media/image13.emf"/></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Image:Cups_simple.sv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7" name="Rectangle 5">
            <a:extLst>
              <a:ext uri="{FF2B5EF4-FFF2-40B4-BE49-F238E27FC236}">
                <a16:creationId xmlns:a16="http://schemas.microsoft.com/office/drawing/2014/main" id="{C933D443-D92D-4216-84C2-D1D1144663C1}"/>
              </a:ext>
            </a:extLst>
          </p:cNvPr>
          <p:cNvSpPr>
            <a:spLocks noChangeArrowheads="1"/>
          </p:cNvSpPr>
          <p:nvPr/>
        </p:nvSpPr>
        <p:spPr bwMode="auto">
          <a:xfrm>
            <a:off x="704850" y="14843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pPr eaLnBrk="1" hangingPunct="1"/>
            <a:r>
              <a:rPr lang="en-US" altLang="en-US" sz="6000"/>
              <a:t>UNIX </a:t>
            </a:r>
            <a:r>
              <a:rPr lang="en-US" altLang="en-US" sz="6000">
                <a:solidFill>
                  <a:srgbClr val="800000"/>
                </a:solidFill>
              </a:rPr>
              <a:t>Fun</a:t>
            </a:r>
            <a:r>
              <a:rPr lang="en-US" altLang="en-US" sz="6000"/>
              <a:t>damentals</a:t>
            </a:r>
            <a:br>
              <a:rPr lang="en-US" altLang="en-US" sz="6000"/>
            </a:br>
            <a:r>
              <a:rPr lang="en-US" altLang="en-US" sz="6000"/>
              <a:t>Part II</a:t>
            </a:r>
          </a:p>
        </p:txBody>
      </p:sp>
      <p:sp>
        <p:nvSpPr>
          <p:cNvPr id="264198" name="Text Box 6">
            <a:extLst>
              <a:ext uri="{FF2B5EF4-FFF2-40B4-BE49-F238E27FC236}">
                <a16:creationId xmlns:a16="http://schemas.microsoft.com/office/drawing/2014/main" id="{9F538A1B-5B82-4B2E-9B6F-7A0E8082271C}"/>
              </a:ext>
            </a:extLst>
          </p:cNvPr>
          <p:cNvSpPr txBox="1">
            <a:spLocks noChangeArrowheads="1"/>
          </p:cNvSpPr>
          <p:nvPr/>
        </p:nvSpPr>
        <p:spPr bwMode="auto">
          <a:xfrm>
            <a:off x="827088" y="3213100"/>
            <a:ext cx="756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a:latin typeface="Arial" panose="020B0604020202020204" pitchFamily="34" charset="0"/>
              </a:rPr>
              <a:t>Presented By:</a:t>
            </a:r>
          </a:p>
        </p:txBody>
      </p:sp>
      <p:sp>
        <p:nvSpPr>
          <p:cNvPr id="264199" name="Rectangle 7">
            <a:extLst>
              <a:ext uri="{FF2B5EF4-FFF2-40B4-BE49-F238E27FC236}">
                <a16:creationId xmlns:a16="http://schemas.microsoft.com/office/drawing/2014/main" id="{D07202E1-A027-46FF-880F-3B15B9F6B9E5}"/>
              </a:ext>
            </a:extLst>
          </p:cNvPr>
          <p:cNvSpPr>
            <a:spLocks noChangeArrowheads="1"/>
          </p:cNvSpPr>
          <p:nvPr/>
        </p:nvSpPr>
        <p:spPr bwMode="auto">
          <a:xfrm>
            <a:off x="3203575" y="4724400"/>
            <a:ext cx="2701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3200"/>
              <a:t>Gerry Hounsell</a:t>
            </a:r>
          </a:p>
        </p:txBody>
      </p:sp>
      <p:pic>
        <p:nvPicPr>
          <p:cNvPr id="264200" name="Picture 8">
            <a:extLst>
              <a:ext uri="{FF2B5EF4-FFF2-40B4-BE49-F238E27FC236}">
                <a16:creationId xmlns:a16="http://schemas.microsoft.com/office/drawing/2014/main" id="{43A1C378-1E42-4A1C-9493-889496E1E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3933825"/>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4197"/>
                                        </p:tgtEl>
                                        <p:attrNameLst>
                                          <p:attrName>style.visibility</p:attrName>
                                        </p:attrNameLst>
                                      </p:cBhvr>
                                      <p:to>
                                        <p:strVal val="visible"/>
                                      </p:to>
                                    </p:set>
                                    <p:anim calcmode="lin" valueType="num">
                                      <p:cBhvr additive="base">
                                        <p:cTn id="7" dur="500" fill="hold"/>
                                        <p:tgtEl>
                                          <p:spTgt spid="264197"/>
                                        </p:tgtEl>
                                        <p:attrNameLst>
                                          <p:attrName>ppt_x</p:attrName>
                                        </p:attrNameLst>
                                      </p:cBhvr>
                                      <p:tavLst>
                                        <p:tav tm="0">
                                          <p:val>
                                            <p:strVal val="#ppt_x"/>
                                          </p:val>
                                        </p:tav>
                                        <p:tav tm="100000">
                                          <p:val>
                                            <p:strVal val="#ppt_x"/>
                                          </p:val>
                                        </p:tav>
                                      </p:tavLst>
                                    </p:anim>
                                    <p:anim calcmode="lin" valueType="num">
                                      <p:cBhvr additive="base">
                                        <p:cTn id="8" dur="500" fill="hold"/>
                                        <p:tgtEl>
                                          <p:spTgt spid="26419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4198"/>
                                        </p:tgtEl>
                                        <p:attrNameLst>
                                          <p:attrName>style.visibility</p:attrName>
                                        </p:attrNameLst>
                                      </p:cBhvr>
                                      <p:to>
                                        <p:strVal val="visible"/>
                                      </p:to>
                                    </p:set>
                                    <p:anim calcmode="lin" valueType="num">
                                      <p:cBhvr additive="base">
                                        <p:cTn id="12" dur="500" fill="hold"/>
                                        <p:tgtEl>
                                          <p:spTgt spid="264198"/>
                                        </p:tgtEl>
                                        <p:attrNameLst>
                                          <p:attrName>ppt_x</p:attrName>
                                        </p:attrNameLst>
                                      </p:cBhvr>
                                      <p:tavLst>
                                        <p:tav tm="0">
                                          <p:val>
                                            <p:strVal val="#ppt_x"/>
                                          </p:val>
                                        </p:tav>
                                        <p:tav tm="100000">
                                          <p:val>
                                            <p:strVal val="#ppt_x"/>
                                          </p:val>
                                        </p:tav>
                                      </p:tavLst>
                                    </p:anim>
                                    <p:anim calcmode="lin" valueType="num">
                                      <p:cBhvr additive="base">
                                        <p:cTn id="13" dur="500" fill="hold"/>
                                        <p:tgtEl>
                                          <p:spTgt spid="26419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264199"/>
                                        </p:tgtEl>
                                        <p:attrNameLst>
                                          <p:attrName>style.visibility</p:attrName>
                                        </p:attrNameLst>
                                      </p:cBhvr>
                                      <p:to>
                                        <p:strVal val="visible"/>
                                      </p:to>
                                    </p:set>
                                    <p:animEffect transition="in" filter="checkerboard(across)">
                                      <p:cBhvr>
                                        <p:cTn id="17" dur="500"/>
                                        <p:tgtEl>
                                          <p:spTgt spid="264199"/>
                                        </p:tgtEl>
                                      </p:cBhvr>
                                    </p:animEffect>
                                  </p:childTnLst>
                                </p:cTn>
                              </p:par>
                            </p:childTnLst>
                          </p:cTn>
                        </p:par>
                        <p:par>
                          <p:cTn id="18" fill="hold" nodeType="afterGroup">
                            <p:stCondLst>
                              <p:cond delay="1500"/>
                            </p:stCondLst>
                            <p:childTnLst>
                              <p:par>
                                <p:cTn id="19" presetID="2" presetClass="entr" presetSubtype="4" fill="hold" nodeType="afterEffect">
                                  <p:stCondLst>
                                    <p:cond delay="0"/>
                                  </p:stCondLst>
                                  <p:childTnLst>
                                    <p:set>
                                      <p:cBhvr>
                                        <p:cTn id="20" dur="1" fill="hold">
                                          <p:stCondLst>
                                            <p:cond delay="0"/>
                                          </p:stCondLst>
                                        </p:cTn>
                                        <p:tgtEl>
                                          <p:spTgt spid="264200"/>
                                        </p:tgtEl>
                                        <p:attrNameLst>
                                          <p:attrName>style.visibility</p:attrName>
                                        </p:attrNameLst>
                                      </p:cBhvr>
                                      <p:to>
                                        <p:strVal val="visible"/>
                                      </p:to>
                                    </p:set>
                                    <p:anim calcmode="lin" valueType="num">
                                      <p:cBhvr additive="base">
                                        <p:cTn id="21" dur="1000" fill="hold"/>
                                        <p:tgtEl>
                                          <p:spTgt spid="264200"/>
                                        </p:tgtEl>
                                        <p:attrNameLst>
                                          <p:attrName>ppt_x</p:attrName>
                                        </p:attrNameLst>
                                      </p:cBhvr>
                                      <p:tavLst>
                                        <p:tav tm="0">
                                          <p:val>
                                            <p:strVal val="#ppt_x"/>
                                          </p:val>
                                        </p:tav>
                                        <p:tav tm="100000">
                                          <p:val>
                                            <p:strVal val="#ppt_x"/>
                                          </p:val>
                                        </p:tav>
                                      </p:tavLst>
                                    </p:anim>
                                    <p:anim calcmode="lin" valueType="num">
                                      <p:cBhvr additive="base">
                                        <p:cTn id="22" dur="1000" fill="hold"/>
                                        <p:tgtEl>
                                          <p:spTgt spid="264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P spid="264198" grpId="0"/>
      <p:bldP spid="26419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ABA9E96-0D7E-4B8C-B18B-411A2BB25B82}"/>
              </a:ext>
            </a:extLst>
          </p:cNvPr>
          <p:cNvSpPr>
            <a:spLocks noGrp="1"/>
          </p:cNvSpPr>
          <p:nvPr>
            <p:ph type="sldNum" sz="quarter" idx="10"/>
          </p:nvPr>
        </p:nvSpPr>
        <p:spPr/>
        <p:txBody>
          <a:bodyPr/>
          <a:lstStyle/>
          <a:p>
            <a:r>
              <a:rPr lang="en-GB" altLang="en-US"/>
              <a:t>Page </a:t>
            </a:r>
            <a:fld id="{525A9644-5BA8-47F5-9E5E-20F8C49FC071}" type="slidenum">
              <a:rPr lang="en-GB" altLang="en-US"/>
              <a:pPr/>
              <a:t>10</a:t>
            </a:fld>
            <a:r>
              <a:rPr lang="en-GB" altLang="en-US" sz="1400" b="0">
                <a:solidFill>
                  <a:schemeClr val="tx1"/>
                </a:solidFill>
              </a:rPr>
              <a:t> | </a:t>
            </a:r>
            <a:fld id="{0DDF6D5E-0C5A-4CD8-9F76-D13DC4FF822C}" type="datetime1">
              <a:rPr lang="en-GB" altLang="en-US" sz="1400" b="0">
                <a:solidFill>
                  <a:schemeClr val="tx1"/>
                </a:solidFill>
              </a:rPr>
              <a:pPr/>
              <a:t>07/07/2021</a:t>
            </a:fld>
            <a:r>
              <a:rPr lang="en-GB" altLang="en-US" sz="1400" b="0">
                <a:solidFill>
                  <a:schemeClr val="tx1"/>
                </a:solidFill>
              </a:rPr>
              <a:t> | UNIX Fundementals II </a:t>
            </a:r>
          </a:p>
        </p:txBody>
      </p:sp>
      <p:sp>
        <p:nvSpPr>
          <p:cNvPr id="372738" name="Rectangle 2">
            <a:extLst>
              <a:ext uri="{FF2B5EF4-FFF2-40B4-BE49-F238E27FC236}">
                <a16:creationId xmlns:a16="http://schemas.microsoft.com/office/drawing/2014/main" id="{749861B6-2937-4F4D-9420-A71A9AB19AC6}"/>
              </a:ext>
            </a:extLst>
          </p:cNvPr>
          <p:cNvSpPr>
            <a:spLocks noGrp="1" noChangeArrowheads="1"/>
          </p:cNvSpPr>
          <p:nvPr>
            <p:ph type="title"/>
          </p:nvPr>
        </p:nvSpPr>
        <p:spPr/>
        <p:txBody>
          <a:bodyPr/>
          <a:lstStyle/>
          <a:p>
            <a:r>
              <a:rPr lang="en-GB" altLang="en-US" sz="4000"/>
              <a:t>vi editor – Moving Around In vi</a:t>
            </a:r>
          </a:p>
        </p:txBody>
      </p:sp>
      <p:sp>
        <p:nvSpPr>
          <p:cNvPr id="372739" name="Rectangle 3">
            <a:extLst>
              <a:ext uri="{FF2B5EF4-FFF2-40B4-BE49-F238E27FC236}">
                <a16:creationId xmlns:a16="http://schemas.microsoft.com/office/drawing/2014/main" id="{1D52264E-D7BB-4D30-8191-F10BA794E496}"/>
              </a:ext>
            </a:extLst>
          </p:cNvPr>
          <p:cNvSpPr>
            <a:spLocks noGrp="1" noChangeArrowheads="1"/>
          </p:cNvSpPr>
          <p:nvPr>
            <p:ph type="body" idx="1"/>
          </p:nvPr>
        </p:nvSpPr>
        <p:spPr>
          <a:xfrm>
            <a:off x="742950" y="1268413"/>
            <a:ext cx="8818563" cy="4608512"/>
          </a:xfrm>
        </p:spPr>
        <p:txBody>
          <a:bodyPr/>
          <a:lstStyle/>
          <a:p>
            <a:pPr>
              <a:lnSpc>
                <a:spcPct val="80000"/>
              </a:lnSpc>
            </a:pPr>
            <a:r>
              <a:rPr lang="en-GB" altLang="en-US" sz="2000"/>
              <a:t>To move around in the file, use the arrow keys.</a:t>
            </a:r>
          </a:p>
          <a:p>
            <a:pPr>
              <a:lnSpc>
                <a:spcPct val="80000"/>
              </a:lnSpc>
            </a:pPr>
            <a:r>
              <a:rPr lang="en-GB" altLang="en-US" sz="2000"/>
              <a:t>If number is typed immediately before pressing the arrow key, the position of the cursor will move number positions in the direction of the arrow. </a:t>
            </a:r>
          </a:p>
          <a:p>
            <a:pPr>
              <a:lnSpc>
                <a:spcPct val="80000"/>
              </a:lnSpc>
            </a:pPr>
            <a:r>
              <a:rPr lang="en-GB" altLang="en-US" sz="2000"/>
              <a:t>For terminals with no functional arrow keys, these four keys will move the cursor around h, j, k, l:</a:t>
            </a:r>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endParaRPr lang="en-GB" altLang="en-US" sz="2000"/>
          </a:p>
          <a:p>
            <a:pPr>
              <a:lnSpc>
                <a:spcPct val="80000"/>
              </a:lnSpc>
            </a:pPr>
            <a:r>
              <a:rPr lang="en-GB" altLang="en-US" sz="2000"/>
              <a:t>Forward One Screen use ^f  &lt;CTRL-f&gt;</a:t>
            </a:r>
          </a:p>
          <a:p>
            <a:pPr>
              <a:lnSpc>
                <a:spcPct val="80000"/>
              </a:lnSpc>
            </a:pPr>
            <a:r>
              <a:rPr lang="en-GB" altLang="en-US" sz="2000"/>
              <a:t>Backwards One Screen use ^b  &lt;CTRL-b&gt;</a:t>
            </a:r>
          </a:p>
          <a:p>
            <a:pPr>
              <a:lnSpc>
                <a:spcPct val="80000"/>
              </a:lnSpc>
            </a:pPr>
            <a:r>
              <a:rPr lang="en-GB" altLang="en-US" sz="2000"/>
              <a:t>End of File G &lt;SHIFT G&gt;</a:t>
            </a:r>
          </a:p>
          <a:p>
            <a:pPr>
              <a:lnSpc>
                <a:spcPct val="80000"/>
              </a:lnSpc>
            </a:pPr>
            <a:endParaRPr lang="en-GB" altLang="en-US" sz="2000"/>
          </a:p>
        </p:txBody>
      </p:sp>
      <p:graphicFrame>
        <p:nvGraphicFramePr>
          <p:cNvPr id="372741" name="Object 5">
            <a:extLst>
              <a:ext uri="{FF2B5EF4-FFF2-40B4-BE49-F238E27FC236}">
                <a16:creationId xmlns:a16="http://schemas.microsoft.com/office/drawing/2014/main" id="{2C7347A6-AC98-4C34-AD5D-A8CA0F2F966E}"/>
              </a:ext>
            </a:extLst>
          </p:cNvPr>
          <p:cNvGraphicFramePr>
            <a:graphicFrameLocks noChangeAspect="1"/>
          </p:cNvGraphicFramePr>
          <p:nvPr/>
        </p:nvGraphicFramePr>
        <p:xfrm>
          <a:off x="4953000" y="2708275"/>
          <a:ext cx="4391025" cy="2935288"/>
        </p:xfrm>
        <a:graphic>
          <a:graphicData uri="http://schemas.openxmlformats.org/presentationml/2006/ole">
            <mc:AlternateContent xmlns:mc="http://schemas.openxmlformats.org/markup-compatibility/2006">
              <mc:Choice xmlns:v="urn:schemas-microsoft-com:vml" Requires="v">
                <p:oleObj name="VISIO" r:id="rId3" imgW="4888440" imgH="3266640" progId="Visio.Drawing.6">
                  <p:embed/>
                </p:oleObj>
              </mc:Choice>
              <mc:Fallback>
                <p:oleObj name="VISIO" r:id="rId3" imgW="4888440" imgH="3266640" progId="Visio.Drawing.6">
                  <p:embed/>
                  <p:pic>
                    <p:nvPicPr>
                      <p:cNvPr id="372741" name="Object 5">
                        <a:extLst>
                          <a:ext uri="{FF2B5EF4-FFF2-40B4-BE49-F238E27FC236}">
                            <a16:creationId xmlns:a16="http://schemas.microsoft.com/office/drawing/2014/main" id="{2C7347A6-AC98-4C34-AD5D-A8CA0F2F9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708275"/>
                        <a:ext cx="4391025"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72738"/>
                                        </p:tgtEl>
                                        <p:attrNameLst>
                                          <p:attrName>style.visibility</p:attrName>
                                        </p:attrNameLst>
                                      </p:cBhvr>
                                      <p:to>
                                        <p:strVal val="visible"/>
                                      </p:to>
                                    </p:set>
                                    <p:anim calcmode="discrete" valueType="clr">
                                      <p:cBhvr override="childStyle">
                                        <p:cTn id="7" dur="80"/>
                                        <p:tgtEl>
                                          <p:spTgt spid="3727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2738"/>
                                        </p:tgtEl>
                                        <p:attrNameLst>
                                          <p:attrName>fillcolor</p:attrName>
                                        </p:attrNameLst>
                                      </p:cBhvr>
                                      <p:tavLst>
                                        <p:tav tm="0">
                                          <p:val>
                                            <p:clrVal>
                                              <a:schemeClr val="accent2"/>
                                            </p:clrVal>
                                          </p:val>
                                        </p:tav>
                                        <p:tav tm="50000">
                                          <p:val>
                                            <p:clrVal>
                                              <a:schemeClr val="hlink"/>
                                            </p:clrVal>
                                          </p:val>
                                        </p:tav>
                                      </p:tavLst>
                                    </p:anim>
                                    <p:set>
                                      <p:cBhvr>
                                        <p:cTn id="9" dur="80"/>
                                        <p:tgtEl>
                                          <p:spTgt spid="372738"/>
                                        </p:tgtEl>
                                        <p:attrNameLst>
                                          <p:attrName>fill.type</p:attrName>
                                        </p:attrNameLst>
                                      </p:cBhvr>
                                      <p:to>
                                        <p:strVal val="solid"/>
                                      </p:to>
                                    </p:set>
                                  </p:childTnLst>
                                </p:cTn>
                              </p:par>
                            </p:childTnLst>
                          </p:cTn>
                        </p:par>
                        <p:par>
                          <p:cTn id="10" fill="hold" nodeType="afterGroup">
                            <p:stCondLst>
                              <p:cond delay="1040"/>
                            </p:stCondLst>
                            <p:childTnLst>
                              <p:par>
                                <p:cTn id="11" presetID="5" presetClass="entr" presetSubtype="10" fill="hold" grpId="0" nodeType="afterEffect">
                                  <p:stCondLst>
                                    <p:cond delay="0"/>
                                  </p:stCondLst>
                                  <p:childTnLst>
                                    <p:set>
                                      <p:cBhvr>
                                        <p:cTn id="12" dur="1" fill="hold">
                                          <p:stCondLst>
                                            <p:cond delay="0"/>
                                          </p:stCondLst>
                                        </p:cTn>
                                        <p:tgtEl>
                                          <p:spTgt spid="372739">
                                            <p:txEl>
                                              <p:pRg st="0" end="0"/>
                                            </p:txEl>
                                          </p:spTgt>
                                        </p:tgtEl>
                                        <p:attrNameLst>
                                          <p:attrName>style.visibility</p:attrName>
                                        </p:attrNameLst>
                                      </p:cBhvr>
                                      <p:to>
                                        <p:strVal val="visible"/>
                                      </p:to>
                                    </p:set>
                                    <p:animEffect transition="in" filter="checkerboard(across)">
                                      <p:cBhvr>
                                        <p:cTn id="13" dur="500"/>
                                        <p:tgtEl>
                                          <p:spTgt spid="372739">
                                            <p:txEl>
                                              <p:pRg st="0" end="0"/>
                                            </p:txEl>
                                          </p:spTgt>
                                        </p:tgtEl>
                                      </p:cBhvr>
                                    </p:animEffect>
                                  </p:childTnLst>
                                </p:cTn>
                              </p:par>
                            </p:childTnLst>
                          </p:cTn>
                        </p:par>
                        <p:par>
                          <p:cTn id="14" fill="hold" nodeType="afterGroup">
                            <p:stCondLst>
                              <p:cond delay="1540"/>
                            </p:stCondLst>
                            <p:childTnLst>
                              <p:par>
                                <p:cTn id="15" presetID="5" presetClass="entr" presetSubtype="10" fill="hold" grpId="0" nodeType="afterEffect">
                                  <p:stCondLst>
                                    <p:cond delay="0"/>
                                  </p:stCondLst>
                                  <p:childTnLst>
                                    <p:set>
                                      <p:cBhvr>
                                        <p:cTn id="16" dur="1" fill="hold">
                                          <p:stCondLst>
                                            <p:cond delay="0"/>
                                          </p:stCondLst>
                                        </p:cTn>
                                        <p:tgtEl>
                                          <p:spTgt spid="372739">
                                            <p:txEl>
                                              <p:pRg st="1" end="1"/>
                                            </p:txEl>
                                          </p:spTgt>
                                        </p:tgtEl>
                                        <p:attrNameLst>
                                          <p:attrName>style.visibility</p:attrName>
                                        </p:attrNameLst>
                                      </p:cBhvr>
                                      <p:to>
                                        <p:strVal val="visible"/>
                                      </p:to>
                                    </p:set>
                                    <p:animEffect transition="in" filter="checkerboard(across)">
                                      <p:cBhvr>
                                        <p:cTn id="17" dur="500"/>
                                        <p:tgtEl>
                                          <p:spTgt spid="372739">
                                            <p:txEl>
                                              <p:pRg st="1" end="1"/>
                                            </p:txEl>
                                          </p:spTgt>
                                        </p:tgtEl>
                                      </p:cBhvr>
                                    </p:animEffect>
                                  </p:childTnLst>
                                </p:cTn>
                              </p:par>
                            </p:childTnLst>
                          </p:cTn>
                        </p:par>
                        <p:par>
                          <p:cTn id="18" fill="hold" nodeType="afterGroup">
                            <p:stCondLst>
                              <p:cond delay="2040"/>
                            </p:stCondLst>
                            <p:childTnLst>
                              <p:par>
                                <p:cTn id="19" presetID="5" presetClass="entr" presetSubtype="10" fill="hold" grpId="0" nodeType="afterEffect">
                                  <p:stCondLst>
                                    <p:cond delay="0"/>
                                  </p:stCondLst>
                                  <p:childTnLst>
                                    <p:set>
                                      <p:cBhvr>
                                        <p:cTn id="20" dur="1" fill="hold">
                                          <p:stCondLst>
                                            <p:cond delay="0"/>
                                          </p:stCondLst>
                                        </p:cTn>
                                        <p:tgtEl>
                                          <p:spTgt spid="372739">
                                            <p:txEl>
                                              <p:pRg st="2" end="2"/>
                                            </p:txEl>
                                          </p:spTgt>
                                        </p:tgtEl>
                                        <p:attrNameLst>
                                          <p:attrName>style.visibility</p:attrName>
                                        </p:attrNameLst>
                                      </p:cBhvr>
                                      <p:to>
                                        <p:strVal val="visible"/>
                                      </p:to>
                                    </p:set>
                                    <p:animEffect transition="in" filter="checkerboard(across)">
                                      <p:cBhvr>
                                        <p:cTn id="21" dur="500"/>
                                        <p:tgtEl>
                                          <p:spTgt spid="372739">
                                            <p:txEl>
                                              <p:pRg st="2" end="2"/>
                                            </p:txEl>
                                          </p:spTgt>
                                        </p:tgtEl>
                                      </p:cBhvr>
                                    </p:animEffect>
                                  </p:childTnLst>
                                </p:cTn>
                              </p:par>
                            </p:childTnLst>
                          </p:cTn>
                        </p:par>
                        <p:par>
                          <p:cTn id="22" fill="hold" nodeType="afterGroup">
                            <p:stCondLst>
                              <p:cond delay="2540"/>
                            </p:stCondLst>
                            <p:childTnLst>
                              <p:par>
                                <p:cTn id="23" presetID="2" presetClass="entr" presetSubtype="4" fill="hold" nodeType="afterEffect">
                                  <p:stCondLst>
                                    <p:cond delay="0"/>
                                  </p:stCondLst>
                                  <p:childTnLst>
                                    <p:set>
                                      <p:cBhvr>
                                        <p:cTn id="24" dur="1" fill="hold">
                                          <p:stCondLst>
                                            <p:cond delay="0"/>
                                          </p:stCondLst>
                                        </p:cTn>
                                        <p:tgtEl>
                                          <p:spTgt spid="372741"/>
                                        </p:tgtEl>
                                        <p:attrNameLst>
                                          <p:attrName>style.visibility</p:attrName>
                                        </p:attrNameLst>
                                      </p:cBhvr>
                                      <p:to>
                                        <p:strVal val="visible"/>
                                      </p:to>
                                    </p:set>
                                    <p:anim calcmode="lin" valueType="num">
                                      <p:cBhvr additive="base">
                                        <p:cTn id="25" dur="500" fill="hold"/>
                                        <p:tgtEl>
                                          <p:spTgt spid="372741"/>
                                        </p:tgtEl>
                                        <p:attrNameLst>
                                          <p:attrName>ppt_x</p:attrName>
                                        </p:attrNameLst>
                                      </p:cBhvr>
                                      <p:tavLst>
                                        <p:tav tm="0">
                                          <p:val>
                                            <p:strVal val="#ppt_x"/>
                                          </p:val>
                                        </p:tav>
                                        <p:tav tm="100000">
                                          <p:val>
                                            <p:strVal val="#ppt_x"/>
                                          </p:val>
                                        </p:tav>
                                      </p:tavLst>
                                    </p:anim>
                                    <p:anim calcmode="lin" valueType="num">
                                      <p:cBhvr additive="base">
                                        <p:cTn id="26" dur="500" fill="hold"/>
                                        <p:tgtEl>
                                          <p:spTgt spid="37274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3040"/>
                            </p:stCondLst>
                            <p:childTnLst>
                              <p:par>
                                <p:cTn id="28" presetID="5" presetClass="entr" presetSubtype="10" fill="hold" grpId="0" nodeType="afterEffect">
                                  <p:stCondLst>
                                    <p:cond delay="0"/>
                                  </p:stCondLst>
                                  <p:childTnLst>
                                    <p:set>
                                      <p:cBhvr>
                                        <p:cTn id="29" dur="1" fill="hold">
                                          <p:stCondLst>
                                            <p:cond delay="0"/>
                                          </p:stCondLst>
                                        </p:cTn>
                                        <p:tgtEl>
                                          <p:spTgt spid="372739">
                                            <p:txEl>
                                              <p:pRg st="10" end="10"/>
                                            </p:txEl>
                                          </p:spTgt>
                                        </p:tgtEl>
                                        <p:attrNameLst>
                                          <p:attrName>style.visibility</p:attrName>
                                        </p:attrNameLst>
                                      </p:cBhvr>
                                      <p:to>
                                        <p:strVal val="visible"/>
                                      </p:to>
                                    </p:set>
                                    <p:animEffect transition="in" filter="checkerboard(across)">
                                      <p:cBhvr>
                                        <p:cTn id="30" dur="500"/>
                                        <p:tgtEl>
                                          <p:spTgt spid="372739">
                                            <p:txEl>
                                              <p:pRg st="10" end="10"/>
                                            </p:txEl>
                                          </p:spTgt>
                                        </p:tgtEl>
                                      </p:cBhvr>
                                    </p:animEffect>
                                  </p:childTnLst>
                                </p:cTn>
                              </p:par>
                            </p:childTnLst>
                          </p:cTn>
                        </p:par>
                        <p:par>
                          <p:cTn id="31" fill="hold" nodeType="afterGroup">
                            <p:stCondLst>
                              <p:cond delay="3540"/>
                            </p:stCondLst>
                            <p:childTnLst>
                              <p:par>
                                <p:cTn id="32" presetID="5" presetClass="entr" presetSubtype="10" fill="hold" grpId="0" nodeType="afterEffect">
                                  <p:stCondLst>
                                    <p:cond delay="0"/>
                                  </p:stCondLst>
                                  <p:childTnLst>
                                    <p:set>
                                      <p:cBhvr>
                                        <p:cTn id="33" dur="1" fill="hold">
                                          <p:stCondLst>
                                            <p:cond delay="0"/>
                                          </p:stCondLst>
                                        </p:cTn>
                                        <p:tgtEl>
                                          <p:spTgt spid="372739">
                                            <p:txEl>
                                              <p:pRg st="11" end="11"/>
                                            </p:txEl>
                                          </p:spTgt>
                                        </p:tgtEl>
                                        <p:attrNameLst>
                                          <p:attrName>style.visibility</p:attrName>
                                        </p:attrNameLst>
                                      </p:cBhvr>
                                      <p:to>
                                        <p:strVal val="visible"/>
                                      </p:to>
                                    </p:set>
                                    <p:animEffect transition="in" filter="checkerboard(across)">
                                      <p:cBhvr>
                                        <p:cTn id="34" dur="500"/>
                                        <p:tgtEl>
                                          <p:spTgt spid="372739">
                                            <p:txEl>
                                              <p:pRg st="11" end="11"/>
                                            </p:txEl>
                                          </p:spTgt>
                                        </p:tgtEl>
                                      </p:cBhvr>
                                    </p:animEffect>
                                  </p:childTnLst>
                                </p:cTn>
                              </p:par>
                            </p:childTnLst>
                          </p:cTn>
                        </p:par>
                        <p:par>
                          <p:cTn id="35" fill="hold" nodeType="afterGroup">
                            <p:stCondLst>
                              <p:cond delay="4040"/>
                            </p:stCondLst>
                            <p:childTnLst>
                              <p:par>
                                <p:cTn id="36" presetID="5" presetClass="entr" presetSubtype="10" fill="hold" grpId="0" nodeType="afterEffect">
                                  <p:stCondLst>
                                    <p:cond delay="0"/>
                                  </p:stCondLst>
                                  <p:childTnLst>
                                    <p:set>
                                      <p:cBhvr>
                                        <p:cTn id="37" dur="1" fill="hold">
                                          <p:stCondLst>
                                            <p:cond delay="0"/>
                                          </p:stCondLst>
                                        </p:cTn>
                                        <p:tgtEl>
                                          <p:spTgt spid="372739">
                                            <p:txEl>
                                              <p:pRg st="12" end="12"/>
                                            </p:txEl>
                                          </p:spTgt>
                                        </p:tgtEl>
                                        <p:attrNameLst>
                                          <p:attrName>style.visibility</p:attrName>
                                        </p:attrNameLst>
                                      </p:cBhvr>
                                      <p:to>
                                        <p:strVal val="visible"/>
                                      </p:to>
                                    </p:set>
                                    <p:animEffect transition="in" filter="checkerboard(across)">
                                      <p:cBhvr>
                                        <p:cTn id="38" dur="500"/>
                                        <p:tgtEl>
                                          <p:spTgt spid="3727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p:bldP spid="372739"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EE267F1C-A164-45AF-B380-E49A4520C6BD}"/>
              </a:ext>
            </a:extLst>
          </p:cNvPr>
          <p:cNvSpPr>
            <a:spLocks noGrp="1"/>
          </p:cNvSpPr>
          <p:nvPr>
            <p:ph type="sldNum" sz="quarter" idx="10"/>
          </p:nvPr>
        </p:nvSpPr>
        <p:spPr/>
        <p:txBody>
          <a:bodyPr/>
          <a:lstStyle/>
          <a:p>
            <a:r>
              <a:rPr lang="en-GB" altLang="en-US"/>
              <a:t>Page </a:t>
            </a:r>
            <a:fld id="{EBA32479-2E44-4E7D-8732-7939DB86E834}" type="slidenum">
              <a:rPr lang="en-GB" altLang="en-US"/>
              <a:pPr/>
              <a:t>100</a:t>
            </a:fld>
            <a:r>
              <a:rPr lang="en-GB" altLang="en-US" sz="1400" b="0">
                <a:solidFill>
                  <a:schemeClr val="tx1"/>
                </a:solidFill>
              </a:rPr>
              <a:t> | </a:t>
            </a:r>
            <a:fld id="{E2AF35E4-2D9C-4722-98BA-2B4D326D4CAC}" type="datetime1">
              <a:rPr lang="en-GB" altLang="en-US" sz="1400" b="0">
                <a:solidFill>
                  <a:schemeClr val="tx1"/>
                </a:solidFill>
              </a:rPr>
              <a:pPr/>
              <a:t>07/07/2021</a:t>
            </a:fld>
            <a:r>
              <a:rPr lang="en-GB" altLang="en-US" sz="1400" b="0">
                <a:solidFill>
                  <a:schemeClr val="tx1"/>
                </a:solidFill>
              </a:rPr>
              <a:t> | UNIX Fundementals II </a:t>
            </a:r>
          </a:p>
        </p:txBody>
      </p:sp>
      <p:sp>
        <p:nvSpPr>
          <p:cNvPr id="82946" name="Rectangle 2">
            <a:extLst>
              <a:ext uri="{FF2B5EF4-FFF2-40B4-BE49-F238E27FC236}">
                <a16:creationId xmlns:a16="http://schemas.microsoft.com/office/drawing/2014/main" id="{95979764-27CE-4406-9FF9-B68045C01B12}"/>
              </a:ext>
            </a:extLst>
          </p:cNvPr>
          <p:cNvSpPr>
            <a:spLocks noGrp="1" noChangeArrowheads="1"/>
          </p:cNvSpPr>
          <p:nvPr>
            <p:ph type="title"/>
          </p:nvPr>
        </p:nvSpPr>
        <p:spPr/>
        <p:txBody>
          <a:bodyPr/>
          <a:lstStyle/>
          <a:p>
            <a:r>
              <a:rPr lang="en-US" altLang="en-US"/>
              <a:t>UNIX Manual Pages I</a:t>
            </a:r>
          </a:p>
        </p:txBody>
      </p:sp>
      <p:sp>
        <p:nvSpPr>
          <p:cNvPr id="82947" name="Text Box 3">
            <a:extLst>
              <a:ext uri="{FF2B5EF4-FFF2-40B4-BE49-F238E27FC236}">
                <a16:creationId xmlns:a16="http://schemas.microsoft.com/office/drawing/2014/main" id="{1DA9D4B4-DCEF-4536-8B90-C5852ED0B328}"/>
              </a:ext>
            </a:extLst>
          </p:cNvPr>
          <p:cNvSpPr txBox="1">
            <a:spLocks noChangeArrowheads="1"/>
          </p:cNvSpPr>
          <p:nvPr/>
        </p:nvSpPr>
        <p:spPr bwMode="auto">
          <a:xfrm>
            <a:off x="631825" y="2060575"/>
            <a:ext cx="8424863" cy="3454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spcBef>
                <a:spcPct val="50000"/>
              </a:spcBef>
            </a:pPr>
            <a:r>
              <a:rPr lang="en-US" altLang="en-US" sz="1000">
                <a:solidFill>
                  <a:srgbClr val="00FF00"/>
                </a:solidFill>
                <a:latin typeface="Courier New" panose="02070309020205020404" pitchFamily="49" charset="0"/>
              </a:rPr>
              <a:t>$ man ls</a:t>
            </a:r>
          </a:p>
          <a:p>
            <a:r>
              <a:rPr lang="en-US" altLang="en-US" sz="1000">
                <a:solidFill>
                  <a:srgbClr val="00FF00"/>
                </a:solidFill>
                <a:latin typeface="Courier New" panose="02070309020205020404" pitchFamily="49" charset="0"/>
              </a:rPr>
              <a:t>-------------------------------------------------------------------------------</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Commands Reference, Volume 3</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ls Command</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Purpose</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Displays the contents of a directory.</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Syntax</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To Display Contents of Directory or Name of File</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ls [ -1 ] [ -A ] [ -C ] [ -F ] [ -L ] [ -N ] [ -R ] [ -a ] [ -b ] [ -c ] [ -d ]</a:t>
            </a:r>
          </a:p>
          <a:p>
            <a:r>
              <a:rPr lang="en-US" altLang="en-US" sz="1000">
                <a:solidFill>
                  <a:srgbClr val="00FF00"/>
                </a:solidFill>
                <a:latin typeface="Courier New" panose="02070309020205020404" pitchFamily="49" charset="0"/>
              </a:rPr>
              <a:t>[ -e ] [ -f ] [ -g ] [ -i ] [ -l ] [ -m ] [ -n ] [ -o ] [ -p ] [ -q ] [ -r ] [</a:t>
            </a:r>
          </a:p>
          <a:p>
            <a:r>
              <a:rPr lang="en-US" altLang="en-US" sz="1000">
                <a:solidFill>
                  <a:srgbClr val="00FF00"/>
                </a:solidFill>
                <a:latin typeface="Courier New" panose="02070309020205020404" pitchFamily="49" charset="0"/>
              </a:rPr>
              <a:t>-s ] [ -t ] [ -u ] [ -x ] [ File ... ]</a:t>
            </a:r>
          </a:p>
          <a:p>
            <a:endParaRPr lang="en-US" altLang="en-US" sz="1000">
              <a:solidFill>
                <a:srgbClr val="00FF00"/>
              </a:solidFill>
              <a:latin typeface="Courier New" panose="02070309020205020404" pitchFamily="49" charset="0"/>
            </a:endParaRPr>
          </a:p>
          <a:p>
            <a:r>
              <a:rPr lang="en-US" altLang="en-US" sz="1000">
                <a:solidFill>
                  <a:srgbClr val="00FF00"/>
                </a:solidFill>
                <a:latin typeface="Courier New" panose="02070309020205020404" pitchFamily="49" charset="0"/>
              </a:rPr>
              <a:t>To Display Contents of Directory</a:t>
            </a:r>
          </a:p>
        </p:txBody>
      </p:sp>
      <p:sp>
        <p:nvSpPr>
          <p:cNvPr id="82948" name="Rectangle 4">
            <a:extLst>
              <a:ext uri="{FF2B5EF4-FFF2-40B4-BE49-F238E27FC236}">
                <a16:creationId xmlns:a16="http://schemas.microsoft.com/office/drawing/2014/main" id="{8009CD00-88B6-44EE-98A9-4F93455A889C}"/>
              </a:ext>
            </a:extLst>
          </p:cNvPr>
          <p:cNvSpPr>
            <a:spLocks noChangeArrowheads="1"/>
          </p:cNvSpPr>
          <p:nvPr/>
        </p:nvSpPr>
        <p:spPr bwMode="auto">
          <a:xfrm>
            <a:off x="742950" y="3429000"/>
            <a:ext cx="41275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p>
        </p:txBody>
      </p:sp>
      <p:sp>
        <p:nvSpPr>
          <p:cNvPr id="82949" name="Rectangle 5">
            <a:extLst>
              <a:ext uri="{FF2B5EF4-FFF2-40B4-BE49-F238E27FC236}">
                <a16:creationId xmlns:a16="http://schemas.microsoft.com/office/drawing/2014/main" id="{32C474D6-E7AC-4929-A621-40F7932AB026}"/>
              </a:ext>
            </a:extLst>
          </p:cNvPr>
          <p:cNvSpPr>
            <a:spLocks noChangeArrowheads="1"/>
          </p:cNvSpPr>
          <p:nvPr/>
        </p:nvSpPr>
        <p:spPr bwMode="auto">
          <a:xfrm>
            <a:off x="742950" y="4038600"/>
            <a:ext cx="41275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p>
        </p:txBody>
      </p:sp>
      <p:sp>
        <p:nvSpPr>
          <p:cNvPr id="82951" name="Rectangle 7">
            <a:extLst>
              <a:ext uri="{FF2B5EF4-FFF2-40B4-BE49-F238E27FC236}">
                <a16:creationId xmlns:a16="http://schemas.microsoft.com/office/drawing/2014/main" id="{8139CF07-C67B-4959-90AD-4D4878172FF4}"/>
              </a:ext>
            </a:extLst>
          </p:cNvPr>
          <p:cNvSpPr>
            <a:spLocks noGrp="1" noChangeArrowheads="1"/>
          </p:cNvSpPr>
          <p:nvPr>
            <p:ph type="body" sz="half" idx="1"/>
          </p:nvPr>
        </p:nvSpPr>
        <p:spPr>
          <a:xfrm>
            <a:off x="412750" y="1268413"/>
            <a:ext cx="9493250" cy="685800"/>
          </a:xfrm>
          <a:noFill/>
          <a:ln/>
        </p:spPr>
        <p:txBody>
          <a:bodyPr/>
          <a:lstStyle/>
          <a:p>
            <a:r>
              <a:rPr lang="en-US" altLang="en-US" sz="2000"/>
              <a:t>An example of a man page for the command “ls”.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2946"/>
                                        </p:tgtEl>
                                        <p:attrNameLst>
                                          <p:attrName>style.visibility</p:attrName>
                                        </p:attrNameLst>
                                      </p:cBhvr>
                                      <p:to>
                                        <p:strVal val="visible"/>
                                      </p:to>
                                    </p:set>
                                    <p:anim calcmode="discrete" valueType="clr">
                                      <p:cBhvr override="childStyle">
                                        <p:cTn id="7" dur="80"/>
                                        <p:tgtEl>
                                          <p:spTgt spid="829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2946"/>
                                        </p:tgtEl>
                                        <p:attrNameLst>
                                          <p:attrName>fillcolor</p:attrName>
                                        </p:attrNameLst>
                                      </p:cBhvr>
                                      <p:tavLst>
                                        <p:tav tm="0">
                                          <p:val>
                                            <p:clrVal>
                                              <a:schemeClr val="accent2"/>
                                            </p:clrVal>
                                          </p:val>
                                        </p:tav>
                                        <p:tav tm="50000">
                                          <p:val>
                                            <p:clrVal>
                                              <a:schemeClr val="hlink"/>
                                            </p:clrVal>
                                          </p:val>
                                        </p:tav>
                                      </p:tavLst>
                                    </p:anim>
                                    <p:set>
                                      <p:cBhvr>
                                        <p:cTn id="9" dur="80"/>
                                        <p:tgtEl>
                                          <p:spTgt spid="82946"/>
                                        </p:tgtEl>
                                        <p:attrNameLst>
                                          <p:attrName>fill.type</p:attrName>
                                        </p:attrNameLst>
                                      </p:cBhvr>
                                      <p:to>
                                        <p:strVal val="solid"/>
                                      </p:to>
                                    </p:set>
                                  </p:childTnLst>
                                </p:cTn>
                              </p:par>
                            </p:childTnLst>
                          </p:cTn>
                        </p:par>
                        <p:par>
                          <p:cTn id="10" fill="hold" nodeType="afterGroup">
                            <p:stCondLst>
                              <p:cond delay="680"/>
                            </p:stCondLst>
                            <p:childTnLst>
                              <p:par>
                                <p:cTn id="11" presetID="5" presetClass="entr" presetSubtype="10" fill="hold" grpId="0" nodeType="afterEffect">
                                  <p:stCondLst>
                                    <p:cond delay="0"/>
                                  </p:stCondLst>
                                  <p:childTnLst>
                                    <p:set>
                                      <p:cBhvr>
                                        <p:cTn id="12" dur="1" fill="hold">
                                          <p:stCondLst>
                                            <p:cond delay="0"/>
                                          </p:stCondLst>
                                        </p:cTn>
                                        <p:tgtEl>
                                          <p:spTgt spid="82951">
                                            <p:txEl>
                                              <p:pRg st="0" end="0"/>
                                            </p:txEl>
                                          </p:spTgt>
                                        </p:tgtEl>
                                        <p:attrNameLst>
                                          <p:attrName>style.visibility</p:attrName>
                                        </p:attrNameLst>
                                      </p:cBhvr>
                                      <p:to>
                                        <p:strVal val="visible"/>
                                      </p:to>
                                    </p:set>
                                    <p:animEffect transition="in" filter="checkerboard(across)">
                                      <p:cBhvr>
                                        <p:cTn id="13" dur="500"/>
                                        <p:tgtEl>
                                          <p:spTgt spid="82951">
                                            <p:txEl>
                                              <p:pRg st="0" end="0"/>
                                            </p:txEl>
                                          </p:spTgt>
                                        </p:tgtEl>
                                      </p:cBhvr>
                                    </p:animEffect>
                                  </p:childTnLst>
                                </p:cTn>
                              </p:par>
                            </p:childTnLst>
                          </p:cTn>
                        </p:par>
                        <p:par>
                          <p:cTn id="14" fill="hold" nodeType="afterGroup">
                            <p:stCondLst>
                              <p:cond delay="1180"/>
                            </p:stCondLst>
                            <p:childTnLst>
                              <p:par>
                                <p:cTn id="15" presetID="9" presetClass="entr" presetSubtype="0" fill="hold" grpId="0" nodeType="afterEffect">
                                  <p:stCondLst>
                                    <p:cond delay="0"/>
                                  </p:stCondLst>
                                  <p:childTnLst>
                                    <p:set>
                                      <p:cBhvr>
                                        <p:cTn id="16" dur="1" fill="hold">
                                          <p:stCondLst>
                                            <p:cond delay="0"/>
                                          </p:stCondLst>
                                        </p:cTn>
                                        <p:tgtEl>
                                          <p:spTgt spid="82947"/>
                                        </p:tgtEl>
                                        <p:attrNameLst>
                                          <p:attrName>style.visibility</p:attrName>
                                        </p:attrNameLst>
                                      </p:cBhvr>
                                      <p:to>
                                        <p:strVal val="visible"/>
                                      </p:to>
                                    </p:set>
                                    <p:animEffect transition="in" filter="dissolve">
                                      <p:cBhvr>
                                        <p:cTn id="17" dur="5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7" grpId="0" animBg="1"/>
      <p:bldP spid="82951"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3BFBF1-E580-4775-B0D9-2EF89E514C29}"/>
              </a:ext>
            </a:extLst>
          </p:cNvPr>
          <p:cNvSpPr>
            <a:spLocks noGrp="1"/>
          </p:cNvSpPr>
          <p:nvPr>
            <p:ph type="sldNum" sz="quarter" idx="10"/>
          </p:nvPr>
        </p:nvSpPr>
        <p:spPr/>
        <p:txBody>
          <a:bodyPr/>
          <a:lstStyle/>
          <a:p>
            <a:r>
              <a:rPr lang="en-GB" altLang="en-US"/>
              <a:t>Page </a:t>
            </a:r>
            <a:fld id="{E929845E-ACAE-4D5A-A6D7-27539F5C4329}" type="slidenum">
              <a:rPr lang="en-GB" altLang="en-US"/>
              <a:pPr/>
              <a:t>101</a:t>
            </a:fld>
            <a:r>
              <a:rPr lang="en-GB" altLang="en-US" sz="1400" b="0">
                <a:solidFill>
                  <a:schemeClr val="tx1"/>
                </a:solidFill>
              </a:rPr>
              <a:t> | </a:t>
            </a:r>
            <a:fld id="{CB51DE67-F9DD-45AA-B6C5-E0CCBDE51CA4}" type="datetime1">
              <a:rPr lang="en-GB" altLang="en-US" sz="1400" b="0">
                <a:solidFill>
                  <a:schemeClr val="tx1"/>
                </a:solidFill>
              </a:rPr>
              <a:pPr/>
              <a:t>07/07/2021</a:t>
            </a:fld>
            <a:r>
              <a:rPr lang="en-GB" altLang="en-US" sz="1400" b="0">
                <a:solidFill>
                  <a:schemeClr val="tx1"/>
                </a:solidFill>
              </a:rPr>
              <a:t> | UNIX Fundementals II </a:t>
            </a:r>
          </a:p>
        </p:txBody>
      </p:sp>
      <p:sp>
        <p:nvSpPr>
          <p:cNvPr id="83970" name="Rectangle 2">
            <a:extLst>
              <a:ext uri="{FF2B5EF4-FFF2-40B4-BE49-F238E27FC236}">
                <a16:creationId xmlns:a16="http://schemas.microsoft.com/office/drawing/2014/main" id="{5A648448-6360-45E3-A57F-6997F99C8671}"/>
              </a:ext>
            </a:extLst>
          </p:cNvPr>
          <p:cNvSpPr>
            <a:spLocks noGrp="1" noChangeArrowheads="1"/>
          </p:cNvSpPr>
          <p:nvPr>
            <p:ph type="title"/>
          </p:nvPr>
        </p:nvSpPr>
        <p:spPr/>
        <p:txBody>
          <a:bodyPr/>
          <a:lstStyle/>
          <a:p>
            <a:r>
              <a:rPr lang="en-US" altLang="en-US"/>
              <a:t>UNIX Manual Pages II</a:t>
            </a:r>
          </a:p>
        </p:txBody>
      </p:sp>
      <p:sp>
        <p:nvSpPr>
          <p:cNvPr id="83971" name="Rectangle 3">
            <a:extLst>
              <a:ext uri="{FF2B5EF4-FFF2-40B4-BE49-F238E27FC236}">
                <a16:creationId xmlns:a16="http://schemas.microsoft.com/office/drawing/2014/main" id="{FC87C6A2-02EB-41C1-8F90-78A113A53DE3}"/>
              </a:ext>
            </a:extLst>
          </p:cNvPr>
          <p:cNvSpPr>
            <a:spLocks noGrp="1" noChangeArrowheads="1"/>
          </p:cNvSpPr>
          <p:nvPr>
            <p:ph type="body" idx="1"/>
          </p:nvPr>
        </p:nvSpPr>
        <p:spPr/>
        <p:txBody>
          <a:bodyPr/>
          <a:lstStyle/>
          <a:p>
            <a:r>
              <a:rPr lang="en-US" altLang="en-US"/>
              <a:t>If configured to do so, you can also use a keyword to find suitable command help.</a:t>
            </a:r>
          </a:p>
          <a:p>
            <a:r>
              <a:rPr lang="en-US" altLang="en-US"/>
              <a:t>Examples:</a:t>
            </a:r>
          </a:p>
          <a:p>
            <a:pPr lvl="1"/>
            <a:r>
              <a:rPr lang="en-US" altLang="en-US"/>
              <a:t>“man -k rpcinfo”, would give a list of commands where the word “rpcinfo” was found.</a:t>
            </a:r>
          </a:p>
          <a:p>
            <a:pPr lvl="1"/>
            <a:r>
              <a:rPr lang="en-GB" altLang="en-US"/>
              <a:t>To display information about the grep command, enter: man grep</a:t>
            </a:r>
          </a:p>
          <a:p>
            <a:pPr lvl="1"/>
            <a:r>
              <a:rPr lang="en-GB" altLang="en-US"/>
              <a:t>To display all matching entries, type the following:</a:t>
            </a:r>
          </a:p>
          <a:p>
            <a:pPr lvl="1">
              <a:buFont typeface="Wingdings" panose="05000000000000000000" pitchFamily="2" charset="2"/>
              <a:buNone/>
            </a:pPr>
            <a:r>
              <a:rPr lang="en-GB" altLang="en-US"/>
              <a:t>		man -a </a:t>
            </a:r>
            <a:r>
              <a:rPr lang="en-GB" altLang="en-US" i="1"/>
              <a:t>&lt;Title&gt;</a:t>
            </a:r>
          </a:p>
          <a:p>
            <a:pPr lvl="1"/>
            <a:r>
              <a:rPr lang="en-GB" altLang="en-US" i="1"/>
              <a:t>To display only the first matching entry, type the following: </a:t>
            </a:r>
          </a:p>
          <a:p>
            <a:pPr lvl="1">
              <a:buFont typeface="Wingdings" panose="05000000000000000000" pitchFamily="2" charset="2"/>
              <a:buNone/>
            </a:pPr>
            <a:r>
              <a:rPr lang="en-GB" altLang="en-US" i="1"/>
              <a:t>		</a:t>
            </a:r>
            <a:r>
              <a:rPr lang="en-GB" altLang="en-US"/>
              <a:t>man -F </a:t>
            </a:r>
            <a:r>
              <a:rPr lang="en-GB" altLang="en-US" i="1"/>
              <a:t>&lt;Title&gt;</a:t>
            </a:r>
            <a:endParaRPr lang="en-US" altLang="en-US"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3970"/>
                                        </p:tgtEl>
                                        <p:attrNameLst>
                                          <p:attrName>style.visibility</p:attrName>
                                        </p:attrNameLst>
                                      </p:cBhvr>
                                      <p:to>
                                        <p:strVal val="visible"/>
                                      </p:to>
                                    </p:set>
                                    <p:anim calcmode="discrete" valueType="clr">
                                      <p:cBhvr override="childStyle">
                                        <p:cTn id="7" dur="80"/>
                                        <p:tgtEl>
                                          <p:spTgt spid="8397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3970"/>
                                        </p:tgtEl>
                                        <p:attrNameLst>
                                          <p:attrName>fillcolor</p:attrName>
                                        </p:attrNameLst>
                                      </p:cBhvr>
                                      <p:tavLst>
                                        <p:tav tm="0">
                                          <p:val>
                                            <p:clrVal>
                                              <a:schemeClr val="accent2"/>
                                            </p:clrVal>
                                          </p:val>
                                        </p:tav>
                                        <p:tav tm="50000">
                                          <p:val>
                                            <p:clrVal>
                                              <a:schemeClr val="hlink"/>
                                            </p:clrVal>
                                          </p:val>
                                        </p:tav>
                                      </p:tavLst>
                                    </p:anim>
                                    <p:set>
                                      <p:cBhvr>
                                        <p:cTn id="9" dur="80"/>
                                        <p:tgtEl>
                                          <p:spTgt spid="83970"/>
                                        </p:tgtEl>
                                        <p:attrNameLst>
                                          <p:attrName>fill.type</p:attrName>
                                        </p:attrNameLst>
                                      </p:cBhvr>
                                      <p:to>
                                        <p:strVal val="solid"/>
                                      </p:to>
                                    </p:set>
                                  </p:childTnLst>
                                </p:cTn>
                              </p:par>
                            </p:childTnLst>
                          </p:cTn>
                        </p:par>
                        <p:par>
                          <p:cTn id="10" fill="hold" nodeType="afterGroup">
                            <p:stCondLst>
                              <p:cond delay="720"/>
                            </p:stCondLst>
                            <p:childTnLst>
                              <p:par>
                                <p:cTn id="11" presetID="5" presetClass="entr" presetSubtype="10" fill="hold" grpId="0" nodeType="afterEffect">
                                  <p:stCondLst>
                                    <p:cond delay="0"/>
                                  </p:stCondLst>
                                  <p:childTnLst>
                                    <p:set>
                                      <p:cBhvr>
                                        <p:cTn id="12"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13" dur="500"/>
                                        <p:tgtEl>
                                          <p:spTgt spid="839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3971">
                                            <p:txEl>
                                              <p:pRg st="1" end="1"/>
                                            </p:txEl>
                                          </p:spTgt>
                                        </p:tgtEl>
                                        <p:attrNameLst>
                                          <p:attrName>style.visibility</p:attrName>
                                        </p:attrNameLst>
                                      </p:cBhvr>
                                      <p:to>
                                        <p:strVal val="visible"/>
                                      </p:to>
                                    </p:set>
                                    <p:animEffect transition="in" filter="checkerboard(across)">
                                      <p:cBhvr>
                                        <p:cTn id="18" dur="500"/>
                                        <p:tgtEl>
                                          <p:spTgt spid="83971">
                                            <p:txEl>
                                              <p:pRg st="1" end="1"/>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21" dur="500"/>
                                        <p:tgtEl>
                                          <p:spTgt spid="83971">
                                            <p:txEl>
                                              <p:pRg st="2" end="2"/>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83971">
                                            <p:txEl>
                                              <p:pRg st="3" end="3"/>
                                            </p:txEl>
                                          </p:spTgt>
                                        </p:tgtEl>
                                        <p:attrNameLst>
                                          <p:attrName>style.visibility</p:attrName>
                                        </p:attrNameLst>
                                      </p:cBhvr>
                                      <p:to>
                                        <p:strVal val="visible"/>
                                      </p:to>
                                    </p:set>
                                    <p:animEffect transition="in" filter="checkerboard(across)">
                                      <p:cBhvr>
                                        <p:cTn id="24" dur="500"/>
                                        <p:tgtEl>
                                          <p:spTgt spid="83971">
                                            <p:txEl>
                                              <p:pRg st="3" end="3"/>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checkerboard(across)">
                                      <p:cBhvr>
                                        <p:cTn id="27" dur="500"/>
                                        <p:tgtEl>
                                          <p:spTgt spid="83971">
                                            <p:txEl>
                                              <p:pRg st="4" end="4"/>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83971">
                                            <p:txEl>
                                              <p:pRg st="5" end="5"/>
                                            </p:txEl>
                                          </p:spTgt>
                                        </p:tgtEl>
                                        <p:attrNameLst>
                                          <p:attrName>style.visibility</p:attrName>
                                        </p:attrNameLst>
                                      </p:cBhvr>
                                      <p:to>
                                        <p:strVal val="visible"/>
                                      </p:to>
                                    </p:set>
                                    <p:animEffect transition="in" filter="checkerboard(across)">
                                      <p:cBhvr>
                                        <p:cTn id="30" dur="500"/>
                                        <p:tgtEl>
                                          <p:spTgt spid="83971">
                                            <p:txEl>
                                              <p:pRg st="5" end="5"/>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Effect transition="in" filter="checkerboard(across)">
                                      <p:cBhvr>
                                        <p:cTn id="33" dur="500"/>
                                        <p:tgtEl>
                                          <p:spTgt spid="83971">
                                            <p:txEl>
                                              <p:pRg st="6" end="6"/>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83971">
                                            <p:txEl>
                                              <p:pRg st="7" end="7"/>
                                            </p:txEl>
                                          </p:spTgt>
                                        </p:tgtEl>
                                        <p:attrNameLst>
                                          <p:attrName>style.visibility</p:attrName>
                                        </p:attrNameLst>
                                      </p:cBhvr>
                                      <p:to>
                                        <p:strVal val="visible"/>
                                      </p:to>
                                    </p:set>
                                    <p:animEffect transition="in" filter="checkerboard(across)">
                                      <p:cBhvr>
                                        <p:cTn id="36" dur="500"/>
                                        <p:tgtEl>
                                          <p:spTgt spid="83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9FAE8F41-C217-4BB8-9F2B-44F02CDEFBBB}"/>
              </a:ext>
            </a:extLst>
          </p:cNvPr>
          <p:cNvSpPr>
            <a:spLocks noGrp="1"/>
          </p:cNvSpPr>
          <p:nvPr>
            <p:ph type="sldNum" sz="quarter" idx="10"/>
          </p:nvPr>
        </p:nvSpPr>
        <p:spPr/>
        <p:txBody>
          <a:bodyPr/>
          <a:lstStyle/>
          <a:p>
            <a:r>
              <a:rPr lang="en-GB" altLang="en-US"/>
              <a:t>Page </a:t>
            </a:r>
            <a:fld id="{0776D99E-8EA2-4072-8215-A985D711B45D}" type="slidenum">
              <a:rPr lang="en-GB" altLang="en-US"/>
              <a:pPr/>
              <a:t>102</a:t>
            </a:fld>
            <a:r>
              <a:rPr lang="en-GB" altLang="en-US" sz="1400" b="0">
                <a:solidFill>
                  <a:schemeClr val="tx1"/>
                </a:solidFill>
              </a:rPr>
              <a:t> | </a:t>
            </a:r>
            <a:fld id="{AC9898C2-2731-4AAB-8FEC-1182836B8A77}" type="datetime1">
              <a:rPr lang="en-GB" altLang="en-US" sz="1400" b="0">
                <a:solidFill>
                  <a:schemeClr val="tx1"/>
                </a:solidFill>
              </a:rPr>
              <a:pPr/>
              <a:t>07/07/2021</a:t>
            </a:fld>
            <a:r>
              <a:rPr lang="en-GB" altLang="en-US" sz="1400" b="0">
                <a:solidFill>
                  <a:schemeClr val="tx1"/>
                </a:solidFill>
              </a:rPr>
              <a:t> | UNIX Fundementals II </a:t>
            </a:r>
          </a:p>
        </p:txBody>
      </p:sp>
      <p:pic>
        <p:nvPicPr>
          <p:cNvPr id="399365" name="Picture 5">
            <a:extLst>
              <a:ext uri="{FF2B5EF4-FFF2-40B4-BE49-F238E27FC236}">
                <a16:creationId xmlns:a16="http://schemas.microsoft.com/office/drawing/2014/main" id="{550D55A6-506E-480C-A5C9-4AF8B34AE87A}"/>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62" name="Rectangle 2">
            <a:extLst>
              <a:ext uri="{FF2B5EF4-FFF2-40B4-BE49-F238E27FC236}">
                <a16:creationId xmlns:a16="http://schemas.microsoft.com/office/drawing/2014/main" id="{733EC05D-4404-4144-89AA-5D93886AB192}"/>
              </a:ext>
            </a:extLst>
          </p:cNvPr>
          <p:cNvSpPr>
            <a:spLocks noGrp="1" noChangeArrowheads="1"/>
          </p:cNvSpPr>
          <p:nvPr>
            <p:ph type="title"/>
          </p:nvPr>
        </p:nvSpPr>
        <p:spPr/>
        <p:txBody>
          <a:bodyPr/>
          <a:lstStyle/>
          <a:p>
            <a:r>
              <a:rPr lang="en-GB" altLang="en-US"/>
              <a:t>Manual Pages Checkpoint</a:t>
            </a:r>
          </a:p>
        </p:txBody>
      </p:sp>
      <p:sp>
        <p:nvSpPr>
          <p:cNvPr id="399363" name="Rectangle 3">
            <a:extLst>
              <a:ext uri="{FF2B5EF4-FFF2-40B4-BE49-F238E27FC236}">
                <a16:creationId xmlns:a16="http://schemas.microsoft.com/office/drawing/2014/main" id="{38264DD3-2FCC-4F35-ADFD-9C3C689FCFBB}"/>
              </a:ext>
            </a:extLst>
          </p:cNvPr>
          <p:cNvSpPr>
            <a:spLocks noGrp="1" noChangeArrowheads="1"/>
          </p:cNvSpPr>
          <p:nvPr>
            <p:ph type="body" idx="1"/>
          </p:nvPr>
        </p:nvSpPr>
        <p:spPr/>
        <p:txBody>
          <a:bodyPr/>
          <a:lstStyle/>
          <a:p>
            <a:pPr marL="457200" indent="-457200">
              <a:lnSpc>
                <a:spcPct val="90000"/>
              </a:lnSpc>
              <a:buFont typeface="Wingdings" panose="05000000000000000000" pitchFamily="2" charset="2"/>
              <a:buAutoNum type="arabicPeriod"/>
            </a:pPr>
            <a:r>
              <a:rPr lang="en-GB" altLang="en-US"/>
              <a:t>How would you display inforamtion about the passwd command?</a:t>
            </a:r>
          </a:p>
          <a:p>
            <a:pPr marL="457200" indent="-457200">
              <a:lnSpc>
                <a:spcPct val="90000"/>
              </a:lnSpc>
              <a:buFont typeface="Wingdings" panose="05000000000000000000" pitchFamily="2" charset="2"/>
              <a:buAutoNum type="arabicPeriod"/>
            </a:pPr>
            <a:endParaRPr lang="en-GB" altLang="en-US"/>
          </a:p>
          <a:p>
            <a:pPr marL="457200" indent="-457200">
              <a:lnSpc>
                <a:spcPct val="90000"/>
              </a:lnSpc>
              <a:buFont typeface="Wingdings" panose="05000000000000000000" pitchFamily="2" charset="2"/>
              <a:buAutoNum type="arabicPeriod"/>
            </a:pPr>
            <a:r>
              <a:rPr lang="en-GB" altLang="en-US"/>
              <a:t>How would you display information about the rpc_$register library routine?</a:t>
            </a:r>
          </a:p>
          <a:p>
            <a:pPr marL="457200" indent="-457200">
              <a:lnSpc>
                <a:spcPct val="90000"/>
              </a:lnSpc>
              <a:buFont typeface="Wingdings" panose="05000000000000000000" pitchFamily="2" charset="2"/>
              <a:buAutoNum type="arabicPeriod"/>
            </a:pPr>
            <a:endParaRPr lang="en-GB" altLang="en-US"/>
          </a:p>
          <a:p>
            <a:pPr marL="457200" indent="-457200">
              <a:lnSpc>
                <a:spcPct val="90000"/>
              </a:lnSpc>
              <a:buFont typeface="Wingdings" panose="05000000000000000000" pitchFamily="2" charset="2"/>
              <a:buAutoNum type="arabicPeriod"/>
            </a:pPr>
            <a:r>
              <a:rPr lang="en-GB" altLang="en-US"/>
              <a:t>How would you display all matching entries for the command find?</a:t>
            </a:r>
          </a:p>
          <a:p>
            <a:pPr marL="457200" indent="-457200">
              <a:lnSpc>
                <a:spcPct val="90000"/>
              </a:lnSpc>
              <a:buFont typeface="Wingdings" panose="05000000000000000000" pitchFamily="2" charset="2"/>
              <a:buAutoNum type="arabicPeriod"/>
            </a:pPr>
            <a:endParaRPr lang="en-GB" altLang="en-US"/>
          </a:p>
          <a:p>
            <a:pPr marL="457200" indent="-457200">
              <a:lnSpc>
                <a:spcPct val="90000"/>
              </a:lnSpc>
              <a:buFont typeface="Wingdings" panose="05000000000000000000" pitchFamily="2" charset="2"/>
              <a:buAutoNum type="arabicPeriod"/>
            </a:pPr>
            <a:r>
              <a:rPr lang="en-GB" altLang="en-US"/>
              <a:t>How would you display the first matching entry in the man pages for the vmo command?</a:t>
            </a:r>
          </a:p>
          <a:p>
            <a:pPr marL="457200" indent="-457200">
              <a:lnSpc>
                <a:spcPct val="90000"/>
              </a:lnSpc>
              <a:buFont typeface="Wingdings" panose="05000000000000000000" pitchFamily="2" charset="2"/>
              <a:buNone/>
            </a:pPr>
            <a:endParaRPr lang="en-GB" altLang="en-US"/>
          </a:p>
        </p:txBody>
      </p:sp>
      <p:sp>
        <p:nvSpPr>
          <p:cNvPr id="399364" name="Line 4">
            <a:extLst>
              <a:ext uri="{FF2B5EF4-FFF2-40B4-BE49-F238E27FC236}">
                <a16:creationId xmlns:a16="http://schemas.microsoft.com/office/drawing/2014/main" id="{38A894EF-8A76-4BDA-A6EC-AFD17B4E4B7C}"/>
              </a:ext>
            </a:extLst>
          </p:cNvPr>
          <p:cNvSpPr>
            <a:spLocks noChangeShapeType="1"/>
          </p:cNvSpPr>
          <p:nvPr/>
        </p:nvSpPr>
        <p:spPr bwMode="auto">
          <a:xfrm>
            <a:off x="1281113" y="2349500"/>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9366" name="Line 6">
            <a:extLst>
              <a:ext uri="{FF2B5EF4-FFF2-40B4-BE49-F238E27FC236}">
                <a16:creationId xmlns:a16="http://schemas.microsoft.com/office/drawing/2014/main" id="{CA62088E-2507-48D7-AB20-E08341EFC696}"/>
              </a:ext>
            </a:extLst>
          </p:cNvPr>
          <p:cNvSpPr>
            <a:spLocks noChangeShapeType="1"/>
          </p:cNvSpPr>
          <p:nvPr/>
        </p:nvSpPr>
        <p:spPr bwMode="auto">
          <a:xfrm>
            <a:off x="1281113" y="4581525"/>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9367" name="Line 7">
            <a:extLst>
              <a:ext uri="{FF2B5EF4-FFF2-40B4-BE49-F238E27FC236}">
                <a16:creationId xmlns:a16="http://schemas.microsoft.com/office/drawing/2014/main" id="{38D6C275-3AEF-4E44-926E-BACDB7553E92}"/>
              </a:ext>
            </a:extLst>
          </p:cNvPr>
          <p:cNvSpPr>
            <a:spLocks noChangeShapeType="1"/>
          </p:cNvSpPr>
          <p:nvPr/>
        </p:nvSpPr>
        <p:spPr bwMode="auto">
          <a:xfrm>
            <a:off x="1281113" y="3500438"/>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9368" name="Line 8">
            <a:extLst>
              <a:ext uri="{FF2B5EF4-FFF2-40B4-BE49-F238E27FC236}">
                <a16:creationId xmlns:a16="http://schemas.microsoft.com/office/drawing/2014/main" id="{4D1AE3AB-CD3E-4448-8E14-1A12CAC05735}"/>
              </a:ext>
            </a:extLst>
          </p:cNvPr>
          <p:cNvSpPr>
            <a:spLocks noChangeShapeType="1"/>
          </p:cNvSpPr>
          <p:nvPr/>
        </p:nvSpPr>
        <p:spPr bwMode="auto">
          <a:xfrm>
            <a:off x="1281113" y="5805488"/>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0672F2-2DB1-40FA-B299-58467DA4949E}"/>
              </a:ext>
            </a:extLst>
          </p:cNvPr>
          <p:cNvSpPr>
            <a:spLocks noGrp="1"/>
          </p:cNvSpPr>
          <p:nvPr>
            <p:ph type="sldNum" sz="quarter" idx="10"/>
          </p:nvPr>
        </p:nvSpPr>
        <p:spPr/>
        <p:txBody>
          <a:bodyPr/>
          <a:lstStyle/>
          <a:p>
            <a:r>
              <a:rPr lang="en-GB" altLang="en-US"/>
              <a:t>Page </a:t>
            </a:r>
            <a:fld id="{376F4DB2-0909-4A41-8A3C-FD3BD7FB964F}" type="slidenum">
              <a:rPr lang="en-GB" altLang="en-US"/>
              <a:pPr/>
              <a:t>103</a:t>
            </a:fld>
            <a:r>
              <a:rPr lang="en-GB" altLang="en-US" sz="1400" b="0">
                <a:solidFill>
                  <a:schemeClr val="tx1"/>
                </a:solidFill>
              </a:rPr>
              <a:t> | </a:t>
            </a:r>
            <a:fld id="{BDCEDD3B-086D-410D-B77E-923788970BBF}" type="datetime1">
              <a:rPr lang="en-GB" altLang="en-US" sz="1400" b="0">
                <a:solidFill>
                  <a:schemeClr val="tx1"/>
                </a:solidFill>
              </a:rPr>
              <a:pPr/>
              <a:t>07/07/2021</a:t>
            </a:fld>
            <a:r>
              <a:rPr lang="en-GB" altLang="en-US" sz="1400" b="0">
                <a:solidFill>
                  <a:schemeClr val="tx1"/>
                </a:solidFill>
              </a:rPr>
              <a:t> | UNIX Fundementals II </a:t>
            </a:r>
          </a:p>
        </p:txBody>
      </p:sp>
      <p:pic>
        <p:nvPicPr>
          <p:cNvPr id="500738" name="Picture 2">
            <a:extLst>
              <a:ext uri="{FF2B5EF4-FFF2-40B4-BE49-F238E27FC236}">
                <a16:creationId xmlns:a16="http://schemas.microsoft.com/office/drawing/2014/main" id="{45C96093-6EF7-44A2-A1A2-F2ADD63B274C}"/>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05225" y="260350"/>
            <a:ext cx="25288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0739" name="Rectangle 3">
            <a:extLst>
              <a:ext uri="{FF2B5EF4-FFF2-40B4-BE49-F238E27FC236}">
                <a16:creationId xmlns:a16="http://schemas.microsoft.com/office/drawing/2014/main" id="{2A67263A-9DD4-47B7-9556-B3693AF8A938}"/>
              </a:ext>
            </a:extLst>
          </p:cNvPr>
          <p:cNvSpPr>
            <a:spLocks noGrp="1" noChangeArrowheads="1"/>
          </p:cNvSpPr>
          <p:nvPr>
            <p:ph type="title"/>
          </p:nvPr>
        </p:nvSpPr>
        <p:spPr>
          <a:xfrm>
            <a:off x="741363" y="476250"/>
            <a:ext cx="8423275" cy="4681538"/>
          </a:xfrm>
        </p:spPr>
        <p:txBody>
          <a:bodyPr/>
          <a:lstStyle/>
          <a:p>
            <a:r>
              <a:rPr lang="en-GB" altLang="en-US" sz="4000"/>
              <a:t>EXERCISE 9</a:t>
            </a:r>
            <a:br>
              <a:rPr lang="en-GB" altLang="en-US" sz="4000"/>
            </a:br>
            <a:r>
              <a:rPr lang="en-GB" altLang="en-US" sz="4000"/>
              <a:t>UNIX man Pages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00739"/>
                                        </p:tgtEl>
                                        <p:attrNameLst>
                                          <p:attrName>style.visibility</p:attrName>
                                        </p:attrNameLst>
                                      </p:cBhvr>
                                      <p:to>
                                        <p:strVal val="visible"/>
                                      </p:to>
                                    </p:set>
                                    <p:anim calcmode="discrete" valueType="clr">
                                      <p:cBhvr override="childStyle">
                                        <p:cTn id="7" dur="80"/>
                                        <p:tgtEl>
                                          <p:spTgt spid="50073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00739"/>
                                        </p:tgtEl>
                                        <p:attrNameLst>
                                          <p:attrName>fillcolor</p:attrName>
                                        </p:attrNameLst>
                                      </p:cBhvr>
                                      <p:tavLst>
                                        <p:tav tm="0">
                                          <p:val>
                                            <p:clrVal>
                                              <a:schemeClr val="accent2"/>
                                            </p:clrVal>
                                          </p:val>
                                        </p:tav>
                                        <p:tav tm="50000">
                                          <p:val>
                                            <p:clrVal>
                                              <a:schemeClr val="hlink"/>
                                            </p:clrVal>
                                          </p:val>
                                        </p:tav>
                                      </p:tavLst>
                                    </p:anim>
                                    <p:set>
                                      <p:cBhvr>
                                        <p:cTn id="9" dur="80"/>
                                        <p:tgtEl>
                                          <p:spTgt spid="50073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6946" name="Picture 2">
            <a:extLst>
              <a:ext uri="{FF2B5EF4-FFF2-40B4-BE49-F238E27FC236}">
                <a16:creationId xmlns:a16="http://schemas.microsoft.com/office/drawing/2014/main" id="{4EF7B512-9FD1-4870-A05B-CE5E245C2AD0}"/>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297238" y="960438"/>
            <a:ext cx="322897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6947" name="Rectangle 3">
            <a:extLst>
              <a:ext uri="{FF2B5EF4-FFF2-40B4-BE49-F238E27FC236}">
                <a16:creationId xmlns:a16="http://schemas.microsoft.com/office/drawing/2014/main" id="{684427AC-44E0-42DA-8E54-FA9E7D327710}"/>
              </a:ext>
            </a:extLst>
          </p:cNvPr>
          <p:cNvSpPr>
            <a:spLocks noGrp="1" noChangeArrowheads="1"/>
          </p:cNvSpPr>
          <p:nvPr>
            <p:ph type="ctrTitle"/>
          </p:nvPr>
        </p:nvSpPr>
        <p:spPr>
          <a:xfrm>
            <a:off x="736600" y="620713"/>
            <a:ext cx="8420100" cy="1162050"/>
          </a:xfrm>
        </p:spPr>
        <p:txBody>
          <a:bodyPr anchor="ctr"/>
          <a:lstStyle/>
          <a:p>
            <a:r>
              <a:rPr lang="en-US" altLang="en-US" sz="4400"/>
              <a:t>Fin</a:t>
            </a:r>
            <a:br>
              <a:rPr lang="en-US" altLang="en-US" sz="4400"/>
            </a:br>
            <a:r>
              <a:rPr lang="en-US" altLang="en-US" sz="3200"/>
              <a:t>(End of Part II)</a:t>
            </a:r>
          </a:p>
        </p:txBody>
      </p:sp>
      <p:sp>
        <p:nvSpPr>
          <p:cNvPr id="466948" name="Rectangle 4">
            <a:extLst>
              <a:ext uri="{FF2B5EF4-FFF2-40B4-BE49-F238E27FC236}">
                <a16:creationId xmlns:a16="http://schemas.microsoft.com/office/drawing/2014/main" id="{923B4247-46C4-415C-8A26-63081FD7BA1F}"/>
              </a:ext>
            </a:extLst>
          </p:cNvPr>
          <p:cNvSpPr>
            <a:spLocks noGrp="1" noChangeArrowheads="1"/>
          </p:cNvSpPr>
          <p:nvPr>
            <p:ph type="subTitle" idx="1"/>
          </p:nvPr>
        </p:nvSpPr>
        <p:spPr>
          <a:xfrm>
            <a:off x="1479550" y="2220913"/>
            <a:ext cx="6934200" cy="1423987"/>
          </a:xfrm>
        </p:spPr>
        <p:txBody>
          <a:bodyPr/>
          <a:lstStyle/>
          <a:p>
            <a:pPr>
              <a:lnSpc>
                <a:spcPct val="90000"/>
              </a:lnSpc>
            </a:pPr>
            <a:r>
              <a:rPr lang="en-US" altLang="en-US"/>
              <a:t>Thank you for attending!</a:t>
            </a:r>
          </a:p>
          <a:p>
            <a:pPr>
              <a:lnSpc>
                <a:spcPct val="90000"/>
              </a:lnSpc>
            </a:pPr>
            <a:endParaRPr lang="en-US" altLang="en-US"/>
          </a:p>
          <a:p>
            <a:pPr>
              <a:lnSpc>
                <a:spcPct val="90000"/>
              </a:lnSpc>
            </a:pPr>
            <a:r>
              <a:rPr lang="en-US" altLang="en-US" sz="3200"/>
              <a:t>Any Questions?</a:t>
            </a:r>
          </a:p>
        </p:txBody>
      </p:sp>
      <p:pic>
        <p:nvPicPr>
          <p:cNvPr id="466949" name="Picture 5">
            <a:extLst>
              <a:ext uri="{FF2B5EF4-FFF2-40B4-BE49-F238E27FC236}">
                <a16:creationId xmlns:a16="http://schemas.microsoft.com/office/drawing/2014/main" id="{F7452F6F-058A-4B9A-8367-BD070944A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3860800"/>
            <a:ext cx="1857375"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6947"/>
                                        </p:tgtEl>
                                        <p:attrNameLst>
                                          <p:attrName>style.visibility</p:attrName>
                                        </p:attrNameLst>
                                      </p:cBhvr>
                                      <p:to>
                                        <p:strVal val="visible"/>
                                      </p:to>
                                    </p:set>
                                    <p:animEffect transition="in" filter="fade">
                                      <p:cBhvr>
                                        <p:cTn id="7" dur="2000"/>
                                        <p:tgtEl>
                                          <p:spTgt spid="466947"/>
                                        </p:tgtEl>
                                      </p:cBhvr>
                                    </p:animEffect>
                                  </p:childTnLst>
                                </p:cTn>
                              </p:par>
                            </p:childTnLst>
                          </p:cTn>
                        </p:par>
                        <p:par>
                          <p:cTn id="8" fill="hold" nodeType="afterGroup">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466948">
                                            <p:txEl>
                                              <p:pRg st="0" end="0"/>
                                            </p:txEl>
                                          </p:spTgt>
                                        </p:tgtEl>
                                        <p:attrNameLst>
                                          <p:attrName>style.visibility</p:attrName>
                                        </p:attrNameLst>
                                      </p:cBhvr>
                                      <p:to>
                                        <p:strVal val="visible"/>
                                      </p:to>
                                    </p:set>
                                    <p:animEffect transition="in" filter="checkerboard(across)">
                                      <p:cBhvr>
                                        <p:cTn id="11" dur="500"/>
                                        <p:tgtEl>
                                          <p:spTgt spid="466948">
                                            <p:txEl>
                                              <p:pRg st="0" end="0"/>
                                            </p:txEl>
                                          </p:spTgt>
                                        </p:tgtEl>
                                      </p:cBhvr>
                                    </p:animEffect>
                                  </p:childTnLst>
                                </p:cTn>
                              </p:par>
                            </p:childTnLst>
                          </p:cTn>
                        </p:par>
                        <p:par>
                          <p:cTn id="12" fill="hold" nodeType="afterGroup">
                            <p:stCondLst>
                              <p:cond delay="2500"/>
                            </p:stCondLst>
                            <p:childTnLst>
                              <p:par>
                                <p:cTn id="13" presetID="5" presetClass="entr" presetSubtype="10" fill="hold" nodeType="afterEffect">
                                  <p:stCondLst>
                                    <p:cond delay="0"/>
                                  </p:stCondLst>
                                  <p:iterate type="lt">
                                    <p:tmPct val="0"/>
                                  </p:iterate>
                                  <p:childTnLst>
                                    <p:set>
                                      <p:cBhvr>
                                        <p:cTn id="14" dur="1" fill="hold">
                                          <p:stCondLst>
                                            <p:cond delay="0"/>
                                          </p:stCondLst>
                                        </p:cTn>
                                        <p:tgtEl>
                                          <p:spTgt spid="466948">
                                            <p:txEl>
                                              <p:pRg st="2" end="2"/>
                                            </p:txEl>
                                          </p:spTgt>
                                        </p:tgtEl>
                                        <p:attrNameLst>
                                          <p:attrName>style.visibility</p:attrName>
                                        </p:attrNameLst>
                                      </p:cBhvr>
                                      <p:to>
                                        <p:strVal val="visible"/>
                                      </p:to>
                                    </p:set>
                                    <p:animEffect transition="in" filter="checkerboard(across)">
                                      <p:cBhvr>
                                        <p:cTn id="15" dur="500"/>
                                        <p:tgtEl>
                                          <p:spTgt spid="466948">
                                            <p:txEl>
                                              <p:pRg st="2" end="2"/>
                                            </p:txEl>
                                          </p:spTgt>
                                        </p:tgtEl>
                                      </p:cBhvr>
                                    </p:animEffect>
                                  </p:childTnLst>
                                </p:cTn>
                              </p:par>
                            </p:childTnLst>
                          </p:cTn>
                        </p:par>
                        <p:par>
                          <p:cTn id="16" fill="hold" nodeType="afterGroup">
                            <p:stCondLst>
                              <p:cond delay="3000"/>
                            </p:stCondLst>
                            <p:childTnLst>
                              <p:par>
                                <p:cTn id="17" presetID="16" presetClass="emph" presetSubtype="0" fill="hold" nodeType="afterEffect">
                                  <p:stCondLst>
                                    <p:cond delay="0"/>
                                  </p:stCondLst>
                                  <p:iterate type="lt">
                                    <p:tmPct val="4000"/>
                                  </p:iterate>
                                  <p:childTnLst>
                                    <p:set>
                                      <p:cBhvr override="childStyle">
                                        <p:cTn id="18" dur="500" fill="hold"/>
                                        <p:tgtEl>
                                          <p:spTgt spid="466948">
                                            <p:txEl>
                                              <p:pRg st="2" end="2"/>
                                            </p:txEl>
                                          </p:spTgt>
                                        </p:tgtEl>
                                        <p:attrNameLst>
                                          <p:attrName>style.color</p:attrName>
                                        </p:attrNameLst>
                                      </p:cBhvr>
                                      <p:to>
                                        <p:clrVal>
                                          <a:srgbClr val="CC0000"/>
                                        </p:clrVal>
                                      </p:to>
                                    </p:set>
                                    <p:set>
                                      <p:cBhvr>
                                        <p:cTn id="19" dur="500" fill="hold"/>
                                        <p:tgtEl>
                                          <p:spTgt spid="466948">
                                            <p:txEl>
                                              <p:pRg st="2" end="2"/>
                                            </p:txEl>
                                          </p:spTgt>
                                        </p:tgtEl>
                                        <p:attrNameLst>
                                          <p:attrName>fillcolor</p:attrName>
                                        </p:attrNameLst>
                                      </p:cBhvr>
                                      <p:to>
                                        <p:clrVal>
                                          <a:srgbClr val="CC0000"/>
                                        </p:clrVal>
                                      </p:to>
                                    </p:set>
                                    <p:set>
                                      <p:cBhvr>
                                        <p:cTn id="20" dur="500" fill="hold"/>
                                        <p:tgtEl>
                                          <p:spTgt spid="466948">
                                            <p:txEl>
                                              <p:pRg st="2" end="2"/>
                                            </p:txEl>
                                          </p:spTgt>
                                        </p:tgtEl>
                                        <p:attrNameLst>
                                          <p:attrName>fill.type</p:attrName>
                                        </p:attrNameLst>
                                      </p:cBhvr>
                                      <p:to>
                                        <p:strVal val="solid"/>
                                      </p:to>
                                    </p:set>
                                  </p:childTnLst>
                                </p:cTn>
                              </p:par>
                            </p:childTnLst>
                          </p:cTn>
                        </p:par>
                        <p:par>
                          <p:cTn id="21" fill="hold" nodeType="afterGroup">
                            <p:stCondLst>
                              <p:cond delay="3740"/>
                            </p:stCondLst>
                            <p:childTnLst>
                              <p:par>
                                <p:cTn id="22" presetID="9" presetClass="entr" presetSubtype="0" fill="hold" nodeType="afterEffect">
                                  <p:stCondLst>
                                    <p:cond delay="0"/>
                                  </p:stCondLst>
                                  <p:childTnLst>
                                    <p:set>
                                      <p:cBhvr>
                                        <p:cTn id="23" dur="1" fill="hold">
                                          <p:stCondLst>
                                            <p:cond delay="0"/>
                                          </p:stCondLst>
                                        </p:cTn>
                                        <p:tgtEl>
                                          <p:spTgt spid="466949"/>
                                        </p:tgtEl>
                                        <p:attrNameLst>
                                          <p:attrName>style.visibility</p:attrName>
                                        </p:attrNameLst>
                                      </p:cBhvr>
                                      <p:to>
                                        <p:strVal val="visible"/>
                                      </p:to>
                                    </p:set>
                                    <p:animEffect transition="in" filter="dissolve">
                                      <p:cBhvr>
                                        <p:cTn id="24" dur="500"/>
                                        <p:tgtEl>
                                          <p:spTgt spid="466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4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187F7F-9979-420E-BA5E-94CB7FDFF388}"/>
              </a:ext>
            </a:extLst>
          </p:cNvPr>
          <p:cNvSpPr>
            <a:spLocks noGrp="1"/>
          </p:cNvSpPr>
          <p:nvPr>
            <p:ph type="sldNum" sz="quarter" idx="10"/>
          </p:nvPr>
        </p:nvSpPr>
        <p:spPr/>
        <p:txBody>
          <a:bodyPr/>
          <a:lstStyle/>
          <a:p>
            <a:r>
              <a:rPr lang="en-GB" altLang="en-US"/>
              <a:t>Page </a:t>
            </a:r>
            <a:fld id="{FC7823BE-0261-45D9-BEE9-4484BC6281F9}" type="slidenum">
              <a:rPr lang="en-GB" altLang="en-US"/>
              <a:pPr/>
              <a:t>11</a:t>
            </a:fld>
            <a:r>
              <a:rPr lang="en-GB" altLang="en-US" sz="1400" b="0">
                <a:solidFill>
                  <a:schemeClr val="tx1"/>
                </a:solidFill>
              </a:rPr>
              <a:t> | </a:t>
            </a:r>
            <a:fld id="{1A12038C-8A6D-458B-AEC9-B902736CFE5E}" type="datetime1">
              <a:rPr lang="en-GB" altLang="en-US" sz="1400" b="0">
                <a:solidFill>
                  <a:schemeClr val="tx1"/>
                </a:solidFill>
              </a:rPr>
              <a:pPr/>
              <a:t>07/07/2021</a:t>
            </a:fld>
            <a:r>
              <a:rPr lang="en-GB" altLang="en-US" sz="1400" b="0">
                <a:solidFill>
                  <a:schemeClr val="tx1"/>
                </a:solidFill>
              </a:rPr>
              <a:t> | UNIX Fundementals II </a:t>
            </a:r>
          </a:p>
        </p:txBody>
      </p:sp>
      <p:sp>
        <p:nvSpPr>
          <p:cNvPr id="373762" name="Rectangle 2">
            <a:extLst>
              <a:ext uri="{FF2B5EF4-FFF2-40B4-BE49-F238E27FC236}">
                <a16:creationId xmlns:a16="http://schemas.microsoft.com/office/drawing/2014/main" id="{05D088F7-DA9C-474A-857F-E7EF7BE2FD33}"/>
              </a:ext>
            </a:extLst>
          </p:cNvPr>
          <p:cNvSpPr>
            <a:spLocks noGrp="1" noChangeArrowheads="1"/>
          </p:cNvSpPr>
          <p:nvPr>
            <p:ph type="title"/>
          </p:nvPr>
        </p:nvSpPr>
        <p:spPr/>
        <p:txBody>
          <a:bodyPr/>
          <a:lstStyle/>
          <a:p>
            <a:r>
              <a:rPr lang="en-GB" altLang="en-US" sz="4000"/>
              <a:t>vi editor – Inserting, Deleting &amp; Saving</a:t>
            </a:r>
          </a:p>
        </p:txBody>
      </p:sp>
      <p:sp>
        <p:nvSpPr>
          <p:cNvPr id="373763" name="Rectangle 3">
            <a:extLst>
              <a:ext uri="{FF2B5EF4-FFF2-40B4-BE49-F238E27FC236}">
                <a16:creationId xmlns:a16="http://schemas.microsoft.com/office/drawing/2014/main" id="{3AFB72FF-69D4-43AD-B8B3-0222EC3F2382}"/>
              </a:ext>
            </a:extLst>
          </p:cNvPr>
          <p:cNvSpPr>
            <a:spLocks noGrp="1" noChangeArrowheads="1"/>
          </p:cNvSpPr>
          <p:nvPr>
            <p:ph type="body" idx="1"/>
          </p:nvPr>
        </p:nvSpPr>
        <p:spPr/>
        <p:txBody>
          <a:bodyPr/>
          <a:lstStyle/>
          <a:p>
            <a:pPr>
              <a:lnSpc>
                <a:spcPct val="80000"/>
              </a:lnSpc>
            </a:pPr>
            <a:r>
              <a:rPr lang="en-GB" altLang="en-US" sz="2000"/>
              <a:t>Inserting data</a:t>
            </a:r>
          </a:p>
          <a:p>
            <a:pPr lvl="1">
              <a:lnSpc>
                <a:spcPct val="80000"/>
              </a:lnSpc>
            </a:pPr>
            <a:r>
              <a:rPr lang="en-GB" altLang="en-US" sz="1800" b="1">
                <a:solidFill>
                  <a:srgbClr val="800000"/>
                </a:solidFill>
              </a:rPr>
              <a:t>i</a:t>
            </a:r>
            <a:r>
              <a:rPr lang="en-GB" altLang="en-US" sz="1800"/>
              <a:t>  Insert Mode</a:t>
            </a:r>
          </a:p>
          <a:p>
            <a:pPr lvl="1">
              <a:lnSpc>
                <a:spcPct val="80000"/>
              </a:lnSpc>
            </a:pPr>
            <a:endParaRPr lang="en-GB" altLang="en-US" sz="1800"/>
          </a:p>
          <a:p>
            <a:pPr>
              <a:lnSpc>
                <a:spcPct val="80000"/>
              </a:lnSpc>
            </a:pPr>
            <a:r>
              <a:rPr lang="en-GB" altLang="en-US" sz="2000"/>
              <a:t>Deleting data</a:t>
            </a:r>
          </a:p>
          <a:p>
            <a:pPr lvl="1">
              <a:lnSpc>
                <a:spcPct val="80000"/>
              </a:lnSpc>
            </a:pPr>
            <a:r>
              <a:rPr lang="en-GB" altLang="en-US" sz="1800" b="1">
                <a:solidFill>
                  <a:srgbClr val="800000"/>
                </a:solidFill>
              </a:rPr>
              <a:t>x </a:t>
            </a:r>
            <a:r>
              <a:rPr lang="en-GB" altLang="en-US" sz="1800"/>
              <a:t>OR </a:t>
            </a:r>
            <a:r>
              <a:rPr lang="en-GB" altLang="en-US" sz="1800" b="1">
                <a:solidFill>
                  <a:srgbClr val="800000"/>
                </a:solidFill>
              </a:rPr>
              <a:t>d </a:t>
            </a:r>
            <a:r>
              <a:rPr lang="en-GB" altLang="en-US" sz="1800"/>
              <a:t>Delete Character</a:t>
            </a:r>
          </a:p>
          <a:p>
            <a:pPr lvl="1">
              <a:lnSpc>
                <a:spcPct val="80000"/>
              </a:lnSpc>
            </a:pPr>
            <a:r>
              <a:rPr lang="en-GB" altLang="en-US" sz="1800" b="1">
                <a:solidFill>
                  <a:srgbClr val="800000"/>
                </a:solidFill>
              </a:rPr>
              <a:t>dd</a:t>
            </a:r>
            <a:r>
              <a:rPr lang="en-GB" altLang="en-US" sz="1800"/>
              <a:t> Delete Line </a:t>
            </a:r>
          </a:p>
          <a:p>
            <a:pPr lvl="1">
              <a:lnSpc>
                <a:spcPct val="80000"/>
              </a:lnSpc>
            </a:pPr>
            <a:r>
              <a:rPr lang="en-GB" altLang="en-US" sz="1800" b="1">
                <a:solidFill>
                  <a:srgbClr val="800000"/>
                </a:solidFill>
              </a:rPr>
              <a:t>[num ] dd</a:t>
            </a:r>
            <a:r>
              <a:rPr lang="en-GB" altLang="en-US" sz="1800"/>
              <a:t> will delete num lines beginning at the current line.  The default num is 1. </a:t>
            </a:r>
          </a:p>
          <a:p>
            <a:pPr lvl="1">
              <a:lnSpc>
                <a:spcPct val="80000"/>
              </a:lnSpc>
            </a:pPr>
            <a:r>
              <a:rPr lang="en-GB" altLang="en-US" sz="1800" b="1">
                <a:solidFill>
                  <a:srgbClr val="800000"/>
                </a:solidFill>
              </a:rPr>
              <a:t>D</a:t>
            </a:r>
            <a:r>
              <a:rPr lang="en-GB" altLang="en-US" sz="1800"/>
              <a:t> deletes until the end of the line.</a:t>
            </a:r>
          </a:p>
          <a:p>
            <a:pPr lvl="1">
              <a:lnSpc>
                <a:spcPct val="80000"/>
              </a:lnSpc>
            </a:pPr>
            <a:endParaRPr lang="en-GB" altLang="en-US" sz="1800"/>
          </a:p>
          <a:p>
            <a:pPr>
              <a:lnSpc>
                <a:spcPct val="80000"/>
              </a:lnSpc>
            </a:pPr>
            <a:r>
              <a:rPr lang="en-GB" altLang="en-US" sz="2000"/>
              <a:t>Saving File(s)</a:t>
            </a:r>
          </a:p>
          <a:p>
            <a:pPr lvl="1">
              <a:lnSpc>
                <a:spcPct val="80000"/>
              </a:lnSpc>
            </a:pPr>
            <a:r>
              <a:rPr lang="en-GB" altLang="en-US" sz="1800" b="1">
                <a:solidFill>
                  <a:srgbClr val="800000"/>
                </a:solidFill>
              </a:rPr>
              <a:t>:w</a:t>
            </a:r>
            <a:r>
              <a:rPr lang="en-GB" altLang="en-US" sz="1800"/>
              <a:t>     save (don't quit)  [:w filename saves to filename]</a:t>
            </a:r>
          </a:p>
          <a:p>
            <a:pPr lvl="1">
              <a:lnSpc>
                <a:spcPct val="80000"/>
              </a:lnSpc>
            </a:pPr>
            <a:r>
              <a:rPr lang="en-GB" altLang="en-US" sz="1800" b="1">
                <a:solidFill>
                  <a:srgbClr val="800000"/>
                </a:solidFill>
              </a:rPr>
              <a:t>:q</a:t>
            </a:r>
            <a:r>
              <a:rPr lang="en-GB" altLang="en-US" sz="1800"/>
              <a:t>     save and quit</a:t>
            </a:r>
          </a:p>
          <a:p>
            <a:pPr lvl="1">
              <a:lnSpc>
                <a:spcPct val="80000"/>
              </a:lnSpc>
            </a:pPr>
            <a:r>
              <a:rPr lang="en-GB" altLang="en-US" sz="1800" b="1">
                <a:solidFill>
                  <a:srgbClr val="800000"/>
                </a:solidFill>
              </a:rPr>
              <a:t>:q!</a:t>
            </a:r>
            <a:r>
              <a:rPr lang="en-GB" altLang="en-US" sz="1800"/>
              <a:t>    quit (don't save)</a:t>
            </a:r>
          </a:p>
          <a:p>
            <a:pPr lvl="1">
              <a:lnSpc>
                <a:spcPct val="80000"/>
              </a:lnSpc>
            </a:pPr>
            <a:r>
              <a:rPr lang="en-GB" altLang="en-US" sz="1800" b="1">
                <a:solidFill>
                  <a:srgbClr val="800000"/>
                </a:solidFill>
              </a:rPr>
              <a:t>:x</a:t>
            </a:r>
            <a:r>
              <a:rPr lang="en-GB" altLang="en-US" sz="1800"/>
              <a:t>     save if a change has been made, quit regardless</a:t>
            </a:r>
          </a:p>
          <a:p>
            <a:pPr lvl="1">
              <a:lnSpc>
                <a:spcPct val="80000"/>
              </a:lnSpc>
            </a:pPr>
            <a:r>
              <a:rPr lang="en-GB" altLang="en-US" sz="1800" b="1">
                <a:solidFill>
                  <a:srgbClr val="800000"/>
                </a:solidFill>
              </a:rPr>
              <a:t>ZZ    </a:t>
            </a:r>
            <a:r>
              <a:rPr lang="en-GB" altLang="en-US" sz="1800"/>
              <a:t>same as :x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73762"/>
                                        </p:tgtEl>
                                        <p:attrNameLst>
                                          <p:attrName>style.visibility</p:attrName>
                                        </p:attrNameLst>
                                      </p:cBhvr>
                                      <p:to>
                                        <p:strVal val="visible"/>
                                      </p:to>
                                    </p:set>
                                    <p:anim calcmode="discrete" valueType="clr">
                                      <p:cBhvr override="childStyle">
                                        <p:cTn id="7" dur="80"/>
                                        <p:tgtEl>
                                          <p:spTgt spid="3737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3762"/>
                                        </p:tgtEl>
                                        <p:attrNameLst>
                                          <p:attrName>fillcolor</p:attrName>
                                        </p:attrNameLst>
                                      </p:cBhvr>
                                      <p:tavLst>
                                        <p:tav tm="0">
                                          <p:val>
                                            <p:clrVal>
                                              <a:schemeClr val="accent2"/>
                                            </p:clrVal>
                                          </p:val>
                                        </p:tav>
                                        <p:tav tm="50000">
                                          <p:val>
                                            <p:clrVal>
                                              <a:schemeClr val="hlink"/>
                                            </p:clrVal>
                                          </p:val>
                                        </p:tav>
                                      </p:tavLst>
                                    </p:anim>
                                    <p:set>
                                      <p:cBhvr>
                                        <p:cTn id="9" dur="80"/>
                                        <p:tgtEl>
                                          <p:spTgt spid="373762"/>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73763">
                                            <p:txEl>
                                              <p:pRg st="0" end="0"/>
                                            </p:txEl>
                                          </p:spTgt>
                                        </p:tgtEl>
                                        <p:attrNameLst>
                                          <p:attrName>style.visibility</p:attrName>
                                        </p:attrNameLst>
                                      </p:cBhvr>
                                      <p:to>
                                        <p:strVal val="visible"/>
                                      </p:to>
                                    </p:set>
                                    <p:animEffect transition="in" filter="checkerboard(across)">
                                      <p:cBhvr>
                                        <p:cTn id="14" dur="500"/>
                                        <p:tgtEl>
                                          <p:spTgt spid="373763">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73763">
                                            <p:txEl>
                                              <p:pRg st="1" end="1"/>
                                            </p:txEl>
                                          </p:spTgt>
                                        </p:tgtEl>
                                        <p:attrNameLst>
                                          <p:attrName>style.visibility</p:attrName>
                                        </p:attrNameLst>
                                      </p:cBhvr>
                                      <p:to>
                                        <p:strVal val="visible"/>
                                      </p:to>
                                    </p:set>
                                    <p:anim calcmode="lin" valueType="num">
                                      <p:cBhvr additive="base">
                                        <p:cTn id="18" dur="500" fill="hold"/>
                                        <p:tgtEl>
                                          <p:spTgt spid="37376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3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73763">
                                            <p:txEl>
                                              <p:pRg st="3" end="3"/>
                                            </p:txEl>
                                          </p:spTgt>
                                        </p:tgtEl>
                                        <p:attrNameLst>
                                          <p:attrName>style.visibility</p:attrName>
                                        </p:attrNameLst>
                                      </p:cBhvr>
                                      <p:to>
                                        <p:strVal val="visible"/>
                                      </p:to>
                                    </p:set>
                                    <p:animEffect transition="in" filter="checkerboard(across)">
                                      <p:cBhvr>
                                        <p:cTn id="24" dur="500"/>
                                        <p:tgtEl>
                                          <p:spTgt spid="373763">
                                            <p:txEl>
                                              <p:pRg st="3" end="3"/>
                                            </p:txEl>
                                          </p:spTgt>
                                        </p:tgtEl>
                                      </p:cBhvr>
                                    </p:animEffect>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373763">
                                            <p:txEl>
                                              <p:pRg st="4" end="4"/>
                                            </p:txEl>
                                          </p:spTgt>
                                        </p:tgtEl>
                                        <p:attrNameLst>
                                          <p:attrName>style.visibility</p:attrName>
                                        </p:attrNameLst>
                                      </p:cBhvr>
                                      <p:to>
                                        <p:strVal val="visible"/>
                                      </p:to>
                                    </p:set>
                                    <p:anim calcmode="lin" valueType="num">
                                      <p:cBhvr additive="base">
                                        <p:cTn id="28" dur="500" fill="hold"/>
                                        <p:tgtEl>
                                          <p:spTgt spid="37376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3763">
                                            <p:txEl>
                                              <p:pRg st="4" end="4"/>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73763">
                                            <p:txEl>
                                              <p:pRg st="5" end="5"/>
                                            </p:txEl>
                                          </p:spTgt>
                                        </p:tgtEl>
                                        <p:attrNameLst>
                                          <p:attrName>style.visibility</p:attrName>
                                        </p:attrNameLst>
                                      </p:cBhvr>
                                      <p:to>
                                        <p:strVal val="visible"/>
                                      </p:to>
                                    </p:set>
                                    <p:anim calcmode="lin" valueType="num">
                                      <p:cBhvr additive="base">
                                        <p:cTn id="33" dur="500" fill="hold"/>
                                        <p:tgtEl>
                                          <p:spTgt spid="37376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3763">
                                            <p:txEl>
                                              <p:pRg st="5" end="5"/>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500"/>
                            </p:stCondLst>
                            <p:childTnLst>
                              <p:par>
                                <p:cTn id="36" presetID="2" presetClass="entr" presetSubtype="4" fill="hold" grpId="0" nodeType="afterEffect">
                                  <p:stCondLst>
                                    <p:cond delay="0"/>
                                  </p:stCondLst>
                                  <p:childTnLst>
                                    <p:set>
                                      <p:cBhvr>
                                        <p:cTn id="37" dur="1" fill="hold">
                                          <p:stCondLst>
                                            <p:cond delay="0"/>
                                          </p:stCondLst>
                                        </p:cTn>
                                        <p:tgtEl>
                                          <p:spTgt spid="373763">
                                            <p:txEl>
                                              <p:pRg st="6" end="6"/>
                                            </p:txEl>
                                          </p:spTgt>
                                        </p:tgtEl>
                                        <p:attrNameLst>
                                          <p:attrName>style.visibility</p:attrName>
                                        </p:attrNameLst>
                                      </p:cBhvr>
                                      <p:to>
                                        <p:strVal val="visible"/>
                                      </p:to>
                                    </p:set>
                                    <p:anim calcmode="lin" valueType="num">
                                      <p:cBhvr additive="base">
                                        <p:cTn id="38" dur="500" fill="hold"/>
                                        <p:tgtEl>
                                          <p:spTgt spid="37376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3763">
                                            <p:txEl>
                                              <p:pRg st="6" end="6"/>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373763">
                                            <p:txEl>
                                              <p:pRg st="7" end="7"/>
                                            </p:txEl>
                                          </p:spTgt>
                                        </p:tgtEl>
                                        <p:attrNameLst>
                                          <p:attrName>style.visibility</p:attrName>
                                        </p:attrNameLst>
                                      </p:cBhvr>
                                      <p:to>
                                        <p:strVal val="visible"/>
                                      </p:to>
                                    </p:set>
                                    <p:anim calcmode="lin" valueType="num">
                                      <p:cBhvr additive="base">
                                        <p:cTn id="43" dur="500" fill="hold"/>
                                        <p:tgtEl>
                                          <p:spTgt spid="37376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37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373763">
                                            <p:txEl>
                                              <p:pRg st="9" end="9"/>
                                            </p:txEl>
                                          </p:spTgt>
                                        </p:tgtEl>
                                        <p:attrNameLst>
                                          <p:attrName>style.visibility</p:attrName>
                                        </p:attrNameLst>
                                      </p:cBhvr>
                                      <p:to>
                                        <p:strVal val="visible"/>
                                      </p:to>
                                    </p:set>
                                    <p:animEffect transition="in" filter="checkerboard(across)">
                                      <p:cBhvr>
                                        <p:cTn id="49" dur="500"/>
                                        <p:tgtEl>
                                          <p:spTgt spid="373763">
                                            <p:txEl>
                                              <p:pRg st="9" end="9"/>
                                            </p:txEl>
                                          </p:spTgt>
                                        </p:tgtEl>
                                      </p:cBhvr>
                                    </p:animEffect>
                                  </p:childTnLst>
                                </p:cTn>
                              </p:par>
                            </p:childTnLst>
                          </p:cTn>
                        </p:par>
                        <p:par>
                          <p:cTn id="50" fill="hold" nodeType="afterGroup">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373763">
                                            <p:txEl>
                                              <p:pRg st="10" end="10"/>
                                            </p:txEl>
                                          </p:spTgt>
                                        </p:tgtEl>
                                        <p:attrNameLst>
                                          <p:attrName>style.visibility</p:attrName>
                                        </p:attrNameLst>
                                      </p:cBhvr>
                                      <p:to>
                                        <p:strVal val="visible"/>
                                      </p:to>
                                    </p:set>
                                    <p:anim calcmode="lin" valueType="num">
                                      <p:cBhvr additive="base">
                                        <p:cTn id="53" dur="500" fill="hold"/>
                                        <p:tgtEl>
                                          <p:spTgt spid="37376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73763">
                                            <p:txEl>
                                              <p:pRg st="10" end="10"/>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1000"/>
                            </p:stCondLst>
                            <p:childTnLst>
                              <p:par>
                                <p:cTn id="56" presetID="2" presetClass="entr" presetSubtype="4" fill="hold" grpId="0" nodeType="afterEffect">
                                  <p:stCondLst>
                                    <p:cond delay="0"/>
                                  </p:stCondLst>
                                  <p:childTnLst>
                                    <p:set>
                                      <p:cBhvr>
                                        <p:cTn id="57" dur="1" fill="hold">
                                          <p:stCondLst>
                                            <p:cond delay="0"/>
                                          </p:stCondLst>
                                        </p:cTn>
                                        <p:tgtEl>
                                          <p:spTgt spid="373763">
                                            <p:txEl>
                                              <p:pRg st="11" end="11"/>
                                            </p:txEl>
                                          </p:spTgt>
                                        </p:tgtEl>
                                        <p:attrNameLst>
                                          <p:attrName>style.visibility</p:attrName>
                                        </p:attrNameLst>
                                      </p:cBhvr>
                                      <p:to>
                                        <p:strVal val="visible"/>
                                      </p:to>
                                    </p:set>
                                    <p:anim calcmode="lin" valueType="num">
                                      <p:cBhvr additive="base">
                                        <p:cTn id="58" dur="500" fill="hold"/>
                                        <p:tgtEl>
                                          <p:spTgt spid="373763">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73763">
                                            <p:txEl>
                                              <p:pRg st="11" end="11"/>
                                            </p:txEl>
                                          </p:spTgt>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1500"/>
                            </p:stCondLst>
                            <p:childTnLst>
                              <p:par>
                                <p:cTn id="61" presetID="2" presetClass="entr" presetSubtype="4" fill="hold" grpId="0" nodeType="afterEffect">
                                  <p:stCondLst>
                                    <p:cond delay="0"/>
                                  </p:stCondLst>
                                  <p:childTnLst>
                                    <p:set>
                                      <p:cBhvr>
                                        <p:cTn id="62" dur="1" fill="hold">
                                          <p:stCondLst>
                                            <p:cond delay="0"/>
                                          </p:stCondLst>
                                        </p:cTn>
                                        <p:tgtEl>
                                          <p:spTgt spid="373763">
                                            <p:txEl>
                                              <p:pRg st="12" end="12"/>
                                            </p:txEl>
                                          </p:spTgt>
                                        </p:tgtEl>
                                        <p:attrNameLst>
                                          <p:attrName>style.visibility</p:attrName>
                                        </p:attrNameLst>
                                      </p:cBhvr>
                                      <p:to>
                                        <p:strVal val="visible"/>
                                      </p:to>
                                    </p:set>
                                    <p:anim calcmode="lin" valueType="num">
                                      <p:cBhvr additive="base">
                                        <p:cTn id="63" dur="500" fill="hold"/>
                                        <p:tgtEl>
                                          <p:spTgt spid="37376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3763">
                                            <p:txEl>
                                              <p:pRg st="12" end="12"/>
                                            </p:txEl>
                                          </p:spTgt>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2000"/>
                            </p:stCondLst>
                            <p:childTnLst>
                              <p:par>
                                <p:cTn id="66" presetID="2" presetClass="entr" presetSubtype="4" fill="hold" grpId="0" nodeType="afterEffect">
                                  <p:stCondLst>
                                    <p:cond delay="0"/>
                                  </p:stCondLst>
                                  <p:childTnLst>
                                    <p:set>
                                      <p:cBhvr>
                                        <p:cTn id="67" dur="1" fill="hold">
                                          <p:stCondLst>
                                            <p:cond delay="0"/>
                                          </p:stCondLst>
                                        </p:cTn>
                                        <p:tgtEl>
                                          <p:spTgt spid="373763">
                                            <p:txEl>
                                              <p:pRg st="13" end="13"/>
                                            </p:txEl>
                                          </p:spTgt>
                                        </p:tgtEl>
                                        <p:attrNameLst>
                                          <p:attrName>style.visibility</p:attrName>
                                        </p:attrNameLst>
                                      </p:cBhvr>
                                      <p:to>
                                        <p:strVal val="visible"/>
                                      </p:to>
                                    </p:set>
                                    <p:anim calcmode="lin" valueType="num">
                                      <p:cBhvr additive="base">
                                        <p:cTn id="68" dur="500" fill="hold"/>
                                        <p:tgtEl>
                                          <p:spTgt spid="373763">
                                            <p:txEl>
                                              <p:pRg st="13" end="1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73763">
                                            <p:txEl>
                                              <p:pRg st="13" end="13"/>
                                            </p:txEl>
                                          </p:spTgt>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2500"/>
                            </p:stCondLst>
                            <p:childTnLst>
                              <p:par>
                                <p:cTn id="71" presetID="2" presetClass="entr" presetSubtype="4" fill="hold" grpId="0" nodeType="afterEffect">
                                  <p:stCondLst>
                                    <p:cond delay="0"/>
                                  </p:stCondLst>
                                  <p:childTnLst>
                                    <p:set>
                                      <p:cBhvr>
                                        <p:cTn id="72" dur="1" fill="hold">
                                          <p:stCondLst>
                                            <p:cond delay="0"/>
                                          </p:stCondLst>
                                        </p:cTn>
                                        <p:tgtEl>
                                          <p:spTgt spid="373763">
                                            <p:txEl>
                                              <p:pRg st="14" end="14"/>
                                            </p:txEl>
                                          </p:spTgt>
                                        </p:tgtEl>
                                        <p:attrNameLst>
                                          <p:attrName>style.visibility</p:attrName>
                                        </p:attrNameLst>
                                      </p:cBhvr>
                                      <p:to>
                                        <p:strVal val="visible"/>
                                      </p:to>
                                    </p:set>
                                    <p:anim calcmode="lin" valueType="num">
                                      <p:cBhvr additive="base">
                                        <p:cTn id="73" dur="500" fill="hold"/>
                                        <p:tgtEl>
                                          <p:spTgt spid="37376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7376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p:bldP spid="37376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42D31-53E5-4AA7-954B-0D6BD45E8489}"/>
              </a:ext>
            </a:extLst>
          </p:cNvPr>
          <p:cNvSpPr>
            <a:spLocks noGrp="1"/>
          </p:cNvSpPr>
          <p:nvPr>
            <p:ph type="sldNum" sz="quarter" idx="10"/>
          </p:nvPr>
        </p:nvSpPr>
        <p:spPr/>
        <p:txBody>
          <a:bodyPr/>
          <a:lstStyle/>
          <a:p>
            <a:r>
              <a:rPr lang="en-GB" altLang="en-US"/>
              <a:t>Page </a:t>
            </a:r>
            <a:fld id="{DC24398A-2404-45FA-A73C-A27529459EB1}" type="slidenum">
              <a:rPr lang="en-GB" altLang="en-US"/>
              <a:pPr/>
              <a:t>12</a:t>
            </a:fld>
            <a:r>
              <a:rPr lang="en-GB" altLang="en-US" sz="1400" b="0">
                <a:solidFill>
                  <a:schemeClr val="tx1"/>
                </a:solidFill>
              </a:rPr>
              <a:t> | </a:t>
            </a:r>
            <a:fld id="{D1943E05-12D4-4029-A961-C23287CC3E00}" type="datetime1">
              <a:rPr lang="en-GB" altLang="en-US" sz="1400" b="0">
                <a:solidFill>
                  <a:schemeClr val="tx1"/>
                </a:solidFill>
              </a:rPr>
              <a:pPr/>
              <a:t>07/07/2021</a:t>
            </a:fld>
            <a:r>
              <a:rPr lang="en-GB" altLang="en-US" sz="1400" b="0">
                <a:solidFill>
                  <a:schemeClr val="tx1"/>
                </a:solidFill>
              </a:rPr>
              <a:t> | UNIX Fundementals II </a:t>
            </a:r>
          </a:p>
        </p:txBody>
      </p:sp>
      <p:sp>
        <p:nvSpPr>
          <p:cNvPr id="374786" name="Rectangle 2">
            <a:extLst>
              <a:ext uri="{FF2B5EF4-FFF2-40B4-BE49-F238E27FC236}">
                <a16:creationId xmlns:a16="http://schemas.microsoft.com/office/drawing/2014/main" id="{29CF118D-2098-4EA1-826B-12D5C1A45211}"/>
              </a:ext>
            </a:extLst>
          </p:cNvPr>
          <p:cNvSpPr>
            <a:spLocks noGrp="1" noChangeArrowheads="1"/>
          </p:cNvSpPr>
          <p:nvPr>
            <p:ph type="title"/>
          </p:nvPr>
        </p:nvSpPr>
        <p:spPr/>
        <p:txBody>
          <a:bodyPr/>
          <a:lstStyle/>
          <a:p>
            <a:r>
              <a:rPr lang="en-GB" altLang="en-US" sz="4000"/>
              <a:t>vi editor – Copying &amp; Pasting</a:t>
            </a:r>
          </a:p>
        </p:txBody>
      </p:sp>
      <p:sp>
        <p:nvSpPr>
          <p:cNvPr id="374787" name="Rectangle 3">
            <a:extLst>
              <a:ext uri="{FF2B5EF4-FFF2-40B4-BE49-F238E27FC236}">
                <a16:creationId xmlns:a16="http://schemas.microsoft.com/office/drawing/2014/main" id="{F3E7B290-ACBD-4B18-8CAF-BB9F98A39F8D}"/>
              </a:ext>
            </a:extLst>
          </p:cNvPr>
          <p:cNvSpPr>
            <a:spLocks noGrp="1" noChangeArrowheads="1"/>
          </p:cNvSpPr>
          <p:nvPr>
            <p:ph type="body" idx="1"/>
          </p:nvPr>
        </p:nvSpPr>
        <p:spPr/>
        <p:txBody>
          <a:bodyPr/>
          <a:lstStyle/>
          <a:p>
            <a:pPr>
              <a:lnSpc>
                <a:spcPct val="80000"/>
              </a:lnSpc>
            </a:pPr>
            <a:r>
              <a:rPr lang="en-GB" altLang="en-US" sz="1800"/>
              <a:t>Copying</a:t>
            </a:r>
          </a:p>
          <a:p>
            <a:pPr lvl="1">
              <a:lnSpc>
                <a:spcPct val="80000"/>
              </a:lnSpc>
            </a:pPr>
            <a:r>
              <a:rPr lang="en-GB" altLang="en-US" sz="1600" b="1">
                <a:solidFill>
                  <a:srgbClr val="800000"/>
                </a:solidFill>
              </a:rPr>
              <a:t>yy</a:t>
            </a:r>
            <a:r>
              <a:rPr lang="en-GB" altLang="en-US" sz="1600"/>
              <a:t> Copy Line in buffer</a:t>
            </a:r>
          </a:p>
          <a:p>
            <a:pPr lvl="1">
              <a:lnSpc>
                <a:spcPct val="80000"/>
              </a:lnSpc>
            </a:pPr>
            <a:r>
              <a:rPr lang="en-GB" altLang="en-US" sz="1600" b="1">
                <a:solidFill>
                  <a:srgbClr val="800000"/>
                </a:solidFill>
              </a:rPr>
              <a:t>[num ] yy</a:t>
            </a:r>
            <a:r>
              <a:rPr lang="en-GB" altLang="en-US" sz="1600"/>
              <a:t> will copy num lines beginning at the current line, into a buffer. The default num is 1.</a:t>
            </a:r>
          </a:p>
          <a:p>
            <a:pPr lvl="1">
              <a:lnSpc>
                <a:spcPct val="80000"/>
              </a:lnSpc>
              <a:buFont typeface="Wingdings" panose="05000000000000000000" pitchFamily="2" charset="2"/>
              <a:buNone/>
            </a:pPr>
            <a:endParaRPr lang="en-GB" altLang="en-US" sz="1600"/>
          </a:p>
          <a:p>
            <a:pPr>
              <a:lnSpc>
                <a:spcPct val="80000"/>
              </a:lnSpc>
            </a:pPr>
            <a:r>
              <a:rPr lang="en-GB" altLang="en-US" sz="1800"/>
              <a:t>Pasting</a:t>
            </a:r>
          </a:p>
          <a:p>
            <a:pPr lvl="1">
              <a:lnSpc>
                <a:spcPct val="80000"/>
              </a:lnSpc>
            </a:pPr>
            <a:r>
              <a:rPr lang="en-GB" altLang="en-US" sz="1600" b="1">
                <a:solidFill>
                  <a:srgbClr val="800000"/>
                </a:solidFill>
              </a:rPr>
              <a:t>p</a:t>
            </a:r>
            <a:r>
              <a:rPr lang="en-GB" altLang="en-US" sz="1600"/>
              <a:t> Put Buffer  (When a line is deleted with </a:t>
            </a:r>
            <a:r>
              <a:rPr lang="en-GB" altLang="en-US" sz="1600">
                <a:solidFill>
                  <a:srgbClr val="800000"/>
                </a:solidFill>
              </a:rPr>
              <a:t>dd</a:t>
            </a:r>
            <a:r>
              <a:rPr lang="en-GB" altLang="en-US" sz="1600"/>
              <a:t> (</a:t>
            </a:r>
            <a:r>
              <a:rPr lang="en-GB" altLang="en-US" sz="1600">
                <a:solidFill>
                  <a:srgbClr val="800000"/>
                </a:solidFill>
              </a:rPr>
              <a:t>num dd</a:t>
            </a:r>
            <a:r>
              <a:rPr lang="en-GB" altLang="en-US" sz="1600"/>
              <a:t>), these lines are copied into a special buffer. </a:t>
            </a:r>
            <a:r>
              <a:rPr lang="en-GB" altLang="en-US" sz="1600" b="1">
                <a:solidFill>
                  <a:srgbClr val="800000"/>
                </a:solidFill>
              </a:rPr>
              <a:t>p</a:t>
            </a:r>
            <a:r>
              <a:rPr lang="en-GB" altLang="en-US" sz="1600"/>
              <a:t> will put that buffer after the current line).</a:t>
            </a:r>
          </a:p>
          <a:p>
            <a:pPr lvl="1">
              <a:lnSpc>
                <a:spcPct val="80000"/>
              </a:lnSpc>
            </a:pPr>
            <a:r>
              <a:rPr lang="en-GB" altLang="en-US" sz="1600"/>
              <a:t>Note that the contents of that buffer are not erased; they can be put (recovered) as many times as desired.</a:t>
            </a:r>
          </a:p>
          <a:p>
            <a:pPr>
              <a:lnSpc>
                <a:spcPct val="80000"/>
              </a:lnSpc>
            </a:pPr>
            <a:endParaRPr lang="en-GB" altLang="en-US" sz="1800"/>
          </a:p>
          <a:p>
            <a:pPr>
              <a:lnSpc>
                <a:spcPct val="80000"/>
              </a:lnSpc>
            </a:pPr>
            <a:r>
              <a:rPr lang="en-GB" altLang="en-US" sz="1800"/>
              <a:t>Undo</a:t>
            </a:r>
          </a:p>
          <a:p>
            <a:pPr lvl="1">
              <a:lnSpc>
                <a:spcPct val="80000"/>
              </a:lnSpc>
            </a:pPr>
            <a:r>
              <a:rPr lang="en-GB" altLang="en-US" sz="1600" b="1">
                <a:solidFill>
                  <a:srgbClr val="800000"/>
                </a:solidFill>
              </a:rPr>
              <a:t>u</a:t>
            </a:r>
            <a:r>
              <a:rPr lang="en-GB" altLang="en-US" sz="1600"/>
              <a:t> Undo  </a:t>
            </a:r>
          </a:p>
          <a:p>
            <a:pPr lvl="1">
              <a:lnSpc>
                <a:spcPct val="80000"/>
              </a:lnSpc>
            </a:pPr>
            <a:r>
              <a:rPr lang="en-GB" altLang="en-US" sz="1600"/>
              <a:t>This is a very useful command. It cancels the effect of the previously executed command.  </a:t>
            </a:r>
          </a:p>
          <a:p>
            <a:pPr lvl="1">
              <a:lnSpc>
                <a:spcPct val="80000"/>
              </a:lnSpc>
            </a:pPr>
            <a:r>
              <a:rPr lang="en-GB" altLang="en-US" sz="1600"/>
              <a:t>vim, a vi clone used mosly on linux distibutions, has an unlimitted undo. </a:t>
            </a:r>
          </a:p>
          <a:p>
            <a:pPr lvl="1">
              <a:lnSpc>
                <a:spcPct val="80000"/>
              </a:lnSpc>
            </a:pPr>
            <a:r>
              <a:rPr lang="en-GB" altLang="en-US" sz="1600"/>
              <a:t>To redo the undone change, use </a:t>
            </a:r>
            <a:r>
              <a:rPr lang="en-GB" altLang="en-US" sz="1600" b="1">
                <a:solidFill>
                  <a:srgbClr val="800000"/>
                </a:solidFill>
              </a:rPr>
              <a:t>CTL-R</a:t>
            </a:r>
            <a:r>
              <a:rPr lang="en-GB" altLang="en-US" sz="1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74786"/>
                                        </p:tgtEl>
                                        <p:attrNameLst>
                                          <p:attrName>style.visibility</p:attrName>
                                        </p:attrNameLst>
                                      </p:cBhvr>
                                      <p:to>
                                        <p:strVal val="visible"/>
                                      </p:to>
                                    </p:set>
                                    <p:anim calcmode="discrete" valueType="clr">
                                      <p:cBhvr override="childStyle">
                                        <p:cTn id="7" dur="80"/>
                                        <p:tgtEl>
                                          <p:spTgt spid="3747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4786"/>
                                        </p:tgtEl>
                                        <p:attrNameLst>
                                          <p:attrName>fillcolor</p:attrName>
                                        </p:attrNameLst>
                                      </p:cBhvr>
                                      <p:tavLst>
                                        <p:tav tm="0">
                                          <p:val>
                                            <p:clrVal>
                                              <a:schemeClr val="accent2"/>
                                            </p:clrVal>
                                          </p:val>
                                        </p:tav>
                                        <p:tav tm="50000">
                                          <p:val>
                                            <p:clrVal>
                                              <a:schemeClr val="hlink"/>
                                            </p:clrVal>
                                          </p:val>
                                        </p:tav>
                                      </p:tavLst>
                                    </p:anim>
                                    <p:set>
                                      <p:cBhvr>
                                        <p:cTn id="9" dur="80"/>
                                        <p:tgtEl>
                                          <p:spTgt spid="37478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74787">
                                            <p:txEl>
                                              <p:pRg st="0" end="0"/>
                                            </p:txEl>
                                          </p:spTgt>
                                        </p:tgtEl>
                                        <p:attrNameLst>
                                          <p:attrName>style.visibility</p:attrName>
                                        </p:attrNameLst>
                                      </p:cBhvr>
                                      <p:to>
                                        <p:strVal val="visible"/>
                                      </p:to>
                                    </p:set>
                                    <p:animEffect transition="in" filter="checkerboard(across)">
                                      <p:cBhvr>
                                        <p:cTn id="14" dur="500"/>
                                        <p:tgtEl>
                                          <p:spTgt spid="374787">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74787">
                                            <p:txEl>
                                              <p:pRg st="1" end="1"/>
                                            </p:txEl>
                                          </p:spTgt>
                                        </p:tgtEl>
                                        <p:attrNameLst>
                                          <p:attrName>style.visibility</p:attrName>
                                        </p:attrNameLst>
                                      </p:cBhvr>
                                      <p:to>
                                        <p:strVal val="visible"/>
                                      </p:to>
                                    </p:set>
                                    <p:anim calcmode="lin" valueType="num">
                                      <p:cBhvr additive="base">
                                        <p:cTn id="18" dur="500" fill="hold"/>
                                        <p:tgtEl>
                                          <p:spTgt spid="3747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4787">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74787">
                                            <p:txEl>
                                              <p:pRg st="2" end="2"/>
                                            </p:txEl>
                                          </p:spTgt>
                                        </p:tgtEl>
                                        <p:attrNameLst>
                                          <p:attrName>style.visibility</p:attrName>
                                        </p:attrNameLst>
                                      </p:cBhvr>
                                      <p:to>
                                        <p:strVal val="visible"/>
                                      </p:to>
                                    </p:set>
                                    <p:anim calcmode="lin" valueType="num">
                                      <p:cBhvr additive="base">
                                        <p:cTn id="23" dur="500" fill="hold"/>
                                        <p:tgtEl>
                                          <p:spTgt spid="37478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4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74787">
                                            <p:txEl>
                                              <p:pRg st="4" end="4"/>
                                            </p:txEl>
                                          </p:spTgt>
                                        </p:tgtEl>
                                        <p:attrNameLst>
                                          <p:attrName>style.visibility</p:attrName>
                                        </p:attrNameLst>
                                      </p:cBhvr>
                                      <p:to>
                                        <p:strVal val="visible"/>
                                      </p:to>
                                    </p:set>
                                    <p:animEffect transition="in" filter="checkerboard(across)">
                                      <p:cBhvr>
                                        <p:cTn id="29" dur="500"/>
                                        <p:tgtEl>
                                          <p:spTgt spid="374787">
                                            <p:txEl>
                                              <p:pRg st="4" end="4"/>
                                            </p:txEl>
                                          </p:spTgt>
                                        </p:tgtEl>
                                      </p:cBhvr>
                                    </p:animEffect>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374787">
                                            <p:txEl>
                                              <p:pRg st="5" end="5"/>
                                            </p:txEl>
                                          </p:spTgt>
                                        </p:tgtEl>
                                        <p:attrNameLst>
                                          <p:attrName>style.visibility</p:attrName>
                                        </p:attrNameLst>
                                      </p:cBhvr>
                                      <p:to>
                                        <p:strVal val="visible"/>
                                      </p:to>
                                    </p:set>
                                    <p:anim calcmode="lin" valueType="num">
                                      <p:cBhvr additive="base">
                                        <p:cTn id="33" dur="500" fill="hold"/>
                                        <p:tgtEl>
                                          <p:spTgt spid="37478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4787">
                                            <p:txEl>
                                              <p:pRg st="5" end="5"/>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374787">
                                            <p:txEl>
                                              <p:pRg st="6" end="6"/>
                                            </p:txEl>
                                          </p:spTgt>
                                        </p:tgtEl>
                                        <p:attrNameLst>
                                          <p:attrName>style.visibility</p:attrName>
                                        </p:attrNameLst>
                                      </p:cBhvr>
                                      <p:to>
                                        <p:strVal val="visible"/>
                                      </p:to>
                                    </p:set>
                                    <p:anim calcmode="lin" valueType="num">
                                      <p:cBhvr additive="base">
                                        <p:cTn id="38" dur="500" fill="hold"/>
                                        <p:tgtEl>
                                          <p:spTgt spid="374787">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47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374787">
                                            <p:txEl>
                                              <p:pRg st="8" end="8"/>
                                            </p:txEl>
                                          </p:spTgt>
                                        </p:tgtEl>
                                        <p:attrNameLst>
                                          <p:attrName>style.visibility</p:attrName>
                                        </p:attrNameLst>
                                      </p:cBhvr>
                                      <p:to>
                                        <p:strVal val="visible"/>
                                      </p:to>
                                    </p:set>
                                    <p:animEffect transition="in" filter="checkerboard(across)">
                                      <p:cBhvr>
                                        <p:cTn id="44" dur="500"/>
                                        <p:tgtEl>
                                          <p:spTgt spid="374787">
                                            <p:txEl>
                                              <p:pRg st="8" end="8"/>
                                            </p:txEl>
                                          </p:spTgt>
                                        </p:tgtEl>
                                      </p:cBhvr>
                                    </p:animEffect>
                                  </p:childTnLst>
                                </p:cTn>
                              </p:par>
                            </p:childTnLst>
                          </p:cTn>
                        </p:par>
                        <p:par>
                          <p:cTn id="45" fill="hold" nodeType="afterGroup">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374787">
                                            <p:txEl>
                                              <p:pRg st="9" end="9"/>
                                            </p:txEl>
                                          </p:spTgt>
                                        </p:tgtEl>
                                        <p:attrNameLst>
                                          <p:attrName>style.visibility</p:attrName>
                                        </p:attrNameLst>
                                      </p:cBhvr>
                                      <p:to>
                                        <p:strVal val="visible"/>
                                      </p:to>
                                    </p:set>
                                    <p:anim calcmode="lin" valueType="num">
                                      <p:cBhvr additive="base">
                                        <p:cTn id="48" dur="500" fill="hold"/>
                                        <p:tgtEl>
                                          <p:spTgt spid="374787">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74787">
                                            <p:txEl>
                                              <p:pRg st="9" end="9"/>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1000"/>
                            </p:stCondLst>
                            <p:childTnLst>
                              <p:par>
                                <p:cTn id="51" presetID="2" presetClass="entr" presetSubtype="4" fill="hold" grpId="0" nodeType="afterEffect">
                                  <p:stCondLst>
                                    <p:cond delay="0"/>
                                  </p:stCondLst>
                                  <p:childTnLst>
                                    <p:set>
                                      <p:cBhvr>
                                        <p:cTn id="52" dur="1" fill="hold">
                                          <p:stCondLst>
                                            <p:cond delay="0"/>
                                          </p:stCondLst>
                                        </p:cTn>
                                        <p:tgtEl>
                                          <p:spTgt spid="374787">
                                            <p:txEl>
                                              <p:pRg st="10" end="10"/>
                                            </p:txEl>
                                          </p:spTgt>
                                        </p:tgtEl>
                                        <p:attrNameLst>
                                          <p:attrName>style.visibility</p:attrName>
                                        </p:attrNameLst>
                                      </p:cBhvr>
                                      <p:to>
                                        <p:strVal val="visible"/>
                                      </p:to>
                                    </p:set>
                                    <p:anim calcmode="lin" valueType="num">
                                      <p:cBhvr additive="base">
                                        <p:cTn id="53" dur="500" fill="hold"/>
                                        <p:tgtEl>
                                          <p:spTgt spid="37478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74787">
                                            <p:txEl>
                                              <p:pRg st="10" end="10"/>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1500"/>
                            </p:stCondLst>
                            <p:childTnLst>
                              <p:par>
                                <p:cTn id="56" presetID="2" presetClass="entr" presetSubtype="4" fill="hold" grpId="0" nodeType="afterEffect">
                                  <p:stCondLst>
                                    <p:cond delay="0"/>
                                  </p:stCondLst>
                                  <p:childTnLst>
                                    <p:set>
                                      <p:cBhvr>
                                        <p:cTn id="57" dur="1" fill="hold">
                                          <p:stCondLst>
                                            <p:cond delay="0"/>
                                          </p:stCondLst>
                                        </p:cTn>
                                        <p:tgtEl>
                                          <p:spTgt spid="374787">
                                            <p:txEl>
                                              <p:pRg st="11" end="11"/>
                                            </p:txEl>
                                          </p:spTgt>
                                        </p:tgtEl>
                                        <p:attrNameLst>
                                          <p:attrName>style.visibility</p:attrName>
                                        </p:attrNameLst>
                                      </p:cBhvr>
                                      <p:to>
                                        <p:strVal val="visible"/>
                                      </p:to>
                                    </p:set>
                                    <p:anim calcmode="lin" valueType="num">
                                      <p:cBhvr additive="base">
                                        <p:cTn id="58" dur="500" fill="hold"/>
                                        <p:tgtEl>
                                          <p:spTgt spid="374787">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74787">
                                            <p:txEl>
                                              <p:pRg st="11" end="11"/>
                                            </p:txEl>
                                          </p:spTgt>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2000"/>
                            </p:stCondLst>
                            <p:childTnLst>
                              <p:par>
                                <p:cTn id="61" presetID="2" presetClass="entr" presetSubtype="4" fill="hold" grpId="0" nodeType="afterEffect">
                                  <p:stCondLst>
                                    <p:cond delay="0"/>
                                  </p:stCondLst>
                                  <p:childTnLst>
                                    <p:set>
                                      <p:cBhvr>
                                        <p:cTn id="62" dur="1" fill="hold">
                                          <p:stCondLst>
                                            <p:cond delay="0"/>
                                          </p:stCondLst>
                                        </p:cTn>
                                        <p:tgtEl>
                                          <p:spTgt spid="374787">
                                            <p:txEl>
                                              <p:pRg st="12" end="12"/>
                                            </p:txEl>
                                          </p:spTgt>
                                        </p:tgtEl>
                                        <p:attrNameLst>
                                          <p:attrName>style.visibility</p:attrName>
                                        </p:attrNameLst>
                                      </p:cBhvr>
                                      <p:to>
                                        <p:strVal val="visible"/>
                                      </p:to>
                                    </p:set>
                                    <p:anim calcmode="lin" valueType="num">
                                      <p:cBhvr additive="base">
                                        <p:cTn id="63" dur="500" fill="hold"/>
                                        <p:tgtEl>
                                          <p:spTgt spid="374787">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47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p:bldP spid="37478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B80C09-1F62-48D6-9519-0BB59FE1BBE7}"/>
              </a:ext>
            </a:extLst>
          </p:cNvPr>
          <p:cNvSpPr>
            <a:spLocks noGrp="1"/>
          </p:cNvSpPr>
          <p:nvPr>
            <p:ph type="sldNum" sz="quarter" idx="10"/>
          </p:nvPr>
        </p:nvSpPr>
        <p:spPr/>
        <p:txBody>
          <a:bodyPr/>
          <a:lstStyle/>
          <a:p>
            <a:r>
              <a:rPr lang="en-GB" altLang="en-US"/>
              <a:t>Page </a:t>
            </a:r>
            <a:fld id="{FA949C7D-23F8-47BA-9D7E-CE297626E081}" type="slidenum">
              <a:rPr lang="en-GB" altLang="en-US"/>
              <a:pPr/>
              <a:t>13</a:t>
            </a:fld>
            <a:r>
              <a:rPr lang="en-GB" altLang="en-US" sz="1400" b="0">
                <a:solidFill>
                  <a:schemeClr val="tx1"/>
                </a:solidFill>
              </a:rPr>
              <a:t> | </a:t>
            </a:r>
            <a:fld id="{12A1CE9F-8745-4EE6-81CB-4F68480E5633}" type="datetime1">
              <a:rPr lang="en-GB" altLang="en-US" sz="1400" b="0">
                <a:solidFill>
                  <a:schemeClr val="tx1"/>
                </a:solidFill>
              </a:rPr>
              <a:pPr/>
              <a:t>07/07/2021</a:t>
            </a:fld>
            <a:r>
              <a:rPr lang="en-GB" altLang="en-US" sz="1400" b="0">
                <a:solidFill>
                  <a:schemeClr val="tx1"/>
                </a:solidFill>
              </a:rPr>
              <a:t> | UNIX Fundementals II </a:t>
            </a:r>
          </a:p>
        </p:txBody>
      </p:sp>
      <p:sp>
        <p:nvSpPr>
          <p:cNvPr id="375810" name="Rectangle 2">
            <a:extLst>
              <a:ext uri="{FF2B5EF4-FFF2-40B4-BE49-F238E27FC236}">
                <a16:creationId xmlns:a16="http://schemas.microsoft.com/office/drawing/2014/main" id="{3B76771A-036D-4C75-A3AC-FA738A35DEE5}"/>
              </a:ext>
            </a:extLst>
          </p:cNvPr>
          <p:cNvSpPr>
            <a:spLocks noGrp="1" noChangeArrowheads="1"/>
          </p:cNvSpPr>
          <p:nvPr>
            <p:ph type="title"/>
          </p:nvPr>
        </p:nvSpPr>
        <p:spPr/>
        <p:txBody>
          <a:bodyPr/>
          <a:lstStyle/>
          <a:p>
            <a:r>
              <a:rPr lang="en-GB" altLang="en-US" sz="4000"/>
              <a:t>vi editor – Find/Search</a:t>
            </a:r>
          </a:p>
        </p:txBody>
      </p:sp>
      <p:sp>
        <p:nvSpPr>
          <p:cNvPr id="375811" name="Rectangle 3">
            <a:extLst>
              <a:ext uri="{FF2B5EF4-FFF2-40B4-BE49-F238E27FC236}">
                <a16:creationId xmlns:a16="http://schemas.microsoft.com/office/drawing/2014/main" id="{776813FE-312A-4882-A50D-856995E48A68}"/>
              </a:ext>
            </a:extLst>
          </p:cNvPr>
          <p:cNvSpPr>
            <a:spLocks noGrp="1" noChangeArrowheads="1"/>
          </p:cNvSpPr>
          <p:nvPr>
            <p:ph type="body" idx="1"/>
          </p:nvPr>
        </p:nvSpPr>
        <p:spPr/>
        <p:txBody>
          <a:bodyPr/>
          <a:lstStyle/>
          <a:p>
            <a:r>
              <a:rPr lang="en-GB" altLang="en-US" sz="2000"/>
              <a:t>Search for a pattern:</a:t>
            </a:r>
          </a:p>
          <a:p>
            <a:pPr lvl="1"/>
            <a:r>
              <a:rPr lang="en-GB" altLang="en-US" sz="1800" b="1">
                <a:solidFill>
                  <a:srgbClr val="800000"/>
                </a:solidFill>
              </a:rPr>
              <a:t>/</a:t>
            </a:r>
            <a:r>
              <a:rPr lang="en-GB" altLang="en-US" sz="1800" b="1" i="1">
                <a:solidFill>
                  <a:srgbClr val="800000"/>
                </a:solidFill>
              </a:rPr>
              <a:t>pattern</a:t>
            </a:r>
            <a:r>
              <a:rPr lang="en-GB" altLang="en-US" sz="1800" i="1"/>
              <a:t> </a:t>
            </a:r>
            <a:r>
              <a:rPr lang="en-GB" altLang="en-US" sz="1800"/>
              <a:t>find the first occurrence of </a:t>
            </a:r>
            <a:r>
              <a:rPr lang="en-GB" altLang="en-US" sz="1800" i="1"/>
              <a:t>string </a:t>
            </a:r>
            <a:r>
              <a:rPr lang="en-GB" altLang="en-US" sz="1800"/>
              <a:t>after the cursor.</a:t>
            </a:r>
          </a:p>
          <a:p>
            <a:pPr lvl="1"/>
            <a:r>
              <a:rPr lang="en-GB" altLang="en-US" sz="1800" b="1">
                <a:solidFill>
                  <a:srgbClr val="800000"/>
                </a:solidFill>
              </a:rPr>
              <a:t>?pattern</a:t>
            </a:r>
            <a:r>
              <a:rPr lang="en-GB" altLang="en-US" sz="1800" i="1"/>
              <a:t> </a:t>
            </a:r>
            <a:r>
              <a:rPr lang="en-GB" altLang="en-US" sz="1800"/>
              <a:t>find the first occurrence of </a:t>
            </a:r>
            <a:r>
              <a:rPr lang="en-GB" altLang="en-US" sz="1800" i="1"/>
              <a:t>string </a:t>
            </a:r>
            <a:r>
              <a:rPr lang="en-GB" altLang="en-US" sz="1800"/>
              <a:t>before the cursor.</a:t>
            </a:r>
          </a:p>
          <a:p>
            <a:pPr lvl="1"/>
            <a:r>
              <a:rPr lang="en-GB" altLang="en-US" sz="1800" b="1">
                <a:solidFill>
                  <a:srgbClr val="800000"/>
                </a:solidFill>
              </a:rPr>
              <a:t>n</a:t>
            </a:r>
            <a:r>
              <a:rPr lang="en-GB" altLang="en-US" sz="1800"/>
              <a:t> repeat search in same direction</a:t>
            </a:r>
          </a:p>
          <a:p>
            <a:pPr lvl="1"/>
            <a:r>
              <a:rPr lang="en-GB" altLang="en-US" sz="1800" b="1">
                <a:solidFill>
                  <a:srgbClr val="800000"/>
                </a:solidFill>
              </a:rPr>
              <a:t>N</a:t>
            </a:r>
            <a:r>
              <a:rPr lang="en-GB" altLang="en-US" sz="1800"/>
              <a:t> reverse direction</a:t>
            </a:r>
          </a:p>
          <a:p>
            <a:pPr lvl="1"/>
            <a:r>
              <a:rPr lang="en-GB" altLang="en-US" sz="1800" b="1">
                <a:solidFill>
                  <a:srgbClr val="800000"/>
                </a:solidFill>
              </a:rPr>
              <a:t>/</a:t>
            </a:r>
            <a:r>
              <a:rPr lang="en-GB" altLang="en-US" sz="1800"/>
              <a:t> Repeat previous search forwards</a:t>
            </a:r>
          </a:p>
          <a:p>
            <a:pPr lvl="1"/>
            <a:r>
              <a:rPr lang="en-GB" altLang="en-US" sz="1800" b="1">
                <a:solidFill>
                  <a:srgbClr val="800000"/>
                </a:solidFill>
              </a:rPr>
              <a:t>? </a:t>
            </a:r>
            <a:r>
              <a:rPr lang="en-GB" altLang="en-US" sz="1800"/>
              <a:t>Repeat previous search backwards</a:t>
            </a:r>
          </a:p>
          <a:p>
            <a:pPr lvl="1"/>
            <a:endParaRPr lang="en-GB" altLang="en-US" sz="1800"/>
          </a:p>
          <a:p>
            <a:r>
              <a:rPr lang="en-GB" altLang="en-US" sz="2000"/>
              <a:t>Search for a character</a:t>
            </a:r>
          </a:p>
          <a:p>
            <a:pPr lvl="1"/>
            <a:r>
              <a:rPr lang="en-GB" altLang="en-US" sz="1800" b="1">
                <a:solidFill>
                  <a:srgbClr val="800000"/>
                </a:solidFill>
              </a:rPr>
              <a:t>f[x]</a:t>
            </a:r>
            <a:r>
              <a:rPr lang="en-GB" altLang="en-US" sz="1800"/>
              <a:t> Search for character x in current line forwards</a:t>
            </a:r>
          </a:p>
          <a:p>
            <a:pPr lvl="1"/>
            <a:r>
              <a:rPr lang="en-GB" altLang="en-US" sz="1800" b="1">
                <a:solidFill>
                  <a:srgbClr val="800000"/>
                </a:solidFill>
              </a:rPr>
              <a:t>F[x]</a:t>
            </a:r>
            <a:r>
              <a:rPr lang="en-GB" altLang="en-US" sz="1800"/>
              <a:t> Search for character x in current line backwards</a:t>
            </a:r>
          </a:p>
          <a:p>
            <a:pPr lvl="1"/>
            <a:r>
              <a:rPr lang="en-GB" altLang="en-US" sz="1800" b="1">
                <a:solidFill>
                  <a:srgbClr val="800000"/>
                </a:solidFill>
              </a:rPr>
              <a:t>;</a:t>
            </a:r>
            <a:r>
              <a:rPr lang="en-GB" altLang="en-US" sz="1800"/>
              <a:t> Repeat last current-line search in same direction</a:t>
            </a:r>
          </a:p>
          <a:p>
            <a:pPr lvl="1"/>
            <a:r>
              <a:rPr lang="en-GB" altLang="en-US" sz="1800" b="1">
                <a:solidFill>
                  <a:srgbClr val="800000"/>
                </a:solidFill>
              </a:rPr>
              <a:t>, </a:t>
            </a:r>
            <a:r>
              <a:rPr lang="en-GB" altLang="en-US" sz="1800"/>
              <a:t>Repeat last current-line search in opposite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75810"/>
                                        </p:tgtEl>
                                        <p:attrNameLst>
                                          <p:attrName>style.visibility</p:attrName>
                                        </p:attrNameLst>
                                      </p:cBhvr>
                                      <p:to>
                                        <p:strVal val="visible"/>
                                      </p:to>
                                    </p:set>
                                    <p:anim calcmode="discrete" valueType="clr">
                                      <p:cBhvr override="childStyle">
                                        <p:cTn id="7" dur="80"/>
                                        <p:tgtEl>
                                          <p:spTgt spid="3758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5810"/>
                                        </p:tgtEl>
                                        <p:attrNameLst>
                                          <p:attrName>fillcolor</p:attrName>
                                        </p:attrNameLst>
                                      </p:cBhvr>
                                      <p:tavLst>
                                        <p:tav tm="0">
                                          <p:val>
                                            <p:clrVal>
                                              <a:schemeClr val="accent2"/>
                                            </p:clrVal>
                                          </p:val>
                                        </p:tav>
                                        <p:tav tm="50000">
                                          <p:val>
                                            <p:clrVal>
                                              <a:schemeClr val="hlink"/>
                                            </p:clrVal>
                                          </p:val>
                                        </p:tav>
                                      </p:tavLst>
                                    </p:anim>
                                    <p:set>
                                      <p:cBhvr>
                                        <p:cTn id="9" dur="80"/>
                                        <p:tgtEl>
                                          <p:spTgt spid="37581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75811">
                                            <p:txEl>
                                              <p:pRg st="0" end="0"/>
                                            </p:txEl>
                                          </p:spTgt>
                                        </p:tgtEl>
                                        <p:attrNameLst>
                                          <p:attrName>style.visibility</p:attrName>
                                        </p:attrNameLst>
                                      </p:cBhvr>
                                      <p:to>
                                        <p:strVal val="visible"/>
                                      </p:to>
                                    </p:set>
                                    <p:animEffect transition="in" filter="checkerboard(across)">
                                      <p:cBhvr>
                                        <p:cTn id="14" dur="500"/>
                                        <p:tgtEl>
                                          <p:spTgt spid="375811">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75811">
                                            <p:txEl>
                                              <p:pRg st="1" end="1"/>
                                            </p:txEl>
                                          </p:spTgt>
                                        </p:tgtEl>
                                        <p:attrNameLst>
                                          <p:attrName>style.visibility</p:attrName>
                                        </p:attrNameLst>
                                      </p:cBhvr>
                                      <p:to>
                                        <p:strVal val="visible"/>
                                      </p:to>
                                    </p:set>
                                    <p:anim calcmode="lin" valueType="num">
                                      <p:cBhvr additive="base">
                                        <p:cTn id="18" dur="500" fill="hold"/>
                                        <p:tgtEl>
                                          <p:spTgt spid="3758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5811">
                                            <p:txEl>
                                              <p:pRg st="1" end="1"/>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75811">
                                            <p:txEl>
                                              <p:pRg st="2" end="2"/>
                                            </p:txEl>
                                          </p:spTgt>
                                        </p:tgtEl>
                                        <p:attrNameLst>
                                          <p:attrName>style.visibility</p:attrName>
                                        </p:attrNameLst>
                                      </p:cBhvr>
                                      <p:to>
                                        <p:strVal val="visible"/>
                                      </p:to>
                                    </p:set>
                                    <p:anim calcmode="lin" valueType="num">
                                      <p:cBhvr additive="base">
                                        <p:cTn id="23" dur="500" fill="hold"/>
                                        <p:tgtEl>
                                          <p:spTgt spid="3758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5811">
                                            <p:txEl>
                                              <p:pRg st="2" end="2"/>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375811">
                                            <p:txEl>
                                              <p:pRg st="3" end="3"/>
                                            </p:txEl>
                                          </p:spTgt>
                                        </p:tgtEl>
                                        <p:attrNameLst>
                                          <p:attrName>style.visibility</p:attrName>
                                        </p:attrNameLst>
                                      </p:cBhvr>
                                      <p:to>
                                        <p:strVal val="visible"/>
                                      </p:to>
                                    </p:set>
                                    <p:anim calcmode="lin" valueType="num">
                                      <p:cBhvr additive="base">
                                        <p:cTn id="28" dur="500" fill="hold"/>
                                        <p:tgtEl>
                                          <p:spTgt spid="375811">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5811">
                                            <p:txEl>
                                              <p:pRg st="3" end="3"/>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375811">
                                            <p:txEl>
                                              <p:pRg st="4" end="4"/>
                                            </p:txEl>
                                          </p:spTgt>
                                        </p:tgtEl>
                                        <p:attrNameLst>
                                          <p:attrName>style.visibility</p:attrName>
                                        </p:attrNameLst>
                                      </p:cBhvr>
                                      <p:to>
                                        <p:strVal val="visible"/>
                                      </p:to>
                                    </p:set>
                                    <p:anim calcmode="lin" valueType="num">
                                      <p:cBhvr additive="base">
                                        <p:cTn id="33" dur="500" fill="hold"/>
                                        <p:tgtEl>
                                          <p:spTgt spid="375811">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5811">
                                            <p:txEl>
                                              <p:pRg st="4" end="4"/>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375811">
                                            <p:txEl>
                                              <p:pRg st="5" end="5"/>
                                            </p:txEl>
                                          </p:spTgt>
                                        </p:tgtEl>
                                        <p:attrNameLst>
                                          <p:attrName>style.visibility</p:attrName>
                                        </p:attrNameLst>
                                      </p:cBhvr>
                                      <p:to>
                                        <p:strVal val="visible"/>
                                      </p:to>
                                    </p:set>
                                    <p:anim calcmode="lin" valueType="num">
                                      <p:cBhvr additive="base">
                                        <p:cTn id="38" dur="500" fill="hold"/>
                                        <p:tgtEl>
                                          <p:spTgt spid="375811">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75811">
                                            <p:txEl>
                                              <p:pRg st="5" end="5"/>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375811">
                                            <p:txEl>
                                              <p:pRg st="6" end="6"/>
                                            </p:txEl>
                                          </p:spTgt>
                                        </p:tgtEl>
                                        <p:attrNameLst>
                                          <p:attrName>style.visibility</p:attrName>
                                        </p:attrNameLst>
                                      </p:cBhvr>
                                      <p:to>
                                        <p:strVal val="visible"/>
                                      </p:to>
                                    </p:set>
                                    <p:anim calcmode="lin" valueType="num">
                                      <p:cBhvr additive="base">
                                        <p:cTn id="43" dur="500" fill="hold"/>
                                        <p:tgtEl>
                                          <p:spTgt spid="3758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58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375811">
                                            <p:txEl>
                                              <p:pRg st="8" end="8"/>
                                            </p:txEl>
                                          </p:spTgt>
                                        </p:tgtEl>
                                        <p:attrNameLst>
                                          <p:attrName>style.visibility</p:attrName>
                                        </p:attrNameLst>
                                      </p:cBhvr>
                                      <p:to>
                                        <p:strVal val="visible"/>
                                      </p:to>
                                    </p:set>
                                    <p:animEffect transition="in" filter="checkerboard(across)">
                                      <p:cBhvr>
                                        <p:cTn id="49" dur="500"/>
                                        <p:tgtEl>
                                          <p:spTgt spid="375811">
                                            <p:txEl>
                                              <p:pRg st="8" end="8"/>
                                            </p:txEl>
                                          </p:spTgt>
                                        </p:tgtEl>
                                      </p:cBhvr>
                                    </p:animEffect>
                                  </p:childTnLst>
                                </p:cTn>
                              </p:par>
                            </p:childTnLst>
                          </p:cTn>
                        </p:par>
                        <p:par>
                          <p:cTn id="50" fill="hold" nodeType="afterGroup">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375811">
                                            <p:txEl>
                                              <p:pRg st="9" end="9"/>
                                            </p:txEl>
                                          </p:spTgt>
                                        </p:tgtEl>
                                        <p:attrNameLst>
                                          <p:attrName>style.visibility</p:attrName>
                                        </p:attrNameLst>
                                      </p:cBhvr>
                                      <p:to>
                                        <p:strVal val="visible"/>
                                      </p:to>
                                    </p:set>
                                    <p:anim calcmode="lin" valueType="num">
                                      <p:cBhvr additive="base">
                                        <p:cTn id="53" dur="500" fill="hold"/>
                                        <p:tgtEl>
                                          <p:spTgt spid="37581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75811">
                                            <p:txEl>
                                              <p:pRg st="9" end="9"/>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1000"/>
                            </p:stCondLst>
                            <p:childTnLst>
                              <p:par>
                                <p:cTn id="56" presetID="2" presetClass="entr" presetSubtype="4" fill="hold" grpId="0" nodeType="afterEffect">
                                  <p:stCondLst>
                                    <p:cond delay="0"/>
                                  </p:stCondLst>
                                  <p:childTnLst>
                                    <p:set>
                                      <p:cBhvr>
                                        <p:cTn id="57" dur="1" fill="hold">
                                          <p:stCondLst>
                                            <p:cond delay="0"/>
                                          </p:stCondLst>
                                        </p:cTn>
                                        <p:tgtEl>
                                          <p:spTgt spid="375811">
                                            <p:txEl>
                                              <p:pRg st="10" end="10"/>
                                            </p:txEl>
                                          </p:spTgt>
                                        </p:tgtEl>
                                        <p:attrNameLst>
                                          <p:attrName>style.visibility</p:attrName>
                                        </p:attrNameLst>
                                      </p:cBhvr>
                                      <p:to>
                                        <p:strVal val="visible"/>
                                      </p:to>
                                    </p:set>
                                    <p:anim calcmode="lin" valueType="num">
                                      <p:cBhvr additive="base">
                                        <p:cTn id="58" dur="500" fill="hold"/>
                                        <p:tgtEl>
                                          <p:spTgt spid="375811">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75811">
                                            <p:txEl>
                                              <p:pRg st="10" end="10"/>
                                            </p:txEl>
                                          </p:spTgt>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1500"/>
                            </p:stCondLst>
                            <p:childTnLst>
                              <p:par>
                                <p:cTn id="61" presetID="2" presetClass="entr" presetSubtype="4" fill="hold" grpId="0" nodeType="afterEffect">
                                  <p:stCondLst>
                                    <p:cond delay="0"/>
                                  </p:stCondLst>
                                  <p:childTnLst>
                                    <p:set>
                                      <p:cBhvr>
                                        <p:cTn id="62" dur="1" fill="hold">
                                          <p:stCondLst>
                                            <p:cond delay="0"/>
                                          </p:stCondLst>
                                        </p:cTn>
                                        <p:tgtEl>
                                          <p:spTgt spid="375811">
                                            <p:txEl>
                                              <p:pRg st="11" end="11"/>
                                            </p:txEl>
                                          </p:spTgt>
                                        </p:tgtEl>
                                        <p:attrNameLst>
                                          <p:attrName>style.visibility</p:attrName>
                                        </p:attrNameLst>
                                      </p:cBhvr>
                                      <p:to>
                                        <p:strVal val="visible"/>
                                      </p:to>
                                    </p:set>
                                    <p:anim calcmode="lin" valueType="num">
                                      <p:cBhvr additive="base">
                                        <p:cTn id="63" dur="500" fill="hold"/>
                                        <p:tgtEl>
                                          <p:spTgt spid="375811">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5811">
                                            <p:txEl>
                                              <p:pRg st="11" end="11"/>
                                            </p:txEl>
                                          </p:spTgt>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2000"/>
                            </p:stCondLst>
                            <p:childTnLst>
                              <p:par>
                                <p:cTn id="66" presetID="2" presetClass="entr" presetSubtype="4" fill="hold" grpId="0" nodeType="afterEffect">
                                  <p:stCondLst>
                                    <p:cond delay="0"/>
                                  </p:stCondLst>
                                  <p:childTnLst>
                                    <p:set>
                                      <p:cBhvr>
                                        <p:cTn id="67" dur="1" fill="hold">
                                          <p:stCondLst>
                                            <p:cond delay="0"/>
                                          </p:stCondLst>
                                        </p:cTn>
                                        <p:tgtEl>
                                          <p:spTgt spid="375811">
                                            <p:txEl>
                                              <p:pRg st="12" end="12"/>
                                            </p:txEl>
                                          </p:spTgt>
                                        </p:tgtEl>
                                        <p:attrNameLst>
                                          <p:attrName>style.visibility</p:attrName>
                                        </p:attrNameLst>
                                      </p:cBhvr>
                                      <p:to>
                                        <p:strVal val="visible"/>
                                      </p:to>
                                    </p:set>
                                    <p:anim calcmode="lin" valueType="num">
                                      <p:cBhvr additive="base">
                                        <p:cTn id="68" dur="500" fill="hold"/>
                                        <p:tgtEl>
                                          <p:spTgt spid="375811">
                                            <p:txEl>
                                              <p:pRg st="12" end="1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758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1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C2868-51E4-4324-ABB2-774DEF68422C}"/>
              </a:ext>
            </a:extLst>
          </p:cNvPr>
          <p:cNvSpPr>
            <a:spLocks noGrp="1"/>
          </p:cNvSpPr>
          <p:nvPr>
            <p:ph type="sldNum" sz="quarter" idx="10"/>
          </p:nvPr>
        </p:nvSpPr>
        <p:spPr/>
        <p:txBody>
          <a:bodyPr/>
          <a:lstStyle/>
          <a:p>
            <a:r>
              <a:rPr lang="en-GB" altLang="en-US"/>
              <a:t>Page </a:t>
            </a:r>
            <a:fld id="{6D946DF9-0327-4FB2-9156-2492DA229CCE}" type="slidenum">
              <a:rPr lang="en-GB" altLang="en-US"/>
              <a:pPr/>
              <a:t>14</a:t>
            </a:fld>
            <a:r>
              <a:rPr lang="en-GB" altLang="en-US" sz="1400" b="0">
                <a:solidFill>
                  <a:schemeClr val="tx1"/>
                </a:solidFill>
              </a:rPr>
              <a:t> | </a:t>
            </a:r>
            <a:fld id="{790FBFD8-4C7F-42E1-B2A5-E38BBF5973E2}" type="datetime1">
              <a:rPr lang="en-GB" altLang="en-US" sz="1400" b="0">
                <a:solidFill>
                  <a:schemeClr val="tx1"/>
                </a:solidFill>
              </a:rPr>
              <a:pPr/>
              <a:t>07/07/2021</a:t>
            </a:fld>
            <a:r>
              <a:rPr lang="en-GB" altLang="en-US" sz="1400" b="0">
                <a:solidFill>
                  <a:schemeClr val="tx1"/>
                </a:solidFill>
              </a:rPr>
              <a:t> | UNIX Fundementals II </a:t>
            </a:r>
          </a:p>
        </p:txBody>
      </p:sp>
      <p:sp>
        <p:nvSpPr>
          <p:cNvPr id="376834" name="Rectangle 2">
            <a:extLst>
              <a:ext uri="{FF2B5EF4-FFF2-40B4-BE49-F238E27FC236}">
                <a16:creationId xmlns:a16="http://schemas.microsoft.com/office/drawing/2014/main" id="{643D9871-ECCD-4DFD-98A1-F7F8B8EAA628}"/>
              </a:ext>
            </a:extLst>
          </p:cNvPr>
          <p:cNvSpPr>
            <a:spLocks noGrp="1" noChangeArrowheads="1"/>
          </p:cNvSpPr>
          <p:nvPr>
            <p:ph type="title"/>
          </p:nvPr>
        </p:nvSpPr>
        <p:spPr/>
        <p:txBody>
          <a:bodyPr/>
          <a:lstStyle/>
          <a:p>
            <a:r>
              <a:rPr lang="en-GB" altLang="en-US" sz="4000"/>
              <a:t>vi editor - External Files</a:t>
            </a:r>
          </a:p>
        </p:txBody>
      </p:sp>
      <p:sp>
        <p:nvSpPr>
          <p:cNvPr id="376835" name="Rectangle 3">
            <a:extLst>
              <a:ext uri="{FF2B5EF4-FFF2-40B4-BE49-F238E27FC236}">
                <a16:creationId xmlns:a16="http://schemas.microsoft.com/office/drawing/2014/main" id="{25F9BD04-8B51-461F-9D0F-E17DAA6A0C7C}"/>
              </a:ext>
            </a:extLst>
          </p:cNvPr>
          <p:cNvSpPr>
            <a:spLocks noGrp="1" noChangeArrowheads="1"/>
          </p:cNvSpPr>
          <p:nvPr>
            <p:ph type="body" idx="1"/>
          </p:nvPr>
        </p:nvSpPr>
        <p:spPr>
          <a:xfrm>
            <a:off x="742950" y="1412875"/>
            <a:ext cx="8420100" cy="4392613"/>
          </a:xfrm>
        </p:spPr>
        <p:txBody>
          <a:bodyPr/>
          <a:lstStyle/>
          <a:p>
            <a:pPr>
              <a:lnSpc>
                <a:spcPct val="90000"/>
              </a:lnSpc>
            </a:pPr>
            <a:r>
              <a:rPr lang="en-GB" altLang="en-US" sz="2000"/>
              <a:t>Writing to Files</a:t>
            </a:r>
          </a:p>
          <a:p>
            <a:pPr lvl="1">
              <a:lnSpc>
                <a:spcPct val="90000"/>
              </a:lnSpc>
            </a:pPr>
            <a:r>
              <a:rPr lang="en-GB" altLang="en-US" sz="1800" b="1">
                <a:solidFill>
                  <a:srgbClr val="800000"/>
                </a:solidFill>
              </a:rPr>
              <a:t>:w file</a:t>
            </a:r>
            <a:r>
              <a:rPr lang="en-GB" altLang="en-US" sz="1800"/>
              <a:t>  		Write current file to file </a:t>
            </a:r>
          </a:p>
          <a:p>
            <a:pPr lvl="1">
              <a:lnSpc>
                <a:spcPct val="90000"/>
              </a:lnSpc>
              <a:buFont typeface="Wingdings" panose="05000000000000000000" pitchFamily="2" charset="2"/>
              <a:buNone/>
            </a:pPr>
            <a:endParaRPr lang="en-GB" altLang="en-US" sz="1800"/>
          </a:p>
          <a:p>
            <a:pPr lvl="1">
              <a:lnSpc>
                <a:spcPct val="90000"/>
              </a:lnSpc>
            </a:pPr>
            <a:r>
              <a:rPr lang="en-GB" altLang="en-US" sz="1800" b="1">
                <a:solidFill>
                  <a:srgbClr val="800000"/>
                </a:solidFill>
              </a:rPr>
              <a:t>:w&gt;&gt;file</a:t>
            </a:r>
            <a:r>
              <a:rPr lang="en-GB" altLang="en-US" sz="1800"/>
              <a:t>  	Append current file to file </a:t>
            </a:r>
          </a:p>
          <a:p>
            <a:pPr lvl="1">
              <a:lnSpc>
                <a:spcPct val="90000"/>
              </a:lnSpc>
              <a:buFont typeface="Wingdings" panose="05000000000000000000" pitchFamily="2" charset="2"/>
              <a:buNone/>
            </a:pPr>
            <a:endParaRPr lang="en-GB" altLang="en-US" sz="1800"/>
          </a:p>
          <a:p>
            <a:pPr lvl="1">
              <a:lnSpc>
                <a:spcPct val="90000"/>
              </a:lnSpc>
            </a:pPr>
            <a:r>
              <a:rPr lang="en-GB" altLang="en-US" sz="1800" b="1">
                <a:solidFill>
                  <a:srgbClr val="800000"/>
                </a:solidFill>
              </a:rPr>
              <a:t>:5,10w file</a:t>
            </a:r>
            <a:r>
              <a:rPr lang="en-GB" altLang="en-US" sz="1800"/>
              <a:t>  	Write lines 5 through 10 to file </a:t>
            </a:r>
          </a:p>
          <a:p>
            <a:pPr lvl="1">
              <a:lnSpc>
                <a:spcPct val="90000"/>
              </a:lnSpc>
              <a:buFont typeface="Wingdings" panose="05000000000000000000" pitchFamily="2" charset="2"/>
              <a:buNone/>
            </a:pPr>
            <a:endParaRPr lang="en-GB" altLang="en-US" sz="1800"/>
          </a:p>
          <a:p>
            <a:pPr lvl="1">
              <a:lnSpc>
                <a:spcPct val="90000"/>
              </a:lnSpc>
            </a:pPr>
            <a:r>
              <a:rPr lang="en-GB" altLang="en-US" sz="1800" b="1">
                <a:solidFill>
                  <a:srgbClr val="800000"/>
                </a:solidFill>
              </a:rPr>
              <a:t>:5,10w&gt;&gt;file	</a:t>
            </a:r>
            <a:r>
              <a:rPr lang="en-GB" altLang="en-US" sz="1800"/>
              <a:t>Append Lines 5 through 10 to file </a:t>
            </a:r>
          </a:p>
          <a:p>
            <a:pPr lvl="1">
              <a:lnSpc>
                <a:spcPct val="90000"/>
              </a:lnSpc>
              <a:buFont typeface="Wingdings" panose="05000000000000000000" pitchFamily="2" charset="2"/>
              <a:buNone/>
            </a:pPr>
            <a:endParaRPr lang="en-GB" altLang="en-US" sz="1800"/>
          </a:p>
          <a:p>
            <a:pPr>
              <a:lnSpc>
                <a:spcPct val="90000"/>
              </a:lnSpc>
            </a:pPr>
            <a:r>
              <a:rPr lang="en-GB" altLang="en-US" sz="2000"/>
              <a:t>Reading from Files </a:t>
            </a:r>
          </a:p>
          <a:p>
            <a:pPr lvl="1">
              <a:lnSpc>
                <a:spcPct val="90000"/>
              </a:lnSpc>
            </a:pPr>
            <a:r>
              <a:rPr lang="en-GB" altLang="en-US" sz="1800" b="1">
                <a:solidFill>
                  <a:srgbClr val="800000"/>
                </a:solidFill>
              </a:rPr>
              <a:t>:r file	</a:t>
            </a:r>
            <a:r>
              <a:rPr lang="en-GB" altLang="en-US" sz="1800"/>
              <a:t>Read a copy of file into current file </a:t>
            </a:r>
          </a:p>
          <a:p>
            <a:pPr lvl="1">
              <a:lnSpc>
                <a:spcPct val="90000"/>
              </a:lnSpc>
              <a:buFont typeface="Wingdings" panose="05000000000000000000" pitchFamily="2" charset="2"/>
              <a:buNone/>
            </a:pPr>
            <a:endParaRPr lang="en-GB" altLang="en-US" sz="1800"/>
          </a:p>
          <a:p>
            <a:pPr lvl="1">
              <a:lnSpc>
                <a:spcPct val="90000"/>
              </a:lnSpc>
            </a:pPr>
            <a:r>
              <a:rPr lang="en-GB" altLang="en-US" sz="1800" b="1">
                <a:solidFill>
                  <a:srgbClr val="800000"/>
                </a:solidFill>
              </a:rPr>
              <a:t>:!ls	</a:t>
            </a:r>
            <a:r>
              <a:rPr lang="en-GB" altLang="en-US" sz="1800"/>
              <a:t>See a list of files in your current directory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dissolve">
                                      <p:cBhvr>
                                        <p:cTn id="7" dur="500"/>
                                        <p:tgtEl>
                                          <p:spTgt spid="3768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6835">
                                            <p:txEl>
                                              <p:pRg st="1" end="1"/>
                                            </p:txEl>
                                          </p:spTgt>
                                        </p:tgtEl>
                                        <p:attrNameLst>
                                          <p:attrName>style.visibility</p:attrName>
                                        </p:attrNameLst>
                                      </p:cBhvr>
                                      <p:to>
                                        <p:strVal val="visible"/>
                                      </p:to>
                                    </p:set>
                                    <p:animEffect transition="in" filter="dissolve">
                                      <p:cBhvr>
                                        <p:cTn id="10" dur="500"/>
                                        <p:tgtEl>
                                          <p:spTgt spid="37683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6835">
                                            <p:txEl>
                                              <p:pRg st="3" end="3"/>
                                            </p:txEl>
                                          </p:spTgt>
                                        </p:tgtEl>
                                        <p:attrNameLst>
                                          <p:attrName>style.visibility</p:attrName>
                                        </p:attrNameLst>
                                      </p:cBhvr>
                                      <p:to>
                                        <p:strVal val="visible"/>
                                      </p:to>
                                    </p:set>
                                    <p:animEffect transition="in" filter="dissolve">
                                      <p:cBhvr>
                                        <p:cTn id="13" dur="500"/>
                                        <p:tgtEl>
                                          <p:spTgt spid="376835">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76835">
                                            <p:txEl>
                                              <p:pRg st="5" end="5"/>
                                            </p:txEl>
                                          </p:spTgt>
                                        </p:tgtEl>
                                        <p:attrNameLst>
                                          <p:attrName>style.visibility</p:attrName>
                                        </p:attrNameLst>
                                      </p:cBhvr>
                                      <p:to>
                                        <p:strVal val="visible"/>
                                      </p:to>
                                    </p:set>
                                    <p:animEffect transition="in" filter="dissolve">
                                      <p:cBhvr>
                                        <p:cTn id="16" dur="500"/>
                                        <p:tgtEl>
                                          <p:spTgt spid="376835">
                                            <p:txEl>
                                              <p:pRg st="5" end="5"/>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6835">
                                            <p:txEl>
                                              <p:pRg st="7" end="7"/>
                                            </p:txEl>
                                          </p:spTgt>
                                        </p:tgtEl>
                                        <p:attrNameLst>
                                          <p:attrName>style.visibility</p:attrName>
                                        </p:attrNameLst>
                                      </p:cBhvr>
                                      <p:to>
                                        <p:strVal val="visible"/>
                                      </p:to>
                                    </p:set>
                                    <p:animEffect transition="in" filter="dissolve">
                                      <p:cBhvr>
                                        <p:cTn id="19" dur="500"/>
                                        <p:tgtEl>
                                          <p:spTgt spid="376835">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76835">
                                            <p:txEl>
                                              <p:pRg st="9" end="9"/>
                                            </p:txEl>
                                          </p:spTgt>
                                        </p:tgtEl>
                                        <p:attrNameLst>
                                          <p:attrName>style.visibility</p:attrName>
                                        </p:attrNameLst>
                                      </p:cBhvr>
                                      <p:to>
                                        <p:strVal val="visible"/>
                                      </p:to>
                                    </p:set>
                                    <p:animEffect transition="in" filter="dissolve">
                                      <p:cBhvr>
                                        <p:cTn id="24" dur="500"/>
                                        <p:tgtEl>
                                          <p:spTgt spid="376835">
                                            <p:txEl>
                                              <p:pRg st="9" end="9"/>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76835">
                                            <p:txEl>
                                              <p:pRg st="10" end="10"/>
                                            </p:txEl>
                                          </p:spTgt>
                                        </p:tgtEl>
                                        <p:attrNameLst>
                                          <p:attrName>style.visibility</p:attrName>
                                        </p:attrNameLst>
                                      </p:cBhvr>
                                      <p:to>
                                        <p:strVal val="visible"/>
                                      </p:to>
                                    </p:set>
                                    <p:animEffect transition="in" filter="dissolve">
                                      <p:cBhvr>
                                        <p:cTn id="27" dur="500"/>
                                        <p:tgtEl>
                                          <p:spTgt spid="376835">
                                            <p:txEl>
                                              <p:pRg st="10" end="1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76835">
                                            <p:txEl>
                                              <p:pRg st="12" end="12"/>
                                            </p:txEl>
                                          </p:spTgt>
                                        </p:tgtEl>
                                        <p:attrNameLst>
                                          <p:attrName>style.visibility</p:attrName>
                                        </p:attrNameLst>
                                      </p:cBhvr>
                                      <p:to>
                                        <p:strVal val="visible"/>
                                      </p:to>
                                    </p:set>
                                    <p:animEffect transition="in" filter="dissolve">
                                      <p:cBhvr>
                                        <p:cTn id="30" dur="500"/>
                                        <p:tgtEl>
                                          <p:spTgt spid="3768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DD3B1E-7A15-41D5-9C26-1B31855016BD}"/>
              </a:ext>
            </a:extLst>
          </p:cNvPr>
          <p:cNvSpPr>
            <a:spLocks noGrp="1"/>
          </p:cNvSpPr>
          <p:nvPr>
            <p:ph type="sldNum" sz="quarter" idx="10"/>
          </p:nvPr>
        </p:nvSpPr>
        <p:spPr/>
        <p:txBody>
          <a:bodyPr/>
          <a:lstStyle/>
          <a:p>
            <a:r>
              <a:rPr lang="en-GB" altLang="en-US"/>
              <a:t>Page </a:t>
            </a:r>
            <a:fld id="{EEAFB8AB-67E9-4C4D-88B7-173B20F55F15}" type="slidenum">
              <a:rPr lang="en-GB" altLang="en-US"/>
              <a:pPr/>
              <a:t>15</a:t>
            </a:fld>
            <a:r>
              <a:rPr lang="en-GB" altLang="en-US" sz="1400" b="0">
                <a:solidFill>
                  <a:schemeClr val="tx1"/>
                </a:solidFill>
              </a:rPr>
              <a:t> | </a:t>
            </a:r>
            <a:fld id="{1FCC32FE-BA08-438B-8FDC-B1B5C5E21D3F}" type="datetime1">
              <a:rPr lang="en-GB" altLang="en-US" sz="1400" b="0">
                <a:solidFill>
                  <a:schemeClr val="tx1"/>
                </a:solidFill>
              </a:rPr>
              <a:pPr/>
              <a:t>07/07/2021</a:t>
            </a:fld>
            <a:r>
              <a:rPr lang="en-GB" altLang="en-US" sz="1400" b="0">
                <a:solidFill>
                  <a:schemeClr val="tx1"/>
                </a:solidFill>
              </a:rPr>
              <a:t> | UNIX Fundementals II </a:t>
            </a:r>
          </a:p>
        </p:txBody>
      </p:sp>
      <p:sp>
        <p:nvSpPr>
          <p:cNvPr id="377858" name="Rectangle 2">
            <a:extLst>
              <a:ext uri="{FF2B5EF4-FFF2-40B4-BE49-F238E27FC236}">
                <a16:creationId xmlns:a16="http://schemas.microsoft.com/office/drawing/2014/main" id="{6A05D6ED-30B4-444D-8EFF-5D119B68E9FA}"/>
              </a:ext>
            </a:extLst>
          </p:cNvPr>
          <p:cNvSpPr>
            <a:spLocks noGrp="1" noChangeArrowheads="1"/>
          </p:cNvSpPr>
          <p:nvPr>
            <p:ph type="title"/>
          </p:nvPr>
        </p:nvSpPr>
        <p:spPr/>
        <p:txBody>
          <a:bodyPr/>
          <a:lstStyle/>
          <a:p>
            <a:r>
              <a:rPr lang="en-GB" altLang="en-US" sz="4000"/>
              <a:t>vi editor – Substitution</a:t>
            </a:r>
          </a:p>
        </p:txBody>
      </p:sp>
      <p:sp>
        <p:nvSpPr>
          <p:cNvPr id="377859" name="Rectangle 3">
            <a:extLst>
              <a:ext uri="{FF2B5EF4-FFF2-40B4-BE49-F238E27FC236}">
                <a16:creationId xmlns:a16="http://schemas.microsoft.com/office/drawing/2014/main" id="{A9790373-3CCC-4011-9DFD-315CB6141B24}"/>
              </a:ext>
            </a:extLst>
          </p:cNvPr>
          <p:cNvSpPr>
            <a:spLocks noGrp="1" noChangeArrowheads="1"/>
          </p:cNvSpPr>
          <p:nvPr>
            <p:ph type="body" idx="1"/>
          </p:nvPr>
        </p:nvSpPr>
        <p:spPr/>
        <p:txBody>
          <a:bodyPr/>
          <a:lstStyle/>
          <a:p>
            <a:pPr>
              <a:lnSpc>
                <a:spcPct val="80000"/>
              </a:lnSpc>
            </a:pPr>
            <a:r>
              <a:rPr lang="en-GB" altLang="en-US" sz="2000"/>
              <a:t>Vi has powerful substitution (search &amp; replace) tools/functionality</a:t>
            </a:r>
          </a:p>
          <a:p>
            <a:pPr>
              <a:lnSpc>
                <a:spcPct val="80000"/>
              </a:lnSpc>
            </a:pPr>
            <a:r>
              <a:rPr lang="en-GB" altLang="en-US" sz="2000"/>
              <a:t>vi allows us to search not just for fixed strings of characters, but also for variable patterns of words, referred to as regular expressions.</a:t>
            </a:r>
          </a:p>
          <a:p>
            <a:pPr>
              <a:lnSpc>
                <a:spcPct val="80000"/>
              </a:lnSpc>
            </a:pPr>
            <a:r>
              <a:rPr lang="en-GB" altLang="en-US" sz="2000"/>
              <a:t>Examples of vi substitution commands:</a:t>
            </a:r>
          </a:p>
          <a:p>
            <a:pPr lvl="1">
              <a:lnSpc>
                <a:spcPct val="80000"/>
              </a:lnSpc>
            </a:pPr>
            <a:r>
              <a:rPr lang="en-GB" altLang="en-US" sz="1800" b="1">
                <a:solidFill>
                  <a:srgbClr val="800000"/>
                </a:solidFill>
              </a:rPr>
              <a:t>C</a:t>
            </a:r>
            <a:r>
              <a:rPr lang="en-GB" altLang="en-US" sz="1800"/>
              <a:t> -	Change to the end of the line from the current cursor position. </a:t>
            </a:r>
          </a:p>
          <a:p>
            <a:pPr lvl="1">
              <a:lnSpc>
                <a:spcPct val="80000"/>
              </a:lnSpc>
            </a:pPr>
            <a:r>
              <a:rPr lang="en-GB" altLang="en-US" sz="1800" b="1">
                <a:solidFill>
                  <a:srgbClr val="800000"/>
                </a:solidFill>
              </a:rPr>
              <a:t>R</a:t>
            </a:r>
            <a:r>
              <a:rPr lang="en-GB" altLang="en-US" sz="1800"/>
              <a:t> -	Replace characters on the screen with a set of characters entered, ending with the Escape key. </a:t>
            </a:r>
          </a:p>
          <a:p>
            <a:pPr lvl="1">
              <a:lnSpc>
                <a:spcPct val="80000"/>
              </a:lnSpc>
            </a:pPr>
            <a:r>
              <a:rPr lang="en-GB" altLang="en-US" sz="1800" b="1">
                <a:solidFill>
                  <a:srgbClr val="800000"/>
                </a:solidFill>
              </a:rPr>
              <a:t>S</a:t>
            </a:r>
            <a:r>
              <a:rPr lang="en-GB" altLang="en-US" sz="1800"/>
              <a:t> -	Change an entire line. </a:t>
            </a:r>
          </a:p>
          <a:p>
            <a:pPr lvl="1">
              <a:lnSpc>
                <a:spcPct val="80000"/>
              </a:lnSpc>
            </a:pPr>
            <a:r>
              <a:rPr lang="en-GB" altLang="en-US" sz="1800" b="1">
                <a:solidFill>
                  <a:srgbClr val="800000"/>
                </a:solidFill>
              </a:rPr>
              <a:t>c</a:t>
            </a:r>
            <a:r>
              <a:rPr lang="en-GB" altLang="en-US" sz="1800"/>
              <a:t> -	Change until . "cc" changes the current line. A count changes that many lines. </a:t>
            </a:r>
          </a:p>
          <a:p>
            <a:pPr lvl="1">
              <a:lnSpc>
                <a:spcPct val="80000"/>
              </a:lnSpc>
            </a:pPr>
            <a:r>
              <a:rPr lang="en-GB" altLang="en-US" sz="1800" b="1">
                <a:solidFill>
                  <a:srgbClr val="800000"/>
                </a:solidFill>
              </a:rPr>
              <a:t>r</a:t>
            </a:r>
            <a:r>
              <a:rPr lang="en-GB" altLang="en-US" sz="1800"/>
              <a:t> -	Replace one character under the cursor. Specify a count to replace a number of characters. </a:t>
            </a:r>
          </a:p>
          <a:p>
            <a:pPr lvl="1">
              <a:lnSpc>
                <a:spcPct val="80000"/>
              </a:lnSpc>
            </a:pPr>
            <a:r>
              <a:rPr lang="en-GB" altLang="en-US" sz="1800" b="1">
                <a:solidFill>
                  <a:srgbClr val="800000"/>
                </a:solidFill>
              </a:rPr>
              <a:t>s</a:t>
            </a:r>
            <a:r>
              <a:rPr lang="en-GB" altLang="en-US" sz="1800"/>
              <a:t> -	Substitute one character under the cursor, and go into insert mode. Specify a count to substitute a number of characters. A dollar sign ($) will be put at the last character to be substituted.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dissolve">
                                      <p:cBhvr>
                                        <p:cTn id="7" dur="500"/>
                                        <p:tgtEl>
                                          <p:spTgt spid="377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dissolve">
                                      <p:cBhvr>
                                        <p:cTn id="12" dur="500"/>
                                        <p:tgtEl>
                                          <p:spTgt spid="377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dissolve">
                                      <p:cBhvr>
                                        <p:cTn id="17" dur="500"/>
                                        <p:tgtEl>
                                          <p:spTgt spid="377859">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77859">
                                            <p:txEl>
                                              <p:pRg st="3" end="3"/>
                                            </p:txEl>
                                          </p:spTgt>
                                        </p:tgtEl>
                                        <p:attrNameLst>
                                          <p:attrName>style.visibility</p:attrName>
                                        </p:attrNameLst>
                                      </p:cBhvr>
                                      <p:to>
                                        <p:strVal val="visible"/>
                                      </p:to>
                                    </p:set>
                                    <p:animEffect transition="in" filter="dissolve">
                                      <p:cBhvr>
                                        <p:cTn id="20" dur="500"/>
                                        <p:tgtEl>
                                          <p:spTgt spid="377859">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77859">
                                            <p:txEl>
                                              <p:pRg st="4" end="4"/>
                                            </p:txEl>
                                          </p:spTgt>
                                        </p:tgtEl>
                                        <p:attrNameLst>
                                          <p:attrName>style.visibility</p:attrName>
                                        </p:attrNameLst>
                                      </p:cBhvr>
                                      <p:to>
                                        <p:strVal val="visible"/>
                                      </p:to>
                                    </p:set>
                                    <p:animEffect transition="in" filter="dissolve">
                                      <p:cBhvr>
                                        <p:cTn id="23" dur="500"/>
                                        <p:tgtEl>
                                          <p:spTgt spid="377859">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77859">
                                            <p:txEl>
                                              <p:pRg st="5" end="5"/>
                                            </p:txEl>
                                          </p:spTgt>
                                        </p:tgtEl>
                                        <p:attrNameLst>
                                          <p:attrName>style.visibility</p:attrName>
                                        </p:attrNameLst>
                                      </p:cBhvr>
                                      <p:to>
                                        <p:strVal val="visible"/>
                                      </p:to>
                                    </p:set>
                                    <p:animEffect transition="in" filter="dissolve">
                                      <p:cBhvr>
                                        <p:cTn id="26" dur="500"/>
                                        <p:tgtEl>
                                          <p:spTgt spid="377859">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77859">
                                            <p:txEl>
                                              <p:pRg st="6" end="6"/>
                                            </p:txEl>
                                          </p:spTgt>
                                        </p:tgtEl>
                                        <p:attrNameLst>
                                          <p:attrName>style.visibility</p:attrName>
                                        </p:attrNameLst>
                                      </p:cBhvr>
                                      <p:to>
                                        <p:strVal val="visible"/>
                                      </p:to>
                                    </p:set>
                                    <p:animEffect transition="in" filter="dissolve">
                                      <p:cBhvr>
                                        <p:cTn id="29" dur="500"/>
                                        <p:tgtEl>
                                          <p:spTgt spid="377859">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77859">
                                            <p:txEl>
                                              <p:pRg st="7" end="7"/>
                                            </p:txEl>
                                          </p:spTgt>
                                        </p:tgtEl>
                                        <p:attrNameLst>
                                          <p:attrName>style.visibility</p:attrName>
                                        </p:attrNameLst>
                                      </p:cBhvr>
                                      <p:to>
                                        <p:strVal val="visible"/>
                                      </p:to>
                                    </p:set>
                                    <p:animEffect transition="in" filter="dissolve">
                                      <p:cBhvr>
                                        <p:cTn id="32" dur="500"/>
                                        <p:tgtEl>
                                          <p:spTgt spid="377859">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77859">
                                            <p:txEl>
                                              <p:pRg st="8" end="8"/>
                                            </p:txEl>
                                          </p:spTgt>
                                        </p:tgtEl>
                                        <p:attrNameLst>
                                          <p:attrName>style.visibility</p:attrName>
                                        </p:attrNameLst>
                                      </p:cBhvr>
                                      <p:to>
                                        <p:strVal val="visible"/>
                                      </p:to>
                                    </p:set>
                                    <p:animEffect transition="in" filter="dissolve">
                                      <p:cBhvr>
                                        <p:cTn id="35" dur="500"/>
                                        <p:tgtEl>
                                          <p:spTgt spid="3778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735E079C-E3A1-4315-8D53-53773AFE265A}"/>
              </a:ext>
            </a:extLst>
          </p:cNvPr>
          <p:cNvSpPr>
            <a:spLocks noGrp="1"/>
          </p:cNvSpPr>
          <p:nvPr>
            <p:ph type="sldNum" sz="quarter" idx="10"/>
          </p:nvPr>
        </p:nvSpPr>
        <p:spPr/>
        <p:txBody>
          <a:bodyPr/>
          <a:lstStyle/>
          <a:p>
            <a:r>
              <a:rPr lang="en-GB" altLang="en-US"/>
              <a:t>Page </a:t>
            </a:r>
            <a:fld id="{DAF7B040-A6B4-4D6C-8831-BA9A9DAC5166}" type="slidenum">
              <a:rPr lang="en-GB" altLang="en-US"/>
              <a:pPr/>
              <a:t>16</a:t>
            </a:fld>
            <a:r>
              <a:rPr lang="en-GB" altLang="en-US" sz="1400" b="0">
                <a:solidFill>
                  <a:schemeClr val="tx1"/>
                </a:solidFill>
              </a:rPr>
              <a:t> | </a:t>
            </a:r>
            <a:fld id="{8D4FE46B-0481-4E07-9528-136B27686F5C}" type="datetime1">
              <a:rPr lang="en-GB" altLang="en-US" sz="1400" b="0">
                <a:solidFill>
                  <a:schemeClr val="tx1"/>
                </a:solidFill>
              </a:rPr>
              <a:pPr/>
              <a:t>07/07/2021</a:t>
            </a:fld>
            <a:r>
              <a:rPr lang="en-GB" altLang="en-US" sz="1400" b="0">
                <a:solidFill>
                  <a:schemeClr val="tx1"/>
                </a:solidFill>
              </a:rPr>
              <a:t> | UNIX Fundementals II </a:t>
            </a:r>
          </a:p>
        </p:txBody>
      </p:sp>
      <p:pic>
        <p:nvPicPr>
          <p:cNvPr id="389128" name="Picture 8">
            <a:extLst>
              <a:ext uri="{FF2B5EF4-FFF2-40B4-BE49-F238E27FC236}">
                <a16:creationId xmlns:a16="http://schemas.microsoft.com/office/drawing/2014/main" id="{B879AC3A-D3C3-40D3-9B73-B4A0DAD03321}"/>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22" name="Rectangle 2">
            <a:extLst>
              <a:ext uri="{FF2B5EF4-FFF2-40B4-BE49-F238E27FC236}">
                <a16:creationId xmlns:a16="http://schemas.microsoft.com/office/drawing/2014/main" id="{2712B332-21F0-4076-BB9B-0A5B0D2F828B}"/>
              </a:ext>
            </a:extLst>
          </p:cNvPr>
          <p:cNvSpPr>
            <a:spLocks noGrp="1" noChangeArrowheads="1"/>
          </p:cNvSpPr>
          <p:nvPr>
            <p:ph type="title"/>
          </p:nvPr>
        </p:nvSpPr>
        <p:spPr>
          <a:xfrm>
            <a:off x="704850" y="476250"/>
            <a:ext cx="8423275" cy="658813"/>
          </a:xfrm>
        </p:spPr>
        <p:txBody>
          <a:bodyPr/>
          <a:lstStyle/>
          <a:p>
            <a:r>
              <a:rPr lang="en-GB" altLang="en-US" sz="4000"/>
              <a:t>Vi Editor Checkpoint - 1</a:t>
            </a:r>
          </a:p>
        </p:txBody>
      </p:sp>
      <p:sp>
        <p:nvSpPr>
          <p:cNvPr id="389123" name="Rectangle 3">
            <a:extLst>
              <a:ext uri="{FF2B5EF4-FFF2-40B4-BE49-F238E27FC236}">
                <a16:creationId xmlns:a16="http://schemas.microsoft.com/office/drawing/2014/main" id="{F9857A82-B56D-40D9-9F6C-A1ABBBE90800}"/>
              </a:ext>
            </a:extLst>
          </p:cNvPr>
          <p:cNvSpPr>
            <a:spLocks noGrp="1" noChangeArrowheads="1"/>
          </p:cNvSpPr>
          <p:nvPr>
            <p:ph type="body" sz="half" idx="1"/>
          </p:nvPr>
        </p:nvSpPr>
        <p:spPr/>
        <p:txBody>
          <a:bodyPr/>
          <a:lstStyle/>
          <a:p>
            <a:pPr marL="457200" indent="-457200"/>
            <a:endParaRPr lang="en-GB" altLang="en-US" sz="2000"/>
          </a:p>
          <a:p>
            <a:pPr marL="457200" indent="-457200">
              <a:buFont typeface="Wingdings" panose="05000000000000000000" pitchFamily="2" charset="2"/>
              <a:buNone/>
            </a:pPr>
            <a:endParaRPr lang="en-GB" altLang="en-US" sz="2000"/>
          </a:p>
        </p:txBody>
      </p:sp>
      <p:sp>
        <p:nvSpPr>
          <p:cNvPr id="389126" name="AutoShape 6">
            <a:extLst>
              <a:ext uri="{FF2B5EF4-FFF2-40B4-BE49-F238E27FC236}">
                <a16:creationId xmlns:a16="http://schemas.microsoft.com/office/drawing/2014/main" id="{D7E5E01A-D566-4F8E-8C9E-6084014F0357}"/>
              </a:ext>
            </a:extLst>
          </p:cNvPr>
          <p:cNvSpPr>
            <a:spLocks noChangeAspect="1" noChangeArrowheads="1"/>
          </p:cNvSpPr>
          <p:nvPr>
            <p:ph type="body" sz="half" idx="2"/>
          </p:nvPr>
        </p:nvSpPr>
        <p:spPr>
          <a:xfrm>
            <a:off x="1065213" y="1484313"/>
            <a:ext cx="8097837" cy="4249737"/>
          </a:xfrm>
        </p:spPr>
        <p:txBody>
          <a:bodyPr/>
          <a:lstStyle/>
          <a:p>
            <a:pPr marL="381000" indent="-381000">
              <a:buFont typeface="Wingdings" panose="05000000000000000000" pitchFamily="2" charset="2"/>
              <a:buAutoNum type="arabicPeriod"/>
            </a:pPr>
            <a:r>
              <a:rPr lang="en-GB" altLang="en-US" sz="2000"/>
              <a:t>Which four keys are used to move the cursor by one position within a vi editor session and which key moves the cursor in which direction?</a:t>
            </a:r>
          </a:p>
          <a:p>
            <a:pPr marL="381000" indent="-381000">
              <a:buFont typeface="Wingdings" panose="05000000000000000000" pitchFamily="2" charset="2"/>
              <a:buAutoNum type="arabicPeriod"/>
            </a:pPr>
            <a:endParaRPr lang="en-GB" altLang="en-US" sz="2000"/>
          </a:p>
          <a:p>
            <a:pPr marL="381000" indent="-381000">
              <a:buFont typeface="Wingdings" panose="05000000000000000000" pitchFamily="2" charset="2"/>
              <a:buNone/>
            </a:pPr>
            <a:r>
              <a:rPr lang="en-GB" altLang="en-US" sz="2000"/>
              <a:t>	____  ____  ____  ____</a:t>
            </a:r>
          </a:p>
          <a:p>
            <a:pPr marL="381000" indent="-381000">
              <a:buFont typeface="Wingdings" panose="05000000000000000000" pitchFamily="2" charset="2"/>
              <a:buAutoNum type="arabicPeriod"/>
            </a:pPr>
            <a:endParaRPr lang="en-GB" altLang="en-US" sz="2000"/>
          </a:p>
          <a:p>
            <a:pPr marL="381000" indent="-381000">
              <a:buFont typeface="Wingdings" panose="05000000000000000000" pitchFamily="2" charset="2"/>
              <a:buAutoNum type="arabicPeriod"/>
            </a:pPr>
            <a:endParaRPr lang="en-GB" altLang="en-US" sz="2000"/>
          </a:p>
          <a:p>
            <a:pPr marL="381000" indent="-381000">
              <a:buFont typeface="Wingdings" panose="05000000000000000000" pitchFamily="2" charset="2"/>
              <a:buAutoNum type="arabicPeriod"/>
            </a:pPr>
            <a:endParaRPr lang="en-GB" altLang="en-US" sz="2000"/>
          </a:p>
          <a:p>
            <a:pPr marL="381000" indent="-381000">
              <a:buFont typeface="Wingdings" panose="05000000000000000000" pitchFamily="2" charset="2"/>
              <a:buAutoNum type="arabicPeriod"/>
            </a:pPr>
            <a:endParaRPr lang="en-GB" altLang="en-US" sz="2000"/>
          </a:p>
        </p:txBody>
      </p:sp>
      <p:graphicFrame>
        <p:nvGraphicFramePr>
          <p:cNvPr id="389127" name="Object 7">
            <a:extLst>
              <a:ext uri="{FF2B5EF4-FFF2-40B4-BE49-F238E27FC236}">
                <a16:creationId xmlns:a16="http://schemas.microsoft.com/office/drawing/2014/main" id="{301CD6F7-C751-4E66-81D1-4A79724735B0}"/>
              </a:ext>
            </a:extLst>
          </p:cNvPr>
          <p:cNvGraphicFramePr>
            <a:graphicFrameLocks noChangeAspect="1"/>
          </p:cNvGraphicFramePr>
          <p:nvPr/>
        </p:nvGraphicFramePr>
        <p:xfrm>
          <a:off x="6248400" y="3284538"/>
          <a:ext cx="1800225" cy="1800225"/>
        </p:xfrm>
        <a:graphic>
          <a:graphicData uri="http://schemas.openxmlformats.org/presentationml/2006/ole">
            <mc:AlternateContent xmlns:mc="http://schemas.openxmlformats.org/markup-compatibility/2006">
              <mc:Choice xmlns:v="urn:schemas-microsoft-com:vml" Requires="v">
                <p:oleObj name="VISIO" r:id="rId4" imgW="2554200" imgH="2554200" progId="Visio.Drawing.6">
                  <p:embed/>
                </p:oleObj>
              </mc:Choice>
              <mc:Fallback>
                <p:oleObj name="VISIO" r:id="rId4" imgW="2554200" imgH="2554200" progId="Visio.Drawing.6">
                  <p:embed/>
                  <p:pic>
                    <p:nvPicPr>
                      <p:cNvPr id="389127" name="Object 7">
                        <a:extLst>
                          <a:ext uri="{FF2B5EF4-FFF2-40B4-BE49-F238E27FC236}">
                            <a16:creationId xmlns:a16="http://schemas.microsoft.com/office/drawing/2014/main" id="{301CD6F7-C751-4E66-81D1-4A79724735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284538"/>
                        <a:ext cx="18002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89122"/>
                                        </p:tgtEl>
                                        <p:attrNameLst>
                                          <p:attrName>style.visibility</p:attrName>
                                        </p:attrNameLst>
                                      </p:cBhvr>
                                      <p:to>
                                        <p:strVal val="visible"/>
                                      </p:to>
                                    </p:set>
                                    <p:anim calcmode="discrete" valueType="clr">
                                      <p:cBhvr override="childStyle">
                                        <p:cTn id="7" dur="80"/>
                                        <p:tgtEl>
                                          <p:spTgt spid="3891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9122"/>
                                        </p:tgtEl>
                                        <p:attrNameLst>
                                          <p:attrName>fillcolor</p:attrName>
                                        </p:attrNameLst>
                                      </p:cBhvr>
                                      <p:tavLst>
                                        <p:tav tm="0">
                                          <p:val>
                                            <p:clrVal>
                                              <a:schemeClr val="accent2"/>
                                            </p:clrVal>
                                          </p:val>
                                        </p:tav>
                                        <p:tav tm="50000">
                                          <p:val>
                                            <p:clrVal>
                                              <a:schemeClr val="hlink"/>
                                            </p:clrVal>
                                          </p:val>
                                        </p:tav>
                                      </p:tavLst>
                                    </p:anim>
                                    <p:set>
                                      <p:cBhvr>
                                        <p:cTn id="9" dur="80"/>
                                        <p:tgtEl>
                                          <p:spTgt spid="389122"/>
                                        </p:tgtEl>
                                        <p:attrNameLst>
                                          <p:attrName>fill.type</p:attrName>
                                        </p:attrNameLst>
                                      </p:cBhvr>
                                      <p:to>
                                        <p:strVal val="solid"/>
                                      </p:to>
                                    </p:set>
                                  </p:childTnLst>
                                </p:cTn>
                              </p:par>
                            </p:childTnLst>
                          </p:cTn>
                        </p:par>
                        <p:par>
                          <p:cTn id="10" fill="hold" nodeType="afterGroup">
                            <p:stCondLst>
                              <p:cond delay="840"/>
                            </p:stCondLst>
                            <p:childTnLst>
                              <p:par>
                                <p:cTn id="11" presetID="5" presetClass="entr" presetSubtype="10" fill="hold" grpId="0" nodeType="afterEffect" nodePh="1">
                                  <p:stCondLst>
                                    <p:cond delay="0"/>
                                  </p:stCondLst>
                                  <p:endCondLst>
                                    <p:cond evt="begin" delay="0">
                                      <p:tn val="11"/>
                                    </p:cond>
                                  </p:endCondLst>
                                  <p:childTnLst>
                                    <p:set>
                                      <p:cBhvr>
                                        <p:cTn id="12" dur="1" fill="hold">
                                          <p:stCondLst>
                                            <p:cond delay="0"/>
                                          </p:stCondLst>
                                        </p:cTn>
                                        <p:tgtEl>
                                          <p:spTgt spid="389123">
                                            <p:txEl>
                                              <p:pRg st="0" end="0"/>
                                            </p:txEl>
                                          </p:spTgt>
                                        </p:tgtEl>
                                        <p:attrNameLst>
                                          <p:attrName>style.visibility</p:attrName>
                                        </p:attrNameLst>
                                      </p:cBhvr>
                                      <p:to>
                                        <p:strVal val="visible"/>
                                      </p:to>
                                    </p:set>
                                    <p:animEffect transition="in" filter="checkerboard(across)">
                                      <p:cBhvr>
                                        <p:cTn id="13" dur="500"/>
                                        <p:tgtEl>
                                          <p:spTgt spid="389123">
                                            <p:txEl>
                                              <p:pRg st="0" end="0"/>
                                            </p:txEl>
                                          </p:spTgt>
                                        </p:tgtEl>
                                      </p:cBhvr>
                                    </p:animEffect>
                                  </p:childTnLst>
                                </p:cTn>
                              </p:par>
                            </p:childTnLst>
                          </p:cTn>
                        </p:par>
                        <p:par>
                          <p:cTn id="14" fill="hold" nodeType="afterGroup">
                            <p:stCondLst>
                              <p:cond delay="1340"/>
                            </p:stCondLst>
                            <p:childTnLst>
                              <p:par>
                                <p:cTn id="15" presetID="5" presetClass="entr" presetSubtype="10" fill="hold" grpId="0" nodeType="afterEffect">
                                  <p:stCondLst>
                                    <p:cond delay="0"/>
                                  </p:stCondLst>
                                  <p:childTnLst>
                                    <p:set>
                                      <p:cBhvr>
                                        <p:cTn id="16" dur="1" fill="hold">
                                          <p:stCondLst>
                                            <p:cond delay="0"/>
                                          </p:stCondLst>
                                        </p:cTn>
                                        <p:tgtEl>
                                          <p:spTgt spid="389126">
                                            <p:txEl>
                                              <p:pRg st="0" end="0"/>
                                            </p:txEl>
                                          </p:spTgt>
                                        </p:tgtEl>
                                        <p:attrNameLst>
                                          <p:attrName>style.visibility</p:attrName>
                                        </p:attrNameLst>
                                      </p:cBhvr>
                                      <p:to>
                                        <p:strVal val="visible"/>
                                      </p:to>
                                    </p:set>
                                    <p:animEffect transition="in" filter="checkerboard(across)">
                                      <p:cBhvr>
                                        <p:cTn id="17" dur="500"/>
                                        <p:tgtEl>
                                          <p:spTgt spid="389126">
                                            <p:txEl>
                                              <p:pRg st="0" end="0"/>
                                            </p:txEl>
                                          </p:spTgt>
                                        </p:tgtEl>
                                      </p:cBhvr>
                                    </p:animEffect>
                                  </p:childTnLst>
                                </p:cTn>
                              </p:par>
                            </p:childTnLst>
                          </p:cTn>
                        </p:par>
                        <p:par>
                          <p:cTn id="18" fill="hold" nodeType="afterGroup">
                            <p:stCondLst>
                              <p:cond delay="1840"/>
                            </p:stCondLst>
                            <p:childTnLst>
                              <p:par>
                                <p:cTn id="19" presetID="5" presetClass="entr" presetSubtype="10" fill="hold" grpId="0" nodeType="afterEffect">
                                  <p:stCondLst>
                                    <p:cond delay="0"/>
                                  </p:stCondLst>
                                  <p:childTnLst>
                                    <p:set>
                                      <p:cBhvr>
                                        <p:cTn id="20" dur="1" fill="hold">
                                          <p:stCondLst>
                                            <p:cond delay="0"/>
                                          </p:stCondLst>
                                        </p:cTn>
                                        <p:tgtEl>
                                          <p:spTgt spid="389126">
                                            <p:txEl>
                                              <p:pRg st="2" end="2"/>
                                            </p:txEl>
                                          </p:spTgt>
                                        </p:tgtEl>
                                        <p:attrNameLst>
                                          <p:attrName>style.visibility</p:attrName>
                                        </p:attrNameLst>
                                      </p:cBhvr>
                                      <p:to>
                                        <p:strVal val="visible"/>
                                      </p:to>
                                    </p:set>
                                    <p:animEffect transition="in" filter="checkerboard(across)">
                                      <p:cBhvr>
                                        <p:cTn id="21" dur="500"/>
                                        <p:tgtEl>
                                          <p:spTgt spid="38912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89127"/>
                                        </p:tgtEl>
                                        <p:attrNameLst>
                                          <p:attrName>style.visibility</p:attrName>
                                        </p:attrNameLst>
                                      </p:cBhvr>
                                      <p:to>
                                        <p:strVal val="visible"/>
                                      </p:to>
                                    </p:set>
                                    <p:anim calcmode="lin" valueType="num">
                                      <p:cBhvr additive="base">
                                        <p:cTn id="26" dur="500" fill="hold"/>
                                        <p:tgtEl>
                                          <p:spTgt spid="389127"/>
                                        </p:tgtEl>
                                        <p:attrNameLst>
                                          <p:attrName>ppt_x</p:attrName>
                                        </p:attrNameLst>
                                      </p:cBhvr>
                                      <p:tavLst>
                                        <p:tav tm="0">
                                          <p:val>
                                            <p:strVal val="#ppt_x"/>
                                          </p:val>
                                        </p:tav>
                                        <p:tav tm="100000">
                                          <p:val>
                                            <p:strVal val="#ppt_x"/>
                                          </p:val>
                                        </p:tav>
                                      </p:tavLst>
                                    </p:anim>
                                    <p:anim calcmode="lin" valueType="num">
                                      <p:cBhvr additive="base">
                                        <p:cTn id="27" dur="500" fill="hold"/>
                                        <p:tgtEl>
                                          <p:spTgt spid="389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p:bldP spid="389123" grpId="0" build="p"/>
      <p:bldP spid="38912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D05798A-5595-49C4-A3A0-0722880FB57D}"/>
              </a:ext>
            </a:extLst>
          </p:cNvPr>
          <p:cNvSpPr>
            <a:spLocks noGrp="1"/>
          </p:cNvSpPr>
          <p:nvPr>
            <p:ph type="sldNum" sz="quarter" idx="10"/>
          </p:nvPr>
        </p:nvSpPr>
        <p:spPr/>
        <p:txBody>
          <a:bodyPr/>
          <a:lstStyle/>
          <a:p>
            <a:r>
              <a:rPr lang="en-GB" altLang="en-US"/>
              <a:t>Page </a:t>
            </a:r>
            <a:fld id="{BADFB2C5-4442-4204-8701-66FAC1CBCA6B}" type="slidenum">
              <a:rPr lang="en-GB" altLang="en-US"/>
              <a:pPr/>
              <a:t>17</a:t>
            </a:fld>
            <a:r>
              <a:rPr lang="en-GB" altLang="en-US" sz="1400" b="0">
                <a:solidFill>
                  <a:schemeClr val="tx1"/>
                </a:solidFill>
              </a:rPr>
              <a:t> | </a:t>
            </a:r>
            <a:fld id="{34719D7B-AB47-4567-BFD2-29E6E5AFD617}" type="datetime1">
              <a:rPr lang="en-GB" altLang="en-US" sz="1400" b="0">
                <a:solidFill>
                  <a:schemeClr val="tx1"/>
                </a:solidFill>
              </a:rPr>
              <a:pPr/>
              <a:t>07/07/2021</a:t>
            </a:fld>
            <a:r>
              <a:rPr lang="en-GB" altLang="en-US" sz="1400" b="0">
                <a:solidFill>
                  <a:schemeClr val="tx1"/>
                </a:solidFill>
              </a:rPr>
              <a:t> | UNIX Fundementals II </a:t>
            </a:r>
          </a:p>
        </p:txBody>
      </p:sp>
      <p:pic>
        <p:nvPicPr>
          <p:cNvPr id="390150" name="Picture 6">
            <a:extLst>
              <a:ext uri="{FF2B5EF4-FFF2-40B4-BE49-F238E27FC236}">
                <a16:creationId xmlns:a16="http://schemas.microsoft.com/office/drawing/2014/main" id="{3CE93F67-7E70-4DDB-A11F-43BA762CBAE9}"/>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6" name="Rectangle 2">
            <a:extLst>
              <a:ext uri="{FF2B5EF4-FFF2-40B4-BE49-F238E27FC236}">
                <a16:creationId xmlns:a16="http://schemas.microsoft.com/office/drawing/2014/main" id="{27C0CF30-B026-4C0A-ABE0-AD12223C98E3}"/>
              </a:ext>
            </a:extLst>
          </p:cNvPr>
          <p:cNvSpPr>
            <a:spLocks noGrp="1" noChangeArrowheads="1"/>
          </p:cNvSpPr>
          <p:nvPr>
            <p:ph type="title"/>
          </p:nvPr>
        </p:nvSpPr>
        <p:spPr/>
        <p:txBody>
          <a:bodyPr/>
          <a:lstStyle/>
          <a:p>
            <a:r>
              <a:rPr lang="en-GB" altLang="en-US" sz="4000"/>
              <a:t>Vi Editor Checkpoint - 2</a:t>
            </a:r>
          </a:p>
        </p:txBody>
      </p:sp>
      <p:sp>
        <p:nvSpPr>
          <p:cNvPr id="390147" name="Rectangle 3">
            <a:extLst>
              <a:ext uri="{FF2B5EF4-FFF2-40B4-BE49-F238E27FC236}">
                <a16:creationId xmlns:a16="http://schemas.microsoft.com/office/drawing/2014/main" id="{70FED348-F52D-4C0B-BAB6-977607A8E11C}"/>
              </a:ext>
            </a:extLst>
          </p:cNvPr>
          <p:cNvSpPr>
            <a:spLocks noGrp="1" noChangeArrowheads="1"/>
          </p:cNvSpPr>
          <p:nvPr>
            <p:ph type="body" idx="1"/>
          </p:nvPr>
        </p:nvSpPr>
        <p:spPr/>
        <p:txBody>
          <a:bodyPr/>
          <a:lstStyle/>
          <a:p>
            <a:pPr marL="457200" indent="-457200"/>
            <a:endParaRPr lang="en-GB" altLang="en-US"/>
          </a:p>
          <a:p>
            <a:pPr marL="457200" indent="-457200">
              <a:buFont typeface="Wingdings" panose="05000000000000000000" pitchFamily="2" charset="2"/>
              <a:buNone/>
            </a:pPr>
            <a:endParaRPr lang="en-GB" altLang="en-US"/>
          </a:p>
        </p:txBody>
      </p:sp>
      <p:sp>
        <p:nvSpPr>
          <p:cNvPr id="390149" name="AutoShape 5">
            <a:extLst>
              <a:ext uri="{FF2B5EF4-FFF2-40B4-BE49-F238E27FC236}">
                <a16:creationId xmlns:a16="http://schemas.microsoft.com/office/drawing/2014/main" id="{DF5D728D-A238-4546-84D1-F88218BD8C2B}"/>
              </a:ext>
            </a:extLst>
          </p:cNvPr>
          <p:cNvSpPr>
            <a:spLocks noChangeAspect="1" noChangeArrowheads="1"/>
          </p:cNvSpPr>
          <p:nvPr/>
        </p:nvSpPr>
        <p:spPr bwMode="auto">
          <a:xfrm>
            <a:off x="1065213" y="1412875"/>
            <a:ext cx="8097837"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Font typeface="Wingdings" panose="05000000000000000000" pitchFamily="2" charset="2"/>
              <a:buChar char="q"/>
              <a:defRPr sz="2000">
                <a:solidFill>
                  <a:schemeClr val="tx1"/>
                </a:solidFill>
                <a:latin typeface="Arial" panose="020B0604020202020204" pitchFamily="34" charset="0"/>
              </a:defRPr>
            </a:lvl1pPr>
            <a:lvl2pPr marL="800100" indent="-342900">
              <a:spcBef>
                <a:spcPct val="20000"/>
              </a:spcBef>
              <a:buFont typeface="Wingdings" panose="05000000000000000000" pitchFamily="2" charset="2"/>
              <a:buChar char="§"/>
              <a:defRPr>
                <a:solidFill>
                  <a:schemeClr val="tx1"/>
                </a:solidFill>
                <a:latin typeface="Verdana" panose="020B0604030504040204" pitchFamily="34" charset="0"/>
              </a:defRPr>
            </a:lvl2pPr>
            <a:lvl3pPr marL="1219200" indent="-304800">
              <a:spcBef>
                <a:spcPct val="20000"/>
              </a:spcBef>
              <a:buChar char="•"/>
              <a:defRPr sz="1600" b="1" i="1">
                <a:solidFill>
                  <a:schemeClr val="tx1"/>
                </a:solidFill>
                <a:latin typeface="Times New Roman" panose="02020603050405020304" pitchFamily="18" charset="0"/>
              </a:defRPr>
            </a:lvl3pPr>
            <a:lvl4pPr marL="1676400" indent="-304800">
              <a:spcBef>
                <a:spcPct val="20000"/>
              </a:spcBef>
              <a:buChar char="o"/>
              <a:defRPr sz="1600">
                <a:solidFill>
                  <a:schemeClr val="tx1"/>
                </a:solidFill>
                <a:latin typeface="Arial Narrow" panose="020B0606020202030204" pitchFamily="34" charset="0"/>
              </a:defRPr>
            </a:lvl4pPr>
            <a:lvl5pPr marL="2133600" indent="-304800">
              <a:spcBef>
                <a:spcPct val="20000"/>
              </a:spcBef>
              <a:buFont typeface="Wingdings" panose="05000000000000000000" pitchFamily="2" charset="2"/>
              <a:buChar char="Ø"/>
              <a:defRPr sz="1600">
                <a:solidFill>
                  <a:schemeClr val="tx1"/>
                </a:solidFill>
                <a:latin typeface="Times New Roman" panose="02020603050405020304" pitchFamily="18" charset="0"/>
              </a:defRPr>
            </a:lvl5pPr>
            <a:lvl6pPr marL="2590800" indent="-3048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6pPr>
            <a:lvl7pPr marL="3048000" indent="-3048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7pPr>
            <a:lvl8pPr marL="3505200" indent="-3048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8pPr>
            <a:lvl9pPr marL="3962400" indent="-304800" fontAlgn="base">
              <a:spcBef>
                <a:spcPct val="20000"/>
              </a:spcBef>
              <a:spcAft>
                <a:spcPct val="0"/>
              </a:spcAft>
              <a:buFont typeface="Wingdings" panose="05000000000000000000" pitchFamily="2" charset="2"/>
              <a:buChar char="Ø"/>
              <a:defRPr sz="1600">
                <a:solidFill>
                  <a:schemeClr val="tx1"/>
                </a:solidFill>
                <a:latin typeface="Times New Roman" panose="02020603050405020304" pitchFamily="18" charset="0"/>
              </a:defRPr>
            </a:lvl9pPr>
          </a:lstStyle>
          <a:p>
            <a:pPr eaLnBrk="1" hangingPunct="1">
              <a:buFont typeface="Wingdings" panose="05000000000000000000" pitchFamily="2" charset="2"/>
              <a:buAutoNum type="arabicPeriod" startAt="2"/>
            </a:pPr>
            <a:r>
              <a:rPr lang="en-GB" altLang="en-US"/>
              <a:t>Name two different commands to exit from the vi editor:</a:t>
            </a:r>
          </a:p>
          <a:p>
            <a:pPr eaLnBrk="1" hangingPunct="1">
              <a:buFont typeface="Wingdings" panose="05000000000000000000" pitchFamily="2" charset="2"/>
              <a:buAutoNum type="arabicPeriod" startAt="2"/>
            </a:pPr>
            <a:endParaRPr lang="en-GB" altLang="en-US"/>
          </a:p>
          <a:p>
            <a:pPr eaLnBrk="1" hangingPunct="1">
              <a:buFont typeface="Wingdings" panose="05000000000000000000" pitchFamily="2" charset="2"/>
              <a:buNone/>
            </a:pPr>
            <a:r>
              <a:rPr lang="en-GB" altLang="en-US"/>
              <a:t>	        ___________		___________</a:t>
            </a:r>
          </a:p>
          <a:p>
            <a:pPr eaLnBrk="1" hangingPunct="1">
              <a:buFont typeface="Wingdings" panose="05000000000000000000" pitchFamily="2" charset="2"/>
              <a:buAutoNum type="arabicPeriod" startAt="2"/>
            </a:pPr>
            <a:endParaRPr lang="en-GB" altLang="en-US"/>
          </a:p>
          <a:p>
            <a:pPr eaLnBrk="1" hangingPunct="1">
              <a:buFont typeface="Wingdings" panose="05000000000000000000" pitchFamily="2" charset="2"/>
              <a:buAutoNum type="arabicPeriod" startAt="3"/>
            </a:pPr>
            <a:r>
              <a:rPr lang="en-GB" altLang="en-US"/>
              <a:t>Which command can you use to move 5 lines down?	 ________</a:t>
            </a:r>
          </a:p>
          <a:p>
            <a:pPr eaLnBrk="1" hangingPunct="1">
              <a:buFont typeface="Wingdings" panose="05000000000000000000" pitchFamily="2" charset="2"/>
              <a:buAutoNum type="arabicPeriod" startAt="3"/>
            </a:pPr>
            <a:endParaRPr lang="en-GB" altLang="en-US"/>
          </a:p>
          <a:p>
            <a:pPr eaLnBrk="1" hangingPunct="1">
              <a:buFont typeface="Wingdings" panose="05000000000000000000" pitchFamily="2" charset="2"/>
              <a:buAutoNum type="arabicPeriod" startAt="3"/>
            </a:pPr>
            <a:r>
              <a:rPr lang="en-GB" altLang="en-US"/>
              <a:t>Give the command to move to line number 35?	________</a:t>
            </a:r>
          </a:p>
          <a:p>
            <a:pPr eaLnBrk="1" hangingPunct="1">
              <a:buFont typeface="Wingdings" panose="05000000000000000000" pitchFamily="2" charset="2"/>
              <a:buAutoNum type="arabicPeriod" startAt="3"/>
            </a:pPr>
            <a:endParaRPr lang="en-GB" altLang="en-US"/>
          </a:p>
          <a:p>
            <a:pPr eaLnBrk="1" hangingPunct="1">
              <a:buFont typeface="Wingdings" panose="05000000000000000000" pitchFamily="2" charset="2"/>
              <a:buAutoNum type="arabicPeriod" startAt="3"/>
            </a:pPr>
            <a:r>
              <a:rPr lang="en-GB" altLang="en-US"/>
              <a:t>How would copy the current line to the copy/paste buffer?  ______</a:t>
            </a:r>
          </a:p>
          <a:p>
            <a:pPr eaLnBrk="1" hangingPunct="1">
              <a:buFont typeface="Wingdings" panose="05000000000000000000" pitchFamily="2" charset="2"/>
              <a:buAutoNum type="arabicPeriod" startAt="3"/>
            </a:pPr>
            <a:endParaRPr lang="en-GB" altLang="en-US"/>
          </a:p>
          <a:p>
            <a:pPr eaLnBrk="1" hangingPunct="1">
              <a:buFont typeface="Wingdings" panose="05000000000000000000" pitchFamily="2" charset="2"/>
              <a:buAutoNum type="arabicPeriod" startAt="3"/>
            </a:pPr>
            <a:r>
              <a:rPr lang="en-GB" altLang="en-US"/>
              <a:t>What command can you use to goto line 1 in a file? ________</a:t>
            </a:r>
          </a:p>
          <a:p>
            <a:pPr eaLnBrk="1" hangingPunct="1">
              <a:buFont typeface="Wingdings" panose="05000000000000000000" pitchFamily="2" charset="2"/>
              <a:buAutoNum type="arabicPeriod" startAt="3"/>
            </a:pPr>
            <a:endParaRPr lang="en-GB"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90146"/>
                                        </p:tgtEl>
                                        <p:attrNameLst>
                                          <p:attrName>style.visibility</p:attrName>
                                        </p:attrNameLst>
                                      </p:cBhvr>
                                      <p:to>
                                        <p:strVal val="visible"/>
                                      </p:to>
                                    </p:set>
                                    <p:anim calcmode="discrete" valueType="clr">
                                      <p:cBhvr override="childStyle">
                                        <p:cTn id="7" dur="80"/>
                                        <p:tgtEl>
                                          <p:spTgt spid="3901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0146"/>
                                        </p:tgtEl>
                                        <p:attrNameLst>
                                          <p:attrName>fillcolor</p:attrName>
                                        </p:attrNameLst>
                                      </p:cBhvr>
                                      <p:tavLst>
                                        <p:tav tm="0">
                                          <p:val>
                                            <p:clrVal>
                                              <a:schemeClr val="accent2"/>
                                            </p:clrVal>
                                          </p:val>
                                        </p:tav>
                                        <p:tav tm="50000">
                                          <p:val>
                                            <p:clrVal>
                                              <a:schemeClr val="hlink"/>
                                            </p:clrVal>
                                          </p:val>
                                        </p:tav>
                                      </p:tavLst>
                                    </p:anim>
                                    <p:set>
                                      <p:cBhvr>
                                        <p:cTn id="9" dur="80"/>
                                        <p:tgtEl>
                                          <p:spTgt spid="390146"/>
                                        </p:tgtEl>
                                        <p:attrNameLst>
                                          <p:attrName>fill.type</p:attrName>
                                        </p:attrNameLst>
                                      </p:cBhvr>
                                      <p:to>
                                        <p:strVal val="solid"/>
                                      </p:to>
                                    </p:set>
                                  </p:childTnLst>
                                </p:cTn>
                              </p:par>
                            </p:childTnLst>
                          </p:cTn>
                        </p:par>
                        <p:par>
                          <p:cTn id="10" fill="hold" nodeType="afterGroup">
                            <p:stCondLst>
                              <p:cond delay="840"/>
                            </p:stCondLst>
                            <p:childTnLst>
                              <p:par>
                                <p:cTn id="11" presetID="5" presetClass="entr" presetSubtype="10" fill="hold" grpId="0" nodeType="afterEffect" nodePh="1">
                                  <p:stCondLst>
                                    <p:cond delay="0"/>
                                  </p:stCondLst>
                                  <p:endCondLst>
                                    <p:cond evt="begin" delay="0">
                                      <p:tn val="11"/>
                                    </p:cond>
                                  </p:endCondLst>
                                  <p:childTnLst>
                                    <p:set>
                                      <p:cBhvr>
                                        <p:cTn id="12" dur="1" fill="hold">
                                          <p:stCondLst>
                                            <p:cond delay="0"/>
                                          </p:stCondLst>
                                        </p:cTn>
                                        <p:tgtEl>
                                          <p:spTgt spid="390147">
                                            <p:txEl>
                                              <p:pRg st="0" end="0"/>
                                            </p:txEl>
                                          </p:spTgt>
                                        </p:tgtEl>
                                        <p:attrNameLst>
                                          <p:attrName>style.visibility</p:attrName>
                                        </p:attrNameLst>
                                      </p:cBhvr>
                                      <p:to>
                                        <p:strVal val="visible"/>
                                      </p:to>
                                    </p:set>
                                    <p:animEffect transition="in" filter="checkerboard(across)">
                                      <p:cBhvr>
                                        <p:cTn id="13" dur="500"/>
                                        <p:tgtEl>
                                          <p:spTgt spid="390147">
                                            <p:txEl>
                                              <p:pRg st="0" end="0"/>
                                            </p:txEl>
                                          </p:spTgt>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390149"/>
                                        </p:tgtEl>
                                        <p:attrNameLst>
                                          <p:attrName>style.visibility</p:attrName>
                                        </p:attrNameLst>
                                      </p:cBhvr>
                                      <p:to>
                                        <p:strVal val="visible"/>
                                      </p:to>
                                    </p:set>
                                    <p:anim calcmode="lin" valueType="num">
                                      <p:cBhvr additive="base">
                                        <p:cTn id="16" dur="500" fill="hold"/>
                                        <p:tgtEl>
                                          <p:spTgt spid="390149"/>
                                        </p:tgtEl>
                                        <p:attrNameLst>
                                          <p:attrName>ppt_x</p:attrName>
                                        </p:attrNameLst>
                                      </p:cBhvr>
                                      <p:tavLst>
                                        <p:tav tm="0">
                                          <p:val>
                                            <p:strVal val="#ppt_x"/>
                                          </p:val>
                                        </p:tav>
                                        <p:tav tm="100000">
                                          <p:val>
                                            <p:strVal val="#ppt_x"/>
                                          </p:val>
                                        </p:tav>
                                      </p:tavLst>
                                    </p:anim>
                                    <p:anim calcmode="lin" valueType="num">
                                      <p:cBhvr additive="base">
                                        <p:cTn id="17" dur="500" fill="hold"/>
                                        <p:tgtEl>
                                          <p:spTgt spid="390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p:bldP spid="390147" grpId="0" build="p"/>
      <p:bldP spid="39014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F380AF-54C4-4509-89E0-00062B7C514F}"/>
              </a:ext>
            </a:extLst>
          </p:cNvPr>
          <p:cNvSpPr>
            <a:spLocks noGrp="1"/>
          </p:cNvSpPr>
          <p:nvPr>
            <p:ph type="sldNum" sz="quarter" idx="10"/>
          </p:nvPr>
        </p:nvSpPr>
        <p:spPr/>
        <p:txBody>
          <a:bodyPr/>
          <a:lstStyle/>
          <a:p>
            <a:r>
              <a:rPr lang="en-GB" altLang="en-US"/>
              <a:t>Page </a:t>
            </a:r>
            <a:fld id="{2DE3F283-77A8-4A73-B4C7-0D281B98D84C}" type="slidenum">
              <a:rPr lang="en-GB" altLang="en-US"/>
              <a:pPr/>
              <a:t>18</a:t>
            </a:fld>
            <a:r>
              <a:rPr lang="en-GB" altLang="en-US" sz="1400" b="0">
                <a:solidFill>
                  <a:schemeClr val="tx1"/>
                </a:solidFill>
              </a:rPr>
              <a:t> | </a:t>
            </a:r>
            <a:fld id="{05BAC2A6-7CD9-41FE-B27D-E87620ACAE23}" type="datetime1">
              <a:rPr lang="en-GB" altLang="en-US" sz="1400" b="0">
                <a:solidFill>
                  <a:schemeClr val="tx1"/>
                </a:solidFill>
              </a:rPr>
              <a:pPr/>
              <a:t>07/07/2021</a:t>
            </a:fld>
            <a:r>
              <a:rPr lang="en-GB" altLang="en-US" sz="1400" b="0">
                <a:solidFill>
                  <a:schemeClr val="tx1"/>
                </a:solidFill>
              </a:rPr>
              <a:t> | UNIX Fundementals II </a:t>
            </a:r>
          </a:p>
        </p:txBody>
      </p:sp>
      <p:pic>
        <p:nvPicPr>
          <p:cNvPr id="496642" name="Picture 2">
            <a:extLst>
              <a:ext uri="{FF2B5EF4-FFF2-40B4-BE49-F238E27FC236}">
                <a16:creationId xmlns:a16="http://schemas.microsoft.com/office/drawing/2014/main" id="{591F3F91-D7A6-4903-A614-A19664F96570}"/>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05225" y="260350"/>
            <a:ext cx="25288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6643" name="Rectangle 3">
            <a:extLst>
              <a:ext uri="{FF2B5EF4-FFF2-40B4-BE49-F238E27FC236}">
                <a16:creationId xmlns:a16="http://schemas.microsoft.com/office/drawing/2014/main" id="{0D040433-44B3-4EB0-883A-EAE5818C4883}"/>
              </a:ext>
            </a:extLst>
          </p:cNvPr>
          <p:cNvSpPr>
            <a:spLocks noGrp="1" noChangeArrowheads="1"/>
          </p:cNvSpPr>
          <p:nvPr>
            <p:ph type="title"/>
          </p:nvPr>
        </p:nvSpPr>
        <p:spPr>
          <a:xfrm>
            <a:off x="741363" y="476250"/>
            <a:ext cx="8423275" cy="4681538"/>
          </a:xfrm>
        </p:spPr>
        <p:txBody>
          <a:bodyPr/>
          <a:lstStyle/>
          <a:p>
            <a:r>
              <a:rPr lang="en-GB" altLang="en-US" sz="4000"/>
              <a:t>EXERCISE 5</a:t>
            </a:r>
            <a:br>
              <a:rPr lang="en-GB" altLang="en-US" sz="4000"/>
            </a:br>
            <a:r>
              <a:rPr lang="en-GB" altLang="en-US" sz="4000"/>
              <a:t>Using vi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96643"/>
                                        </p:tgtEl>
                                        <p:attrNameLst>
                                          <p:attrName>style.visibility</p:attrName>
                                        </p:attrNameLst>
                                      </p:cBhvr>
                                      <p:to>
                                        <p:strVal val="visible"/>
                                      </p:to>
                                    </p:set>
                                    <p:anim calcmode="discrete" valueType="clr">
                                      <p:cBhvr override="childStyle">
                                        <p:cTn id="7" dur="80"/>
                                        <p:tgtEl>
                                          <p:spTgt spid="49664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6643"/>
                                        </p:tgtEl>
                                        <p:attrNameLst>
                                          <p:attrName>fillcolor</p:attrName>
                                        </p:attrNameLst>
                                      </p:cBhvr>
                                      <p:tavLst>
                                        <p:tav tm="0">
                                          <p:val>
                                            <p:clrVal>
                                              <a:schemeClr val="accent2"/>
                                            </p:clrVal>
                                          </p:val>
                                        </p:tav>
                                        <p:tav tm="50000">
                                          <p:val>
                                            <p:clrVal>
                                              <a:schemeClr val="hlink"/>
                                            </p:clrVal>
                                          </p:val>
                                        </p:tav>
                                      </p:tavLst>
                                    </p:anim>
                                    <p:set>
                                      <p:cBhvr>
                                        <p:cTn id="9" dur="80"/>
                                        <p:tgtEl>
                                          <p:spTgt spid="49664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1430136-FD8D-4F9C-B941-9FFCA7702F57}"/>
              </a:ext>
            </a:extLst>
          </p:cNvPr>
          <p:cNvSpPr>
            <a:spLocks noGrp="1"/>
          </p:cNvSpPr>
          <p:nvPr>
            <p:ph type="sldNum" sz="quarter" idx="10"/>
          </p:nvPr>
        </p:nvSpPr>
        <p:spPr/>
        <p:txBody>
          <a:bodyPr/>
          <a:lstStyle/>
          <a:p>
            <a:r>
              <a:rPr lang="en-GB" altLang="en-US"/>
              <a:t>Page </a:t>
            </a:r>
            <a:fld id="{466D2BDF-502B-42FB-A3D7-BA681A30AF34}" type="slidenum">
              <a:rPr lang="en-GB" altLang="en-US"/>
              <a:pPr/>
              <a:t>19</a:t>
            </a:fld>
            <a:r>
              <a:rPr lang="en-GB" altLang="en-US" sz="1400" b="0">
                <a:solidFill>
                  <a:schemeClr val="tx1"/>
                </a:solidFill>
              </a:rPr>
              <a:t> | </a:t>
            </a:r>
            <a:fld id="{2F99296E-CCBF-410A-85F8-CEB5414AFAF2}" type="datetime1">
              <a:rPr lang="en-GB" altLang="en-US" sz="1400" b="0">
                <a:solidFill>
                  <a:schemeClr val="tx1"/>
                </a:solidFill>
              </a:rPr>
              <a:pPr/>
              <a:t>07/07/2021</a:t>
            </a:fld>
            <a:r>
              <a:rPr lang="en-GB" altLang="en-US" sz="1400" b="0">
                <a:solidFill>
                  <a:schemeClr val="tx1"/>
                </a:solidFill>
              </a:rPr>
              <a:t> | UNIX Fundementals II </a:t>
            </a:r>
          </a:p>
        </p:txBody>
      </p:sp>
      <p:pic>
        <p:nvPicPr>
          <p:cNvPr id="280580" name="Picture 4">
            <a:extLst>
              <a:ext uri="{FF2B5EF4-FFF2-40B4-BE49-F238E27FC236}">
                <a16:creationId xmlns:a16="http://schemas.microsoft.com/office/drawing/2014/main" id="{F2147A44-19C0-430A-ABBF-62E766E41DD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78" name="Rectangle 2">
            <a:extLst>
              <a:ext uri="{FF2B5EF4-FFF2-40B4-BE49-F238E27FC236}">
                <a16:creationId xmlns:a16="http://schemas.microsoft.com/office/drawing/2014/main" id="{BE112CAC-3489-4DEF-B339-B4DDB44D2E23}"/>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80579" name="Rectangle 3">
            <a:extLst>
              <a:ext uri="{FF2B5EF4-FFF2-40B4-BE49-F238E27FC236}">
                <a16:creationId xmlns:a16="http://schemas.microsoft.com/office/drawing/2014/main" id="{F02BEC86-5BA1-47A3-B3BC-245A5E4B9D0D}"/>
              </a:ext>
            </a:extLst>
          </p:cNvPr>
          <p:cNvSpPr>
            <a:spLocks noGrp="1" noChangeArrowheads="1"/>
          </p:cNvSpPr>
          <p:nvPr>
            <p:ph type="body" idx="1"/>
          </p:nvPr>
        </p:nvSpPr>
        <p:spPr>
          <a:xfrm>
            <a:off x="742950" y="1484313"/>
            <a:ext cx="8420100" cy="4321175"/>
          </a:xfrm>
        </p:spPr>
        <p:txBody>
          <a:bodyPr/>
          <a:lstStyle/>
          <a:p>
            <a:pPr>
              <a:lnSpc>
                <a:spcPct val="80000"/>
              </a:lnSpc>
            </a:pPr>
            <a:r>
              <a:rPr lang="en-US" altLang="en-US" sz="2000">
                <a:solidFill>
                  <a:schemeClr val="hlink"/>
                </a:solidFill>
              </a:rPr>
              <a:t>vi editor</a:t>
            </a:r>
          </a:p>
          <a:p>
            <a:pPr>
              <a:lnSpc>
                <a:spcPct val="80000"/>
              </a:lnSpc>
            </a:pPr>
            <a:r>
              <a:rPr lang="en-US" altLang="en-US" sz="2800">
                <a:solidFill>
                  <a:srgbClr val="800000"/>
                </a:solidFill>
              </a:rPr>
              <a:t>Redirection &amp; Regular Expressions</a:t>
            </a:r>
          </a:p>
          <a:p>
            <a:pPr lvl="1">
              <a:lnSpc>
                <a:spcPct val="80000"/>
              </a:lnSpc>
            </a:pPr>
            <a:r>
              <a:rPr lang="en-US" altLang="en-US" sz="2400">
                <a:solidFill>
                  <a:srgbClr val="800000"/>
                </a:solidFill>
              </a:rPr>
              <a:t>I/O Redirection revisited</a:t>
            </a:r>
          </a:p>
          <a:p>
            <a:pPr lvl="1">
              <a:lnSpc>
                <a:spcPct val="80000"/>
              </a:lnSpc>
            </a:pPr>
            <a:r>
              <a:rPr lang="en-US" altLang="en-US" sz="2400">
                <a:solidFill>
                  <a:srgbClr val="800000"/>
                </a:solidFill>
              </a:rPr>
              <a:t>Pipes</a:t>
            </a:r>
          </a:p>
          <a:p>
            <a:pPr lvl="1">
              <a:lnSpc>
                <a:spcPct val="80000"/>
              </a:lnSpc>
            </a:pPr>
            <a:r>
              <a:rPr lang="en-US" altLang="en-US" sz="2400">
                <a:solidFill>
                  <a:srgbClr val="800000"/>
                </a:solidFill>
              </a:rPr>
              <a:t>Redirection to multiple outputs</a:t>
            </a:r>
          </a:p>
          <a:p>
            <a:pPr lvl="1">
              <a:lnSpc>
                <a:spcPct val="80000"/>
              </a:lnSpc>
            </a:pPr>
            <a:r>
              <a:rPr lang="en-US" altLang="en-US" sz="2400">
                <a:solidFill>
                  <a:srgbClr val="800000"/>
                </a:solidFill>
              </a:rPr>
              <a:t>Regular Expressions</a:t>
            </a:r>
          </a:p>
          <a:p>
            <a:pPr>
              <a:lnSpc>
                <a:spcPct val="80000"/>
              </a:lnSpc>
            </a:pPr>
            <a:r>
              <a:rPr lang="en-US" altLang="en-US" sz="2000">
                <a:solidFill>
                  <a:schemeClr val="hlink"/>
                </a:solidFill>
              </a:rPr>
              <a:t>Scheduling</a:t>
            </a:r>
          </a:p>
          <a:p>
            <a:pPr>
              <a:lnSpc>
                <a:spcPct val="80000"/>
              </a:lnSpc>
            </a:pPr>
            <a:r>
              <a:rPr lang="en-US" altLang="en-US" sz="2000">
                <a:solidFill>
                  <a:schemeClr val="hlink"/>
                </a:solidFill>
              </a:rPr>
              <a:t>Logical Volume Management</a:t>
            </a:r>
          </a:p>
          <a:p>
            <a:pPr>
              <a:lnSpc>
                <a:spcPct val="80000"/>
              </a:lnSpc>
            </a:pPr>
            <a:r>
              <a:rPr lang="en-US" altLang="en-US" sz="2000">
                <a:solidFill>
                  <a:schemeClr val="hlink"/>
                </a:solidFill>
              </a:rPr>
              <a:t>Printing</a:t>
            </a:r>
          </a:p>
          <a:p>
            <a:pPr>
              <a:lnSpc>
                <a:spcPct val="80000"/>
              </a:lnSpc>
            </a:pPr>
            <a:r>
              <a:rPr lang="en-US" altLang="en-US" sz="2000">
                <a:solidFill>
                  <a:schemeClr val="hlink"/>
                </a:solidFill>
              </a:rPr>
              <a:t>UNIX Tools &amp; Utilities</a:t>
            </a:r>
          </a:p>
          <a:p>
            <a:pPr>
              <a:lnSpc>
                <a:spcPct val="80000"/>
              </a:lnSpc>
            </a:pPr>
            <a:r>
              <a:rPr lang="en-US" altLang="en-US" sz="2000">
                <a:solidFill>
                  <a:schemeClr val="hlink"/>
                </a:solidFill>
              </a:rPr>
              <a:t>System Management</a:t>
            </a:r>
          </a:p>
          <a:p>
            <a:pPr>
              <a:lnSpc>
                <a:spcPct val="80000"/>
              </a:lnSpc>
            </a:pPr>
            <a:r>
              <a:rPr lang="en-US" altLang="en-US" sz="2000">
                <a:solidFill>
                  <a:schemeClr val="hlink"/>
                </a:solidFill>
              </a:rPr>
              <a:t>Manual Pages</a:t>
            </a:r>
          </a:p>
          <a:p>
            <a:pPr>
              <a:lnSpc>
                <a:spcPct val="80000"/>
              </a:lnSpc>
            </a:pPr>
            <a:endParaRPr lang="en-GB" altLang="en-US" sz="2000">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80578"/>
                                        </p:tgtEl>
                                        <p:attrNameLst>
                                          <p:attrName>style.visibility</p:attrName>
                                        </p:attrNameLst>
                                      </p:cBhvr>
                                      <p:to>
                                        <p:strVal val="visible"/>
                                      </p:to>
                                    </p:set>
                                    <p:anim calcmode="discrete" valueType="clr">
                                      <p:cBhvr override="childStyle">
                                        <p:cTn id="7" dur="80"/>
                                        <p:tgtEl>
                                          <p:spTgt spid="2805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0578"/>
                                        </p:tgtEl>
                                        <p:attrNameLst>
                                          <p:attrName>fillcolor</p:attrName>
                                        </p:attrNameLst>
                                      </p:cBhvr>
                                      <p:tavLst>
                                        <p:tav tm="0">
                                          <p:val>
                                            <p:clrVal>
                                              <a:schemeClr val="accent2"/>
                                            </p:clrVal>
                                          </p:val>
                                        </p:tav>
                                        <p:tav tm="50000">
                                          <p:val>
                                            <p:clrVal>
                                              <a:schemeClr val="hlink"/>
                                            </p:clrVal>
                                          </p:val>
                                        </p:tav>
                                      </p:tavLst>
                                    </p:anim>
                                    <p:set>
                                      <p:cBhvr>
                                        <p:cTn id="9" dur="80"/>
                                        <p:tgtEl>
                                          <p:spTgt spid="280578"/>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280579">
                                            <p:txEl>
                                              <p:pRg st="0" end="0"/>
                                            </p:txEl>
                                          </p:spTgt>
                                        </p:tgtEl>
                                        <p:attrNameLst>
                                          <p:attrName>style.visibility</p:attrName>
                                        </p:attrNameLst>
                                      </p:cBhvr>
                                      <p:to>
                                        <p:strVal val="visible"/>
                                      </p:to>
                                    </p:set>
                                    <p:anim calcmode="lin" valueType="num">
                                      <p:cBhvr additive="base">
                                        <p:cTn id="13" dur="500" fill="hold"/>
                                        <p:tgtEl>
                                          <p:spTgt spid="2805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0579">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280579">
                                            <p:txEl>
                                              <p:pRg st="6" end="6"/>
                                            </p:txEl>
                                          </p:spTgt>
                                        </p:tgtEl>
                                        <p:attrNameLst>
                                          <p:attrName>style.visibility</p:attrName>
                                        </p:attrNameLst>
                                      </p:cBhvr>
                                      <p:to>
                                        <p:strVal val="visible"/>
                                      </p:to>
                                    </p:set>
                                    <p:anim calcmode="lin" valueType="num">
                                      <p:cBhvr additive="base">
                                        <p:cTn id="18" dur="500" fill="hold"/>
                                        <p:tgtEl>
                                          <p:spTgt spid="280579">
                                            <p:txEl>
                                              <p:pRg st="6" end="6"/>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80579">
                                            <p:txEl>
                                              <p:pRg st="6" end="6"/>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280579">
                                            <p:txEl>
                                              <p:pRg st="7" end="7"/>
                                            </p:txEl>
                                          </p:spTgt>
                                        </p:tgtEl>
                                        <p:attrNameLst>
                                          <p:attrName>style.visibility</p:attrName>
                                        </p:attrNameLst>
                                      </p:cBhvr>
                                      <p:to>
                                        <p:strVal val="visible"/>
                                      </p:to>
                                    </p:set>
                                    <p:anim calcmode="lin" valueType="num">
                                      <p:cBhvr additive="base">
                                        <p:cTn id="23" dur="500" fill="hold"/>
                                        <p:tgtEl>
                                          <p:spTgt spid="280579">
                                            <p:txEl>
                                              <p:pRg st="7" end="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0579">
                                            <p:txEl>
                                              <p:pRg st="7" end="7"/>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280579">
                                            <p:txEl>
                                              <p:pRg st="8" end="8"/>
                                            </p:txEl>
                                          </p:spTgt>
                                        </p:tgtEl>
                                        <p:attrNameLst>
                                          <p:attrName>style.visibility</p:attrName>
                                        </p:attrNameLst>
                                      </p:cBhvr>
                                      <p:to>
                                        <p:strVal val="visible"/>
                                      </p:to>
                                    </p:set>
                                    <p:anim calcmode="lin" valueType="num">
                                      <p:cBhvr additive="base">
                                        <p:cTn id="28" dur="500" fill="hold"/>
                                        <p:tgtEl>
                                          <p:spTgt spid="280579">
                                            <p:txEl>
                                              <p:pRg st="8" end="8"/>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80579">
                                            <p:txEl>
                                              <p:pRg st="8" end="8"/>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280579">
                                            <p:txEl>
                                              <p:pRg st="9" end="9"/>
                                            </p:txEl>
                                          </p:spTgt>
                                        </p:tgtEl>
                                        <p:attrNameLst>
                                          <p:attrName>style.visibility</p:attrName>
                                        </p:attrNameLst>
                                      </p:cBhvr>
                                      <p:to>
                                        <p:strVal val="visible"/>
                                      </p:to>
                                    </p:set>
                                    <p:anim calcmode="lin" valueType="num">
                                      <p:cBhvr additive="base">
                                        <p:cTn id="33" dur="500" fill="hold"/>
                                        <p:tgtEl>
                                          <p:spTgt spid="280579">
                                            <p:txEl>
                                              <p:pRg st="9"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80579">
                                            <p:txEl>
                                              <p:pRg st="9" end="9"/>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280579">
                                            <p:txEl>
                                              <p:pRg st="10" end="10"/>
                                            </p:txEl>
                                          </p:spTgt>
                                        </p:tgtEl>
                                        <p:attrNameLst>
                                          <p:attrName>style.visibility</p:attrName>
                                        </p:attrNameLst>
                                      </p:cBhvr>
                                      <p:to>
                                        <p:strVal val="visible"/>
                                      </p:to>
                                    </p:set>
                                    <p:anim calcmode="lin" valueType="num">
                                      <p:cBhvr additive="base">
                                        <p:cTn id="38" dur="500" fill="hold"/>
                                        <p:tgtEl>
                                          <p:spTgt spid="280579">
                                            <p:txEl>
                                              <p:pRg st="10" end="1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80579">
                                            <p:txEl>
                                              <p:pRg st="10" end="10"/>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280579">
                                            <p:txEl>
                                              <p:pRg st="11" end="11"/>
                                            </p:txEl>
                                          </p:spTgt>
                                        </p:tgtEl>
                                        <p:attrNameLst>
                                          <p:attrName>style.visibility</p:attrName>
                                        </p:attrNameLst>
                                      </p:cBhvr>
                                      <p:to>
                                        <p:strVal val="visible"/>
                                      </p:to>
                                    </p:set>
                                    <p:anim calcmode="lin" valueType="num">
                                      <p:cBhvr additive="base">
                                        <p:cTn id="43" dur="500" fill="hold"/>
                                        <p:tgtEl>
                                          <p:spTgt spid="280579">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0579">
                                            <p:txEl>
                                              <p:pRg st="11" end="11"/>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4" fill="hold" grpId="0" nodeType="afterEffect">
                                  <p:stCondLst>
                                    <p:cond delay="0"/>
                                  </p:stCondLst>
                                  <p:childTnLst>
                                    <p:set>
                                      <p:cBhvr>
                                        <p:cTn id="47" dur="1" fill="hold">
                                          <p:stCondLst>
                                            <p:cond delay="0"/>
                                          </p:stCondLst>
                                        </p:cTn>
                                        <p:tgtEl>
                                          <p:spTgt spid="280579">
                                            <p:txEl>
                                              <p:pRg st="1" end="1"/>
                                            </p:txEl>
                                          </p:spTgt>
                                        </p:tgtEl>
                                        <p:attrNameLst>
                                          <p:attrName>style.visibility</p:attrName>
                                        </p:attrNameLst>
                                      </p:cBhvr>
                                      <p:to>
                                        <p:strVal val="visible"/>
                                      </p:to>
                                    </p:set>
                                    <p:anim calcmode="lin" valueType="num">
                                      <p:cBhvr additive="base">
                                        <p:cTn id="48" dur="500" fill="hold"/>
                                        <p:tgtEl>
                                          <p:spTgt spid="280579">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80579">
                                            <p:txEl>
                                              <p:pRg st="1" end="1"/>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920"/>
                            </p:stCondLst>
                            <p:childTnLst>
                              <p:par>
                                <p:cTn id="51" presetID="2" presetClass="entr" presetSubtype="2" fill="hold" grpId="0" nodeType="afterEffect">
                                  <p:stCondLst>
                                    <p:cond delay="0"/>
                                  </p:stCondLst>
                                  <p:childTnLst>
                                    <p:set>
                                      <p:cBhvr>
                                        <p:cTn id="52" dur="1" fill="hold">
                                          <p:stCondLst>
                                            <p:cond delay="0"/>
                                          </p:stCondLst>
                                        </p:cTn>
                                        <p:tgtEl>
                                          <p:spTgt spid="280579">
                                            <p:txEl>
                                              <p:pRg st="2" end="2"/>
                                            </p:txEl>
                                          </p:spTgt>
                                        </p:tgtEl>
                                        <p:attrNameLst>
                                          <p:attrName>style.visibility</p:attrName>
                                        </p:attrNameLst>
                                      </p:cBhvr>
                                      <p:to>
                                        <p:strVal val="visible"/>
                                      </p:to>
                                    </p:set>
                                    <p:anim calcmode="lin" valueType="num">
                                      <p:cBhvr additive="base">
                                        <p:cTn id="53" dur="500" fill="hold"/>
                                        <p:tgtEl>
                                          <p:spTgt spid="280579">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0579">
                                            <p:txEl>
                                              <p:pRg st="2" end="2"/>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420"/>
                            </p:stCondLst>
                            <p:childTnLst>
                              <p:par>
                                <p:cTn id="56" presetID="2" presetClass="entr" presetSubtype="2" fill="hold" grpId="0" nodeType="afterEffect">
                                  <p:stCondLst>
                                    <p:cond delay="0"/>
                                  </p:stCondLst>
                                  <p:childTnLst>
                                    <p:set>
                                      <p:cBhvr>
                                        <p:cTn id="57" dur="1" fill="hold">
                                          <p:stCondLst>
                                            <p:cond delay="0"/>
                                          </p:stCondLst>
                                        </p:cTn>
                                        <p:tgtEl>
                                          <p:spTgt spid="280579">
                                            <p:txEl>
                                              <p:pRg st="3" end="3"/>
                                            </p:txEl>
                                          </p:spTgt>
                                        </p:tgtEl>
                                        <p:attrNameLst>
                                          <p:attrName>style.visibility</p:attrName>
                                        </p:attrNameLst>
                                      </p:cBhvr>
                                      <p:to>
                                        <p:strVal val="visible"/>
                                      </p:to>
                                    </p:set>
                                    <p:anim calcmode="lin" valueType="num">
                                      <p:cBhvr additive="base">
                                        <p:cTn id="58" dur="500" fill="hold"/>
                                        <p:tgtEl>
                                          <p:spTgt spid="280579">
                                            <p:txEl>
                                              <p:pRg st="3" end="3"/>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280579">
                                            <p:txEl>
                                              <p:pRg st="3" end="3"/>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920"/>
                            </p:stCondLst>
                            <p:childTnLst>
                              <p:par>
                                <p:cTn id="61" presetID="2" presetClass="entr" presetSubtype="2" fill="hold" grpId="0" nodeType="afterEffect">
                                  <p:stCondLst>
                                    <p:cond delay="0"/>
                                  </p:stCondLst>
                                  <p:childTnLst>
                                    <p:set>
                                      <p:cBhvr>
                                        <p:cTn id="62" dur="1" fill="hold">
                                          <p:stCondLst>
                                            <p:cond delay="0"/>
                                          </p:stCondLst>
                                        </p:cTn>
                                        <p:tgtEl>
                                          <p:spTgt spid="280579">
                                            <p:txEl>
                                              <p:pRg st="4" end="4"/>
                                            </p:txEl>
                                          </p:spTgt>
                                        </p:tgtEl>
                                        <p:attrNameLst>
                                          <p:attrName>style.visibility</p:attrName>
                                        </p:attrNameLst>
                                      </p:cBhvr>
                                      <p:to>
                                        <p:strVal val="visible"/>
                                      </p:to>
                                    </p:set>
                                    <p:anim calcmode="lin" valueType="num">
                                      <p:cBhvr additive="base">
                                        <p:cTn id="63" dur="500" fill="hold"/>
                                        <p:tgtEl>
                                          <p:spTgt spid="280579">
                                            <p:txEl>
                                              <p:pRg st="4" end="4"/>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80579">
                                            <p:txEl>
                                              <p:pRg st="4" end="4"/>
                                            </p:txEl>
                                          </p:spTgt>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6420"/>
                            </p:stCondLst>
                            <p:childTnLst>
                              <p:par>
                                <p:cTn id="66" presetID="2" presetClass="entr" presetSubtype="2" fill="hold" grpId="0" nodeType="afterEffect">
                                  <p:stCondLst>
                                    <p:cond delay="0"/>
                                  </p:stCondLst>
                                  <p:childTnLst>
                                    <p:set>
                                      <p:cBhvr>
                                        <p:cTn id="67" dur="1" fill="hold">
                                          <p:stCondLst>
                                            <p:cond delay="0"/>
                                          </p:stCondLst>
                                        </p:cTn>
                                        <p:tgtEl>
                                          <p:spTgt spid="280579">
                                            <p:txEl>
                                              <p:pRg st="5" end="5"/>
                                            </p:txEl>
                                          </p:spTgt>
                                        </p:tgtEl>
                                        <p:attrNameLst>
                                          <p:attrName>style.visibility</p:attrName>
                                        </p:attrNameLst>
                                      </p:cBhvr>
                                      <p:to>
                                        <p:strVal val="visible"/>
                                      </p:to>
                                    </p:set>
                                    <p:anim calcmode="lin" valueType="num">
                                      <p:cBhvr additive="base">
                                        <p:cTn id="68" dur="500" fill="hold"/>
                                        <p:tgtEl>
                                          <p:spTgt spid="280579">
                                            <p:txEl>
                                              <p:pRg st="5" end="5"/>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280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p:bldP spid="28057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9C31350-3612-40DD-9BD1-EE8DA4402C07}"/>
              </a:ext>
            </a:extLst>
          </p:cNvPr>
          <p:cNvSpPr>
            <a:spLocks noGrp="1"/>
          </p:cNvSpPr>
          <p:nvPr>
            <p:ph type="sldNum" sz="quarter" idx="10"/>
          </p:nvPr>
        </p:nvSpPr>
        <p:spPr/>
        <p:txBody>
          <a:bodyPr/>
          <a:lstStyle/>
          <a:p>
            <a:r>
              <a:rPr lang="en-GB" altLang="en-US"/>
              <a:t>Page </a:t>
            </a:r>
            <a:fld id="{D7395D90-57E6-4FCE-B5E4-1808D965BED6}" type="slidenum">
              <a:rPr lang="en-GB" altLang="en-US"/>
              <a:pPr/>
              <a:t>2</a:t>
            </a:fld>
            <a:r>
              <a:rPr lang="en-GB" altLang="en-US" sz="1400" b="0">
                <a:solidFill>
                  <a:schemeClr val="tx1"/>
                </a:solidFill>
              </a:rPr>
              <a:t> | </a:t>
            </a:r>
            <a:fld id="{D51B6697-9204-45E2-823B-790B55CF0375}" type="datetime1">
              <a:rPr lang="en-GB" altLang="en-US" sz="1400" b="0">
                <a:solidFill>
                  <a:schemeClr val="tx1"/>
                </a:solidFill>
              </a:rPr>
              <a:pPr/>
              <a:t>07/07/2021</a:t>
            </a:fld>
            <a:r>
              <a:rPr lang="en-GB" altLang="en-US" sz="1400" b="0">
                <a:solidFill>
                  <a:schemeClr val="tx1"/>
                </a:solidFill>
              </a:rPr>
              <a:t> | UNIX Fundementals II </a:t>
            </a:r>
          </a:p>
        </p:txBody>
      </p:sp>
      <p:pic>
        <p:nvPicPr>
          <p:cNvPr id="266244" name="Picture 4">
            <a:extLst>
              <a:ext uri="{FF2B5EF4-FFF2-40B4-BE49-F238E27FC236}">
                <a16:creationId xmlns:a16="http://schemas.microsoft.com/office/drawing/2014/main" id="{69CB5B88-4378-4EFE-8052-8CC6F9475C0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2" name="Rectangle 2">
            <a:extLst>
              <a:ext uri="{FF2B5EF4-FFF2-40B4-BE49-F238E27FC236}">
                <a16:creationId xmlns:a16="http://schemas.microsoft.com/office/drawing/2014/main" id="{8FC4933D-6856-4C57-9033-1FFBC12FAFC7}"/>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a:t>
            </a:r>
            <a:br>
              <a:rPr lang="en-GB" altLang="en-US"/>
            </a:br>
            <a:r>
              <a:rPr lang="en-GB" altLang="en-US"/>
              <a:t>COURSE AGENDA PART I</a:t>
            </a:r>
          </a:p>
        </p:txBody>
      </p:sp>
      <p:sp>
        <p:nvSpPr>
          <p:cNvPr id="266243" name="Rectangle 3">
            <a:extLst>
              <a:ext uri="{FF2B5EF4-FFF2-40B4-BE49-F238E27FC236}">
                <a16:creationId xmlns:a16="http://schemas.microsoft.com/office/drawing/2014/main" id="{0FEE173A-6F32-4295-BFAC-4403DA5FE966}"/>
              </a:ext>
            </a:extLst>
          </p:cNvPr>
          <p:cNvSpPr>
            <a:spLocks noGrp="1" noChangeArrowheads="1"/>
          </p:cNvSpPr>
          <p:nvPr>
            <p:ph type="body" idx="1"/>
          </p:nvPr>
        </p:nvSpPr>
        <p:spPr>
          <a:xfrm>
            <a:off x="742950" y="1484313"/>
            <a:ext cx="8420100" cy="4321175"/>
          </a:xfrm>
        </p:spPr>
        <p:txBody>
          <a:bodyPr/>
          <a:lstStyle/>
          <a:p>
            <a:endParaRPr lang="en-US" altLang="en-US"/>
          </a:p>
          <a:p>
            <a:r>
              <a:rPr lang="en-US" altLang="en-US"/>
              <a:t>UNIX History</a:t>
            </a:r>
          </a:p>
          <a:p>
            <a:r>
              <a:rPr lang="en-US" altLang="en-US"/>
              <a:t>The Many </a:t>
            </a:r>
            <a:r>
              <a:rPr lang="en-GB" altLang="en-US"/>
              <a:t>Flavours</a:t>
            </a:r>
            <a:r>
              <a:rPr lang="en-US" altLang="en-US"/>
              <a:t>’ of UNIX</a:t>
            </a:r>
          </a:p>
          <a:p>
            <a:r>
              <a:rPr lang="en-US" altLang="en-US"/>
              <a:t>The Structure of UNIX</a:t>
            </a:r>
          </a:p>
          <a:p>
            <a:r>
              <a:rPr lang="en-US" altLang="en-US"/>
              <a:t>Access to UNIX Systems</a:t>
            </a:r>
          </a:p>
          <a:p>
            <a:r>
              <a:rPr lang="en-US" altLang="en-US"/>
              <a:t>Processes</a:t>
            </a:r>
          </a:p>
          <a:p>
            <a:r>
              <a:rPr lang="en-US" altLang="en-US"/>
              <a:t>Filesystems &amp; Directories</a:t>
            </a:r>
          </a:p>
          <a:p>
            <a:r>
              <a:rPr lang="en-US" altLang="en-US"/>
              <a:t>Devices</a:t>
            </a:r>
          </a:p>
          <a:p>
            <a:endParaRPr lang="en-GB" alt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66242"/>
                                        </p:tgtEl>
                                        <p:attrNameLst>
                                          <p:attrName>style.visibility</p:attrName>
                                        </p:attrNameLst>
                                      </p:cBhvr>
                                      <p:to>
                                        <p:strVal val="visible"/>
                                      </p:to>
                                    </p:set>
                                    <p:anim calcmode="discrete" valueType="clr">
                                      <p:cBhvr override="childStyle">
                                        <p:cTn id="7" dur="80"/>
                                        <p:tgtEl>
                                          <p:spTgt spid="2662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6242"/>
                                        </p:tgtEl>
                                        <p:attrNameLst>
                                          <p:attrName>fillcolor</p:attrName>
                                        </p:attrNameLst>
                                      </p:cBhvr>
                                      <p:tavLst>
                                        <p:tav tm="0">
                                          <p:val>
                                            <p:clrVal>
                                              <a:schemeClr val="accent2"/>
                                            </p:clrVal>
                                          </p:val>
                                        </p:tav>
                                        <p:tav tm="50000">
                                          <p:val>
                                            <p:clrVal>
                                              <a:schemeClr val="hlink"/>
                                            </p:clrVal>
                                          </p:val>
                                        </p:tav>
                                      </p:tavLst>
                                    </p:anim>
                                    <p:set>
                                      <p:cBhvr>
                                        <p:cTn id="9" dur="80"/>
                                        <p:tgtEl>
                                          <p:spTgt spid="266242"/>
                                        </p:tgtEl>
                                        <p:attrNameLst>
                                          <p:attrName>fill.type</p:attrName>
                                        </p:attrNameLst>
                                      </p:cBhvr>
                                      <p:to>
                                        <p:strVal val="solid"/>
                                      </p:to>
                                    </p:set>
                                  </p:childTnLst>
                                </p:cTn>
                              </p:par>
                            </p:childTnLst>
                          </p:cTn>
                        </p:par>
                        <p:par>
                          <p:cTn id="10" fill="hold" nodeType="afterGroup">
                            <p:stCondLst>
                              <p:cond delay="1400"/>
                            </p:stCondLst>
                            <p:childTnLst>
                              <p:par>
                                <p:cTn id="11" presetID="2" presetClass="entr" presetSubtype="2" fill="hold" grpId="0" nodeType="afterEffect">
                                  <p:stCondLst>
                                    <p:cond delay="0"/>
                                  </p:stCondLst>
                                  <p:childTnLst>
                                    <p:set>
                                      <p:cBhvr>
                                        <p:cTn id="12" dur="1" fill="hold">
                                          <p:stCondLst>
                                            <p:cond delay="0"/>
                                          </p:stCondLst>
                                        </p:cTn>
                                        <p:tgtEl>
                                          <p:spTgt spid="266243">
                                            <p:txEl>
                                              <p:pRg st="1" end="1"/>
                                            </p:txEl>
                                          </p:spTgt>
                                        </p:tgtEl>
                                        <p:attrNameLst>
                                          <p:attrName>style.visibility</p:attrName>
                                        </p:attrNameLst>
                                      </p:cBhvr>
                                      <p:to>
                                        <p:strVal val="visible"/>
                                      </p:to>
                                    </p:set>
                                    <p:anim calcmode="lin" valueType="num">
                                      <p:cBhvr additive="base">
                                        <p:cTn id="13" dur="500" fill="hold"/>
                                        <p:tgtEl>
                                          <p:spTgt spid="2662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66243">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900"/>
                            </p:stCondLst>
                            <p:childTnLst>
                              <p:par>
                                <p:cTn id="16" presetID="2" presetClass="entr" presetSubtype="2" fill="hold" grpId="0" nodeType="afterEffect">
                                  <p:stCondLst>
                                    <p:cond delay="0"/>
                                  </p:stCondLst>
                                  <p:childTnLst>
                                    <p:set>
                                      <p:cBhvr>
                                        <p:cTn id="17" dur="1" fill="hold">
                                          <p:stCondLst>
                                            <p:cond delay="0"/>
                                          </p:stCondLst>
                                        </p:cTn>
                                        <p:tgtEl>
                                          <p:spTgt spid="266243">
                                            <p:txEl>
                                              <p:pRg st="2" end="2"/>
                                            </p:txEl>
                                          </p:spTgt>
                                        </p:tgtEl>
                                        <p:attrNameLst>
                                          <p:attrName>style.visibility</p:attrName>
                                        </p:attrNameLst>
                                      </p:cBhvr>
                                      <p:to>
                                        <p:strVal val="visible"/>
                                      </p:to>
                                    </p:set>
                                    <p:anim calcmode="lin" valueType="num">
                                      <p:cBhvr additive="base">
                                        <p:cTn id="18" dur="500" fill="hold"/>
                                        <p:tgtEl>
                                          <p:spTgt spid="266243">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66243">
                                            <p:txEl>
                                              <p:pRg st="2" end="2"/>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400"/>
                            </p:stCondLst>
                            <p:childTnLst>
                              <p:par>
                                <p:cTn id="21" presetID="2" presetClass="entr" presetSubtype="2" fill="hold" grpId="0" nodeType="afterEffect">
                                  <p:stCondLst>
                                    <p:cond delay="0"/>
                                  </p:stCondLst>
                                  <p:childTnLst>
                                    <p:set>
                                      <p:cBhvr>
                                        <p:cTn id="22" dur="1" fill="hold">
                                          <p:stCondLst>
                                            <p:cond delay="0"/>
                                          </p:stCondLst>
                                        </p:cTn>
                                        <p:tgtEl>
                                          <p:spTgt spid="266243">
                                            <p:txEl>
                                              <p:pRg st="3" end="3"/>
                                            </p:txEl>
                                          </p:spTgt>
                                        </p:tgtEl>
                                        <p:attrNameLst>
                                          <p:attrName>style.visibility</p:attrName>
                                        </p:attrNameLst>
                                      </p:cBhvr>
                                      <p:to>
                                        <p:strVal val="visible"/>
                                      </p:to>
                                    </p:set>
                                    <p:anim calcmode="lin" valueType="num">
                                      <p:cBhvr additive="base">
                                        <p:cTn id="23" dur="500" fill="hold"/>
                                        <p:tgtEl>
                                          <p:spTgt spid="2662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66243">
                                            <p:txEl>
                                              <p:pRg st="3" end="3"/>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900"/>
                            </p:stCondLst>
                            <p:childTnLst>
                              <p:par>
                                <p:cTn id="26" presetID="2" presetClass="entr" presetSubtype="2" fill="hold" grpId="0" nodeType="afterEffect">
                                  <p:stCondLst>
                                    <p:cond delay="0"/>
                                  </p:stCondLst>
                                  <p:childTnLst>
                                    <p:set>
                                      <p:cBhvr>
                                        <p:cTn id="27" dur="1" fill="hold">
                                          <p:stCondLst>
                                            <p:cond delay="0"/>
                                          </p:stCondLst>
                                        </p:cTn>
                                        <p:tgtEl>
                                          <p:spTgt spid="266243">
                                            <p:txEl>
                                              <p:pRg st="4" end="4"/>
                                            </p:txEl>
                                          </p:spTgt>
                                        </p:tgtEl>
                                        <p:attrNameLst>
                                          <p:attrName>style.visibility</p:attrName>
                                        </p:attrNameLst>
                                      </p:cBhvr>
                                      <p:to>
                                        <p:strVal val="visible"/>
                                      </p:to>
                                    </p:set>
                                    <p:anim calcmode="lin" valueType="num">
                                      <p:cBhvr additive="base">
                                        <p:cTn id="28" dur="500" fill="hold"/>
                                        <p:tgtEl>
                                          <p:spTgt spid="266243">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66243">
                                            <p:txEl>
                                              <p:pRg st="4" end="4"/>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3400"/>
                            </p:stCondLst>
                            <p:childTnLst>
                              <p:par>
                                <p:cTn id="31" presetID="2" presetClass="entr" presetSubtype="2" fill="hold" grpId="0" nodeType="afterEffect">
                                  <p:stCondLst>
                                    <p:cond delay="0"/>
                                  </p:stCondLst>
                                  <p:childTnLst>
                                    <p:set>
                                      <p:cBhvr>
                                        <p:cTn id="32" dur="1" fill="hold">
                                          <p:stCondLst>
                                            <p:cond delay="0"/>
                                          </p:stCondLst>
                                        </p:cTn>
                                        <p:tgtEl>
                                          <p:spTgt spid="266243">
                                            <p:txEl>
                                              <p:pRg st="5" end="5"/>
                                            </p:txEl>
                                          </p:spTgt>
                                        </p:tgtEl>
                                        <p:attrNameLst>
                                          <p:attrName>style.visibility</p:attrName>
                                        </p:attrNameLst>
                                      </p:cBhvr>
                                      <p:to>
                                        <p:strVal val="visible"/>
                                      </p:to>
                                    </p:set>
                                    <p:anim calcmode="lin" valueType="num">
                                      <p:cBhvr additive="base">
                                        <p:cTn id="33" dur="500" fill="hold"/>
                                        <p:tgtEl>
                                          <p:spTgt spid="26624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66243">
                                            <p:txEl>
                                              <p:pRg st="5" end="5"/>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900"/>
                            </p:stCondLst>
                            <p:childTnLst>
                              <p:par>
                                <p:cTn id="36" presetID="2" presetClass="entr" presetSubtype="2" fill="hold" grpId="0" nodeType="afterEffect">
                                  <p:stCondLst>
                                    <p:cond delay="0"/>
                                  </p:stCondLst>
                                  <p:childTnLst>
                                    <p:set>
                                      <p:cBhvr>
                                        <p:cTn id="37" dur="1" fill="hold">
                                          <p:stCondLst>
                                            <p:cond delay="0"/>
                                          </p:stCondLst>
                                        </p:cTn>
                                        <p:tgtEl>
                                          <p:spTgt spid="266243">
                                            <p:txEl>
                                              <p:pRg st="6" end="6"/>
                                            </p:txEl>
                                          </p:spTgt>
                                        </p:tgtEl>
                                        <p:attrNameLst>
                                          <p:attrName>style.visibility</p:attrName>
                                        </p:attrNameLst>
                                      </p:cBhvr>
                                      <p:to>
                                        <p:strVal val="visible"/>
                                      </p:to>
                                    </p:set>
                                    <p:anim calcmode="lin" valueType="num">
                                      <p:cBhvr additive="base">
                                        <p:cTn id="38" dur="500" fill="hold"/>
                                        <p:tgtEl>
                                          <p:spTgt spid="266243">
                                            <p:txEl>
                                              <p:pRg st="6" end="6"/>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66243">
                                            <p:txEl>
                                              <p:pRg st="6" end="6"/>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4400"/>
                            </p:stCondLst>
                            <p:childTnLst>
                              <p:par>
                                <p:cTn id="41" presetID="2" presetClass="entr" presetSubtype="2" fill="hold" grpId="0" nodeType="afterEffect">
                                  <p:stCondLst>
                                    <p:cond delay="0"/>
                                  </p:stCondLst>
                                  <p:childTnLst>
                                    <p:set>
                                      <p:cBhvr>
                                        <p:cTn id="42" dur="1" fill="hold">
                                          <p:stCondLst>
                                            <p:cond delay="0"/>
                                          </p:stCondLst>
                                        </p:cTn>
                                        <p:tgtEl>
                                          <p:spTgt spid="266243">
                                            <p:txEl>
                                              <p:pRg st="7" end="7"/>
                                            </p:txEl>
                                          </p:spTgt>
                                        </p:tgtEl>
                                        <p:attrNameLst>
                                          <p:attrName>style.visibility</p:attrName>
                                        </p:attrNameLst>
                                      </p:cBhvr>
                                      <p:to>
                                        <p:strVal val="visible"/>
                                      </p:to>
                                    </p:set>
                                    <p:anim calcmode="lin" valueType="num">
                                      <p:cBhvr additive="base">
                                        <p:cTn id="43" dur="500" fill="hold"/>
                                        <p:tgtEl>
                                          <p:spTgt spid="26624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66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9702532-0619-4718-A0F9-B3AD3EDE0542}"/>
              </a:ext>
            </a:extLst>
          </p:cNvPr>
          <p:cNvSpPr>
            <a:spLocks noGrp="1"/>
          </p:cNvSpPr>
          <p:nvPr>
            <p:ph type="sldNum" sz="quarter" idx="10"/>
          </p:nvPr>
        </p:nvSpPr>
        <p:spPr/>
        <p:txBody>
          <a:bodyPr/>
          <a:lstStyle/>
          <a:p>
            <a:r>
              <a:rPr lang="en-GB" altLang="en-US"/>
              <a:t>Page </a:t>
            </a:r>
            <a:fld id="{2A230F21-22A3-4A4E-8BE8-1D51AF0450F2}" type="slidenum">
              <a:rPr lang="en-GB" altLang="en-US"/>
              <a:pPr/>
              <a:t>20</a:t>
            </a:fld>
            <a:r>
              <a:rPr lang="en-GB" altLang="en-US" sz="1400" b="0">
                <a:solidFill>
                  <a:schemeClr val="tx1"/>
                </a:solidFill>
              </a:rPr>
              <a:t> | </a:t>
            </a:r>
            <a:fld id="{625A7A77-FEF2-4D2E-8333-362F86FD20BD}" type="datetime1">
              <a:rPr lang="en-GB" altLang="en-US" sz="1400" b="0">
                <a:solidFill>
                  <a:schemeClr val="tx1"/>
                </a:solidFill>
              </a:rPr>
              <a:pPr/>
              <a:t>07/07/2021</a:t>
            </a:fld>
            <a:r>
              <a:rPr lang="en-GB" altLang="en-US" sz="1400" b="0">
                <a:solidFill>
                  <a:schemeClr val="tx1"/>
                </a:solidFill>
              </a:rPr>
              <a:t> | UNIX Fundementals II </a:t>
            </a:r>
          </a:p>
        </p:txBody>
      </p:sp>
      <p:sp>
        <p:nvSpPr>
          <p:cNvPr id="403458" name="Rectangle 2">
            <a:extLst>
              <a:ext uri="{FF2B5EF4-FFF2-40B4-BE49-F238E27FC236}">
                <a16:creationId xmlns:a16="http://schemas.microsoft.com/office/drawing/2014/main" id="{3EC369B3-63B0-4055-87D3-72184AB45506}"/>
              </a:ext>
            </a:extLst>
          </p:cNvPr>
          <p:cNvSpPr>
            <a:spLocks noGrp="1" noChangeArrowheads="1"/>
          </p:cNvSpPr>
          <p:nvPr>
            <p:ph type="title"/>
          </p:nvPr>
        </p:nvSpPr>
        <p:spPr/>
        <p:txBody>
          <a:bodyPr/>
          <a:lstStyle/>
          <a:p>
            <a:r>
              <a:rPr lang="en-US" altLang="en-US" sz="4000">
                <a:solidFill>
                  <a:schemeClr val="tx1"/>
                </a:solidFill>
              </a:rPr>
              <a:t>I/O Redirection Revisited</a:t>
            </a:r>
            <a:endParaRPr lang="en-GB" altLang="en-US" sz="4000">
              <a:solidFill>
                <a:schemeClr val="tx1"/>
              </a:solidFill>
            </a:endParaRPr>
          </a:p>
        </p:txBody>
      </p:sp>
      <p:sp>
        <p:nvSpPr>
          <p:cNvPr id="403459" name="Rectangle 3">
            <a:extLst>
              <a:ext uri="{FF2B5EF4-FFF2-40B4-BE49-F238E27FC236}">
                <a16:creationId xmlns:a16="http://schemas.microsoft.com/office/drawing/2014/main" id="{C4664167-D92A-4C40-AF90-FCD0BC32BCC3}"/>
              </a:ext>
            </a:extLst>
          </p:cNvPr>
          <p:cNvSpPr>
            <a:spLocks noGrp="1" noChangeArrowheads="1"/>
          </p:cNvSpPr>
          <p:nvPr>
            <p:ph type="body" idx="1"/>
          </p:nvPr>
        </p:nvSpPr>
        <p:spPr/>
        <p:txBody>
          <a:bodyPr/>
          <a:lstStyle/>
          <a:p>
            <a:pPr>
              <a:buFont typeface="Wingdings" panose="05000000000000000000" pitchFamily="2" charset="2"/>
              <a:buNone/>
            </a:pPr>
            <a:endParaRPr lang="en-GB" altLang="en-US"/>
          </a:p>
        </p:txBody>
      </p:sp>
      <p:graphicFrame>
        <p:nvGraphicFramePr>
          <p:cNvPr id="403460" name="Object 4">
            <a:extLst>
              <a:ext uri="{FF2B5EF4-FFF2-40B4-BE49-F238E27FC236}">
                <a16:creationId xmlns:a16="http://schemas.microsoft.com/office/drawing/2014/main" id="{CD90445C-2EC4-4398-9BDF-B496F28D2A9F}"/>
              </a:ext>
            </a:extLst>
          </p:cNvPr>
          <p:cNvGraphicFramePr>
            <a:graphicFrameLocks noChangeAspect="1"/>
          </p:cNvGraphicFramePr>
          <p:nvPr/>
        </p:nvGraphicFramePr>
        <p:xfrm>
          <a:off x="2152650" y="1844675"/>
          <a:ext cx="6049963" cy="3609975"/>
        </p:xfrm>
        <a:graphic>
          <a:graphicData uri="http://schemas.openxmlformats.org/presentationml/2006/ole">
            <mc:AlternateContent xmlns:mc="http://schemas.openxmlformats.org/markup-compatibility/2006">
              <mc:Choice xmlns:v="urn:schemas-microsoft-com:vml" Requires="v">
                <p:oleObj name="VISIO" r:id="rId3" imgW="6694560" imgH="3994560" progId="Visio.Drawing.6">
                  <p:embed/>
                </p:oleObj>
              </mc:Choice>
              <mc:Fallback>
                <p:oleObj name="VISIO" r:id="rId3" imgW="6694560" imgH="3994560" progId="Visio.Drawing.6">
                  <p:embed/>
                  <p:pic>
                    <p:nvPicPr>
                      <p:cNvPr id="403460" name="Object 4">
                        <a:extLst>
                          <a:ext uri="{FF2B5EF4-FFF2-40B4-BE49-F238E27FC236}">
                            <a16:creationId xmlns:a16="http://schemas.microsoft.com/office/drawing/2014/main" id="{CD90445C-2EC4-4398-9BDF-B496F28D2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1844675"/>
                        <a:ext cx="6049963"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3458"/>
                                        </p:tgtEl>
                                        <p:attrNameLst>
                                          <p:attrName>style.visibility</p:attrName>
                                        </p:attrNameLst>
                                      </p:cBhvr>
                                      <p:to>
                                        <p:strVal val="visible"/>
                                      </p:to>
                                    </p:set>
                                    <p:anim calcmode="discrete" valueType="clr">
                                      <p:cBhvr override="childStyle">
                                        <p:cTn id="7" dur="80"/>
                                        <p:tgtEl>
                                          <p:spTgt spid="4034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3458"/>
                                        </p:tgtEl>
                                        <p:attrNameLst>
                                          <p:attrName>fillcolor</p:attrName>
                                        </p:attrNameLst>
                                      </p:cBhvr>
                                      <p:tavLst>
                                        <p:tav tm="0">
                                          <p:val>
                                            <p:clrVal>
                                              <a:schemeClr val="accent2"/>
                                            </p:clrVal>
                                          </p:val>
                                        </p:tav>
                                        <p:tav tm="50000">
                                          <p:val>
                                            <p:clrVal>
                                              <a:schemeClr val="hlink"/>
                                            </p:clrVal>
                                          </p:val>
                                        </p:tav>
                                      </p:tavLst>
                                    </p:anim>
                                    <p:set>
                                      <p:cBhvr>
                                        <p:cTn id="9" dur="80"/>
                                        <p:tgtEl>
                                          <p:spTgt spid="403458"/>
                                        </p:tgtEl>
                                        <p:attrNameLst>
                                          <p:attrName>fill.type</p:attrName>
                                        </p:attrNameLst>
                                      </p:cBhvr>
                                      <p:to>
                                        <p:strVal val="solid"/>
                                      </p:to>
                                    </p:set>
                                  </p:childTnLst>
                                </p:cTn>
                              </p:par>
                            </p:childTnLst>
                          </p:cTn>
                        </p:par>
                        <p:par>
                          <p:cTn id="10" fill="hold" nodeType="afterGroup">
                            <p:stCondLst>
                              <p:cond delay="960"/>
                            </p:stCondLst>
                            <p:childTnLst>
                              <p:par>
                                <p:cTn id="11" presetID="5" presetClass="entr" presetSubtype="10" fill="hold" grpId="0" nodeType="afterEffect" nodePh="1">
                                  <p:stCondLst>
                                    <p:cond delay="0"/>
                                  </p:stCondLst>
                                  <p:endCondLst>
                                    <p:cond evt="begin" delay="0">
                                      <p:tn val="11"/>
                                    </p:cond>
                                  </p:endCondLst>
                                  <p:childTnLst>
                                    <p:set>
                                      <p:cBhvr>
                                        <p:cTn id="12" dur="1" fill="hold">
                                          <p:stCondLst>
                                            <p:cond delay="0"/>
                                          </p:stCondLst>
                                        </p:cTn>
                                        <p:tgtEl>
                                          <p:spTgt spid="403459">
                                            <p:txEl>
                                              <p:pRg st="0" end="0"/>
                                            </p:txEl>
                                          </p:spTgt>
                                        </p:tgtEl>
                                        <p:attrNameLst>
                                          <p:attrName>style.visibility</p:attrName>
                                        </p:attrNameLst>
                                      </p:cBhvr>
                                      <p:to>
                                        <p:strVal val="visible"/>
                                      </p:to>
                                    </p:set>
                                    <p:animEffect transition="in" filter="checkerboard(across)">
                                      <p:cBhvr>
                                        <p:cTn id="13" dur="500"/>
                                        <p:tgtEl>
                                          <p:spTgt spid="403459">
                                            <p:txEl>
                                              <p:pRg st="0" end="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03460"/>
                                        </p:tgtEl>
                                        <p:attrNameLst>
                                          <p:attrName>style.visibility</p:attrName>
                                        </p:attrNameLst>
                                      </p:cBhvr>
                                      <p:to>
                                        <p:strVal val="visible"/>
                                      </p:to>
                                    </p:set>
                                    <p:animEffect transition="in" filter="checkerboard(across)">
                                      <p:cBhvr>
                                        <p:cTn id="16" dur="500"/>
                                        <p:tgtEl>
                                          <p:spTgt spid="4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p:bldP spid="40345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A82983D-1265-48A4-BBE1-CACF1E2BE1AC}"/>
              </a:ext>
            </a:extLst>
          </p:cNvPr>
          <p:cNvSpPr>
            <a:spLocks noGrp="1"/>
          </p:cNvSpPr>
          <p:nvPr>
            <p:ph type="sldNum" sz="quarter" idx="10"/>
          </p:nvPr>
        </p:nvSpPr>
        <p:spPr/>
        <p:txBody>
          <a:bodyPr/>
          <a:lstStyle/>
          <a:p>
            <a:r>
              <a:rPr lang="en-GB" altLang="en-US"/>
              <a:t>Page </a:t>
            </a:r>
            <a:fld id="{0C7B3F28-5FB7-4156-B23C-B19E4C5F8EEA}" type="slidenum">
              <a:rPr lang="en-GB" altLang="en-US"/>
              <a:pPr/>
              <a:t>21</a:t>
            </a:fld>
            <a:r>
              <a:rPr lang="en-GB" altLang="en-US" sz="1400" b="0">
                <a:solidFill>
                  <a:schemeClr val="tx1"/>
                </a:solidFill>
              </a:rPr>
              <a:t> | </a:t>
            </a:r>
            <a:fld id="{1F2FEB1A-E7C0-4B68-87BF-5ACD1D4D4ABD}" type="datetime1">
              <a:rPr lang="en-GB" altLang="en-US" sz="1400" b="0">
                <a:solidFill>
                  <a:schemeClr val="tx1"/>
                </a:solidFill>
              </a:rPr>
              <a:pPr/>
              <a:t>07/07/2021</a:t>
            </a:fld>
            <a:r>
              <a:rPr lang="en-GB" altLang="en-US" sz="1400" b="0">
                <a:solidFill>
                  <a:schemeClr val="tx1"/>
                </a:solidFill>
              </a:rPr>
              <a:t> | UNIX Fundementals II </a:t>
            </a:r>
          </a:p>
        </p:txBody>
      </p:sp>
      <p:sp>
        <p:nvSpPr>
          <p:cNvPr id="404482" name="Rectangle 2">
            <a:extLst>
              <a:ext uri="{FF2B5EF4-FFF2-40B4-BE49-F238E27FC236}">
                <a16:creationId xmlns:a16="http://schemas.microsoft.com/office/drawing/2014/main" id="{F45A67E0-E6EB-4FD6-ACBA-22439137F436}"/>
              </a:ext>
            </a:extLst>
          </p:cNvPr>
          <p:cNvSpPr>
            <a:spLocks noGrp="1" noChangeArrowheads="1"/>
          </p:cNvSpPr>
          <p:nvPr>
            <p:ph type="title"/>
          </p:nvPr>
        </p:nvSpPr>
        <p:spPr/>
        <p:txBody>
          <a:bodyPr/>
          <a:lstStyle/>
          <a:p>
            <a:r>
              <a:rPr lang="en-GB" altLang="en-US" sz="4000"/>
              <a:t>Pipes</a:t>
            </a:r>
          </a:p>
        </p:txBody>
      </p:sp>
      <p:sp>
        <p:nvSpPr>
          <p:cNvPr id="404483" name="Rectangle 3">
            <a:extLst>
              <a:ext uri="{FF2B5EF4-FFF2-40B4-BE49-F238E27FC236}">
                <a16:creationId xmlns:a16="http://schemas.microsoft.com/office/drawing/2014/main" id="{03B4F234-8B9A-4AB7-B98F-6E1C52D1AA72}"/>
              </a:ext>
            </a:extLst>
          </p:cNvPr>
          <p:cNvSpPr>
            <a:spLocks noGrp="1" noChangeArrowheads="1"/>
          </p:cNvSpPr>
          <p:nvPr>
            <p:ph type="body" idx="1"/>
          </p:nvPr>
        </p:nvSpPr>
        <p:spPr/>
        <p:txBody>
          <a:bodyPr/>
          <a:lstStyle/>
          <a:p>
            <a:r>
              <a:rPr lang="en-GB" altLang="en-US"/>
              <a:t>Programs can be run together such that one program reads the output from another with no need for an explicit intermediate file:</a:t>
            </a:r>
          </a:p>
          <a:p>
            <a:endParaRPr lang="en-GB" altLang="en-US"/>
          </a:p>
          <a:p>
            <a:endParaRPr lang="en-GB" altLang="en-US"/>
          </a:p>
          <a:p>
            <a:r>
              <a:rPr lang="en-GB" altLang="en-US"/>
              <a:t>Example:</a:t>
            </a:r>
          </a:p>
          <a:p>
            <a:pPr lvl="1"/>
            <a:endParaRPr lang="en-GB" altLang="en-US"/>
          </a:p>
          <a:p>
            <a:pPr lvl="1"/>
            <a:r>
              <a:rPr lang="en-GB" altLang="en-US"/>
              <a:t>Command 1 | command 2</a:t>
            </a:r>
          </a:p>
          <a:p>
            <a:pPr lvl="1"/>
            <a:endParaRPr lang="en-GB" altLang="en-US"/>
          </a:p>
          <a:p>
            <a:pPr lvl="1"/>
            <a:r>
              <a:rPr lang="en-GB" altLang="en-US"/>
              <a:t>ls | grep '.sh' </a:t>
            </a:r>
          </a:p>
        </p:txBody>
      </p:sp>
      <p:graphicFrame>
        <p:nvGraphicFramePr>
          <p:cNvPr id="404485" name="Object 5">
            <a:extLst>
              <a:ext uri="{FF2B5EF4-FFF2-40B4-BE49-F238E27FC236}">
                <a16:creationId xmlns:a16="http://schemas.microsoft.com/office/drawing/2014/main" id="{D5AD512C-BFFE-46DA-8446-C9B3F26B04E9}"/>
              </a:ext>
            </a:extLst>
          </p:cNvPr>
          <p:cNvGraphicFramePr>
            <a:graphicFrameLocks noChangeAspect="1"/>
          </p:cNvGraphicFramePr>
          <p:nvPr/>
        </p:nvGraphicFramePr>
        <p:xfrm>
          <a:off x="1065213" y="2565400"/>
          <a:ext cx="7705725" cy="582613"/>
        </p:xfrm>
        <a:graphic>
          <a:graphicData uri="http://schemas.openxmlformats.org/presentationml/2006/ole">
            <mc:AlternateContent xmlns:mc="http://schemas.openxmlformats.org/markup-compatibility/2006">
              <mc:Choice xmlns:v="urn:schemas-microsoft-com:vml" Requires="v">
                <p:oleObj name="VISIO" r:id="rId3" imgW="6913440" imgH="522720" progId="Visio.Drawing.6">
                  <p:embed/>
                </p:oleObj>
              </mc:Choice>
              <mc:Fallback>
                <p:oleObj name="VISIO" r:id="rId3" imgW="6913440" imgH="522720" progId="Visio.Drawing.6">
                  <p:embed/>
                  <p:pic>
                    <p:nvPicPr>
                      <p:cNvPr id="404485" name="Object 5">
                        <a:extLst>
                          <a:ext uri="{FF2B5EF4-FFF2-40B4-BE49-F238E27FC236}">
                            <a16:creationId xmlns:a16="http://schemas.microsoft.com/office/drawing/2014/main" id="{D5AD512C-BFFE-46DA-8446-C9B3F26B0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213" y="2565400"/>
                        <a:ext cx="77057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4482"/>
                                        </p:tgtEl>
                                        <p:attrNameLst>
                                          <p:attrName>style.visibility</p:attrName>
                                        </p:attrNameLst>
                                      </p:cBhvr>
                                      <p:to>
                                        <p:strVal val="visible"/>
                                      </p:to>
                                    </p:set>
                                    <p:anim calcmode="discrete" valueType="clr">
                                      <p:cBhvr override="childStyle">
                                        <p:cTn id="7" dur="80"/>
                                        <p:tgtEl>
                                          <p:spTgt spid="4044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4482"/>
                                        </p:tgtEl>
                                        <p:attrNameLst>
                                          <p:attrName>fillcolor</p:attrName>
                                        </p:attrNameLst>
                                      </p:cBhvr>
                                      <p:tavLst>
                                        <p:tav tm="0">
                                          <p:val>
                                            <p:clrVal>
                                              <a:schemeClr val="accent2"/>
                                            </p:clrVal>
                                          </p:val>
                                        </p:tav>
                                        <p:tav tm="50000">
                                          <p:val>
                                            <p:clrVal>
                                              <a:schemeClr val="hlink"/>
                                            </p:clrVal>
                                          </p:val>
                                        </p:tav>
                                      </p:tavLst>
                                    </p:anim>
                                    <p:set>
                                      <p:cBhvr>
                                        <p:cTn id="9" dur="80"/>
                                        <p:tgtEl>
                                          <p:spTgt spid="404482"/>
                                        </p:tgtEl>
                                        <p:attrNameLst>
                                          <p:attrName>fill.type</p:attrName>
                                        </p:attrNameLst>
                                      </p:cBhvr>
                                      <p:to>
                                        <p:strVal val="solid"/>
                                      </p:to>
                                    </p:set>
                                  </p:childTnLst>
                                </p:cTn>
                              </p:par>
                            </p:childTnLst>
                          </p:cTn>
                        </p:par>
                        <p:par>
                          <p:cTn id="10" fill="hold" nodeType="afterGroup">
                            <p:stCondLst>
                              <p:cond delay="240"/>
                            </p:stCondLst>
                            <p:childTnLst>
                              <p:par>
                                <p:cTn id="11" presetID="5" presetClass="entr" presetSubtype="10" fill="hold" grpId="0" nodeType="afterEffect">
                                  <p:stCondLst>
                                    <p:cond delay="0"/>
                                  </p:stCondLst>
                                  <p:childTnLst>
                                    <p:set>
                                      <p:cBhvr>
                                        <p:cTn id="12" dur="1" fill="hold">
                                          <p:stCondLst>
                                            <p:cond delay="0"/>
                                          </p:stCondLst>
                                        </p:cTn>
                                        <p:tgtEl>
                                          <p:spTgt spid="404483">
                                            <p:txEl>
                                              <p:pRg st="0" end="0"/>
                                            </p:txEl>
                                          </p:spTgt>
                                        </p:tgtEl>
                                        <p:attrNameLst>
                                          <p:attrName>style.visibility</p:attrName>
                                        </p:attrNameLst>
                                      </p:cBhvr>
                                      <p:to>
                                        <p:strVal val="visible"/>
                                      </p:to>
                                    </p:set>
                                    <p:animEffect transition="in" filter="checkerboard(across)">
                                      <p:cBhvr>
                                        <p:cTn id="13" dur="500"/>
                                        <p:tgtEl>
                                          <p:spTgt spid="404483">
                                            <p:txEl>
                                              <p:pRg st="0" end="0"/>
                                            </p:txEl>
                                          </p:spTgt>
                                        </p:tgtEl>
                                      </p:cBhvr>
                                    </p:animEffect>
                                  </p:childTnLst>
                                </p:cTn>
                              </p:par>
                            </p:childTnLst>
                          </p:cTn>
                        </p:par>
                        <p:par>
                          <p:cTn id="14" fill="hold" nodeType="afterGroup">
                            <p:stCondLst>
                              <p:cond delay="740"/>
                            </p:stCondLst>
                            <p:childTnLst>
                              <p:par>
                                <p:cTn id="15" presetID="2" presetClass="entr" presetSubtype="8" fill="hold" nodeType="afterEffect">
                                  <p:stCondLst>
                                    <p:cond delay="0"/>
                                  </p:stCondLst>
                                  <p:childTnLst>
                                    <p:set>
                                      <p:cBhvr>
                                        <p:cTn id="16" dur="1" fill="hold">
                                          <p:stCondLst>
                                            <p:cond delay="0"/>
                                          </p:stCondLst>
                                        </p:cTn>
                                        <p:tgtEl>
                                          <p:spTgt spid="404485"/>
                                        </p:tgtEl>
                                        <p:attrNameLst>
                                          <p:attrName>style.visibility</p:attrName>
                                        </p:attrNameLst>
                                      </p:cBhvr>
                                      <p:to>
                                        <p:strVal val="visible"/>
                                      </p:to>
                                    </p:set>
                                    <p:anim calcmode="lin" valueType="num">
                                      <p:cBhvr additive="base">
                                        <p:cTn id="17" dur="500" fill="hold"/>
                                        <p:tgtEl>
                                          <p:spTgt spid="404485"/>
                                        </p:tgtEl>
                                        <p:attrNameLst>
                                          <p:attrName>ppt_x</p:attrName>
                                        </p:attrNameLst>
                                      </p:cBhvr>
                                      <p:tavLst>
                                        <p:tav tm="0">
                                          <p:val>
                                            <p:strVal val="0-#ppt_w/2"/>
                                          </p:val>
                                        </p:tav>
                                        <p:tav tm="100000">
                                          <p:val>
                                            <p:strVal val="#ppt_x"/>
                                          </p:val>
                                        </p:tav>
                                      </p:tavLst>
                                    </p:anim>
                                    <p:anim calcmode="lin" valueType="num">
                                      <p:cBhvr additive="base">
                                        <p:cTn id="18" dur="500" fill="hold"/>
                                        <p:tgtEl>
                                          <p:spTgt spid="40448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240"/>
                            </p:stCondLst>
                            <p:childTnLst>
                              <p:par>
                                <p:cTn id="20" presetID="5" presetClass="entr" presetSubtype="10" fill="hold" grpId="0" nodeType="after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checkerboard(across)">
                                      <p:cBhvr>
                                        <p:cTn id="22" dur="500"/>
                                        <p:tgtEl>
                                          <p:spTgt spid="404483">
                                            <p:txEl>
                                              <p:pRg st="3" end="3"/>
                                            </p:txEl>
                                          </p:spTgt>
                                        </p:tgtEl>
                                      </p:cBhvr>
                                    </p:animEffect>
                                  </p:childTnLst>
                                </p:cTn>
                              </p:par>
                            </p:childTnLst>
                          </p:cTn>
                        </p:par>
                        <p:par>
                          <p:cTn id="23" fill="hold" nodeType="afterGroup">
                            <p:stCondLst>
                              <p:cond delay="1740"/>
                            </p:stCondLst>
                            <p:childTnLst>
                              <p:par>
                                <p:cTn id="24" presetID="2" presetClass="entr" presetSubtype="4" fill="hold" grpId="0" nodeType="afterEffect">
                                  <p:stCondLst>
                                    <p:cond delay="0"/>
                                  </p:stCondLst>
                                  <p:childTnLst>
                                    <p:set>
                                      <p:cBhvr>
                                        <p:cTn id="25" dur="1" fill="hold">
                                          <p:stCondLst>
                                            <p:cond delay="0"/>
                                          </p:stCondLst>
                                        </p:cTn>
                                        <p:tgtEl>
                                          <p:spTgt spid="404483">
                                            <p:txEl>
                                              <p:pRg st="5" end="5"/>
                                            </p:txEl>
                                          </p:spTgt>
                                        </p:tgtEl>
                                        <p:attrNameLst>
                                          <p:attrName>style.visibility</p:attrName>
                                        </p:attrNameLst>
                                      </p:cBhvr>
                                      <p:to>
                                        <p:strVal val="visible"/>
                                      </p:to>
                                    </p:set>
                                    <p:anim calcmode="lin" valueType="num">
                                      <p:cBhvr additive="base">
                                        <p:cTn id="26" dur="500" fill="hold"/>
                                        <p:tgtEl>
                                          <p:spTgt spid="40448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04483">
                                            <p:txEl>
                                              <p:pRg st="5" end="5"/>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240"/>
                            </p:stCondLst>
                            <p:childTnLst>
                              <p:par>
                                <p:cTn id="29" presetID="2" presetClass="entr" presetSubtype="4" fill="hold" grpId="0" nodeType="afterEffect">
                                  <p:stCondLst>
                                    <p:cond delay="0"/>
                                  </p:stCondLst>
                                  <p:childTnLst>
                                    <p:set>
                                      <p:cBhvr>
                                        <p:cTn id="30" dur="1" fill="hold">
                                          <p:stCondLst>
                                            <p:cond delay="0"/>
                                          </p:stCondLst>
                                        </p:cTn>
                                        <p:tgtEl>
                                          <p:spTgt spid="404483">
                                            <p:txEl>
                                              <p:pRg st="7" end="7"/>
                                            </p:txEl>
                                          </p:spTgt>
                                        </p:tgtEl>
                                        <p:attrNameLst>
                                          <p:attrName>style.visibility</p:attrName>
                                        </p:attrNameLst>
                                      </p:cBhvr>
                                      <p:to>
                                        <p:strVal val="visible"/>
                                      </p:to>
                                    </p:set>
                                    <p:anim calcmode="lin" valueType="num">
                                      <p:cBhvr additive="base">
                                        <p:cTn id="31" dur="500" fill="hold"/>
                                        <p:tgtEl>
                                          <p:spTgt spid="40448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4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p:bldP spid="40448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B33CC9-99ED-46AD-B987-BA9E9A5BEA1E}"/>
              </a:ext>
            </a:extLst>
          </p:cNvPr>
          <p:cNvSpPr>
            <a:spLocks noGrp="1"/>
          </p:cNvSpPr>
          <p:nvPr>
            <p:ph type="sldNum" sz="quarter" idx="10"/>
          </p:nvPr>
        </p:nvSpPr>
        <p:spPr/>
        <p:txBody>
          <a:bodyPr/>
          <a:lstStyle/>
          <a:p>
            <a:r>
              <a:rPr lang="en-GB" altLang="en-US"/>
              <a:t>Page </a:t>
            </a:r>
            <a:fld id="{55610523-A21C-4A90-A52A-83DEB90C0697}" type="slidenum">
              <a:rPr lang="en-GB" altLang="en-US"/>
              <a:pPr/>
              <a:t>22</a:t>
            </a:fld>
            <a:r>
              <a:rPr lang="en-GB" altLang="en-US" sz="1400" b="0">
                <a:solidFill>
                  <a:schemeClr val="tx1"/>
                </a:solidFill>
              </a:rPr>
              <a:t> | </a:t>
            </a:r>
            <a:fld id="{2324A540-1767-4474-BA53-1688D3BD8B64}" type="datetime1">
              <a:rPr lang="en-GB" altLang="en-US" sz="1400" b="0">
                <a:solidFill>
                  <a:schemeClr val="tx1"/>
                </a:solidFill>
              </a:rPr>
              <a:pPr/>
              <a:t>07/07/2021</a:t>
            </a:fld>
            <a:r>
              <a:rPr lang="en-GB" altLang="en-US" sz="1400" b="0">
                <a:solidFill>
                  <a:schemeClr val="tx1"/>
                </a:solidFill>
              </a:rPr>
              <a:t> | UNIX Fundementals II </a:t>
            </a:r>
          </a:p>
        </p:txBody>
      </p:sp>
      <p:sp>
        <p:nvSpPr>
          <p:cNvPr id="406530" name="Rectangle 2">
            <a:extLst>
              <a:ext uri="{FF2B5EF4-FFF2-40B4-BE49-F238E27FC236}">
                <a16:creationId xmlns:a16="http://schemas.microsoft.com/office/drawing/2014/main" id="{7C8532D9-DAC6-48B2-84CD-55BAE5BB105E}"/>
              </a:ext>
            </a:extLst>
          </p:cNvPr>
          <p:cNvSpPr>
            <a:spLocks noGrp="1" noChangeArrowheads="1"/>
          </p:cNvSpPr>
          <p:nvPr>
            <p:ph type="title"/>
          </p:nvPr>
        </p:nvSpPr>
        <p:spPr/>
        <p:txBody>
          <a:bodyPr/>
          <a:lstStyle/>
          <a:p>
            <a:r>
              <a:rPr lang="en-GB" altLang="en-US" sz="4000"/>
              <a:t>Redirection to multiple outputs</a:t>
            </a:r>
          </a:p>
        </p:txBody>
      </p:sp>
      <p:sp>
        <p:nvSpPr>
          <p:cNvPr id="406531" name="Rectangle 3">
            <a:extLst>
              <a:ext uri="{FF2B5EF4-FFF2-40B4-BE49-F238E27FC236}">
                <a16:creationId xmlns:a16="http://schemas.microsoft.com/office/drawing/2014/main" id="{C2444B0C-2D18-4BF4-99CE-4B361E3E53CC}"/>
              </a:ext>
            </a:extLst>
          </p:cNvPr>
          <p:cNvSpPr>
            <a:spLocks noGrp="1" noChangeArrowheads="1"/>
          </p:cNvSpPr>
          <p:nvPr>
            <p:ph type="body" idx="1"/>
          </p:nvPr>
        </p:nvSpPr>
        <p:spPr/>
        <p:txBody>
          <a:bodyPr/>
          <a:lstStyle/>
          <a:p>
            <a:r>
              <a:rPr lang="en-GB" altLang="en-US"/>
              <a:t>The tee command is used to write to the standard output and to a file simultaneously. </a:t>
            </a:r>
          </a:p>
          <a:p>
            <a:r>
              <a:rPr lang="en-GB" altLang="en-US"/>
              <a:t>The tee command anywhere in a pipe command to divert a copy of the standard input (of tee) to disk and another copy to a terminal. </a:t>
            </a:r>
          </a:p>
          <a:p>
            <a:r>
              <a:rPr lang="en-GB" altLang="en-US"/>
              <a:t>Name is from the world of plumbing; it allows one input and two outputs. (tee command actually allows multiple file copies).</a:t>
            </a:r>
          </a:p>
          <a:p>
            <a:r>
              <a:rPr lang="en-GB" altLang="en-US"/>
              <a:t>Example:</a:t>
            </a:r>
          </a:p>
          <a:p>
            <a:pPr lvl="1"/>
            <a:endParaRPr lang="en-GB" altLang="en-US"/>
          </a:p>
          <a:p>
            <a:pPr lvl="1"/>
            <a:r>
              <a:rPr lang="en-GB" altLang="en-US"/>
              <a:t>Date | tee -a job.log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6530"/>
                                        </p:tgtEl>
                                        <p:attrNameLst>
                                          <p:attrName>style.visibility</p:attrName>
                                        </p:attrNameLst>
                                      </p:cBhvr>
                                      <p:to>
                                        <p:strVal val="visible"/>
                                      </p:to>
                                    </p:set>
                                    <p:anim calcmode="discrete" valueType="clr">
                                      <p:cBhvr override="childStyle">
                                        <p:cTn id="7" dur="80"/>
                                        <p:tgtEl>
                                          <p:spTgt spid="4065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6530"/>
                                        </p:tgtEl>
                                        <p:attrNameLst>
                                          <p:attrName>fillcolor</p:attrName>
                                        </p:attrNameLst>
                                      </p:cBhvr>
                                      <p:tavLst>
                                        <p:tav tm="0">
                                          <p:val>
                                            <p:clrVal>
                                              <a:schemeClr val="accent2"/>
                                            </p:clrVal>
                                          </p:val>
                                        </p:tav>
                                        <p:tav tm="50000">
                                          <p:val>
                                            <p:clrVal>
                                              <a:schemeClr val="hlink"/>
                                            </p:clrVal>
                                          </p:val>
                                        </p:tav>
                                      </p:tavLst>
                                    </p:anim>
                                    <p:set>
                                      <p:cBhvr>
                                        <p:cTn id="9" dur="80"/>
                                        <p:tgtEl>
                                          <p:spTgt spid="406530"/>
                                        </p:tgtEl>
                                        <p:attrNameLst>
                                          <p:attrName>fill.type</p:attrName>
                                        </p:attrNameLst>
                                      </p:cBhvr>
                                      <p:to>
                                        <p:strVal val="solid"/>
                                      </p:to>
                                    </p:set>
                                  </p:childTnLst>
                                </p:cTn>
                              </p:par>
                            </p:childTnLst>
                          </p:cTn>
                        </p:par>
                        <p:par>
                          <p:cTn id="10" fill="hold" nodeType="afterGroup">
                            <p:stCondLst>
                              <p:cond delay="1160"/>
                            </p:stCondLst>
                            <p:childTnLst>
                              <p:par>
                                <p:cTn id="11" presetID="5" presetClass="entr" presetSubtype="10" fill="hold" grpId="0" nodeType="afterEffect">
                                  <p:stCondLst>
                                    <p:cond delay="0"/>
                                  </p:stCondLst>
                                  <p:childTnLst>
                                    <p:set>
                                      <p:cBhvr>
                                        <p:cTn id="12" dur="1" fill="hold">
                                          <p:stCondLst>
                                            <p:cond delay="0"/>
                                          </p:stCondLst>
                                        </p:cTn>
                                        <p:tgtEl>
                                          <p:spTgt spid="406531">
                                            <p:txEl>
                                              <p:pRg st="0" end="0"/>
                                            </p:txEl>
                                          </p:spTgt>
                                        </p:tgtEl>
                                        <p:attrNameLst>
                                          <p:attrName>style.visibility</p:attrName>
                                        </p:attrNameLst>
                                      </p:cBhvr>
                                      <p:to>
                                        <p:strVal val="visible"/>
                                      </p:to>
                                    </p:set>
                                    <p:animEffect transition="in" filter="checkerboard(across)">
                                      <p:cBhvr>
                                        <p:cTn id="13" dur="500"/>
                                        <p:tgtEl>
                                          <p:spTgt spid="406531">
                                            <p:txEl>
                                              <p:pRg st="0" end="0"/>
                                            </p:txEl>
                                          </p:spTgt>
                                        </p:tgtEl>
                                      </p:cBhvr>
                                    </p:animEffect>
                                  </p:childTnLst>
                                </p:cTn>
                              </p:par>
                            </p:childTnLst>
                          </p:cTn>
                        </p:par>
                        <p:par>
                          <p:cTn id="14" fill="hold" nodeType="afterGroup">
                            <p:stCondLst>
                              <p:cond delay="1660"/>
                            </p:stCondLst>
                            <p:childTnLst>
                              <p:par>
                                <p:cTn id="15" presetID="5" presetClass="entr" presetSubtype="10" fill="hold" grpId="0" nodeType="afterEffect">
                                  <p:stCondLst>
                                    <p:cond delay="0"/>
                                  </p:stCondLst>
                                  <p:childTnLst>
                                    <p:set>
                                      <p:cBhvr>
                                        <p:cTn id="16" dur="1" fill="hold">
                                          <p:stCondLst>
                                            <p:cond delay="0"/>
                                          </p:stCondLst>
                                        </p:cTn>
                                        <p:tgtEl>
                                          <p:spTgt spid="406531">
                                            <p:txEl>
                                              <p:pRg st="1" end="1"/>
                                            </p:txEl>
                                          </p:spTgt>
                                        </p:tgtEl>
                                        <p:attrNameLst>
                                          <p:attrName>style.visibility</p:attrName>
                                        </p:attrNameLst>
                                      </p:cBhvr>
                                      <p:to>
                                        <p:strVal val="visible"/>
                                      </p:to>
                                    </p:set>
                                    <p:animEffect transition="in" filter="checkerboard(across)">
                                      <p:cBhvr>
                                        <p:cTn id="17" dur="500"/>
                                        <p:tgtEl>
                                          <p:spTgt spid="406531">
                                            <p:txEl>
                                              <p:pRg st="1" end="1"/>
                                            </p:txEl>
                                          </p:spTgt>
                                        </p:tgtEl>
                                      </p:cBhvr>
                                    </p:animEffect>
                                  </p:childTnLst>
                                </p:cTn>
                              </p:par>
                            </p:childTnLst>
                          </p:cTn>
                        </p:par>
                        <p:par>
                          <p:cTn id="18" fill="hold" nodeType="afterGroup">
                            <p:stCondLst>
                              <p:cond delay="2160"/>
                            </p:stCondLst>
                            <p:childTnLst>
                              <p:par>
                                <p:cTn id="19" presetID="5" presetClass="entr" presetSubtype="10" fill="hold" grpId="0" nodeType="afterEffect">
                                  <p:stCondLst>
                                    <p:cond delay="0"/>
                                  </p:stCondLst>
                                  <p:childTnLst>
                                    <p:set>
                                      <p:cBhvr>
                                        <p:cTn id="20" dur="1" fill="hold">
                                          <p:stCondLst>
                                            <p:cond delay="0"/>
                                          </p:stCondLst>
                                        </p:cTn>
                                        <p:tgtEl>
                                          <p:spTgt spid="406531">
                                            <p:txEl>
                                              <p:pRg st="2" end="2"/>
                                            </p:txEl>
                                          </p:spTgt>
                                        </p:tgtEl>
                                        <p:attrNameLst>
                                          <p:attrName>style.visibility</p:attrName>
                                        </p:attrNameLst>
                                      </p:cBhvr>
                                      <p:to>
                                        <p:strVal val="visible"/>
                                      </p:to>
                                    </p:set>
                                    <p:animEffect transition="in" filter="checkerboard(across)">
                                      <p:cBhvr>
                                        <p:cTn id="21" dur="500"/>
                                        <p:tgtEl>
                                          <p:spTgt spid="406531">
                                            <p:txEl>
                                              <p:pRg st="2" end="2"/>
                                            </p:txEl>
                                          </p:spTgt>
                                        </p:tgtEl>
                                      </p:cBhvr>
                                    </p:animEffect>
                                  </p:childTnLst>
                                </p:cTn>
                              </p:par>
                            </p:childTnLst>
                          </p:cTn>
                        </p:par>
                        <p:par>
                          <p:cTn id="22" fill="hold" nodeType="afterGroup">
                            <p:stCondLst>
                              <p:cond delay="2660"/>
                            </p:stCondLst>
                            <p:childTnLst>
                              <p:par>
                                <p:cTn id="23" presetID="5" presetClass="entr" presetSubtype="10" fill="hold" grpId="0" nodeType="afterEffect">
                                  <p:stCondLst>
                                    <p:cond delay="0"/>
                                  </p:stCondLst>
                                  <p:childTnLst>
                                    <p:set>
                                      <p:cBhvr>
                                        <p:cTn id="24" dur="1" fill="hold">
                                          <p:stCondLst>
                                            <p:cond delay="0"/>
                                          </p:stCondLst>
                                        </p:cTn>
                                        <p:tgtEl>
                                          <p:spTgt spid="406531">
                                            <p:txEl>
                                              <p:pRg st="3" end="3"/>
                                            </p:txEl>
                                          </p:spTgt>
                                        </p:tgtEl>
                                        <p:attrNameLst>
                                          <p:attrName>style.visibility</p:attrName>
                                        </p:attrNameLst>
                                      </p:cBhvr>
                                      <p:to>
                                        <p:strVal val="visible"/>
                                      </p:to>
                                    </p:set>
                                    <p:animEffect transition="in" filter="checkerboard(across)">
                                      <p:cBhvr>
                                        <p:cTn id="25" dur="500"/>
                                        <p:tgtEl>
                                          <p:spTgt spid="406531">
                                            <p:txEl>
                                              <p:pRg st="3" end="3"/>
                                            </p:txEl>
                                          </p:spTgt>
                                        </p:tgtEl>
                                      </p:cBhvr>
                                    </p:animEffect>
                                  </p:childTnLst>
                                </p:cTn>
                              </p:par>
                            </p:childTnLst>
                          </p:cTn>
                        </p:par>
                        <p:par>
                          <p:cTn id="26" fill="hold" nodeType="afterGroup">
                            <p:stCondLst>
                              <p:cond delay="3160"/>
                            </p:stCondLst>
                            <p:childTnLst>
                              <p:par>
                                <p:cTn id="27" presetID="2" presetClass="entr" presetSubtype="4" fill="hold" grpId="0" nodeType="afterEffect">
                                  <p:stCondLst>
                                    <p:cond delay="0"/>
                                  </p:stCondLst>
                                  <p:childTnLst>
                                    <p:set>
                                      <p:cBhvr>
                                        <p:cTn id="28" dur="1" fill="hold">
                                          <p:stCondLst>
                                            <p:cond delay="0"/>
                                          </p:stCondLst>
                                        </p:cTn>
                                        <p:tgtEl>
                                          <p:spTgt spid="406531">
                                            <p:txEl>
                                              <p:pRg st="5" end="5"/>
                                            </p:txEl>
                                          </p:spTgt>
                                        </p:tgtEl>
                                        <p:attrNameLst>
                                          <p:attrName>style.visibility</p:attrName>
                                        </p:attrNameLst>
                                      </p:cBhvr>
                                      <p:to>
                                        <p:strVal val="visible"/>
                                      </p:to>
                                    </p:set>
                                    <p:anim calcmode="lin" valueType="num">
                                      <p:cBhvr additive="base">
                                        <p:cTn id="29" dur="500" fill="hold"/>
                                        <p:tgtEl>
                                          <p:spTgt spid="40653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6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P spid="40653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49C979-5167-4BBA-9D00-8CFE4168A63F}"/>
              </a:ext>
            </a:extLst>
          </p:cNvPr>
          <p:cNvSpPr>
            <a:spLocks noGrp="1"/>
          </p:cNvSpPr>
          <p:nvPr>
            <p:ph type="sldNum" sz="quarter" idx="10"/>
          </p:nvPr>
        </p:nvSpPr>
        <p:spPr/>
        <p:txBody>
          <a:bodyPr/>
          <a:lstStyle/>
          <a:p>
            <a:r>
              <a:rPr lang="en-GB" altLang="en-US"/>
              <a:t>Page </a:t>
            </a:r>
            <a:fld id="{9073D1B8-F667-4DB1-B099-50B3303D6E9E}" type="slidenum">
              <a:rPr lang="en-GB" altLang="en-US"/>
              <a:pPr/>
              <a:t>23</a:t>
            </a:fld>
            <a:r>
              <a:rPr lang="en-GB" altLang="en-US" sz="1400" b="0">
                <a:solidFill>
                  <a:schemeClr val="tx1"/>
                </a:solidFill>
              </a:rPr>
              <a:t> | </a:t>
            </a:r>
            <a:fld id="{33334F99-2118-4C76-B891-6ECB13A4067B}" type="datetime1">
              <a:rPr lang="en-GB" altLang="en-US" sz="1400" b="0">
                <a:solidFill>
                  <a:schemeClr val="tx1"/>
                </a:solidFill>
              </a:rPr>
              <a:pPr/>
              <a:t>07/07/2021</a:t>
            </a:fld>
            <a:r>
              <a:rPr lang="en-GB" altLang="en-US" sz="1400" b="0">
                <a:solidFill>
                  <a:schemeClr val="tx1"/>
                </a:solidFill>
              </a:rPr>
              <a:t> | UNIX Fundementals II </a:t>
            </a:r>
          </a:p>
        </p:txBody>
      </p:sp>
      <p:sp>
        <p:nvSpPr>
          <p:cNvPr id="408578" name="Rectangle 2">
            <a:extLst>
              <a:ext uri="{FF2B5EF4-FFF2-40B4-BE49-F238E27FC236}">
                <a16:creationId xmlns:a16="http://schemas.microsoft.com/office/drawing/2014/main" id="{A567E01F-AAE1-47EE-8329-79866983FA7E}"/>
              </a:ext>
            </a:extLst>
          </p:cNvPr>
          <p:cNvSpPr>
            <a:spLocks noGrp="1" noChangeArrowheads="1"/>
          </p:cNvSpPr>
          <p:nvPr>
            <p:ph type="title"/>
          </p:nvPr>
        </p:nvSpPr>
        <p:spPr/>
        <p:txBody>
          <a:bodyPr/>
          <a:lstStyle/>
          <a:p>
            <a:r>
              <a:rPr lang="en-GB" altLang="en-US" sz="4000"/>
              <a:t>Regular Expressions</a:t>
            </a:r>
          </a:p>
        </p:txBody>
      </p:sp>
      <p:sp>
        <p:nvSpPr>
          <p:cNvPr id="408579" name="Rectangle 3">
            <a:extLst>
              <a:ext uri="{FF2B5EF4-FFF2-40B4-BE49-F238E27FC236}">
                <a16:creationId xmlns:a16="http://schemas.microsoft.com/office/drawing/2014/main" id="{0531F917-1FDB-4F25-9A7F-499F8ABE9F0A}"/>
              </a:ext>
            </a:extLst>
          </p:cNvPr>
          <p:cNvSpPr>
            <a:spLocks noGrp="1" noChangeArrowheads="1"/>
          </p:cNvSpPr>
          <p:nvPr>
            <p:ph type="body" idx="1"/>
          </p:nvPr>
        </p:nvSpPr>
        <p:spPr>
          <a:xfrm>
            <a:off x="742950" y="1268413"/>
            <a:ext cx="8747125" cy="4537075"/>
          </a:xfrm>
        </p:spPr>
        <p:txBody>
          <a:bodyPr/>
          <a:lstStyle/>
          <a:p>
            <a:pPr>
              <a:lnSpc>
                <a:spcPct val="80000"/>
              </a:lnSpc>
            </a:pPr>
            <a:r>
              <a:rPr lang="en-GB" altLang="en-US" sz="1800"/>
              <a:t>A regular expression is a sequence or a pattern of characters that is matched against a string of text when performing searches and replacements.</a:t>
            </a:r>
            <a:r>
              <a:rPr lang="en-GB" altLang="en-US" sz="1400"/>
              <a:t> </a:t>
            </a:r>
          </a:p>
          <a:p>
            <a:pPr>
              <a:lnSpc>
                <a:spcPct val="80000"/>
              </a:lnSpc>
            </a:pPr>
            <a:r>
              <a:rPr lang="en-GB" altLang="en-US" sz="1800"/>
              <a:t>Regular expressions, are used in pattern matching and substitution operators. </a:t>
            </a:r>
          </a:p>
          <a:p>
            <a:pPr>
              <a:lnSpc>
                <a:spcPct val="80000"/>
              </a:lnSpc>
            </a:pPr>
            <a:r>
              <a:rPr lang="en-GB" altLang="en-US" sz="1800"/>
              <a:t>Simple regular expression consists of a single character or a set of characters that matches itself.</a:t>
            </a:r>
          </a:p>
          <a:p>
            <a:pPr>
              <a:lnSpc>
                <a:spcPct val="80000"/>
              </a:lnSpc>
            </a:pPr>
            <a:r>
              <a:rPr lang="en-GB" altLang="en-US" sz="1800"/>
              <a:t>Regular expressions are very powerful tool. Packing a lot of meaning into a short space.</a:t>
            </a:r>
          </a:p>
          <a:p>
            <a:pPr>
              <a:lnSpc>
                <a:spcPct val="80000"/>
              </a:lnSpc>
            </a:pPr>
            <a:r>
              <a:rPr lang="en-GB" altLang="en-US" sz="1800"/>
              <a:t>Many tasks can be carried out with regular expressions. </a:t>
            </a:r>
          </a:p>
          <a:p>
            <a:pPr lvl="1">
              <a:lnSpc>
                <a:spcPct val="80000"/>
              </a:lnSpc>
            </a:pPr>
            <a:r>
              <a:rPr lang="en-GB" altLang="en-US" sz="1000"/>
              <a:t>The most common use is to find out whether a given string matches a particular pattern. </a:t>
            </a:r>
          </a:p>
          <a:p>
            <a:pPr lvl="1">
              <a:lnSpc>
                <a:spcPct val="80000"/>
              </a:lnSpc>
            </a:pPr>
            <a:r>
              <a:rPr lang="en-GB" altLang="en-US" sz="1000"/>
              <a:t>Can be used to find out where the matching substring is located within the string. </a:t>
            </a:r>
          </a:p>
          <a:p>
            <a:pPr lvl="1">
              <a:lnSpc>
                <a:spcPct val="80000"/>
              </a:lnSpc>
            </a:pPr>
            <a:r>
              <a:rPr lang="en-GB" altLang="en-US" sz="1000"/>
              <a:t>Can also use a substitution command to replace matching sections</a:t>
            </a:r>
            <a:endParaRPr lang="en-GB" altLang="en-US" sz="900"/>
          </a:p>
          <a:p>
            <a:pPr>
              <a:lnSpc>
                <a:spcPct val="80000"/>
              </a:lnSpc>
            </a:pPr>
            <a:r>
              <a:rPr lang="en-GB" altLang="en-US" sz="1800"/>
              <a:t>Examples:</a:t>
            </a:r>
          </a:p>
          <a:p>
            <a:pPr>
              <a:lnSpc>
                <a:spcPct val="80000"/>
              </a:lnSpc>
              <a:buFont typeface="Wingdings" panose="05000000000000000000" pitchFamily="2" charset="2"/>
              <a:buNone/>
            </a:pPr>
            <a:endParaRPr lang="en-GB" altLang="en-US" sz="1800"/>
          </a:p>
          <a:p>
            <a:pPr lvl="1">
              <a:lnSpc>
                <a:spcPct val="80000"/>
              </a:lnSpc>
            </a:pPr>
            <a:r>
              <a:rPr lang="en-GB" altLang="en-US" sz="1200"/>
              <a:t>* 		all files</a:t>
            </a:r>
          </a:p>
          <a:p>
            <a:pPr lvl="1">
              <a:lnSpc>
                <a:spcPct val="80000"/>
              </a:lnSpc>
            </a:pPr>
            <a:r>
              <a:rPr lang="en-GB" altLang="en-US" sz="1200"/>
              <a:t>*.* 	files with a .</a:t>
            </a:r>
          </a:p>
          <a:p>
            <a:pPr lvl="1">
              <a:lnSpc>
                <a:spcPct val="80000"/>
              </a:lnSpc>
            </a:pPr>
            <a:r>
              <a:rPr lang="en-GB" altLang="en-US" sz="1200"/>
              <a:t>*.c 	files that end with .c</a:t>
            </a:r>
          </a:p>
          <a:p>
            <a:pPr lvl="1">
              <a:lnSpc>
                <a:spcPct val="80000"/>
              </a:lnSpc>
            </a:pPr>
            <a:r>
              <a:rPr lang="en-GB" altLang="en-US" sz="1200"/>
              <a:t>*.? 	.c, .h, .o, ... files</a:t>
            </a:r>
          </a:p>
          <a:p>
            <a:pPr lvl="1">
              <a:lnSpc>
                <a:spcPct val="80000"/>
              </a:lnSpc>
            </a:pPr>
            <a:r>
              <a:rPr lang="en-GB" altLang="en-US" sz="1200"/>
              <a:t>.[A-Z]* 	.Xdefaults, ...</a:t>
            </a:r>
          </a:p>
          <a:p>
            <a:pPr lvl="1">
              <a:lnSpc>
                <a:spcPct val="80000"/>
              </a:lnSpc>
            </a:pPr>
            <a:r>
              <a:rPr lang="en-GB" altLang="en-US" sz="1200"/>
              <a:t>*.	[ch] 	files ending in .c or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dissolve">
                                      <p:cBhvr>
                                        <p:cTn id="7" dur="500"/>
                                        <p:tgtEl>
                                          <p:spTgt spid="408579">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08579">
                                            <p:txEl>
                                              <p:pRg st="1" end="1"/>
                                            </p:txEl>
                                          </p:spTgt>
                                        </p:tgtEl>
                                        <p:attrNameLst>
                                          <p:attrName>style.visibility</p:attrName>
                                        </p:attrNameLst>
                                      </p:cBhvr>
                                      <p:to>
                                        <p:strVal val="visible"/>
                                      </p:to>
                                    </p:set>
                                    <p:animEffect transition="in" filter="dissolve">
                                      <p:cBhvr>
                                        <p:cTn id="11" dur="500"/>
                                        <p:tgtEl>
                                          <p:spTgt spid="408579">
                                            <p:txEl>
                                              <p:pRg st="1" end="1"/>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408579">
                                            <p:txEl>
                                              <p:pRg st="2" end="2"/>
                                            </p:txEl>
                                          </p:spTgt>
                                        </p:tgtEl>
                                        <p:attrNameLst>
                                          <p:attrName>style.visibility</p:attrName>
                                        </p:attrNameLst>
                                      </p:cBhvr>
                                      <p:to>
                                        <p:strVal val="visible"/>
                                      </p:to>
                                    </p:set>
                                    <p:animEffect transition="in" filter="dissolve">
                                      <p:cBhvr>
                                        <p:cTn id="15" dur="500"/>
                                        <p:tgtEl>
                                          <p:spTgt spid="408579">
                                            <p:txEl>
                                              <p:pRg st="2" end="2"/>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408579">
                                            <p:txEl>
                                              <p:pRg st="3" end="3"/>
                                            </p:txEl>
                                          </p:spTgt>
                                        </p:tgtEl>
                                        <p:attrNameLst>
                                          <p:attrName>style.visibility</p:attrName>
                                        </p:attrNameLst>
                                      </p:cBhvr>
                                      <p:to>
                                        <p:strVal val="visible"/>
                                      </p:to>
                                    </p:set>
                                    <p:animEffect transition="in" filter="dissolve">
                                      <p:cBhvr>
                                        <p:cTn id="19" dur="500"/>
                                        <p:tgtEl>
                                          <p:spTgt spid="408579">
                                            <p:txEl>
                                              <p:pRg st="3" end="3"/>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408579">
                                            <p:txEl>
                                              <p:pRg st="4" end="4"/>
                                            </p:txEl>
                                          </p:spTgt>
                                        </p:tgtEl>
                                        <p:attrNameLst>
                                          <p:attrName>style.visibility</p:attrName>
                                        </p:attrNameLst>
                                      </p:cBhvr>
                                      <p:to>
                                        <p:strVal val="visible"/>
                                      </p:to>
                                    </p:set>
                                    <p:animEffect transition="in" filter="dissolve">
                                      <p:cBhvr>
                                        <p:cTn id="23" dur="500"/>
                                        <p:tgtEl>
                                          <p:spTgt spid="408579">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08579">
                                            <p:txEl>
                                              <p:pRg st="5" end="5"/>
                                            </p:txEl>
                                          </p:spTgt>
                                        </p:tgtEl>
                                        <p:attrNameLst>
                                          <p:attrName>style.visibility</p:attrName>
                                        </p:attrNameLst>
                                      </p:cBhvr>
                                      <p:to>
                                        <p:strVal val="visible"/>
                                      </p:to>
                                    </p:set>
                                    <p:animEffect transition="in" filter="dissolve">
                                      <p:cBhvr>
                                        <p:cTn id="26" dur="500"/>
                                        <p:tgtEl>
                                          <p:spTgt spid="408579">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08579">
                                            <p:txEl>
                                              <p:pRg st="6" end="6"/>
                                            </p:txEl>
                                          </p:spTgt>
                                        </p:tgtEl>
                                        <p:attrNameLst>
                                          <p:attrName>style.visibility</p:attrName>
                                        </p:attrNameLst>
                                      </p:cBhvr>
                                      <p:to>
                                        <p:strVal val="visible"/>
                                      </p:to>
                                    </p:set>
                                    <p:animEffect transition="in" filter="dissolve">
                                      <p:cBhvr>
                                        <p:cTn id="29" dur="500"/>
                                        <p:tgtEl>
                                          <p:spTgt spid="408579">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08579">
                                            <p:txEl>
                                              <p:pRg st="7" end="7"/>
                                            </p:txEl>
                                          </p:spTgt>
                                        </p:tgtEl>
                                        <p:attrNameLst>
                                          <p:attrName>style.visibility</p:attrName>
                                        </p:attrNameLst>
                                      </p:cBhvr>
                                      <p:to>
                                        <p:strVal val="visible"/>
                                      </p:to>
                                    </p:set>
                                    <p:animEffect transition="in" filter="dissolve">
                                      <p:cBhvr>
                                        <p:cTn id="32" dur="500"/>
                                        <p:tgtEl>
                                          <p:spTgt spid="40857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08579">
                                            <p:txEl>
                                              <p:pRg st="8" end="8"/>
                                            </p:txEl>
                                          </p:spTgt>
                                        </p:tgtEl>
                                        <p:attrNameLst>
                                          <p:attrName>style.visibility</p:attrName>
                                        </p:attrNameLst>
                                      </p:cBhvr>
                                      <p:to>
                                        <p:strVal val="visible"/>
                                      </p:to>
                                    </p:set>
                                    <p:animEffect transition="in" filter="dissolve">
                                      <p:cBhvr>
                                        <p:cTn id="37" dur="500"/>
                                        <p:tgtEl>
                                          <p:spTgt spid="408579">
                                            <p:txEl>
                                              <p:pRg st="8" end="8"/>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408579">
                                            <p:txEl>
                                              <p:pRg st="10" end="10"/>
                                            </p:txEl>
                                          </p:spTgt>
                                        </p:tgtEl>
                                        <p:attrNameLst>
                                          <p:attrName>style.visibility</p:attrName>
                                        </p:attrNameLst>
                                      </p:cBhvr>
                                      <p:to>
                                        <p:strVal val="visible"/>
                                      </p:to>
                                    </p:set>
                                    <p:animEffect transition="in" filter="dissolve">
                                      <p:cBhvr>
                                        <p:cTn id="40" dur="500"/>
                                        <p:tgtEl>
                                          <p:spTgt spid="408579">
                                            <p:txEl>
                                              <p:pRg st="10" end="10"/>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408579">
                                            <p:txEl>
                                              <p:pRg st="11" end="11"/>
                                            </p:txEl>
                                          </p:spTgt>
                                        </p:tgtEl>
                                        <p:attrNameLst>
                                          <p:attrName>style.visibility</p:attrName>
                                        </p:attrNameLst>
                                      </p:cBhvr>
                                      <p:to>
                                        <p:strVal val="visible"/>
                                      </p:to>
                                    </p:set>
                                    <p:animEffect transition="in" filter="dissolve">
                                      <p:cBhvr>
                                        <p:cTn id="43" dur="500"/>
                                        <p:tgtEl>
                                          <p:spTgt spid="408579">
                                            <p:txEl>
                                              <p:pRg st="11" end="11"/>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408579">
                                            <p:txEl>
                                              <p:pRg st="12" end="12"/>
                                            </p:txEl>
                                          </p:spTgt>
                                        </p:tgtEl>
                                        <p:attrNameLst>
                                          <p:attrName>style.visibility</p:attrName>
                                        </p:attrNameLst>
                                      </p:cBhvr>
                                      <p:to>
                                        <p:strVal val="visible"/>
                                      </p:to>
                                    </p:set>
                                    <p:animEffect transition="in" filter="dissolve">
                                      <p:cBhvr>
                                        <p:cTn id="46" dur="500"/>
                                        <p:tgtEl>
                                          <p:spTgt spid="408579">
                                            <p:txEl>
                                              <p:pRg st="12" end="12"/>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408579">
                                            <p:txEl>
                                              <p:pRg st="13" end="13"/>
                                            </p:txEl>
                                          </p:spTgt>
                                        </p:tgtEl>
                                        <p:attrNameLst>
                                          <p:attrName>style.visibility</p:attrName>
                                        </p:attrNameLst>
                                      </p:cBhvr>
                                      <p:to>
                                        <p:strVal val="visible"/>
                                      </p:to>
                                    </p:set>
                                    <p:animEffect transition="in" filter="dissolve">
                                      <p:cBhvr>
                                        <p:cTn id="49" dur="500"/>
                                        <p:tgtEl>
                                          <p:spTgt spid="408579">
                                            <p:txEl>
                                              <p:pRg st="13" end="13"/>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408579">
                                            <p:txEl>
                                              <p:pRg st="14" end="14"/>
                                            </p:txEl>
                                          </p:spTgt>
                                        </p:tgtEl>
                                        <p:attrNameLst>
                                          <p:attrName>style.visibility</p:attrName>
                                        </p:attrNameLst>
                                      </p:cBhvr>
                                      <p:to>
                                        <p:strVal val="visible"/>
                                      </p:to>
                                    </p:set>
                                    <p:animEffect transition="in" filter="dissolve">
                                      <p:cBhvr>
                                        <p:cTn id="52" dur="500"/>
                                        <p:tgtEl>
                                          <p:spTgt spid="408579">
                                            <p:txEl>
                                              <p:pRg st="14" end="14"/>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408579">
                                            <p:txEl>
                                              <p:pRg st="15" end="15"/>
                                            </p:txEl>
                                          </p:spTgt>
                                        </p:tgtEl>
                                        <p:attrNameLst>
                                          <p:attrName>style.visibility</p:attrName>
                                        </p:attrNameLst>
                                      </p:cBhvr>
                                      <p:to>
                                        <p:strVal val="visible"/>
                                      </p:to>
                                    </p:set>
                                    <p:animEffect transition="in" filter="dissolve">
                                      <p:cBhvr>
                                        <p:cTn id="55" dur="500"/>
                                        <p:tgtEl>
                                          <p:spTgt spid="40857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99AC77-BB5F-4B59-9905-7E33A331FB50}"/>
              </a:ext>
            </a:extLst>
          </p:cNvPr>
          <p:cNvSpPr>
            <a:spLocks noGrp="1"/>
          </p:cNvSpPr>
          <p:nvPr>
            <p:ph type="sldNum" sz="quarter" idx="10"/>
          </p:nvPr>
        </p:nvSpPr>
        <p:spPr/>
        <p:txBody>
          <a:bodyPr/>
          <a:lstStyle/>
          <a:p>
            <a:r>
              <a:rPr lang="en-GB" altLang="en-US"/>
              <a:t>Page </a:t>
            </a:r>
            <a:fld id="{F3B3450A-6A73-4B7E-B0A9-A23C6236D488}" type="slidenum">
              <a:rPr lang="en-GB" altLang="en-US"/>
              <a:pPr/>
              <a:t>24</a:t>
            </a:fld>
            <a:r>
              <a:rPr lang="en-GB" altLang="en-US" sz="1400" b="0">
                <a:solidFill>
                  <a:schemeClr val="tx1"/>
                </a:solidFill>
              </a:rPr>
              <a:t> | </a:t>
            </a:r>
            <a:fld id="{5E4469B9-2DFF-4273-897E-714937D3071D}" type="datetime1">
              <a:rPr lang="en-GB" altLang="en-US" sz="1400" b="0">
                <a:solidFill>
                  <a:schemeClr val="tx1"/>
                </a:solidFill>
              </a:rPr>
              <a:pPr/>
              <a:t>07/07/2021</a:t>
            </a:fld>
            <a:r>
              <a:rPr lang="en-GB" altLang="en-US" sz="1400" b="0">
                <a:solidFill>
                  <a:schemeClr val="tx1"/>
                </a:solidFill>
              </a:rPr>
              <a:t> | UNIX Fundementals II </a:t>
            </a:r>
          </a:p>
        </p:txBody>
      </p:sp>
      <p:sp>
        <p:nvSpPr>
          <p:cNvPr id="419842" name="Rectangle 2">
            <a:extLst>
              <a:ext uri="{FF2B5EF4-FFF2-40B4-BE49-F238E27FC236}">
                <a16:creationId xmlns:a16="http://schemas.microsoft.com/office/drawing/2014/main" id="{D2336E7F-2EEB-415C-8086-2E110A45A8FC}"/>
              </a:ext>
            </a:extLst>
          </p:cNvPr>
          <p:cNvSpPr>
            <a:spLocks noGrp="1" noChangeArrowheads="1"/>
          </p:cNvSpPr>
          <p:nvPr>
            <p:ph type="title"/>
          </p:nvPr>
        </p:nvSpPr>
        <p:spPr/>
        <p:txBody>
          <a:bodyPr/>
          <a:lstStyle/>
          <a:p>
            <a:r>
              <a:rPr lang="en-GB" altLang="en-US" sz="4000"/>
              <a:t>Regular Expressions I</a:t>
            </a:r>
          </a:p>
        </p:txBody>
      </p:sp>
      <p:sp>
        <p:nvSpPr>
          <p:cNvPr id="419843" name="Rectangle 3">
            <a:extLst>
              <a:ext uri="{FF2B5EF4-FFF2-40B4-BE49-F238E27FC236}">
                <a16:creationId xmlns:a16="http://schemas.microsoft.com/office/drawing/2014/main" id="{5DE54377-52EA-4A2D-9892-D6B5F8AD5E21}"/>
              </a:ext>
            </a:extLst>
          </p:cNvPr>
          <p:cNvSpPr>
            <a:spLocks noGrp="1" noChangeArrowheads="1"/>
          </p:cNvSpPr>
          <p:nvPr>
            <p:ph type="body" idx="1"/>
          </p:nvPr>
        </p:nvSpPr>
        <p:spPr/>
        <p:txBody>
          <a:bodyPr/>
          <a:lstStyle/>
          <a:p>
            <a:pPr>
              <a:lnSpc>
                <a:spcPct val="80000"/>
              </a:lnSpc>
            </a:pPr>
            <a:r>
              <a:rPr lang="en-GB" altLang="en-US" sz="2000"/>
              <a:t>Regular expression examples:</a:t>
            </a:r>
          </a:p>
          <a:p>
            <a:pPr lvl="1">
              <a:lnSpc>
                <a:spcPct val="80000"/>
              </a:lnSpc>
            </a:pPr>
            <a:r>
              <a:rPr lang="en-GB" altLang="en-US" sz="1800">
                <a:solidFill>
                  <a:srgbClr val="800000"/>
                </a:solidFill>
              </a:rPr>
              <a:t>ls -l | grep ^d</a:t>
            </a:r>
            <a:r>
              <a:rPr lang="en-GB" altLang="en-US" sz="1800"/>
              <a:t>		</a:t>
            </a:r>
            <a:r>
              <a:rPr lang="en-GB" altLang="en-US" sz="1400"/>
              <a:t>- lists directories only in the long ls listing.  </a:t>
            </a:r>
          </a:p>
          <a:p>
            <a:pPr lvl="1">
              <a:lnSpc>
                <a:spcPct val="80000"/>
              </a:lnSpc>
            </a:pPr>
            <a:r>
              <a:rPr lang="en-GB" altLang="en-US" sz="1800">
                <a:solidFill>
                  <a:srgbClr val="800000"/>
                </a:solidFill>
              </a:rPr>
              <a:t>ls [A-Z]*</a:t>
            </a:r>
            <a:r>
              <a:rPr lang="en-GB" altLang="en-US" sz="1800"/>
              <a:t> 		</a:t>
            </a:r>
            <a:r>
              <a:rPr lang="en-GB" altLang="en-US" sz="1400"/>
              <a:t>- lists files with names starting in caps.  </a:t>
            </a:r>
          </a:p>
          <a:p>
            <a:pPr lvl="1">
              <a:lnSpc>
                <a:spcPct val="80000"/>
              </a:lnSpc>
            </a:pPr>
            <a:r>
              <a:rPr lang="en-GB" altLang="en-US" sz="1800">
                <a:solidFill>
                  <a:srgbClr val="800000"/>
                </a:solidFill>
              </a:rPr>
              <a:t>ls -al | grep -v ^[A-Z]</a:t>
            </a:r>
            <a:r>
              <a:rPr lang="en-GB" altLang="en-US" sz="1400"/>
              <a:t>	- lists files with names which do not begin in 					caps.  </a:t>
            </a:r>
          </a:p>
          <a:p>
            <a:pPr lvl="1">
              <a:lnSpc>
                <a:spcPct val="80000"/>
              </a:lnSpc>
            </a:pPr>
            <a:r>
              <a:rPr lang="en-GB" altLang="en-US" sz="1400">
                <a:solidFill>
                  <a:srgbClr val="800000"/>
                </a:solidFill>
              </a:rPr>
              <a:t>cat</a:t>
            </a:r>
            <a:r>
              <a:rPr lang="en-GB" altLang="en-US" sz="1400"/>
              <a:t> midsummer</a:t>
            </a:r>
          </a:p>
          <a:p>
            <a:pPr lvl="1">
              <a:lnSpc>
                <a:spcPct val="80000"/>
              </a:lnSpc>
              <a:buFont typeface="Wingdings" panose="05000000000000000000" pitchFamily="2" charset="2"/>
              <a:buNone/>
            </a:pPr>
            <a:r>
              <a:rPr lang="en-GB" altLang="en-US" sz="1400"/>
              <a:t>I know a bank where the wild thyme blows,</a:t>
            </a:r>
          </a:p>
          <a:p>
            <a:pPr lvl="1">
              <a:lnSpc>
                <a:spcPct val="80000"/>
              </a:lnSpc>
              <a:buFont typeface="Wingdings" panose="05000000000000000000" pitchFamily="2" charset="2"/>
              <a:buNone/>
            </a:pPr>
            <a:r>
              <a:rPr lang="en-GB" altLang="en-US" sz="1400"/>
              <a:t>Where oxlips and the nodding violet grows,</a:t>
            </a:r>
          </a:p>
          <a:p>
            <a:pPr lvl="1">
              <a:lnSpc>
                <a:spcPct val="80000"/>
              </a:lnSpc>
              <a:buFont typeface="Wingdings" panose="05000000000000000000" pitchFamily="2" charset="2"/>
              <a:buNone/>
            </a:pPr>
            <a:r>
              <a:rPr lang="en-GB" altLang="en-US" sz="1400"/>
              <a:t>Quite over-canopied with luscious woodbine,</a:t>
            </a:r>
          </a:p>
          <a:p>
            <a:pPr lvl="1">
              <a:lnSpc>
                <a:spcPct val="80000"/>
              </a:lnSpc>
              <a:buFont typeface="Wingdings" panose="05000000000000000000" pitchFamily="2" charset="2"/>
              <a:buNone/>
            </a:pPr>
            <a:r>
              <a:rPr lang="en-GB" altLang="en-US" sz="1400"/>
              <a:t>With sweet musk-roses and with eglantine. </a:t>
            </a:r>
          </a:p>
          <a:p>
            <a:pPr lvl="1">
              <a:lnSpc>
                <a:spcPct val="80000"/>
              </a:lnSpc>
              <a:buFont typeface="Wingdings" panose="05000000000000000000" pitchFamily="2" charset="2"/>
              <a:buNone/>
            </a:pPr>
            <a:endParaRPr lang="en-GB" altLang="en-US" sz="1400"/>
          </a:p>
          <a:p>
            <a:pPr lvl="1">
              <a:lnSpc>
                <a:spcPct val="80000"/>
              </a:lnSpc>
            </a:pPr>
            <a:r>
              <a:rPr lang="en-GB" altLang="en-US" sz="1400">
                <a:solidFill>
                  <a:srgbClr val="800000"/>
                </a:solidFill>
              </a:rPr>
              <a:t>grep [a-z]</a:t>
            </a:r>
            <a:r>
              <a:rPr lang="en-GB" altLang="en-US" sz="1400"/>
              <a:t> midsummer</a:t>
            </a:r>
          </a:p>
          <a:p>
            <a:pPr lvl="1">
              <a:lnSpc>
                <a:spcPct val="80000"/>
              </a:lnSpc>
              <a:buFont typeface="Wingdings" panose="05000000000000000000" pitchFamily="2" charset="2"/>
              <a:buNone/>
            </a:pPr>
            <a:r>
              <a:rPr lang="en-GB" altLang="en-US" sz="1400"/>
              <a:t>I know a bank where the wild thyme blows,</a:t>
            </a:r>
          </a:p>
          <a:p>
            <a:pPr lvl="1">
              <a:lnSpc>
                <a:spcPct val="80000"/>
              </a:lnSpc>
              <a:buFont typeface="Wingdings" panose="05000000000000000000" pitchFamily="2" charset="2"/>
              <a:buNone/>
            </a:pPr>
            <a:r>
              <a:rPr lang="en-GB" altLang="en-US" sz="1400"/>
              <a:t>Where oxlips and the nodding violet grows,</a:t>
            </a:r>
          </a:p>
          <a:p>
            <a:pPr lvl="1">
              <a:lnSpc>
                <a:spcPct val="80000"/>
              </a:lnSpc>
              <a:buFont typeface="Wingdings" panose="05000000000000000000" pitchFamily="2" charset="2"/>
              <a:buNone/>
            </a:pPr>
            <a:r>
              <a:rPr lang="en-GB" altLang="en-US" sz="1400"/>
              <a:t>Quite over-canopied with luscious woodbine,</a:t>
            </a:r>
          </a:p>
          <a:p>
            <a:pPr lvl="1">
              <a:lnSpc>
                <a:spcPct val="80000"/>
              </a:lnSpc>
              <a:buFont typeface="Wingdings" panose="05000000000000000000" pitchFamily="2" charset="2"/>
              <a:buNone/>
            </a:pPr>
            <a:r>
              <a:rPr lang="en-GB" altLang="en-US" sz="1400"/>
              <a:t>With sweet musk-roses and with eglantine. </a:t>
            </a:r>
          </a:p>
          <a:p>
            <a:pPr lvl="1">
              <a:lnSpc>
                <a:spcPct val="80000"/>
              </a:lnSpc>
              <a:buFont typeface="Wingdings" panose="05000000000000000000" pitchFamily="2" charset="2"/>
              <a:buNone/>
            </a:pPr>
            <a:endParaRPr lang="en-GB" altLang="en-US" sz="1400"/>
          </a:p>
          <a:p>
            <a:pPr lvl="1">
              <a:lnSpc>
                <a:spcPct val="80000"/>
              </a:lnSpc>
              <a:buFont typeface="Wingdings" panose="05000000000000000000" pitchFamily="2" charset="2"/>
              <a:buNone/>
            </a:pPr>
            <a:r>
              <a:rPr lang="en-GB" altLang="en-US" sz="1800"/>
              <a:t>More on grep later!</a:t>
            </a:r>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animEffect transition="in" filter="dissolve">
                                      <p:cBhvr>
                                        <p:cTn id="7" dur="500"/>
                                        <p:tgtEl>
                                          <p:spTgt spid="41984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19843">
                                            <p:txEl>
                                              <p:pRg st="1" end="1"/>
                                            </p:txEl>
                                          </p:spTgt>
                                        </p:tgtEl>
                                        <p:attrNameLst>
                                          <p:attrName>style.visibility</p:attrName>
                                        </p:attrNameLst>
                                      </p:cBhvr>
                                      <p:to>
                                        <p:strVal val="visible"/>
                                      </p:to>
                                    </p:set>
                                    <p:animEffect transition="in" filter="dissolve">
                                      <p:cBhvr>
                                        <p:cTn id="10" dur="500"/>
                                        <p:tgtEl>
                                          <p:spTgt spid="41984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19843">
                                            <p:txEl>
                                              <p:pRg st="2" end="2"/>
                                            </p:txEl>
                                          </p:spTgt>
                                        </p:tgtEl>
                                        <p:attrNameLst>
                                          <p:attrName>style.visibility</p:attrName>
                                        </p:attrNameLst>
                                      </p:cBhvr>
                                      <p:to>
                                        <p:strVal val="visible"/>
                                      </p:to>
                                    </p:set>
                                    <p:animEffect transition="in" filter="dissolve">
                                      <p:cBhvr>
                                        <p:cTn id="13" dur="500"/>
                                        <p:tgtEl>
                                          <p:spTgt spid="41984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19843">
                                            <p:txEl>
                                              <p:pRg st="3" end="3"/>
                                            </p:txEl>
                                          </p:spTgt>
                                        </p:tgtEl>
                                        <p:attrNameLst>
                                          <p:attrName>style.visibility</p:attrName>
                                        </p:attrNameLst>
                                      </p:cBhvr>
                                      <p:to>
                                        <p:strVal val="visible"/>
                                      </p:to>
                                    </p:set>
                                    <p:animEffect transition="in" filter="dissolve">
                                      <p:cBhvr>
                                        <p:cTn id="16" dur="500"/>
                                        <p:tgtEl>
                                          <p:spTgt spid="4198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419843">
                                            <p:txEl>
                                              <p:pRg st="4" end="4"/>
                                            </p:txEl>
                                          </p:spTgt>
                                        </p:tgtEl>
                                        <p:attrNameLst>
                                          <p:attrName>style.visibility</p:attrName>
                                        </p:attrNameLst>
                                      </p:cBhvr>
                                      <p:to>
                                        <p:strVal val="visible"/>
                                      </p:to>
                                    </p:set>
                                    <p:animEffect transition="in" filter="dissolve">
                                      <p:cBhvr>
                                        <p:cTn id="21" dur="500"/>
                                        <p:tgtEl>
                                          <p:spTgt spid="41984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19843">
                                            <p:txEl>
                                              <p:pRg st="5" end="5"/>
                                            </p:txEl>
                                          </p:spTgt>
                                        </p:tgtEl>
                                        <p:attrNameLst>
                                          <p:attrName>style.visibility</p:attrName>
                                        </p:attrNameLst>
                                      </p:cBhvr>
                                      <p:to>
                                        <p:strVal val="visible"/>
                                      </p:to>
                                    </p:set>
                                    <p:animEffect transition="in" filter="dissolve">
                                      <p:cBhvr>
                                        <p:cTn id="24" dur="500"/>
                                        <p:tgtEl>
                                          <p:spTgt spid="41984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19843">
                                            <p:txEl>
                                              <p:pRg st="6" end="6"/>
                                            </p:txEl>
                                          </p:spTgt>
                                        </p:tgtEl>
                                        <p:attrNameLst>
                                          <p:attrName>style.visibility</p:attrName>
                                        </p:attrNameLst>
                                      </p:cBhvr>
                                      <p:to>
                                        <p:strVal val="visible"/>
                                      </p:to>
                                    </p:set>
                                    <p:animEffect transition="in" filter="dissolve">
                                      <p:cBhvr>
                                        <p:cTn id="27" dur="500"/>
                                        <p:tgtEl>
                                          <p:spTgt spid="419843">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19843">
                                            <p:txEl>
                                              <p:pRg st="7" end="7"/>
                                            </p:txEl>
                                          </p:spTgt>
                                        </p:tgtEl>
                                        <p:attrNameLst>
                                          <p:attrName>style.visibility</p:attrName>
                                        </p:attrNameLst>
                                      </p:cBhvr>
                                      <p:to>
                                        <p:strVal val="visible"/>
                                      </p:to>
                                    </p:set>
                                    <p:animEffect transition="in" filter="dissolve">
                                      <p:cBhvr>
                                        <p:cTn id="30" dur="500"/>
                                        <p:tgtEl>
                                          <p:spTgt spid="419843">
                                            <p:txEl>
                                              <p:pRg st="7" end="7"/>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419843">
                                            <p:txEl>
                                              <p:pRg st="8" end="8"/>
                                            </p:txEl>
                                          </p:spTgt>
                                        </p:tgtEl>
                                        <p:attrNameLst>
                                          <p:attrName>style.visibility</p:attrName>
                                        </p:attrNameLst>
                                      </p:cBhvr>
                                      <p:to>
                                        <p:strVal val="visible"/>
                                      </p:to>
                                    </p:set>
                                    <p:animEffect transition="in" filter="dissolve">
                                      <p:cBhvr>
                                        <p:cTn id="33" dur="500"/>
                                        <p:tgtEl>
                                          <p:spTgt spid="419843">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19843">
                                            <p:txEl>
                                              <p:pRg st="10" end="10"/>
                                            </p:txEl>
                                          </p:spTgt>
                                        </p:tgtEl>
                                        <p:attrNameLst>
                                          <p:attrName>style.visibility</p:attrName>
                                        </p:attrNameLst>
                                      </p:cBhvr>
                                      <p:to>
                                        <p:strVal val="visible"/>
                                      </p:to>
                                    </p:set>
                                    <p:animEffect transition="in" filter="dissolve">
                                      <p:cBhvr>
                                        <p:cTn id="38" dur="500"/>
                                        <p:tgtEl>
                                          <p:spTgt spid="419843">
                                            <p:txEl>
                                              <p:pRg st="10" end="10"/>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419843">
                                            <p:txEl>
                                              <p:pRg st="11" end="11"/>
                                            </p:txEl>
                                          </p:spTgt>
                                        </p:tgtEl>
                                        <p:attrNameLst>
                                          <p:attrName>style.visibility</p:attrName>
                                        </p:attrNameLst>
                                      </p:cBhvr>
                                      <p:to>
                                        <p:strVal val="visible"/>
                                      </p:to>
                                    </p:set>
                                    <p:animEffect transition="in" filter="dissolve">
                                      <p:cBhvr>
                                        <p:cTn id="41" dur="500"/>
                                        <p:tgtEl>
                                          <p:spTgt spid="419843">
                                            <p:txEl>
                                              <p:pRg st="11" end="11"/>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419843">
                                            <p:txEl>
                                              <p:pRg st="12" end="12"/>
                                            </p:txEl>
                                          </p:spTgt>
                                        </p:tgtEl>
                                        <p:attrNameLst>
                                          <p:attrName>style.visibility</p:attrName>
                                        </p:attrNameLst>
                                      </p:cBhvr>
                                      <p:to>
                                        <p:strVal val="visible"/>
                                      </p:to>
                                    </p:set>
                                    <p:animEffect transition="in" filter="dissolve">
                                      <p:cBhvr>
                                        <p:cTn id="44" dur="500"/>
                                        <p:tgtEl>
                                          <p:spTgt spid="419843">
                                            <p:txEl>
                                              <p:pRg st="12" end="12"/>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419843">
                                            <p:txEl>
                                              <p:pRg st="13" end="13"/>
                                            </p:txEl>
                                          </p:spTgt>
                                        </p:tgtEl>
                                        <p:attrNameLst>
                                          <p:attrName>style.visibility</p:attrName>
                                        </p:attrNameLst>
                                      </p:cBhvr>
                                      <p:to>
                                        <p:strVal val="visible"/>
                                      </p:to>
                                    </p:set>
                                    <p:animEffect transition="in" filter="dissolve">
                                      <p:cBhvr>
                                        <p:cTn id="47" dur="500"/>
                                        <p:tgtEl>
                                          <p:spTgt spid="419843">
                                            <p:txEl>
                                              <p:pRg st="13" end="13"/>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419843">
                                            <p:txEl>
                                              <p:pRg st="14" end="14"/>
                                            </p:txEl>
                                          </p:spTgt>
                                        </p:tgtEl>
                                        <p:attrNameLst>
                                          <p:attrName>style.visibility</p:attrName>
                                        </p:attrNameLst>
                                      </p:cBhvr>
                                      <p:to>
                                        <p:strVal val="visible"/>
                                      </p:to>
                                    </p:set>
                                    <p:animEffect transition="in" filter="dissolve">
                                      <p:cBhvr>
                                        <p:cTn id="50" dur="500"/>
                                        <p:tgtEl>
                                          <p:spTgt spid="419843">
                                            <p:txEl>
                                              <p:pRg st="14" end="14"/>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19843">
                                            <p:txEl>
                                              <p:pRg st="16" end="16"/>
                                            </p:txEl>
                                          </p:spTgt>
                                        </p:tgtEl>
                                        <p:attrNameLst>
                                          <p:attrName>style.visibility</p:attrName>
                                        </p:attrNameLst>
                                      </p:cBhvr>
                                      <p:to>
                                        <p:strVal val="visible"/>
                                      </p:to>
                                    </p:set>
                                    <p:animEffect transition="in" filter="dissolve">
                                      <p:cBhvr>
                                        <p:cTn id="53" dur="500"/>
                                        <p:tgtEl>
                                          <p:spTgt spid="41984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933FC4F-8FB1-4346-9951-752419932EB0}"/>
              </a:ext>
            </a:extLst>
          </p:cNvPr>
          <p:cNvSpPr>
            <a:spLocks noGrp="1"/>
          </p:cNvSpPr>
          <p:nvPr>
            <p:ph type="sldNum" sz="quarter" idx="10"/>
          </p:nvPr>
        </p:nvSpPr>
        <p:spPr/>
        <p:txBody>
          <a:bodyPr/>
          <a:lstStyle/>
          <a:p>
            <a:r>
              <a:rPr lang="en-GB" altLang="en-US"/>
              <a:t>Page </a:t>
            </a:r>
            <a:fld id="{CFAA7F22-DE7F-4D42-9FA0-2CE884B88BA9}" type="slidenum">
              <a:rPr lang="en-GB" altLang="en-US"/>
              <a:pPr/>
              <a:t>25</a:t>
            </a:fld>
            <a:r>
              <a:rPr lang="en-GB" altLang="en-US" sz="1400" b="0">
                <a:solidFill>
                  <a:schemeClr val="tx1"/>
                </a:solidFill>
              </a:rPr>
              <a:t> | </a:t>
            </a:r>
            <a:fld id="{E8047F20-A643-4F5D-BBF4-6E9F23012149}" type="datetime1">
              <a:rPr lang="en-GB" altLang="en-US" sz="1400" b="0">
                <a:solidFill>
                  <a:schemeClr val="tx1"/>
                </a:solidFill>
              </a:rPr>
              <a:pPr/>
              <a:t>07/07/2021</a:t>
            </a:fld>
            <a:r>
              <a:rPr lang="en-GB" altLang="en-US" sz="1400" b="0">
                <a:solidFill>
                  <a:schemeClr val="tx1"/>
                </a:solidFill>
              </a:rPr>
              <a:t> | UNIX Fundementals II </a:t>
            </a:r>
          </a:p>
        </p:txBody>
      </p:sp>
      <p:pic>
        <p:nvPicPr>
          <p:cNvPr id="421892" name="Picture 4">
            <a:extLst>
              <a:ext uri="{FF2B5EF4-FFF2-40B4-BE49-F238E27FC236}">
                <a16:creationId xmlns:a16="http://schemas.microsoft.com/office/drawing/2014/main" id="{89D21928-0CA2-4744-B584-B6170A91F78C}"/>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1890" name="Rectangle 2">
            <a:extLst>
              <a:ext uri="{FF2B5EF4-FFF2-40B4-BE49-F238E27FC236}">
                <a16:creationId xmlns:a16="http://schemas.microsoft.com/office/drawing/2014/main" id="{D3510558-643F-41C1-B21A-BDA7D310ACC3}"/>
              </a:ext>
            </a:extLst>
          </p:cNvPr>
          <p:cNvSpPr>
            <a:spLocks noGrp="1" noChangeArrowheads="1"/>
          </p:cNvSpPr>
          <p:nvPr>
            <p:ph type="title"/>
          </p:nvPr>
        </p:nvSpPr>
        <p:spPr/>
        <p:txBody>
          <a:bodyPr/>
          <a:lstStyle/>
          <a:p>
            <a:r>
              <a:rPr lang="en-GB" altLang="en-US" sz="4000"/>
              <a:t>Input/Output Redirection Checkpoint I</a:t>
            </a:r>
          </a:p>
        </p:txBody>
      </p:sp>
      <p:sp>
        <p:nvSpPr>
          <p:cNvPr id="421891" name="Rectangle 3">
            <a:extLst>
              <a:ext uri="{FF2B5EF4-FFF2-40B4-BE49-F238E27FC236}">
                <a16:creationId xmlns:a16="http://schemas.microsoft.com/office/drawing/2014/main" id="{0368F7EB-EA14-4574-A179-225C4AE184D0}"/>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a:pPr>
            <a:r>
              <a:rPr lang="en-GB" altLang="en-US"/>
              <a:t>Name the three file descriptors assigned by the shell when a program starts?</a:t>
            </a:r>
          </a:p>
          <a:p>
            <a:pPr marL="457200" indent="-457200">
              <a:buFont typeface="Wingdings" panose="05000000000000000000" pitchFamily="2" charset="2"/>
              <a:buNone/>
            </a:pPr>
            <a:endParaRPr lang="en-GB" altLang="en-US" sz="1000"/>
          </a:p>
          <a:p>
            <a:pPr marL="838200" lvl="1" indent="-381000">
              <a:buFont typeface="Wingdings" panose="05000000000000000000" pitchFamily="2" charset="2"/>
              <a:buNone/>
            </a:pPr>
            <a:r>
              <a:rPr lang="en-GB" altLang="en-US"/>
              <a:t>i) ……………………	  ii) ……………………	iii) …………………… 	</a:t>
            </a:r>
          </a:p>
          <a:p>
            <a:pPr marL="457200" indent="-457200" eaLnBrk="0" hangingPunct="0">
              <a:spcBef>
                <a:spcPct val="0"/>
              </a:spcBef>
              <a:buFontTx/>
              <a:buAutoNum type="arabicPeriod" startAt="3"/>
            </a:pPr>
            <a:endParaRPr lang="en-GB" altLang="en-US"/>
          </a:p>
          <a:p>
            <a:pPr marL="457200" indent="-457200" eaLnBrk="0" hangingPunct="0">
              <a:spcBef>
                <a:spcPct val="0"/>
              </a:spcBef>
              <a:buFontTx/>
              <a:buAutoNum type="arabicPeriod" startAt="2"/>
            </a:pPr>
            <a:r>
              <a:rPr lang="en-GB" altLang="en-US"/>
              <a:t>How can we redirect the output of the ps command to a file?</a:t>
            </a:r>
          </a:p>
          <a:p>
            <a:pPr marL="457200" indent="-457200" eaLnBrk="0" hangingPunct="0">
              <a:spcBef>
                <a:spcPct val="0"/>
              </a:spcBef>
              <a:buFontTx/>
              <a:buNone/>
            </a:pPr>
            <a:r>
              <a:rPr lang="en-GB" altLang="en-US"/>
              <a:t>		__________________________________________</a:t>
            </a:r>
          </a:p>
          <a:p>
            <a:pPr marL="457200" indent="-457200" eaLnBrk="0" hangingPunct="0">
              <a:spcBef>
                <a:spcPct val="0"/>
              </a:spcBef>
              <a:buFontTx/>
              <a:buNone/>
            </a:pPr>
            <a:endParaRPr lang="en-GB" altLang="en-US"/>
          </a:p>
          <a:p>
            <a:pPr marL="457200" indent="-457200" eaLnBrk="0" hangingPunct="0">
              <a:spcBef>
                <a:spcPct val="0"/>
              </a:spcBef>
              <a:buFontTx/>
              <a:buAutoNum type="arabicPeriod" startAt="3"/>
            </a:pPr>
            <a:r>
              <a:rPr lang="en-GB" altLang="en-US"/>
              <a:t>How can we ‘pipe’ the output of the ps command to the pg command?</a:t>
            </a:r>
          </a:p>
          <a:p>
            <a:pPr marL="457200" indent="-457200">
              <a:buFont typeface="Wingdings" panose="05000000000000000000" pitchFamily="2" charset="2"/>
              <a:buNone/>
            </a:pPr>
            <a:r>
              <a:rPr lang="en-GB" altLang="en-US"/>
              <a:t>		__________________________________________</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21890"/>
                                        </p:tgtEl>
                                        <p:attrNameLst>
                                          <p:attrName>style.visibility</p:attrName>
                                        </p:attrNameLst>
                                      </p:cBhvr>
                                      <p:to>
                                        <p:strVal val="visible"/>
                                      </p:to>
                                    </p:set>
                                    <p:anim calcmode="discrete" valueType="clr">
                                      <p:cBhvr override="childStyle">
                                        <p:cTn id="7" dur="80"/>
                                        <p:tgtEl>
                                          <p:spTgt spid="42189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1890"/>
                                        </p:tgtEl>
                                        <p:attrNameLst>
                                          <p:attrName>fillcolor</p:attrName>
                                        </p:attrNameLst>
                                      </p:cBhvr>
                                      <p:tavLst>
                                        <p:tav tm="0">
                                          <p:val>
                                            <p:clrVal>
                                              <a:schemeClr val="accent2"/>
                                            </p:clrVal>
                                          </p:val>
                                        </p:tav>
                                        <p:tav tm="50000">
                                          <p:val>
                                            <p:clrVal>
                                              <a:schemeClr val="hlink"/>
                                            </p:clrVal>
                                          </p:val>
                                        </p:tav>
                                      </p:tavLst>
                                    </p:anim>
                                    <p:set>
                                      <p:cBhvr>
                                        <p:cTn id="9" dur="80"/>
                                        <p:tgtEl>
                                          <p:spTgt spid="421890"/>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421891">
                                            <p:txEl>
                                              <p:pRg st="0" end="0"/>
                                            </p:txEl>
                                          </p:spTgt>
                                        </p:tgtEl>
                                        <p:attrNameLst>
                                          <p:attrName>style.visibility</p:attrName>
                                        </p:attrNameLst>
                                      </p:cBhvr>
                                      <p:to>
                                        <p:strVal val="visible"/>
                                      </p:to>
                                    </p:set>
                                    <p:animEffect transition="in" filter="checkerboard(across)">
                                      <p:cBhvr>
                                        <p:cTn id="14" dur="500"/>
                                        <p:tgtEl>
                                          <p:spTgt spid="421891">
                                            <p:txEl>
                                              <p:pRg st="0" end="0"/>
                                            </p:txEl>
                                          </p:spTgt>
                                        </p:tgtEl>
                                      </p:cBhvr>
                                    </p:animEffect>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21891">
                                            <p:txEl>
                                              <p:pRg st="2" end="2"/>
                                            </p:txEl>
                                          </p:spTgt>
                                        </p:tgtEl>
                                        <p:attrNameLst>
                                          <p:attrName>style.visibility</p:attrName>
                                        </p:attrNameLst>
                                      </p:cBhvr>
                                      <p:to>
                                        <p:strVal val="visible"/>
                                      </p:to>
                                    </p:set>
                                    <p:anim calcmode="lin" valueType="num">
                                      <p:cBhvr additive="base">
                                        <p:cTn id="18" dur="500" fill="hold"/>
                                        <p:tgtEl>
                                          <p:spTgt spid="42189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21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21891">
                                            <p:txEl>
                                              <p:pRg st="4" end="4"/>
                                            </p:txEl>
                                          </p:spTgt>
                                        </p:tgtEl>
                                        <p:attrNameLst>
                                          <p:attrName>style.visibility</p:attrName>
                                        </p:attrNameLst>
                                      </p:cBhvr>
                                      <p:to>
                                        <p:strVal val="visible"/>
                                      </p:to>
                                    </p:set>
                                    <p:animEffect transition="in" filter="checkerboard(across)">
                                      <p:cBhvr>
                                        <p:cTn id="24" dur="500"/>
                                        <p:tgtEl>
                                          <p:spTgt spid="4218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21891">
                                            <p:txEl>
                                              <p:pRg st="5" end="5"/>
                                            </p:txEl>
                                          </p:spTgt>
                                        </p:tgtEl>
                                        <p:attrNameLst>
                                          <p:attrName>style.visibility</p:attrName>
                                        </p:attrNameLst>
                                      </p:cBhvr>
                                      <p:to>
                                        <p:strVal val="visible"/>
                                      </p:to>
                                    </p:set>
                                    <p:animEffect transition="in" filter="checkerboard(across)">
                                      <p:cBhvr>
                                        <p:cTn id="29" dur="500"/>
                                        <p:tgtEl>
                                          <p:spTgt spid="4218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21891">
                                            <p:txEl>
                                              <p:pRg st="7" end="7"/>
                                            </p:txEl>
                                          </p:spTgt>
                                        </p:tgtEl>
                                        <p:attrNameLst>
                                          <p:attrName>style.visibility</p:attrName>
                                        </p:attrNameLst>
                                      </p:cBhvr>
                                      <p:to>
                                        <p:strVal val="visible"/>
                                      </p:to>
                                    </p:set>
                                    <p:animEffect transition="in" filter="checkerboard(across)">
                                      <p:cBhvr>
                                        <p:cTn id="34" dur="500"/>
                                        <p:tgtEl>
                                          <p:spTgt spid="42189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21891">
                                            <p:txEl>
                                              <p:pRg st="8" end="8"/>
                                            </p:txEl>
                                          </p:spTgt>
                                        </p:tgtEl>
                                        <p:attrNameLst>
                                          <p:attrName>style.visibility</p:attrName>
                                        </p:attrNameLst>
                                      </p:cBhvr>
                                      <p:to>
                                        <p:strVal val="visible"/>
                                      </p:to>
                                    </p:set>
                                    <p:animEffect transition="in" filter="checkerboard(across)">
                                      <p:cBhvr>
                                        <p:cTn id="39" dur="500"/>
                                        <p:tgtEl>
                                          <p:spTgt spid="421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p:bldP spid="42189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FD366DC-A766-4EC2-A143-C99CDFA1F312}"/>
              </a:ext>
            </a:extLst>
          </p:cNvPr>
          <p:cNvSpPr>
            <a:spLocks noGrp="1"/>
          </p:cNvSpPr>
          <p:nvPr>
            <p:ph type="sldNum" sz="quarter" idx="10"/>
          </p:nvPr>
        </p:nvSpPr>
        <p:spPr/>
        <p:txBody>
          <a:bodyPr/>
          <a:lstStyle/>
          <a:p>
            <a:r>
              <a:rPr lang="en-GB" altLang="en-US"/>
              <a:t>Page </a:t>
            </a:r>
            <a:fld id="{D6752E49-3D88-4190-B014-88D13A788453}" type="slidenum">
              <a:rPr lang="en-GB" altLang="en-US"/>
              <a:pPr/>
              <a:t>26</a:t>
            </a:fld>
            <a:r>
              <a:rPr lang="en-GB" altLang="en-US" sz="1400" b="0">
                <a:solidFill>
                  <a:schemeClr val="tx1"/>
                </a:solidFill>
              </a:rPr>
              <a:t> | </a:t>
            </a:r>
            <a:fld id="{E8585EAC-9662-490D-8C46-200E033BE543}" type="datetime1">
              <a:rPr lang="en-GB" altLang="en-US" sz="1400" b="0">
                <a:solidFill>
                  <a:schemeClr val="tx1"/>
                </a:solidFill>
              </a:rPr>
              <a:pPr/>
              <a:t>07/07/2021</a:t>
            </a:fld>
            <a:r>
              <a:rPr lang="en-GB" altLang="en-US" sz="1400" b="0">
                <a:solidFill>
                  <a:schemeClr val="tx1"/>
                </a:solidFill>
              </a:rPr>
              <a:t> | UNIX Fundementals II </a:t>
            </a:r>
          </a:p>
        </p:txBody>
      </p:sp>
      <p:pic>
        <p:nvPicPr>
          <p:cNvPr id="420868" name="Picture 4">
            <a:extLst>
              <a:ext uri="{FF2B5EF4-FFF2-40B4-BE49-F238E27FC236}">
                <a16:creationId xmlns:a16="http://schemas.microsoft.com/office/drawing/2014/main" id="{C6E6157D-EC5D-40EA-9B28-62F055AA768B}"/>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866" name="Rectangle 2">
            <a:extLst>
              <a:ext uri="{FF2B5EF4-FFF2-40B4-BE49-F238E27FC236}">
                <a16:creationId xmlns:a16="http://schemas.microsoft.com/office/drawing/2014/main" id="{250D9418-5EBE-4E2C-B72F-E94B1BAFAE89}"/>
              </a:ext>
            </a:extLst>
          </p:cNvPr>
          <p:cNvSpPr>
            <a:spLocks noGrp="1" noChangeArrowheads="1"/>
          </p:cNvSpPr>
          <p:nvPr>
            <p:ph type="title"/>
          </p:nvPr>
        </p:nvSpPr>
        <p:spPr/>
        <p:txBody>
          <a:bodyPr/>
          <a:lstStyle/>
          <a:p>
            <a:r>
              <a:rPr lang="en-GB" altLang="en-US" sz="4000"/>
              <a:t>Input/Output Redirection Checkpoint II</a:t>
            </a:r>
          </a:p>
        </p:txBody>
      </p:sp>
      <p:sp>
        <p:nvSpPr>
          <p:cNvPr id="420867" name="Rectangle 3">
            <a:extLst>
              <a:ext uri="{FF2B5EF4-FFF2-40B4-BE49-F238E27FC236}">
                <a16:creationId xmlns:a16="http://schemas.microsoft.com/office/drawing/2014/main" id="{657A0591-E5DF-4D4A-80B2-A86C40C8FA28}"/>
              </a:ext>
            </a:extLst>
          </p:cNvPr>
          <p:cNvSpPr>
            <a:spLocks noGrp="1" noChangeArrowheads="1"/>
          </p:cNvSpPr>
          <p:nvPr>
            <p:ph type="body" idx="1"/>
          </p:nvPr>
        </p:nvSpPr>
        <p:spPr/>
        <p:txBody>
          <a:bodyPr/>
          <a:lstStyle/>
          <a:p>
            <a:pPr marL="457200" indent="-457200">
              <a:lnSpc>
                <a:spcPct val="90000"/>
              </a:lnSpc>
              <a:buFont typeface="Wingdings" panose="05000000000000000000" pitchFamily="2" charset="2"/>
              <a:buAutoNum type="arabicPeriod" startAt="4"/>
            </a:pPr>
            <a:r>
              <a:rPr lang="en-GB" altLang="en-US"/>
              <a:t>How would you search/list ALL files ending in .c or .h</a:t>
            </a:r>
          </a:p>
          <a:p>
            <a:pPr marL="457200" indent="-457200">
              <a:lnSpc>
                <a:spcPct val="90000"/>
              </a:lnSpc>
              <a:buFont typeface="Wingdings" panose="05000000000000000000" pitchFamily="2" charset="2"/>
              <a:buAutoNum type="arabicPeriod" startAt="4"/>
            </a:pPr>
            <a:endParaRPr lang="en-GB" altLang="en-US"/>
          </a:p>
          <a:p>
            <a:pPr marL="457200" indent="-457200">
              <a:lnSpc>
                <a:spcPct val="90000"/>
              </a:lnSpc>
              <a:buFont typeface="Wingdings" panose="05000000000000000000" pitchFamily="2" charset="2"/>
              <a:buNone/>
            </a:pPr>
            <a:r>
              <a:rPr lang="en-GB" altLang="en-US"/>
              <a:t>		__________________________________________</a:t>
            </a:r>
          </a:p>
          <a:p>
            <a:pPr marL="457200" indent="-457200">
              <a:lnSpc>
                <a:spcPct val="90000"/>
              </a:lnSpc>
              <a:buFont typeface="Wingdings" panose="05000000000000000000" pitchFamily="2" charset="2"/>
              <a:buAutoNum type="arabicPeriod" startAt="2"/>
            </a:pPr>
            <a:endParaRPr lang="en-GB" altLang="en-US"/>
          </a:p>
          <a:p>
            <a:pPr marL="457200" indent="-457200">
              <a:lnSpc>
                <a:spcPct val="90000"/>
              </a:lnSpc>
              <a:buFont typeface="Wingdings" panose="05000000000000000000" pitchFamily="2" charset="2"/>
              <a:buAutoNum type="arabicPeriod" startAt="5"/>
            </a:pPr>
            <a:r>
              <a:rPr lang="en-GB" altLang="en-US"/>
              <a:t>How would you match any character except uppercase A, B, C, D, or E. </a:t>
            </a:r>
          </a:p>
          <a:p>
            <a:pPr marL="457200" indent="-457200">
              <a:lnSpc>
                <a:spcPct val="90000"/>
              </a:lnSpc>
              <a:buFont typeface="Wingdings" panose="05000000000000000000" pitchFamily="2" charset="2"/>
              <a:buNone/>
            </a:pPr>
            <a:r>
              <a:rPr lang="en-GB" altLang="en-US"/>
              <a:t>		__________________________________________</a:t>
            </a:r>
          </a:p>
          <a:p>
            <a:pPr marL="457200" indent="-457200">
              <a:lnSpc>
                <a:spcPct val="90000"/>
              </a:lnSpc>
              <a:buFont typeface="Wingdings" panose="05000000000000000000" pitchFamily="2" charset="2"/>
              <a:buNone/>
            </a:pPr>
            <a:endParaRPr lang="en-GB" altLang="en-US"/>
          </a:p>
          <a:p>
            <a:pPr marL="457200" indent="-457200" eaLnBrk="0" hangingPunct="0">
              <a:lnSpc>
                <a:spcPct val="90000"/>
              </a:lnSpc>
              <a:spcBef>
                <a:spcPct val="0"/>
              </a:spcBef>
              <a:buFontTx/>
              <a:buAutoNum type="arabicPeriod" startAt="6"/>
            </a:pPr>
            <a:r>
              <a:rPr lang="en-GB" altLang="en-US"/>
              <a:t>How would you match ^m in a file:</a:t>
            </a:r>
          </a:p>
          <a:p>
            <a:pPr marL="457200" indent="-457200" eaLnBrk="0" hangingPunct="0">
              <a:lnSpc>
                <a:spcPct val="90000"/>
              </a:lnSpc>
              <a:spcBef>
                <a:spcPct val="0"/>
              </a:spcBef>
              <a:buFontTx/>
              <a:buAutoNum type="arabicPeriod" startAt="6"/>
            </a:pPr>
            <a:endParaRPr lang="en-GB" altLang="en-US"/>
          </a:p>
          <a:p>
            <a:pPr marL="457200" indent="-457200">
              <a:lnSpc>
                <a:spcPct val="90000"/>
              </a:lnSpc>
              <a:buFont typeface="Wingdings" panose="05000000000000000000" pitchFamily="2" charset="2"/>
              <a:buNone/>
            </a:pPr>
            <a:r>
              <a:rPr lang="en-GB" altLang="en-US"/>
              <a:t>		__________________________________________</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20866"/>
                                        </p:tgtEl>
                                        <p:attrNameLst>
                                          <p:attrName>style.visibility</p:attrName>
                                        </p:attrNameLst>
                                      </p:cBhvr>
                                      <p:to>
                                        <p:strVal val="visible"/>
                                      </p:to>
                                    </p:set>
                                    <p:anim calcmode="discrete" valueType="clr">
                                      <p:cBhvr override="childStyle">
                                        <p:cTn id="7" dur="80"/>
                                        <p:tgtEl>
                                          <p:spTgt spid="4208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20866"/>
                                        </p:tgtEl>
                                        <p:attrNameLst>
                                          <p:attrName>fillcolor</p:attrName>
                                        </p:attrNameLst>
                                      </p:cBhvr>
                                      <p:tavLst>
                                        <p:tav tm="0">
                                          <p:val>
                                            <p:clrVal>
                                              <a:schemeClr val="accent2"/>
                                            </p:clrVal>
                                          </p:val>
                                        </p:tav>
                                        <p:tav tm="50000">
                                          <p:val>
                                            <p:clrVal>
                                              <a:schemeClr val="hlink"/>
                                            </p:clrVal>
                                          </p:val>
                                        </p:tav>
                                      </p:tavLst>
                                    </p:anim>
                                    <p:set>
                                      <p:cBhvr>
                                        <p:cTn id="9" dur="80"/>
                                        <p:tgtEl>
                                          <p:spTgt spid="420866"/>
                                        </p:tgtEl>
                                        <p:attrNameLst>
                                          <p:attrName>fill.type</p:attrName>
                                        </p:attrNameLst>
                                      </p:cBhvr>
                                      <p:to>
                                        <p:strVal val="solid"/>
                                      </p:to>
                                    </p:set>
                                  </p:childTnLst>
                                </p:cTn>
                              </p:par>
                            </p:childTnLst>
                          </p:cTn>
                        </p:par>
                        <p:par>
                          <p:cTn id="10" fill="hold" nodeType="afterGroup">
                            <p:stCondLst>
                              <p:cond delay="1440"/>
                            </p:stCondLst>
                            <p:childTnLst>
                              <p:par>
                                <p:cTn id="11" presetID="5" presetClass="entr" presetSubtype="10" fill="hold" grpId="0" nodeType="afterEffect">
                                  <p:stCondLst>
                                    <p:cond delay="0"/>
                                  </p:stCondLst>
                                  <p:childTnLst>
                                    <p:set>
                                      <p:cBhvr>
                                        <p:cTn id="12" dur="1" fill="hold">
                                          <p:stCondLst>
                                            <p:cond delay="0"/>
                                          </p:stCondLst>
                                        </p:cTn>
                                        <p:tgtEl>
                                          <p:spTgt spid="420867">
                                            <p:txEl>
                                              <p:pRg st="0" end="0"/>
                                            </p:txEl>
                                          </p:spTgt>
                                        </p:tgtEl>
                                        <p:attrNameLst>
                                          <p:attrName>style.visibility</p:attrName>
                                        </p:attrNameLst>
                                      </p:cBhvr>
                                      <p:to>
                                        <p:strVal val="visible"/>
                                      </p:to>
                                    </p:set>
                                    <p:animEffect transition="in" filter="checkerboard(across)">
                                      <p:cBhvr>
                                        <p:cTn id="13" dur="500"/>
                                        <p:tgtEl>
                                          <p:spTgt spid="420867">
                                            <p:txEl>
                                              <p:pRg st="0" end="0"/>
                                            </p:txEl>
                                          </p:spTgt>
                                        </p:tgtEl>
                                      </p:cBhvr>
                                    </p:animEffect>
                                  </p:childTnLst>
                                </p:cTn>
                              </p:par>
                            </p:childTnLst>
                          </p:cTn>
                        </p:par>
                        <p:par>
                          <p:cTn id="14" fill="hold" nodeType="afterGroup">
                            <p:stCondLst>
                              <p:cond delay="1940"/>
                            </p:stCondLst>
                            <p:childTnLst>
                              <p:par>
                                <p:cTn id="15" presetID="5" presetClass="entr" presetSubtype="10" fill="hold" grpId="0" nodeType="afterEffect">
                                  <p:stCondLst>
                                    <p:cond delay="0"/>
                                  </p:stCondLst>
                                  <p:childTnLst>
                                    <p:set>
                                      <p:cBhvr>
                                        <p:cTn id="16" dur="1" fill="hold">
                                          <p:stCondLst>
                                            <p:cond delay="0"/>
                                          </p:stCondLst>
                                        </p:cTn>
                                        <p:tgtEl>
                                          <p:spTgt spid="420867">
                                            <p:txEl>
                                              <p:pRg st="2" end="2"/>
                                            </p:txEl>
                                          </p:spTgt>
                                        </p:tgtEl>
                                        <p:attrNameLst>
                                          <p:attrName>style.visibility</p:attrName>
                                        </p:attrNameLst>
                                      </p:cBhvr>
                                      <p:to>
                                        <p:strVal val="visible"/>
                                      </p:to>
                                    </p:set>
                                    <p:animEffect transition="in" filter="checkerboard(across)">
                                      <p:cBhvr>
                                        <p:cTn id="17" dur="500"/>
                                        <p:tgtEl>
                                          <p:spTgt spid="420867">
                                            <p:txEl>
                                              <p:pRg st="2" end="2"/>
                                            </p:txEl>
                                          </p:spTgt>
                                        </p:tgtEl>
                                      </p:cBhvr>
                                    </p:animEffect>
                                  </p:childTnLst>
                                </p:cTn>
                              </p:par>
                            </p:childTnLst>
                          </p:cTn>
                        </p:par>
                        <p:par>
                          <p:cTn id="18" fill="hold" nodeType="afterGroup">
                            <p:stCondLst>
                              <p:cond delay="2440"/>
                            </p:stCondLst>
                            <p:childTnLst>
                              <p:par>
                                <p:cTn id="19" presetID="5" presetClass="entr" presetSubtype="10" fill="hold" grpId="0" nodeType="afterEffect">
                                  <p:stCondLst>
                                    <p:cond delay="0"/>
                                  </p:stCondLst>
                                  <p:childTnLst>
                                    <p:set>
                                      <p:cBhvr>
                                        <p:cTn id="20" dur="1" fill="hold">
                                          <p:stCondLst>
                                            <p:cond delay="0"/>
                                          </p:stCondLst>
                                        </p:cTn>
                                        <p:tgtEl>
                                          <p:spTgt spid="420867">
                                            <p:txEl>
                                              <p:pRg st="4" end="4"/>
                                            </p:txEl>
                                          </p:spTgt>
                                        </p:tgtEl>
                                        <p:attrNameLst>
                                          <p:attrName>style.visibility</p:attrName>
                                        </p:attrNameLst>
                                      </p:cBhvr>
                                      <p:to>
                                        <p:strVal val="visible"/>
                                      </p:to>
                                    </p:set>
                                    <p:animEffect transition="in" filter="checkerboard(across)">
                                      <p:cBhvr>
                                        <p:cTn id="21" dur="500"/>
                                        <p:tgtEl>
                                          <p:spTgt spid="420867">
                                            <p:txEl>
                                              <p:pRg st="4" end="4"/>
                                            </p:txEl>
                                          </p:spTgt>
                                        </p:tgtEl>
                                      </p:cBhvr>
                                    </p:animEffect>
                                  </p:childTnLst>
                                </p:cTn>
                              </p:par>
                            </p:childTnLst>
                          </p:cTn>
                        </p:par>
                        <p:par>
                          <p:cTn id="22" fill="hold" nodeType="afterGroup">
                            <p:stCondLst>
                              <p:cond delay="2940"/>
                            </p:stCondLst>
                            <p:childTnLst>
                              <p:par>
                                <p:cTn id="23" presetID="5" presetClass="entr" presetSubtype="10" fill="hold" grpId="0" nodeType="afterEffect">
                                  <p:stCondLst>
                                    <p:cond delay="0"/>
                                  </p:stCondLst>
                                  <p:childTnLst>
                                    <p:set>
                                      <p:cBhvr>
                                        <p:cTn id="24" dur="1" fill="hold">
                                          <p:stCondLst>
                                            <p:cond delay="0"/>
                                          </p:stCondLst>
                                        </p:cTn>
                                        <p:tgtEl>
                                          <p:spTgt spid="420867">
                                            <p:txEl>
                                              <p:pRg st="5" end="5"/>
                                            </p:txEl>
                                          </p:spTgt>
                                        </p:tgtEl>
                                        <p:attrNameLst>
                                          <p:attrName>style.visibility</p:attrName>
                                        </p:attrNameLst>
                                      </p:cBhvr>
                                      <p:to>
                                        <p:strVal val="visible"/>
                                      </p:to>
                                    </p:set>
                                    <p:animEffect transition="in" filter="checkerboard(across)">
                                      <p:cBhvr>
                                        <p:cTn id="25" dur="500"/>
                                        <p:tgtEl>
                                          <p:spTgt spid="420867">
                                            <p:txEl>
                                              <p:pRg st="5" end="5"/>
                                            </p:txEl>
                                          </p:spTgt>
                                        </p:tgtEl>
                                      </p:cBhvr>
                                    </p:animEffect>
                                  </p:childTnLst>
                                </p:cTn>
                              </p:par>
                            </p:childTnLst>
                          </p:cTn>
                        </p:par>
                        <p:par>
                          <p:cTn id="26" fill="hold" nodeType="afterGroup">
                            <p:stCondLst>
                              <p:cond delay="3440"/>
                            </p:stCondLst>
                            <p:childTnLst>
                              <p:par>
                                <p:cTn id="27" presetID="5" presetClass="entr" presetSubtype="10" fill="hold" grpId="0" nodeType="afterEffect">
                                  <p:stCondLst>
                                    <p:cond delay="0"/>
                                  </p:stCondLst>
                                  <p:childTnLst>
                                    <p:set>
                                      <p:cBhvr>
                                        <p:cTn id="28" dur="1" fill="hold">
                                          <p:stCondLst>
                                            <p:cond delay="0"/>
                                          </p:stCondLst>
                                        </p:cTn>
                                        <p:tgtEl>
                                          <p:spTgt spid="420867">
                                            <p:txEl>
                                              <p:pRg st="7" end="7"/>
                                            </p:txEl>
                                          </p:spTgt>
                                        </p:tgtEl>
                                        <p:attrNameLst>
                                          <p:attrName>style.visibility</p:attrName>
                                        </p:attrNameLst>
                                      </p:cBhvr>
                                      <p:to>
                                        <p:strVal val="visible"/>
                                      </p:to>
                                    </p:set>
                                    <p:animEffect transition="in" filter="checkerboard(across)">
                                      <p:cBhvr>
                                        <p:cTn id="29" dur="500"/>
                                        <p:tgtEl>
                                          <p:spTgt spid="420867">
                                            <p:txEl>
                                              <p:pRg st="7" end="7"/>
                                            </p:txEl>
                                          </p:spTgt>
                                        </p:tgtEl>
                                      </p:cBhvr>
                                    </p:animEffect>
                                  </p:childTnLst>
                                </p:cTn>
                              </p:par>
                            </p:childTnLst>
                          </p:cTn>
                        </p:par>
                        <p:par>
                          <p:cTn id="30" fill="hold" nodeType="afterGroup">
                            <p:stCondLst>
                              <p:cond delay="3940"/>
                            </p:stCondLst>
                            <p:childTnLst>
                              <p:par>
                                <p:cTn id="31" presetID="5" presetClass="entr" presetSubtype="10" fill="hold" grpId="0" nodeType="afterEffect">
                                  <p:stCondLst>
                                    <p:cond delay="0"/>
                                  </p:stCondLst>
                                  <p:childTnLst>
                                    <p:set>
                                      <p:cBhvr>
                                        <p:cTn id="32" dur="1" fill="hold">
                                          <p:stCondLst>
                                            <p:cond delay="0"/>
                                          </p:stCondLst>
                                        </p:cTn>
                                        <p:tgtEl>
                                          <p:spTgt spid="420867">
                                            <p:txEl>
                                              <p:pRg st="9" end="9"/>
                                            </p:txEl>
                                          </p:spTgt>
                                        </p:tgtEl>
                                        <p:attrNameLst>
                                          <p:attrName>style.visibility</p:attrName>
                                        </p:attrNameLst>
                                      </p:cBhvr>
                                      <p:to>
                                        <p:strVal val="visible"/>
                                      </p:to>
                                    </p:set>
                                    <p:animEffect transition="in" filter="checkerboard(across)">
                                      <p:cBhvr>
                                        <p:cTn id="33" dur="500"/>
                                        <p:tgtEl>
                                          <p:spTgt spid="4208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6" grpId="0"/>
      <p:bldP spid="42086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C92B7-E9DF-4B80-A35B-D3F6ACA7BCF8}"/>
              </a:ext>
            </a:extLst>
          </p:cNvPr>
          <p:cNvSpPr>
            <a:spLocks noGrp="1"/>
          </p:cNvSpPr>
          <p:nvPr>
            <p:ph type="sldNum" sz="quarter" idx="10"/>
          </p:nvPr>
        </p:nvSpPr>
        <p:spPr/>
        <p:txBody>
          <a:bodyPr/>
          <a:lstStyle/>
          <a:p>
            <a:r>
              <a:rPr lang="en-GB" altLang="en-US"/>
              <a:t>Page </a:t>
            </a:r>
            <a:fld id="{4DE9688E-E628-4250-99CD-B6526C29B814}" type="slidenum">
              <a:rPr lang="en-GB" altLang="en-US"/>
              <a:pPr/>
              <a:t>27</a:t>
            </a:fld>
            <a:r>
              <a:rPr lang="en-GB" altLang="en-US" sz="1400" b="0">
                <a:solidFill>
                  <a:schemeClr val="tx1"/>
                </a:solidFill>
              </a:rPr>
              <a:t> | </a:t>
            </a:r>
            <a:fld id="{9CAB92B2-86B9-49C2-BE8F-7D47D1EC3823}" type="datetime1">
              <a:rPr lang="en-GB" altLang="en-US" sz="1400" b="0">
                <a:solidFill>
                  <a:schemeClr val="tx1"/>
                </a:solidFill>
              </a:rPr>
              <a:pPr/>
              <a:t>07/07/2021</a:t>
            </a:fld>
            <a:r>
              <a:rPr lang="en-GB" altLang="en-US" sz="1400" b="0">
                <a:solidFill>
                  <a:schemeClr val="tx1"/>
                </a:solidFill>
              </a:rPr>
              <a:t> | UNIX Fundementals II </a:t>
            </a:r>
          </a:p>
        </p:txBody>
      </p:sp>
      <p:pic>
        <p:nvPicPr>
          <p:cNvPr id="497666" name="Picture 2">
            <a:extLst>
              <a:ext uri="{FF2B5EF4-FFF2-40B4-BE49-F238E27FC236}">
                <a16:creationId xmlns:a16="http://schemas.microsoft.com/office/drawing/2014/main" id="{C2967967-19F0-486D-9F5F-237732B86D6D}"/>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05225" y="260350"/>
            <a:ext cx="25288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7667" name="Rectangle 3">
            <a:extLst>
              <a:ext uri="{FF2B5EF4-FFF2-40B4-BE49-F238E27FC236}">
                <a16:creationId xmlns:a16="http://schemas.microsoft.com/office/drawing/2014/main" id="{2F864B1E-41D4-4F36-A5BD-8C69A0016CB9}"/>
              </a:ext>
            </a:extLst>
          </p:cNvPr>
          <p:cNvSpPr>
            <a:spLocks noGrp="1" noChangeArrowheads="1"/>
          </p:cNvSpPr>
          <p:nvPr>
            <p:ph type="title"/>
          </p:nvPr>
        </p:nvSpPr>
        <p:spPr>
          <a:xfrm>
            <a:off x="741363" y="476250"/>
            <a:ext cx="8423275" cy="4681538"/>
          </a:xfrm>
        </p:spPr>
        <p:txBody>
          <a:bodyPr/>
          <a:lstStyle/>
          <a:p>
            <a:r>
              <a:rPr lang="en-GB" altLang="en-US" sz="4000"/>
              <a:t>EXERCISE 6</a:t>
            </a:r>
            <a:br>
              <a:rPr lang="en-GB" altLang="en-US" sz="4000"/>
            </a:br>
            <a:r>
              <a:rPr lang="en-GB" altLang="en-US" sz="4000"/>
              <a:t>Redirection &amp; Regular Expressions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97667"/>
                                        </p:tgtEl>
                                        <p:attrNameLst>
                                          <p:attrName>style.visibility</p:attrName>
                                        </p:attrNameLst>
                                      </p:cBhvr>
                                      <p:to>
                                        <p:strVal val="visible"/>
                                      </p:to>
                                    </p:set>
                                    <p:anim calcmode="discrete" valueType="clr">
                                      <p:cBhvr override="childStyle">
                                        <p:cTn id="7" dur="80"/>
                                        <p:tgtEl>
                                          <p:spTgt spid="49766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7667"/>
                                        </p:tgtEl>
                                        <p:attrNameLst>
                                          <p:attrName>fillcolor</p:attrName>
                                        </p:attrNameLst>
                                      </p:cBhvr>
                                      <p:tavLst>
                                        <p:tav tm="0">
                                          <p:val>
                                            <p:clrVal>
                                              <a:schemeClr val="accent2"/>
                                            </p:clrVal>
                                          </p:val>
                                        </p:tav>
                                        <p:tav tm="50000">
                                          <p:val>
                                            <p:clrVal>
                                              <a:schemeClr val="hlink"/>
                                            </p:clrVal>
                                          </p:val>
                                        </p:tav>
                                      </p:tavLst>
                                    </p:anim>
                                    <p:set>
                                      <p:cBhvr>
                                        <p:cTn id="9" dur="80"/>
                                        <p:tgtEl>
                                          <p:spTgt spid="49766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DC0D866-5AA0-4A48-AA55-8BEA680C2850}"/>
              </a:ext>
            </a:extLst>
          </p:cNvPr>
          <p:cNvSpPr>
            <a:spLocks noGrp="1"/>
          </p:cNvSpPr>
          <p:nvPr>
            <p:ph type="sldNum" sz="quarter" idx="10"/>
          </p:nvPr>
        </p:nvSpPr>
        <p:spPr/>
        <p:txBody>
          <a:bodyPr/>
          <a:lstStyle/>
          <a:p>
            <a:r>
              <a:rPr lang="en-GB" altLang="en-US"/>
              <a:t>Page </a:t>
            </a:r>
            <a:fld id="{B6B31B47-EE96-48B6-A86F-48E3FE0E5F3E}" type="slidenum">
              <a:rPr lang="en-GB" altLang="en-US"/>
              <a:pPr/>
              <a:t>28</a:t>
            </a:fld>
            <a:r>
              <a:rPr lang="en-GB" altLang="en-US" sz="1400" b="0">
                <a:solidFill>
                  <a:schemeClr val="tx1"/>
                </a:solidFill>
              </a:rPr>
              <a:t> | </a:t>
            </a:r>
            <a:fld id="{72111BA2-57CA-4B1D-BA79-510365F5B95E}" type="datetime1">
              <a:rPr lang="en-GB" altLang="en-US" sz="1400" b="0">
                <a:solidFill>
                  <a:schemeClr val="tx1"/>
                </a:solidFill>
              </a:rPr>
              <a:pPr/>
              <a:t>07/07/2021</a:t>
            </a:fld>
            <a:r>
              <a:rPr lang="en-GB" altLang="en-US" sz="1400" b="0">
                <a:solidFill>
                  <a:schemeClr val="tx1"/>
                </a:solidFill>
              </a:rPr>
              <a:t> | UNIX Fundementals II </a:t>
            </a:r>
          </a:p>
        </p:txBody>
      </p:sp>
      <p:pic>
        <p:nvPicPr>
          <p:cNvPr id="286724" name="Picture 4">
            <a:extLst>
              <a:ext uri="{FF2B5EF4-FFF2-40B4-BE49-F238E27FC236}">
                <a16:creationId xmlns:a16="http://schemas.microsoft.com/office/drawing/2014/main" id="{4090780C-E41D-4C79-9154-3DEDC61D5D7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2" name="Rectangle 2">
            <a:extLst>
              <a:ext uri="{FF2B5EF4-FFF2-40B4-BE49-F238E27FC236}">
                <a16:creationId xmlns:a16="http://schemas.microsoft.com/office/drawing/2014/main" id="{E0AB7C5A-A7C9-48B0-9261-EFF6B446BA7D}"/>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86723" name="Rectangle 3">
            <a:extLst>
              <a:ext uri="{FF2B5EF4-FFF2-40B4-BE49-F238E27FC236}">
                <a16:creationId xmlns:a16="http://schemas.microsoft.com/office/drawing/2014/main" id="{2316FF5A-5493-438A-B675-FBE07C38AB0E}"/>
              </a:ext>
            </a:extLst>
          </p:cNvPr>
          <p:cNvSpPr>
            <a:spLocks noGrp="1" noChangeArrowheads="1"/>
          </p:cNvSpPr>
          <p:nvPr>
            <p:ph type="body" idx="1"/>
          </p:nvPr>
        </p:nvSpPr>
        <p:spPr>
          <a:xfrm>
            <a:off x="776288" y="1484313"/>
            <a:ext cx="8420100" cy="4321175"/>
          </a:xfrm>
        </p:spPr>
        <p:txBody>
          <a:bodyPr/>
          <a:lstStyle/>
          <a:p>
            <a:pPr>
              <a:lnSpc>
                <a:spcPct val="80000"/>
              </a:lnSpc>
            </a:pPr>
            <a:r>
              <a:rPr lang="en-US" altLang="en-US" sz="1800">
                <a:solidFill>
                  <a:schemeClr val="hlink"/>
                </a:solidFill>
              </a:rPr>
              <a:t>vi editor</a:t>
            </a:r>
          </a:p>
          <a:p>
            <a:pPr>
              <a:lnSpc>
                <a:spcPct val="80000"/>
              </a:lnSpc>
            </a:pPr>
            <a:r>
              <a:rPr lang="en-US" altLang="en-US" sz="1800">
                <a:solidFill>
                  <a:schemeClr val="hlink"/>
                </a:solidFill>
              </a:rPr>
              <a:t>Redirection &amp; Regular Expressions</a:t>
            </a:r>
          </a:p>
          <a:p>
            <a:pPr>
              <a:lnSpc>
                <a:spcPct val="80000"/>
              </a:lnSpc>
            </a:pPr>
            <a:r>
              <a:rPr lang="en-US" altLang="en-US">
                <a:solidFill>
                  <a:srgbClr val="800000"/>
                </a:solidFill>
              </a:rPr>
              <a:t>Scheduling</a:t>
            </a:r>
          </a:p>
          <a:p>
            <a:pPr lvl="1">
              <a:lnSpc>
                <a:spcPct val="80000"/>
              </a:lnSpc>
            </a:pPr>
            <a:r>
              <a:rPr lang="en-US" altLang="en-US">
                <a:solidFill>
                  <a:srgbClr val="800000"/>
                </a:solidFill>
              </a:rPr>
              <a:t>Overview of Job Scheduling</a:t>
            </a:r>
          </a:p>
          <a:p>
            <a:pPr lvl="1">
              <a:lnSpc>
                <a:spcPct val="80000"/>
              </a:lnSpc>
            </a:pPr>
            <a:r>
              <a:rPr lang="en-US" altLang="en-US">
                <a:solidFill>
                  <a:srgbClr val="800000"/>
                </a:solidFill>
              </a:rPr>
              <a:t>CRONTAB – Commands</a:t>
            </a:r>
          </a:p>
          <a:p>
            <a:pPr lvl="1">
              <a:lnSpc>
                <a:spcPct val="80000"/>
              </a:lnSpc>
            </a:pPr>
            <a:r>
              <a:rPr lang="en-US" altLang="en-US">
                <a:solidFill>
                  <a:srgbClr val="800000"/>
                </a:solidFill>
              </a:rPr>
              <a:t>CRONTAB – File Syntax</a:t>
            </a:r>
          </a:p>
          <a:p>
            <a:pPr lvl="1">
              <a:lnSpc>
                <a:spcPct val="80000"/>
              </a:lnSpc>
            </a:pPr>
            <a:r>
              <a:rPr lang="en-US" altLang="en-US">
                <a:solidFill>
                  <a:srgbClr val="800000"/>
                </a:solidFill>
              </a:rPr>
              <a:t>CRONTAB – Restrictions</a:t>
            </a:r>
          </a:p>
          <a:p>
            <a:pPr lvl="1">
              <a:lnSpc>
                <a:spcPct val="80000"/>
              </a:lnSpc>
            </a:pPr>
            <a:r>
              <a:rPr lang="en-US" altLang="en-US">
                <a:solidFill>
                  <a:srgbClr val="800000"/>
                </a:solidFill>
              </a:rPr>
              <a:t>CRONTAB – Example</a:t>
            </a:r>
          </a:p>
          <a:p>
            <a:pPr lvl="1">
              <a:lnSpc>
                <a:spcPct val="80000"/>
              </a:lnSpc>
            </a:pPr>
            <a:r>
              <a:rPr lang="en-US" altLang="en-US">
                <a:solidFill>
                  <a:srgbClr val="800000"/>
                </a:solidFill>
              </a:rPr>
              <a:t>at command</a:t>
            </a:r>
          </a:p>
          <a:p>
            <a:pPr>
              <a:lnSpc>
                <a:spcPct val="80000"/>
              </a:lnSpc>
            </a:pPr>
            <a:r>
              <a:rPr lang="en-US" altLang="en-US" sz="1800">
                <a:solidFill>
                  <a:schemeClr val="hlink"/>
                </a:solidFill>
              </a:rPr>
              <a:t>Logical Volume Management</a:t>
            </a:r>
          </a:p>
          <a:p>
            <a:pPr>
              <a:lnSpc>
                <a:spcPct val="80000"/>
              </a:lnSpc>
            </a:pPr>
            <a:r>
              <a:rPr lang="en-US" altLang="en-US" sz="1800">
                <a:solidFill>
                  <a:schemeClr val="hlink"/>
                </a:solidFill>
              </a:rPr>
              <a:t>Printing</a:t>
            </a:r>
          </a:p>
          <a:p>
            <a:pPr>
              <a:lnSpc>
                <a:spcPct val="80000"/>
              </a:lnSpc>
            </a:pPr>
            <a:r>
              <a:rPr lang="en-US" altLang="en-US" sz="1800">
                <a:solidFill>
                  <a:schemeClr val="hlink"/>
                </a:solidFill>
              </a:rPr>
              <a:t>UNIX Tools &amp; Utilities</a:t>
            </a:r>
          </a:p>
          <a:p>
            <a:pPr>
              <a:lnSpc>
                <a:spcPct val="80000"/>
              </a:lnSpc>
            </a:pPr>
            <a:r>
              <a:rPr lang="en-US" altLang="en-US" sz="1800">
                <a:solidFill>
                  <a:schemeClr val="hlink"/>
                </a:solidFill>
              </a:rPr>
              <a:t>System Error Reporting</a:t>
            </a:r>
          </a:p>
          <a:p>
            <a:pPr>
              <a:lnSpc>
                <a:spcPct val="80000"/>
              </a:lnSpc>
            </a:pPr>
            <a:r>
              <a:rPr lang="en-US" altLang="en-US" sz="1800">
                <a:solidFill>
                  <a:schemeClr val="hlink"/>
                </a:solidFill>
              </a:rPr>
              <a:t>Manual Pages</a:t>
            </a:r>
          </a:p>
          <a:p>
            <a:pPr>
              <a:lnSpc>
                <a:spcPct val="80000"/>
              </a:lnSpc>
            </a:pPr>
            <a:endParaRPr lang="en-GB" altLang="en-US" sz="1800">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86722"/>
                                        </p:tgtEl>
                                        <p:attrNameLst>
                                          <p:attrName>style.visibility</p:attrName>
                                        </p:attrNameLst>
                                      </p:cBhvr>
                                      <p:to>
                                        <p:strVal val="visible"/>
                                      </p:to>
                                    </p:set>
                                    <p:anim calcmode="discrete" valueType="clr">
                                      <p:cBhvr override="childStyle">
                                        <p:cTn id="7" dur="80"/>
                                        <p:tgtEl>
                                          <p:spTgt spid="2867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6722"/>
                                        </p:tgtEl>
                                        <p:attrNameLst>
                                          <p:attrName>fillcolor</p:attrName>
                                        </p:attrNameLst>
                                      </p:cBhvr>
                                      <p:tavLst>
                                        <p:tav tm="0">
                                          <p:val>
                                            <p:clrVal>
                                              <a:schemeClr val="accent2"/>
                                            </p:clrVal>
                                          </p:val>
                                        </p:tav>
                                        <p:tav tm="50000">
                                          <p:val>
                                            <p:clrVal>
                                              <a:schemeClr val="hlink"/>
                                            </p:clrVal>
                                          </p:val>
                                        </p:tav>
                                      </p:tavLst>
                                    </p:anim>
                                    <p:set>
                                      <p:cBhvr>
                                        <p:cTn id="9" dur="80"/>
                                        <p:tgtEl>
                                          <p:spTgt spid="286722"/>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286723">
                                            <p:txEl>
                                              <p:pRg st="0" end="0"/>
                                            </p:txEl>
                                          </p:spTgt>
                                        </p:tgtEl>
                                        <p:attrNameLst>
                                          <p:attrName>style.visibility</p:attrName>
                                        </p:attrNameLst>
                                      </p:cBhvr>
                                      <p:to>
                                        <p:strVal val="visible"/>
                                      </p:to>
                                    </p:set>
                                    <p:anim calcmode="lin" valueType="num">
                                      <p:cBhvr additive="base">
                                        <p:cTn id="13" dur="500" fill="hold"/>
                                        <p:tgtEl>
                                          <p:spTgt spid="2867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23">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286723">
                                            <p:txEl>
                                              <p:pRg st="1" end="1"/>
                                            </p:txEl>
                                          </p:spTgt>
                                        </p:tgtEl>
                                        <p:attrNameLst>
                                          <p:attrName>style.visibility</p:attrName>
                                        </p:attrNameLst>
                                      </p:cBhvr>
                                      <p:to>
                                        <p:strVal val="visible"/>
                                      </p:to>
                                    </p:set>
                                    <p:anim calcmode="lin" valueType="num">
                                      <p:cBhvr additive="base">
                                        <p:cTn id="18" dur="500" fill="hold"/>
                                        <p:tgtEl>
                                          <p:spTgt spid="28672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86723">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286723">
                                            <p:txEl>
                                              <p:pRg st="9" end="9"/>
                                            </p:txEl>
                                          </p:spTgt>
                                        </p:tgtEl>
                                        <p:attrNameLst>
                                          <p:attrName>style.visibility</p:attrName>
                                        </p:attrNameLst>
                                      </p:cBhvr>
                                      <p:to>
                                        <p:strVal val="visible"/>
                                      </p:to>
                                    </p:set>
                                    <p:anim calcmode="lin" valueType="num">
                                      <p:cBhvr additive="base">
                                        <p:cTn id="23" dur="500" fill="hold"/>
                                        <p:tgtEl>
                                          <p:spTgt spid="286723">
                                            <p:txEl>
                                              <p:pRg st="9" end="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23">
                                            <p:txEl>
                                              <p:pRg st="9" end="9"/>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286723">
                                            <p:txEl>
                                              <p:pRg st="10" end="10"/>
                                            </p:txEl>
                                          </p:spTgt>
                                        </p:tgtEl>
                                        <p:attrNameLst>
                                          <p:attrName>style.visibility</p:attrName>
                                        </p:attrNameLst>
                                      </p:cBhvr>
                                      <p:to>
                                        <p:strVal val="visible"/>
                                      </p:to>
                                    </p:set>
                                    <p:anim calcmode="lin" valueType="num">
                                      <p:cBhvr additive="base">
                                        <p:cTn id="28" dur="500" fill="hold"/>
                                        <p:tgtEl>
                                          <p:spTgt spid="286723">
                                            <p:txEl>
                                              <p:pRg st="10" end="1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86723">
                                            <p:txEl>
                                              <p:pRg st="10" end="10"/>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286723">
                                            <p:txEl>
                                              <p:pRg st="11" end="11"/>
                                            </p:txEl>
                                          </p:spTgt>
                                        </p:tgtEl>
                                        <p:attrNameLst>
                                          <p:attrName>style.visibility</p:attrName>
                                        </p:attrNameLst>
                                      </p:cBhvr>
                                      <p:to>
                                        <p:strVal val="visible"/>
                                      </p:to>
                                    </p:set>
                                    <p:anim calcmode="lin" valueType="num">
                                      <p:cBhvr additive="base">
                                        <p:cTn id="33" dur="500" fill="hold"/>
                                        <p:tgtEl>
                                          <p:spTgt spid="286723">
                                            <p:txEl>
                                              <p:pRg st="11" end="1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86723">
                                            <p:txEl>
                                              <p:pRg st="11" end="11"/>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286723">
                                            <p:txEl>
                                              <p:pRg st="12" end="12"/>
                                            </p:txEl>
                                          </p:spTgt>
                                        </p:tgtEl>
                                        <p:attrNameLst>
                                          <p:attrName>style.visibility</p:attrName>
                                        </p:attrNameLst>
                                      </p:cBhvr>
                                      <p:to>
                                        <p:strVal val="visible"/>
                                      </p:to>
                                    </p:set>
                                    <p:anim calcmode="lin" valueType="num">
                                      <p:cBhvr additive="base">
                                        <p:cTn id="38" dur="500" fill="hold"/>
                                        <p:tgtEl>
                                          <p:spTgt spid="286723">
                                            <p:txEl>
                                              <p:pRg st="12" end="12"/>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86723">
                                            <p:txEl>
                                              <p:pRg st="12" end="12"/>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286723">
                                            <p:txEl>
                                              <p:pRg st="13" end="13"/>
                                            </p:txEl>
                                          </p:spTgt>
                                        </p:tgtEl>
                                        <p:attrNameLst>
                                          <p:attrName>style.visibility</p:attrName>
                                        </p:attrNameLst>
                                      </p:cBhvr>
                                      <p:to>
                                        <p:strVal val="visible"/>
                                      </p:to>
                                    </p:set>
                                    <p:anim calcmode="lin" valueType="num">
                                      <p:cBhvr additive="base">
                                        <p:cTn id="43" dur="500" fill="hold"/>
                                        <p:tgtEl>
                                          <p:spTgt spid="286723">
                                            <p:txEl>
                                              <p:pRg st="13" end="1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6723">
                                            <p:txEl>
                                              <p:pRg st="13" end="13"/>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4" fill="hold" grpId="0" nodeType="afterEffect">
                                  <p:stCondLst>
                                    <p:cond delay="0"/>
                                  </p:stCondLst>
                                  <p:childTnLst>
                                    <p:set>
                                      <p:cBhvr>
                                        <p:cTn id="47" dur="1" fill="hold">
                                          <p:stCondLst>
                                            <p:cond delay="0"/>
                                          </p:stCondLst>
                                        </p:cTn>
                                        <p:tgtEl>
                                          <p:spTgt spid="286723">
                                            <p:txEl>
                                              <p:pRg st="2" end="2"/>
                                            </p:txEl>
                                          </p:spTgt>
                                        </p:tgtEl>
                                        <p:attrNameLst>
                                          <p:attrName>style.visibility</p:attrName>
                                        </p:attrNameLst>
                                      </p:cBhvr>
                                      <p:to>
                                        <p:strVal val="visible"/>
                                      </p:to>
                                    </p:set>
                                    <p:anim calcmode="lin" valueType="num">
                                      <p:cBhvr additive="base">
                                        <p:cTn id="48" dur="500" fill="hold"/>
                                        <p:tgtEl>
                                          <p:spTgt spid="286723">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86723">
                                            <p:txEl>
                                              <p:pRg st="2" end="2"/>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920"/>
                            </p:stCondLst>
                            <p:childTnLst>
                              <p:par>
                                <p:cTn id="51" presetID="2" presetClass="entr" presetSubtype="2" fill="hold" grpId="0" nodeType="afterEffect">
                                  <p:stCondLst>
                                    <p:cond delay="0"/>
                                  </p:stCondLst>
                                  <p:childTnLst>
                                    <p:set>
                                      <p:cBhvr>
                                        <p:cTn id="52" dur="1" fill="hold">
                                          <p:stCondLst>
                                            <p:cond delay="0"/>
                                          </p:stCondLst>
                                        </p:cTn>
                                        <p:tgtEl>
                                          <p:spTgt spid="286723">
                                            <p:txEl>
                                              <p:pRg st="3" end="3"/>
                                            </p:txEl>
                                          </p:spTgt>
                                        </p:tgtEl>
                                        <p:attrNameLst>
                                          <p:attrName>style.visibility</p:attrName>
                                        </p:attrNameLst>
                                      </p:cBhvr>
                                      <p:to>
                                        <p:strVal val="visible"/>
                                      </p:to>
                                    </p:set>
                                    <p:anim calcmode="lin" valueType="num">
                                      <p:cBhvr additive="base">
                                        <p:cTn id="53" dur="500" fill="hold"/>
                                        <p:tgtEl>
                                          <p:spTgt spid="286723">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6723">
                                            <p:txEl>
                                              <p:pRg st="3" end="3"/>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420"/>
                            </p:stCondLst>
                            <p:childTnLst>
                              <p:par>
                                <p:cTn id="56" presetID="2" presetClass="entr" presetSubtype="2" fill="hold" grpId="0" nodeType="afterEffect">
                                  <p:stCondLst>
                                    <p:cond delay="0"/>
                                  </p:stCondLst>
                                  <p:childTnLst>
                                    <p:set>
                                      <p:cBhvr>
                                        <p:cTn id="57" dur="1" fill="hold">
                                          <p:stCondLst>
                                            <p:cond delay="0"/>
                                          </p:stCondLst>
                                        </p:cTn>
                                        <p:tgtEl>
                                          <p:spTgt spid="286723">
                                            <p:txEl>
                                              <p:pRg st="4" end="4"/>
                                            </p:txEl>
                                          </p:spTgt>
                                        </p:tgtEl>
                                        <p:attrNameLst>
                                          <p:attrName>style.visibility</p:attrName>
                                        </p:attrNameLst>
                                      </p:cBhvr>
                                      <p:to>
                                        <p:strVal val="visible"/>
                                      </p:to>
                                    </p:set>
                                    <p:anim calcmode="lin" valueType="num">
                                      <p:cBhvr additive="base">
                                        <p:cTn id="58" dur="500" fill="hold"/>
                                        <p:tgtEl>
                                          <p:spTgt spid="286723">
                                            <p:txEl>
                                              <p:pRg st="4" end="4"/>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286723">
                                            <p:txEl>
                                              <p:pRg st="4" end="4"/>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920"/>
                            </p:stCondLst>
                            <p:childTnLst>
                              <p:par>
                                <p:cTn id="61" presetID="2" presetClass="entr" presetSubtype="2" fill="hold" grpId="0" nodeType="afterEffect">
                                  <p:stCondLst>
                                    <p:cond delay="0"/>
                                  </p:stCondLst>
                                  <p:childTnLst>
                                    <p:set>
                                      <p:cBhvr>
                                        <p:cTn id="62" dur="1" fill="hold">
                                          <p:stCondLst>
                                            <p:cond delay="0"/>
                                          </p:stCondLst>
                                        </p:cTn>
                                        <p:tgtEl>
                                          <p:spTgt spid="286723">
                                            <p:txEl>
                                              <p:pRg st="5" end="5"/>
                                            </p:txEl>
                                          </p:spTgt>
                                        </p:tgtEl>
                                        <p:attrNameLst>
                                          <p:attrName>style.visibility</p:attrName>
                                        </p:attrNameLst>
                                      </p:cBhvr>
                                      <p:to>
                                        <p:strVal val="visible"/>
                                      </p:to>
                                    </p:set>
                                    <p:anim calcmode="lin" valueType="num">
                                      <p:cBhvr additive="base">
                                        <p:cTn id="63" dur="500" fill="hold"/>
                                        <p:tgtEl>
                                          <p:spTgt spid="286723">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86723">
                                            <p:txEl>
                                              <p:pRg st="5" end="5"/>
                                            </p:txEl>
                                          </p:spTgt>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6420"/>
                            </p:stCondLst>
                            <p:childTnLst>
                              <p:par>
                                <p:cTn id="66" presetID="2" presetClass="entr" presetSubtype="2" fill="hold" grpId="0" nodeType="afterEffect">
                                  <p:stCondLst>
                                    <p:cond delay="0"/>
                                  </p:stCondLst>
                                  <p:childTnLst>
                                    <p:set>
                                      <p:cBhvr>
                                        <p:cTn id="67" dur="1" fill="hold">
                                          <p:stCondLst>
                                            <p:cond delay="0"/>
                                          </p:stCondLst>
                                        </p:cTn>
                                        <p:tgtEl>
                                          <p:spTgt spid="286723">
                                            <p:txEl>
                                              <p:pRg st="6" end="6"/>
                                            </p:txEl>
                                          </p:spTgt>
                                        </p:tgtEl>
                                        <p:attrNameLst>
                                          <p:attrName>style.visibility</p:attrName>
                                        </p:attrNameLst>
                                      </p:cBhvr>
                                      <p:to>
                                        <p:strVal val="visible"/>
                                      </p:to>
                                    </p:set>
                                    <p:anim calcmode="lin" valueType="num">
                                      <p:cBhvr additive="base">
                                        <p:cTn id="68" dur="500" fill="hold"/>
                                        <p:tgtEl>
                                          <p:spTgt spid="286723">
                                            <p:txEl>
                                              <p:pRg st="6" end="6"/>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286723">
                                            <p:txEl>
                                              <p:pRg st="6" end="6"/>
                                            </p:txEl>
                                          </p:spTgt>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6920"/>
                            </p:stCondLst>
                            <p:childTnLst>
                              <p:par>
                                <p:cTn id="71" presetID="2" presetClass="entr" presetSubtype="2" fill="hold" grpId="0" nodeType="afterEffect">
                                  <p:stCondLst>
                                    <p:cond delay="0"/>
                                  </p:stCondLst>
                                  <p:childTnLst>
                                    <p:set>
                                      <p:cBhvr>
                                        <p:cTn id="72" dur="1" fill="hold">
                                          <p:stCondLst>
                                            <p:cond delay="0"/>
                                          </p:stCondLst>
                                        </p:cTn>
                                        <p:tgtEl>
                                          <p:spTgt spid="286723">
                                            <p:txEl>
                                              <p:pRg st="7" end="7"/>
                                            </p:txEl>
                                          </p:spTgt>
                                        </p:tgtEl>
                                        <p:attrNameLst>
                                          <p:attrName>style.visibility</p:attrName>
                                        </p:attrNameLst>
                                      </p:cBhvr>
                                      <p:to>
                                        <p:strVal val="visible"/>
                                      </p:to>
                                    </p:set>
                                    <p:anim calcmode="lin" valueType="num">
                                      <p:cBhvr additive="base">
                                        <p:cTn id="73" dur="500" fill="hold"/>
                                        <p:tgtEl>
                                          <p:spTgt spid="286723">
                                            <p:txEl>
                                              <p:pRg st="7" end="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86723">
                                            <p:txEl>
                                              <p:pRg st="7" end="7"/>
                                            </p:txEl>
                                          </p:spTgt>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7420"/>
                            </p:stCondLst>
                            <p:childTnLst>
                              <p:par>
                                <p:cTn id="76" presetID="2" presetClass="entr" presetSubtype="2" fill="hold" grpId="0" nodeType="afterEffect">
                                  <p:stCondLst>
                                    <p:cond delay="0"/>
                                  </p:stCondLst>
                                  <p:childTnLst>
                                    <p:set>
                                      <p:cBhvr>
                                        <p:cTn id="77" dur="1" fill="hold">
                                          <p:stCondLst>
                                            <p:cond delay="0"/>
                                          </p:stCondLst>
                                        </p:cTn>
                                        <p:tgtEl>
                                          <p:spTgt spid="286723">
                                            <p:txEl>
                                              <p:pRg st="8" end="8"/>
                                            </p:txEl>
                                          </p:spTgt>
                                        </p:tgtEl>
                                        <p:attrNameLst>
                                          <p:attrName>style.visibility</p:attrName>
                                        </p:attrNameLst>
                                      </p:cBhvr>
                                      <p:to>
                                        <p:strVal val="visible"/>
                                      </p:to>
                                    </p:set>
                                    <p:anim calcmode="lin" valueType="num">
                                      <p:cBhvr additive="base">
                                        <p:cTn id="78" dur="500" fill="hold"/>
                                        <p:tgtEl>
                                          <p:spTgt spid="286723">
                                            <p:txEl>
                                              <p:pRg st="8" end="8"/>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2867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p:bldP spid="28672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1A9AD6-8185-4AA1-9666-9C43A857A9D3}"/>
              </a:ext>
            </a:extLst>
          </p:cNvPr>
          <p:cNvSpPr>
            <a:spLocks noGrp="1"/>
          </p:cNvSpPr>
          <p:nvPr>
            <p:ph type="sldNum" sz="quarter" idx="10"/>
          </p:nvPr>
        </p:nvSpPr>
        <p:spPr/>
        <p:txBody>
          <a:bodyPr/>
          <a:lstStyle/>
          <a:p>
            <a:r>
              <a:rPr lang="en-GB" altLang="en-US"/>
              <a:t>Page </a:t>
            </a:r>
            <a:fld id="{0E2B049E-A641-47BB-95F2-0F8E00AB05B0}" type="slidenum">
              <a:rPr lang="en-GB" altLang="en-US"/>
              <a:pPr/>
              <a:t>29</a:t>
            </a:fld>
            <a:r>
              <a:rPr lang="en-GB" altLang="en-US" sz="1400" b="0">
                <a:solidFill>
                  <a:schemeClr val="tx1"/>
                </a:solidFill>
              </a:rPr>
              <a:t> | </a:t>
            </a:r>
            <a:fld id="{925D158A-7760-4E3C-88E6-E4730A98FCE8}" type="datetime1">
              <a:rPr lang="en-GB" altLang="en-US" sz="1400" b="0">
                <a:solidFill>
                  <a:schemeClr val="tx1"/>
                </a:solidFill>
              </a:rPr>
              <a:pPr/>
              <a:t>07/07/2021</a:t>
            </a:fld>
            <a:r>
              <a:rPr lang="en-GB" altLang="en-US" sz="1400" b="0">
                <a:solidFill>
                  <a:schemeClr val="tx1"/>
                </a:solidFill>
              </a:rPr>
              <a:t> | UNIX Fundementals II </a:t>
            </a:r>
          </a:p>
        </p:txBody>
      </p:sp>
      <p:sp>
        <p:nvSpPr>
          <p:cNvPr id="484354" name="Rectangle 2">
            <a:extLst>
              <a:ext uri="{FF2B5EF4-FFF2-40B4-BE49-F238E27FC236}">
                <a16:creationId xmlns:a16="http://schemas.microsoft.com/office/drawing/2014/main" id="{9F18A7E0-66DA-42A1-858D-EB57D39BBF43}"/>
              </a:ext>
            </a:extLst>
          </p:cNvPr>
          <p:cNvSpPr>
            <a:spLocks noGrp="1" noChangeArrowheads="1"/>
          </p:cNvSpPr>
          <p:nvPr>
            <p:ph type="title"/>
          </p:nvPr>
        </p:nvSpPr>
        <p:spPr/>
        <p:txBody>
          <a:bodyPr/>
          <a:lstStyle/>
          <a:p>
            <a:r>
              <a:rPr lang="en-GB" altLang="en-US" sz="4000"/>
              <a:t>Scheduling – CRONTAB Overview</a:t>
            </a:r>
          </a:p>
        </p:txBody>
      </p:sp>
      <p:sp>
        <p:nvSpPr>
          <p:cNvPr id="484355" name="Rectangle 3">
            <a:extLst>
              <a:ext uri="{FF2B5EF4-FFF2-40B4-BE49-F238E27FC236}">
                <a16:creationId xmlns:a16="http://schemas.microsoft.com/office/drawing/2014/main" id="{1E24291F-5D4F-40F5-850C-807F0005DB17}"/>
              </a:ext>
            </a:extLst>
          </p:cNvPr>
          <p:cNvSpPr>
            <a:spLocks noGrp="1" noChangeArrowheads="1"/>
          </p:cNvSpPr>
          <p:nvPr>
            <p:ph type="body" idx="1"/>
          </p:nvPr>
        </p:nvSpPr>
        <p:spPr/>
        <p:txBody>
          <a:bodyPr/>
          <a:lstStyle/>
          <a:p>
            <a:pPr algn="just">
              <a:lnSpc>
                <a:spcPct val="90000"/>
              </a:lnSpc>
            </a:pPr>
            <a:r>
              <a:rPr lang="en-GB" altLang="en-US"/>
              <a:t>CRONTAB/CRON is the UNIX scheduler and is used to run commands at a later time.</a:t>
            </a:r>
          </a:p>
          <a:p>
            <a:pPr algn="just">
              <a:lnSpc>
                <a:spcPct val="90000"/>
              </a:lnSpc>
            </a:pPr>
            <a:r>
              <a:rPr lang="en-GB" altLang="en-US"/>
              <a:t>CRONTAB is used to automate repetitious jobs.</a:t>
            </a:r>
          </a:p>
          <a:p>
            <a:pPr algn="just">
              <a:lnSpc>
                <a:spcPct val="90000"/>
              </a:lnSpc>
            </a:pPr>
            <a:r>
              <a:rPr lang="en-GB" altLang="en-US"/>
              <a:t>CRON (daemon) is driven by CRONTAB, a configuration file that specifies shell commands to run periodically on a given schedule.</a:t>
            </a:r>
          </a:p>
          <a:p>
            <a:pPr algn="just">
              <a:lnSpc>
                <a:spcPct val="90000"/>
              </a:lnSpc>
            </a:pPr>
            <a:r>
              <a:rPr lang="en-GB" altLang="en-US"/>
              <a:t>CRONTAB command submits, edits, lists, or removes cron jobs.</a:t>
            </a:r>
          </a:p>
          <a:p>
            <a:pPr algn="just">
              <a:lnSpc>
                <a:spcPct val="90000"/>
              </a:lnSpc>
            </a:pPr>
            <a:r>
              <a:rPr lang="en-GB" altLang="en-US"/>
              <a:t>All users CAN have their own CRONTAB (depends on security/permissions settings)</a:t>
            </a:r>
          </a:p>
          <a:p>
            <a:pPr algn="just">
              <a:lnSpc>
                <a:spcPct val="90000"/>
              </a:lnSpc>
            </a:pPr>
            <a:r>
              <a:rPr lang="en-GB" altLang="en-US"/>
              <a:t>Users can only create/edit/use their own CRONTAB files (except for root!)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80DACDC-5AFF-4A17-BED3-AD14EB6912A5}"/>
              </a:ext>
            </a:extLst>
          </p:cNvPr>
          <p:cNvSpPr>
            <a:spLocks noGrp="1"/>
          </p:cNvSpPr>
          <p:nvPr>
            <p:ph type="sldNum" sz="quarter" idx="10"/>
          </p:nvPr>
        </p:nvSpPr>
        <p:spPr/>
        <p:txBody>
          <a:bodyPr/>
          <a:lstStyle/>
          <a:p>
            <a:r>
              <a:rPr lang="en-GB" altLang="en-US"/>
              <a:t>Page </a:t>
            </a:r>
            <a:fld id="{3852FFC4-E50E-4134-9D67-110C33A02F8D}" type="slidenum">
              <a:rPr lang="en-GB" altLang="en-US"/>
              <a:pPr/>
              <a:t>3</a:t>
            </a:fld>
            <a:r>
              <a:rPr lang="en-GB" altLang="en-US" sz="1400" b="0">
                <a:solidFill>
                  <a:schemeClr val="tx1"/>
                </a:solidFill>
              </a:rPr>
              <a:t> | </a:t>
            </a:r>
            <a:fld id="{26FFFC89-4198-4EE8-9787-A9539C950CF7}" type="datetime1">
              <a:rPr lang="en-GB" altLang="en-US" sz="1400" b="0">
                <a:solidFill>
                  <a:schemeClr val="tx1"/>
                </a:solidFill>
              </a:rPr>
              <a:pPr/>
              <a:t>07/07/2021</a:t>
            </a:fld>
            <a:r>
              <a:rPr lang="en-GB" altLang="en-US" sz="1400" b="0">
                <a:solidFill>
                  <a:schemeClr val="tx1"/>
                </a:solidFill>
              </a:rPr>
              <a:t> | UNIX Fundementals II </a:t>
            </a:r>
          </a:p>
        </p:txBody>
      </p:sp>
      <p:pic>
        <p:nvPicPr>
          <p:cNvPr id="270340" name="Picture 4">
            <a:extLst>
              <a:ext uri="{FF2B5EF4-FFF2-40B4-BE49-F238E27FC236}">
                <a16:creationId xmlns:a16="http://schemas.microsoft.com/office/drawing/2014/main" id="{5A596E3C-566F-4367-990D-4BBA65D199D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38" name="Rectangle 2">
            <a:extLst>
              <a:ext uri="{FF2B5EF4-FFF2-40B4-BE49-F238E27FC236}">
                <a16:creationId xmlns:a16="http://schemas.microsoft.com/office/drawing/2014/main" id="{72277363-003E-41D8-84F3-8DA94C772117}"/>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COURSE AGENDA PART II</a:t>
            </a:r>
          </a:p>
        </p:txBody>
      </p:sp>
      <p:sp>
        <p:nvSpPr>
          <p:cNvPr id="270339" name="Rectangle 3">
            <a:extLst>
              <a:ext uri="{FF2B5EF4-FFF2-40B4-BE49-F238E27FC236}">
                <a16:creationId xmlns:a16="http://schemas.microsoft.com/office/drawing/2014/main" id="{C3148DFB-0AA8-4ECB-B3C5-2FE896A6EC5E}"/>
              </a:ext>
            </a:extLst>
          </p:cNvPr>
          <p:cNvSpPr>
            <a:spLocks noGrp="1" noChangeArrowheads="1"/>
          </p:cNvSpPr>
          <p:nvPr>
            <p:ph type="body" idx="1"/>
          </p:nvPr>
        </p:nvSpPr>
        <p:spPr>
          <a:xfrm>
            <a:off x="742950" y="1484313"/>
            <a:ext cx="8420100" cy="4321175"/>
          </a:xfrm>
        </p:spPr>
        <p:txBody>
          <a:bodyPr/>
          <a:lstStyle/>
          <a:p>
            <a:endParaRPr lang="en-US" altLang="en-US"/>
          </a:p>
          <a:p>
            <a:r>
              <a:rPr lang="en-US" altLang="en-US"/>
              <a:t>vi Editor</a:t>
            </a:r>
          </a:p>
          <a:p>
            <a:r>
              <a:rPr lang="en-US" altLang="en-US"/>
              <a:t>Redirection &amp; Regular Expressions</a:t>
            </a:r>
          </a:p>
          <a:p>
            <a:r>
              <a:rPr lang="en-US" altLang="en-US"/>
              <a:t>Scheduling</a:t>
            </a:r>
          </a:p>
          <a:p>
            <a:r>
              <a:rPr lang="en-US" altLang="en-US"/>
              <a:t>Logical Volume Management</a:t>
            </a:r>
          </a:p>
          <a:p>
            <a:r>
              <a:rPr lang="en-US" altLang="en-US"/>
              <a:t>Printing</a:t>
            </a:r>
          </a:p>
          <a:p>
            <a:r>
              <a:rPr lang="en-US" altLang="en-US"/>
              <a:t>UNIX Tools &amp; Utilities</a:t>
            </a:r>
          </a:p>
          <a:p>
            <a:r>
              <a:rPr lang="en-US" altLang="en-US"/>
              <a:t>System Error Reporting</a:t>
            </a:r>
          </a:p>
          <a:p>
            <a:r>
              <a:rPr lang="en-US" altLang="en-US"/>
              <a:t>Manual Pages</a:t>
            </a:r>
          </a:p>
          <a:p>
            <a:endParaRPr lang="en-GB" alt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70338"/>
                                        </p:tgtEl>
                                        <p:attrNameLst>
                                          <p:attrName>style.visibility</p:attrName>
                                        </p:attrNameLst>
                                      </p:cBhvr>
                                      <p:to>
                                        <p:strVal val="visible"/>
                                      </p:to>
                                    </p:set>
                                    <p:anim calcmode="discrete" valueType="clr">
                                      <p:cBhvr override="childStyle">
                                        <p:cTn id="7" dur="80"/>
                                        <p:tgtEl>
                                          <p:spTgt spid="2703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0338"/>
                                        </p:tgtEl>
                                        <p:attrNameLst>
                                          <p:attrName>fillcolor</p:attrName>
                                        </p:attrNameLst>
                                      </p:cBhvr>
                                      <p:tavLst>
                                        <p:tav tm="0">
                                          <p:val>
                                            <p:clrVal>
                                              <a:schemeClr val="accent2"/>
                                            </p:clrVal>
                                          </p:val>
                                        </p:tav>
                                        <p:tav tm="50000">
                                          <p:val>
                                            <p:clrVal>
                                              <a:schemeClr val="hlink"/>
                                            </p:clrVal>
                                          </p:val>
                                        </p:tav>
                                      </p:tavLst>
                                    </p:anim>
                                    <p:set>
                                      <p:cBhvr>
                                        <p:cTn id="9" dur="80"/>
                                        <p:tgtEl>
                                          <p:spTgt spid="270338"/>
                                        </p:tgtEl>
                                        <p:attrNameLst>
                                          <p:attrName>fill.type</p:attrName>
                                        </p:attrNameLst>
                                      </p:cBhvr>
                                      <p:to>
                                        <p:strVal val="solid"/>
                                      </p:to>
                                    </p:set>
                                  </p:childTnLst>
                                </p:cTn>
                              </p:par>
                            </p:childTnLst>
                          </p:cTn>
                        </p:par>
                        <p:par>
                          <p:cTn id="10" fill="hold" nodeType="afterGroup">
                            <p:stCondLst>
                              <p:cond delay="1400"/>
                            </p:stCondLst>
                            <p:childTnLst>
                              <p:par>
                                <p:cTn id="11" presetID="2" presetClass="entr" presetSubtype="8" fill="hold" grpId="0" nodeType="afterEffect">
                                  <p:stCondLst>
                                    <p:cond delay="0"/>
                                  </p:stCondLst>
                                  <p:childTnLst>
                                    <p:set>
                                      <p:cBhvr>
                                        <p:cTn id="12" dur="1" fill="hold">
                                          <p:stCondLst>
                                            <p:cond delay="0"/>
                                          </p:stCondLst>
                                        </p:cTn>
                                        <p:tgtEl>
                                          <p:spTgt spid="270339">
                                            <p:txEl>
                                              <p:pRg st="1" end="1"/>
                                            </p:txEl>
                                          </p:spTgt>
                                        </p:tgtEl>
                                        <p:attrNameLst>
                                          <p:attrName>style.visibility</p:attrName>
                                        </p:attrNameLst>
                                      </p:cBhvr>
                                      <p:to>
                                        <p:strVal val="visible"/>
                                      </p:to>
                                    </p:set>
                                    <p:anim calcmode="lin" valueType="num">
                                      <p:cBhvr additive="base">
                                        <p:cTn id="13" dur="500" fill="hold"/>
                                        <p:tgtEl>
                                          <p:spTgt spid="270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0339">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900"/>
                            </p:stCondLst>
                            <p:childTnLst>
                              <p:par>
                                <p:cTn id="16" presetID="2" presetClass="entr" presetSubtype="8" fill="hold" grpId="0" nodeType="afterEffect">
                                  <p:stCondLst>
                                    <p:cond delay="0"/>
                                  </p:stCondLst>
                                  <p:childTnLst>
                                    <p:set>
                                      <p:cBhvr>
                                        <p:cTn id="17" dur="1" fill="hold">
                                          <p:stCondLst>
                                            <p:cond delay="0"/>
                                          </p:stCondLst>
                                        </p:cTn>
                                        <p:tgtEl>
                                          <p:spTgt spid="270339">
                                            <p:txEl>
                                              <p:pRg st="2" end="2"/>
                                            </p:txEl>
                                          </p:spTgt>
                                        </p:tgtEl>
                                        <p:attrNameLst>
                                          <p:attrName>style.visibility</p:attrName>
                                        </p:attrNameLst>
                                      </p:cBhvr>
                                      <p:to>
                                        <p:strVal val="visible"/>
                                      </p:to>
                                    </p:set>
                                    <p:anim calcmode="lin" valueType="num">
                                      <p:cBhvr additive="base">
                                        <p:cTn id="18" dur="500" fill="hold"/>
                                        <p:tgtEl>
                                          <p:spTgt spid="270339">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70339">
                                            <p:txEl>
                                              <p:pRg st="2" end="2"/>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2400"/>
                            </p:stCondLst>
                            <p:childTnLst>
                              <p:par>
                                <p:cTn id="21" presetID="2" presetClass="entr" presetSubtype="8" fill="hold" grpId="0" nodeType="afterEffect">
                                  <p:stCondLst>
                                    <p:cond delay="0"/>
                                  </p:stCondLst>
                                  <p:childTnLst>
                                    <p:set>
                                      <p:cBhvr>
                                        <p:cTn id="22" dur="1" fill="hold">
                                          <p:stCondLst>
                                            <p:cond delay="0"/>
                                          </p:stCondLst>
                                        </p:cTn>
                                        <p:tgtEl>
                                          <p:spTgt spid="270339">
                                            <p:txEl>
                                              <p:pRg st="3" end="3"/>
                                            </p:txEl>
                                          </p:spTgt>
                                        </p:tgtEl>
                                        <p:attrNameLst>
                                          <p:attrName>style.visibility</p:attrName>
                                        </p:attrNameLst>
                                      </p:cBhvr>
                                      <p:to>
                                        <p:strVal val="visible"/>
                                      </p:to>
                                    </p:set>
                                    <p:anim calcmode="lin" valueType="num">
                                      <p:cBhvr additive="base">
                                        <p:cTn id="23" dur="500" fill="hold"/>
                                        <p:tgtEl>
                                          <p:spTgt spid="27033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0339">
                                            <p:txEl>
                                              <p:pRg st="3" end="3"/>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900"/>
                            </p:stCondLst>
                            <p:childTnLst>
                              <p:par>
                                <p:cTn id="26" presetID="2" presetClass="entr" presetSubtype="8" fill="hold" grpId="0" nodeType="afterEffect">
                                  <p:stCondLst>
                                    <p:cond delay="0"/>
                                  </p:stCondLst>
                                  <p:childTnLst>
                                    <p:set>
                                      <p:cBhvr>
                                        <p:cTn id="27" dur="1" fill="hold">
                                          <p:stCondLst>
                                            <p:cond delay="0"/>
                                          </p:stCondLst>
                                        </p:cTn>
                                        <p:tgtEl>
                                          <p:spTgt spid="270339">
                                            <p:txEl>
                                              <p:pRg st="4" end="4"/>
                                            </p:txEl>
                                          </p:spTgt>
                                        </p:tgtEl>
                                        <p:attrNameLst>
                                          <p:attrName>style.visibility</p:attrName>
                                        </p:attrNameLst>
                                      </p:cBhvr>
                                      <p:to>
                                        <p:strVal val="visible"/>
                                      </p:to>
                                    </p:set>
                                    <p:anim calcmode="lin" valueType="num">
                                      <p:cBhvr additive="base">
                                        <p:cTn id="28" dur="500" fill="hold"/>
                                        <p:tgtEl>
                                          <p:spTgt spid="270339">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70339">
                                            <p:txEl>
                                              <p:pRg st="4" end="4"/>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3400"/>
                            </p:stCondLst>
                            <p:childTnLst>
                              <p:par>
                                <p:cTn id="31" presetID="2" presetClass="entr" presetSubtype="8" fill="hold" grpId="0" nodeType="afterEffect">
                                  <p:stCondLst>
                                    <p:cond delay="0"/>
                                  </p:stCondLst>
                                  <p:childTnLst>
                                    <p:set>
                                      <p:cBhvr>
                                        <p:cTn id="32" dur="1" fill="hold">
                                          <p:stCondLst>
                                            <p:cond delay="0"/>
                                          </p:stCondLst>
                                        </p:cTn>
                                        <p:tgtEl>
                                          <p:spTgt spid="270339">
                                            <p:txEl>
                                              <p:pRg st="5" end="5"/>
                                            </p:txEl>
                                          </p:spTgt>
                                        </p:tgtEl>
                                        <p:attrNameLst>
                                          <p:attrName>style.visibility</p:attrName>
                                        </p:attrNameLst>
                                      </p:cBhvr>
                                      <p:to>
                                        <p:strVal val="visible"/>
                                      </p:to>
                                    </p:set>
                                    <p:anim calcmode="lin" valueType="num">
                                      <p:cBhvr additive="base">
                                        <p:cTn id="33" dur="500" fill="hold"/>
                                        <p:tgtEl>
                                          <p:spTgt spid="27033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0339">
                                            <p:txEl>
                                              <p:pRg st="5" end="5"/>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900"/>
                            </p:stCondLst>
                            <p:childTnLst>
                              <p:par>
                                <p:cTn id="36" presetID="2" presetClass="entr" presetSubtype="8" fill="hold" grpId="0" nodeType="afterEffect">
                                  <p:stCondLst>
                                    <p:cond delay="0"/>
                                  </p:stCondLst>
                                  <p:childTnLst>
                                    <p:set>
                                      <p:cBhvr>
                                        <p:cTn id="37" dur="1" fill="hold">
                                          <p:stCondLst>
                                            <p:cond delay="0"/>
                                          </p:stCondLst>
                                        </p:cTn>
                                        <p:tgtEl>
                                          <p:spTgt spid="270339">
                                            <p:txEl>
                                              <p:pRg st="6" end="6"/>
                                            </p:txEl>
                                          </p:spTgt>
                                        </p:tgtEl>
                                        <p:attrNameLst>
                                          <p:attrName>style.visibility</p:attrName>
                                        </p:attrNameLst>
                                      </p:cBhvr>
                                      <p:to>
                                        <p:strVal val="visible"/>
                                      </p:to>
                                    </p:set>
                                    <p:anim calcmode="lin" valueType="num">
                                      <p:cBhvr additive="base">
                                        <p:cTn id="38" dur="500" fill="hold"/>
                                        <p:tgtEl>
                                          <p:spTgt spid="270339">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0339">
                                            <p:txEl>
                                              <p:pRg st="6" end="6"/>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4400"/>
                            </p:stCondLst>
                            <p:childTnLst>
                              <p:par>
                                <p:cTn id="41" presetID="2" presetClass="entr" presetSubtype="8" fill="hold" grpId="0" nodeType="afterEffect">
                                  <p:stCondLst>
                                    <p:cond delay="0"/>
                                  </p:stCondLst>
                                  <p:childTnLst>
                                    <p:set>
                                      <p:cBhvr>
                                        <p:cTn id="42" dur="1" fill="hold">
                                          <p:stCondLst>
                                            <p:cond delay="0"/>
                                          </p:stCondLst>
                                        </p:cTn>
                                        <p:tgtEl>
                                          <p:spTgt spid="270339">
                                            <p:txEl>
                                              <p:pRg st="7" end="7"/>
                                            </p:txEl>
                                          </p:spTgt>
                                        </p:tgtEl>
                                        <p:attrNameLst>
                                          <p:attrName>style.visibility</p:attrName>
                                        </p:attrNameLst>
                                      </p:cBhvr>
                                      <p:to>
                                        <p:strVal val="visible"/>
                                      </p:to>
                                    </p:set>
                                    <p:anim calcmode="lin" valueType="num">
                                      <p:cBhvr additive="base">
                                        <p:cTn id="43" dur="500" fill="hold"/>
                                        <p:tgtEl>
                                          <p:spTgt spid="27033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0339">
                                            <p:txEl>
                                              <p:pRg st="7" end="7"/>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900"/>
                            </p:stCondLst>
                            <p:childTnLst>
                              <p:par>
                                <p:cTn id="46" presetID="2" presetClass="entr" presetSubtype="8" fill="hold" grpId="0" nodeType="afterEffect">
                                  <p:stCondLst>
                                    <p:cond delay="0"/>
                                  </p:stCondLst>
                                  <p:childTnLst>
                                    <p:set>
                                      <p:cBhvr>
                                        <p:cTn id="47" dur="1" fill="hold">
                                          <p:stCondLst>
                                            <p:cond delay="0"/>
                                          </p:stCondLst>
                                        </p:cTn>
                                        <p:tgtEl>
                                          <p:spTgt spid="270339">
                                            <p:txEl>
                                              <p:pRg st="8" end="8"/>
                                            </p:txEl>
                                          </p:spTgt>
                                        </p:tgtEl>
                                        <p:attrNameLst>
                                          <p:attrName>style.visibility</p:attrName>
                                        </p:attrNameLst>
                                      </p:cBhvr>
                                      <p:to>
                                        <p:strVal val="visible"/>
                                      </p:to>
                                    </p:set>
                                    <p:anim calcmode="lin" valueType="num">
                                      <p:cBhvr additive="base">
                                        <p:cTn id="48" dur="500" fill="hold"/>
                                        <p:tgtEl>
                                          <p:spTgt spid="270339">
                                            <p:txEl>
                                              <p:pRg st="8" end="8"/>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703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p:bldP spid="27033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EE8628-9E12-4810-9A91-7E0D5D871186}"/>
              </a:ext>
            </a:extLst>
          </p:cNvPr>
          <p:cNvSpPr>
            <a:spLocks noGrp="1"/>
          </p:cNvSpPr>
          <p:nvPr>
            <p:ph type="sldNum" sz="quarter" idx="10"/>
          </p:nvPr>
        </p:nvSpPr>
        <p:spPr/>
        <p:txBody>
          <a:bodyPr/>
          <a:lstStyle/>
          <a:p>
            <a:r>
              <a:rPr lang="en-GB" altLang="en-US"/>
              <a:t>Page </a:t>
            </a:r>
            <a:fld id="{8E17DC15-0440-4820-87EB-475527964213}" type="slidenum">
              <a:rPr lang="en-GB" altLang="en-US"/>
              <a:pPr/>
              <a:t>30</a:t>
            </a:fld>
            <a:r>
              <a:rPr lang="en-GB" altLang="en-US" sz="1400" b="0">
                <a:solidFill>
                  <a:schemeClr val="tx1"/>
                </a:solidFill>
              </a:rPr>
              <a:t> | </a:t>
            </a:r>
            <a:fld id="{17E11654-CDE2-4E3F-8EAE-BDD2646FB2FD}" type="datetime1">
              <a:rPr lang="en-GB" altLang="en-US" sz="1400" b="0">
                <a:solidFill>
                  <a:schemeClr val="tx1"/>
                </a:solidFill>
              </a:rPr>
              <a:pPr/>
              <a:t>07/07/2021</a:t>
            </a:fld>
            <a:r>
              <a:rPr lang="en-GB" altLang="en-US" sz="1400" b="0">
                <a:solidFill>
                  <a:schemeClr val="tx1"/>
                </a:solidFill>
              </a:rPr>
              <a:t> | UNIX Fundementals II </a:t>
            </a:r>
          </a:p>
        </p:txBody>
      </p:sp>
      <p:sp>
        <p:nvSpPr>
          <p:cNvPr id="322562" name="Rectangle 2">
            <a:extLst>
              <a:ext uri="{FF2B5EF4-FFF2-40B4-BE49-F238E27FC236}">
                <a16:creationId xmlns:a16="http://schemas.microsoft.com/office/drawing/2014/main" id="{309579F2-6EAF-4E70-85C7-3F55C5691E64}"/>
              </a:ext>
            </a:extLst>
          </p:cNvPr>
          <p:cNvSpPr>
            <a:spLocks noGrp="1" noChangeArrowheads="1"/>
          </p:cNvSpPr>
          <p:nvPr>
            <p:ph type="title"/>
          </p:nvPr>
        </p:nvSpPr>
        <p:spPr/>
        <p:txBody>
          <a:bodyPr/>
          <a:lstStyle/>
          <a:p>
            <a:r>
              <a:rPr lang="en-GB" altLang="en-US" sz="4000"/>
              <a:t>Scheduling – CRONTAB Commands</a:t>
            </a:r>
          </a:p>
        </p:txBody>
      </p:sp>
      <p:sp>
        <p:nvSpPr>
          <p:cNvPr id="322563" name="Rectangle 3">
            <a:extLst>
              <a:ext uri="{FF2B5EF4-FFF2-40B4-BE49-F238E27FC236}">
                <a16:creationId xmlns:a16="http://schemas.microsoft.com/office/drawing/2014/main" id="{C2222032-F2E1-48B9-81C5-C0C7A1F835C3}"/>
              </a:ext>
            </a:extLst>
          </p:cNvPr>
          <p:cNvSpPr>
            <a:spLocks noGrp="1" noChangeArrowheads="1"/>
          </p:cNvSpPr>
          <p:nvPr>
            <p:ph type="body" idx="1"/>
          </p:nvPr>
        </p:nvSpPr>
        <p:spPr/>
        <p:txBody>
          <a:bodyPr/>
          <a:lstStyle/>
          <a:p>
            <a:r>
              <a:rPr lang="en-GB" altLang="en-US"/>
              <a:t>CRONTAB commands:</a:t>
            </a:r>
          </a:p>
          <a:p>
            <a:pPr lvl="1">
              <a:buFont typeface="Wingdings" panose="05000000000000000000" pitchFamily="2" charset="2"/>
              <a:buNone/>
            </a:pPr>
            <a:endParaRPr lang="en-GB" altLang="en-US"/>
          </a:p>
          <a:p>
            <a:pPr lvl="1"/>
            <a:r>
              <a:rPr lang="en-GB" altLang="en-US">
                <a:solidFill>
                  <a:srgbClr val="800000"/>
                </a:solidFill>
              </a:rPr>
              <a:t>crontab -e</a:t>
            </a:r>
            <a:r>
              <a:rPr lang="en-GB" altLang="en-US"/>
              <a:t>     Edit your crontab file, or create one if it doesn't already exist. </a:t>
            </a:r>
          </a:p>
          <a:p>
            <a:pPr lvl="1">
              <a:buFont typeface="Wingdings" panose="05000000000000000000" pitchFamily="2" charset="2"/>
              <a:buNone/>
            </a:pPr>
            <a:endParaRPr lang="en-GB" altLang="en-US"/>
          </a:p>
          <a:p>
            <a:pPr lvl="1"/>
            <a:r>
              <a:rPr lang="en-GB" altLang="en-US">
                <a:solidFill>
                  <a:srgbClr val="800000"/>
                </a:solidFill>
              </a:rPr>
              <a:t>crontab -l</a:t>
            </a:r>
            <a:r>
              <a:rPr lang="en-GB" altLang="en-US"/>
              <a:t>      Display your crontab file. </a:t>
            </a:r>
          </a:p>
          <a:p>
            <a:pPr lvl="1"/>
            <a:endParaRPr lang="en-GB" altLang="en-US"/>
          </a:p>
          <a:p>
            <a:pPr lvl="1"/>
            <a:r>
              <a:rPr lang="en-GB" altLang="en-US">
                <a:solidFill>
                  <a:srgbClr val="800000"/>
                </a:solidFill>
              </a:rPr>
              <a:t>crontab -r</a:t>
            </a:r>
            <a:r>
              <a:rPr lang="en-GB" altLang="en-US"/>
              <a:t>      Remove your crontab file. </a:t>
            </a:r>
          </a:p>
          <a:p>
            <a:pPr lvl="1"/>
            <a:endParaRPr lang="en-GB" altLang="en-US"/>
          </a:p>
          <a:p>
            <a:pPr lvl="1"/>
            <a:r>
              <a:rPr lang="en-GB" altLang="en-US">
                <a:solidFill>
                  <a:srgbClr val="800000"/>
                </a:solidFill>
              </a:rPr>
              <a:t>crontab -v</a:t>
            </a:r>
            <a:r>
              <a:rPr lang="en-GB" altLang="en-US"/>
              <a:t>      Display the last time you edited your crontab file. (This option is only available on a few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dissolve">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2563">
                                            <p:txEl>
                                              <p:pRg st="2" end="2"/>
                                            </p:txEl>
                                          </p:spTgt>
                                        </p:tgtEl>
                                        <p:attrNameLst>
                                          <p:attrName>style.visibility</p:attrName>
                                        </p:attrNameLst>
                                      </p:cBhvr>
                                      <p:to>
                                        <p:strVal val="visible"/>
                                      </p:to>
                                    </p:set>
                                    <p:animEffect transition="in" filter="dissolve">
                                      <p:cBhvr>
                                        <p:cTn id="12" dur="500"/>
                                        <p:tgtEl>
                                          <p:spTgt spid="3225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2563">
                                            <p:txEl>
                                              <p:pRg st="4" end="4"/>
                                            </p:txEl>
                                          </p:spTgt>
                                        </p:tgtEl>
                                        <p:attrNameLst>
                                          <p:attrName>style.visibility</p:attrName>
                                        </p:attrNameLst>
                                      </p:cBhvr>
                                      <p:to>
                                        <p:strVal val="visible"/>
                                      </p:to>
                                    </p:set>
                                    <p:animEffect transition="in" filter="dissolve">
                                      <p:cBhvr>
                                        <p:cTn id="17" dur="500"/>
                                        <p:tgtEl>
                                          <p:spTgt spid="3225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2563">
                                            <p:txEl>
                                              <p:pRg st="6" end="6"/>
                                            </p:txEl>
                                          </p:spTgt>
                                        </p:tgtEl>
                                        <p:attrNameLst>
                                          <p:attrName>style.visibility</p:attrName>
                                        </p:attrNameLst>
                                      </p:cBhvr>
                                      <p:to>
                                        <p:strVal val="visible"/>
                                      </p:to>
                                    </p:set>
                                    <p:animEffect transition="in" filter="dissolve">
                                      <p:cBhvr>
                                        <p:cTn id="22" dur="500"/>
                                        <p:tgtEl>
                                          <p:spTgt spid="32256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2563">
                                            <p:txEl>
                                              <p:pRg st="8" end="8"/>
                                            </p:txEl>
                                          </p:spTgt>
                                        </p:tgtEl>
                                        <p:attrNameLst>
                                          <p:attrName>style.visibility</p:attrName>
                                        </p:attrNameLst>
                                      </p:cBhvr>
                                      <p:to>
                                        <p:strVal val="visible"/>
                                      </p:to>
                                    </p:set>
                                    <p:animEffect transition="in" filter="dissolve">
                                      <p:cBhvr>
                                        <p:cTn id="27" dur="500"/>
                                        <p:tgtEl>
                                          <p:spTgt spid="322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E3D0FE-F48E-442B-9790-5E57FA193BB9}"/>
              </a:ext>
            </a:extLst>
          </p:cNvPr>
          <p:cNvSpPr>
            <a:spLocks noGrp="1"/>
          </p:cNvSpPr>
          <p:nvPr>
            <p:ph type="sldNum" sz="quarter" idx="10"/>
          </p:nvPr>
        </p:nvSpPr>
        <p:spPr/>
        <p:txBody>
          <a:bodyPr/>
          <a:lstStyle/>
          <a:p>
            <a:r>
              <a:rPr lang="en-GB" altLang="en-US"/>
              <a:t>Page </a:t>
            </a:r>
            <a:fld id="{5A56610A-05A9-409A-8A5D-9942BC0BABDC}" type="slidenum">
              <a:rPr lang="en-GB" altLang="en-US"/>
              <a:pPr/>
              <a:t>31</a:t>
            </a:fld>
            <a:r>
              <a:rPr lang="en-GB" altLang="en-US" sz="1400" b="0">
                <a:solidFill>
                  <a:schemeClr val="tx1"/>
                </a:solidFill>
              </a:rPr>
              <a:t> | </a:t>
            </a:r>
            <a:fld id="{0ADDD930-B515-4C21-969D-837B7E924431}" type="datetime1">
              <a:rPr lang="en-GB" altLang="en-US" sz="1400" b="0">
                <a:solidFill>
                  <a:schemeClr val="tx1"/>
                </a:solidFill>
              </a:rPr>
              <a:pPr/>
              <a:t>07/07/2021</a:t>
            </a:fld>
            <a:r>
              <a:rPr lang="en-GB" altLang="en-US" sz="1400" b="0">
                <a:solidFill>
                  <a:schemeClr val="tx1"/>
                </a:solidFill>
              </a:rPr>
              <a:t> | UNIX Fundementals II </a:t>
            </a:r>
          </a:p>
        </p:txBody>
      </p:sp>
      <p:sp>
        <p:nvSpPr>
          <p:cNvPr id="324610" name="Rectangle 2">
            <a:extLst>
              <a:ext uri="{FF2B5EF4-FFF2-40B4-BE49-F238E27FC236}">
                <a16:creationId xmlns:a16="http://schemas.microsoft.com/office/drawing/2014/main" id="{9C957A75-AB4F-479F-A1AC-B4C5C9515084}"/>
              </a:ext>
            </a:extLst>
          </p:cNvPr>
          <p:cNvSpPr>
            <a:spLocks noGrp="1" noChangeArrowheads="1"/>
          </p:cNvSpPr>
          <p:nvPr>
            <p:ph type="title"/>
          </p:nvPr>
        </p:nvSpPr>
        <p:spPr/>
        <p:txBody>
          <a:bodyPr/>
          <a:lstStyle/>
          <a:p>
            <a:r>
              <a:rPr lang="en-GB" altLang="en-US" sz="4000"/>
              <a:t>Scheduling – CRONTAB File Syntax</a:t>
            </a:r>
          </a:p>
        </p:txBody>
      </p:sp>
      <p:sp>
        <p:nvSpPr>
          <p:cNvPr id="324611" name="Rectangle 3">
            <a:extLst>
              <a:ext uri="{FF2B5EF4-FFF2-40B4-BE49-F238E27FC236}">
                <a16:creationId xmlns:a16="http://schemas.microsoft.com/office/drawing/2014/main" id="{43D7510E-F941-4232-9CDD-5B1D29125B45}"/>
              </a:ext>
            </a:extLst>
          </p:cNvPr>
          <p:cNvSpPr>
            <a:spLocks noGrp="1" noChangeArrowheads="1"/>
          </p:cNvSpPr>
          <p:nvPr>
            <p:ph type="body" idx="1"/>
          </p:nvPr>
        </p:nvSpPr>
        <p:spPr/>
        <p:txBody>
          <a:bodyPr/>
          <a:lstStyle/>
          <a:p>
            <a:pPr marL="0" indent="0">
              <a:lnSpc>
                <a:spcPct val="80000"/>
              </a:lnSpc>
            </a:pPr>
            <a:r>
              <a:rPr lang="en-GB" altLang="en-US" sz="1800"/>
              <a:t>A crontab file has five fields for specifying day , date and time  followed by the command to be run at that interval.</a:t>
            </a:r>
          </a:p>
          <a:p>
            <a:pPr marL="0" indent="0">
              <a:lnSpc>
                <a:spcPct val="80000"/>
              </a:lnSpc>
              <a:buFont typeface="Wingdings" panose="05000000000000000000" pitchFamily="2" charset="2"/>
              <a:buNone/>
            </a:pPr>
            <a:endParaRPr lang="en-GB" altLang="en-US" sz="1800"/>
          </a:p>
          <a:p>
            <a:pPr marL="0" indent="0">
              <a:lnSpc>
                <a:spcPct val="80000"/>
              </a:lnSpc>
              <a:buFont typeface="Wingdings" panose="05000000000000000000" pitchFamily="2" charset="2"/>
              <a:buNone/>
            </a:pPr>
            <a:r>
              <a:rPr lang="en-GB" altLang="en-US" sz="1200"/>
              <a:t>*     *    *    *      *  command to be executed</a:t>
            </a:r>
          </a:p>
          <a:p>
            <a:pPr marL="0" indent="0">
              <a:lnSpc>
                <a:spcPct val="80000"/>
              </a:lnSpc>
              <a:buFont typeface="Wingdings" panose="05000000000000000000" pitchFamily="2" charset="2"/>
              <a:buNone/>
            </a:pPr>
            <a:r>
              <a:rPr lang="en-GB" altLang="en-US" sz="1200"/>
              <a:t>-     -     -    -      -</a:t>
            </a:r>
          </a:p>
          <a:p>
            <a:pPr marL="0" indent="0">
              <a:lnSpc>
                <a:spcPct val="80000"/>
              </a:lnSpc>
              <a:buFont typeface="Wingdings" panose="05000000000000000000" pitchFamily="2" charset="2"/>
              <a:buNone/>
            </a:pPr>
            <a:r>
              <a:rPr lang="en-GB" altLang="en-US" sz="1200"/>
              <a:t>|     |     |     |      |</a:t>
            </a:r>
          </a:p>
          <a:p>
            <a:pPr marL="0" indent="0">
              <a:lnSpc>
                <a:spcPct val="80000"/>
              </a:lnSpc>
              <a:buFont typeface="Wingdings" panose="05000000000000000000" pitchFamily="2" charset="2"/>
              <a:buNone/>
            </a:pPr>
            <a:r>
              <a:rPr lang="en-GB" altLang="en-US" sz="1200"/>
              <a:t>|     |     |     |      +----- day of week (0 - 6) (Sunday=0)</a:t>
            </a:r>
          </a:p>
          <a:p>
            <a:pPr marL="0" indent="0">
              <a:lnSpc>
                <a:spcPct val="80000"/>
              </a:lnSpc>
              <a:buFont typeface="Wingdings" panose="05000000000000000000" pitchFamily="2" charset="2"/>
              <a:buNone/>
            </a:pPr>
            <a:r>
              <a:rPr lang="en-GB" altLang="en-US" sz="1200"/>
              <a:t>|     |     |     +------- month (1 - 12)</a:t>
            </a:r>
          </a:p>
          <a:p>
            <a:pPr marL="0" indent="0">
              <a:lnSpc>
                <a:spcPct val="80000"/>
              </a:lnSpc>
              <a:buFont typeface="Wingdings" panose="05000000000000000000" pitchFamily="2" charset="2"/>
              <a:buNone/>
            </a:pPr>
            <a:r>
              <a:rPr lang="en-GB" altLang="en-US" sz="1200"/>
              <a:t>|     |     +--------- day of month (1 - 31)</a:t>
            </a:r>
          </a:p>
          <a:p>
            <a:pPr marL="0" indent="0">
              <a:lnSpc>
                <a:spcPct val="80000"/>
              </a:lnSpc>
              <a:buFont typeface="Wingdings" panose="05000000000000000000" pitchFamily="2" charset="2"/>
              <a:buNone/>
            </a:pPr>
            <a:r>
              <a:rPr lang="en-GB" altLang="en-US" sz="1200"/>
              <a:t>|     +----------- hour (0 - 23)</a:t>
            </a:r>
          </a:p>
          <a:p>
            <a:pPr marL="0" indent="0">
              <a:lnSpc>
                <a:spcPct val="80000"/>
              </a:lnSpc>
              <a:buFont typeface="Wingdings" panose="05000000000000000000" pitchFamily="2" charset="2"/>
              <a:buNone/>
            </a:pPr>
            <a:r>
              <a:rPr lang="en-GB" altLang="en-US" sz="1200"/>
              <a:t>+------------- min (0 - 59)</a:t>
            </a:r>
          </a:p>
          <a:p>
            <a:pPr marL="0" indent="0">
              <a:lnSpc>
                <a:spcPct val="80000"/>
              </a:lnSpc>
              <a:buFont typeface="Wingdings" panose="05000000000000000000" pitchFamily="2" charset="2"/>
              <a:buNone/>
            </a:pPr>
            <a:r>
              <a:rPr lang="en-GB" altLang="en-US" sz="1200"/>
              <a:t> </a:t>
            </a:r>
          </a:p>
          <a:p>
            <a:pPr marL="0" indent="0">
              <a:lnSpc>
                <a:spcPct val="80000"/>
              </a:lnSpc>
            </a:pPr>
            <a:r>
              <a:rPr lang="en-GB" altLang="en-US" sz="1800"/>
              <a:t>* in the value field above means all legal values as in braces for that column. </a:t>
            </a:r>
            <a:br>
              <a:rPr lang="en-GB" altLang="en-US" sz="1800"/>
            </a:br>
            <a:r>
              <a:rPr lang="en-GB" altLang="en-US" sz="1800"/>
              <a:t>The value column can have a * or a list of elements separated by commas. An element is either a number in the ranges shown above or two numbers in the range separated by a hyphen (meaning an inclusive range). </a:t>
            </a:r>
          </a:p>
          <a:p>
            <a:pPr marL="0" indent="0">
              <a:lnSpc>
                <a:spcPct val="80000"/>
              </a:lnSpc>
              <a:buFont typeface="Wingdings" panose="05000000000000000000" pitchFamily="2" charset="2"/>
              <a:buNone/>
            </a:pPr>
            <a:endParaRPr lang="en-GB" altLang="en-US" sz="1800"/>
          </a:p>
          <a:p>
            <a:pPr marL="0" indent="0">
              <a:lnSpc>
                <a:spcPct val="80000"/>
              </a:lnSpc>
            </a:pPr>
            <a:r>
              <a:rPr lang="en-GB" altLang="en-US" sz="1800"/>
              <a:t>Example:</a:t>
            </a:r>
          </a:p>
          <a:p>
            <a:pPr marL="0" indent="0">
              <a:lnSpc>
                <a:spcPct val="80000"/>
              </a:lnSpc>
              <a:buFont typeface="Wingdings" panose="05000000000000000000" pitchFamily="2" charset="2"/>
              <a:buNone/>
            </a:pPr>
            <a:endParaRPr lang="en-GB" altLang="en-US" sz="1800"/>
          </a:p>
          <a:p>
            <a:pPr marL="0" indent="0">
              <a:lnSpc>
                <a:spcPct val="80000"/>
              </a:lnSpc>
              <a:buFont typeface="Wingdings" panose="05000000000000000000" pitchFamily="2" charset="2"/>
              <a:buNone/>
            </a:pPr>
            <a:r>
              <a:rPr lang="en-GB" altLang="en-US" sz="1800"/>
              <a:t>30     18     *     *     *         rm /home/someuser/tmp/*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dissolve">
                                      <p:cBhvr>
                                        <p:cTn id="7" dur="500"/>
                                        <p:tgtEl>
                                          <p:spTgt spid="3246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24611">
                                            <p:txEl>
                                              <p:pRg st="2" end="2"/>
                                            </p:txEl>
                                          </p:spTgt>
                                        </p:tgtEl>
                                        <p:attrNameLst>
                                          <p:attrName>style.visibility</p:attrName>
                                        </p:attrNameLst>
                                      </p:cBhvr>
                                      <p:to>
                                        <p:strVal val="visible"/>
                                      </p:to>
                                    </p:set>
                                    <p:animEffect transition="in" filter="dissolve">
                                      <p:cBhvr>
                                        <p:cTn id="10" dur="500"/>
                                        <p:tgtEl>
                                          <p:spTgt spid="324611">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24611">
                                            <p:txEl>
                                              <p:pRg st="3" end="3"/>
                                            </p:txEl>
                                          </p:spTgt>
                                        </p:tgtEl>
                                        <p:attrNameLst>
                                          <p:attrName>style.visibility</p:attrName>
                                        </p:attrNameLst>
                                      </p:cBhvr>
                                      <p:to>
                                        <p:strVal val="visible"/>
                                      </p:to>
                                    </p:set>
                                    <p:animEffect transition="in" filter="dissolve">
                                      <p:cBhvr>
                                        <p:cTn id="13" dur="500"/>
                                        <p:tgtEl>
                                          <p:spTgt spid="32461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24611">
                                            <p:txEl>
                                              <p:pRg st="4" end="4"/>
                                            </p:txEl>
                                          </p:spTgt>
                                        </p:tgtEl>
                                        <p:attrNameLst>
                                          <p:attrName>style.visibility</p:attrName>
                                        </p:attrNameLst>
                                      </p:cBhvr>
                                      <p:to>
                                        <p:strVal val="visible"/>
                                      </p:to>
                                    </p:set>
                                    <p:animEffect transition="in" filter="dissolve">
                                      <p:cBhvr>
                                        <p:cTn id="16" dur="500"/>
                                        <p:tgtEl>
                                          <p:spTgt spid="324611">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24611">
                                            <p:txEl>
                                              <p:pRg st="5" end="5"/>
                                            </p:txEl>
                                          </p:spTgt>
                                        </p:tgtEl>
                                        <p:attrNameLst>
                                          <p:attrName>style.visibility</p:attrName>
                                        </p:attrNameLst>
                                      </p:cBhvr>
                                      <p:to>
                                        <p:strVal val="visible"/>
                                      </p:to>
                                    </p:set>
                                    <p:animEffect transition="in" filter="dissolve">
                                      <p:cBhvr>
                                        <p:cTn id="21" dur="500"/>
                                        <p:tgtEl>
                                          <p:spTgt spid="32461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24611">
                                            <p:txEl>
                                              <p:pRg st="6" end="6"/>
                                            </p:txEl>
                                          </p:spTgt>
                                        </p:tgtEl>
                                        <p:attrNameLst>
                                          <p:attrName>style.visibility</p:attrName>
                                        </p:attrNameLst>
                                      </p:cBhvr>
                                      <p:to>
                                        <p:strVal val="visible"/>
                                      </p:to>
                                    </p:set>
                                    <p:animEffect transition="in" filter="dissolve">
                                      <p:cBhvr>
                                        <p:cTn id="26" dur="500"/>
                                        <p:tgtEl>
                                          <p:spTgt spid="32461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24611">
                                            <p:txEl>
                                              <p:pRg st="7" end="7"/>
                                            </p:txEl>
                                          </p:spTgt>
                                        </p:tgtEl>
                                        <p:attrNameLst>
                                          <p:attrName>style.visibility</p:attrName>
                                        </p:attrNameLst>
                                      </p:cBhvr>
                                      <p:to>
                                        <p:strVal val="visible"/>
                                      </p:to>
                                    </p:set>
                                    <p:animEffect transition="in" filter="dissolve">
                                      <p:cBhvr>
                                        <p:cTn id="31" dur="500"/>
                                        <p:tgtEl>
                                          <p:spTgt spid="324611">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324611">
                                            <p:txEl>
                                              <p:pRg st="8" end="8"/>
                                            </p:txEl>
                                          </p:spTgt>
                                        </p:tgtEl>
                                        <p:attrNameLst>
                                          <p:attrName>style.visibility</p:attrName>
                                        </p:attrNameLst>
                                      </p:cBhvr>
                                      <p:to>
                                        <p:strVal val="visible"/>
                                      </p:to>
                                    </p:set>
                                    <p:animEffect transition="in" filter="dissolve">
                                      <p:cBhvr>
                                        <p:cTn id="36" dur="500"/>
                                        <p:tgtEl>
                                          <p:spTgt spid="324611">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24611">
                                            <p:txEl>
                                              <p:pRg st="9" end="9"/>
                                            </p:txEl>
                                          </p:spTgt>
                                        </p:tgtEl>
                                        <p:attrNameLst>
                                          <p:attrName>style.visibility</p:attrName>
                                        </p:attrNameLst>
                                      </p:cBhvr>
                                      <p:to>
                                        <p:strVal val="visible"/>
                                      </p:to>
                                    </p:set>
                                    <p:animEffect transition="in" filter="dissolve">
                                      <p:cBhvr>
                                        <p:cTn id="41" dur="500"/>
                                        <p:tgtEl>
                                          <p:spTgt spid="324611">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324611">
                                            <p:txEl>
                                              <p:pRg st="11" end="11"/>
                                            </p:txEl>
                                          </p:spTgt>
                                        </p:tgtEl>
                                        <p:attrNameLst>
                                          <p:attrName>style.visibility</p:attrName>
                                        </p:attrNameLst>
                                      </p:cBhvr>
                                      <p:to>
                                        <p:strVal val="visible"/>
                                      </p:to>
                                    </p:set>
                                    <p:animEffect transition="in" filter="dissolve">
                                      <p:cBhvr>
                                        <p:cTn id="46" dur="500"/>
                                        <p:tgtEl>
                                          <p:spTgt spid="32461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324611">
                                            <p:txEl>
                                              <p:pRg st="13" end="13"/>
                                            </p:txEl>
                                          </p:spTgt>
                                        </p:tgtEl>
                                        <p:attrNameLst>
                                          <p:attrName>style.visibility</p:attrName>
                                        </p:attrNameLst>
                                      </p:cBhvr>
                                      <p:to>
                                        <p:strVal val="visible"/>
                                      </p:to>
                                    </p:set>
                                    <p:animEffect transition="in" filter="dissolve">
                                      <p:cBhvr>
                                        <p:cTn id="51" dur="500"/>
                                        <p:tgtEl>
                                          <p:spTgt spid="324611">
                                            <p:txEl>
                                              <p:pRg st="13" end="13"/>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24611">
                                            <p:txEl>
                                              <p:pRg st="15" end="15"/>
                                            </p:txEl>
                                          </p:spTgt>
                                        </p:tgtEl>
                                        <p:attrNameLst>
                                          <p:attrName>style.visibility</p:attrName>
                                        </p:attrNameLst>
                                      </p:cBhvr>
                                      <p:to>
                                        <p:strVal val="visible"/>
                                      </p:to>
                                    </p:set>
                                    <p:animEffect transition="in" filter="dissolve">
                                      <p:cBhvr>
                                        <p:cTn id="54" dur="500"/>
                                        <p:tgtEl>
                                          <p:spTgt spid="32461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3">
            <a:extLst>
              <a:ext uri="{FF2B5EF4-FFF2-40B4-BE49-F238E27FC236}">
                <a16:creationId xmlns:a16="http://schemas.microsoft.com/office/drawing/2014/main" id="{F02AB157-9388-4FD1-93E3-45E764911DE7}"/>
              </a:ext>
            </a:extLst>
          </p:cNvPr>
          <p:cNvSpPr>
            <a:spLocks noGrp="1"/>
          </p:cNvSpPr>
          <p:nvPr>
            <p:ph type="sldNum" sz="quarter" idx="10"/>
          </p:nvPr>
        </p:nvSpPr>
        <p:spPr/>
        <p:txBody>
          <a:bodyPr/>
          <a:lstStyle/>
          <a:p>
            <a:r>
              <a:rPr lang="en-GB" altLang="en-US"/>
              <a:t>Page </a:t>
            </a:r>
            <a:fld id="{3AA36B3D-71A8-4246-99BE-FBD2F5D72F3C}" type="slidenum">
              <a:rPr lang="en-GB" altLang="en-US"/>
              <a:pPr/>
              <a:t>32</a:t>
            </a:fld>
            <a:r>
              <a:rPr lang="en-GB" altLang="en-US" sz="1400" b="0">
                <a:solidFill>
                  <a:schemeClr val="tx1"/>
                </a:solidFill>
              </a:rPr>
              <a:t> | </a:t>
            </a:r>
            <a:fld id="{F8766478-B0AF-4724-BBD9-E54D85F83B12}" type="datetime1">
              <a:rPr lang="en-GB" altLang="en-US" sz="1400" b="0">
                <a:solidFill>
                  <a:schemeClr val="tx1"/>
                </a:solidFill>
              </a:rPr>
              <a:pPr/>
              <a:t>07/07/2021</a:t>
            </a:fld>
            <a:r>
              <a:rPr lang="en-GB" altLang="en-US" sz="1400" b="0">
                <a:solidFill>
                  <a:schemeClr val="tx1"/>
                </a:solidFill>
              </a:rPr>
              <a:t> | UNIX Fundementals II </a:t>
            </a:r>
          </a:p>
        </p:txBody>
      </p:sp>
      <p:sp>
        <p:nvSpPr>
          <p:cNvPr id="326658" name="Rectangle 2">
            <a:extLst>
              <a:ext uri="{FF2B5EF4-FFF2-40B4-BE49-F238E27FC236}">
                <a16:creationId xmlns:a16="http://schemas.microsoft.com/office/drawing/2014/main" id="{16912567-1021-4209-AE13-894B42384D52}"/>
              </a:ext>
            </a:extLst>
          </p:cNvPr>
          <p:cNvSpPr>
            <a:spLocks noGrp="1" noChangeArrowheads="1"/>
          </p:cNvSpPr>
          <p:nvPr>
            <p:ph type="title"/>
          </p:nvPr>
        </p:nvSpPr>
        <p:spPr/>
        <p:txBody>
          <a:bodyPr/>
          <a:lstStyle/>
          <a:p>
            <a:r>
              <a:rPr lang="en-GB" altLang="en-US" sz="4000"/>
              <a:t>Scheduling – CRONTAB File Syntax I</a:t>
            </a:r>
          </a:p>
        </p:txBody>
      </p:sp>
      <p:sp>
        <p:nvSpPr>
          <p:cNvPr id="326659" name="Rectangle 3">
            <a:extLst>
              <a:ext uri="{FF2B5EF4-FFF2-40B4-BE49-F238E27FC236}">
                <a16:creationId xmlns:a16="http://schemas.microsoft.com/office/drawing/2014/main" id="{07FCE35B-F55B-42A2-B399-4A77AF8BD4E6}"/>
              </a:ext>
            </a:extLst>
          </p:cNvPr>
          <p:cNvSpPr>
            <a:spLocks noGrp="1" noChangeArrowheads="1"/>
          </p:cNvSpPr>
          <p:nvPr>
            <p:ph type="body" idx="1"/>
          </p:nvPr>
        </p:nvSpPr>
        <p:spPr>
          <a:xfrm>
            <a:off x="742950" y="1268413"/>
            <a:ext cx="8420100" cy="2232025"/>
          </a:xfrm>
        </p:spPr>
        <p:txBody>
          <a:bodyPr/>
          <a:lstStyle/>
          <a:p>
            <a:pPr>
              <a:lnSpc>
                <a:spcPct val="90000"/>
              </a:lnSpc>
            </a:pPr>
            <a:r>
              <a:rPr lang="en-GB" altLang="en-US" sz="2000"/>
              <a:t>A line in crontab file like below  removes the tmp files from /home/someuser/tmp each day at 6:30 PM.</a:t>
            </a:r>
          </a:p>
          <a:p>
            <a:pPr>
              <a:lnSpc>
                <a:spcPct val="90000"/>
              </a:lnSpc>
              <a:buFont typeface="Wingdings" panose="05000000000000000000" pitchFamily="2" charset="2"/>
              <a:buNone/>
            </a:pPr>
            <a:endParaRPr lang="en-GB" altLang="en-US" sz="2000"/>
          </a:p>
          <a:p>
            <a:pPr>
              <a:lnSpc>
                <a:spcPct val="90000"/>
              </a:lnSpc>
              <a:buFont typeface="Wingdings" panose="05000000000000000000" pitchFamily="2" charset="2"/>
              <a:buNone/>
            </a:pPr>
            <a:r>
              <a:rPr lang="en-GB" altLang="en-US" sz="1800">
                <a:solidFill>
                  <a:srgbClr val="800000"/>
                </a:solidFill>
              </a:rPr>
              <a:t>30     18     *     *     *         rm /home/someuser/tmp/* </a:t>
            </a:r>
          </a:p>
          <a:p>
            <a:pPr>
              <a:lnSpc>
                <a:spcPct val="90000"/>
              </a:lnSpc>
              <a:buFont typeface="Wingdings" panose="05000000000000000000" pitchFamily="2" charset="2"/>
              <a:buNone/>
            </a:pPr>
            <a:endParaRPr lang="en-GB" altLang="en-US" sz="1800">
              <a:solidFill>
                <a:srgbClr val="800000"/>
              </a:solidFill>
            </a:endParaRPr>
          </a:p>
          <a:p>
            <a:pPr>
              <a:lnSpc>
                <a:spcPct val="90000"/>
              </a:lnSpc>
            </a:pPr>
            <a:r>
              <a:rPr lang="en-GB" altLang="en-US" sz="2000"/>
              <a:t>Changing the parameter values as below will cause this command to run at different time schedule below :</a:t>
            </a:r>
          </a:p>
        </p:txBody>
      </p:sp>
      <p:graphicFrame>
        <p:nvGraphicFramePr>
          <p:cNvPr id="326749" name="Group 93">
            <a:extLst>
              <a:ext uri="{FF2B5EF4-FFF2-40B4-BE49-F238E27FC236}">
                <a16:creationId xmlns:a16="http://schemas.microsoft.com/office/drawing/2014/main" id="{86E2F868-A74B-40A2-9879-EE8377FD27C0}"/>
              </a:ext>
            </a:extLst>
          </p:cNvPr>
          <p:cNvGraphicFramePr>
            <a:graphicFrameLocks noGrp="1"/>
          </p:cNvGraphicFramePr>
          <p:nvPr/>
        </p:nvGraphicFramePr>
        <p:xfrm>
          <a:off x="776288" y="3644900"/>
          <a:ext cx="8424862" cy="2109788"/>
        </p:xfrm>
        <a:graphic>
          <a:graphicData uri="http://schemas.openxmlformats.org/drawingml/2006/table">
            <a:tbl>
              <a:tblPr/>
              <a:tblGrid>
                <a:gridCol w="869950">
                  <a:extLst>
                    <a:ext uri="{9D8B030D-6E8A-4147-A177-3AD203B41FA5}">
                      <a16:colId xmlns:a16="http://schemas.microsoft.com/office/drawing/2014/main" val="1908062132"/>
                    </a:ext>
                  </a:extLst>
                </a:gridCol>
                <a:gridCol w="1044575">
                  <a:extLst>
                    <a:ext uri="{9D8B030D-6E8A-4147-A177-3AD203B41FA5}">
                      <a16:colId xmlns:a16="http://schemas.microsoft.com/office/drawing/2014/main" val="1767902054"/>
                    </a:ext>
                  </a:extLst>
                </a:gridCol>
                <a:gridCol w="1306512">
                  <a:extLst>
                    <a:ext uri="{9D8B030D-6E8A-4147-A177-3AD203B41FA5}">
                      <a16:colId xmlns:a16="http://schemas.microsoft.com/office/drawing/2014/main" val="3440974003"/>
                    </a:ext>
                  </a:extLst>
                </a:gridCol>
                <a:gridCol w="955675">
                  <a:extLst>
                    <a:ext uri="{9D8B030D-6E8A-4147-A177-3AD203B41FA5}">
                      <a16:colId xmlns:a16="http://schemas.microsoft.com/office/drawing/2014/main" val="1331665945"/>
                    </a:ext>
                  </a:extLst>
                </a:gridCol>
                <a:gridCol w="950913">
                  <a:extLst>
                    <a:ext uri="{9D8B030D-6E8A-4147-A177-3AD203B41FA5}">
                      <a16:colId xmlns:a16="http://schemas.microsoft.com/office/drawing/2014/main" val="2093076744"/>
                    </a:ext>
                  </a:extLst>
                </a:gridCol>
                <a:gridCol w="3297237">
                  <a:extLst>
                    <a:ext uri="{9D8B030D-6E8A-4147-A177-3AD203B41FA5}">
                      <a16:colId xmlns:a16="http://schemas.microsoft.com/office/drawing/2014/main" val="2809962239"/>
                    </a:ext>
                  </a:extLst>
                </a:gridCol>
              </a:tblGrid>
              <a:tr h="2889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bg1"/>
                          </a:solidFill>
                          <a:effectLst/>
                          <a:latin typeface="Arial" panose="020B0604020202020204" pitchFamily="34" charset="0"/>
                        </a:rPr>
                        <a:t>Minute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bg1"/>
                          </a:solidFill>
                          <a:effectLst/>
                          <a:latin typeface="Arial" panose="020B0604020202020204" pitchFamily="34" charset="0"/>
                        </a:rPr>
                        <a:t>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bg1"/>
                          </a:solidFill>
                          <a:effectLst/>
                          <a:latin typeface="Arial" panose="020B0604020202020204" pitchFamily="34" charset="0"/>
                        </a:rPr>
                        <a:t>Day/Month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bg1"/>
                          </a:solidFill>
                          <a:effectLst/>
                          <a:latin typeface="Arial" panose="020B0604020202020204" pitchFamily="34"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bg1"/>
                          </a:solidFill>
                          <a:effectLst/>
                          <a:latin typeface="Arial" panose="020B0604020202020204" pitchFamily="34" charset="0"/>
                        </a:rPr>
                        <a:t>Day/Week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bg1"/>
                          </a:solidFill>
                          <a:effectLst/>
                          <a:latin typeface="Arial" panose="020B0604020202020204" pitchFamily="34" charset="0"/>
                        </a:rPr>
                        <a:t>Execution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0000"/>
                    </a:solidFill>
                  </a:tcPr>
                </a:tc>
                <a:extLst>
                  <a:ext uri="{0D108BD9-81ED-4DB2-BD59-A6C34878D82A}">
                    <a16:rowId xmlns:a16="http://schemas.microsoft.com/office/drawing/2014/main" val="4287478861"/>
                  </a:ext>
                </a:extLst>
              </a:tr>
              <a:tr h="4540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tx1"/>
                          </a:solidFill>
                          <a:effectLst/>
                          <a:latin typeface="Arial" panose="020B0604020202020204" pitchFamily="34" charset="0"/>
                        </a:rPr>
                        <a:t>- - 00:30 Hours on 1</a:t>
                      </a:r>
                      <a:r>
                        <a:rPr kumimoji="0" lang="en-GB" altLang="en-US" sz="1200" b="0" i="0" u="none" strike="noStrike" cap="none" normalizeH="0" baseline="30000">
                          <a:ln>
                            <a:noFill/>
                          </a:ln>
                          <a:solidFill>
                            <a:schemeClr val="tx1"/>
                          </a:solidFill>
                          <a:effectLst/>
                          <a:latin typeface="Arial" panose="020B0604020202020204" pitchFamily="34" charset="0"/>
                        </a:rPr>
                        <a:t>st</a:t>
                      </a:r>
                      <a:r>
                        <a:rPr kumimoji="0" lang="en-GB" altLang="en-US" sz="1200" b="0" i="0" u="none" strike="noStrike" cap="none" normalizeH="0" baseline="0">
                          <a:ln>
                            <a:noFill/>
                          </a:ln>
                          <a:solidFill>
                            <a:schemeClr val="tx1"/>
                          </a:solidFill>
                          <a:effectLst/>
                          <a:latin typeface="Arial" panose="020B0604020202020204" pitchFamily="34" charset="0"/>
                        </a:rPr>
                        <a:t> January, June &amp; December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8565984"/>
                  </a:ext>
                </a:extLst>
              </a:tr>
              <a:tr h="45561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tx1"/>
                          </a:solidFill>
                          <a:effectLst/>
                          <a:latin typeface="Arial" panose="020B0604020202020204" pitchFamily="34" charset="0"/>
                        </a:rPr>
                        <a:t>- - 8:00pm every weekday (Mon-Fr) only in October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6667317"/>
                  </a:ext>
                </a:extLst>
              </a:tr>
              <a:tr h="454025">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1,10,15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tx1"/>
                          </a:solidFill>
                          <a:effectLst/>
                          <a:latin typeface="Arial" panose="020B0604020202020204" pitchFamily="34" charset="0"/>
                        </a:rPr>
                        <a:t>- - Midnight on 1</a:t>
                      </a:r>
                      <a:r>
                        <a:rPr kumimoji="0" lang="en-GB" altLang="en-US" sz="1200" b="0" i="0" u="none" strike="noStrike" cap="none" normalizeH="0" baseline="30000">
                          <a:ln>
                            <a:noFill/>
                          </a:ln>
                          <a:solidFill>
                            <a:schemeClr val="tx1"/>
                          </a:solidFill>
                          <a:effectLst/>
                          <a:latin typeface="Arial" panose="020B0604020202020204" pitchFamily="34" charset="0"/>
                        </a:rPr>
                        <a:t>st</a:t>
                      </a:r>
                      <a:r>
                        <a:rPr kumimoji="0" lang="en-GB" altLang="en-US" sz="1200" b="0" i="0" u="none" strike="noStrike" cap="none" normalizeH="0" baseline="0">
                          <a:ln>
                            <a:noFill/>
                          </a:ln>
                          <a:solidFill>
                            <a:schemeClr val="tx1"/>
                          </a:solidFill>
                          <a:effectLst/>
                          <a:latin typeface="Arial" panose="020B0604020202020204" pitchFamily="34" charset="0"/>
                        </a:rPr>
                        <a:t>, 10</a:t>
                      </a:r>
                      <a:r>
                        <a:rPr kumimoji="0" lang="en-GB" altLang="en-US" sz="1200" b="0" i="0" u="none" strike="noStrike" cap="none" normalizeH="0" baseline="30000">
                          <a:ln>
                            <a:noFill/>
                          </a:ln>
                          <a:solidFill>
                            <a:schemeClr val="tx1"/>
                          </a:solidFill>
                          <a:effectLst/>
                          <a:latin typeface="Arial" panose="020B0604020202020204" pitchFamily="34" charset="0"/>
                        </a:rPr>
                        <a:t>th</a:t>
                      </a:r>
                      <a:r>
                        <a:rPr kumimoji="0" lang="en-GB" altLang="en-US" sz="1200" b="0" i="0" u="none" strike="noStrike" cap="none" normalizeH="0" baseline="0">
                          <a:ln>
                            <a:noFill/>
                          </a:ln>
                          <a:solidFill>
                            <a:schemeClr val="tx1"/>
                          </a:solidFill>
                          <a:effectLst/>
                          <a:latin typeface="Arial" panose="020B0604020202020204" pitchFamily="34" charset="0"/>
                        </a:rPr>
                        <a:t> &amp; 15</a:t>
                      </a:r>
                      <a:r>
                        <a:rPr kumimoji="0" lang="en-GB" altLang="en-US" sz="1200" b="0" i="0" u="none" strike="noStrike" cap="none" normalizeH="0" baseline="30000">
                          <a:ln>
                            <a:noFill/>
                          </a:ln>
                          <a:solidFill>
                            <a:schemeClr val="tx1"/>
                          </a:solidFill>
                          <a:effectLst/>
                          <a:latin typeface="Arial" panose="020B0604020202020204" pitchFamily="34" charset="0"/>
                        </a:rPr>
                        <a:t>th</a:t>
                      </a:r>
                      <a:r>
                        <a:rPr kumimoji="0" lang="en-GB" altLang="en-US" sz="1200" b="0" i="0" u="none" strike="noStrike" cap="none" normalizeH="0" baseline="0">
                          <a:ln>
                            <a:noFill/>
                          </a:ln>
                          <a:solidFill>
                            <a:schemeClr val="tx1"/>
                          </a:solidFill>
                          <a:effectLst/>
                          <a:latin typeface="Arial" panose="020B0604020202020204" pitchFamily="34" charset="0"/>
                        </a:rPr>
                        <a:t> of 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1901311"/>
                  </a:ext>
                </a:extLst>
              </a:tr>
              <a:tr h="455613">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5,10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4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000">
                          <a:solidFill>
                            <a:schemeClr val="tx1"/>
                          </a:solidFill>
                          <a:latin typeface="Arial" panose="020B0604020202020204" pitchFamily="34" charset="0"/>
                        </a:defRPr>
                      </a:lvl1pPr>
                      <a:lvl2pPr>
                        <a:spcBef>
                          <a:spcPct val="20000"/>
                        </a:spcBef>
                        <a:buFont typeface="Wingdings" panose="05000000000000000000" pitchFamily="2" charset="2"/>
                        <a:defRPr>
                          <a:solidFill>
                            <a:schemeClr val="tx1"/>
                          </a:solidFill>
                          <a:latin typeface="Verdana" panose="020B0604030504040204" pitchFamily="34" charset="0"/>
                        </a:defRPr>
                      </a:lvl2pPr>
                      <a:lvl3pPr>
                        <a:spcBef>
                          <a:spcPct val="20000"/>
                        </a:spcBef>
                        <a:defRPr sz="1600" b="1" i="1">
                          <a:solidFill>
                            <a:schemeClr val="tx1"/>
                          </a:solidFill>
                          <a:latin typeface="Times New Roman" panose="02020603050405020304" pitchFamily="18" charset="0"/>
                        </a:defRPr>
                      </a:lvl3pPr>
                      <a:lvl4pPr>
                        <a:spcBef>
                          <a:spcPct val="20000"/>
                        </a:spcBef>
                        <a:defRPr sz="1600">
                          <a:solidFill>
                            <a:schemeClr val="tx1"/>
                          </a:solidFill>
                          <a:latin typeface="Arial Narrow" panose="020B0606020202030204" pitchFamily="34" charset="0"/>
                        </a:defRPr>
                      </a:lvl4pPr>
                      <a:lvl5pPr>
                        <a:spcBef>
                          <a:spcPct val="20000"/>
                        </a:spcBef>
                        <a:buFont typeface="Wingdings" panose="05000000000000000000" pitchFamily="2" charset="2"/>
                        <a:defRPr sz="1600">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sz="16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GB" altLang="en-US" sz="1200" b="0" i="0" u="none" strike="noStrike" cap="none" normalizeH="0" baseline="0">
                          <a:ln>
                            <a:noFill/>
                          </a:ln>
                          <a:solidFill>
                            <a:schemeClr val="tx1"/>
                          </a:solidFill>
                          <a:effectLst/>
                          <a:latin typeface="Arial" panose="020B0604020202020204" pitchFamily="34" charset="0"/>
                        </a:rPr>
                        <a:t>- - At 12:05, 12:10 every Monday &amp; 1oth of every month.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204753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dissolve">
                                      <p:cBhvr>
                                        <p:cTn id="7" dur="500"/>
                                        <p:tgtEl>
                                          <p:spTgt spid="326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26659">
                                            <p:txEl>
                                              <p:pRg st="2" end="2"/>
                                            </p:txEl>
                                          </p:spTgt>
                                        </p:tgtEl>
                                        <p:attrNameLst>
                                          <p:attrName>style.visibility</p:attrName>
                                        </p:attrNameLst>
                                      </p:cBhvr>
                                      <p:to>
                                        <p:strVal val="visible"/>
                                      </p:to>
                                    </p:set>
                                    <p:anim calcmode="lin" valueType="num">
                                      <p:cBhvr additive="base">
                                        <p:cTn id="12"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6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26659">
                                            <p:txEl>
                                              <p:pRg st="4" end="4"/>
                                            </p:txEl>
                                          </p:spTgt>
                                        </p:tgtEl>
                                        <p:attrNameLst>
                                          <p:attrName>style.visibility</p:attrName>
                                        </p:attrNameLst>
                                      </p:cBhvr>
                                      <p:to>
                                        <p:strVal val="visible"/>
                                      </p:to>
                                    </p:set>
                                    <p:animEffect transition="in" filter="dissolve">
                                      <p:cBhvr>
                                        <p:cTn id="18" dur="500"/>
                                        <p:tgtEl>
                                          <p:spTgt spid="326659">
                                            <p:txEl>
                                              <p:pRg st="4" end="4"/>
                                            </p:txEl>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326749"/>
                                        </p:tgtEl>
                                        <p:attrNameLst>
                                          <p:attrName>style.visibility</p:attrName>
                                        </p:attrNameLst>
                                      </p:cBhvr>
                                      <p:to>
                                        <p:strVal val="visible"/>
                                      </p:to>
                                    </p:set>
                                    <p:anim calcmode="lin" valueType="num">
                                      <p:cBhvr additive="base">
                                        <p:cTn id="21" dur="500" fill="hold"/>
                                        <p:tgtEl>
                                          <p:spTgt spid="326749"/>
                                        </p:tgtEl>
                                        <p:attrNameLst>
                                          <p:attrName>ppt_x</p:attrName>
                                        </p:attrNameLst>
                                      </p:cBhvr>
                                      <p:tavLst>
                                        <p:tav tm="0">
                                          <p:val>
                                            <p:strVal val="#ppt_x"/>
                                          </p:val>
                                        </p:tav>
                                        <p:tav tm="100000">
                                          <p:val>
                                            <p:strVal val="#ppt_x"/>
                                          </p:val>
                                        </p:tav>
                                      </p:tavLst>
                                    </p:anim>
                                    <p:anim calcmode="lin" valueType="num">
                                      <p:cBhvr additive="base">
                                        <p:cTn id="22" dur="500" fill="hold"/>
                                        <p:tgtEl>
                                          <p:spTgt spid="326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30D46E-0B72-4C36-AEF9-EC3E5E0C732A}"/>
              </a:ext>
            </a:extLst>
          </p:cNvPr>
          <p:cNvSpPr>
            <a:spLocks noGrp="1"/>
          </p:cNvSpPr>
          <p:nvPr>
            <p:ph type="sldNum" sz="quarter" idx="10"/>
          </p:nvPr>
        </p:nvSpPr>
        <p:spPr/>
        <p:txBody>
          <a:bodyPr/>
          <a:lstStyle/>
          <a:p>
            <a:r>
              <a:rPr lang="en-GB" altLang="en-US"/>
              <a:t>Page </a:t>
            </a:r>
            <a:fld id="{76C9D5B1-C194-4C8C-BEAF-A98F7F4BAB27}" type="slidenum">
              <a:rPr lang="en-GB" altLang="en-US"/>
              <a:pPr/>
              <a:t>33</a:t>
            </a:fld>
            <a:r>
              <a:rPr lang="en-GB" altLang="en-US" sz="1400" b="0">
                <a:solidFill>
                  <a:schemeClr val="tx1"/>
                </a:solidFill>
              </a:rPr>
              <a:t> | </a:t>
            </a:r>
            <a:fld id="{B7C13CF1-FE44-47C3-A9AE-E304438414C7}" type="datetime1">
              <a:rPr lang="en-GB" altLang="en-US" sz="1400" b="0">
                <a:solidFill>
                  <a:schemeClr val="tx1"/>
                </a:solidFill>
              </a:rPr>
              <a:pPr/>
              <a:t>07/07/2021</a:t>
            </a:fld>
            <a:r>
              <a:rPr lang="en-GB" altLang="en-US" sz="1400" b="0">
                <a:solidFill>
                  <a:schemeClr val="tx1"/>
                </a:solidFill>
              </a:rPr>
              <a:t> | UNIX Fundementals II </a:t>
            </a:r>
          </a:p>
        </p:txBody>
      </p:sp>
      <p:sp>
        <p:nvSpPr>
          <p:cNvPr id="422914" name="Rectangle 2">
            <a:extLst>
              <a:ext uri="{FF2B5EF4-FFF2-40B4-BE49-F238E27FC236}">
                <a16:creationId xmlns:a16="http://schemas.microsoft.com/office/drawing/2014/main" id="{DE723D1A-6D53-4D50-85C3-3B0C075B227B}"/>
              </a:ext>
            </a:extLst>
          </p:cNvPr>
          <p:cNvSpPr>
            <a:spLocks noGrp="1" noChangeArrowheads="1"/>
          </p:cNvSpPr>
          <p:nvPr>
            <p:ph type="title"/>
          </p:nvPr>
        </p:nvSpPr>
        <p:spPr/>
        <p:txBody>
          <a:bodyPr/>
          <a:lstStyle/>
          <a:p>
            <a:r>
              <a:rPr lang="en-GB" altLang="en-US"/>
              <a:t>Scheduling – CRONTAB Example</a:t>
            </a:r>
          </a:p>
        </p:txBody>
      </p:sp>
      <p:sp>
        <p:nvSpPr>
          <p:cNvPr id="422915" name="Rectangle 3">
            <a:extLst>
              <a:ext uri="{FF2B5EF4-FFF2-40B4-BE49-F238E27FC236}">
                <a16:creationId xmlns:a16="http://schemas.microsoft.com/office/drawing/2014/main" id="{2A7ABB65-9C47-4367-8332-100C5713ACEB}"/>
              </a:ext>
            </a:extLst>
          </p:cNvPr>
          <p:cNvSpPr>
            <a:spLocks noGrp="1" noChangeArrowheads="1"/>
          </p:cNvSpPr>
          <p:nvPr>
            <p:ph type="body" idx="1"/>
          </p:nvPr>
        </p:nvSpPr>
        <p:spPr>
          <a:xfrm>
            <a:off x="742950" y="1341438"/>
            <a:ext cx="8420100" cy="4319587"/>
          </a:xfrm>
          <a:solidFill>
            <a:schemeClr val="tx1"/>
          </a:solidFill>
        </p:spPr>
        <p:txBody>
          <a:bodyPr/>
          <a:lstStyle/>
          <a:p>
            <a:pPr>
              <a:lnSpc>
                <a:spcPct val="90000"/>
              </a:lnSpc>
              <a:buFont typeface="Wingdings" panose="05000000000000000000" pitchFamily="2" charset="2"/>
              <a:buNone/>
            </a:pPr>
            <a:r>
              <a:rPr lang="en-GB" altLang="en-US" sz="1200">
                <a:solidFill>
                  <a:srgbClr val="00FF00"/>
                </a:solidFill>
              </a:rPr>
              <a:t># (C) COPYRIGHT International Business Machines Corp. 1989,1994</a:t>
            </a:r>
          </a:p>
          <a:p>
            <a:pPr>
              <a:lnSpc>
                <a:spcPct val="90000"/>
              </a:lnSpc>
              <a:buFont typeface="Wingdings" panose="05000000000000000000" pitchFamily="2" charset="2"/>
              <a:buNone/>
            </a:pPr>
            <a:r>
              <a:rPr lang="en-GB" altLang="en-US" sz="1200">
                <a:solidFill>
                  <a:srgbClr val="00FF00"/>
                </a:solidFill>
              </a:rPr>
              <a:t># All Rights Reserved</a:t>
            </a:r>
          </a:p>
          <a:p>
            <a:pPr>
              <a:lnSpc>
                <a:spcPct val="90000"/>
              </a:lnSpc>
              <a:buFont typeface="Wingdings" panose="05000000000000000000" pitchFamily="2" charset="2"/>
              <a:buNone/>
            </a:pPr>
            <a:r>
              <a:rPr lang="en-GB" altLang="en-US" sz="1200">
                <a:solidFill>
                  <a:srgbClr val="00FF00"/>
                </a:solidFill>
              </a:rPr>
              <a:t># Licensed Materials - Property of IBM</a:t>
            </a:r>
          </a:p>
          <a:p>
            <a:pPr>
              <a:lnSpc>
                <a:spcPct val="90000"/>
              </a:lnSpc>
              <a:buFont typeface="Wingdings" panose="05000000000000000000" pitchFamily="2" charset="2"/>
              <a:buNone/>
            </a:pPr>
            <a:r>
              <a:rPr lang="en-GB" altLang="en-US" sz="1200">
                <a:solidFill>
                  <a:srgbClr val="00FF00"/>
                </a:solidFill>
              </a:rPr>
              <a:t>#</a:t>
            </a:r>
          </a:p>
          <a:p>
            <a:pPr>
              <a:lnSpc>
                <a:spcPct val="90000"/>
              </a:lnSpc>
              <a:buFont typeface="Wingdings" panose="05000000000000000000" pitchFamily="2" charset="2"/>
              <a:buNone/>
            </a:pPr>
            <a:r>
              <a:rPr lang="en-GB" altLang="en-US" sz="1200">
                <a:solidFill>
                  <a:srgbClr val="00FF00"/>
                </a:solidFill>
              </a:rPr>
              <a:t>#0 3 * * * /usr/sbin/skulker</a:t>
            </a:r>
          </a:p>
          <a:p>
            <a:pPr>
              <a:lnSpc>
                <a:spcPct val="90000"/>
              </a:lnSpc>
              <a:buFont typeface="Wingdings" panose="05000000000000000000" pitchFamily="2" charset="2"/>
              <a:buNone/>
            </a:pPr>
            <a:r>
              <a:rPr lang="en-GB" altLang="en-US" sz="1200">
                <a:solidFill>
                  <a:srgbClr val="00FF00"/>
                </a:solidFill>
              </a:rPr>
              <a:t>#45 2 * * 0 /usr/lib/spell/compress</a:t>
            </a:r>
          </a:p>
          <a:p>
            <a:pPr>
              <a:lnSpc>
                <a:spcPct val="90000"/>
              </a:lnSpc>
              <a:buFont typeface="Wingdings" panose="05000000000000000000" pitchFamily="2" charset="2"/>
              <a:buNone/>
            </a:pPr>
            <a:r>
              <a:rPr lang="en-GB" altLang="en-US" sz="1200">
                <a:solidFill>
                  <a:srgbClr val="00FF00"/>
                </a:solidFill>
              </a:rPr>
              <a:t>#45 23 * * * ulimit 5000; /usr/lib/smdemon.cleanu &gt; /dev/null</a:t>
            </a:r>
          </a:p>
          <a:p>
            <a:pPr>
              <a:lnSpc>
                <a:spcPct val="90000"/>
              </a:lnSpc>
              <a:buFont typeface="Wingdings" panose="05000000000000000000" pitchFamily="2" charset="2"/>
              <a:buNone/>
            </a:pPr>
            <a:r>
              <a:rPr lang="en-GB" altLang="en-US" sz="1200">
                <a:solidFill>
                  <a:srgbClr val="00FF00"/>
                </a:solidFill>
              </a:rPr>
              <a:t>0 11 * * * /usr/bin/errclear -d S,O 30</a:t>
            </a:r>
          </a:p>
          <a:p>
            <a:pPr>
              <a:lnSpc>
                <a:spcPct val="90000"/>
              </a:lnSpc>
              <a:buFont typeface="Wingdings" panose="05000000000000000000" pitchFamily="2" charset="2"/>
              <a:buNone/>
            </a:pPr>
            <a:r>
              <a:rPr lang="en-GB" altLang="en-US" sz="1200">
                <a:solidFill>
                  <a:srgbClr val="00FF00"/>
                </a:solidFill>
              </a:rPr>
              <a:t>0 12 * * * /usr/bin/errclear -d H 90</a:t>
            </a:r>
          </a:p>
          <a:p>
            <a:pPr>
              <a:lnSpc>
                <a:spcPct val="90000"/>
              </a:lnSpc>
              <a:buFont typeface="Wingdings" panose="05000000000000000000" pitchFamily="2" charset="2"/>
              <a:buNone/>
            </a:pPr>
            <a:r>
              <a:rPr lang="en-GB" altLang="en-US" sz="1200">
                <a:solidFill>
                  <a:srgbClr val="00FF00"/>
                </a:solidFill>
              </a:rPr>
              <a:t>0 15 * * *  /usr/lib/ras/dumpcheck &gt;/dev/null 2&gt;&amp;1</a:t>
            </a:r>
          </a:p>
          <a:p>
            <a:pPr>
              <a:lnSpc>
                <a:spcPct val="90000"/>
              </a:lnSpc>
              <a:buFont typeface="Wingdings" panose="05000000000000000000" pitchFamily="2" charset="2"/>
              <a:buNone/>
            </a:pPr>
            <a:r>
              <a:rPr lang="en-GB" altLang="en-US" sz="1200">
                <a:solidFill>
                  <a:srgbClr val="00FF00"/>
                </a:solidFill>
              </a:rPr>
              <a:t># Run system OS audit</a:t>
            </a:r>
          </a:p>
          <a:p>
            <a:pPr>
              <a:lnSpc>
                <a:spcPct val="90000"/>
              </a:lnSpc>
              <a:buFont typeface="Wingdings" panose="05000000000000000000" pitchFamily="2" charset="2"/>
              <a:buNone/>
            </a:pPr>
            <a:r>
              <a:rPr lang="en-GB" altLang="en-US" sz="1200">
                <a:solidFill>
                  <a:srgbClr val="00FF00"/>
                </a:solidFill>
              </a:rPr>
              <a:t>30 23 * * 0 /usr/local/scripts/newauditlog.sh &gt; /dev/null 2&gt;&amp;1</a:t>
            </a:r>
          </a:p>
          <a:p>
            <a:pPr>
              <a:lnSpc>
                <a:spcPct val="90000"/>
              </a:lnSpc>
              <a:buFont typeface="Wingdings" panose="05000000000000000000" pitchFamily="2" charset="2"/>
              <a:buNone/>
            </a:pPr>
            <a:r>
              <a:rPr lang="en-GB" altLang="en-US" sz="1200">
                <a:solidFill>
                  <a:srgbClr val="00FF00"/>
                </a:solidFill>
              </a:rPr>
              <a:t># Run audit housekeeping</a:t>
            </a:r>
          </a:p>
          <a:p>
            <a:pPr>
              <a:lnSpc>
                <a:spcPct val="90000"/>
              </a:lnSpc>
              <a:buFont typeface="Wingdings" panose="05000000000000000000" pitchFamily="2" charset="2"/>
              <a:buNone/>
            </a:pPr>
            <a:r>
              <a:rPr lang="en-GB" altLang="en-US" sz="1200">
                <a:solidFill>
                  <a:srgbClr val="00FF00"/>
                </a:solidFill>
              </a:rPr>
              <a:t>59 23 * * * /hsbc/utl/bin/audit_save.ksh &gt; /dev/null 2&gt;&amp;1</a:t>
            </a:r>
          </a:p>
          <a:p>
            <a:pPr>
              <a:lnSpc>
                <a:spcPct val="90000"/>
              </a:lnSpc>
              <a:buFont typeface="Wingdings" panose="05000000000000000000" pitchFamily="2" charset="2"/>
              <a:buNone/>
            </a:pPr>
            <a:r>
              <a:rPr lang="en-GB" altLang="en-US" sz="1200">
                <a:solidFill>
                  <a:srgbClr val="00FF00"/>
                </a:solidFill>
              </a:rPr>
              <a:t>###################################################################</a:t>
            </a:r>
          </a:p>
          <a:p>
            <a:pPr>
              <a:lnSpc>
                <a:spcPct val="90000"/>
              </a:lnSpc>
              <a:buFont typeface="Wingdings" panose="05000000000000000000" pitchFamily="2" charset="2"/>
              <a:buNone/>
            </a:pPr>
            <a:r>
              <a:rPr lang="en-GB" altLang="en-US" sz="1200">
                <a:solidFill>
                  <a:srgbClr val="00FF00"/>
                </a:solidFill>
              </a:rPr>
              <a:t>#  Kill Icon Script removes icnwinprog with PPID of 1             #</a:t>
            </a:r>
          </a:p>
          <a:p>
            <a:pPr>
              <a:lnSpc>
                <a:spcPct val="90000"/>
              </a:lnSpc>
              <a:buFont typeface="Wingdings" panose="05000000000000000000" pitchFamily="2" charset="2"/>
              <a:buNone/>
            </a:pPr>
            <a:r>
              <a:rPr lang="en-GB" altLang="en-US" sz="1200">
                <a:solidFill>
                  <a:srgbClr val="00FF00"/>
                </a:solidFill>
              </a:rPr>
              <a:t>#  IM: 835534                                                     #</a:t>
            </a:r>
          </a:p>
          <a:p>
            <a:pPr>
              <a:lnSpc>
                <a:spcPct val="90000"/>
              </a:lnSpc>
              <a:buFont typeface="Wingdings" panose="05000000000000000000" pitchFamily="2" charset="2"/>
              <a:buNone/>
            </a:pPr>
            <a:r>
              <a:rPr lang="en-GB" altLang="en-US" sz="1200">
                <a:solidFill>
                  <a:srgbClr val="00FF00"/>
                </a:solidFill>
              </a:rPr>
              <a:t>###################################################################</a:t>
            </a:r>
          </a:p>
          <a:p>
            <a:pPr>
              <a:lnSpc>
                <a:spcPct val="90000"/>
              </a:lnSpc>
              <a:buFont typeface="Wingdings" panose="05000000000000000000" pitchFamily="2" charset="2"/>
              <a:buNone/>
            </a:pPr>
            <a:r>
              <a:rPr lang="en-GB" altLang="en-US" sz="1200">
                <a:solidFill>
                  <a:srgbClr val="00FF00"/>
                </a:solidFill>
              </a:rPr>
              <a:t>0 8 * * * /opt/nmon/bin/iconkill.sh &gt; `date +"/var/nmon/iconkill.%y%m%d"` 2&gt;&amp;1</a:t>
            </a:r>
          </a:p>
          <a:p>
            <a:pPr>
              <a:lnSpc>
                <a:spcPct val="90000"/>
              </a:lnSpc>
              <a:buFont typeface="Wingdings" panose="05000000000000000000" pitchFamily="2" charset="2"/>
              <a:buNone/>
            </a:pPr>
            <a:r>
              <a:rPr lang="en-GB" altLang="en-US" sz="1200">
                <a:solidFill>
                  <a:srgbClr val="00FF00"/>
                </a:solidFill>
              </a:rPr>
              <a:t>#30 0,4,8,12,14,16,18,20,22 * * * /usr/local/bin/filemgr.sh &gt;/dev/null 2&gt;&amp;1</a:t>
            </a:r>
          </a:p>
          <a:p>
            <a:pPr>
              <a:lnSpc>
                <a:spcPct val="90000"/>
              </a:lnSpc>
              <a:buFont typeface="Wingdings" panose="05000000000000000000" pitchFamily="2" charset="2"/>
              <a:buNone/>
            </a:pPr>
            <a:r>
              <a:rPr lang="en-GB" altLang="en-US" sz="1200">
                <a:solidFill>
                  <a:srgbClr val="00FF00"/>
                </a:solidFill>
              </a:rPr>
              <a:t>1,6,11,16,21,26,31,36,41,46,51,56 08-16 * * * /opt/nmon/bin/tcp_stat.ksh &gt; /var/nmon/netstats.err 2&gt;&amp;1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22915">
                                            <p:bg/>
                                          </p:spTgt>
                                        </p:tgtEl>
                                        <p:attrNameLst>
                                          <p:attrName>style.visibility</p:attrName>
                                        </p:attrNameLst>
                                      </p:cBhvr>
                                      <p:to>
                                        <p:strVal val="visible"/>
                                      </p:to>
                                    </p:set>
                                    <p:anim calcmode="lin" valueType="num">
                                      <p:cBhvr additive="base">
                                        <p:cTn id="7" dur="2000" fill="hold"/>
                                        <p:tgtEl>
                                          <p:spTgt spid="422915">
                                            <p:bg/>
                                          </p:spTgt>
                                        </p:tgtEl>
                                        <p:attrNameLst>
                                          <p:attrName>ppt_x</p:attrName>
                                        </p:attrNameLst>
                                      </p:cBhvr>
                                      <p:tavLst>
                                        <p:tav tm="0">
                                          <p:val>
                                            <p:strVal val="#ppt_x"/>
                                          </p:val>
                                        </p:tav>
                                        <p:tav tm="100000">
                                          <p:val>
                                            <p:strVal val="#ppt_x"/>
                                          </p:val>
                                        </p:tav>
                                      </p:tavLst>
                                    </p:anim>
                                    <p:anim calcmode="lin" valueType="num">
                                      <p:cBhvr additive="base">
                                        <p:cTn id="8" dur="2000" fill="hold"/>
                                        <p:tgtEl>
                                          <p:spTgt spid="42291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2915">
                                            <p:txEl>
                                              <p:pRg st="0" end="0"/>
                                            </p:txEl>
                                          </p:spTgt>
                                        </p:tgtEl>
                                        <p:attrNameLst>
                                          <p:attrName>style.visibility</p:attrName>
                                        </p:attrNameLst>
                                      </p:cBhvr>
                                      <p:to>
                                        <p:strVal val="visible"/>
                                      </p:to>
                                    </p:set>
                                    <p:anim calcmode="lin" valueType="num">
                                      <p:cBhvr additive="base">
                                        <p:cTn id="11" dur="2000" fill="hold"/>
                                        <p:tgtEl>
                                          <p:spTgt spid="422915">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42291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2915">
                                            <p:txEl>
                                              <p:pRg st="1" end="1"/>
                                            </p:txEl>
                                          </p:spTgt>
                                        </p:tgtEl>
                                        <p:attrNameLst>
                                          <p:attrName>style.visibility</p:attrName>
                                        </p:attrNameLst>
                                      </p:cBhvr>
                                      <p:to>
                                        <p:strVal val="visible"/>
                                      </p:to>
                                    </p:set>
                                    <p:anim calcmode="lin" valueType="num">
                                      <p:cBhvr additive="base">
                                        <p:cTn id="15" dur="2000" fill="hold"/>
                                        <p:tgtEl>
                                          <p:spTgt spid="422915">
                                            <p:txEl>
                                              <p:pRg st="1" end="1"/>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42291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2915">
                                            <p:txEl>
                                              <p:pRg st="2" end="2"/>
                                            </p:txEl>
                                          </p:spTgt>
                                        </p:tgtEl>
                                        <p:attrNameLst>
                                          <p:attrName>style.visibility</p:attrName>
                                        </p:attrNameLst>
                                      </p:cBhvr>
                                      <p:to>
                                        <p:strVal val="visible"/>
                                      </p:to>
                                    </p:set>
                                    <p:anim calcmode="lin" valueType="num">
                                      <p:cBhvr additive="base">
                                        <p:cTn id="19" dur="2000" fill="hold"/>
                                        <p:tgtEl>
                                          <p:spTgt spid="422915">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229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2915">
                                            <p:txEl>
                                              <p:pRg st="3" end="3"/>
                                            </p:txEl>
                                          </p:spTgt>
                                        </p:tgtEl>
                                        <p:attrNameLst>
                                          <p:attrName>style.visibility</p:attrName>
                                        </p:attrNameLst>
                                      </p:cBhvr>
                                      <p:to>
                                        <p:strVal val="visible"/>
                                      </p:to>
                                    </p:set>
                                    <p:anim calcmode="lin" valueType="num">
                                      <p:cBhvr additive="base">
                                        <p:cTn id="23" dur="2000" fill="hold"/>
                                        <p:tgtEl>
                                          <p:spTgt spid="422915">
                                            <p:txEl>
                                              <p:pRg st="3" end="3"/>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42291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2915">
                                            <p:txEl>
                                              <p:pRg st="4" end="4"/>
                                            </p:txEl>
                                          </p:spTgt>
                                        </p:tgtEl>
                                        <p:attrNameLst>
                                          <p:attrName>style.visibility</p:attrName>
                                        </p:attrNameLst>
                                      </p:cBhvr>
                                      <p:to>
                                        <p:strVal val="visible"/>
                                      </p:to>
                                    </p:set>
                                    <p:anim calcmode="lin" valueType="num">
                                      <p:cBhvr additive="base">
                                        <p:cTn id="27" dur="2000" fill="hold"/>
                                        <p:tgtEl>
                                          <p:spTgt spid="422915">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42291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2915">
                                            <p:txEl>
                                              <p:pRg st="5" end="5"/>
                                            </p:txEl>
                                          </p:spTgt>
                                        </p:tgtEl>
                                        <p:attrNameLst>
                                          <p:attrName>style.visibility</p:attrName>
                                        </p:attrNameLst>
                                      </p:cBhvr>
                                      <p:to>
                                        <p:strVal val="visible"/>
                                      </p:to>
                                    </p:set>
                                    <p:anim calcmode="lin" valueType="num">
                                      <p:cBhvr additive="base">
                                        <p:cTn id="31" dur="2000" fill="hold"/>
                                        <p:tgtEl>
                                          <p:spTgt spid="422915">
                                            <p:txEl>
                                              <p:pRg st="5" end="5"/>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2291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2915">
                                            <p:txEl>
                                              <p:pRg st="6" end="6"/>
                                            </p:txEl>
                                          </p:spTgt>
                                        </p:tgtEl>
                                        <p:attrNameLst>
                                          <p:attrName>style.visibility</p:attrName>
                                        </p:attrNameLst>
                                      </p:cBhvr>
                                      <p:to>
                                        <p:strVal val="visible"/>
                                      </p:to>
                                    </p:set>
                                    <p:anim calcmode="lin" valueType="num">
                                      <p:cBhvr additive="base">
                                        <p:cTn id="35" dur="2000" fill="hold"/>
                                        <p:tgtEl>
                                          <p:spTgt spid="422915">
                                            <p:txEl>
                                              <p:pRg st="6" end="6"/>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4229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22915">
                                            <p:txEl>
                                              <p:pRg st="7" end="7"/>
                                            </p:txEl>
                                          </p:spTgt>
                                        </p:tgtEl>
                                        <p:attrNameLst>
                                          <p:attrName>style.visibility</p:attrName>
                                        </p:attrNameLst>
                                      </p:cBhvr>
                                      <p:to>
                                        <p:strVal val="visible"/>
                                      </p:to>
                                    </p:set>
                                    <p:anim calcmode="lin" valueType="num">
                                      <p:cBhvr additive="base">
                                        <p:cTn id="39" dur="2000" fill="hold"/>
                                        <p:tgtEl>
                                          <p:spTgt spid="422915">
                                            <p:txEl>
                                              <p:pRg st="7" end="7"/>
                                            </p:txEl>
                                          </p:spTgt>
                                        </p:tgtEl>
                                        <p:attrNameLst>
                                          <p:attrName>ppt_x</p:attrName>
                                        </p:attrNameLst>
                                      </p:cBhvr>
                                      <p:tavLst>
                                        <p:tav tm="0">
                                          <p:val>
                                            <p:strVal val="#ppt_x"/>
                                          </p:val>
                                        </p:tav>
                                        <p:tav tm="100000">
                                          <p:val>
                                            <p:strVal val="#ppt_x"/>
                                          </p:val>
                                        </p:tav>
                                      </p:tavLst>
                                    </p:anim>
                                    <p:anim calcmode="lin" valueType="num">
                                      <p:cBhvr additive="base">
                                        <p:cTn id="40" dur="2000" fill="hold"/>
                                        <p:tgtEl>
                                          <p:spTgt spid="42291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2915">
                                            <p:txEl>
                                              <p:pRg st="8" end="8"/>
                                            </p:txEl>
                                          </p:spTgt>
                                        </p:tgtEl>
                                        <p:attrNameLst>
                                          <p:attrName>style.visibility</p:attrName>
                                        </p:attrNameLst>
                                      </p:cBhvr>
                                      <p:to>
                                        <p:strVal val="visible"/>
                                      </p:to>
                                    </p:set>
                                    <p:anim calcmode="lin" valueType="num">
                                      <p:cBhvr additive="base">
                                        <p:cTn id="43" dur="2000" fill="hold"/>
                                        <p:tgtEl>
                                          <p:spTgt spid="422915">
                                            <p:txEl>
                                              <p:pRg st="8" end="8"/>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2291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22915">
                                            <p:txEl>
                                              <p:pRg st="9" end="9"/>
                                            </p:txEl>
                                          </p:spTgt>
                                        </p:tgtEl>
                                        <p:attrNameLst>
                                          <p:attrName>style.visibility</p:attrName>
                                        </p:attrNameLst>
                                      </p:cBhvr>
                                      <p:to>
                                        <p:strVal val="visible"/>
                                      </p:to>
                                    </p:set>
                                    <p:anim calcmode="lin" valueType="num">
                                      <p:cBhvr additive="base">
                                        <p:cTn id="47" dur="2000" fill="hold"/>
                                        <p:tgtEl>
                                          <p:spTgt spid="422915">
                                            <p:txEl>
                                              <p:pRg st="9" end="9"/>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42291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2915">
                                            <p:txEl>
                                              <p:pRg st="10" end="10"/>
                                            </p:txEl>
                                          </p:spTgt>
                                        </p:tgtEl>
                                        <p:attrNameLst>
                                          <p:attrName>style.visibility</p:attrName>
                                        </p:attrNameLst>
                                      </p:cBhvr>
                                      <p:to>
                                        <p:strVal val="visible"/>
                                      </p:to>
                                    </p:set>
                                    <p:anim calcmode="lin" valueType="num">
                                      <p:cBhvr additive="base">
                                        <p:cTn id="51" dur="2000" fill="hold"/>
                                        <p:tgtEl>
                                          <p:spTgt spid="422915">
                                            <p:txEl>
                                              <p:pRg st="10" end="10"/>
                                            </p:txEl>
                                          </p:spTgt>
                                        </p:tgtEl>
                                        <p:attrNameLst>
                                          <p:attrName>ppt_x</p:attrName>
                                        </p:attrNameLst>
                                      </p:cBhvr>
                                      <p:tavLst>
                                        <p:tav tm="0">
                                          <p:val>
                                            <p:strVal val="#ppt_x"/>
                                          </p:val>
                                        </p:tav>
                                        <p:tav tm="100000">
                                          <p:val>
                                            <p:strVal val="#ppt_x"/>
                                          </p:val>
                                        </p:tav>
                                      </p:tavLst>
                                    </p:anim>
                                    <p:anim calcmode="lin" valueType="num">
                                      <p:cBhvr additive="base">
                                        <p:cTn id="52" dur="2000" fill="hold"/>
                                        <p:tgtEl>
                                          <p:spTgt spid="4229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22915">
                                            <p:txEl>
                                              <p:pRg st="11" end="11"/>
                                            </p:txEl>
                                          </p:spTgt>
                                        </p:tgtEl>
                                        <p:attrNameLst>
                                          <p:attrName>style.visibility</p:attrName>
                                        </p:attrNameLst>
                                      </p:cBhvr>
                                      <p:to>
                                        <p:strVal val="visible"/>
                                      </p:to>
                                    </p:set>
                                    <p:anim calcmode="lin" valueType="num">
                                      <p:cBhvr additive="base">
                                        <p:cTn id="55" dur="2000" fill="hold"/>
                                        <p:tgtEl>
                                          <p:spTgt spid="422915">
                                            <p:txEl>
                                              <p:pRg st="11" end="11"/>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22915">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22915">
                                            <p:txEl>
                                              <p:pRg st="12" end="12"/>
                                            </p:txEl>
                                          </p:spTgt>
                                        </p:tgtEl>
                                        <p:attrNameLst>
                                          <p:attrName>style.visibility</p:attrName>
                                        </p:attrNameLst>
                                      </p:cBhvr>
                                      <p:to>
                                        <p:strVal val="visible"/>
                                      </p:to>
                                    </p:set>
                                    <p:anim calcmode="lin" valueType="num">
                                      <p:cBhvr additive="base">
                                        <p:cTn id="59" dur="2000" fill="hold"/>
                                        <p:tgtEl>
                                          <p:spTgt spid="422915">
                                            <p:txEl>
                                              <p:pRg st="12" end="12"/>
                                            </p:txEl>
                                          </p:spTgt>
                                        </p:tgtEl>
                                        <p:attrNameLst>
                                          <p:attrName>ppt_x</p:attrName>
                                        </p:attrNameLst>
                                      </p:cBhvr>
                                      <p:tavLst>
                                        <p:tav tm="0">
                                          <p:val>
                                            <p:strVal val="#ppt_x"/>
                                          </p:val>
                                        </p:tav>
                                        <p:tav tm="100000">
                                          <p:val>
                                            <p:strVal val="#ppt_x"/>
                                          </p:val>
                                        </p:tav>
                                      </p:tavLst>
                                    </p:anim>
                                    <p:anim calcmode="lin" valueType="num">
                                      <p:cBhvr additive="base">
                                        <p:cTn id="60" dur="2000" fill="hold"/>
                                        <p:tgtEl>
                                          <p:spTgt spid="422915">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22915">
                                            <p:txEl>
                                              <p:pRg st="13" end="13"/>
                                            </p:txEl>
                                          </p:spTgt>
                                        </p:tgtEl>
                                        <p:attrNameLst>
                                          <p:attrName>style.visibility</p:attrName>
                                        </p:attrNameLst>
                                      </p:cBhvr>
                                      <p:to>
                                        <p:strVal val="visible"/>
                                      </p:to>
                                    </p:set>
                                    <p:anim calcmode="lin" valueType="num">
                                      <p:cBhvr additive="base">
                                        <p:cTn id="63" dur="2000" fill="hold"/>
                                        <p:tgtEl>
                                          <p:spTgt spid="422915">
                                            <p:txEl>
                                              <p:pRg st="13" end="13"/>
                                            </p:txEl>
                                          </p:spTgt>
                                        </p:tgtEl>
                                        <p:attrNameLst>
                                          <p:attrName>ppt_x</p:attrName>
                                        </p:attrNameLst>
                                      </p:cBhvr>
                                      <p:tavLst>
                                        <p:tav tm="0">
                                          <p:val>
                                            <p:strVal val="#ppt_x"/>
                                          </p:val>
                                        </p:tav>
                                        <p:tav tm="100000">
                                          <p:val>
                                            <p:strVal val="#ppt_x"/>
                                          </p:val>
                                        </p:tav>
                                      </p:tavLst>
                                    </p:anim>
                                    <p:anim calcmode="lin" valueType="num">
                                      <p:cBhvr additive="base">
                                        <p:cTn id="64" dur="2000" fill="hold"/>
                                        <p:tgtEl>
                                          <p:spTgt spid="422915">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22915">
                                            <p:txEl>
                                              <p:pRg st="14" end="14"/>
                                            </p:txEl>
                                          </p:spTgt>
                                        </p:tgtEl>
                                        <p:attrNameLst>
                                          <p:attrName>style.visibility</p:attrName>
                                        </p:attrNameLst>
                                      </p:cBhvr>
                                      <p:to>
                                        <p:strVal val="visible"/>
                                      </p:to>
                                    </p:set>
                                    <p:anim calcmode="lin" valueType="num">
                                      <p:cBhvr additive="base">
                                        <p:cTn id="67" dur="2000" fill="hold"/>
                                        <p:tgtEl>
                                          <p:spTgt spid="422915">
                                            <p:txEl>
                                              <p:pRg st="14" end="14"/>
                                            </p:txEl>
                                          </p:spTgt>
                                        </p:tgtEl>
                                        <p:attrNameLst>
                                          <p:attrName>ppt_x</p:attrName>
                                        </p:attrNameLst>
                                      </p:cBhvr>
                                      <p:tavLst>
                                        <p:tav tm="0">
                                          <p:val>
                                            <p:strVal val="#ppt_x"/>
                                          </p:val>
                                        </p:tav>
                                        <p:tav tm="100000">
                                          <p:val>
                                            <p:strVal val="#ppt_x"/>
                                          </p:val>
                                        </p:tav>
                                      </p:tavLst>
                                    </p:anim>
                                    <p:anim calcmode="lin" valueType="num">
                                      <p:cBhvr additive="base">
                                        <p:cTn id="68" dur="2000" fill="hold"/>
                                        <p:tgtEl>
                                          <p:spTgt spid="422915">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22915">
                                            <p:txEl>
                                              <p:pRg st="15" end="15"/>
                                            </p:txEl>
                                          </p:spTgt>
                                        </p:tgtEl>
                                        <p:attrNameLst>
                                          <p:attrName>style.visibility</p:attrName>
                                        </p:attrNameLst>
                                      </p:cBhvr>
                                      <p:to>
                                        <p:strVal val="visible"/>
                                      </p:to>
                                    </p:set>
                                    <p:anim calcmode="lin" valueType="num">
                                      <p:cBhvr additive="base">
                                        <p:cTn id="71" dur="2000" fill="hold"/>
                                        <p:tgtEl>
                                          <p:spTgt spid="422915">
                                            <p:txEl>
                                              <p:pRg st="15" end="15"/>
                                            </p:txEl>
                                          </p:spTgt>
                                        </p:tgtEl>
                                        <p:attrNameLst>
                                          <p:attrName>ppt_x</p:attrName>
                                        </p:attrNameLst>
                                      </p:cBhvr>
                                      <p:tavLst>
                                        <p:tav tm="0">
                                          <p:val>
                                            <p:strVal val="#ppt_x"/>
                                          </p:val>
                                        </p:tav>
                                        <p:tav tm="100000">
                                          <p:val>
                                            <p:strVal val="#ppt_x"/>
                                          </p:val>
                                        </p:tav>
                                      </p:tavLst>
                                    </p:anim>
                                    <p:anim calcmode="lin" valueType="num">
                                      <p:cBhvr additive="base">
                                        <p:cTn id="72" dur="2000" fill="hold"/>
                                        <p:tgtEl>
                                          <p:spTgt spid="422915">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22915">
                                            <p:txEl>
                                              <p:pRg st="16" end="16"/>
                                            </p:txEl>
                                          </p:spTgt>
                                        </p:tgtEl>
                                        <p:attrNameLst>
                                          <p:attrName>style.visibility</p:attrName>
                                        </p:attrNameLst>
                                      </p:cBhvr>
                                      <p:to>
                                        <p:strVal val="visible"/>
                                      </p:to>
                                    </p:set>
                                    <p:anim calcmode="lin" valueType="num">
                                      <p:cBhvr additive="base">
                                        <p:cTn id="75" dur="2000" fill="hold"/>
                                        <p:tgtEl>
                                          <p:spTgt spid="422915">
                                            <p:txEl>
                                              <p:pRg st="16" end="16"/>
                                            </p:txEl>
                                          </p:spTgt>
                                        </p:tgtEl>
                                        <p:attrNameLst>
                                          <p:attrName>ppt_x</p:attrName>
                                        </p:attrNameLst>
                                      </p:cBhvr>
                                      <p:tavLst>
                                        <p:tav tm="0">
                                          <p:val>
                                            <p:strVal val="#ppt_x"/>
                                          </p:val>
                                        </p:tav>
                                        <p:tav tm="100000">
                                          <p:val>
                                            <p:strVal val="#ppt_x"/>
                                          </p:val>
                                        </p:tav>
                                      </p:tavLst>
                                    </p:anim>
                                    <p:anim calcmode="lin" valueType="num">
                                      <p:cBhvr additive="base">
                                        <p:cTn id="76" dur="2000" fill="hold"/>
                                        <p:tgtEl>
                                          <p:spTgt spid="422915">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22915">
                                            <p:txEl>
                                              <p:pRg st="17" end="17"/>
                                            </p:txEl>
                                          </p:spTgt>
                                        </p:tgtEl>
                                        <p:attrNameLst>
                                          <p:attrName>style.visibility</p:attrName>
                                        </p:attrNameLst>
                                      </p:cBhvr>
                                      <p:to>
                                        <p:strVal val="visible"/>
                                      </p:to>
                                    </p:set>
                                    <p:anim calcmode="lin" valueType="num">
                                      <p:cBhvr additive="base">
                                        <p:cTn id="79" dur="2000" fill="hold"/>
                                        <p:tgtEl>
                                          <p:spTgt spid="422915">
                                            <p:txEl>
                                              <p:pRg st="17" end="17"/>
                                            </p:txEl>
                                          </p:spTgt>
                                        </p:tgtEl>
                                        <p:attrNameLst>
                                          <p:attrName>ppt_x</p:attrName>
                                        </p:attrNameLst>
                                      </p:cBhvr>
                                      <p:tavLst>
                                        <p:tav tm="0">
                                          <p:val>
                                            <p:strVal val="#ppt_x"/>
                                          </p:val>
                                        </p:tav>
                                        <p:tav tm="100000">
                                          <p:val>
                                            <p:strVal val="#ppt_x"/>
                                          </p:val>
                                        </p:tav>
                                      </p:tavLst>
                                    </p:anim>
                                    <p:anim calcmode="lin" valueType="num">
                                      <p:cBhvr additive="base">
                                        <p:cTn id="80" dur="2000" fill="hold"/>
                                        <p:tgtEl>
                                          <p:spTgt spid="422915">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22915">
                                            <p:txEl>
                                              <p:pRg st="18" end="18"/>
                                            </p:txEl>
                                          </p:spTgt>
                                        </p:tgtEl>
                                        <p:attrNameLst>
                                          <p:attrName>style.visibility</p:attrName>
                                        </p:attrNameLst>
                                      </p:cBhvr>
                                      <p:to>
                                        <p:strVal val="visible"/>
                                      </p:to>
                                    </p:set>
                                    <p:anim calcmode="lin" valueType="num">
                                      <p:cBhvr additive="base">
                                        <p:cTn id="83" dur="2000" fill="hold"/>
                                        <p:tgtEl>
                                          <p:spTgt spid="422915">
                                            <p:txEl>
                                              <p:pRg st="18" end="18"/>
                                            </p:txEl>
                                          </p:spTgt>
                                        </p:tgtEl>
                                        <p:attrNameLst>
                                          <p:attrName>ppt_x</p:attrName>
                                        </p:attrNameLst>
                                      </p:cBhvr>
                                      <p:tavLst>
                                        <p:tav tm="0">
                                          <p:val>
                                            <p:strVal val="#ppt_x"/>
                                          </p:val>
                                        </p:tav>
                                        <p:tav tm="100000">
                                          <p:val>
                                            <p:strVal val="#ppt_x"/>
                                          </p:val>
                                        </p:tav>
                                      </p:tavLst>
                                    </p:anim>
                                    <p:anim calcmode="lin" valueType="num">
                                      <p:cBhvr additive="base">
                                        <p:cTn id="84" dur="2000" fill="hold"/>
                                        <p:tgtEl>
                                          <p:spTgt spid="422915">
                                            <p:txEl>
                                              <p:pRg st="18" end="18"/>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22915">
                                            <p:txEl>
                                              <p:pRg st="19" end="19"/>
                                            </p:txEl>
                                          </p:spTgt>
                                        </p:tgtEl>
                                        <p:attrNameLst>
                                          <p:attrName>style.visibility</p:attrName>
                                        </p:attrNameLst>
                                      </p:cBhvr>
                                      <p:to>
                                        <p:strVal val="visible"/>
                                      </p:to>
                                    </p:set>
                                    <p:anim calcmode="lin" valueType="num">
                                      <p:cBhvr additive="base">
                                        <p:cTn id="87" dur="2000" fill="hold"/>
                                        <p:tgtEl>
                                          <p:spTgt spid="422915">
                                            <p:txEl>
                                              <p:pRg st="19" end="19"/>
                                            </p:txEl>
                                          </p:spTgt>
                                        </p:tgtEl>
                                        <p:attrNameLst>
                                          <p:attrName>ppt_x</p:attrName>
                                        </p:attrNameLst>
                                      </p:cBhvr>
                                      <p:tavLst>
                                        <p:tav tm="0">
                                          <p:val>
                                            <p:strVal val="#ppt_x"/>
                                          </p:val>
                                        </p:tav>
                                        <p:tav tm="100000">
                                          <p:val>
                                            <p:strVal val="#ppt_x"/>
                                          </p:val>
                                        </p:tav>
                                      </p:tavLst>
                                    </p:anim>
                                    <p:anim calcmode="lin" valueType="num">
                                      <p:cBhvr additive="base">
                                        <p:cTn id="88" dur="2000" fill="hold"/>
                                        <p:tgtEl>
                                          <p:spTgt spid="422915">
                                            <p:txEl>
                                              <p:pRg st="19" end="19"/>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22915">
                                            <p:txEl>
                                              <p:pRg st="20" end="20"/>
                                            </p:txEl>
                                          </p:spTgt>
                                        </p:tgtEl>
                                        <p:attrNameLst>
                                          <p:attrName>style.visibility</p:attrName>
                                        </p:attrNameLst>
                                      </p:cBhvr>
                                      <p:to>
                                        <p:strVal val="visible"/>
                                      </p:to>
                                    </p:set>
                                    <p:anim calcmode="lin" valueType="num">
                                      <p:cBhvr additive="base">
                                        <p:cTn id="91" dur="2000" fill="hold"/>
                                        <p:tgtEl>
                                          <p:spTgt spid="422915">
                                            <p:txEl>
                                              <p:pRg st="20" end="20"/>
                                            </p:txEl>
                                          </p:spTgt>
                                        </p:tgtEl>
                                        <p:attrNameLst>
                                          <p:attrName>ppt_x</p:attrName>
                                        </p:attrNameLst>
                                      </p:cBhvr>
                                      <p:tavLst>
                                        <p:tav tm="0">
                                          <p:val>
                                            <p:strVal val="#ppt_x"/>
                                          </p:val>
                                        </p:tav>
                                        <p:tav tm="100000">
                                          <p:val>
                                            <p:strVal val="#ppt_x"/>
                                          </p:val>
                                        </p:tav>
                                      </p:tavLst>
                                    </p:anim>
                                    <p:anim calcmode="lin" valueType="num">
                                      <p:cBhvr additive="base">
                                        <p:cTn id="92" dur="2000" fill="hold"/>
                                        <p:tgtEl>
                                          <p:spTgt spid="42291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65495C-EEDE-4CE3-8474-BA1798D006CA}"/>
              </a:ext>
            </a:extLst>
          </p:cNvPr>
          <p:cNvSpPr>
            <a:spLocks noGrp="1"/>
          </p:cNvSpPr>
          <p:nvPr>
            <p:ph type="sldNum" sz="quarter" idx="10"/>
          </p:nvPr>
        </p:nvSpPr>
        <p:spPr/>
        <p:txBody>
          <a:bodyPr/>
          <a:lstStyle/>
          <a:p>
            <a:r>
              <a:rPr lang="en-GB" altLang="en-US"/>
              <a:t>Page </a:t>
            </a:r>
            <a:fld id="{C9BD5668-F643-4815-90BE-9BF930683119}" type="slidenum">
              <a:rPr lang="en-GB" altLang="en-US"/>
              <a:pPr/>
              <a:t>34</a:t>
            </a:fld>
            <a:r>
              <a:rPr lang="en-GB" altLang="en-US" sz="1400" b="0">
                <a:solidFill>
                  <a:schemeClr val="tx1"/>
                </a:solidFill>
              </a:rPr>
              <a:t> | </a:t>
            </a:r>
            <a:fld id="{F25289A7-095B-466C-86AD-6BF1D6F25314}" type="datetime1">
              <a:rPr lang="en-GB" altLang="en-US" sz="1400" b="0">
                <a:solidFill>
                  <a:schemeClr val="tx1"/>
                </a:solidFill>
              </a:rPr>
              <a:pPr/>
              <a:t>07/07/2021</a:t>
            </a:fld>
            <a:r>
              <a:rPr lang="en-GB" altLang="en-US" sz="1400" b="0">
                <a:solidFill>
                  <a:schemeClr val="tx1"/>
                </a:solidFill>
              </a:rPr>
              <a:t> | UNIX Fundementals II </a:t>
            </a:r>
          </a:p>
        </p:txBody>
      </p:sp>
      <p:sp>
        <p:nvSpPr>
          <p:cNvPr id="459778" name="Rectangle 2">
            <a:extLst>
              <a:ext uri="{FF2B5EF4-FFF2-40B4-BE49-F238E27FC236}">
                <a16:creationId xmlns:a16="http://schemas.microsoft.com/office/drawing/2014/main" id="{16581A19-27C4-44AC-987B-4B15D419906B}"/>
              </a:ext>
            </a:extLst>
          </p:cNvPr>
          <p:cNvSpPr>
            <a:spLocks noGrp="1" noChangeArrowheads="1"/>
          </p:cNvSpPr>
          <p:nvPr>
            <p:ph type="title"/>
          </p:nvPr>
        </p:nvSpPr>
        <p:spPr/>
        <p:txBody>
          <a:bodyPr/>
          <a:lstStyle/>
          <a:p>
            <a:r>
              <a:rPr lang="en-GB" altLang="en-US" sz="4000"/>
              <a:t>Scheduling – CRONTAB Restrictions</a:t>
            </a:r>
          </a:p>
        </p:txBody>
      </p:sp>
      <p:sp>
        <p:nvSpPr>
          <p:cNvPr id="459779" name="Rectangle 3">
            <a:extLst>
              <a:ext uri="{FF2B5EF4-FFF2-40B4-BE49-F238E27FC236}">
                <a16:creationId xmlns:a16="http://schemas.microsoft.com/office/drawing/2014/main" id="{39668B14-DC06-4D62-A28B-AF1F8FCB5E8E}"/>
              </a:ext>
            </a:extLst>
          </p:cNvPr>
          <p:cNvSpPr>
            <a:spLocks noGrp="1" noChangeArrowheads="1"/>
          </p:cNvSpPr>
          <p:nvPr>
            <p:ph type="body" idx="1"/>
          </p:nvPr>
        </p:nvSpPr>
        <p:spPr/>
        <p:txBody>
          <a:bodyPr/>
          <a:lstStyle/>
          <a:p>
            <a:r>
              <a:rPr lang="en-GB" altLang="en-US" sz="2000"/>
              <a:t>A user can execute crontab if their name appears in the file </a:t>
            </a:r>
            <a:r>
              <a:rPr lang="en-GB" altLang="en-US" sz="2000" b="1">
                <a:solidFill>
                  <a:srgbClr val="800000"/>
                </a:solidFill>
              </a:rPr>
              <a:t>cron.allow</a:t>
            </a:r>
            <a:r>
              <a:rPr lang="en-GB" altLang="en-US" sz="2000"/>
              <a:t>. </a:t>
            </a:r>
          </a:p>
          <a:p>
            <a:r>
              <a:rPr lang="en-GB" altLang="en-US" sz="2000"/>
              <a:t>If the user does not exist in the </a:t>
            </a:r>
            <a:r>
              <a:rPr lang="en-GB" altLang="en-US" sz="2000" b="1">
                <a:solidFill>
                  <a:srgbClr val="800000"/>
                </a:solidFill>
              </a:rPr>
              <a:t>cron.allow</a:t>
            </a:r>
            <a:r>
              <a:rPr lang="en-GB" altLang="en-US" sz="2000">
                <a:solidFill>
                  <a:srgbClr val="800000"/>
                </a:solidFill>
              </a:rPr>
              <a:t> </a:t>
            </a:r>
            <a:r>
              <a:rPr lang="en-GB" altLang="en-US" sz="2000"/>
              <a:t>file, they can use crontab if their name does not appear in the file </a:t>
            </a:r>
            <a:r>
              <a:rPr lang="en-GB" altLang="en-US" sz="2000" b="1">
                <a:solidFill>
                  <a:srgbClr val="800000"/>
                </a:solidFill>
              </a:rPr>
              <a:t>cron.deny</a:t>
            </a:r>
            <a:r>
              <a:rPr lang="en-GB" altLang="en-US" sz="2000"/>
              <a:t>. </a:t>
            </a:r>
          </a:p>
          <a:p>
            <a:r>
              <a:rPr lang="en-GB" altLang="en-US" sz="2000"/>
              <a:t>If only </a:t>
            </a:r>
            <a:r>
              <a:rPr lang="en-GB" altLang="en-US" sz="2000" b="1">
                <a:solidFill>
                  <a:srgbClr val="800000"/>
                </a:solidFill>
              </a:rPr>
              <a:t>cron.deny</a:t>
            </a:r>
            <a:r>
              <a:rPr lang="en-GB" altLang="en-US" sz="2000"/>
              <a:t> exists and is empty, all users can use crontab. If neither file exists, only the root user can use crontab. </a:t>
            </a:r>
          </a:p>
          <a:p>
            <a:r>
              <a:rPr lang="en-GB" altLang="en-US" sz="2000"/>
              <a:t>The allow/deny files consist of one user name per line. </a:t>
            </a:r>
          </a:p>
          <a:p>
            <a:r>
              <a:rPr lang="en-GB" altLang="en-US" sz="2000"/>
              <a:t>The allow/deny files exist in different locations for different flavours of UNIX, examples include:</a:t>
            </a:r>
          </a:p>
          <a:p>
            <a:pPr lvl="1"/>
            <a:r>
              <a:rPr lang="en-GB" altLang="en-US" sz="1800"/>
              <a:t>/usr/lib/cron/		(Solaris)</a:t>
            </a:r>
          </a:p>
          <a:p>
            <a:pPr lvl="1"/>
            <a:r>
              <a:rPr lang="en-GB" altLang="en-US" sz="1800"/>
              <a:t>/etc/			(Linux)</a:t>
            </a:r>
          </a:p>
          <a:p>
            <a:pPr lvl="1"/>
            <a:r>
              <a:rPr lang="en-GB" altLang="en-US" sz="1800"/>
              <a:t>/var/adm/cron/		(AIX)</a:t>
            </a:r>
          </a:p>
          <a:p>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animEffect transition="in" filter="dissolve">
                                      <p:cBhvr>
                                        <p:cTn id="7" dur="500"/>
                                        <p:tgtEl>
                                          <p:spTgt spid="459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9779">
                                            <p:txEl>
                                              <p:pRg st="1" end="1"/>
                                            </p:txEl>
                                          </p:spTgt>
                                        </p:tgtEl>
                                        <p:attrNameLst>
                                          <p:attrName>style.visibility</p:attrName>
                                        </p:attrNameLst>
                                      </p:cBhvr>
                                      <p:to>
                                        <p:strVal val="visible"/>
                                      </p:to>
                                    </p:set>
                                    <p:animEffect transition="in" filter="dissolve">
                                      <p:cBhvr>
                                        <p:cTn id="12" dur="500"/>
                                        <p:tgtEl>
                                          <p:spTgt spid="459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9779">
                                            <p:txEl>
                                              <p:pRg st="2" end="2"/>
                                            </p:txEl>
                                          </p:spTgt>
                                        </p:tgtEl>
                                        <p:attrNameLst>
                                          <p:attrName>style.visibility</p:attrName>
                                        </p:attrNameLst>
                                      </p:cBhvr>
                                      <p:to>
                                        <p:strVal val="visible"/>
                                      </p:to>
                                    </p:set>
                                    <p:animEffect transition="in" filter="dissolve">
                                      <p:cBhvr>
                                        <p:cTn id="17" dur="500"/>
                                        <p:tgtEl>
                                          <p:spTgt spid="459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9779">
                                            <p:txEl>
                                              <p:pRg st="3" end="3"/>
                                            </p:txEl>
                                          </p:spTgt>
                                        </p:tgtEl>
                                        <p:attrNameLst>
                                          <p:attrName>style.visibility</p:attrName>
                                        </p:attrNameLst>
                                      </p:cBhvr>
                                      <p:to>
                                        <p:strVal val="visible"/>
                                      </p:to>
                                    </p:set>
                                    <p:animEffect transition="in" filter="dissolve">
                                      <p:cBhvr>
                                        <p:cTn id="22" dur="500"/>
                                        <p:tgtEl>
                                          <p:spTgt spid="459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9779">
                                            <p:txEl>
                                              <p:pRg st="4" end="4"/>
                                            </p:txEl>
                                          </p:spTgt>
                                        </p:tgtEl>
                                        <p:attrNameLst>
                                          <p:attrName>style.visibility</p:attrName>
                                        </p:attrNameLst>
                                      </p:cBhvr>
                                      <p:to>
                                        <p:strVal val="visible"/>
                                      </p:to>
                                    </p:set>
                                    <p:animEffect transition="in" filter="dissolve">
                                      <p:cBhvr>
                                        <p:cTn id="27" dur="500"/>
                                        <p:tgtEl>
                                          <p:spTgt spid="45977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59779">
                                            <p:txEl>
                                              <p:pRg st="5" end="5"/>
                                            </p:txEl>
                                          </p:spTgt>
                                        </p:tgtEl>
                                        <p:attrNameLst>
                                          <p:attrName>style.visibility</p:attrName>
                                        </p:attrNameLst>
                                      </p:cBhvr>
                                      <p:to>
                                        <p:strVal val="visible"/>
                                      </p:to>
                                    </p:set>
                                    <p:animEffect transition="in" filter="dissolve">
                                      <p:cBhvr>
                                        <p:cTn id="30" dur="500"/>
                                        <p:tgtEl>
                                          <p:spTgt spid="45977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59779">
                                            <p:txEl>
                                              <p:pRg st="6" end="6"/>
                                            </p:txEl>
                                          </p:spTgt>
                                        </p:tgtEl>
                                        <p:attrNameLst>
                                          <p:attrName>style.visibility</p:attrName>
                                        </p:attrNameLst>
                                      </p:cBhvr>
                                      <p:to>
                                        <p:strVal val="visible"/>
                                      </p:to>
                                    </p:set>
                                    <p:animEffect transition="in" filter="dissolve">
                                      <p:cBhvr>
                                        <p:cTn id="33" dur="500"/>
                                        <p:tgtEl>
                                          <p:spTgt spid="459779">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59779">
                                            <p:txEl>
                                              <p:pRg st="7" end="7"/>
                                            </p:txEl>
                                          </p:spTgt>
                                        </p:tgtEl>
                                        <p:attrNameLst>
                                          <p:attrName>style.visibility</p:attrName>
                                        </p:attrNameLst>
                                      </p:cBhvr>
                                      <p:to>
                                        <p:strVal val="visible"/>
                                      </p:to>
                                    </p:set>
                                    <p:animEffect transition="in" filter="dissolve">
                                      <p:cBhvr>
                                        <p:cTn id="36" dur="500"/>
                                        <p:tgtEl>
                                          <p:spTgt spid="4597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D2FDDD-C5EC-48AA-BCAA-47D7A627880C}"/>
              </a:ext>
            </a:extLst>
          </p:cNvPr>
          <p:cNvSpPr>
            <a:spLocks noGrp="1"/>
          </p:cNvSpPr>
          <p:nvPr>
            <p:ph type="sldNum" sz="quarter" idx="10"/>
          </p:nvPr>
        </p:nvSpPr>
        <p:spPr/>
        <p:txBody>
          <a:bodyPr/>
          <a:lstStyle/>
          <a:p>
            <a:r>
              <a:rPr lang="en-GB" altLang="en-US"/>
              <a:t>Page </a:t>
            </a:r>
            <a:fld id="{2792DDAB-1CD7-4A7C-A01C-148D797A3CD0}" type="slidenum">
              <a:rPr lang="en-GB" altLang="en-US"/>
              <a:pPr/>
              <a:t>35</a:t>
            </a:fld>
            <a:r>
              <a:rPr lang="en-GB" altLang="en-US" sz="1400" b="0">
                <a:solidFill>
                  <a:schemeClr val="tx1"/>
                </a:solidFill>
              </a:rPr>
              <a:t> | </a:t>
            </a:r>
            <a:fld id="{F7FDADB0-EC5B-46AA-9A20-E4BE51D61F95}" type="datetime1">
              <a:rPr lang="en-GB" altLang="en-US" sz="1400" b="0">
                <a:solidFill>
                  <a:schemeClr val="tx1"/>
                </a:solidFill>
              </a:rPr>
              <a:pPr/>
              <a:t>07/07/2021</a:t>
            </a:fld>
            <a:r>
              <a:rPr lang="en-GB" altLang="en-US" sz="1400" b="0">
                <a:solidFill>
                  <a:schemeClr val="tx1"/>
                </a:solidFill>
              </a:rPr>
              <a:t> | UNIX Fundementals II </a:t>
            </a:r>
          </a:p>
        </p:txBody>
      </p:sp>
      <p:sp>
        <p:nvSpPr>
          <p:cNvPr id="328706" name="Rectangle 2">
            <a:extLst>
              <a:ext uri="{FF2B5EF4-FFF2-40B4-BE49-F238E27FC236}">
                <a16:creationId xmlns:a16="http://schemas.microsoft.com/office/drawing/2014/main" id="{3B2AA127-B026-4D4A-8040-EC6D2D91CC26}"/>
              </a:ext>
            </a:extLst>
          </p:cNvPr>
          <p:cNvSpPr>
            <a:spLocks noGrp="1" noChangeArrowheads="1"/>
          </p:cNvSpPr>
          <p:nvPr>
            <p:ph type="title"/>
          </p:nvPr>
        </p:nvSpPr>
        <p:spPr/>
        <p:txBody>
          <a:bodyPr/>
          <a:lstStyle/>
          <a:p>
            <a:r>
              <a:rPr lang="en-GB" altLang="en-US" sz="4000"/>
              <a:t>Scheduling – CRONTAB File Syntax II</a:t>
            </a:r>
          </a:p>
        </p:txBody>
      </p:sp>
      <p:sp>
        <p:nvSpPr>
          <p:cNvPr id="328707" name="Rectangle 3">
            <a:extLst>
              <a:ext uri="{FF2B5EF4-FFF2-40B4-BE49-F238E27FC236}">
                <a16:creationId xmlns:a16="http://schemas.microsoft.com/office/drawing/2014/main" id="{960AA8CA-3D21-43DF-852C-10209F8C79A6}"/>
              </a:ext>
            </a:extLst>
          </p:cNvPr>
          <p:cNvSpPr>
            <a:spLocks noGrp="1" noChangeArrowheads="1"/>
          </p:cNvSpPr>
          <p:nvPr>
            <p:ph type="body" idx="1"/>
          </p:nvPr>
        </p:nvSpPr>
        <p:spPr>
          <a:xfrm>
            <a:off x="415925" y="1268413"/>
            <a:ext cx="9217025" cy="4537075"/>
          </a:xfrm>
        </p:spPr>
        <p:txBody>
          <a:bodyPr/>
          <a:lstStyle/>
          <a:p>
            <a:pPr marL="0" indent="0"/>
            <a:r>
              <a:rPr lang="en-GB" altLang="en-US"/>
              <a:t>Disable eMail</a:t>
            </a:r>
          </a:p>
          <a:p>
            <a:pPr marL="179388" lvl="1" indent="0"/>
            <a:r>
              <a:rPr lang="en-GB" altLang="en-US"/>
              <a:t>By default cron jobs sends a email to the user account executing the cronjob. If this is not needed put the following command At the end of the cron job line.</a:t>
            </a:r>
          </a:p>
          <a:p>
            <a:pPr marL="179388" lvl="1" indent="0">
              <a:buFont typeface="Wingdings" panose="05000000000000000000" pitchFamily="2" charset="2"/>
              <a:buNone/>
            </a:pPr>
            <a:endParaRPr lang="en-GB" altLang="en-US"/>
          </a:p>
          <a:p>
            <a:pPr marL="179388" lvl="1" indent="0">
              <a:buFont typeface="Wingdings" panose="05000000000000000000" pitchFamily="2" charset="2"/>
              <a:buNone/>
            </a:pPr>
            <a:r>
              <a:rPr lang="en-GB" altLang="en-US" b="1">
                <a:solidFill>
                  <a:srgbClr val="800000"/>
                </a:solidFill>
                <a:latin typeface="Courier New" panose="02070309020205020404" pitchFamily="49" charset="0"/>
              </a:rPr>
              <a:t>&gt;/dev/null 2&gt;&amp;1</a:t>
            </a:r>
            <a:r>
              <a:rPr lang="en-GB" altLang="en-US">
                <a:solidFill>
                  <a:srgbClr val="FF0000"/>
                </a:solidFill>
                <a:latin typeface="Courier New" panose="02070309020205020404" pitchFamily="49" charset="0"/>
              </a:rPr>
              <a:t> </a:t>
            </a:r>
          </a:p>
          <a:p>
            <a:pPr marL="179388" lvl="1" indent="0">
              <a:buFont typeface="Wingdings" panose="05000000000000000000" pitchFamily="2" charset="2"/>
              <a:buNone/>
            </a:pPr>
            <a:endParaRPr lang="en-GB" altLang="en-US">
              <a:solidFill>
                <a:srgbClr val="FF0000"/>
              </a:solidFill>
              <a:latin typeface="Courier New" panose="02070309020205020404" pitchFamily="49" charset="0"/>
            </a:endParaRPr>
          </a:p>
          <a:p>
            <a:pPr marL="0" indent="0"/>
            <a:r>
              <a:rPr lang="en-GB" altLang="en-US"/>
              <a:t>Generate log file</a:t>
            </a:r>
          </a:p>
          <a:p>
            <a:pPr marL="179388" lvl="1" indent="0"/>
            <a:r>
              <a:rPr lang="en-GB" altLang="en-US"/>
              <a:t>To collect the cron execution in a log file :</a:t>
            </a:r>
            <a:br>
              <a:rPr lang="en-GB" altLang="en-US"/>
            </a:br>
            <a:br>
              <a:rPr lang="en-GB" altLang="en-US"/>
            </a:br>
            <a:r>
              <a:rPr lang="en-GB" altLang="en-US" sz="1400">
                <a:latin typeface="Courier New" panose="02070309020205020404" pitchFamily="49" charset="0"/>
              </a:rPr>
              <a:t>30 18 * * * rm /home/someuser/tmp/* </a:t>
            </a:r>
            <a:r>
              <a:rPr lang="en-GB" altLang="en-US" sz="1400" b="1">
                <a:solidFill>
                  <a:srgbClr val="800000"/>
                </a:solidFill>
                <a:latin typeface="Courier New" panose="02070309020205020404" pitchFamily="49" charset="0"/>
              </a:rPr>
              <a:t>&gt; /home/someuser/cronlogs/clean_tmp_dir.log</a:t>
            </a:r>
            <a:r>
              <a:rPr lang="en-GB" altLang="en-US" sz="1400">
                <a:solidFill>
                  <a:srgbClr val="800000"/>
                </a:solidFill>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dissolve">
                                      <p:cBhvr>
                                        <p:cTn id="7" dur="500"/>
                                        <p:tgtEl>
                                          <p:spTgt spid="3287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8707">
                                            <p:txEl>
                                              <p:pRg st="1" end="1"/>
                                            </p:txEl>
                                          </p:spTgt>
                                        </p:tgtEl>
                                        <p:attrNameLst>
                                          <p:attrName>style.visibility</p:attrName>
                                        </p:attrNameLst>
                                      </p:cBhvr>
                                      <p:to>
                                        <p:strVal val="visible"/>
                                      </p:to>
                                    </p:set>
                                    <p:animEffect transition="in" filter="dissolve">
                                      <p:cBhvr>
                                        <p:cTn id="10" dur="500"/>
                                        <p:tgtEl>
                                          <p:spTgt spid="3287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28707">
                                            <p:txEl>
                                              <p:pRg st="3" end="3"/>
                                            </p:txEl>
                                          </p:spTgt>
                                        </p:tgtEl>
                                        <p:attrNameLst>
                                          <p:attrName>style.visibility</p:attrName>
                                        </p:attrNameLst>
                                      </p:cBhvr>
                                      <p:to>
                                        <p:strVal val="visible"/>
                                      </p:to>
                                    </p:set>
                                    <p:animEffect transition="in" filter="dissolve">
                                      <p:cBhvr>
                                        <p:cTn id="13" dur="500"/>
                                        <p:tgtEl>
                                          <p:spTgt spid="32870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28707">
                                            <p:txEl>
                                              <p:pRg st="5" end="5"/>
                                            </p:txEl>
                                          </p:spTgt>
                                        </p:tgtEl>
                                        <p:attrNameLst>
                                          <p:attrName>style.visibility</p:attrName>
                                        </p:attrNameLst>
                                      </p:cBhvr>
                                      <p:to>
                                        <p:strVal val="visible"/>
                                      </p:to>
                                    </p:set>
                                    <p:animEffect transition="in" filter="dissolve">
                                      <p:cBhvr>
                                        <p:cTn id="18" dur="500"/>
                                        <p:tgtEl>
                                          <p:spTgt spid="328707">
                                            <p:txEl>
                                              <p:pRg st="5" end="5"/>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8707">
                                            <p:txEl>
                                              <p:pRg st="6" end="6"/>
                                            </p:txEl>
                                          </p:spTgt>
                                        </p:tgtEl>
                                        <p:attrNameLst>
                                          <p:attrName>style.visibility</p:attrName>
                                        </p:attrNameLst>
                                      </p:cBhvr>
                                      <p:to>
                                        <p:strVal val="visible"/>
                                      </p:to>
                                    </p:set>
                                    <p:animEffect transition="in" filter="dissolve">
                                      <p:cBhvr>
                                        <p:cTn id="21" dur="500"/>
                                        <p:tgtEl>
                                          <p:spTgt spid="328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0AA60F-C4DA-4699-9ABC-CE7A50193FAF}"/>
              </a:ext>
            </a:extLst>
          </p:cNvPr>
          <p:cNvSpPr>
            <a:spLocks noGrp="1"/>
          </p:cNvSpPr>
          <p:nvPr>
            <p:ph type="sldNum" sz="quarter" idx="10"/>
          </p:nvPr>
        </p:nvSpPr>
        <p:spPr/>
        <p:txBody>
          <a:bodyPr/>
          <a:lstStyle/>
          <a:p>
            <a:r>
              <a:rPr lang="en-GB" altLang="en-US"/>
              <a:t>Page </a:t>
            </a:r>
            <a:fld id="{379F836C-53CD-47A8-917D-F5905103EFD2}" type="slidenum">
              <a:rPr lang="en-GB" altLang="en-US"/>
              <a:pPr/>
              <a:t>36</a:t>
            </a:fld>
            <a:r>
              <a:rPr lang="en-GB" altLang="en-US" sz="1400" b="0">
                <a:solidFill>
                  <a:schemeClr val="tx1"/>
                </a:solidFill>
              </a:rPr>
              <a:t> | </a:t>
            </a:r>
            <a:fld id="{2CFC3384-1165-4310-8134-5DC3EF3FF721}" type="datetime1">
              <a:rPr lang="en-GB" altLang="en-US" sz="1400" b="0">
                <a:solidFill>
                  <a:schemeClr val="tx1"/>
                </a:solidFill>
              </a:rPr>
              <a:pPr/>
              <a:t>07/07/2021</a:t>
            </a:fld>
            <a:r>
              <a:rPr lang="en-GB" altLang="en-US" sz="1400" b="0">
                <a:solidFill>
                  <a:schemeClr val="tx1"/>
                </a:solidFill>
              </a:rPr>
              <a:t> | UNIX Fundementals II </a:t>
            </a:r>
          </a:p>
        </p:txBody>
      </p:sp>
      <p:sp>
        <p:nvSpPr>
          <p:cNvPr id="329730" name="Rectangle 2">
            <a:extLst>
              <a:ext uri="{FF2B5EF4-FFF2-40B4-BE49-F238E27FC236}">
                <a16:creationId xmlns:a16="http://schemas.microsoft.com/office/drawing/2014/main" id="{ECFD46AC-73A8-4245-9D12-4B42537833A6}"/>
              </a:ext>
            </a:extLst>
          </p:cNvPr>
          <p:cNvSpPr>
            <a:spLocks noGrp="1" noChangeArrowheads="1"/>
          </p:cNvSpPr>
          <p:nvPr>
            <p:ph type="title"/>
          </p:nvPr>
        </p:nvSpPr>
        <p:spPr/>
        <p:txBody>
          <a:bodyPr/>
          <a:lstStyle/>
          <a:p>
            <a:r>
              <a:rPr lang="en-GB" altLang="en-US" sz="4000"/>
              <a:t>Scheduling – at command</a:t>
            </a:r>
          </a:p>
        </p:txBody>
      </p:sp>
      <p:sp>
        <p:nvSpPr>
          <p:cNvPr id="329731" name="Rectangle 3">
            <a:extLst>
              <a:ext uri="{FF2B5EF4-FFF2-40B4-BE49-F238E27FC236}">
                <a16:creationId xmlns:a16="http://schemas.microsoft.com/office/drawing/2014/main" id="{CBECA0A2-11F2-4035-9894-61F6A36BAA8D}"/>
              </a:ext>
            </a:extLst>
          </p:cNvPr>
          <p:cNvSpPr>
            <a:spLocks noGrp="1" noChangeArrowheads="1"/>
          </p:cNvSpPr>
          <p:nvPr>
            <p:ph type="body" idx="1"/>
          </p:nvPr>
        </p:nvSpPr>
        <p:spPr/>
        <p:txBody>
          <a:bodyPr/>
          <a:lstStyle/>
          <a:p>
            <a:r>
              <a:rPr lang="en-GB" altLang="en-US"/>
              <a:t>The </a:t>
            </a:r>
            <a:r>
              <a:rPr lang="en-GB" altLang="en-US" b="1">
                <a:solidFill>
                  <a:srgbClr val="800000"/>
                </a:solidFill>
              </a:rPr>
              <a:t>at</a:t>
            </a:r>
            <a:r>
              <a:rPr lang="en-GB" altLang="en-US" b="1"/>
              <a:t> </a:t>
            </a:r>
            <a:r>
              <a:rPr lang="en-GB" altLang="en-US"/>
              <a:t>command is used to schedule commands to be executed once at a particular time in the future. </a:t>
            </a:r>
          </a:p>
          <a:p>
            <a:r>
              <a:rPr lang="en-GB" altLang="en-US"/>
              <a:t>The at command is normally used for ‘one-off’ scheduled jobs, as an alternative to cron.</a:t>
            </a:r>
          </a:p>
          <a:p>
            <a:r>
              <a:rPr lang="en-GB" altLang="en-US"/>
              <a:t>The at-job inherits the current environment (variables, etc) which can be useful. </a:t>
            </a:r>
          </a:p>
          <a:p>
            <a:r>
              <a:rPr lang="en-GB" altLang="en-US"/>
              <a:t> The </a:t>
            </a:r>
            <a:r>
              <a:rPr lang="en-GB" altLang="en-US" b="1">
                <a:solidFill>
                  <a:srgbClr val="800000"/>
                </a:solidFill>
              </a:rPr>
              <a:t>atq</a:t>
            </a:r>
            <a:r>
              <a:rPr lang="en-GB" altLang="en-US">
                <a:solidFill>
                  <a:srgbClr val="800000"/>
                </a:solidFill>
              </a:rPr>
              <a:t> </a:t>
            </a:r>
            <a:r>
              <a:rPr lang="en-GB" altLang="en-US"/>
              <a:t>command displays the current user's queue of jobs that are waiting to be run at a later date, sorted in the order the jobs will be run.</a:t>
            </a:r>
          </a:p>
          <a:p>
            <a:r>
              <a:rPr lang="en-GB" altLang="en-US"/>
              <a:t>The </a:t>
            </a:r>
            <a:r>
              <a:rPr lang="en-GB" altLang="en-US" b="1">
                <a:solidFill>
                  <a:srgbClr val="800000"/>
                </a:solidFill>
              </a:rPr>
              <a:t>atrm</a:t>
            </a:r>
            <a:r>
              <a:rPr lang="en-GB" altLang="en-US"/>
              <a:t> command removes jobs that were created with the at command, but have not executed.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Effect transition="in" filter="dissolve">
                                      <p:cBhvr>
                                        <p:cTn id="7" dur="500"/>
                                        <p:tgtEl>
                                          <p:spTgt spid="329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Effect transition="in" filter="dissolve">
                                      <p:cBhvr>
                                        <p:cTn id="12" dur="500"/>
                                        <p:tgtEl>
                                          <p:spTgt spid="329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dissolve">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9731">
                                            <p:txEl>
                                              <p:pRg st="3" end="3"/>
                                            </p:txEl>
                                          </p:spTgt>
                                        </p:tgtEl>
                                        <p:attrNameLst>
                                          <p:attrName>style.visibility</p:attrName>
                                        </p:attrNameLst>
                                      </p:cBhvr>
                                      <p:to>
                                        <p:strVal val="visible"/>
                                      </p:to>
                                    </p:set>
                                    <p:animEffect transition="in" filter="dissolve">
                                      <p:cBhvr>
                                        <p:cTn id="22" dur="500"/>
                                        <p:tgtEl>
                                          <p:spTgt spid="3297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9731">
                                            <p:txEl>
                                              <p:pRg st="4" end="4"/>
                                            </p:txEl>
                                          </p:spTgt>
                                        </p:tgtEl>
                                        <p:attrNameLst>
                                          <p:attrName>style.visibility</p:attrName>
                                        </p:attrNameLst>
                                      </p:cBhvr>
                                      <p:to>
                                        <p:strVal val="visible"/>
                                      </p:to>
                                    </p:set>
                                    <p:animEffect transition="in" filter="dissolve">
                                      <p:cBhvr>
                                        <p:cTn id="27" dur="500"/>
                                        <p:tgtEl>
                                          <p:spTgt spid="329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FE73AE-B42A-48BB-A67B-08C8EA44773A}"/>
              </a:ext>
            </a:extLst>
          </p:cNvPr>
          <p:cNvSpPr>
            <a:spLocks noGrp="1"/>
          </p:cNvSpPr>
          <p:nvPr>
            <p:ph type="sldNum" sz="quarter" idx="10"/>
          </p:nvPr>
        </p:nvSpPr>
        <p:spPr/>
        <p:txBody>
          <a:bodyPr/>
          <a:lstStyle/>
          <a:p>
            <a:r>
              <a:rPr lang="en-GB" altLang="en-US"/>
              <a:t>Page </a:t>
            </a:r>
            <a:fld id="{51BA6C9F-DE88-409B-BAB8-829668F69F12}" type="slidenum">
              <a:rPr lang="en-GB" altLang="en-US"/>
              <a:pPr/>
              <a:t>37</a:t>
            </a:fld>
            <a:r>
              <a:rPr lang="en-GB" altLang="en-US" sz="1400" b="0">
                <a:solidFill>
                  <a:schemeClr val="tx1"/>
                </a:solidFill>
              </a:rPr>
              <a:t> | </a:t>
            </a:r>
            <a:fld id="{F4808908-759E-4DC9-BAEE-48E9AA856BFD}" type="datetime1">
              <a:rPr lang="en-GB" altLang="en-US" sz="1400" b="0">
                <a:solidFill>
                  <a:schemeClr val="tx1"/>
                </a:solidFill>
              </a:rPr>
              <a:pPr/>
              <a:t>07/07/2021</a:t>
            </a:fld>
            <a:r>
              <a:rPr lang="en-GB" altLang="en-US" sz="1400" b="0">
                <a:solidFill>
                  <a:schemeClr val="tx1"/>
                </a:solidFill>
              </a:rPr>
              <a:t> | UNIX Fundementals II </a:t>
            </a:r>
          </a:p>
        </p:txBody>
      </p:sp>
      <p:sp>
        <p:nvSpPr>
          <p:cNvPr id="335874" name="Rectangle 2">
            <a:extLst>
              <a:ext uri="{FF2B5EF4-FFF2-40B4-BE49-F238E27FC236}">
                <a16:creationId xmlns:a16="http://schemas.microsoft.com/office/drawing/2014/main" id="{4153C93D-71AC-4D5E-9851-1354A82F8B0D}"/>
              </a:ext>
            </a:extLst>
          </p:cNvPr>
          <p:cNvSpPr>
            <a:spLocks noGrp="1" noChangeArrowheads="1"/>
          </p:cNvSpPr>
          <p:nvPr>
            <p:ph type="title"/>
          </p:nvPr>
        </p:nvSpPr>
        <p:spPr/>
        <p:txBody>
          <a:bodyPr/>
          <a:lstStyle/>
          <a:p>
            <a:r>
              <a:rPr lang="en-GB" altLang="en-US" sz="4000"/>
              <a:t>Scheduling – at command I</a:t>
            </a:r>
          </a:p>
        </p:txBody>
      </p:sp>
      <p:sp>
        <p:nvSpPr>
          <p:cNvPr id="335875" name="Rectangle 3">
            <a:extLst>
              <a:ext uri="{FF2B5EF4-FFF2-40B4-BE49-F238E27FC236}">
                <a16:creationId xmlns:a16="http://schemas.microsoft.com/office/drawing/2014/main" id="{4AF19900-80F9-457D-B652-6166DF342B14}"/>
              </a:ext>
            </a:extLst>
          </p:cNvPr>
          <p:cNvSpPr>
            <a:spLocks noGrp="1" noChangeArrowheads="1"/>
          </p:cNvSpPr>
          <p:nvPr>
            <p:ph type="body" idx="1"/>
          </p:nvPr>
        </p:nvSpPr>
        <p:spPr/>
        <p:txBody>
          <a:bodyPr/>
          <a:lstStyle/>
          <a:p>
            <a:pPr>
              <a:lnSpc>
                <a:spcPct val="80000"/>
              </a:lnSpc>
            </a:pPr>
            <a:r>
              <a:rPr lang="en-GB" altLang="en-US" sz="1600"/>
              <a:t>Examples:</a:t>
            </a:r>
          </a:p>
          <a:p>
            <a:pPr lvl="1">
              <a:lnSpc>
                <a:spcPct val="80000"/>
              </a:lnSpc>
            </a:pPr>
            <a:r>
              <a:rPr lang="en-GB" altLang="en-US" sz="1400"/>
              <a:t>To run the killicon.ksh script at 3:00 in the afternoon on the 24th of January, enter any one of the following commands:</a:t>
            </a:r>
          </a:p>
          <a:p>
            <a:pPr lvl="1">
              <a:lnSpc>
                <a:spcPct val="80000"/>
              </a:lnSpc>
              <a:buFont typeface="Wingdings" panose="05000000000000000000" pitchFamily="2" charset="2"/>
              <a:buNone/>
            </a:pPr>
            <a:endParaRPr lang="en-GB" altLang="en-US" sz="1400"/>
          </a:p>
          <a:p>
            <a:pPr lvl="2">
              <a:lnSpc>
                <a:spcPct val="80000"/>
              </a:lnSpc>
            </a:pPr>
            <a:r>
              <a:rPr lang="en-GB" altLang="en-US" sz="1200"/>
              <a:t>            </a:t>
            </a:r>
            <a:r>
              <a:rPr lang="en-GB" altLang="en-US" sz="1200" i="0">
                <a:latin typeface="Courier New" panose="02070309020205020404" pitchFamily="49" charset="0"/>
              </a:rPr>
              <a:t>echo killicon.ksh |   at   3:00   pm   January   24</a:t>
            </a:r>
          </a:p>
          <a:p>
            <a:pPr lvl="2">
              <a:lnSpc>
                <a:spcPct val="80000"/>
              </a:lnSpc>
            </a:pPr>
            <a:endParaRPr lang="en-GB" altLang="en-US" sz="1200" i="0">
              <a:latin typeface="Courier New" panose="02070309020205020404" pitchFamily="49" charset="0"/>
            </a:endParaRPr>
          </a:p>
          <a:p>
            <a:pPr lvl="2">
              <a:lnSpc>
                <a:spcPct val="80000"/>
              </a:lnSpc>
            </a:pPr>
            <a:r>
              <a:rPr lang="en-GB" altLang="en-US" sz="1200" i="0">
                <a:latin typeface="Courier New" panose="02070309020205020404" pitchFamily="49" charset="0"/>
              </a:rPr>
              <a:t>     echo killicon.ksh |   at   3 pm   Jan   24</a:t>
            </a:r>
          </a:p>
          <a:p>
            <a:pPr lvl="2">
              <a:lnSpc>
                <a:spcPct val="80000"/>
              </a:lnSpc>
            </a:pPr>
            <a:endParaRPr lang="en-GB" altLang="en-US" sz="1200" i="0">
              <a:latin typeface="Courier New" panose="02070309020205020404" pitchFamily="49" charset="0"/>
            </a:endParaRPr>
          </a:p>
          <a:p>
            <a:pPr lvl="2">
              <a:lnSpc>
                <a:spcPct val="80000"/>
              </a:lnSpc>
            </a:pPr>
            <a:r>
              <a:rPr lang="en-GB" altLang="en-US" sz="1200" i="0">
                <a:latin typeface="Courier New" panose="02070309020205020404" pitchFamily="49" charset="0"/>
              </a:rPr>
              <a:t>     echo killicon.ksh |   at   1500   jan   24</a:t>
            </a:r>
          </a:p>
          <a:p>
            <a:pPr lvl="2">
              <a:lnSpc>
                <a:spcPct val="80000"/>
              </a:lnSpc>
            </a:pPr>
            <a:endParaRPr lang="en-GB" altLang="en-US" sz="1200" i="0">
              <a:latin typeface="Courier New" panose="02070309020205020404" pitchFamily="49" charset="0"/>
            </a:endParaRPr>
          </a:p>
          <a:p>
            <a:pPr lvl="1">
              <a:lnSpc>
                <a:spcPct val="80000"/>
              </a:lnSpc>
            </a:pPr>
            <a:r>
              <a:rPr lang="en-GB" altLang="en-US" sz="1400"/>
              <a:t>In order to look at the queue created by the at command, enter: </a:t>
            </a:r>
            <a:r>
              <a:rPr lang="en-GB" altLang="en-US" sz="1400" b="1">
                <a:solidFill>
                  <a:srgbClr val="800000"/>
                </a:solidFill>
              </a:rPr>
              <a:t>atq</a:t>
            </a:r>
            <a:r>
              <a:rPr lang="en-GB" altLang="en-US" sz="1400"/>
              <a:t> If there are jobs in the queue, a message similar to the following appears:</a:t>
            </a:r>
          </a:p>
          <a:p>
            <a:pPr lvl="1">
              <a:lnSpc>
                <a:spcPct val="80000"/>
              </a:lnSpc>
              <a:buFont typeface="Wingdings" panose="05000000000000000000" pitchFamily="2" charset="2"/>
              <a:buNone/>
            </a:pPr>
            <a:endParaRPr lang="en-GB" altLang="en-US" sz="1400"/>
          </a:p>
          <a:p>
            <a:pPr lvl="1">
              <a:lnSpc>
                <a:spcPct val="80000"/>
              </a:lnSpc>
              <a:buFont typeface="Wingdings" panose="05000000000000000000" pitchFamily="2" charset="2"/>
              <a:buNone/>
            </a:pPr>
            <a:r>
              <a:rPr lang="en-GB" altLang="en-US" sz="1400"/>
              <a:t>       </a:t>
            </a:r>
            <a:r>
              <a:rPr lang="en-GB" altLang="en-US" sz="1400" b="1">
                <a:latin typeface="Courier New" panose="02070309020205020404" pitchFamily="49" charset="0"/>
              </a:rPr>
              <a:t>root.635623200.a         Wed     Feb 21  12:00:00 1990</a:t>
            </a:r>
          </a:p>
          <a:p>
            <a:pPr lvl="1">
              <a:lnSpc>
                <a:spcPct val="80000"/>
              </a:lnSpc>
              <a:buFont typeface="Wingdings" panose="05000000000000000000" pitchFamily="2" charset="2"/>
              <a:buNone/>
            </a:pPr>
            <a:r>
              <a:rPr lang="en-GB" altLang="en-US" sz="1400" b="1">
                <a:latin typeface="Courier New" panose="02070309020205020404" pitchFamily="49" charset="0"/>
              </a:rPr>
              <a:t>    root.635670000.a         Thu     Feb 22  01:00:00 1990</a:t>
            </a:r>
          </a:p>
          <a:p>
            <a:pPr lvl="1">
              <a:lnSpc>
                <a:spcPct val="80000"/>
              </a:lnSpc>
              <a:buFont typeface="Wingdings" panose="05000000000000000000" pitchFamily="2" charset="2"/>
              <a:buNone/>
            </a:pPr>
            <a:endParaRPr lang="en-GB" altLang="en-US" sz="1400" b="1"/>
          </a:p>
          <a:p>
            <a:pPr lvl="1">
              <a:lnSpc>
                <a:spcPct val="80000"/>
              </a:lnSpc>
            </a:pPr>
            <a:r>
              <a:rPr lang="en-GB" altLang="en-US" sz="1400"/>
              <a:t>To remove job number root.62169200.a from the at command queue, enter:</a:t>
            </a:r>
          </a:p>
          <a:p>
            <a:pPr lvl="1">
              <a:lnSpc>
                <a:spcPct val="80000"/>
              </a:lnSpc>
              <a:buFont typeface="Wingdings" panose="05000000000000000000" pitchFamily="2" charset="2"/>
              <a:buNone/>
            </a:pPr>
            <a:endParaRPr lang="en-GB" altLang="en-US" sz="1400"/>
          </a:p>
          <a:p>
            <a:pPr lvl="1">
              <a:lnSpc>
                <a:spcPct val="80000"/>
              </a:lnSpc>
              <a:buFont typeface="Wingdings" panose="05000000000000000000" pitchFamily="2" charset="2"/>
              <a:buNone/>
            </a:pPr>
            <a:r>
              <a:rPr lang="en-GB" altLang="en-US" sz="1400"/>
              <a:t>       </a:t>
            </a:r>
            <a:r>
              <a:rPr lang="en-GB" altLang="en-US" sz="1400" b="1">
                <a:latin typeface="Courier New" panose="02070309020205020404" pitchFamily="49" charset="0"/>
              </a:rPr>
              <a:t>atrm root.621619200.a</a:t>
            </a:r>
          </a:p>
          <a:p>
            <a:pPr lvl="1">
              <a:lnSpc>
                <a:spcPct val="80000"/>
              </a:lnSpc>
              <a:buFont typeface="Wingdings" panose="05000000000000000000" pitchFamily="2" charset="2"/>
              <a:buNone/>
            </a:pPr>
            <a:endParaRPr lang="en-GB" altLang="en-US" sz="1400"/>
          </a:p>
          <a:p>
            <a:pPr lvl="1">
              <a:lnSpc>
                <a:spcPct val="80000"/>
              </a:lnSpc>
            </a:pPr>
            <a:endParaRPr lang="en-GB"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dissolve">
                                      <p:cBhvr>
                                        <p:cTn id="7" dur="500"/>
                                        <p:tgtEl>
                                          <p:spTgt spid="3358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5875">
                                            <p:txEl>
                                              <p:pRg st="1" end="1"/>
                                            </p:txEl>
                                          </p:spTgt>
                                        </p:tgtEl>
                                        <p:attrNameLst>
                                          <p:attrName>style.visibility</p:attrName>
                                        </p:attrNameLst>
                                      </p:cBhvr>
                                      <p:to>
                                        <p:strVal val="visible"/>
                                      </p:to>
                                    </p:set>
                                    <p:animEffect transition="in" filter="dissolve">
                                      <p:cBhvr>
                                        <p:cTn id="10" dur="500"/>
                                        <p:tgtEl>
                                          <p:spTgt spid="3358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5875">
                                            <p:txEl>
                                              <p:pRg st="3" end="3"/>
                                            </p:txEl>
                                          </p:spTgt>
                                        </p:tgtEl>
                                        <p:attrNameLst>
                                          <p:attrName>style.visibility</p:attrName>
                                        </p:attrNameLst>
                                      </p:cBhvr>
                                      <p:to>
                                        <p:strVal val="visible"/>
                                      </p:to>
                                    </p:set>
                                    <p:animEffect transition="in" filter="dissolve">
                                      <p:cBhvr>
                                        <p:cTn id="13" dur="500"/>
                                        <p:tgtEl>
                                          <p:spTgt spid="335875">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35875">
                                            <p:txEl>
                                              <p:pRg st="5" end="5"/>
                                            </p:txEl>
                                          </p:spTgt>
                                        </p:tgtEl>
                                        <p:attrNameLst>
                                          <p:attrName>style.visibility</p:attrName>
                                        </p:attrNameLst>
                                      </p:cBhvr>
                                      <p:to>
                                        <p:strVal val="visible"/>
                                      </p:to>
                                    </p:set>
                                    <p:animEffect transition="in" filter="dissolve">
                                      <p:cBhvr>
                                        <p:cTn id="16" dur="500"/>
                                        <p:tgtEl>
                                          <p:spTgt spid="335875">
                                            <p:txEl>
                                              <p:pRg st="5" end="5"/>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35875">
                                            <p:txEl>
                                              <p:pRg st="7" end="7"/>
                                            </p:txEl>
                                          </p:spTgt>
                                        </p:tgtEl>
                                        <p:attrNameLst>
                                          <p:attrName>style.visibility</p:attrName>
                                        </p:attrNameLst>
                                      </p:cBhvr>
                                      <p:to>
                                        <p:strVal val="visible"/>
                                      </p:to>
                                    </p:set>
                                    <p:animEffect transition="in" filter="dissolve">
                                      <p:cBhvr>
                                        <p:cTn id="19" dur="500"/>
                                        <p:tgtEl>
                                          <p:spTgt spid="335875">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35875">
                                            <p:txEl>
                                              <p:pRg st="9" end="9"/>
                                            </p:txEl>
                                          </p:spTgt>
                                        </p:tgtEl>
                                        <p:attrNameLst>
                                          <p:attrName>style.visibility</p:attrName>
                                        </p:attrNameLst>
                                      </p:cBhvr>
                                      <p:to>
                                        <p:strVal val="visible"/>
                                      </p:to>
                                    </p:set>
                                    <p:animEffect transition="in" filter="dissolve">
                                      <p:cBhvr>
                                        <p:cTn id="24" dur="500"/>
                                        <p:tgtEl>
                                          <p:spTgt spid="335875">
                                            <p:txEl>
                                              <p:pRg st="9" end="9"/>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35875">
                                            <p:txEl>
                                              <p:pRg st="11" end="11"/>
                                            </p:txEl>
                                          </p:spTgt>
                                        </p:tgtEl>
                                        <p:attrNameLst>
                                          <p:attrName>style.visibility</p:attrName>
                                        </p:attrNameLst>
                                      </p:cBhvr>
                                      <p:to>
                                        <p:strVal val="visible"/>
                                      </p:to>
                                    </p:set>
                                    <p:animEffect transition="in" filter="dissolve">
                                      <p:cBhvr>
                                        <p:cTn id="27" dur="500"/>
                                        <p:tgtEl>
                                          <p:spTgt spid="335875">
                                            <p:txEl>
                                              <p:pRg st="11" end="11"/>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35875">
                                            <p:txEl>
                                              <p:pRg st="12" end="12"/>
                                            </p:txEl>
                                          </p:spTgt>
                                        </p:tgtEl>
                                        <p:attrNameLst>
                                          <p:attrName>style.visibility</p:attrName>
                                        </p:attrNameLst>
                                      </p:cBhvr>
                                      <p:to>
                                        <p:strVal val="visible"/>
                                      </p:to>
                                    </p:set>
                                    <p:animEffect transition="in" filter="dissolve">
                                      <p:cBhvr>
                                        <p:cTn id="30" dur="500"/>
                                        <p:tgtEl>
                                          <p:spTgt spid="335875">
                                            <p:txEl>
                                              <p:pRg st="12" end="1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35875">
                                            <p:txEl>
                                              <p:pRg st="14" end="14"/>
                                            </p:txEl>
                                          </p:spTgt>
                                        </p:tgtEl>
                                        <p:attrNameLst>
                                          <p:attrName>style.visibility</p:attrName>
                                        </p:attrNameLst>
                                      </p:cBhvr>
                                      <p:to>
                                        <p:strVal val="visible"/>
                                      </p:to>
                                    </p:set>
                                    <p:animEffect transition="in" filter="dissolve">
                                      <p:cBhvr>
                                        <p:cTn id="35" dur="500"/>
                                        <p:tgtEl>
                                          <p:spTgt spid="335875">
                                            <p:txEl>
                                              <p:pRg st="14" end="1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35875">
                                            <p:txEl>
                                              <p:pRg st="16" end="16"/>
                                            </p:txEl>
                                          </p:spTgt>
                                        </p:tgtEl>
                                        <p:attrNameLst>
                                          <p:attrName>style.visibility</p:attrName>
                                        </p:attrNameLst>
                                      </p:cBhvr>
                                      <p:to>
                                        <p:strVal val="visible"/>
                                      </p:to>
                                    </p:set>
                                    <p:animEffect transition="in" filter="dissolve">
                                      <p:cBhvr>
                                        <p:cTn id="40" dur="500"/>
                                        <p:tgtEl>
                                          <p:spTgt spid="33587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a:extLst>
              <a:ext uri="{FF2B5EF4-FFF2-40B4-BE49-F238E27FC236}">
                <a16:creationId xmlns:a16="http://schemas.microsoft.com/office/drawing/2014/main" id="{0770E374-55D4-42F5-9F61-7BC57E4C63D3}"/>
              </a:ext>
            </a:extLst>
          </p:cNvPr>
          <p:cNvSpPr>
            <a:spLocks noGrp="1"/>
          </p:cNvSpPr>
          <p:nvPr>
            <p:ph type="sldNum" sz="quarter" idx="10"/>
          </p:nvPr>
        </p:nvSpPr>
        <p:spPr/>
        <p:txBody>
          <a:bodyPr/>
          <a:lstStyle/>
          <a:p>
            <a:r>
              <a:rPr lang="en-GB" altLang="en-US"/>
              <a:t>Page </a:t>
            </a:r>
            <a:fld id="{6A28288C-1B7D-4131-848F-42CF30304B70}" type="slidenum">
              <a:rPr lang="en-GB" altLang="en-US"/>
              <a:pPr/>
              <a:t>38</a:t>
            </a:fld>
            <a:r>
              <a:rPr lang="en-GB" altLang="en-US" sz="1400" b="0">
                <a:solidFill>
                  <a:schemeClr val="tx1"/>
                </a:solidFill>
              </a:rPr>
              <a:t> | </a:t>
            </a:r>
            <a:fld id="{F8C69D06-A172-46A4-B46B-5E4BE4B1BF9C}" type="datetime1">
              <a:rPr lang="en-GB" altLang="en-US" sz="1400" b="0">
                <a:solidFill>
                  <a:schemeClr val="tx1"/>
                </a:solidFill>
              </a:rPr>
              <a:pPr/>
              <a:t>07/07/2021</a:t>
            </a:fld>
            <a:r>
              <a:rPr lang="en-GB" altLang="en-US" sz="1400" b="0">
                <a:solidFill>
                  <a:schemeClr val="tx1"/>
                </a:solidFill>
              </a:rPr>
              <a:t> | UNIX Fundementals II </a:t>
            </a:r>
          </a:p>
        </p:txBody>
      </p:sp>
      <p:pic>
        <p:nvPicPr>
          <p:cNvPr id="392197" name="Picture 5">
            <a:extLst>
              <a:ext uri="{FF2B5EF4-FFF2-40B4-BE49-F238E27FC236}">
                <a16:creationId xmlns:a16="http://schemas.microsoft.com/office/drawing/2014/main" id="{34D85B06-877D-4A6C-A727-E7F78A25DF7E}"/>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194" name="Rectangle 2">
            <a:extLst>
              <a:ext uri="{FF2B5EF4-FFF2-40B4-BE49-F238E27FC236}">
                <a16:creationId xmlns:a16="http://schemas.microsoft.com/office/drawing/2014/main" id="{FB9C507F-505A-4E3F-803B-3D1BEF6B9D46}"/>
              </a:ext>
            </a:extLst>
          </p:cNvPr>
          <p:cNvSpPr>
            <a:spLocks noGrp="1" noChangeArrowheads="1"/>
          </p:cNvSpPr>
          <p:nvPr>
            <p:ph type="title"/>
          </p:nvPr>
        </p:nvSpPr>
        <p:spPr/>
        <p:txBody>
          <a:bodyPr/>
          <a:lstStyle/>
          <a:p>
            <a:r>
              <a:rPr lang="en-GB" altLang="en-US" sz="4000"/>
              <a:t>Scheduling Checkpoint</a:t>
            </a:r>
          </a:p>
        </p:txBody>
      </p:sp>
      <p:sp>
        <p:nvSpPr>
          <p:cNvPr id="392195" name="Rectangle 3">
            <a:extLst>
              <a:ext uri="{FF2B5EF4-FFF2-40B4-BE49-F238E27FC236}">
                <a16:creationId xmlns:a16="http://schemas.microsoft.com/office/drawing/2014/main" id="{746346F0-1982-45FF-AC8D-D4A2E8BC02E2}"/>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a:pPr>
            <a:r>
              <a:rPr lang="en-GB" altLang="en-US"/>
              <a:t>What daemon runs the crontab command?</a:t>
            </a:r>
          </a:p>
          <a:p>
            <a:pPr marL="457200" indent="-457200">
              <a:buFont typeface="Wingdings" panose="05000000000000000000" pitchFamily="2" charset="2"/>
              <a:buAutoNum type="arabicPeriod"/>
            </a:pPr>
            <a:endParaRPr lang="en-GB" altLang="en-US"/>
          </a:p>
          <a:p>
            <a:pPr marL="457200" indent="-457200">
              <a:buFont typeface="Wingdings" panose="05000000000000000000" pitchFamily="2" charset="2"/>
              <a:buAutoNum type="arabicPeriod"/>
            </a:pPr>
            <a:endParaRPr lang="en-GB" altLang="en-US"/>
          </a:p>
          <a:p>
            <a:pPr marL="457200" indent="-457200">
              <a:buFont typeface="Wingdings" panose="05000000000000000000" pitchFamily="2" charset="2"/>
              <a:buAutoNum type="arabicPeriod"/>
            </a:pPr>
            <a:r>
              <a:rPr lang="en-GB" altLang="en-US"/>
              <a:t>How do you control which users are allowed to use the crontab command? </a:t>
            </a:r>
          </a:p>
          <a:p>
            <a:pPr marL="457200" indent="-457200">
              <a:buFont typeface="Wingdings" panose="05000000000000000000" pitchFamily="2" charset="2"/>
              <a:buAutoNum type="arabicPeriod"/>
            </a:pPr>
            <a:endParaRPr lang="en-GB" altLang="en-US"/>
          </a:p>
          <a:p>
            <a:pPr marL="457200" indent="-457200">
              <a:buFont typeface="Wingdings" panose="05000000000000000000" pitchFamily="2" charset="2"/>
              <a:buAutoNum type="arabicPeriod"/>
            </a:pPr>
            <a:endParaRPr lang="en-GB" altLang="en-US"/>
          </a:p>
          <a:p>
            <a:pPr marL="457200" indent="-457200">
              <a:buFont typeface="Wingdings" panose="05000000000000000000" pitchFamily="2" charset="2"/>
              <a:buAutoNum type="arabicPeriod"/>
            </a:pPr>
            <a:r>
              <a:rPr lang="en-GB" altLang="en-US"/>
              <a:t>How do you list the contents of a crontab file?</a:t>
            </a:r>
          </a:p>
          <a:p>
            <a:pPr marL="457200" indent="-457200">
              <a:buFont typeface="Wingdings" panose="05000000000000000000" pitchFamily="2" charset="2"/>
              <a:buNone/>
            </a:pPr>
            <a:endParaRPr lang="en-GB" altLang="en-US"/>
          </a:p>
        </p:txBody>
      </p:sp>
      <p:sp>
        <p:nvSpPr>
          <p:cNvPr id="392196" name="Line 4">
            <a:extLst>
              <a:ext uri="{FF2B5EF4-FFF2-40B4-BE49-F238E27FC236}">
                <a16:creationId xmlns:a16="http://schemas.microsoft.com/office/drawing/2014/main" id="{160F0291-2C7C-41AE-92E8-DE3EDB692736}"/>
              </a:ext>
            </a:extLst>
          </p:cNvPr>
          <p:cNvSpPr>
            <a:spLocks noChangeShapeType="1"/>
          </p:cNvSpPr>
          <p:nvPr/>
        </p:nvSpPr>
        <p:spPr bwMode="auto">
          <a:xfrm>
            <a:off x="1352550" y="2349500"/>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2198" name="Line 6">
            <a:extLst>
              <a:ext uri="{FF2B5EF4-FFF2-40B4-BE49-F238E27FC236}">
                <a16:creationId xmlns:a16="http://schemas.microsoft.com/office/drawing/2014/main" id="{7CAB58A7-8637-47C0-A418-FDCFC1411E1A}"/>
              </a:ext>
            </a:extLst>
          </p:cNvPr>
          <p:cNvSpPr>
            <a:spLocks noChangeShapeType="1"/>
          </p:cNvSpPr>
          <p:nvPr/>
        </p:nvSpPr>
        <p:spPr bwMode="auto">
          <a:xfrm>
            <a:off x="1281113" y="4005263"/>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2199" name="Line 7">
            <a:extLst>
              <a:ext uri="{FF2B5EF4-FFF2-40B4-BE49-F238E27FC236}">
                <a16:creationId xmlns:a16="http://schemas.microsoft.com/office/drawing/2014/main" id="{470D1EB7-BF26-4703-9ABE-C715201CE701}"/>
              </a:ext>
            </a:extLst>
          </p:cNvPr>
          <p:cNvSpPr>
            <a:spLocks noChangeShapeType="1"/>
          </p:cNvSpPr>
          <p:nvPr/>
        </p:nvSpPr>
        <p:spPr bwMode="auto">
          <a:xfrm>
            <a:off x="1281113" y="5589588"/>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a:extLst>
              <a:ext uri="{FF2B5EF4-FFF2-40B4-BE49-F238E27FC236}">
                <a16:creationId xmlns:a16="http://schemas.microsoft.com/office/drawing/2014/main" id="{11D3CBC3-E2D1-4B67-BA20-40DAF750F0CA}"/>
              </a:ext>
            </a:extLst>
          </p:cNvPr>
          <p:cNvSpPr>
            <a:spLocks noGrp="1"/>
          </p:cNvSpPr>
          <p:nvPr>
            <p:ph type="sldNum" sz="quarter" idx="10"/>
          </p:nvPr>
        </p:nvSpPr>
        <p:spPr/>
        <p:txBody>
          <a:bodyPr/>
          <a:lstStyle/>
          <a:p>
            <a:r>
              <a:rPr lang="en-GB" altLang="en-US"/>
              <a:t>Page </a:t>
            </a:r>
            <a:fld id="{14DC4509-2C52-43C8-BF65-A13F73C691D2}" type="slidenum">
              <a:rPr lang="en-GB" altLang="en-US"/>
              <a:pPr/>
              <a:t>39</a:t>
            </a:fld>
            <a:r>
              <a:rPr lang="en-GB" altLang="en-US" sz="1400" b="0">
                <a:solidFill>
                  <a:schemeClr val="tx1"/>
                </a:solidFill>
              </a:rPr>
              <a:t> | </a:t>
            </a:r>
            <a:fld id="{C55F2EDF-B2C9-418F-B7DD-5D59C1FC051D}" type="datetime1">
              <a:rPr lang="en-GB" altLang="en-US" sz="1400" b="0">
                <a:solidFill>
                  <a:schemeClr val="tx1"/>
                </a:solidFill>
              </a:rPr>
              <a:pPr/>
              <a:t>07/07/2021</a:t>
            </a:fld>
            <a:r>
              <a:rPr lang="en-GB" altLang="en-US" sz="1400" b="0">
                <a:solidFill>
                  <a:schemeClr val="tx1"/>
                </a:solidFill>
              </a:rPr>
              <a:t> | UNIX Fundementals II </a:t>
            </a:r>
          </a:p>
        </p:txBody>
      </p:sp>
      <p:pic>
        <p:nvPicPr>
          <p:cNvPr id="492546" name="Picture 2">
            <a:extLst>
              <a:ext uri="{FF2B5EF4-FFF2-40B4-BE49-F238E27FC236}">
                <a16:creationId xmlns:a16="http://schemas.microsoft.com/office/drawing/2014/main" id="{749AF775-38D8-46D6-A34C-BF47000DEC7F}"/>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547" name="Rectangle 3">
            <a:extLst>
              <a:ext uri="{FF2B5EF4-FFF2-40B4-BE49-F238E27FC236}">
                <a16:creationId xmlns:a16="http://schemas.microsoft.com/office/drawing/2014/main" id="{231BB070-AF05-4200-9A4C-7D1DD1B2CE2E}"/>
              </a:ext>
            </a:extLst>
          </p:cNvPr>
          <p:cNvSpPr>
            <a:spLocks noGrp="1" noChangeArrowheads="1"/>
          </p:cNvSpPr>
          <p:nvPr>
            <p:ph type="title"/>
          </p:nvPr>
        </p:nvSpPr>
        <p:spPr/>
        <p:txBody>
          <a:bodyPr/>
          <a:lstStyle/>
          <a:p>
            <a:r>
              <a:rPr lang="en-GB" altLang="en-US" sz="4000"/>
              <a:t>Scheduling Checkpoint I</a:t>
            </a:r>
          </a:p>
        </p:txBody>
      </p:sp>
      <p:sp>
        <p:nvSpPr>
          <p:cNvPr id="492548" name="Rectangle 4">
            <a:extLst>
              <a:ext uri="{FF2B5EF4-FFF2-40B4-BE49-F238E27FC236}">
                <a16:creationId xmlns:a16="http://schemas.microsoft.com/office/drawing/2014/main" id="{63507FF0-FA79-4833-A35E-645890206DDB}"/>
              </a:ext>
            </a:extLst>
          </p:cNvPr>
          <p:cNvSpPr>
            <a:spLocks noGrp="1" noChangeArrowheads="1"/>
          </p:cNvSpPr>
          <p:nvPr>
            <p:ph type="body" idx="1"/>
          </p:nvPr>
        </p:nvSpPr>
        <p:spPr>
          <a:xfrm>
            <a:off x="742950" y="1125538"/>
            <a:ext cx="8420100" cy="4679950"/>
          </a:xfrm>
        </p:spPr>
        <p:txBody>
          <a:bodyPr/>
          <a:lstStyle/>
          <a:p>
            <a:pPr marL="457200" indent="-457200">
              <a:buFont typeface="Wingdings" panose="05000000000000000000" pitchFamily="2" charset="2"/>
              <a:buAutoNum type="arabicPeriod" startAt="4"/>
            </a:pPr>
            <a:r>
              <a:rPr lang="en-GB" altLang="en-US"/>
              <a:t>What command would a user run to check the jobs they had scheduled to run once?</a:t>
            </a:r>
          </a:p>
          <a:p>
            <a:pPr marL="457200" indent="-457200">
              <a:buFont typeface="Wingdings" panose="05000000000000000000" pitchFamily="2" charset="2"/>
              <a:buAutoNum type="arabicPeriod" startAt="4"/>
            </a:pPr>
            <a:endParaRPr lang="en-GB" altLang="en-US"/>
          </a:p>
          <a:p>
            <a:pPr marL="457200" indent="-457200">
              <a:buFont typeface="Wingdings" panose="05000000000000000000" pitchFamily="2" charset="2"/>
              <a:buAutoNum type="arabicPeriod" startAt="4"/>
            </a:pPr>
            <a:r>
              <a:rPr lang="en-GB" altLang="en-US"/>
              <a:t>How would you stop emails being generated as cron jobs are run?</a:t>
            </a:r>
          </a:p>
          <a:p>
            <a:pPr marL="457200" indent="-457200">
              <a:buFont typeface="Wingdings" panose="05000000000000000000" pitchFamily="2" charset="2"/>
              <a:buAutoNum type="arabicPeriod" startAt="4"/>
            </a:pPr>
            <a:endParaRPr lang="en-GB" altLang="en-US"/>
          </a:p>
          <a:p>
            <a:pPr marL="457200" indent="-457200">
              <a:buFont typeface="Wingdings" panose="05000000000000000000" pitchFamily="2" charset="2"/>
              <a:buAutoNum type="arabicPeriod" startAt="4"/>
            </a:pPr>
            <a:r>
              <a:rPr lang="en-GB" altLang="en-US"/>
              <a:t>How would you log cron job execution and where would you configure this?</a:t>
            </a:r>
          </a:p>
          <a:p>
            <a:pPr marL="457200" indent="-457200">
              <a:buFont typeface="Wingdings" panose="05000000000000000000" pitchFamily="2" charset="2"/>
              <a:buAutoNum type="arabicPeriod" startAt="4"/>
            </a:pPr>
            <a:endParaRPr lang="en-GB" altLang="en-US"/>
          </a:p>
          <a:p>
            <a:pPr marL="457200" indent="-457200">
              <a:buFont typeface="Wingdings" panose="05000000000000000000" pitchFamily="2" charset="2"/>
              <a:buAutoNum type="arabicPeriod" startAt="4"/>
            </a:pPr>
            <a:r>
              <a:rPr lang="en-GB" altLang="en-US"/>
              <a:t>Where are users crontab files located?</a:t>
            </a:r>
          </a:p>
        </p:txBody>
      </p:sp>
      <p:sp>
        <p:nvSpPr>
          <p:cNvPr id="492549" name="Line 5">
            <a:extLst>
              <a:ext uri="{FF2B5EF4-FFF2-40B4-BE49-F238E27FC236}">
                <a16:creationId xmlns:a16="http://schemas.microsoft.com/office/drawing/2014/main" id="{18A3867F-25D9-4120-BDCC-AA27025E1E7E}"/>
              </a:ext>
            </a:extLst>
          </p:cNvPr>
          <p:cNvSpPr>
            <a:spLocks noChangeShapeType="1"/>
          </p:cNvSpPr>
          <p:nvPr/>
        </p:nvSpPr>
        <p:spPr bwMode="auto">
          <a:xfrm>
            <a:off x="1281113" y="2349500"/>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2550" name="Line 6">
            <a:extLst>
              <a:ext uri="{FF2B5EF4-FFF2-40B4-BE49-F238E27FC236}">
                <a16:creationId xmlns:a16="http://schemas.microsoft.com/office/drawing/2014/main" id="{DC25EB11-2719-433B-B96A-C547656A354C}"/>
              </a:ext>
            </a:extLst>
          </p:cNvPr>
          <p:cNvSpPr>
            <a:spLocks noChangeShapeType="1"/>
          </p:cNvSpPr>
          <p:nvPr/>
        </p:nvSpPr>
        <p:spPr bwMode="auto">
          <a:xfrm>
            <a:off x="1281113" y="3644900"/>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2551" name="Line 7">
            <a:extLst>
              <a:ext uri="{FF2B5EF4-FFF2-40B4-BE49-F238E27FC236}">
                <a16:creationId xmlns:a16="http://schemas.microsoft.com/office/drawing/2014/main" id="{ED737BE8-3EAB-45E9-9F9B-6EAF9D9E4E0D}"/>
              </a:ext>
            </a:extLst>
          </p:cNvPr>
          <p:cNvSpPr>
            <a:spLocks noChangeShapeType="1"/>
          </p:cNvSpPr>
          <p:nvPr/>
        </p:nvSpPr>
        <p:spPr bwMode="auto">
          <a:xfrm>
            <a:off x="1281113" y="4797425"/>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2552" name="Line 8">
            <a:extLst>
              <a:ext uri="{FF2B5EF4-FFF2-40B4-BE49-F238E27FC236}">
                <a16:creationId xmlns:a16="http://schemas.microsoft.com/office/drawing/2014/main" id="{79428278-82E9-4FD4-87F9-838EBBEBA1FC}"/>
              </a:ext>
            </a:extLst>
          </p:cNvPr>
          <p:cNvSpPr>
            <a:spLocks noChangeShapeType="1"/>
          </p:cNvSpPr>
          <p:nvPr/>
        </p:nvSpPr>
        <p:spPr bwMode="auto">
          <a:xfrm>
            <a:off x="1352550" y="5805488"/>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6EC5F31-919E-4930-9084-D8DEC86A1F2E}"/>
              </a:ext>
            </a:extLst>
          </p:cNvPr>
          <p:cNvSpPr>
            <a:spLocks noGrp="1"/>
          </p:cNvSpPr>
          <p:nvPr>
            <p:ph type="sldNum" sz="quarter" idx="10"/>
          </p:nvPr>
        </p:nvSpPr>
        <p:spPr/>
        <p:txBody>
          <a:bodyPr/>
          <a:lstStyle/>
          <a:p>
            <a:r>
              <a:rPr lang="en-GB" altLang="en-US"/>
              <a:t>Page </a:t>
            </a:r>
            <a:fld id="{273253D0-7140-4CDC-9DC0-B01CBC422043}" type="slidenum">
              <a:rPr lang="en-GB" altLang="en-US"/>
              <a:pPr/>
              <a:t>4</a:t>
            </a:fld>
            <a:r>
              <a:rPr lang="en-GB" altLang="en-US" sz="1400" b="0">
                <a:solidFill>
                  <a:schemeClr val="tx1"/>
                </a:solidFill>
              </a:rPr>
              <a:t> | </a:t>
            </a:r>
            <a:fld id="{8D5411B0-CD05-4E2D-BB53-C21D1ABF0409}" type="datetime1">
              <a:rPr lang="en-GB" altLang="en-US" sz="1400" b="0">
                <a:solidFill>
                  <a:schemeClr val="tx1"/>
                </a:solidFill>
              </a:rPr>
              <a:pPr/>
              <a:t>07/07/2021</a:t>
            </a:fld>
            <a:r>
              <a:rPr lang="en-GB" altLang="en-US" sz="1400" b="0">
                <a:solidFill>
                  <a:schemeClr val="tx1"/>
                </a:solidFill>
              </a:rPr>
              <a:t> | UNIX Fundementals II </a:t>
            </a:r>
          </a:p>
        </p:txBody>
      </p:sp>
      <p:pic>
        <p:nvPicPr>
          <p:cNvPr id="278532" name="Picture 4">
            <a:extLst>
              <a:ext uri="{FF2B5EF4-FFF2-40B4-BE49-F238E27FC236}">
                <a16:creationId xmlns:a16="http://schemas.microsoft.com/office/drawing/2014/main" id="{FBAFAA0F-3A95-498C-9A2B-8392160633E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0" name="Rectangle 2">
            <a:extLst>
              <a:ext uri="{FF2B5EF4-FFF2-40B4-BE49-F238E27FC236}">
                <a16:creationId xmlns:a16="http://schemas.microsoft.com/office/drawing/2014/main" id="{64FEF837-9CE0-46D8-A20E-4E6070DEC99E}"/>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78531" name="Rectangle 3">
            <a:extLst>
              <a:ext uri="{FF2B5EF4-FFF2-40B4-BE49-F238E27FC236}">
                <a16:creationId xmlns:a16="http://schemas.microsoft.com/office/drawing/2014/main" id="{55C0CCBB-6528-4169-B2CE-A799CBE50901}"/>
              </a:ext>
            </a:extLst>
          </p:cNvPr>
          <p:cNvSpPr>
            <a:spLocks noGrp="1" noChangeArrowheads="1"/>
          </p:cNvSpPr>
          <p:nvPr>
            <p:ph type="body" idx="1"/>
          </p:nvPr>
        </p:nvSpPr>
        <p:spPr>
          <a:xfrm>
            <a:off x="742950" y="1484313"/>
            <a:ext cx="8420100" cy="4321175"/>
          </a:xfrm>
        </p:spPr>
        <p:txBody>
          <a:bodyPr/>
          <a:lstStyle/>
          <a:p>
            <a:r>
              <a:rPr lang="en-US" altLang="en-US" sz="3200">
                <a:solidFill>
                  <a:srgbClr val="800000"/>
                </a:solidFill>
              </a:rPr>
              <a:t>vi editor</a:t>
            </a:r>
          </a:p>
          <a:p>
            <a:r>
              <a:rPr lang="en-US" altLang="en-US">
                <a:solidFill>
                  <a:schemeClr val="hlink"/>
                </a:solidFill>
              </a:rPr>
              <a:t>Redirection &amp; Regular Expressions</a:t>
            </a:r>
          </a:p>
          <a:p>
            <a:r>
              <a:rPr lang="en-US" altLang="en-US">
                <a:solidFill>
                  <a:schemeClr val="hlink"/>
                </a:solidFill>
              </a:rPr>
              <a:t>Scheduling</a:t>
            </a:r>
          </a:p>
          <a:p>
            <a:r>
              <a:rPr lang="en-US" altLang="en-US">
                <a:solidFill>
                  <a:schemeClr val="hlink"/>
                </a:solidFill>
              </a:rPr>
              <a:t>Logical Volume Management</a:t>
            </a:r>
          </a:p>
          <a:p>
            <a:r>
              <a:rPr lang="en-US" altLang="en-US">
                <a:solidFill>
                  <a:schemeClr val="hlink"/>
                </a:solidFill>
              </a:rPr>
              <a:t>Printing</a:t>
            </a:r>
          </a:p>
          <a:p>
            <a:r>
              <a:rPr lang="en-US" altLang="en-US">
                <a:solidFill>
                  <a:schemeClr val="hlink"/>
                </a:solidFill>
              </a:rPr>
              <a:t>UNIX Tools &amp; Utilities</a:t>
            </a:r>
          </a:p>
          <a:p>
            <a:r>
              <a:rPr lang="en-US" altLang="en-US">
                <a:solidFill>
                  <a:schemeClr val="hlink"/>
                </a:solidFill>
              </a:rPr>
              <a:t>System Error Reporting</a:t>
            </a:r>
          </a:p>
          <a:p>
            <a:r>
              <a:rPr lang="en-US" altLang="en-US">
                <a:solidFill>
                  <a:schemeClr val="hlink"/>
                </a:solidFill>
              </a:rPr>
              <a:t>Manual Pages</a:t>
            </a:r>
          </a:p>
          <a:p>
            <a:endParaRPr lang="en-GB" altLang="en-US">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78530"/>
                                        </p:tgtEl>
                                        <p:attrNameLst>
                                          <p:attrName>style.visibility</p:attrName>
                                        </p:attrNameLst>
                                      </p:cBhvr>
                                      <p:to>
                                        <p:strVal val="visible"/>
                                      </p:to>
                                    </p:set>
                                    <p:anim calcmode="discrete" valueType="clr">
                                      <p:cBhvr override="childStyle">
                                        <p:cTn id="7" dur="80"/>
                                        <p:tgtEl>
                                          <p:spTgt spid="2785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8530"/>
                                        </p:tgtEl>
                                        <p:attrNameLst>
                                          <p:attrName>fillcolor</p:attrName>
                                        </p:attrNameLst>
                                      </p:cBhvr>
                                      <p:tavLst>
                                        <p:tav tm="0">
                                          <p:val>
                                            <p:clrVal>
                                              <a:schemeClr val="accent2"/>
                                            </p:clrVal>
                                          </p:val>
                                        </p:tav>
                                        <p:tav tm="50000">
                                          <p:val>
                                            <p:clrVal>
                                              <a:schemeClr val="hlink"/>
                                            </p:clrVal>
                                          </p:val>
                                        </p:tav>
                                      </p:tavLst>
                                    </p:anim>
                                    <p:set>
                                      <p:cBhvr>
                                        <p:cTn id="9" dur="80"/>
                                        <p:tgtEl>
                                          <p:spTgt spid="278530"/>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278531">
                                            <p:txEl>
                                              <p:pRg st="1" end="1"/>
                                            </p:txEl>
                                          </p:spTgt>
                                        </p:tgtEl>
                                        <p:attrNameLst>
                                          <p:attrName>style.visibility</p:attrName>
                                        </p:attrNameLst>
                                      </p:cBhvr>
                                      <p:to>
                                        <p:strVal val="visible"/>
                                      </p:to>
                                    </p:set>
                                    <p:anim calcmode="lin" valueType="num">
                                      <p:cBhvr additive="base">
                                        <p:cTn id="13"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8531">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278531">
                                            <p:txEl>
                                              <p:pRg st="2" end="2"/>
                                            </p:txEl>
                                          </p:spTgt>
                                        </p:tgtEl>
                                        <p:attrNameLst>
                                          <p:attrName>style.visibility</p:attrName>
                                        </p:attrNameLst>
                                      </p:cBhvr>
                                      <p:to>
                                        <p:strVal val="visible"/>
                                      </p:to>
                                    </p:set>
                                    <p:anim calcmode="lin" valueType="num">
                                      <p:cBhvr additive="base">
                                        <p:cTn id="18"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78531">
                                            <p:txEl>
                                              <p:pRg st="2" end="2"/>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278531">
                                            <p:txEl>
                                              <p:pRg st="3" end="3"/>
                                            </p:txEl>
                                          </p:spTgt>
                                        </p:tgtEl>
                                        <p:attrNameLst>
                                          <p:attrName>style.visibility</p:attrName>
                                        </p:attrNameLst>
                                      </p:cBhvr>
                                      <p:to>
                                        <p:strVal val="visible"/>
                                      </p:to>
                                    </p:set>
                                    <p:anim calcmode="lin" valueType="num">
                                      <p:cBhvr additive="base">
                                        <p:cTn id="23"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8531">
                                            <p:txEl>
                                              <p:pRg st="3" end="3"/>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278531">
                                            <p:txEl>
                                              <p:pRg st="4" end="4"/>
                                            </p:txEl>
                                          </p:spTgt>
                                        </p:tgtEl>
                                        <p:attrNameLst>
                                          <p:attrName>style.visibility</p:attrName>
                                        </p:attrNameLst>
                                      </p:cBhvr>
                                      <p:to>
                                        <p:strVal val="visible"/>
                                      </p:to>
                                    </p:set>
                                    <p:anim calcmode="lin" valueType="num">
                                      <p:cBhvr additive="base">
                                        <p:cTn id="28" dur="500" fill="hold"/>
                                        <p:tgtEl>
                                          <p:spTgt spid="278531">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78531">
                                            <p:txEl>
                                              <p:pRg st="4" end="4"/>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278531">
                                            <p:txEl>
                                              <p:pRg st="5" end="5"/>
                                            </p:txEl>
                                          </p:spTgt>
                                        </p:tgtEl>
                                        <p:attrNameLst>
                                          <p:attrName>style.visibility</p:attrName>
                                        </p:attrNameLst>
                                      </p:cBhvr>
                                      <p:to>
                                        <p:strVal val="visible"/>
                                      </p:to>
                                    </p:set>
                                    <p:anim calcmode="lin" valueType="num">
                                      <p:cBhvr additive="base">
                                        <p:cTn id="33" dur="500" fill="hold"/>
                                        <p:tgtEl>
                                          <p:spTgt spid="27853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8531">
                                            <p:txEl>
                                              <p:pRg st="5" end="5"/>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278531">
                                            <p:txEl>
                                              <p:pRg st="6" end="6"/>
                                            </p:txEl>
                                          </p:spTgt>
                                        </p:tgtEl>
                                        <p:attrNameLst>
                                          <p:attrName>style.visibility</p:attrName>
                                        </p:attrNameLst>
                                      </p:cBhvr>
                                      <p:to>
                                        <p:strVal val="visible"/>
                                      </p:to>
                                    </p:set>
                                    <p:anim calcmode="lin" valueType="num">
                                      <p:cBhvr additive="base">
                                        <p:cTn id="38" dur="500" fill="hold"/>
                                        <p:tgtEl>
                                          <p:spTgt spid="278531">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8531">
                                            <p:txEl>
                                              <p:pRg st="6" end="6"/>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278531">
                                            <p:txEl>
                                              <p:pRg st="7" end="7"/>
                                            </p:txEl>
                                          </p:spTgt>
                                        </p:tgtEl>
                                        <p:attrNameLst>
                                          <p:attrName>style.visibility</p:attrName>
                                        </p:attrNameLst>
                                      </p:cBhvr>
                                      <p:to>
                                        <p:strVal val="visible"/>
                                      </p:to>
                                    </p:set>
                                    <p:anim calcmode="lin" valueType="num">
                                      <p:cBhvr additive="base">
                                        <p:cTn id="43" dur="500" fill="hold"/>
                                        <p:tgtEl>
                                          <p:spTgt spid="27853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8531">
                                            <p:txEl>
                                              <p:pRg st="7" end="7"/>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1" fill="hold" grpId="0" nodeType="afterEffect">
                                  <p:stCondLst>
                                    <p:cond delay="0"/>
                                  </p:stCondLst>
                                  <p:childTnLst>
                                    <p:set>
                                      <p:cBhvr>
                                        <p:cTn id="47" dur="1" fill="hold">
                                          <p:stCondLst>
                                            <p:cond delay="0"/>
                                          </p:stCondLst>
                                        </p:cTn>
                                        <p:tgtEl>
                                          <p:spTgt spid="278531">
                                            <p:txEl>
                                              <p:pRg st="0" end="0"/>
                                            </p:txEl>
                                          </p:spTgt>
                                        </p:tgtEl>
                                        <p:attrNameLst>
                                          <p:attrName>style.visibility</p:attrName>
                                        </p:attrNameLst>
                                      </p:cBhvr>
                                      <p:to>
                                        <p:strVal val="visible"/>
                                      </p:to>
                                    </p:set>
                                    <p:anim calcmode="lin" valueType="num">
                                      <p:cBhvr additive="base">
                                        <p:cTn id="48" dur="5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78531">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2F54DCE-0738-4325-A8A4-1B88A75517FE}"/>
              </a:ext>
            </a:extLst>
          </p:cNvPr>
          <p:cNvSpPr>
            <a:spLocks noGrp="1"/>
          </p:cNvSpPr>
          <p:nvPr>
            <p:ph type="sldNum" sz="quarter" idx="10"/>
          </p:nvPr>
        </p:nvSpPr>
        <p:spPr/>
        <p:txBody>
          <a:bodyPr/>
          <a:lstStyle/>
          <a:p>
            <a:r>
              <a:rPr lang="en-GB" altLang="en-US"/>
              <a:t>Page </a:t>
            </a:r>
            <a:fld id="{5761E59A-5174-45F9-99D2-4D4F95330221}" type="slidenum">
              <a:rPr lang="en-GB" altLang="en-US"/>
              <a:pPr/>
              <a:t>40</a:t>
            </a:fld>
            <a:r>
              <a:rPr lang="en-GB" altLang="en-US" sz="1400" b="0">
                <a:solidFill>
                  <a:schemeClr val="tx1"/>
                </a:solidFill>
              </a:rPr>
              <a:t> | </a:t>
            </a:r>
            <a:fld id="{C7235731-4149-4C46-8DCF-7C0A21501E02}" type="datetime1">
              <a:rPr lang="en-GB" altLang="en-US" sz="1400" b="0">
                <a:solidFill>
                  <a:schemeClr val="tx1"/>
                </a:solidFill>
              </a:rPr>
              <a:pPr/>
              <a:t>07/07/2021</a:t>
            </a:fld>
            <a:r>
              <a:rPr lang="en-GB" altLang="en-US" sz="1400" b="0">
                <a:solidFill>
                  <a:schemeClr val="tx1"/>
                </a:solidFill>
              </a:rPr>
              <a:t> | UNIX Fundementals II </a:t>
            </a:r>
          </a:p>
        </p:txBody>
      </p:sp>
      <p:pic>
        <p:nvPicPr>
          <p:cNvPr id="320516" name="Picture 4">
            <a:extLst>
              <a:ext uri="{FF2B5EF4-FFF2-40B4-BE49-F238E27FC236}">
                <a16:creationId xmlns:a16="http://schemas.microsoft.com/office/drawing/2014/main" id="{B522BBA9-B69D-43D4-BCAB-A8F8E5DEBE27}"/>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514" name="Rectangle 2">
            <a:extLst>
              <a:ext uri="{FF2B5EF4-FFF2-40B4-BE49-F238E27FC236}">
                <a16:creationId xmlns:a16="http://schemas.microsoft.com/office/drawing/2014/main" id="{30F26A17-067F-4056-A524-0BAFC6B9C268}"/>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320515" name="Rectangle 3">
            <a:extLst>
              <a:ext uri="{FF2B5EF4-FFF2-40B4-BE49-F238E27FC236}">
                <a16:creationId xmlns:a16="http://schemas.microsoft.com/office/drawing/2014/main" id="{632FB22B-21C3-4D0D-B665-11F2036AB185}"/>
              </a:ext>
            </a:extLst>
          </p:cNvPr>
          <p:cNvSpPr>
            <a:spLocks noGrp="1" noChangeArrowheads="1"/>
          </p:cNvSpPr>
          <p:nvPr>
            <p:ph type="body" idx="1"/>
          </p:nvPr>
        </p:nvSpPr>
        <p:spPr>
          <a:xfrm>
            <a:off x="742950" y="1484313"/>
            <a:ext cx="8420100" cy="4321175"/>
          </a:xfrm>
        </p:spPr>
        <p:txBody>
          <a:bodyPr/>
          <a:lstStyle/>
          <a:p>
            <a:pPr>
              <a:lnSpc>
                <a:spcPct val="90000"/>
              </a:lnSpc>
            </a:pPr>
            <a:r>
              <a:rPr lang="en-US" altLang="en-US" sz="2000">
                <a:solidFill>
                  <a:schemeClr val="hlink"/>
                </a:solidFill>
              </a:rPr>
              <a:t>vi editor</a:t>
            </a:r>
          </a:p>
          <a:p>
            <a:pPr>
              <a:lnSpc>
                <a:spcPct val="90000"/>
              </a:lnSpc>
            </a:pPr>
            <a:r>
              <a:rPr lang="en-US" altLang="en-US" sz="2000">
                <a:solidFill>
                  <a:schemeClr val="hlink"/>
                </a:solidFill>
              </a:rPr>
              <a:t>Input/Output Redirection</a:t>
            </a:r>
          </a:p>
          <a:p>
            <a:pPr>
              <a:lnSpc>
                <a:spcPct val="90000"/>
              </a:lnSpc>
            </a:pPr>
            <a:r>
              <a:rPr lang="en-US" altLang="en-US" sz="2000">
                <a:solidFill>
                  <a:schemeClr val="hlink"/>
                </a:solidFill>
              </a:rPr>
              <a:t>Scheduling</a:t>
            </a:r>
          </a:p>
          <a:p>
            <a:pPr>
              <a:lnSpc>
                <a:spcPct val="90000"/>
              </a:lnSpc>
            </a:pPr>
            <a:r>
              <a:rPr lang="en-US" altLang="en-US" sz="2800">
                <a:solidFill>
                  <a:srgbClr val="800000"/>
                </a:solidFill>
              </a:rPr>
              <a:t>Logical Volume Management</a:t>
            </a:r>
          </a:p>
          <a:p>
            <a:pPr lvl="1">
              <a:lnSpc>
                <a:spcPct val="90000"/>
              </a:lnSpc>
            </a:pPr>
            <a:r>
              <a:rPr lang="en-US" altLang="en-US" sz="2400">
                <a:solidFill>
                  <a:srgbClr val="800000"/>
                </a:solidFill>
              </a:rPr>
              <a:t>Volume Managers</a:t>
            </a:r>
          </a:p>
          <a:p>
            <a:pPr lvl="1">
              <a:lnSpc>
                <a:spcPct val="90000"/>
              </a:lnSpc>
            </a:pPr>
            <a:r>
              <a:rPr lang="en-US" altLang="en-US" sz="2400">
                <a:solidFill>
                  <a:srgbClr val="800000"/>
                </a:solidFill>
              </a:rPr>
              <a:t>Basic Concepts &amp; Terminology</a:t>
            </a:r>
          </a:p>
          <a:p>
            <a:pPr lvl="1">
              <a:lnSpc>
                <a:spcPct val="90000"/>
              </a:lnSpc>
            </a:pPr>
            <a:r>
              <a:rPr lang="en-US" altLang="en-US" sz="2400">
                <a:solidFill>
                  <a:srgbClr val="800000"/>
                </a:solidFill>
              </a:rPr>
              <a:t>Disk Utilities</a:t>
            </a:r>
          </a:p>
          <a:p>
            <a:pPr>
              <a:lnSpc>
                <a:spcPct val="90000"/>
              </a:lnSpc>
            </a:pPr>
            <a:r>
              <a:rPr lang="en-US" altLang="en-US" sz="2000">
                <a:solidFill>
                  <a:schemeClr val="hlink"/>
                </a:solidFill>
              </a:rPr>
              <a:t>Printing</a:t>
            </a:r>
          </a:p>
          <a:p>
            <a:pPr>
              <a:lnSpc>
                <a:spcPct val="90000"/>
              </a:lnSpc>
            </a:pPr>
            <a:r>
              <a:rPr lang="en-US" altLang="en-US" sz="2000">
                <a:solidFill>
                  <a:schemeClr val="hlink"/>
                </a:solidFill>
              </a:rPr>
              <a:t>UNIX Tools &amp; Utilities</a:t>
            </a:r>
          </a:p>
          <a:p>
            <a:pPr>
              <a:lnSpc>
                <a:spcPct val="90000"/>
              </a:lnSpc>
            </a:pPr>
            <a:r>
              <a:rPr lang="en-US" altLang="en-US" sz="2000">
                <a:solidFill>
                  <a:schemeClr val="hlink"/>
                </a:solidFill>
              </a:rPr>
              <a:t>System Management</a:t>
            </a:r>
          </a:p>
          <a:p>
            <a:pPr>
              <a:lnSpc>
                <a:spcPct val="90000"/>
              </a:lnSpc>
            </a:pPr>
            <a:r>
              <a:rPr lang="en-US" altLang="en-US" sz="2000">
                <a:solidFill>
                  <a:schemeClr val="hlink"/>
                </a:solidFill>
              </a:rPr>
              <a:t>Manual Pages</a:t>
            </a:r>
          </a:p>
          <a:p>
            <a:pPr>
              <a:lnSpc>
                <a:spcPct val="90000"/>
              </a:lnSpc>
            </a:pPr>
            <a:endParaRPr lang="en-GB" altLang="en-US" sz="2000">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20514"/>
                                        </p:tgtEl>
                                        <p:attrNameLst>
                                          <p:attrName>style.visibility</p:attrName>
                                        </p:attrNameLst>
                                      </p:cBhvr>
                                      <p:to>
                                        <p:strVal val="visible"/>
                                      </p:to>
                                    </p:set>
                                    <p:anim calcmode="discrete" valueType="clr">
                                      <p:cBhvr override="childStyle">
                                        <p:cTn id="7" dur="80"/>
                                        <p:tgtEl>
                                          <p:spTgt spid="3205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0514"/>
                                        </p:tgtEl>
                                        <p:attrNameLst>
                                          <p:attrName>fillcolor</p:attrName>
                                        </p:attrNameLst>
                                      </p:cBhvr>
                                      <p:tavLst>
                                        <p:tav tm="0">
                                          <p:val>
                                            <p:clrVal>
                                              <a:schemeClr val="accent2"/>
                                            </p:clrVal>
                                          </p:val>
                                        </p:tav>
                                        <p:tav tm="50000">
                                          <p:val>
                                            <p:clrVal>
                                              <a:schemeClr val="hlink"/>
                                            </p:clrVal>
                                          </p:val>
                                        </p:tav>
                                      </p:tavLst>
                                    </p:anim>
                                    <p:set>
                                      <p:cBhvr>
                                        <p:cTn id="9" dur="80"/>
                                        <p:tgtEl>
                                          <p:spTgt spid="320514"/>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320515">
                                            <p:txEl>
                                              <p:pRg st="0" end="0"/>
                                            </p:txEl>
                                          </p:spTgt>
                                        </p:tgtEl>
                                        <p:attrNameLst>
                                          <p:attrName>style.visibility</p:attrName>
                                        </p:attrNameLst>
                                      </p:cBhvr>
                                      <p:to>
                                        <p:strVal val="visible"/>
                                      </p:to>
                                    </p:set>
                                    <p:anim calcmode="lin" valueType="num">
                                      <p:cBhvr additive="base">
                                        <p:cTn id="13" dur="500" fill="hold"/>
                                        <p:tgtEl>
                                          <p:spTgt spid="3205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0515">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320515">
                                            <p:txEl>
                                              <p:pRg st="1" end="1"/>
                                            </p:txEl>
                                          </p:spTgt>
                                        </p:tgtEl>
                                        <p:attrNameLst>
                                          <p:attrName>style.visibility</p:attrName>
                                        </p:attrNameLst>
                                      </p:cBhvr>
                                      <p:to>
                                        <p:strVal val="visible"/>
                                      </p:to>
                                    </p:set>
                                    <p:anim calcmode="lin" valueType="num">
                                      <p:cBhvr additive="base">
                                        <p:cTn id="18" dur="500" fill="hold"/>
                                        <p:tgtEl>
                                          <p:spTgt spid="32051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20515">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320515">
                                            <p:txEl>
                                              <p:pRg st="2" end="2"/>
                                            </p:txEl>
                                          </p:spTgt>
                                        </p:tgtEl>
                                        <p:attrNameLst>
                                          <p:attrName>style.visibility</p:attrName>
                                        </p:attrNameLst>
                                      </p:cBhvr>
                                      <p:to>
                                        <p:strVal val="visible"/>
                                      </p:to>
                                    </p:set>
                                    <p:anim calcmode="lin" valueType="num">
                                      <p:cBhvr additive="base">
                                        <p:cTn id="23" dur="500" fill="hold"/>
                                        <p:tgtEl>
                                          <p:spTgt spid="320515">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20515">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320515">
                                            <p:txEl>
                                              <p:pRg st="7" end="7"/>
                                            </p:txEl>
                                          </p:spTgt>
                                        </p:tgtEl>
                                        <p:attrNameLst>
                                          <p:attrName>style.visibility</p:attrName>
                                        </p:attrNameLst>
                                      </p:cBhvr>
                                      <p:to>
                                        <p:strVal val="visible"/>
                                      </p:to>
                                    </p:set>
                                    <p:anim calcmode="lin" valueType="num">
                                      <p:cBhvr additive="base">
                                        <p:cTn id="28" dur="500" fill="hold"/>
                                        <p:tgtEl>
                                          <p:spTgt spid="320515">
                                            <p:txEl>
                                              <p:pRg st="7" end="7"/>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20515">
                                            <p:txEl>
                                              <p:pRg st="7" end="7"/>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320515">
                                            <p:txEl>
                                              <p:pRg st="8" end="8"/>
                                            </p:txEl>
                                          </p:spTgt>
                                        </p:tgtEl>
                                        <p:attrNameLst>
                                          <p:attrName>style.visibility</p:attrName>
                                        </p:attrNameLst>
                                      </p:cBhvr>
                                      <p:to>
                                        <p:strVal val="visible"/>
                                      </p:to>
                                    </p:set>
                                    <p:anim calcmode="lin" valueType="num">
                                      <p:cBhvr additive="base">
                                        <p:cTn id="33" dur="500" fill="hold"/>
                                        <p:tgtEl>
                                          <p:spTgt spid="320515">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20515">
                                            <p:txEl>
                                              <p:pRg st="8" end="8"/>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320515">
                                            <p:txEl>
                                              <p:pRg st="9" end="9"/>
                                            </p:txEl>
                                          </p:spTgt>
                                        </p:tgtEl>
                                        <p:attrNameLst>
                                          <p:attrName>style.visibility</p:attrName>
                                        </p:attrNameLst>
                                      </p:cBhvr>
                                      <p:to>
                                        <p:strVal val="visible"/>
                                      </p:to>
                                    </p:set>
                                    <p:anim calcmode="lin" valueType="num">
                                      <p:cBhvr additive="base">
                                        <p:cTn id="38" dur="500" fill="hold"/>
                                        <p:tgtEl>
                                          <p:spTgt spid="320515">
                                            <p:txEl>
                                              <p:pRg st="9" end="9"/>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20515">
                                            <p:txEl>
                                              <p:pRg st="9" end="9"/>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320515">
                                            <p:txEl>
                                              <p:pRg st="10" end="10"/>
                                            </p:txEl>
                                          </p:spTgt>
                                        </p:tgtEl>
                                        <p:attrNameLst>
                                          <p:attrName>style.visibility</p:attrName>
                                        </p:attrNameLst>
                                      </p:cBhvr>
                                      <p:to>
                                        <p:strVal val="visible"/>
                                      </p:to>
                                    </p:set>
                                    <p:anim calcmode="lin" valueType="num">
                                      <p:cBhvr additive="base">
                                        <p:cTn id="43" dur="500" fill="hold"/>
                                        <p:tgtEl>
                                          <p:spTgt spid="320515">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0515">
                                            <p:txEl>
                                              <p:pRg st="10" end="10"/>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4" fill="hold" grpId="0" nodeType="afterEffect">
                                  <p:stCondLst>
                                    <p:cond delay="0"/>
                                  </p:stCondLst>
                                  <p:childTnLst>
                                    <p:set>
                                      <p:cBhvr>
                                        <p:cTn id="47" dur="1" fill="hold">
                                          <p:stCondLst>
                                            <p:cond delay="0"/>
                                          </p:stCondLst>
                                        </p:cTn>
                                        <p:tgtEl>
                                          <p:spTgt spid="320515">
                                            <p:txEl>
                                              <p:pRg st="3" end="3"/>
                                            </p:txEl>
                                          </p:spTgt>
                                        </p:tgtEl>
                                        <p:attrNameLst>
                                          <p:attrName>style.visibility</p:attrName>
                                        </p:attrNameLst>
                                      </p:cBhvr>
                                      <p:to>
                                        <p:strVal val="visible"/>
                                      </p:to>
                                    </p:set>
                                    <p:anim calcmode="lin" valueType="num">
                                      <p:cBhvr additive="base">
                                        <p:cTn id="48" dur="500" fill="hold"/>
                                        <p:tgtEl>
                                          <p:spTgt spid="320515">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20515">
                                            <p:txEl>
                                              <p:pRg st="3" end="3"/>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920"/>
                            </p:stCondLst>
                            <p:childTnLst>
                              <p:par>
                                <p:cTn id="51" presetID="2" presetClass="entr" presetSubtype="2" fill="hold" grpId="0" nodeType="afterEffect">
                                  <p:stCondLst>
                                    <p:cond delay="0"/>
                                  </p:stCondLst>
                                  <p:childTnLst>
                                    <p:set>
                                      <p:cBhvr>
                                        <p:cTn id="52" dur="1" fill="hold">
                                          <p:stCondLst>
                                            <p:cond delay="0"/>
                                          </p:stCondLst>
                                        </p:cTn>
                                        <p:tgtEl>
                                          <p:spTgt spid="320515">
                                            <p:txEl>
                                              <p:pRg st="4" end="4"/>
                                            </p:txEl>
                                          </p:spTgt>
                                        </p:tgtEl>
                                        <p:attrNameLst>
                                          <p:attrName>style.visibility</p:attrName>
                                        </p:attrNameLst>
                                      </p:cBhvr>
                                      <p:to>
                                        <p:strVal val="visible"/>
                                      </p:to>
                                    </p:set>
                                    <p:anim calcmode="lin" valueType="num">
                                      <p:cBhvr additive="base">
                                        <p:cTn id="53" dur="500" fill="hold"/>
                                        <p:tgtEl>
                                          <p:spTgt spid="320515">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20515">
                                            <p:txEl>
                                              <p:pRg st="4" end="4"/>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420"/>
                            </p:stCondLst>
                            <p:childTnLst>
                              <p:par>
                                <p:cTn id="56" presetID="2" presetClass="entr" presetSubtype="2" fill="hold" grpId="0" nodeType="afterEffect">
                                  <p:stCondLst>
                                    <p:cond delay="0"/>
                                  </p:stCondLst>
                                  <p:childTnLst>
                                    <p:set>
                                      <p:cBhvr>
                                        <p:cTn id="57" dur="1" fill="hold">
                                          <p:stCondLst>
                                            <p:cond delay="0"/>
                                          </p:stCondLst>
                                        </p:cTn>
                                        <p:tgtEl>
                                          <p:spTgt spid="320515">
                                            <p:txEl>
                                              <p:pRg st="5" end="5"/>
                                            </p:txEl>
                                          </p:spTgt>
                                        </p:tgtEl>
                                        <p:attrNameLst>
                                          <p:attrName>style.visibility</p:attrName>
                                        </p:attrNameLst>
                                      </p:cBhvr>
                                      <p:to>
                                        <p:strVal val="visible"/>
                                      </p:to>
                                    </p:set>
                                    <p:anim calcmode="lin" valueType="num">
                                      <p:cBhvr additive="base">
                                        <p:cTn id="58" dur="500" fill="hold"/>
                                        <p:tgtEl>
                                          <p:spTgt spid="320515">
                                            <p:txEl>
                                              <p:pRg st="5" end="5"/>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20515">
                                            <p:txEl>
                                              <p:pRg st="5" end="5"/>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920"/>
                            </p:stCondLst>
                            <p:childTnLst>
                              <p:par>
                                <p:cTn id="61" presetID="2" presetClass="entr" presetSubtype="2" fill="hold" grpId="0" nodeType="afterEffect">
                                  <p:stCondLst>
                                    <p:cond delay="0"/>
                                  </p:stCondLst>
                                  <p:childTnLst>
                                    <p:set>
                                      <p:cBhvr>
                                        <p:cTn id="62" dur="1" fill="hold">
                                          <p:stCondLst>
                                            <p:cond delay="0"/>
                                          </p:stCondLst>
                                        </p:cTn>
                                        <p:tgtEl>
                                          <p:spTgt spid="320515">
                                            <p:txEl>
                                              <p:pRg st="6" end="6"/>
                                            </p:txEl>
                                          </p:spTgt>
                                        </p:tgtEl>
                                        <p:attrNameLst>
                                          <p:attrName>style.visibility</p:attrName>
                                        </p:attrNameLst>
                                      </p:cBhvr>
                                      <p:to>
                                        <p:strVal val="visible"/>
                                      </p:to>
                                    </p:set>
                                    <p:anim calcmode="lin" valueType="num">
                                      <p:cBhvr additive="base">
                                        <p:cTn id="63" dur="500" fill="hold"/>
                                        <p:tgtEl>
                                          <p:spTgt spid="320515">
                                            <p:txEl>
                                              <p:pRg st="6" end="6"/>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205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E8AEE0-8A6B-4CF5-8707-F4E976EBDFB4}"/>
              </a:ext>
            </a:extLst>
          </p:cNvPr>
          <p:cNvSpPr>
            <a:spLocks noGrp="1"/>
          </p:cNvSpPr>
          <p:nvPr>
            <p:ph type="sldNum" sz="quarter" idx="10"/>
          </p:nvPr>
        </p:nvSpPr>
        <p:spPr/>
        <p:txBody>
          <a:bodyPr/>
          <a:lstStyle/>
          <a:p>
            <a:r>
              <a:rPr lang="en-GB" altLang="en-US"/>
              <a:t>Page </a:t>
            </a:r>
            <a:fld id="{9D8B4FF4-207F-40DE-8038-18E17C749CBB}" type="slidenum">
              <a:rPr lang="en-GB" altLang="en-US"/>
              <a:pPr/>
              <a:t>41</a:t>
            </a:fld>
            <a:r>
              <a:rPr lang="en-GB" altLang="en-US" sz="1400" b="0">
                <a:solidFill>
                  <a:schemeClr val="tx1"/>
                </a:solidFill>
              </a:rPr>
              <a:t> | </a:t>
            </a:r>
            <a:fld id="{39E2F6EA-D281-41DC-BA4E-64BFF5AD03F3}" type="datetime1">
              <a:rPr lang="en-GB" altLang="en-US" sz="1400" b="0">
                <a:solidFill>
                  <a:schemeClr val="tx1"/>
                </a:solidFill>
              </a:rPr>
              <a:pPr/>
              <a:t>07/07/2021</a:t>
            </a:fld>
            <a:r>
              <a:rPr lang="en-GB" altLang="en-US" sz="1400" b="0">
                <a:solidFill>
                  <a:schemeClr val="tx1"/>
                </a:solidFill>
              </a:rPr>
              <a:t> | UNIX Fundementals II </a:t>
            </a:r>
          </a:p>
        </p:txBody>
      </p:sp>
      <p:sp>
        <p:nvSpPr>
          <p:cNvPr id="382978" name="Rectangle 2">
            <a:extLst>
              <a:ext uri="{FF2B5EF4-FFF2-40B4-BE49-F238E27FC236}">
                <a16:creationId xmlns:a16="http://schemas.microsoft.com/office/drawing/2014/main" id="{DDA74EE6-5F5E-4631-BD80-FD121BE89154}"/>
              </a:ext>
            </a:extLst>
          </p:cNvPr>
          <p:cNvSpPr>
            <a:spLocks noGrp="1" noChangeArrowheads="1"/>
          </p:cNvSpPr>
          <p:nvPr>
            <p:ph type="title"/>
          </p:nvPr>
        </p:nvSpPr>
        <p:spPr/>
        <p:txBody>
          <a:bodyPr/>
          <a:lstStyle/>
          <a:p>
            <a:r>
              <a:rPr lang="en-GB" altLang="en-US" sz="4000"/>
              <a:t>LVM – Volume Managers</a:t>
            </a:r>
          </a:p>
        </p:txBody>
      </p:sp>
      <p:sp>
        <p:nvSpPr>
          <p:cNvPr id="382979" name="Rectangle 3">
            <a:extLst>
              <a:ext uri="{FF2B5EF4-FFF2-40B4-BE49-F238E27FC236}">
                <a16:creationId xmlns:a16="http://schemas.microsoft.com/office/drawing/2014/main" id="{28780FA6-2E2C-492D-B055-6627BD3F341D}"/>
              </a:ext>
            </a:extLst>
          </p:cNvPr>
          <p:cNvSpPr>
            <a:spLocks noGrp="1" noChangeArrowheads="1"/>
          </p:cNvSpPr>
          <p:nvPr>
            <p:ph type="body" idx="1"/>
          </p:nvPr>
        </p:nvSpPr>
        <p:spPr/>
        <p:txBody>
          <a:bodyPr/>
          <a:lstStyle/>
          <a:p>
            <a:pPr>
              <a:lnSpc>
                <a:spcPct val="90000"/>
              </a:lnSpc>
            </a:pPr>
            <a:r>
              <a:rPr lang="en-GB" altLang="en-US"/>
              <a:t>Most modern UNIX variants use a Volume Manager to abstract the file-system away from actual physical devices.</a:t>
            </a:r>
          </a:p>
          <a:p>
            <a:pPr>
              <a:lnSpc>
                <a:spcPct val="90000"/>
              </a:lnSpc>
            </a:pPr>
            <a:r>
              <a:rPr lang="en-GB" altLang="en-US"/>
              <a:t>Why?  </a:t>
            </a:r>
          </a:p>
          <a:p>
            <a:pPr lvl="1">
              <a:lnSpc>
                <a:spcPct val="90000"/>
              </a:lnSpc>
            </a:pPr>
            <a:r>
              <a:rPr lang="en-GB" altLang="en-US"/>
              <a:t>Group disks together for resilience or performance</a:t>
            </a:r>
          </a:p>
          <a:p>
            <a:pPr lvl="1">
              <a:lnSpc>
                <a:spcPct val="90000"/>
              </a:lnSpc>
            </a:pPr>
            <a:r>
              <a:rPr lang="en-GB" altLang="en-US"/>
              <a:t>Grow over traditional disk boundaries</a:t>
            </a:r>
          </a:p>
          <a:p>
            <a:pPr lvl="1">
              <a:lnSpc>
                <a:spcPct val="90000"/>
              </a:lnSpc>
            </a:pPr>
            <a:r>
              <a:rPr lang="en-GB" altLang="en-US"/>
              <a:t>use and allocate disk space more efficiently and flexibly </a:t>
            </a:r>
          </a:p>
          <a:p>
            <a:pPr lvl="1">
              <a:lnSpc>
                <a:spcPct val="90000"/>
              </a:lnSpc>
            </a:pPr>
            <a:r>
              <a:rPr lang="en-GB" altLang="en-US"/>
              <a:t>move logical volumes between different physical devices </a:t>
            </a:r>
          </a:p>
          <a:p>
            <a:pPr lvl="1">
              <a:lnSpc>
                <a:spcPct val="90000"/>
              </a:lnSpc>
            </a:pPr>
            <a:r>
              <a:rPr lang="en-GB" altLang="en-US"/>
              <a:t>have very large logical volumes span a number of physical devices </a:t>
            </a:r>
          </a:p>
          <a:p>
            <a:pPr lvl="1">
              <a:lnSpc>
                <a:spcPct val="90000"/>
              </a:lnSpc>
            </a:pPr>
            <a:r>
              <a:rPr lang="en-GB" altLang="en-US"/>
              <a:t>take snapshots of whole filesystems easily, allowing on-line backup of those filesystems </a:t>
            </a:r>
          </a:p>
          <a:p>
            <a:pPr lvl="1">
              <a:lnSpc>
                <a:spcPct val="90000"/>
              </a:lnSpc>
            </a:pPr>
            <a:r>
              <a:rPr lang="en-GB" altLang="en-US"/>
              <a:t>replace on-line drives without interrupting services </a:t>
            </a:r>
          </a:p>
          <a:p>
            <a:pPr>
              <a:lnSpc>
                <a:spcPct val="90000"/>
              </a:lnSpc>
            </a:pP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dissolve">
                                      <p:cBhvr>
                                        <p:cTn id="7" dur="500"/>
                                        <p:tgtEl>
                                          <p:spTgt spid="382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dissolve">
                                      <p:cBhvr>
                                        <p:cTn id="12" dur="500"/>
                                        <p:tgtEl>
                                          <p:spTgt spid="382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dissolve">
                                      <p:cBhvr>
                                        <p:cTn id="17" dur="500"/>
                                        <p:tgtEl>
                                          <p:spTgt spid="382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2979">
                                            <p:txEl>
                                              <p:pRg st="3" end="3"/>
                                            </p:txEl>
                                          </p:spTgt>
                                        </p:tgtEl>
                                        <p:attrNameLst>
                                          <p:attrName>style.visibility</p:attrName>
                                        </p:attrNameLst>
                                      </p:cBhvr>
                                      <p:to>
                                        <p:strVal val="visible"/>
                                      </p:to>
                                    </p:set>
                                    <p:animEffect transition="in" filter="dissolve">
                                      <p:cBhvr>
                                        <p:cTn id="22" dur="500"/>
                                        <p:tgtEl>
                                          <p:spTgt spid="3829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2979">
                                            <p:txEl>
                                              <p:pRg st="4" end="4"/>
                                            </p:txEl>
                                          </p:spTgt>
                                        </p:tgtEl>
                                        <p:attrNameLst>
                                          <p:attrName>style.visibility</p:attrName>
                                        </p:attrNameLst>
                                      </p:cBhvr>
                                      <p:to>
                                        <p:strVal val="visible"/>
                                      </p:to>
                                    </p:set>
                                    <p:animEffect transition="in" filter="dissolve">
                                      <p:cBhvr>
                                        <p:cTn id="27" dur="500"/>
                                        <p:tgtEl>
                                          <p:spTgt spid="3829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2979">
                                            <p:txEl>
                                              <p:pRg st="5" end="5"/>
                                            </p:txEl>
                                          </p:spTgt>
                                        </p:tgtEl>
                                        <p:attrNameLst>
                                          <p:attrName>style.visibility</p:attrName>
                                        </p:attrNameLst>
                                      </p:cBhvr>
                                      <p:to>
                                        <p:strVal val="visible"/>
                                      </p:to>
                                    </p:set>
                                    <p:animEffect transition="in" filter="dissolve">
                                      <p:cBhvr>
                                        <p:cTn id="32" dur="500"/>
                                        <p:tgtEl>
                                          <p:spTgt spid="3829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2979">
                                            <p:txEl>
                                              <p:pRg st="6" end="6"/>
                                            </p:txEl>
                                          </p:spTgt>
                                        </p:tgtEl>
                                        <p:attrNameLst>
                                          <p:attrName>style.visibility</p:attrName>
                                        </p:attrNameLst>
                                      </p:cBhvr>
                                      <p:to>
                                        <p:strVal val="visible"/>
                                      </p:to>
                                    </p:set>
                                    <p:animEffect transition="in" filter="dissolve">
                                      <p:cBhvr>
                                        <p:cTn id="37" dur="500"/>
                                        <p:tgtEl>
                                          <p:spTgt spid="3829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82979">
                                            <p:txEl>
                                              <p:pRg st="7" end="7"/>
                                            </p:txEl>
                                          </p:spTgt>
                                        </p:tgtEl>
                                        <p:attrNameLst>
                                          <p:attrName>style.visibility</p:attrName>
                                        </p:attrNameLst>
                                      </p:cBhvr>
                                      <p:to>
                                        <p:strVal val="visible"/>
                                      </p:to>
                                    </p:set>
                                    <p:animEffect transition="in" filter="dissolve">
                                      <p:cBhvr>
                                        <p:cTn id="42" dur="500"/>
                                        <p:tgtEl>
                                          <p:spTgt spid="3829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82979">
                                            <p:txEl>
                                              <p:pRg st="8" end="8"/>
                                            </p:txEl>
                                          </p:spTgt>
                                        </p:tgtEl>
                                        <p:attrNameLst>
                                          <p:attrName>style.visibility</p:attrName>
                                        </p:attrNameLst>
                                      </p:cBhvr>
                                      <p:to>
                                        <p:strVal val="visible"/>
                                      </p:to>
                                    </p:set>
                                    <p:animEffect transition="in" filter="dissolve">
                                      <p:cBhvr>
                                        <p:cTn id="47" dur="500"/>
                                        <p:tgtEl>
                                          <p:spTgt spid="3829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B0D9636D-C030-45A0-B9E8-B0FA605860E2}"/>
              </a:ext>
            </a:extLst>
          </p:cNvPr>
          <p:cNvSpPr>
            <a:spLocks noGrp="1"/>
          </p:cNvSpPr>
          <p:nvPr>
            <p:ph type="sldNum" sz="quarter" idx="10"/>
          </p:nvPr>
        </p:nvSpPr>
        <p:spPr/>
        <p:txBody>
          <a:bodyPr/>
          <a:lstStyle/>
          <a:p>
            <a:r>
              <a:rPr lang="en-GB" altLang="en-US"/>
              <a:t>Page </a:t>
            </a:r>
            <a:fld id="{2A8C1D1C-43C0-457A-9D9D-34CB6557270D}" type="slidenum">
              <a:rPr lang="en-GB" altLang="en-US"/>
              <a:pPr/>
              <a:t>42</a:t>
            </a:fld>
            <a:r>
              <a:rPr lang="en-GB" altLang="en-US" sz="1400" b="0">
                <a:solidFill>
                  <a:schemeClr val="tx1"/>
                </a:solidFill>
              </a:rPr>
              <a:t> | </a:t>
            </a:r>
            <a:fld id="{F32C3872-CF14-491D-A404-D0ADBE10E12B}" type="datetime1">
              <a:rPr lang="en-GB" altLang="en-US" sz="1400" b="0">
                <a:solidFill>
                  <a:schemeClr val="tx1"/>
                </a:solidFill>
              </a:rPr>
              <a:pPr/>
              <a:t>07/07/2021</a:t>
            </a:fld>
            <a:r>
              <a:rPr lang="en-GB" altLang="en-US" sz="1400" b="0">
                <a:solidFill>
                  <a:schemeClr val="tx1"/>
                </a:solidFill>
              </a:rPr>
              <a:t> | UNIX Fundementals II </a:t>
            </a:r>
          </a:p>
        </p:txBody>
      </p:sp>
      <p:graphicFrame>
        <p:nvGraphicFramePr>
          <p:cNvPr id="384017" name="Object 17">
            <a:extLst>
              <a:ext uri="{FF2B5EF4-FFF2-40B4-BE49-F238E27FC236}">
                <a16:creationId xmlns:a16="http://schemas.microsoft.com/office/drawing/2014/main" id="{1B60D88E-AFE2-4C7F-9CA1-D2CDC745ACA3}"/>
              </a:ext>
            </a:extLst>
          </p:cNvPr>
          <p:cNvGraphicFramePr>
            <a:graphicFrameLocks noChangeAspect="1"/>
          </p:cNvGraphicFramePr>
          <p:nvPr/>
        </p:nvGraphicFramePr>
        <p:xfrm>
          <a:off x="741363" y="5157788"/>
          <a:ext cx="8424862" cy="719137"/>
        </p:xfrm>
        <a:graphic>
          <a:graphicData uri="http://schemas.openxmlformats.org/presentationml/2006/ole">
            <mc:AlternateContent xmlns:mc="http://schemas.openxmlformats.org/markup-compatibility/2006">
              <mc:Choice xmlns:v="urn:schemas-microsoft-com:vml" Requires="v">
                <p:oleObj name="Visio" r:id="rId3" imgW="8851392" imgH="1111910" progId="Visio.Drawing.11">
                  <p:embed/>
                </p:oleObj>
              </mc:Choice>
              <mc:Fallback>
                <p:oleObj name="Visio" r:id="rId3" imgW="8851392" imgH="1111910" progId="Visio.Drawing.11">
                  <p:embed/>
                  <p:pic>
                    <p:nvPicPr>
                      <p:cNvPr id="384017" name="Object 17">
                        <a:extLst>
                          <a:ext uri="{FF2B5EF4-FFF2-40B4-BE49-F238E27FC236}">
                            <a16:creationId xmlns:a16="http://schemas.microsoft.com/office/drawing/2014/main" id="{1B60D88E-AFE2-4C7F-9CA1-D2CDC745A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63" y="5157788"/>
                        <a:ext cx="842486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4002" name="Rectangle 2">
            <a:extLst>
              <a:ext uri="{FF2B5EF4-FFF2-40B4-BE49-F238E27FC236}">
                <a16:creationId xmlns:a16="http://schemas.microsoft.com/office/drawing/2014/main" id="{151BFC0B-3F8D-41A1-A698-7AA4575CFAC3}"/>
              </a:ext>
            </a:extLst>
          </p:cNvPr>
          <p:cNvSpPr>
            <a:spLocks noGrp="1" noChangeArrowheads="1"/>
          </p:cNvSpPr>
          <p:nvPr>
            <p:ph type="title"/>
          </p:nvPr>
        </p:nvSpPr>
        <p:spPr/>
        <p:txBody>
          <a:bodyPr/>
          <a:lstStyle/>
          <a:p>
            <a:r>
              <a:rPr lang="en-GB" altLang="en-US" sz="4000"/>
              <a:t>LVM – Basic Concepts &amp; Terminology</a:t>
            </a:r>
          </a:p>
        </p:txBody>
      </p:sp>
      <p:graphicFrame>
        <p:nvGraphicFramePr>
          <p:cNvPr id="384008" name="Object 8">
            <a:extLst>
              <a:ext uri="{FF2B5EF4-FFF2-40B4-BE49-F238E27FC236}">
                <a16:creationId xmlns:a16="http://schemas.microsoft.com/office/drawing/2014/main" id="{DCA25401-FD97-490C-905E-191F9BE5BD02}"/>
              </a:ext>
            </a:extLst>
          </p:cNvPr>
          <p:cNvGraphicFramePr>
            <a:graphicFrameLocks noChangeAspect="1"/>
          </p:cNvGraphicFramePr>
          <p:nvPr/>
        </p:nvGraphicFramePr>
        <p:xfrm>
          <a:off x="741363" y="1125538"/>
          <a:ext cx="8424862" cy="719137"/>
        </p:xfrm>
        <a:graphic>
          <a:graphicData uri="http://schemas.openxmlformats.org/presentationml/2006/ole">
            <mc:AlternateContent xmlns:mc="http://schemas.openxmlformats.org/markup-compatibility/2006">
              <mc:Choice xmlns:v="urn:schemas-microsoft-com:vml" Requires="v">
                <p:oleObj name="Visio" r:id="rId5" imgW="8854440" imgH="1114958" progId="Visio.Drawing.11">
                  <p:embed/>
                </p:oleObj>
              </mc:Choice>
              <mc:Fallback>
                <p:oleObj name="Visio" r:id="rId5" imgW="8854440" imgH="1114958" progId="Visio.Drawing.11">
                  <p:embed/>
                  <p:pic>
                    <p:nvPicPr>
                      <p:cNvPr id="384008" name="Object 8">
                        <a:extLst>
                          <a:ext uri="{FF2B5EF4-FFF2-40B4-BE49-F238E27FC236}">
                            <a16:creationId xmlns:a16="http://schemas.microsoft.com/office/drawing/2014/main" id="{DCA25401-FD97-490C-905E-191F9BE5BD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63" y="1125538"/>
                        <a:ext cx="842486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15" name="Object 15">
            <a:extLst>
              <a:ext uri="{FF2B5EF4-FFF2-40B4-BE49-F238E27FC236}">
                <a16:creationId xmlns:a16="http://schemas.microsoft.com/office/drawing/2014/main" id="{76ABB2BA-6064-4F7C-AB05-64D6F0E61621}"/>
              </a:ext>
            </a:extLst>
          </p:cNvPr>
          <p:cNvGraphicFramePr>
            <a:graphicFrameLocks noChangeAspect="1"/>
          </p:cNvGraphicFramePr>
          <p:nvPr/>
        </p:nvGraphicFramePr>
        <p:xfrm>
          <a:off x="741363" y="3716338"/>
          <a:ext cx="8424862" cy="709612"/>
        </p:xfrm>
        <a:graphic>
          <a:graphicData uri="http://schemas.openxmlformats.org/presentationml/2006/ole">
            <mc:AlternateContent xmlns:mc="http://schemas.openxmlformats.org/markup-compatibility/2006">
              <mc:Choice xmlns:v="urn:schemas-microsoft-com:vml" Requires="v">
                <p:oleObj name="Visio" r:id="rId7" imgW="8851392" imgH="1111910" progId="Visio.Drawing.11">
                  <p:embed/>
                </p:oleObj>
              </mc:Choice>
              <mc:Fallback>
                <p:oleObj name="Visio" r:id="rId7" imgW="8851392" imgH="1111910" progId="Visio.Drawing.11">
                  <p:embed/>
                  <p:pic>
                    <p:nvPicPr>
                      <p:cNvPr id="384015" name="Object 15">
                        <a:extLst>
                          <a:ext uri="{FF2B5EF4-FFF2-40B4-BE49-F238E27FC236}">
                            <a16:creationId xmlns:a16="http://schemas.microsoft.com/office/drawing/2014/main" id="{76ABB2BA-6064-4F7C-AB05-64D6F0E616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363" y="3716338"/>
                        <a:ext cx="8424862"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11" name="Object 11">
            <a:extLst>
              <a:ext uri="{FF2B5EF4-FFF2-40B4-BE49-F238E27FC236}">
                <a16:creationId xmlns:a16="http://schemas.microsoft.com/office/drawing/2014/main" id="{B0ED19F9-F6B0-40C4-9848-B42AA7498267}"/>
              </a:ext>
            </a:extLst>
          </p:cNvPr>
          <p:cNvGraphicFramePr>
            <a:graphicFrameLocks noChangeAspect="1"/>
          </p:cNvGraphicFramePr>
          <p:nvPr/>
        </p:nvGraphicFramePr>
        <p:xfrm>
          <a:off x="1208088" y="2349500"/>
          <a:ext cx="7524750" cy="863600"/>
        </p:xfrm>
        <a:graphic>
          <a:graphicData uri="http://schemas.openxmlformats.org/presentationml/2006/ole">
            <mc:AlternateContent xmlns:mc="http://schemas.openxmlformats.org/markup-compatibility/2006">
              <mc:Choice xmlns:v="urn:schemas-microsoft-com:vml" Requires="v">
                <p:oleObj name="Visio" r:id="rId9" imgW="7525512" imgH="1181405" progId="Visio.Drawing.11">
                  <p:embed/>
                </p:oleObj>
              </mc:Choice>
              <mc:Fallback>
                <p:oleObj name="Visio" r:id="rId9" imgW="7525512" imgH="1181405" progId="Visio.Drawing.11">
                  <p:embed/>
                  <p:pic>
                    <p:nvPicPr>
                      <p:cNvPr id="384011" name="Object 11">
                        <a:extLst>
                          <a:ext uri="{FF2B5EF4-FFF2-40B4-BE49-F238E27FC236}">
                            <a16:creationId xmlns:a16="http://schemas.microsoft.com/office/drawing/2014/main" id="{B0ED19F9-F6B0-40C4-9848-B42AA74982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8088" y="2349500"/>
                        <a:ext cx="75247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16" name="Object 16">
            <a:extLst>
              <a:ext uri="{FF2B5EF4-FFF2-40B4-BE49-F238E27FC236}">
                <a16:creationId xmlns:a16="http://schemas.microsoft.com/office/drawing/2014/main" id="{836CA544-7F32-4425-8E53-9F464D008601}"/>
              </a:ext>
            </a:extLst>
          </p:cNvPr>
          <p:cNvGraphicFramePr>
            <a:graphicFrameLocks noChangeAspect="1"/>
          </p:cNvGraphicFramePr>
          <p:nvPr/>
        </p:nvGraphicFramePr>
        <p:xfrm>
          <a:off x="920750" y="4508500"/>
          <a:ext cx="7923213" cy="650875"/>
        </p:xfrm>
        <a:graphic>
          <a:graphicData uri="http://schemas.openxmlformats.org/presentationml/2006/ole">
            <mc:AlternateContent xmlns:mc="http://schemas.openxmlformats.org/markup-compatibility/2006">
              <mc:Choice xmlns:v="urn:schemas-microsoft-com:vml" Requires="v">
                <p:oleObj name="Visio" r:id="rId11" imgW="8200339" imgH="916229" progId="Visio.Drawing.11">
                  <p:embed/>
                </p:oleObj>
              </mc:Choice>
              <mc:Fallback>
                <p:oleObj name="Visio" r:id="rId11" imgW="8200339" imgH="916229" progId="Visio.Drawing.11">
                  <p:embed/>
                  <p:pic>
                    <p:nvPicPr>
                      <p:cNvPr id="384016" name="Object 16">
                        <a:extLst>
                          <a:ext uri="{FF2B5EF4-FFF2-40B4-BE49-F238E27FC236}">
                            <a16:creationId xmlns:a16="http://schemas.microsoft.com/office/drawing/2014/main" id="{836CA544-7F32-4425-8E53-9F464D0086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0750" y="4508500"/>
                        <a:ext cx="792321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09" name="Object 9">
            <a:extLst>
              <a:ext uri="{FF2B5EF4-FFF2-40B4-BE49-F238E27FC236}">
                <a16:creationId xmlns:a16="http://schemas.microsoft.com/office/drawing/2014/main" id="{CD318E7D-18EE-411C-B2F3-0A51FBB477A9}"/>
              </a:ext>
            </a:extLst>
          </p:cNvPr>
          <p:cNvGraphicFramePr>
            <a:graphicFrameLocks noChangeAspect="1"/>
          </p:cNvGraphicFramePr>
          <p:nvPr/>
        </p:nvGraphicFramePr>
        <p:xfrm>
          <a:off x="3729038" y="1700213"/>
          <a:ext cx="2447925" cy="865187"/>
        </p:xfrm>
        <a:graphic>
          <a:graphicData uri="http://schemas.openxmlformats.org/presentationml/2006/ole">
            <mc:AlternateContent xmlns:mc="http://schemas.openxmlformats.org/markup-compatibility/2006">
              <mc:Choice xmlns:v="urn:schemas-microsoft-com:vml" Requires="v">
                <p:oleObj name="Visio" r:id="rId13" imgW="4203802" imgH="1253947" progId="Visio.Drawing.11">
                  <p:embed/>
                </p:oleObj>
              </mc:Choice>
              <mc:Fallback>
                <p:oleObj name="Visio" r:id="rId13" imgW="4203802" imgH="1253947" progId="Visio.Drawing.11">
                  <p:embed/>
                  <p:pic>
                    <p:nvPicPr>
                      <p:cNvPr id="384009" name="Object 9">
                        <a:extLst>
                          <a:ext uri="{FF2B5EF4-FFF2-40B4-BE49-F238E27FC236}">
                            <a16:creationId xmlns:a16="http://schemas.microsoft.com/office/drawing/2014/main" id="{CD318E7D-18EE-411C-B2F3-0A51FBB477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9038" y="1700213"/>
                        <a:ext cx="24479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4013" name="Object 13">
            <a:extLst>
              <a:ext uri="{FF2B5EF4-FFF2-40B4-BE49-F238E27FC236}">
                <a16:creationId xmlns:a16="http://schemas.microsoft.com/office/drawing/2014/main" id="{A4430FE5-1123-4632-B24C-7A889F960C3C}"/>
              </a:ext>
            </a:extLst>
          </p:cNvPr>
          <p:cNvGraphicFramePr>
            <a:graphicFrameLocks noChangeAspect="1"/>
          </p:cNvGraphicFramePr>
          <p:nvPr/>
        </p:nvGraphicFramePr>
        <p:xfrm>
          <a:off x="3729038" y="2997200"/>
          <a:ext cx="2447925" cy="863600"/>
        </p:xfrm>
        <a:graphic>
          <a:graphicData uri="http://schemas.openxmlformats.org/presentationml/2006/ole">
            <mc:AlternateContent xmlns:mc="http://schemas.openxmlformats.org/markup-compatibility/2006">
              <mc:Choice xmlns:v="urn:schemas-microsoft-com:vml" Requires="v">
                <p:oleObj name="Visio" r:id="rId15" imgW="4203802" imgH="1253947" progId="Visio.Drawing.11">
                  <p:embed/>
                </p:oleObj>
              </mc:Choice>
              <mc:Fallback>
                <p:oleObj name="Visio" r:id="rId15" imgW="4203802" imgH="1253947" progId="Visio.Drawing.11">
                  <p:embed/>
                  <p:pic>
                    <p:nvPicPr>
                      <p:cNvPr id="384013" name="Object 13">
                        <a:extLst>
                          <a:ext uri="{FF2B5EF4-FFF2-40B4-BE49-F238E27FC236}">
                            <a16:creationId xmlns:a16="http://schemas.microsoft.com/office/drawing/2014/main" id="{A4430FE5-1123-4632-B24C-7A889F960C3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29038" y="2997200"/>
                        <a:ext cx="24479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84008"/>
                                        </p:tgtEl>
                                        <p:attrNameLst>
                                          <p:attrName>style.visibility</p:attrName>
                                        </p:attrNameLst>
                                      </p:cBhvr>
                                      <p:to>
                                        <p:strVal val="visible"/>
                                      </p:to>
                                    </p:set>
                                    <p:animEffect transition="in" filter="checkerboard(across)">
                                      <p:cBhvr>
                                        <p:cTn id="7" dur="500"/>
                                        <p:tgtEl>
                                          <p:spTgt spid="384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84009"/>
                                        </p:tgtEl>
                                        <p:attrNameLst>
                                          <p:attrName>style.visibility</p:attrName>
                                        </p:attrNameLst>
                                      </p:cBhvr>
                                      <p:to>
                                        <p:strVal val="visible"/>
                                      </p:to>
                                    </p:set>
                                    <p:animEffect transition="in" filter="diamond(in)">
                                      <p:cBhvr>
                                        <p:cTn id="12" dur="2000"/>
                                        <p:tgtEl>
                                          <p:spTgt spid="384009"/>
                                        </p:tgtEl>
                                      </p:cBhvr>
                                    </p:animEffect>
                                  </p:childTnLst>
                                </p:cTn>
                              </p:par>
                              <p:par>
                                <p:cTn id="13" presetID="8" presetClass="entr" presetSubtype="16" fill="hold" nodeType="withEffect">
                                  <p:stCondLst>
                                    <p:cond delay="0"/>
                                  </p:stCondLst>
                                  <p:childTnLst>
                                    <p:set>
                                      <p:cBhvr>
                                        <p:cTn id="14" dur="1" fill="hold">
                                          <p:stCondLst>
                                            <p:cond delay="0"/>
                                          </p:stCondLst>
                                        </p:cTn>
                                        <p:tgtEl>
                                          <p:spTgt spid="384011"/>
                                        </p:tgtEl>
                                        <p:attrNameLst>
                                          <p:attrName>style.visibility</p:attrName>
                                        </p:attrNameLst>
                                      </p:cBhvr>
                                      <p:to>
                                        <p:strVal val="visible"/>
                                      </p:to>
                                    </p:set>
                                    <p:animEffect transition="in" filter="diamond(in)">
                                      <p:cBhvr>
                                        <p:cTn id="15" dur="2000"/>
                                        <p:tgtEl>
                                          <p:spTgt spid="3840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384013"/>
                                        </p:tgtEl>
                                        <p:attrNameLst>
                                          <p:attrName>style.visibility</p:attrName>
                                        </p:attrNameLst>
                                      </p:cBhvr>
                                      <p:to>
                                        <p:strVal val="visible"/>
                                      </p:to>
                                    </p:set>
                                    <p:animEffect transition="in" filter="checkerboard(across)">
                                      <p:cBhvr>
                                        <p:cTn id="20" dur="500"/>
                                        <p:tgtEl>
                                          <p:spTgt spid="384013"/>
                                        </p:tgtEl>
                                      </p:cBhvr>
                                    </p:animEffect>
                                  </p:childTnLst>
                                </p:cTn>
                              </p:par>
                              <p:par>
                                <p:cTn id="21" presetID="5" presetClass="entr" presetSubtype="10" fill="hold" nodeType="withEffect">
                                  <p:stCondLst>
                                    <p:cond delay="0"/>
                                  </p:stCondLst>
                                  <p:childTnLst>
                                    <p:set>
                                      <p:cBhvr>
                                        <p:cTn id="22" dur="1" fill="hold">
                                          <p:stCondLst>
                                            <p:cond delay="0"/>
                                          </p:stCondLst>
                                        </p:cTn>
                                        <p:tgtEl>
                                          <p:spTgt spid="384015"/>
                                        </p:tgtEl>
                                        <p:attrNameLst>
                                          <p:attrName>style.visibility</p:attrName>
                                        </p:attrNameLst>
                                      </p:cBhvr>
                                      <p:to>
                                        <p:strVal val="visible"/>
                                      </p:to>
                                    </p:set>
                                    <p:animEffect transition="in" filter="checkerboard(across)">
                                      <p:cBhvr>
                                        <p:cTn id="23" dur="500"/>
                                        <p:tgtEl>
                                          <p:spTgt spid="3840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84016"/>
                                        </p:tgtEl>
                                        <p:attrNameLst>
                                          <p:attrName>style.visibility</p:attrName>
                                        </p:attrNameLst>
                                      </p:cBhvr>
                                      <p:to>
                                        <p:strVal val="visible"/>
                                      </p:to>
                                    </p:set>
                                    <p:animEffect transition="in" filter="box(in)">
                                      <p:cBhvr>
                                        <p:cTn id="28" dur="500"/>
                                        <p:tgtEl>
                                          <p:spTgt spid="384016"/>
                                        </p:tgtEl>
                                      </p:cBhvr>
                                    </p:animEffect>
                                  </p:childTnLst>
                                </p:cTn>
                              </p:par>
                              <p:par>
                                <p:cTn id="29" presetID="4" presetClass="entr" presetSubtype="16" fill="hold" nodeType="withEffect">
                                  <p:stCondLst>
                                    <p:cond delay="0"/>
                                  </p:stCondLst>
                                  <p:childTnLst>
                                    <p:set>
                                      <p:cBhvr>
                                        <p:cTn id="30" dur="1" fill="hold">
                                          <p:stCondLst>
                                            <p:cond delay="0"/>
                                          </p:stCondLst>
                                        </p:cTn>
                                        <p:tgtEl>
                                          <p:spTgt spid="384017"/>
                                        </p:tgtEl>
                                        <p:attrNameLst>
                                          <p:attrName>style.visibility</p:attrName>
                                        </p:attrNameLst>
                                      </p:cBhvr>
                                      <p:to>
                                        <p:strVal val="visible"/>
                                      </p:to>
                                    </p:set>
                                    <p:animEffect transition="in" filter="box(in)">
                                      <p:cBhvr>
                                        <p:cTn id="31" dur="500"/>
                                        <p:tgtEl>
                                          <p:spTgt spid="384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CE4216-FA2B-4565-A97D-F91C575F123D}"/>
              </a:ext>
            </a:extLst>
          </p:cNvPr>
          <p:cNvSpPr>
            <a:spLocks noGrp="1"/>
          </p:cNvSpPr>
          <p:nvPr>
            <p:ph type="sldNum" sz="quarter" idx="10"/>
          </p:nvPr>
        </p:nvSpPr>
        <p:spPr/>
        <p:txBody>
          <a:bodyPr/>
          <a:lstStyle/>
          <a:p>
            <a:r>
              <a:rPr lang="en-GB" altLang="en-US"/>
              <a:t>Page </a:t>
            </a:r>
            <a:fld id="{EAEE03F6-05F9-47FF-9AF4-6D5F76A924CD}" type="slidenum">
              <a:rPr lang="en-GB" altLang="en-US"/>
              <a:pPr/>
              <a:t>43</a:t>
            </a:fld>
            <a:r>
              <a:rPr lang="en-GB" altLang="en-US" sz="1400" b="0">
                <a:solidFill>
                  <a:schemeClr val="tx1"/>
                </a:solidFill>
              </a:rPr>
              <a:t> | </a:t>
            </a:r>
            <a:fld id="{B7F80B2A-11ED-4B10-8AA8-0C6F6ABC52F2}" type="datetime1">
              <a:rPr lang="en-GB" altLang="en-US" sz="1400" b="0">
                <a:solidFill>
                  <a:schemeClr val="tx1"/>
                </a:solidFill>
              </a:rPr>
              <a:pPr/>
              <a:t>07/07/2021</a:t>
            </a:fld>
            <a:r>
              <a:rPr lang="en-GB" altLang="en-US" sz="1400" b="0">
                <a:solidFill>
                  <a:schemeClr val="tx1"/>
                </a:solidFill>
              </a:rPr>
              <a:t> | UNIX Fundementals II </a:t>
            </a:r>
          </a:p>
        </p:txBody>
      </p:sp>
      <p:sp>
        <p:nvSpPr>
          <p:cNvPr id="465922" name="Rectangle 2">
            <a:extLst>
              <a:ext uri="{FF2B5EF4-FFF2-40B4-BE49-F238E27FC236}">
                <a16:creationId xmlns:a16="http://schemas.microsoft.com/office/drawing/2014/main" id="{A62C3D13-6082-4AFD-ADB3-6F4204645C3B}"/>
              </a:ext>
            </a:extLst>
          </p:cNvPr>
          <p:cNvSpPr>
            <a:spLocks noGrp="1" noChangeArrowheads="1"/>
          </p:cNvSpPr>
          <p:nvPr>
            <p:ph type="title"/>
          </p:nvPr>
        </p:nvSpPr>
        <p:spPr/>
        <p:txBody>
          <a:bodyPr/>
          <a:lstStyle/>
          <a:p>
            <a:r>
              <a:rPr lang="en-GB" altLang="en-US"/>
              <a:t>LVM – Linux Example</a:t>
            </a:r>
          </a:p>
        </p:txBody>
      </p:sp>
      <p:pic>
        <p:nvPicPr>
          <p:cNvPr id="465925" name="Picture 5">
            <a:extLst>
              <a:ext uri="{FF2B5EF4-FFF2-40B4-BE49-F238E27FC236}">
                <a16:creationId xmlns:a16="http://schemas.microsoft.com/office/drawing/2014/main" id="{B0E4BC79-8A54-4E7C-B068-FB1BDFC7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557338"/>
            <a:ext cx="9401175" cy="414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5925"/>
                                        </p:tgtEl>
                                        <p:attrNameLst>
                                          <p:attrName>style.visibility</p:attrName>
                                        </p:attrNameLst>
                                      </p:cBhvr>
                                      <p:to>
                                        <p:strVal val="visible"/>
                                      </p:to>
                                    </p:set>
                                    <p:anim calcmode="lin" valueType="num">
                                      <p:cBhvr additive="base">
                                        <p:cTn id="7" dur="2000" fill="hold"/>
                                        <p:tgtEl>
                                          <p:spTgt spid="465925"/>
                                        </p:tgtEl>
                                        <p:attrNameLst>
                                          <p:attrName>ppt_x</p:attrName>
                                        </p:attrNameLst>
                                      </p:cBhvr>
                                      <p:tavLst>
                                        <p:tav tm="0">
                                          <p:val>
                                            <p:strVal val="#ppt_x"/>
                                          </p:val>
                                        </p:tav>
                                        <p:tav tm="100000">
                                          <p:val>
                                            <p:strVal val="#ppt_x"/>
                                          </p:val>
                                        </p:tav>
                                      </p:tavLst>
                                    </p:anim>
                                    <p:anim calcmode="lin" valueType="num">
                                      <p:cBhvr additive="base">
                                        <p:cTn id="8" dur="2000" fill="hold"/>
                                        <p:tgtEl>
                                          <p:spTgt spid="4659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AD7D2F6-E3EE-4710-B10B-0B1E63B0725A}"/>
              </a:ext>
            </a:extLst>
          </p:cNvPr>
          <p:cNvSpPr>
            <a:spLocks noGrp="1"/>
          </p:cNvSpPr>
          <p:nvPr>
            <p:ph type="sldNum" sz="quarter" idx="10"/>
          </p:nvPr>
        </p:nvSpPr>
        <p:spPr/>
        <p:txBody>
          <a:bodyPr/>
          <a:lstStyle/>
          <a:p>
            <a:r>
              <a:rPr lang="en-GB" altLang="en-US"/>
              <a:t>Page </a:t>
            </a:r>
            <a:fld id="{3D99F261-078C-4A5E-A979-C4B9231EBDB1}" type="slidenum">
              <a:rPr lang="en-GB" altLang="en-US"/>
              <a:pPr/>
              <a:t>44</a:t>
            </a:fld>
            <a:r>
              <a:rPr lang="en-GB" altLang="en-US" sz="1400" b="0">
                <a:solidFill>
                  <a:schemeClr val="tx1"/>
                </a:solidFill>
              </a:rPr>
              <a:t> | </a:t>
            </a:r>
            <a:fld id="{EFFCAE1D-373F-49E9-BEAD-0D5C8BB4D522}" type="datetime1">
              <a:rPr lang="en-GB" altLang="en-US" sz="1400" b="0">
                <a:solidFill>
                  <a:schemeClr val="tx1"/>
                </a:solidFill>
              </a:rPr>
              <a:pPr/>
              <a:t>07/07/2021</a:t>
            </a:fld>
            <a:r>
              <a:rPr lang="en-GB" altLang="en-US" sz="1400" b="0">
                <a:solidFill>
                  <a:schemeClr val="tx1"/>
                </a:solidFill>
              </a:rPr>
              <a:t> | UNIX Fundementals II </a:t>
            </a:r>
          </a:p>
        </p:txBody>
      </p:sp>
      <p:sp>
        <p:nvSpPr>
          <p:cNvPr id="387074" name="Rectangle 2">
            <a:extLst>
              <a:ext uri="{FF2B5EF4-FFF2-40B4-BE49-F238E27FC236}">
                <a16:creationId xmlns:a16="http://schemas.microsoft.com/office/drawing/2014/main" id="{778C9586-FA4A-40D6-8BC7-7E697A325AB4}"/>
              </a:ext>
            </a:extLst>
          </p:cNvPr>
          <p:cNvSpPr>
            <a:spLocks noGrp="1" noChangeArrowheads="1"/>
          </p:cNvSpPr>
          <p:nvPr>
            <p:ph type="title"/>
          </p:nvPr>
        </p:nvSpPr>
        <p:spPr/>
        <p:txBody>
          <a:bodyPr/>
          <a:lstStyle/>
          <a:p>
            <a:r>
              <a:rPr lang="en-GB" altLang="en-US" sz="4000"/>
              <a:t>LVM – Disk Utilities</a:t>
            </a:r>
          </a:p>
        </p:txBody>
      </p:sp>
      <p:sp>
        <p:nvSpPr>
          <p:cNvPr id="387075" name="Rectangle 3">
            <a:extLst>
              <a:ext uri="{FF2B5EF4-FFF2-40B4-BE49-F238E27FC236}">
                <a16:creationId xmlns:a16="http://schemas.microsoft.com/office/drawing/2014/main" id="{58321D69-76B7-4AC4-9373-3F3C224CDE7E}"/>
              </a:ext>
            </a:extLst>
          </p:cNvPr>
          <p:cNvSpPr>
            <a:spLocks noGrp="1" noChangeArrowheads="1"/>
          </p:cNvSpPr>
          <p:nvPr>
            <p:ph type="body" idx="1"/>
          </p:nvPr>
        </p:nvSpPr>
        <p:spPr>
          <a:xfrm>
            <a:off x="742950" y="1268413"/>
            <a:ext cx="8420100" cy="2160587"/>
          </a:xfrm>
        </p:spPr>
        <p:txBody>
          <a:bodyPr/>
          <a:lstStyle/>
          <a:p>
            <a:pPr>
              <a:lnSpc>
                <a:spcPct val="80000"/>
              </a:lnSpc>
            </a:pPr>
            <a:r>
              <a:rPr lang="en-GB" altLang="en-US" sz="1800" b="1">
                <a:solidFill>
                  <a:srgbClr val="800000"/>
                </a:solidFill>
              </a:rPr>
              <a:t>df</a:t>
            </a:r>
            <a:r>
              <a:rPr lang="en-GB" altLang="en-US" sz="1800"/>
              <a:t>	- (abbreviated from </a:t>
            </a:r>
            <a:r>
              <a:rPr lang="en-GB" altLang="en-US" sz="1800" b="1">
                <a:solidFill>
                  <a:srgbClr val="800000"/>
                </a:solidFill>
              </a:rPr>
              <a:t>d</a:t>
            </a:r>
            <a:r>
              <a:rPr lang="en-GB" altLang="en-US" sz="1800"/>
              <a:t>isk </a:t>
            </a:r>
            <a:r>
              <a:rPr lang="en-GB" altLang="en-US" sz="1800" b="1">
                <a:solidFill>
                  <a:srgbClr val="800000"/>
                </a:solidFill>
              </a:rPr>
              <a:t>f</a:t>
            </a:r>
            <a:r>
              <a:rPr lang="en-GB" altLang="en-US" sz="1800"/>
              <a:t>ree) displays information about total space and available space on a file system.</a:t>
            </a:r>
          </a:p>
          <a:p>
            <a:pPr lvl="1">
              <a:lnSpc>
                <a:spcPct val="80000"/>
              </a:lnSpc>
            </a:pPr>
            <a:r>
              <a:rPr lang="en-GB" altLang="en-US" sz="1600"/>
              <a:t>FileSystem parameter specifies the name of the device on which the file system resides, the directory on which the file system is mounted, or the relative path name of a file system. </a:t>
            </a:r>
          </a:p>
          <a:p>
            <a:pPr lvl="1">
              <a:lnSpc>
                <a:spcPct val="80000"/>
              </a:lnSpc>
            </a:pPr>
            <a:r>
              <a:rPr lang="en-GB" altLang="en-US" sz="1600"/>
              <a:t>The File parameter displays information for the file system on which the file or directory resides. </a:t>
            </a:r>
          </a:p>
          <a:p>
            <a:pPr lvl="1">
              <a:lnSpc>
                <a:spcPct val="80000"/>
              </a:lnSpc>
            </a:pPr>
            <a:r>
              <a:rPr lang="en-GB" altLang="en-US" sz="1600"/>
              <a:t>No parameter displays information for all currently mounted file systems.</a:t>
            </a:r>
          </a:p>
        </p:txBody>
      </p:sp>
      <p:sp>
        <p:nvSpPr>
          <p:cNvPr id="387077" name="Rectangle 5">
            <a:extLst>
              <a:ext uri="{FF2B5EF4-FFF2-40B4-BE49-F238E27FC236}">
                <a16:creationId xmlns:a16="http://schemas.microsoft.com/office/drawing/2014/main" id="{72F4D300-048D-4D3A-86B0-77617F425326}"/>
              </a:ext>
            </a:extLst>
          </p:cNvPr>
          <p:cNvSpPr>
            <a:spLocks noChangeArrowheads="1"/>
          </p:cNvSpPr>
          <p:nvPr/>
        </p:nvSpPr>
        <p:spPr bwMode="auto">
          <a:xfrm>
            <a:off x="776288" y="3429000"/>
            <a:ext cx="8420100" cy="23764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800">
                <a:solidFill>
                  <a:schemeClr val="bg1"/>
                </a:solidFill>
              </a:rPr>
              <a:t>df example</a:t>
            </a:r>
          </a:p>
          <a:p>
            <a:pPr eaLnBrk="1" hangingPunct="1">
              <a:lnSpc>
                <a:spcPct val="80000"/>
              </a:lnSpc>
              <a:buFont typeface="Wingdings" panose="05000000000000000000" pitchFamily="2" charset="2"/>
              <a:buNone/>
            </a:pPr>
            <a:endParaRPr lang="en-GB" altLang="en-US" sz="1800">
              <a:solidFill>
                <a:schemeClr val="bg1"/>
              </a:solidFill>
            </a:endParaRPr>
          </a:p>
          <a:p>
            <a:pPr eaLnBrk="1" hangingPunct="1">
              <a:lnSpc>
                <a:spcPct val="80000"/>
              </a:lnSpc>
              <a:buFont typeface="Wingdings" panose="05000000000000000000" pitchFamily="2" charset="2"/>
              <a:buNone/>
            </a:pPr>
            <a:r>
              <a:rPr lang="en-GB" altLang="en-US" sz="1600">
                <a:solidFill>
                  <a:srgbClr val="00FF00"/>
                </a:solidFill>
              </a:rPr>
              <a:t>srublba01:root:/&gt; df -k</a:t>
            </a:r>
          </a:p>
          <a:p>
            <a:pPr eaLnBrk="1" hangingPunct="1">
              <a:lnSpc>
                <a:spcPct val="80000"/>
              </a:lnSpc>
              <a:buFont typeface="Wingdings" panose="05000000000000000000" pitchFamily="2" charset="2"/>
              <a:buNone/>
            </a:pPr>
            <a:r>
              <a:rPr lang="en-GB" altLang="en-US" sz="1600">
                <a:solidFill>
                  <a:srgbClr val="00FF00"/>
                </a:solidFill>
              </a:rPr>
              <a:t>Filesystem 512-blocks Free   %Used   Iused  %Iused  Mounted on</a:t>
            </a:r>
          </a:p>
          <a:p>
            <a:pPr eaLnBrk="1" hangingPunct="1">
              <a:lnSpc>
                <a:spcPct val="80000"/>
              </a:lnSpc>
              <a:buFont typeface="Wingdings" panose="05000000000000000000" pitchFamily="2" charset="2"/>
              <a:buNone/>
            </a:pPr>
            <a:r>
              <a:rPr lang="en-GB" altLang="en-US" sz="1600">
                <a:solidFill>
                  <a:srgbClr val="00FF00"/>
                </a:solidFill>
              </a:rPr>
              <a:t> /dev/hd0    19368     9976    48%     4714    5%     /</a:t>
            </a:r>
          </a:p>
          <a:p>
            <a:pPr eaLnBrk="1" hangingPunct="1">
              <a:lnSpc>
                <a:spcPct val="80000"/>
              </a:lnSpc>
              <a:buFont typeface="Wingdings" panose="05000000000000000000" pitchFamily="2" charset="2"/>
              <a:buNone/>
            </a:pPr>
            <a:r>
              <a:rPr lang="en-GB" altLang="en-US" sz="1600">
                <a:solidFill>
                  <a:srgbClr val="00FF00"/>
                </a:solidFill>
              </a:rPr>
              <a:t> /dev/hd1    24212     4808    80%     5031   19%     /usr</a:t>
            </a:r>
          </a:p>
          <a:p>
            <a:pPr eaLnBrk="1" hangingPunct="1">
              <a:lnSpc>
                <a:spcPct val="80000"/>
              </a:lnSpc>
              <a:buFont typeface="Wingdings" panose="05000000000000000000" pitchFamily="2" charset="2"/>
              <a:buNone/>
            </a:pPr>
            <a:r>
              <a:rPr lang="en-GB" altLang="en-US" sz="1600">
                <a:solidFill>
                  <a:srgbClr val="00FF00"/>
                </a:solidFill>
              </a:rPr>
              <a:t> /dev/hd2     9744     9352     4%     1900    4%     /site</a:t>
            </a:r>
          </a:p>
          <a:p>
            <a:pPr eaLnBrk="1" hangingPunct="1">
              <a:lnSpc>
                <a:spcPct val="80000"/>
              </a:lnSpc>
              <a:buFont typeface="Wingdings" panose="05000000000000000000" pitchFamily="2" charset="2"/>
              <a:buNone/>
            </a:pPr>
            <a:r>
              <a:rPr lang="en-GB" altLang="en-US" sz="1600">
                <a:solidFill>
                  <a:srgbClr val="00FF00"/>
                </a:solidFill>
              </a:rPr>
              <a:t> /dev/hd3     3868     3856     0%      986    0%     /usr/venus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7075">
                                            <p:txEl>
                                              <p:pRg st="0" end="0"/>
                                            </p:txEl>
                                          </p:spTgt>
                                        </p:tgtEl>
                                        <p:attrNameLst>
                                          <p:attrName>style.visibility</p:attrName>
                                        </p:attrNameLst>
                                      </p:cBhvr>
                                      <p:to>
                                        <p:strVal val="visible"/>
                                      </p:to>
                                    </p:set>
                                    <p:animEffect transition="in" filter="dissolve">
                                      <p:cBhvr>
                                        <p:cTn id="7" dur="500"/>
                                        <p:tgtEl>
                                          <p:spTgt spid="387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7075">
                                            <p:txEl>
                                              <p:pRg st="1" end="1"/>
                                            </p:txEl>
                                          </p:spTgt>
                                        </p:tgtEl>
                                        <p:attrNameLst>
                                          <p:attrName>style.visibility</p:attrName>
                                        </p:attrNameLst>
                                      </p:cBhvr>
                                      <p:to>
                                        <p:strVal val="visible"/>
                                      </p:to>
                                    </p:set>
                                    <p:animEffect transition="in" filter="dissolve">
                                      <p:cBhvr>
                                        <p:cTn id="10" dur="500"/>
                                        <p:tgtEl>
                                          <p:spTgt spid="387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7075">
                                            <p:txEl>
                                              <p:pRg st="2" end="2"/>
                                            </p:txEl>
                                          </p:spTgt>
                                        </p:tgtEl>
                                        <p:attrNameLst>
                                          <p:attrName>style.visibility</p:attrName>
                                        </p:attrNameLst>
                                      </p:cBhvr>
                                      <p:to>
                                        <p:strVal val="visible"/>
                                      </p:to>
                                    </p:set>
                                    <p:animEffect transition="in" filter="dissolve">
                                      <p:cBhvr>
                                        <p:cTn id="13" dur="500"/>
                                        <p:tgtEl>
                                          <p:spTgt spid="387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7075">
                                            <p:txEl>
                                              <p:pRg st="3" end="3"/>
                                            </p:txEl>
                                          </p:spTgt>
                                        </p:tgtEl>
                                        <p:attrNameLst>
                                          <p:attrName>style.visibility</p:attrName>
                                        </p:attrNameLst>
                                      </p:cBhvr>
                                      <p:to>
                                        <p:strVal val="visible"/>
                                      </p:to>
                                    </p:set>
                                    <p:animEffect transition="in" filter="dissolve">
                                      <p:cBhvr>
                                        <p:cTn id="16" dur="500"/>
                                        <p:tgtEl>
                                          <p:spTgt spid="3870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87077"/>
                                        </p:tgtEl>
                                        <p:attrNameLst>
                                          <p:attrName>style.visibility</p:attrName>
                                        </p:attrNameLst>
                                      </p:cBhvr>
                                      <p:to>
                                        <p:strVal val="visible"/>
                                      </p:to>
                                    </p:set>
                                    <p:anim calcmode="lin" valueType="num">
                                      <p:cBhvr additive="base">
                                        <p:cTn id="21" dur="2000" fill="hold"/>
                                        <p:tgtEl>
                                          <p:spTgt spid="387077"/>
                                        </p:tgtEl>
                                        <p:attrNameLst>
                                          <p:attrName>ppt_x</p:attrName>
                                        </p:attrNameLst>
                                      </p:cBhvr>
                                      <p:tavLst>
                                        <p:tav tm="0">
                                          <p:val>
                                            <p:strVal val="#ppt_x"/>
                                          </p:val>
                                        </p:tav>
                                        <p:tav tm="100000">
                                          <p:val>
                                            <p:strVal val="#ppt_x"/>
                                          </p:val>
                                        </p:tav>
                                      </p:tavLst>
                                    </p:anim>
                                    <p:anim calcmode="lin" valueType="num">
                                      <p:cBhvr additive="base">
                                        <p:cTn id="22" dur="2000" fill="hold"/>
                                        <p:tgtEl>
                                          <p:spTgt spid="387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uiExpand="1" build="p"/>
      <p:bldP spid="38707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E676B96-CF88-4B8D-9336-BF982781E639}"/>
              </a:ext>
            </a:extLst>
          </p:cNvPr>
          <p:cNvSpPr>
            <a:spLocks noGrp="1"/>
          </p:cNvSpPr>
          <p:nvPr>
            <p:ph type="sldNum" sz="quarter" idx="10"/>
          </p:nvPr>
        </p:nvSpPr>
        <p:spPr/>
        <p:txBody>
          <a:bodyPr/>
          <a:lstStyle/>
          <a:p>
            <a:r>
              <a:rPr lang="en-GB" altLang="en-US"/>
              <a:t>Page </a:t>
            </a:r>
            <a:fld id="{FB590E86-6C32-42B4-BD2B-B27F71709CFB}" type="slidenum">
              <a:rPr lang="en-GB" altLang="en-US"/>
              <a:pPr/>
              <a:t>45</a:t>
            </a:fld>
            <a:r>
              <a:rPr lang="en-GB" altLang="en-US" sz="1400" b="0">
                <a:solidFill>
                  <a:schemeClr val="tx1"/>
                </a:solidFill>
              </a:rPr>
              <a:t> | </a:t>
            </a:r>
            <a:fld id="{F883D9C5-1641-4352-8234-56176B8F5BDD}" type="datetime1">
              <a:rPr lang="en-GB" altLang="en-US" sz="1400" b="0">
                <a:solidFill>
                  <a:schemeClr val="tx1"/>
                </a:solidFill>
              </a:rPr>
              <a:pPr/>
              <a:t>07/07/2021</a:t>
            </a:fld>
            <a:r>
              <a:rPr lang="en-GB" altLang="en-US" sz="1400" b="0">
                <a:solidFill>
                  <a:schemeClr val="tx1"/>
                </a:solidFill>
              </a:rPr>
              <a:t> | UNIX Fundementals II </a:t>
            </a:r>
          </a:p>
        </p:txBody>
      </p:sp>
      <p:sp>
        <p:nvSpPr>
          <p:cNvPr id="385026" name="Rectangle 2">
            <a:extLst>
              <a:ext uri="{FF2B5EF4-FFF2-40B4-BE49-F238E27FC236}">
                <a16:creationId xmlns:a16="http://schemas.microsoft.com/office/drawing/2014/main" id="{524CB653-0C17-4486-8680-A07716C2BA22}"/>
              </a:ext>
            </a:extLst>
          </p:cNvPr>
          <p:cNvSpPr>
            <a:spLocks noGrp="1" noChangeArrowheads="1"/>
          </p:cNvSpPr>
          <p:nvPr>
            <p:ph type="title"/>
          </p:nvPr>
        </p:nvSpPr>
        <p:spPr>
          <a:xfrm>
            <a:off x="741363" y="476250"/>
            <a:ext cx="8675687" cy="658813"/>
          </a:xfrm>
        </p:spPr>
        <p:txBody>
          <a:bodyPr/>
          <a:lstStyle/>
          <a:p>
            <a:r>
              <a:rPr lang="en-GB" altLang="en-US" sz="4000"/>
              <a:t>LVM – Disk Utilities I</a:t>
            </a:r>
          </a:p>
        </p:txBody>
      </p:sp>
      <p:sp>
        <p:nvSpPr>
          <p:cNvPr id="385027" name="Rectangle 3">
            <a:extLst>
              <a:ext uri="{FF2B5EF4-FFF2-40B4-BE49-F238E27FC236}">
                <a16:creationId xmlns:a16="http://schemas.microsoft.com/office/drawing/2014/main" id="{EA3DC56D-A563-4BF0-A951-6A6DB3250368}"/>
              </a:ext>
            </a:extLst>
          </p:cNvPr>
          <p:cNvSpPr>
            <a:spLocks noGrp="1" noChangeArrowheads="1"/>
          </p:cNvSpPr>
          <p:nvPr>
            <p:ph type="body" idx="1"/>
          </p:nvPr>
        </p:nvSpPr>
        <p:spPr>
          <a:xfrm>
            <a:off x="742950" y="1268413"/>
            <a:ext cx="8420100" cy="2160587"/>
          </a:xfrm>
        </p:spPr>
        <p:txBody>
          <a:bodyPr/>
          <a:lstStyle/>
          <a:p>
            <a:pPr>
              <a:lnSpc>
                <a:spcPct val="90000"/>
              </a:lnSpc>
            </a:pPr>
            <a:r>
              <a:rPr lang="en-GB" altLang="en-US" sz="2000" b="1">
                <a:solidFill>
                  <a:srgbClr val="800000"/>
                </a:solidFill>
              </a:rPr>
              <a:t>du</a:t>
            </a:r>
            <a:r>
              <a:rPr lang="en-GB" altLang="en-US" sz="2000"/>
              <a:t>	- (abbreviated from </a:t>
            </a:r>
            <a:r>
              <a:rPr lang="en-GB" altLang="en-US" sz="2000" b="1">
                <a:solidFill>
                  <a:srgbClr val="800000"/>
                </a:solidFill>
              </a:rPr>
              <a:t>d</a:t>
            </a:r>
            <a:r>
              <a:rPr lang="en-GB" altLang="en-US" sz="2000"/>
              <a:t>isk </a:t>
            </a:r>
            <a:r>
              <a:rPr lang="en-GB" altLang="en-US" sz="2000" b="1">
                <a:solidFill>
                  <a:srgbClr val="800000"/>
                </a:solidFill>
              </a:rPr>
              <a:t>u</a:t>
            </a:r>
            <a:r>
              <a:rPr lang="en-GB" altLang="en-US" sz="2000"/>
              <a:t>sage) is used to display the file space usage; space used under a particular directory or files on a file system.</a:t>
            </a:r>
          </a:p>
          <a:p>
            <a:pPr lvl="1">
              <a:lnSpc>
                <a:spcPct val="90000"/>
              </a:lnSpc>
            </a:pPr>
            <a:r>
              <a:rPr lang="en-GB" altLang="en-US" sz="1800"/>
              <a:t>If the File parameter specified is actually a directory, all files within the directory are reported on. </a:t>
            </a:r>
          </a:p>
          <a:p>
            <a:pPr lvl="1">
              <a:lnSpc>
                <a:spcPct val="90000"/>
              </a:lnSpc>
            </a:pPr>
            <a:r>
              <a:rPr lang="en-GB" altLang="en-US" sz="1800"/>
              <a:t>If no File parameter is provided, the du command uses the files in the current directory.</a:t>
            </a:r>
          </a:p>
          <a:p>
            <a:pPr>
              <a:lnSpc>
                <a:spcPct val="90000"/>
              </a:lnSpc>
              <a:buFont typeface="Wingdings" panose="05000000000000000000" pitchFamily="2" charset="2"/>
              <a:buNone/>
            </a:pPr>
            <a:endParaRPr lang="en-GB" altLang="en-US" sz="2000"/>
          </a:p>
        </p:txBody>
      </p:sp>
      <p:sp>
        <p:nvSpPr>
          <p:cNvPr id="385029" name="Rectangle 5">
            <a:extLst>
              <a:ext uri="{FF2B5EF4-FFF2-40B4-BE49-F238E27FC236}">
                <a16:creationId xmlns:a16="http://schemas.microsoft.com/office/drawing/2014/main" id="{3E4A72AA-B611-4B8F-ABBF-4EA920B86474}"/>
              </a:ext>
            </a:extLst>
          </p:cNvPr>
          <p:cNvSpPr>
            <a:spLocks noChangeArrowheads="1"/>
          </p:cNvSpPr>
          <p:nvPr/>
        </p:nvSpPr>
        <p:spPr bwMode="auto">
          <a:xfrm>
            <a:off x="704850" y="3429000"/>
            <a:ext cx="8420100" cy="23050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838200" indent="-38100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257300" indent="-342900">
              <a:spcBef>
                <a:spcPct val="20000"/>
              </a:spcBef>
              <a:buChar char="•"/>
              <a:defRPr b="1" i="1">
                <a:solidFill>
                  <a:schemeClr val="tx1"/>
                </a:solidFill>
                <a:latin typeface="Times New Roman" panose="02020603050405020304" pitchFamily="18" charset="0"/>
              </a:defRPr>
            </a:lvl3pPr>
            <a:lvl4pPr marL="1714500" indent="-342900">
              <a:spcBef>
                <a:spcPct val="20000"/>
              </a:spcBef>
              <a:buChar char="o"/>
              <a:defRPr>
                <a:solidFill>
                  <a:schemeClr val="tx1"/>
                </a:solidFill>
                <a:latin typeface="Arial Narrow" panose="020B0606020202030204" pitchFamily="34" charset="0"/>
              </a:defRPr>
            </a:lvl4pPr>
            <a:lvl5pPr marL="2171700" indent="-3429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628900" indent="-3429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3086100" indent="-3429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543300" indent="-3429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4000500" indent="-3429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800">
                <a:solidFill>
                  <a:schemeClr val="bg1"/>
                </a:solidFill>
              </a:rPr>
              <a:t>du examples</a:t>
            </a:r>
          </a:p>
          <a:p>
            <a:pPr eaLnBrk="1" hangingPunct="1">
              <a:lnSpc>
                <a:spcPct val="80000"/>
              </a:lnSpc>
              <a:buFont typeface="Wingdings" panose="05000000000000000000" pitchFamily="2" charset="2"/>
              <a:buNone/>
            </a:pPr>
            <a:endParaRPr lang="en-GB" altLang="en-US" sz="1800">
              <a:solidFill>
                <a:srgbClr val="00FF00"/>
              </a:solidFill>
            </a:endParaRPr>
          </a:p>
          <a:p>
            <a:pPr eaLnBrk="1" hangingPunct="1">
              <a:buFont typeface="Wingdings" panose="05000000000000000000" pitchFamily="2" charset="2"/>
              <a:buNone/>
            </a:pPr>
            <a:r>
              <a:rPr lang="en-GB" altLang="en-US" sz="1600">
                <a:solidFill>
                  <a:srgbClr val="00FF00"/>
                </a:solidFill>
              </a:rPr>
              <a:t>srublba01:root:/opt/nmon/bin&gt; du -sk</a:t>
            </a:r>
          </a:p>
          <a:p>
            <a:pPr eaLnBrk="1" hangingPunct="1">
              <a:buFont typeface="Wingdings" panose="05000000000000000000" pitchFamily="2" charset="2"/>
              <a:buAutoNum type="arabicPlain" startAt="26180"/>
            </a:pPr>
            <a:r>
              <a:rPr lang="en-GB" altLang="en-US" sz="1600">
                <a:solidFill>
                  <a:srgbClr val="00FF00"/>
                </a:solidFill>
              </a:rPr>
              <a:t>.</a:t>
            </a:r>
          </a:p>
          <a:p>
            <a:pPr eaLnBrk="1" hangingPunct="1">
              <a:buFont typeface="Wingdings" panose="05000000000000000000" pitchFamily="2" charset="2"/>
              <a:buNone/>
            </a:pPr>
            <a:r>
              <a:rPr lang="en-GB" altLang="en-US" sz="1600">
                <a:solidFill>
                  <a:srgbClr val="00FF00"/>
                </a:solidFill>
              </a:rPr>
              <a:t>srublba01:root:/opt/nmon/bin&gt; du</a:t>
            </a:r>
          </a:p>
          <a:p>
            <a:pPr eaLnBrk="1" hangingPunct="1">
              <a:buFont typeface="Wingdings" panose="05000000000000000000" pitchFamily="2" charset="2"/>
              <a:buNone/>
            </a:pPr>
            <a:r>
              <a:rPr lang="en-GB" altLang="en-US" sz="1600">
                <a:solidFill>
                  <a:srgbClr val="00FF00"/>
                </a:solidFill>
              </a:rPr>
              <a:t>52360   .</a:t>
            </a:r>
          </a:p>
          <a:p>
            <a:pPr eaLnBrk="1" hangingPunct="1">
              <a:buFont typeface="Wingdings" panose="05000000000000000000" pitchFamily="2" charset="2"/>
              <a:buNone/>
            </a:pPr>
            <a:r>
              <a:rPr lang="en-GB" altLang="en-US" sz="1600">
                <a:solidFill>
                  <a:srgbClr val="00FF00"/>
                </a:solidFill>
              </a:rPr>
              <a:t>srublba01:root:/opt/nmon/bin&gt; du -sk C1430099.tar.backup</a:t>
            </a:r>
          </a:p>
          <a:p>
            <a:pPr eaLnBrk="1" hangingPunct="1">
              <a:buFont typeface="Wingdings" panose="05000000000000000000" pitchFamily="2" charset="2"/>
              <a:buNone/>
            </a:pPr>
            <a:r>
              <a:rPr lang="en-GB" altLang="en-US" sz="1600">
                <a:solidFill>
                  <a:srgbClr val="00FF00"/>
                </a:solidFill>
              </a:rPr>
              <a:t>5512    C1430099.tar.backup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dissolve">
                                      <p:cBhvr>
                                        <p:cTn id="7" dur="500"/>
                                        <p:tgtEl>
                                          <p:spTgt spid="3850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5027">
                                            <p:txEl>
                                              <p:pRg st="1" end="1"/>
                                            </p:txEl>
                                          </p:spTgt>
                                        </p:tgtEl>
                                        <p:attrNameLst>
                                          <p:attrName>style.visibility</p:attrName>
                                        </p:attrNameLst>
                                      </p:cBhvr>
                                      <p:to>
                                        <p:strVal val="visible"/>
                                      </p:to>
                                    </p:set>
                                    <p:animEffect transition="in" filter="dissolve">
                                      <p:cBhvr>
                                        <p:cTn id="10" dur="500"/>
                                        <p:tgtEl>
                                          <p:spTgt spid="3850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5027">
                                            <p:txEl>
                                              <p:pRg st="2" end="2"/>
                                            </p:txEl>
                                          </p:spTgt>
                                        </p:tgtEl>
                                        <p:attrNameLst>
                                          <p:attrName>style.visibility</p:attrName>
                                        </p:attrNameLst>
                                      </p:cBhvr>
                                      <p:to>
                                        <p:strVal val="visible"/>
                                      </p:to>
                                    </p:set>
                                    <p:animEffect transition="in" filter="dissolve">
                                      <p:cBhvr>
                                        <p:cTn id="13" dur="500"/>
                                        <p:tgtEl>
                                          <p:spTgt spid="3850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85029"/>
                                        </p:tgtEl>
                                        <p:attrNameLst>
                                          <p:attrName>style.visibility</p:attrName>
                                        </p:attrNameLst>
                                      </p:cBhvr>
                                      <p:to>
                                        <p:strVal val="visible"/>
                                      </p:to>
                                    </p:set>
                                    <p:anim calcmode="lin" valueType="num">
                                      <p:cBhvr additive="base">
                                        <p:cTn id="18" dur="2000" fill="hold"/>
                                        <p:tgtEl>
                                          <p:spTgt spid="385029"/>
                                        </p:tgtEl>
                                        <p:attrNameLst>
                                          <p:attrName>ppt_x</p:attrName>
                                        </p:attrNameLst>
                                      </p:cBhvr>
                                      <p:tavLst>
                                        <p:tav tm="0">
                                          <p:val>
                                            <p:strVal val="#ppt_x"/>
                                          </p:val>
                                        </p:tav>
                                        <p:tav tm="100000">
                                          <p:val>
                                            <p:strVal val="#ppt_x"/>
                                          </p:val>
                                        </p:tav>
                                      </p:tavLst>
                                    </p:anim>
                                    <p:anim calcmode="lin" valueType="num">
                                      <p:cBhvr additive="base">
                                        <p:cTn id="19" dur="2000" fill="hold"/>
                                        <p:tgtEl>
                                          <p:spTgt spid="385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p:bldP spid="3850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CEF1D4A-72FE-4913-B84F-343BF0E0EE3E}"/>
              </a:ext>
            </a:extLst>
          </p:cNvPr>
          <p:cNvSpPr>
            <a:spLocks noGrp="1"/>
          </p:cNvSpPr>
          <p:nvPr>
            <p:ph type="sldNum" sz="quarter" idx="10"/>
          </p:nvPr>
        </p:nvSpPr>
        <p:spPr/>
        <p:txBody>
          <a:bodyPr/>
          <a:lstStyle/>
          <a:p>
            <a:r>
              <a:rPr lang="en-GB" altLang="en-US"/>
              <a:t>Page </a:t>
            </a:r>
            <a:fld id="{D92E5F68-D278-4AD0-A41F-39AE0CAE4211}" type="slidenum">
              <a:rPr lang="en-GB" altLang="en-US"/>
              <a:pPr/>
              <a:t>46</a:t>
            </a:fld>
            <a:r>
              <a:rPr lang="en-GB" altLang="en-US" sz="1400" b="0">
                <a:solidFill>
                  <a:schemeClr val="tx1"/>
                </a:solidFill>
              </a:rPr>
              <a:t> | </a:t>
            </a:r>
            <a:fld id="{4AD025E3-98EA-4404-BA95-69B3132D9E0A}" type="datetime1">
              <a:rPr lang="en-GB" altLang="en-US" sz="1400" b="0">
                <a:solidFill>
                  <a:schemeClr val="tx1"/>
                </a:solidFill>
              </a:rPr>
              <a:pPr/>
              <a:t>07/07/2021</a:t>
            </a:fld>
            <a:r>
              <a:rPr lang="en-GB" altLang="en-US" sz="1400" b="0">
                <a:solidFill>
                  <a:schemeClr val="tx1"/>
                </a:solidFill>
              </a:rPr>
              <a:t> | UNIX Fundementals II </a:t>
            </a:r>
          </a:p>
        </p:txBody>
      </p:sp>
      <p:sp>
        <p:nvSpPr>
          <p:cNvPr id="388098" name="Rectangle 2">
            <a:extLst>
              <a:ext uri="{FF2B5EF4-FFF2-40B4-BE49-F238E27FC236}">
                <a16:creationId xmlns:a16="http://schemas.microsoft.com/office/drawing/2014/main" id="{EE07F4E1-54C8-4636-8F4F-F8EEDE616E09}"/>
              </a:ext>
            </a:extLst>
          </p:cNvPr>
          <p:cNvSpPr>
            <a:spLocks noGrp="1" noChangeArrowheads="1"/>
          </p:cNvSpPr>
          <p:nvPr>
            <p:ph type="title"/>
          </p:nvPr>
        </p:nvSpPr>
        <p:spPr/>
        <p:txBody>
          <a:bodyPr/>
          <a:lstStyle/>
          <a:p>
            <a:r>
              <a:rPr lang="en-GB" altLang="en-US" sz="4000"/>
              <a:t>LVM – Disk Utilities II</a:t>
            </a:r>
          </a:p>
        </p:txBody>
      </p:sp>
      <p:sp>
        <p:nvSpPr>
          <p:cNvPr id="388104" name="Rectangle 8">
            <a:extLst>
              <a:ext uri="{FF2B5EF4-FFF2-40B4-BE49-F238E27FC236}">
                <a16:creationId xmlns:a16="http://schemas.microsoft.com/office/drawing/2014/main" id="{5DE426C6-87A1-4D99-9FF6-850E941D6F6A}"/>
              </a:ext>
            </a:extLst>
          </p:cNvPr>
          <p:cNvSpPr>
            <a:spLocks noGrp="1" noChangeArrowheads="1"/>
          </p:cNvSpPr>
          <p:nvPr>
            <p:ph type="body" idx="1"/>
          </p:nvPr>
        </p:nvSpPr>
        <p:spPr>
          <a:xfrm>
            <a:off x="742950" y="1268413"/>
            <a:ext cx="8420100" cy="504825"/>
          </a:xfrm>
          <a:noFill/>
          <a:ln/>
        </p:spPr>
        <p:txBody>
          <a:bodyPr/>
          <a:lstStyle/>
          <a:p>
            <a:r>
              <a:rPr lang="en-GB" altLang="en-US" b="1"/>
              <a:t>mount</a:t>
            </a:r>
            <a:r>
              <a:rPr lang="en-GB" altLang="en-US"/>
              <a:t>	- Makes a filesystem ready for use.</a:t>
            </a:r>
          </a:p>
        </p:txBody>
      </p:sp>
      <p:sp>
        <p:nvSpPr>
          <p:cNvPr id="388105" name="Rectangle 9">
            <a:extLst>
              <a:ext uri="{FF2B5EF4-FFF2-40B4-BE49-F238E27FC236}">
                <a16:creationId xmlns:a16="http://schemas.microsoft.com/office/drawing/2014/main" id="{87E09FEA-BCC4-4418-B6F4-4B5804BC95A6}"/>
              </a:ext>
            </a:extLst>
          </p:cNvPr>
          <p:cNvSpPr>
            <a:spLocks noChangeArrowheads="1"/>
          </p:cNvSpPr>
          <p:nvPr/>
        </p:nvSpPr>
        <p:spPr bwMode="auto">
          <a:xfrm>
            <a:off x="776288" y="1916113"/>
            <a:ext cx="8420100" cy="396081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800">
                <a:solidFill>
                  <a:schemeClr val="bg1"/>
                </a:solidFill>
              </a:rPr>
              <a:t>mount example</a:t>
            </a:r>
          </a:p>
          <a:p>
            <a:pPr eaLnBrk="1" hangingPunct="1">
              <a:lnSpc>
                <a:spcPct val="80000"/>
              </a:lnSpc>
              <a:buFont typeface="Wingdings" panose="05000000000000000000" pitchFamily="2" charset="2"/>
              <a:buNone/>
            </a:pPr>
            <a:endParaRPr lang="en-GB" altLang="en-US" sz="1800">
              <a:solidFill>
                <a:schemeClr val="bg1"/>
              </a:solidFill>
            </a:endParaRPr>
          </a:p>
          <a:p>
            <a:pPr eaLnBrk="1" hangingPunct="1">
              <a:lnSpc>
                <a:spcPct val="80000"/>
              </a:lnSpc>
              <a:buFont typeface="Wingdings" panose="05000000000000000000" pitchFamily="2" charset="2"/>
              <a:buNone/>
            </a:pPr>
            <a:r>
              <a:rPr lang="en-GB" altLang="en-US" sz="1400">
                <a:solidFill>
                  <a:srgbClr val="00FF00"/>
                </a:solidFill>
              </a:rPr>
              <a:t>srublba01:root:/&gt; mount</a:t>
            </a:r>
          </a:p>
          <a:p>
            <a:pPr eaLnBrk="1" hangingPunct="1">
              <a:lnSpc>
                <a:spcPct val="80000"/>
              </a:lnSpc>
              <a:buFont typeface="Wingdings" panose="05000000000000000000" pitchFamily="2" charset="2"/>
              <a:buNone/>
            </a:pPr>
            <a:r>
              <a:rPr lang="en-GB" altLang="en-US" sz="1400">
                <a:solidFill>
                  <a:srgbClr val="00FF00"/>
                </a:solidFill>
              </a:rPr>
              <a:t>  node       mounted        mounted over    vfs       date        options</a:t>
            </a:r>
          </a:p>
          <a:p>
            <a:pPr eaLnBrk="1" hangingPunct="1">
              <a:lnSpc>
                <a:spcPct val="80000"/>
              </a:lnSpc>
              <a:buFont typeface="Wingdings" panose="05000000000000000000" pitchFamily="2" charset="2"/>
              <a:buNone/>
            </a:pPr>
            <a:r>
              <a:rPr lang="en-GB" altLang="en-US" sz="1400">
                <a:solidFill>
                  <a:srgbClr val="00FF00"/>
                </a:solidFill>
              </a:rPr>
              <a:t>-------- ---------------  ---------------  ------ ------------ ---------------</a:t>
            </a:r>
          </a:p>
          <a:p>
            <a:pPr eaLnBrk="1" hangingPunct="1">
              <a:lnSpc>
                <a:spcPct val="80000"/>
              </a:lnSpc>
              <a:buFont typeface="Wingdings" panose="05000000000000000000" pitchFamily="2" charset="2"/>
              <a:buNone/>
            </a:pPr>
            <a:r>
              <a:rPr lang="en-GB" altLang="en-US" sz="1400">
                <a:solidFill>
                  <a:srgbClr val="00FF00"/>
                </a:solidFill>
              </a:rPr>
              <a:t>         /dev/hd4         /                jfs    11 Feb 07:47 rw,log=/dev/hd8</a:t>
            </a:r>
          </a:p>
          <a:p>
            <a:pPr eaLnBrk="1" hangingPunct="1">
              <a:lnSpc>
                <a:spcPct val="80000"/>
              </a:lnSpc>
              <a:buFont typeface="Wingdings" panose="05000000000000000000" pitchFamily="2" charset="2"/>
              <a:buNone/>
            </a:pPr>
            <a:r>
              <a:rPr lang="en-GB" altLang="en-US" sz="1400">
                <a:solidFill>
                  <a:srgbClr val="00FF00"/>
                </a:solidFill>
              </a:rPr>
              <a:t>         /dev/hd2         /usr             jfs    11 Feb 07:47 rw,log=/dev/hd8</a:t>
            </a:r>
          </a:p>
          <a:p>
            <a:pPr eaLnBrk="1" hangingPunct="1">
              <a:lnSpc>
                <a:spcPct val="80000"/>
              </a:lnSpc>
              <a:buFont typeface="Wingdings" panose="05000000000000000000" pitchFamily="2" charset="2"/>
              <a:buNone/>
            </a:pPr>
            <a:r>
              <a:rPr lang="en-GB" altLang="en-US" sz="1400">
                <a:solidFill>
                  <a:srgbClr val="00FF00"/>
                </a:solidFill>
              </a:rPr>
              <a:t>         /dev/hd9var      /var             jfs    11 Feb 07:47 rw,log=/dev/hd8</a:t>
            </a:r>
          </a:p>
          <a:p>
            <a:pPr eaLnBrk="1" hangingPunct="1">
              <a:lnSpc>
                <a:spcPct val="80000"/>
              </a:lnSpc>
              <a:buFont typeface="Wingdings" panose="05000000000000000000" pitchFamily="2" charset="2"/>
              <a:buNone/>
            </a:pPr>
            <a:r>
              <a:rPr lang="en-GB" altLang="en-US" sz="1400">
                <a:solidFill>
                  <a:srgbClr val="00FF00"/>
                </a:solidFill>
              </a:rPr>
              <a:t>         /dev/hd3         /tmp             jfs    11 Feb 07:47 rw,log=/dev/hd8</a:t>
            </a:r>
          </a:p>
          <a:p>
            <a:pPr eaLnBrk="1" hangingPunct="1">
              <a:lnSpc>
                <a:spcPct val="80000"/>
              </a:lnSpc>
              <a:buFont typeface="Wingdings" panose="05000000000000000000" pitchFamily="2" charset="2"/>
              <a:buNone/>
            </a:pPr>
            <a:r>
              <a:rPr lang="en-GB" altLang="en-US" sz="1400">
                <a:solidFill>
                  <a:srgbClr val="00FF00"/>
                </a:solidFill>
              </a:rPr>
              <a:t>         /dev/hd1         /home            jfs    11 Feb 07:48 rw,log=/dev/hd8</a:t>
            </a:r>
          </a:p>
          <a:p>
            <a:pPr eaLnBrk="1" hangingPunct="1">
              <a:lnSpc>
                <a:spcPct val="80000"/>
              </a:lnSpc>
              <a:buFont typeface="Wingdings" panose="05000000000000000000" pitchFamily="2" charset="2"/>
              <a:buNone/>
            </a:pPr>
            <a:r>
              <a:rPr lang="en-GB" altLang="en-US" sz="1400">
                <a:solidFill>
                  <a:srgbClr val="00FF00"/>
                </a:solidFill>
              </a:rPr>
              <a:t>         /proc            /proc            procfs 11 Feb 07:48 rw</a:t>
            </a:r>
          </a:p>
          <a:p>
            <a:pPr eaLnBrk="1" hangingPunct="1">
              <a:lnSpc>
                <a:spcPct val="80000"/>
              </a:lnSpc>
              <a:buFont typeface="Wingdings" panose="05000000000000000000" pitchFamily="2" charset="2"/>
              <a:buNone/>
            </a:pPr>
            <a:r>
              <a:rPr lang="en-GB" altLang="en-US" sz="1400">
                <a:solidFill>
                  <a:srgbClr val="00FF00"/>
                </a:solidFill>
              </a:rPr>
              <a:t>         /dev/hd10opt     /opt             jfs    11 Feb 07:48 rw,log=/dev/hd8</a:t>
            </a:r>
          </a:p>
          <a:p>
            <a:pPr eaLnBrk="1" hangingPunct="1">
              <a:lnSpc>
                <a:spcPct val="80000"/>
              </a:lnSpc>
              <a:buFont typeface="Wingdings" panose="05000000000000000000" pitchFamily="2" charset="2"/>
              <a:buNone/>
            </a:pPr>
            <a:r>
              <a:rPr lang="en-GB" altLang="en-US" sz="1400">
                <a:solidFill>
                  <a:srgbClr val="00FF00"/>
                </a:solidFill>
              </a:rPr>
              <a:t>         /dev/varloglv    /var/log         jfs    11 Feb 07:48 rw,log=/dev/hd8</a:t>
            </a:r>
          </a:p>
          <a:p>
            <a:pPr eaLnBrk="1" hangingPunct="1">
              <a:lnSpc>
                <a:spcPct val="80000"/>
              </a:lnSpc>
              <a:buFont typeface="Wingdings" panose="05000000000000000000" pitchFamily="2" charset="2"/>
              <a:buNone/>
            </a:pPr>
            <a:r>
              <a:rPr lang="en-GB" altLang="en-US" sz="1400">
                <a:solidFill>
                  <a:srgbClr val="00FF00"/>
                </a:solidFill>
              </a:rPr>
              <a:t>         /dev/hsbclv      /hsbc            jfs    11 Feb 07:48 rw,log=/dev/hd8</a:t>
            </a:r>
          </a:p>
          <a:p>
            <a:pPr eaLnBrk="1" hangingPunct="1">
              <a:lnSpc>
                <a:spcPct val="80000"/>
              </a:lnSpc>
              <a:buFont typeface="Wingdings" panose="05000000000000000000" pitchFamily="2" charset="2"/>
              <a:buNone/>
            </a:pPr>
            <a:r>
              <a:rPr lang="en-GB" altLang="en-US" sz="1400">
                <a:solidFill>
                  <a:srgbClr val="00FF00"/>
                </a:solidFill>
              </a:rPr>
              <a:t>         /dev/auditlv     /audit           jfs    11 Feb 07:48 rw,log=/dev/hd8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8104">
                                            <p:txEl>
                                              <p:pRg st="0" end="0"/>
                                            </p:txEl>
                                          </p:spTgt>
                                        </p:tgtEl>
                                        <p:attrNameLst>
                                          <p:attrName>style.visibility</p:attrName>
                                        </p:attrNameLst>
                                      </p:cBhvr>
                                      <p:to>
                                        <p:strVal val="visible"/>
                                      </p:to>
                                    </p:set>
                                    <p:animEffect transition="in" filter="dissolve">
                                      <p:cBhvr>
                                        <p:cTn id="7" dur="500"/>
                                        <p:tgtEl>
                                          <p:spTgt spid="3881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8105"/>
                                        </p:tgtEl>
                                        <p:attrNameLst>
                                          <p:attrName>style.visibility</p:attrName>
                                        </p:attrNameLst>
                                      </p:cBhvr>
                                      <p:to>
                                        <p:strVal val="visible"/>
                                      </p:to>
                                    </p:set>
                                    <p:anim calcmode="lin" valueType="num">
                                      <p:cBhvr additive="base">
                                        <p:cTn id="12" dur="2000" fill="hold"/>
                                        <p:tgtEl>
                                          <p:spTgt spid="388105"/>
                                        </p:tgtEl>
                                        <p:attrNameLst>
                                          <p:attrName>ppt_x</p:attrName>
                                        </p:attrNameLst>
                                      </p:cBhvr>
                                      <p:tavLst>
                                        <p:tav tm="0">
                                          <p:val>
                                            <p:strVal val="#ppt_x"/>
                                          </p:val>
                                        </p:tav>
                                        <p:tav tm="100000">
                                          <p:val>
                                            <p:strVal val="#ppt_x"/>
                                          </p:val>
                                        </p:tav>
                                      </p:tavLst>
                                    </p:anim>
                                    <p:anim calcmode="lin" valueType="num">
                                      <p:cBhvr additive="base">
                                        <p:cTn id="13" dur="2000" fill="hold"/>
                                        <p:tgtEl>
                                          <p:spTgt spid="388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4" grpId="0" build="p"/>
      <p:bldP spid="38810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7E96DD0-DB94-4F94-A552-2D9052FACC92}"/>
              </a:ext>
            </a:extLst>
          </p:cNvPr>
          <p:cNvSpPr>
            <a:spLocks noGrp="1"/>
          </p:cNvSpPr>
          <p:nvPr>
            <p:ph type="sldNum" sz="quarter" idx="10"/>
          </p:nvPr>
        </p:nvSpPr>
        <p:spPr/>
        <p:txBody>
          <a:bodyPr/>
          <a:lstStyle/>
          <a:p>
            <a:r>
              <a:rPr lang="en-GB" altLang="en-US"/>
              <a:t>Page </a:t>
            </a:r>
            <a:fld id="{28CD9B41-7A06-44DE-967C-C9E06396D393}" type="slidenum">
              <a:rPr lang="en-GB" altLang="en-US"/>
              <a:pPr/>
              <a:t>47</a:t>
            </a:fld>
            <a:r>
              <a:rPr lang="en-GB" altLang="en-US" sz="1400" b="0">
                <a:solidFill>
                  <a:schemeClr val="tx1"/>
                </a:solidFill>
              </a:rPr>
              <a:t> | </a:t>
            </a:r>
            <a:fld id="{52F24CCA-008D-4C5D-8691-22C838D51BCB}" type="datetime1">
              <a:rPr lang="en-GB" altLang="en-US" sz="1400" b="0">
                <a:solidFill>
                  <a:schemeClr val="tx1"/>
                </a:solidFill>
              </a:rPr>
              <a:pPr/>
              <a:t>07/07/2021</a:t>
            </a:fld>
            <a:r>
              <a:rPr lang="en-GB" altLang="en-US" sz="1400" b="0">
                <a:solidFill>
                  <a:schemeClr val="tx1"/>
                </a:solidFill>
              </a:rPr>
              <a:t> | UNIX Fundementals II </a:t>
            </a:r>
          </a:p>
        </p:txBody>
      </p:sp>
      <p:pic>
        <p:nvPicPr>
          <p:cNvPr id="393221" name="Picture 5">
            <a:extLst>
              <a:ext uri="{FF2B5EF4-FFF2-40B4-BE49-F238E27FC236}">
                <a16:creationId xmlns:a16="http://schemas.microsoft.com/office/drawing/2014/main" id="{9D2F8141-571E-4B3B-9B30-507BE649CE47}"/>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3218" name="Rectangle 2">
            <a:extLst>
              <a:ext uri="{FF2B5EF4-FFF2-40B4-BE49-F238E27FC236}">
                <a16:creationId xmlns:a16="http://schemas.microsoft.com/office/drawing/2014/main" id="{7047F859-3B32-499D-B357-362A5B32F213}"/>
              </a:ext>
            </a:extLst>
          </p:cNvPr>
          <p:cNvSpPr>
            <a:spLocks noGrp="1" noChangeArrowheads="1"/>
          </p:cNvSpPr>
          <p:nvPr>
            <p:ph type="title"/>
          </p:nvPr>
        </p:nvSpPr>
        <p:spPr>
          <a:xfrm>
            <a:off x="560388" y="476250"/>
            <a:ext cx="8569325" cy="658813"/>
          </a:xfrm>
        </p:spPr>
        <p:txBody>
          <a:bodyPr/>
          <a:lstStyle/>
          <a:p>
            <a:r>
              <a:rPr lang="en-GB" altLang="en-US" sz="4000"/>
              <a:t>Logical Volume Management Checkpoint I</a:t>
            </a:r>
          </a:p>
        </p:txBody>
      </p:sp>
      <p:sp>
        <p:nvSpPr>
          <p:cNvPr id="393219" name="Rectangle 3">
            <a:extLst>
              <a:ext uri="{FF2B5EF4-FFF2-40B4-BE49-F238E27FC236}">
                <a16:creationId xmlns:a16="http://schemas.microsoft.com/office/drawing/2014/main" id="{282E7E9A-F4BF-4B95-B7CD-AD5896E61E2D}"/>
              </a:ext>
            </a:extLst>
          </p:cNvPr>
          <p:cNvSpPr>
            <a:spLocks noGrp="1" noChangeArrowheads="1"/>
          </p:cNvSpPr>
          <p:nvPr>
            <p:ph type="body" idx="1"/>
          </p:nvPr>
        </p:nvSpPr>
        <p:spPr>
          <a:xfrm>
            <a:off x="742950" y="1557338"/>
            <a:ext cx="8420100" cy="4248150"/>
          </a:xfrm>
        </p:spPr>
        <p:txBody>
          <a:bodyPr/>
          <a:lstStyle/>
          <a:p>
            <a:pPr marL="457200" indent="-457200">
              <a:buFont typeface="Wingdings" panose="05000000000000000000" pitchFamily="2" charset="2"/>
              <a:buAutoNum type="arabicPeriod"/>
            </a:pPr>
            <a:r>
              <a:rPr lang="en-GB" altLang="en-US"/>
              <a:t>Give 3 reasons why we use Logical Volume Manager’s?</a:t>
            </a:r>
          </a:p>
          <a:p>
            <a:pPr marL="457200" indent="-457200">
              <a:buFont typeface="Wingdings" panose="05000000000000000000" pitchFamily="2" charset="2"/>
              <a:buNone/>
            </a:pPr>
            <a:r>
              <a:rPr lang="en-GB" altLang="en-US"/>
              <a:t>	____________________________________________</a:t>
            </a:r>
          </a:p>
          <a:p>
            <a:pPr marL="457200" indent="-457200">
              <a:buFont typeface="Wingdings" panose="05000000000000000000" pitchFamily="2" charset="2"/>
              <a:buNone/>
            </a:pPr>
            <a:endParaRPr lang="en-GB" altLang="en-US" sz="1600"/>
          </a:p>
          <a:p>
            <a:pPr marL="457200" indent="-457200">
              <a:buFont typeface="Wingdings" panose="05000000000000000000" pitchFamily="2" charset="2"/>
              <a:buNone/>
            </a:pPr>
            <a:r>
              <a:rPr lang="en-GB" altLang="en-US"/>
              <a:t>	____________________________________________</a:t>
            </a:r>
          </a:p>
          <a:p>
            <a:pPr marL="457200" indent="-457200">
              <a:buFont typeface="Wingdings" panose="05000000000000000000" pitchFamily="2" charset="2"/>
              <a:buNone/>
            </a:pPr>
            <a:endParaRPr lang="en-GB" altLang="en-US" sz="1600"/>
          </a:p>
          <a:p>
            <a:pPr marL="457200" indent="-457200">
              <a:buFont typeface="Wingdings" panose="05000000000000000000" pitchFamily="2" charset="2"/>
              <a:buNone/>
            </a:pPr>
            <a:r>
              <a:rPr lang="en-GB" altLang="en-US"/>
              <a:t>	____________________________________________</a:t>
            </a:r>
          </a:p>
          <a:p>
            <a:pPr marL="457200" indent="-457200">
              <a:buFont typeface="Wingdings" panose="05000000000000000000" pitchFamily="2" charset="2"/>
              <a:buNone/>
            </a:pPr>
            <a:endParaRPr lang="en-GB" altLang="en-US"/>
          </a:p>
          <a:p>
            <a:pPr marL="457200" indent="-457200">
              <a:buFont typeface="Wingdings" panose="05000000000000000000" pitchFamily="2" charset="2"/>
              <a:buAutoNum type="arabicPeriod" startAt="2"/>
            </a:pPr>
            <a:r>
              <a:rPr lang="en-GB" altLang="en-US"/>
              <a:t>What are Physical Volumes (PV’s) divided into?  </a:t>
            </a:r>
          </a:p>
          <a:p>
            <a:pPr marL="457200" indent="-457200">
              <a:buFont typeface="Wingdings" panose="05000000000000000000" pitchFamily="2" charset="2"/>
              <a:buNone/>
            </a:pPr>
            <a:endParaRPr lang="en-GB" altLang="en-US"/>
          </a:p>
          <a:p>
            <a:pPr marL="457200" indent="-457200">
              <a:buFont typeface="Wingdings" panose="05000000000000000000" pitchFamily="2" charset="2"/>
              <a:buNone/>
            </a:pPr>
            <a:r>
              <a:rPr lang="en-GB" altLang="en-US"/>
              <a:t>	____________________________________________</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93218"/>
                                        </p:tgtEl>
                                        <p:attrNameLst>
                                          <p:attrName>style.visibility</p:attrName>
                                        </p:attrNameLst>
                                      </p:cBhvr>
                                      <p:to>
                                        <p:strVal val="visible"/>
                                      </p:to>
                                    </p:set>
                                    <p:anim calcmode="lin" valueType="num">
                                      <p:cBhvr>
                                        <p:cTn id="7" dur="1000" fill="hold"/>
                                        <p:tgtEl>
                                          <p:spTgt spid="393218"/>
                                        </p:tgtEl>
                                        <p:attrNameLst>
                                          <p:attrName>ppt_w</p:attrName>
                                        </p:attrNameLst>
                                      </p:cBhvr>
                                      <p:tavLst>
                                        <p:tav tm="0">
                                          <p:val>
                                            <p:strVal val="#ppt_w*0.70"/>
                                          </p:val>
                                        </p:tav>
                                        <p:tav tm="100000">
                                          <p:val>
                                            <p:strVal val="#ppt_w"/>
                                          </p:val>
                                        </p:tav>
                                      </p:tavLst>
                                    </p:anim>
                                    <p:anim calcmode="lin" valueType="num">
                                      <p:cBhvr>
                                        <p:cTn id="8" dur="1000" fill="hold"/>
                                        <p:tgtEl>
                                          <p:spTgt spid="393218"/>
                                        </p:tgtEl>
                                        <p:attrNameLst>
                                          <p:attrName>ppt_h</p:attrName>
                                        </p:attrNameLst>
                                      </p:cBhvr>
                                      <p:tavLst>
                                        <p:tav tm="0">
                                          <p:val>
                                            <p:strVal val="#ppt_h"/>
                                          </p:val>
                                        </p:tav>
                                        <p:tav tm="100000">
                                          <p:val>
                                            <p:strVal val="#ppt_h"/>
                                          </p:val>
                                        </p:tav>
                                      </p:tavLst>
                                    </p:anim>
                                    <p:animEffect transition="in" filter="fade">
                                      <p:cBhvr>
                                        <p:cTn id="9" dur="1000"/>
                                        <p:tgtEl>
                                          <p:spTgt spid="393218"/>
                                        </p:tgtEl>
                                      </p:cBhvr>
                                    </p:animEffect>
                                  </p:childTnLst>
                                </p:cTn>
                              </p:par>
                              <p:par>
                                <p:cTn id="10" presetID="4" presetClass="entr" presetSubtype="32" fill="hold" grpId="0" nodeType="withEffect">
                                  <p:stCondLst>
                                    <p:cond delay="0"/>
                                  </p:stCondLst>
                                  <p:childTnLst>
                                    <p:set>
                                      <p:cBhvr>
                                        <p:cTn id="11" dur="1" fill="hold">
                                          <p:stCondLst>
                                            <p:cond delay="0"/>
                                          </p:stCondLst>
                                        </p:cTn>
                                        <p:tgtEl>
                                          <p:spTgt spid="393219">
                                            <p:txEl>
                                              <p:pRg st="0" end="0"/>
                                            </p:txEl>
                                          </p:spTgt>
                                        </p:tgtEl>
                                        <p:attrNameLst>
                                          <p:attrName>style.visibility</p:attrName>
                                        </p:attrNameLst>
                                      </p:cBhvr>
                                      <p:to>
                                        <p:strVal val="visible"/>
                                      </p:to>
                                    </p:set>
                                    <p:animEffect transition="in" filter="box(out)">
                                      <p:cBhvr>
                                        <p:cTn id="12" dur="500"/>
                                        <p:tgtEl>
                                          <p:spTgt spid="393219">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393219">
                                            <p:txEl>
                                              <p:pRg st="1" end="1"/>
                                            </p:txEl>
                                          </p:spTgt>
                                        </p:tgtEl>
                                        <p:attrNameLst>
                                          <p:attrName>style.visibility</p:attrName>
                                        </p:attrNameLst>
                                      </p:cBhvr>
                                      <p:to>
                                        <p:strVal val="visible"/>
                                      </p:to>
                                    </p:set>
                                    <p:animEffect transition="in" filter="box(out)">
                                      <p:cBhvr>
                                        <p:cTn id="15" dur="500"/>
                                        <p:tgtEl>
                                          <p:spTgt spid="393219">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393219">
                                            <p:txEl>
                                              <p:pRg st="3" end="3"/>
                                            </p:txEl>
                                          </p:spTgt>
                                        </p:tgtEl>
                                        <p:attrNameLst>
                                          <p:attrName>style.visibility</p:attrName>
                                        </p:attrNameLst>
                                      </p:cBhvr>
                                      <p:to>
                                        <p:strVal val="visible"/>
                                      </p:to>
                                    </p:set>
                                    <p:animEffect transition="in" filter="box(out)">
                                      <p:cBhvr>
                                        <p:cTn id="18" dur="500"/>
                                        <p:tgtEl>
                                          <p:spTgt spid="393219">
                                            <p:txEl>
                                              <p:pRg st="3" end="3"/>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93219">
                                            <p:txEl>
                                              <p:pRg st="5" end="5"/>
                                            </p:txEl>
                                          </p:spTgt>
                                        </p:tgtEl>
                                        <p:attrNameLst>
                                          <p:attrName>style.visibility</p:attrName>
                                        </p:attrNameLst>
                                      </p:cBhvr>
                                      <p:to>
                                        <p:strVal val="visible"/>
                                      </p:to>
                                    </p:set>
                                    <p:animEffect transition="in" filter="box(out)">
                                      <p:cBhvr>
                                        <p:cTn id="21" dur="500"/>
                                        <p:tgtEl>
                                          <p:spTgt spid="393219">
                                            <p:txEl>
                                              <p:pRg st="5" end="5"/>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393219">
                                            <p:txEl>
                                              <p:pRg st="7" end="7"/>
                                            </p:txEl>
                                          </p:spTgt>
                                        </p:tgtEl>
                                        <p:attrNameLst>
                                          <p:attrName>style.visibility</p:attrName>
                                        </p:attrNameLst>
                                      </p:cBhvr>
                                      <p:to>
                                        <p:strVal val="visible"/>
                                      </p:to>
                                    </p:set>
                                    <p:animEffect transition="in" filter="box(out)">
                                      <p:cBhvr>
                                        <p:cTn id="24" dur="500"/>
                                        <p:tgtEl>
                                          <p:spTgt spid="393219">
                                            <p:txEl>
                                              <p:pRg st="7" end="7"/>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393219">
                                            <p:txEl>
                                              <p:pRg st="9" end="9"/>
                                            </p:txEl>
                                          </p:spTgt>
                                        </p:tgtEl>
                                        <p:attrNameLst>
                                          <p:attrName>style.visibility</p:attrName>
                                        </p:attrNameLst>
                                      </p:cBhvr>
                                      <p:to>
                                        <p:strVal val="visible"/>
                                      </p:to>
                                    </p:set>
                                    <p:animEffect transition="in" filter="box(out)">
                                      <p:cBhvr>
                                        <p:cTn id="27" dur="500"/>
                                        <p:tgtEl>
                                          <p:spTgt spid="393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p:bldP spid="393219"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98347BF-5AD8-4E65-A4C1-F47D92785714}"/>
              </a:ext>
            </a:extLst>
          </p:cNvPr>
          <p:cNvSpPr>
            <a:spLocks noGrp="1"/>
          </p:cNvSpPr>
          <p:nvPr>
            <p:ph type="sldNum" sz="quarter" idx="10"/>
          </p:nvPr>
        </p:nvSpPr>
        <p:spPr/>
        <p:txBody>
          <a:bodyPr/>
          <a:lstStyle/>
          <a:p>
            <a:r>
              <a:rPr lang="en-GB" altLang="en-US"/>
              <a:t>Page </a:t>
            </a:r>
            <a:fld id="{730C5389-239F-4760-A602-AC66EAA3C31E}" type="slidenum">
              <a:rPr lang="en-GB" altLang="en-US"/>
              <a:pPr/>
              <a:t>48</a:t>
            </a:fld>
            <a:r>
              <a:rPr lang="en-GB" altLang="en-US" sz="1400" b="0">
                <a:solidFill>
                  <a:schemeClr val="tx1"/>
                </a:solidFill>
              </a:rPr>
              <a:t> | </a:t>
            </a:r>
            <a:fld id="{0A81CBF8-9068-4488-9097-40730C225B96}" type="datetime1">
              <a:rPr lang="en-GB" altLang="en-US" sz="1400" b="0">
                <a:solidFill>
                  <a:schemeClr val="tx1"/>
                </a:solidFill>
              </a:rPr>
              <a:pPr/>
              <a:t>07/07/2021</a:t>
            </a:fld>
            <a:r>
              <a:rPr lang="en-GB" altLang="en-US" sz="1400" b="0">
                <a:solidFill>
                  <a:schemeClr val="tx1"/>
                </a:solidFill>
              </a:rPr>
              <a:t> | UNIX Fundementals II </a:t>
            </a:r>
          </a:p>
        </p:txBody>
      </p:sp>
      <p:pic>
        <p:nvPicPr>
          <p:cNvPr id="394247" name="Picture 7">
            <a:extLst>
              <a:ext uri="{FF2B5EF4-FFF2-40B4-BE49-F238E27FC236}">
                <a16:creationId xmlns:a16="http://schemas.microsoft.com/office/drawing/2014/main" id="{123D979B-0BB7-4522-B743-685DEEAD8027}"/>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242" name="Rectangle 2">
            <a:extLst>
              <a:ext uri="{FF2B5EF4-FFF2-40B4-BE49-F238E27FC236}">
                <a16:creationId xmlns:a16="http://schemas.microsoft.com/office/drawing/2014/main" id="{50239F41-F6E0-465F-A1E7-5CA00D531927}"/>
              </a:ext>
            </a:extLst>
          </p:cNvPr>
          <p:cNvSpPr>
            <a:spLocks noGrp="1" noChangeArrowheads="1"/>
          </p:cNvSpPr>
          <p:nvPr>
            <p:ph type="title"/>
          </p:nvPr>
        </p:nvSpPr>
        <p:spPr/>
        <p:txBody>
          <a:bodyPr/>
          <a:lstStyle/>
          <a:p>
            <a:r>
              <a:rPr lang="en-GB" altLang="en-US" sz="4000"/>
              <a:t>Logical Volume Management Checkpoint II</a:t>
            </a:r>
          </a:p>
        </p:txBody>
      </p:sp>
      <p:sp>
        <p:nvSpPr>
          <p:cNvPr id="394246" name="Rectangle 6">
            <a:extLst>
              <a:ext uri="{FF2B5EF4-FFF2-40B4-BE49-F238E27FC236}">
                <a16:creationId xmlns:a16="http://schemas.microsoft.com/office/drawing/2014/main" id="{5579FA40-08DD-457E-B337-5E8066EEDCB3}"/>
              </a:ext>
            </a:extLst>
          </p:cNvPr>
          <p:cNvSpPr>
            <a:spLocks noGrp="1" noChangeArrowheads="1"/>
          </p:cNvSpPr>
          <p:nvPr>
            <p:ph type="body" idx="1"/>
          </p:nvPr>
        </p:nvSpPr>
        <p:spPr>
          <a:xfrm>
            <a:off x="742950" y="1557338"/>
            <a:ext cx="8420100" cy="4248150"/>
          </a:xfrm>
          <a:noFill/>
          <a:ln/>
        </p:spPr>
        <p:txBody>
          <a:bodyPr/>
          <a:lstStyle/>
          <a:p>
            <a:pPr marL="457200" indent="-457200">
              <a:lnSpc>
                <a:spcPct val="80000"/>
              </a:lnSpc>
              <a:buFont typeface="Wingdings" panose="05000000000000000000" pitchFamily="2" charset="2"/>
              <a:buAutoNum type="arabicPeriod" startAt="3"/>
            </a:pPr>
            <a:endParaRPr lang="en-GB" altLang="en-US" sz="1800"/>
          </a:p>
          <a:p>
            <a:pPr marL="457200" indent="-457200">
              <a:lnSpc>
                <a:spcPct val="80000"/>
              </a:lnSpc>
              <a:buFont typeface="Wingdings" panose="05000000000000000000" pitchFamily="2" charset="2"/>
              <a:buAutoNum type="arabicPeriod" startAt="3"/>
            </a:pPr>
            <a:r>
              <a:rPr lang="en-GB" altLang="en-US" sz="1800"/>
              <a:t>Volume Groups contain </a:t>
            </a:r>
            <a:r>
              <a:rPr lang="en-GB" altLang="en-US"/>
              <a:t>____________</a:t>
            </a:r>
            <a:r>
              <a:rPr lang="en-GB" altLang="en-US" sz="1800"/>
              <a:t> and </a:t>
            </a:r>
            <a:r>
              <a:rPr lang="en-GB" altLang="en-US"/>
              <a:t>____________.</a:t>
            </a:r>
          </a:p>
          <a:p>
            <a:pPr marL="457200" indent="-457200">
              <a:lnSpc>
                <a:spcPct val="80000"/>
              </a:lnSpc>
              <a:buFont typeface="Wingdings" panose="05000000000000000000" pitchFamily="2" charset="2"/>
              <a:buNone/>
            </a:pPr>
            <a:endParaRPr lang="en-GB" altLang="en-US"/>
          </a:p>
          <a:p>
            <a:pPr marL="457200" indent="-457200">
              <a:lnSpc>
                <a:spcPct val="80000"/>
              </a:lnSpc>
              <a:buFont typeface="Wingdings" panose="05000000000000000000" pitchFamily="2" charset="2"/>
              <a:buAutoNum type="arabicPeriod" startAt="4"/>
            </a:pPr>
            <a:r>
              <a:rPr lang="en-GB" altLang="en-US" sz="1800"/>
              <a:t>What commands would you use to check disk/filesystem capacity</a:t>
            </a:r>
          </a:p>
          <a:p>
            <a:pPr marL="457200" indent="-457200">
              <a:lnSpc>
                <a:spcPct val="80000"/>
              </a:lnSpc>
            </a:pPr>
            <a:endParaRPr lang="en-GB" altLang="en-US" sz="1800"/>
          </a:p>
          <a:p>
            <a:pPr marL="457200" indent="-457200">
              <a:lnSpc>
                <a:spcPct val="80000"/>
              </a:lnSpc>
              <a:buFont typeface="Wingdings" panose="05000000000000000000" pitchFamily="2" charset="2"/>
              <a:buNone/>
            </a:pPr>
            <a:r>
              <a:rPr lang="en-GB" altLang="en-US" sz="1800"/>
              <a:t>	</a:t>
            </a:r>
            <a:r>
              <a:rPr lang="en-GB" altLang="en-US"/>
              <a:t>____________________________________________</a:t>
            </a:r>
          </a:p>
          <a:p>
            <a:pPr marL="457200" indent="-457200">
              <a:lnSpc>
                <a:spcPct val="80000"/>
              </a:lnSpc>
            </a:pPr>
            <a:endParaRPr lang="en-GB" altLang="en-US"/>
          </a:p>
          <a:p>
            <a:pPr marL="457200" indent="-457200">
              <a:lnSpc>
                <a:spcPct val="80000"/>
              </a:lnSpc>
              <a:buFont typeface="Wingdings" panose="05000000000000000000" pitchFamily="2" charset="2"/>
              <a:buNone/>
            </a:pPr>
            <a:r>
              <a:rPr lang="en-GB" altLang="en-US"/>
              <a:t>	____________________________________________</a:t>
            </a:r>
          </a:p>
          <a:p>
            <a:pPr marL="457200" indent="-457200">
              <a:lnSpc>
                <a:spcPct val="80000"/>
              </a:lnSpc>
            </a:pPr>
            <a:endParaRPr lang="en-GB" altLang="en-US"/>
          </a:p>
          <a:p>
            <a:pPr marL="457200" indent="-457200">
              <a:lnSpc>
                <a:spcPct val="80000"/>
              </a:lnSpc>
            </a:pPr>
            <a:endParaRPr lang="en-GB" altLang="en-US" sz="1800"/>
          </a:p>
          <a:p>
            <a:pPr marL="457200" indent="-457200">
              <a:lnSpc>
                <a:spcPct val="80000"/>
              </a:lnSpc>
              <a:buFont typeface="Wingdings" panose="05000000000000000000" pitchFamily="2" charset="2"/>
              <a:buAutoNum type="arabicPeriod" startAt="5"/>
            </a:pPr>
            <a:r>
              <a:rPr lang="en-GB" altLang="en-US" sz="1800"/>
              <a:t>What command do you issue to make a filesystem available for use?  </a:t>
            </a:r>
          </a:p>
          <a:p>
            <a:pPr marL="457200" indent="-457200">
              <a:lnSpc>
                <a:spcPct val="80000"/>
              </a:lnSpc>
            </a:pPr>
            <a:endParaRPr lang="en-GB" altLang="en-US" sz="1800"/>
          </a:p>
          <a:p>
            <a:pPr marL="457200" indent="-457200">
              <a:lnSpc>
                <a:spcPct val="80000"/>
              </a:lnSpc>
              <a:buFont typeface="Wingdings" panose="05000000000000000000" pitchFamily="2" charset="2"/>
              <a:buNone/>
            </a:pPr>
            <a:r>
              <a:rPr lang="en-GB" altLang="en-US" sz="1800"/>
              <a:t>	____________________________________________</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94242"/>
                                        </p:tgtEl>
                                        <p:attrNameLst>
                                          <p:attrName>style.visibility</p:attrName>
                                        </p:attrNameLst>
                                      </p:cBhvr>
                                      <p:to>
                                        <p:strVal val="visible"/>
                                      </p:to>
                                    </p:set>
                                    <p:anim calcmode="discrete" valueType="clr">
                                      <p:cBhvr override="childStyle">
                                        <p:cTn id="7" dur="80"/>
                                        <p:tgtEl>
                                          <p:spTgt spid="3942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94242"/>
                                        </p:tgtEl>
                                        <p:attrNameLst>
                                          <p:attrName>fillcolor</p:attrName>
                                        </p:attrNameLst>
                                      </p:cBhvr>
                                      <p:tavLst>
                                        <p:tav tm="0">
                                          <p:val>
                                            <p:clrVal>
                                              <a:schemeClr val="accent2"/>
                                            </p:clrVal>
                                          </p:val>
                                        </p:tav>
                                        <p:tav tm="50000">
                                          <p:val>
                                            <p:clrVal>
                                              <a:schemeClr val="hlink"/>
                                            </p:clrVal>
                                          </p:val>
                                        </p:tav>
                                      </p:tavLst>
                                    </p:anim>
                                    <p:set>
                                      <p:cBhvr>
                                        <p:cTn id="9" dur="80"/>
                                        <p:tgtEl>
                                          <p:spTgt spid="394242"/>
                                        </p:tgtEl>
                                        <p:attrNameLst>
                                          <p:attrName>fill.type</p:attrName>
                                        </p:attrNameLst>
                                      </p:cBhvr>
                                      <p:to>
                                        <p:strVal val="solid"/>
                                      </p:to>
                                    </p:set>
                                  </p:childTnLst>
                                </p:cTn>
                              </p:par>
                            </p:childTnLst>
                          </p:cTn>
                        </p:par>
                        <p:par>
                          <p:cTn id="10" fill="hold" nodeType="afterGroup">
                            <p:stCondLst>
                              <p:cond delay="1440"/>
                            </p:stCondLst>
                            <p:childTnLst>
                              <p:par>
                                <p:cTn id="11" presetID="5" presetClass="entr" presetSubtype="10" fill="hold" grpId="0" nodeType="afterEffect">
                                  <p:stCondLst>
                                    <p:cond delay="0"/>
                                  </p:stCondLst>
                                  <p:childTnLst>
                                    <p:set>
                                      <p:cBhvr>
                                        <p:cTn id="12" dur="1" fill="hold">
                                          <p:stCondLst>
                                            <p:cond delay="0"/>
                                          </p:stCondLst>
                                        </p:cTn>
                                        <p:tgtEl>
                                          <p:spTgt spid="394246">
                                            <p:txEl>
                                              <p:pRg st="1" end="1"/>
                                            </p:txEl>
                                          </p:spTgt>
                                        </p:tgtEl>
                                        <p:attrNameLst>
                                          <p:attrName>style.visibility</p:attrName>
                                        </p:attrNameLst>
                                      </p:cBhvr>
                                      <p:to>
                                        <p:strVal val="visible"/>
                                      </p:to>
                                    </p:set>
                                    <p:animEffect transition="in" filter="checkerboard(across)">
                                      <p:cBhvr>
                                        <p:cTn id="13" dur="500"/>
                                        <p:tgtEl>
                                          <p:spTgt spid="394246">
                                            <p:txEl>
                                              <p:pRg st="1" end="1"/>
                                            </p:txEl>
                                          </p:spTgt>
                                        </p:tgtEl>
                                      </p:cBhvr>
                                    </p:animEffect>
                                  </p:childTnLst>
                                </p:cTn>
                              </p:par>
                            </p:childTnLst>
                          </p:cTn>
                        </p:par>
                        <p:par>
                          <p:cTn id="14" fill="hold" nodeType="afterGroup">
                            <p:stCondLst>
                              <p:cond delay="1940"/>
                            </p:stCondLst>
                            <p:childTnLst>
                              <p:par>
                                <p:cTn id="15" presetID="5" presetClass="entr" presetSubtype="10" fill="hold" grpId="0" nodeType="afterEffect">
                                  <p:stCondLst>
                                    <p:cond delay="0"/>
                                  </p:stCondLst>
                                  <p:childTnLst>
                                    <p:set>
                                      <p:cBhvr>
                                        <p:cTn id="16" dur="1" fill="hold">
                                          <p:stCondLst>
                                            <p:cond delay="0"/>
                                          </p:stCondLst>
                                        </p:cTn>
                                        <p:tgtEl>
                                          <p:spTgt spid="394246">
                                            <p:txEl>
                                              <p:pRg st="3" end="3"/>
                                            </p:txEl>
                                          </p:spTgt>
                                        </p:tgtEl>
                                        <p:attrNameLst>
                                          <p:attrName>style.visibility</p:attrName>
                                        </p:attrNameLst>
                                      </p:cBhvr>
                                      <p:to>
                                        <p:strVal val="visible"/>
                                      </p:to>
                                    </p:set>
                                    <p:animEffect transition="in" filter="checkerboard(across)">
                                      <p:cBhvr>
                                        <p:cTn id="17" dur="500"/>
                                        <p:tgtEl>
                                          <p:spTgt spid="394246">
                                            <p:txEl>
                                              <p:pRg st="3" end="3"/>
                                            </p:txEl>
                                          </p:spTgt>
                                        </p:tgtEl>
                                      </p:cBhvr>
                                    </p:animEffect>
                                  </p:childTnLst>
                                </p:cTn>
                              </p:par>
                            </p:childTnLst>
                          </p:cTn>
                        </p:par>
                        <p:par>
                          <p:cTn id="18" fill="hold" nodeType="afterGroup">
                            <p:stCondLst>
                              <p:cond delay="2440"/>
                            </p:stCondLst>
                            <p:childTnLst>
                              <p:par>
                                <p:cTn id="19" presetID="5" presetClass="entr" presetSubtype="10" fill="hold" grpId="0" nodeType="afterEffect">
                                  <p:stCondLst>
                                    <p:cond delay="0"/>
                                  </p:stCondLst>
                                  <p:childTnLst>
                                    <p:set>
                                      <p:cBhvr>
                                        <p:cTn id="20" dur="1" fill="hold">
                                          <p:stCondLst>
                                            <p:cond delay="0"/>
                                          </p:stCondLst>
                                        </p:cTn>
                                        <p:tgtEl>
                                          <p:spTgt spid="394246">
                                            <p:txEl>
                                              <p:pRg st="5" end="5"/>
                                            </p:txEl>
                                          </p:spTgt>
                                        </p:tgtEl>
                                        <p:attrNameLst>
                                          <p:attrName>style.visibility</p:attrName>
                                        </p:attrNameLst>
                                      </p:cBhvr>
                                      <p:to>
                                        <p:strVal val="visible"/>
                                      </p:to>
                                    </p:set>
                                    <p:animEffect transition="in" filter="checkerboard(across)">
                                      <p:cBhvr>
                                        <p:cTn id="21" dur="500"/>
                                        <p:tgtEl>
                                          <p:spTgt spid="394246">
                                            <p:txEl>
                                              <p:pRg st="5" end="5"/>
                                            </p:txEl>
                                          </p:spTgt>
                                        </p:tgtEl>
                                      </p:cBhvr>
                                    </p:animEffect>
                                  </p:childTnLst>
                                </p:cTn>
                              </p:par>
                            </p:childTnLst>
                          </p:cTn>
                        </p:par>
                        <p:par>
                          <p:cTn id="22" fill="hold" nodeType="afterGroup">
                            <p:stCondLst>
                              <p:cond delay="2940"/>
                            </p:stCondLst>
                            <p:childTnLst>
                              <p:par>
                                <p:cTn id="23" presetID="5" presetClass="entr" presetSubtype="10" fill="hold" grpId="0" nodeType="afterEffect">
                                  <p:stCondLst>
                                    <p:cond delay="0"/>
                                  </p:stCondLst>
                                  <p:childTnLst>
                                    <p:set>
                                      <p:cBhvr>
                                        <p:cTn id="24" dur="1" fill="hold">
                                          <p:stCondLst>
                                            <p:cond delay="0"/>
                                          </p:stCondLst>
                                        </p:cTn>
                                        <p:tgtEl>
                                          <p:spTgt spid="394246">
                                            <p:txEl>
                                              <p:pRg st="7" end="7"/>
                                            </p:txEl>
                                          </p:spTgt>
                                        </p:tgtEl>
                                        <p:attrNameLst>
                                          <p:attrName>style.visibility</p:attrName>
                                        </p:attrNameLst>
                                      </p:cBhvr>
                                      <p:to>
                                        <p:strVal val="visible"/>
                                      </p:to>
                                    </p:set>
                                    <p:animEffect transition="in" filter="checkerboard(across)">
                                      <p:cBhvr>
                                        <p:cTn id="25" dur="500"/>
                                        <p:tgtEl>
                                          <p:spTgt spid="394246">
                                            <p:txEl>
                                              <p:pRg st="7" end="7"/>
                                            </p:txEl>
                                          </p:spTgt>
                                        </p:tgtEl>
                                      </p:cBhvr>
                                    </p:animEffect>
                                  </p:childTnLst>
                                </p:cTn>
                              </p:par>
                            </p:childTnLst>
                          </p:cTn>
                        </p:par>
                        <p:par>
                          <p:cTn id="26" fill="hold" nodeType="afterGroup">
                            <p:stCondLst>
                              <p:cond delay="3440"/>
                            </p:stCondLst>
                            <p:childTnLst>
                              <p:par>
                                <p:cTn id="27" presetID="5" presetClass="entr" presetSubtype="10" fill="hold" grpId="0" nodeType="afterEffect">
                                  <p:stCondLst>
                                    <p:cond delay="0"/>
                                  </p:stCondLst>
                                  <p:childTnLst>
                                    <p:set>
                                      <p:cBhvr>
                                        <p:cTn id="28" dur="1" fill="hold">
                                          <p:stCondLst>
                                            <p:cond delay="0"/>
                                          </p:stCondLst>
                                        </p:cTn>
                                        <p:tgtEl>
                                          <p:spTgt spid="394246">
                                            <p:txEl>
                                              <p:pRg st="10" end="10"/>
                                            </p:txEl>
                                          </p:spTgt>
                                        </p:tgtEl>
                                        <p:attrNameLst>
                                          <p:attrName>style.visibility</p:attrName>
                                        </p:attrNameLst>
                                      </p:cBhvr>
                                      <p:to>
                                        <p:strVal val="visible"/>
                                      </p:to>
                                    </p:set>
                                    <p:animEffect transition="in" filter="checkerboard(across)">
                                      <p:cBhvr>
                                        <p:cTn id="29" dur="500"/>
                                        <p:tgtEl>
                                          <p:spTgt spid="394246">
                                            <p:txEl>
                                              <p:pRg st="10" end="10"/>
                                            </p:txEl>
                                          </p:spTgt>
                                        </p:tgtEl>
                                      </p:cBhvr>
                                    </p:animEffect>
                                  </p:childTnLst>
                                </p:cTn>
                              </p:par>
                            </p:childTnLst>
                          </p:cTn>
                        </p:par>
                        <p:par>
                          <p:cTn id="30" fill="hold" nodeType="afterGroup">
                            <p:stCondLst>
                              <p:cond delay="3940"/>
                            </p:stCondLst>
                            <p:childTnLst>
                              <p:par>
                                <p:cTn id="31" presetID="5" presetClass="entr" presetSubtype="10" fill="hold" grpId="0" nodeType="afterEffect">
                                  <p:stCondLst>
                                    <p:cond delay="0"/>
                                  </p:stCondLst>
                                  <p:childTnLst>
                                    <p:set>
                                      <p:cBhvr>
                                        <p:cTn id="32" dur="1" fill="hold">
                                          <p:stCondLst>
                                            <p:cond delay="0"/>
                                          </p:stCondLst>
                                        </p:cTn>
                                        <p:tgtEl>
                                          <p:spTgt spid="394246">
                                            <p:txEl>
                                              <p:pRg st="12" end="12"/>
                                            </p:txEl>
                                          </p:spTgt>
                                        </p:tgtEl>
                                        <p:attrNameLst>
                                          <p:attrName>style.visibility</p:attrName>
                                        </p:attrNameLst>
                                      </p:cBhvr>
                                      <p:to>
                                        <p:strVal val="visible"/>
                                      </p:to>
                                    </p:set>
                                    <p:animEffect transition="in" filter="checkerboard(across)">
                                      <p:cBhvr>
                                        <p:cTn id="33" dur="500"/>
                                        <p:tgtEl>
                                          <p:spTgt spid="39424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p:bldP spid="394246"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A288B-81F6-42A3-8836-558477857230}"/>
              </a:ext>
            </a:extLst>
          </p:cNvPr>
          <p:cNvSpPr>
            <a:spLocks noGrp="1"/>
          </p:cNvSpPr>
          <p:nvPr>
            <p:ph type="sldNum" sz="quarter" idx="10"/>
          </p:nvPr>
        </p:nvSpPr>
        <p:spPr/>
        <p:txBody>
          <a:bodyPr/>
          <a:lstStyle/>
          <a:p>
            <a:r>
              <a:rPr lang="en-GB" altLang="en-US"/>
              <a:t>Page </a:t>
            </a:r>
            <a:fld id="{EE122E9C-BA24-46C4-BAF5-DF7404BBE721}" type="slidenum">
              <a:rPr lang="en-GB" altLang="en-US"/>
              <a:pPr/>
              <a:t>49</a:t>
            </a:fld>
            <a:r>
              <a:rPr lang="en-GB" altLang="en-US" sz="1400" b="0">
                <a:solidFill>
                  <a:schemeClr val="tx1"/>
                </a:solidFill>
              </a:rPr>
              <a:t> | </a:t>
            </a:r>
            <a:fld id="{76038D5C-389B-4F8D-8DD9-2650630B0885}" type="datetime1">
              <a:rPr lang="en-GB" altLang="en-US" sz="1400" b="0">
                <a:solidFill>
                  <a:schemeClr val="tx1"/>
                </a:solidFill>
              </a:rPr>
              <a:pPr/>
              <a:t>07/07/2021</a:t>
            </a:fld>
            <a:r>
              <a:rPr lang="en-GB" altLang="en-US" sz="1400" b="0">
                <a:solidFill>
                  <a:schemeClr val="tx1"/>
                </a:solidFill>
              </a:rPr>
              <a:t> | UNIX Fundementals II </a:t>
            </a:r>
          </a:p>
        </p:txBody>
      </p:sp>
      <p:pic>
        <p:nvPicPr>
          <p:cNvPr id="498690" name="Picture 2">
            <a:extLst>
              <a:ext uri="{FF2B5EF4-FFF2-40B4-BE49-F238E27FC236}">
                <a16:creationId xmlns:a16="http://schemas.microsoft.com/office/drawing/2014/main" id="{C78793F6-D7F1-45BD-8A1E-E8BC26EF304B}"/>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05225" y="260350"/>
            <a:ext cx="25288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691" name="Rectangle 3">
            <a:extLst>
              <a:ext uri="{FF2B5EF4-FFF2-40B4-BE49-F238E27FC236}">
                <a16:creationId xmlns:a16="http://schemas.microsoft.com/office/drawing/2014/main" id="{0D253B4B-77D9-4088-9D5D-CFFAEE47CC2C}"/>
              </a:ext>
            </a:extLst>
          </p:cNvPr>
          <p:cNvSpPr>
            <a:spLocks noGrp="1" noChangeArrowheads="1"/>
          </p:cNvSpPr>
          <p:nvPr>
            <p:ph type="title"/>
          </p:nvPr>
        </p:nvSpPr>
        <p:spPr>
          <a:xfrm>
            <a:off x="741363" y="476250"/>
            <a:ext cx="8423275" cy="4681538"/>
          </a:xfrm>
        </p:spPr>
        <p:txBody>
          <a:bodyPr/>
          <a:lstStyle/>
          <a:p>
            <a:r>
              <a:rPr lang="en-GB" altLang="en-US" sz="4000"/>
              <a:t>EXERCISE 7</a:t>
            </a:r>
            <a:br>
              <a:rPr lang="en-GB" altLang="en-US" sz="4000"/>
            </a:br>
            <a:r>
              <a:rPr lang="en-GB" altLang="en-US" sz="4000"/>
              <a:t>Disk &amp; Logical Volume Management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98691"/>
                                        </p:tgtEl>
                                        <p:attrNameLst>
                                          <p:attrName>style.visibility</p:attrName>
                                        </p:attrNameLst>
                                      </p:cBhvr>
                                      <p:to>
                                        <p:strVal val="visible"/>
                                      </p:to>
                                    </p:set>
                                    <p:anim calcmode="discrete" valueType="clr">
                                      <p:cBhvr override="childStyle">
                                        <p:cTn id="7" dur="80"/>
                                        <p:tgtEl>
                                          <p:spTgt spid="498691"/>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8691"/>
                                        </p:tgtEl>
                                        <p:attrNameLst>
                                          <p:attrName>fillcolor</p:attrName>
                                        </p:attrNameLst>
                                      </p:cBhvr>
                                      <p:tavLst>
                                        <p:tav tm="0">
                                          <p:val>
                                            <p:clrVal>
                                              <a:schemeClr val="accent2"/>
                                            </p:clrVal>
                                          </p:val>
                                        </p:tav>
                                        <p:tav tm="50000">
                                          <p:val>
                                            <p:clrVal>
                                              <a:schemeClr val="hlink"/>
                                            </p:clrVal>
                                          </p:val>
                                        </p:tav>
                                      </p:tavLst>
                                    </p:anim>
                                    <p:set>
                                      <p:cBhvr>
                                        <p:cTn id="9" dur="80"/>
                                        <p:tgtEl>
                                          <p:spTgt spid="49869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D74D2F-C860-4BF3-9844-94F4F651EB7D}"/>
              </a:ext>
            </a:extLst>
          </p:cNvPr>
          <p:cNvSpPr>
            <a:spLocks noGrp="1"/>
          </p:cNvSpPr>
          <p:nvPr>
            <p:ph type="sldNum" sz="quarter" idx="10"/>
          </p:nvPr>
        </p:nvSpPr>
        <p:spPr/>
        <p:txBody>
          <a:bodyPr/>
          <a:lstStyle/>
          <a:p>
            <a:r>
              <a:rPr lang="en-GB" altLang="en-US"/>
              <a:t>Page </a:t>
            </a:r>
            <a:fld id="{C5AEB11A-7506-42BA-9997-753BE9D9AC10}" type="slidenum">
              <a:rPr lang="en-GB" altLang="en-US"/>
              <a:pPr/>
              <a:t>5</a:t>
            </a:fld>
            <a:r>
              <a:rPr lang="en-GB" altLang="en-US" sz="1400" b="0">
                <a:solidFill>
                  <a:schemeClr val="tx1"/>
                </a:solidFill>
              </a:rPr>
              <a:t> | </a:t>
            </a:r>
            <a:fld id="{E9B71443-552A-4A42-85B5-07B8DF54CA5C}" type="datetime1">
              <a:rPr lang="en-GB" altLang="en-US" sz="1400" b="0">
                <a:solidFill>
                  <a:schemeClr val="tx1"/>
                </a:solidFill>
              </a:rPr>
              <a:pPr/>
              <a:t>07/07/2021</a:t>
            </a:fld>
            <a:r>
              <a:rPr lang="en-GB" altLang="en-US" sz="1400" b="0">
                <a:solidFill>
                  <a:schemeClr val="tx1"/>
                </a:solidFill>
              </a:rPr>
              <a:t> | UNIX Fundementals II </a:t>
            </a:r>
          </a:p>
        </p:txBody>
      </p:sp>
      <p:sp>
        <p:nvSpPr>
          <p:cNvPr id="284674" name="Rectangle 2">
            <a:extLst>
              <a:ext uri="{FF2B5EF4-FFF2-40B4-BE49-F238E27FC236}">
                <a16:creationId xmlns:a16="http://schemas.microsoft.com/office/drawing/2014/main" id="{B2CB37F5-DA41-4CD7-90B6-1B1B1A74BD51}"/>
              </a:ext>
            </a:extLst>
          </p:cNvPr>
          <p:cNvSpPr>
            <a:spLocks noGrp="1" noChangeArrowheads="1"/>
          </p:cNvSpPr>
          <p:nvPr>
            <p:ph type="title"/>
          </p:nvPr>
        </p:nvSpPr>
        <p:spPr/>
        <p:txBody>
          <a:bodyPr/>
          <a:lstStyle/>
          <a:p>
            <a:r>
              <a:rPr lang="en-GB" altLang="en-US" sz="4000"/>
              <a:t>vi editor</a:t>
            </a:r>
          </a:p>
        </p:txBody>
      </p:sp>
      <p:sp>
        <p:nvSpPr>
          <p:cNvPr id="284675" name="Rectangle 3">
            <a:extLst>
              <a:ext uri="{FF2B5EF4-FFF2-40B4-BE49-F238E27FC236}">
                <a16:creationId xmlns:a16="http://schemas.microsoft.com/office/drawing/2014/main" id="{9B0DFACA-A909-48CC-85A5-5CA68E080286}"/>
              </a:ext>
            </a:extLst>
          </p:cNvPr>
          <p:cNvSpPr>
            <a:spLocks noGrp="1" noChangeArrowheads="1"/>
          </p:cNvSpPr>
          <p:nvPr>
            <p:ph type="body" idx="1"/>
          </p:nvPr>
        </p:nvSpPr>
        <p:spPr/>
        <p:txBody>
          <a:bodyPr/>
          <a:lstStyle/>
          <a:p>
            <a:r>
              <a:rPr lang="en-GB" altLang="en-US"/>
              <a:t>What is vi?</a:t>
            </a:r>
          </a:p>
          <a:p>
            <a:r>
              <a:rPr lang="en-GB" altLang="en-US"/>
              <a:t>A brief History of vi</a:t>
            </a:r>
          </a:p>
          <a:p>
            <a:r>
              <a:rPr lang="en-GB" altLang="en-US"/>
              <a:t>Invoking vi</a:t>
            </a:r>
          </a:p>
          <a:p>
            <a:r>
              <a:rPr lang="en-GB" altLang="en-US"/>
              <a:t>vi – command &amp; input modes</a:t>
            </a:r>
          </a:p>
          <a:p>
            <a:r>
              <a:rPr lang="en-GB" altLang="en-US"/>
              <a:t>Moving around in vi</a:t>
            </a:r>
          </a:p>
          <a:p>
            <a:r>
              <a:rPr lang="en-GB" altLang="en-US"/>
              <a:t>Inserting, Deleting &amp; Saving</a:t>
            </a:r>
          </a:p>
          <a:p>
            <a:r>
              <a:rPr lang="en-GB" altLang="en-US"/>
              <a:t>Cutting &amp; Pasting</a:t>
            </a:r>
          </a:p>
          <a:p>
            <a:r>
              <a:rPr lang="en-GB" altLang="en-US"/>
              <a:t>Find &amp; Search</a:t>
            </a:r>
          </a:p>
          <a:p>
            <a:r>
              <a:rPr lang="en-GB" altLang="en-US"/>
              <a:t>External Files</a:t>
            </a:r>
          </a:p>
          <a:p>
            <a:r>
              <a:rPr lang="en-GB" altLang="en-US"/>
              <a:t>Substitution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84674"/>
                                        </p:tgtEl>
                                        <p:attrNameLst>
                                          <p:attrName>style.visibility</p:attrName>
                                        </p:attrNameLst>
                                      </p:cBhvr>
                                      <p:to>
                                        <p:strVal val="visible"/>
                                      </p:to>
                                    </p:set>
                                    <p:anim calcmode="discrete" valueType="clr">
                                      <p:cBhvr override="childStyle">
                                        <p:cTn id="7" dur="80"/>
                                        <p:tgtEl>
                                          <p:spTgt spid="2846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4674"/>
                                        </p:tgtEl>
                                        <p:attrNameLst>
                                          <p:attrName>fillcolor</p:attrName>
                                        </p:attrNameLst>
                                      </p:cBhvr>
                                      <p:tavLst>
                                        <p:tav tm="0">
                                          <p:val>
                                            <p:clrVal>
                                              <a:schemeClr val="accent2"/>
                                            </p:clrVal>
                                          </p:val>
                                        </p:tav>
                                        <p:tav tm="50000">
                                          <p:val>
                                            <p:clrVal>
                                              <a:schemeClr val="hlink"/>
                                            </p:clrVal>
                                          </p:val>
                                        </p:tav>
                                      </p:tavLst>
                                    </p:anim>
                                    <p:set>
                                      <p:cBhvr>
                                        <p:cTn id="9" dur="80"/>
                                        <p:tgtEl>
                                          <p:spTgt spid="284674"/>
                                        </p:tgtEl>
                                        <p:attrNameLst>
                                          <p:attrName>fill.type</p:attrName>
                                        </p:attrNameLst>
                                      </p:cBhvr>
                                      <p:to>
                                        <p:strVal val="solid"/>
                                      </p:to>
                                    </p:set>
                                  </p:childTnLst>
                                </p:cTn>
                              </p:par>
                            </p:childTnLst>
                          </p:cTn>
                        </p:par>
                        <p:par>
                          <p:cTn id="10" fill="hold" nodeType="afterGroup">
                            <p:stCondLst>
                              <p:cond delay="360"/>
                            </p:stCondLst>
                            <p:childTnLst>
                              <p:par>
                                <p:cTn id="11" presetID="5" presetClass="entr" presetSubtype="10" fill="hold" grpId="0" nodeType="afterEffect">
                                  <p:stCondLst>
                                    <p:cond delay="0"/>
                                  </p:stCondLst>
                                  <p:childTnLst>
                                    <p:set>
                                      <p:cBhvr>
                                        <p:cTn id="12" dur="1" fill="hold">
                                          <p:stCondLst>
                                            <p:cond delay="0"/>
                                          </p:stCondLst>
                                        </p:cTn>
                                        <p:tgtEl>
                                          <p:spTgt spid="284675">
                                            <p:txEl>
                                              <p:pRg st="0" end="0"/>
                                            </p:txEl>
                                          </p:spTgt>
                                        </p:tgtEl>
                                        <p:attrNameLst>
                                          <p:attrName>style.visibility</p:attrName>
                                        </p:attrNameLst>
                                      </p:cBhvr>
                                      <p:to>
                                        <p:strVal val="visible"/>
                                      </p:to>
                                    </p:set>
                                    <p:animEffect transition="in" filter="checkerboard(across)">
                                      <p:cBhvr>
                                        <p:cTn id="13" dur="500"/>
                                        <p:tgtEl>
                                          <p:spTgt spid="284675">
                                            <p:txEl>
                                              <p:pRg st="0" end="0"/>
                                            </p:txEl>
                                          </p:spTgt>
                                        </p:tgtEl>
                                      </p:cBhvr>
                                    </p:animEffect>
                                  </p:childTnLst>
                                </p:cTn>
                              </p:par>
                            </p:childTnLst>
                          </p:cTn>
                        </p:par>
                        <p:par>
                          <p:cTn id="14" fill="hold" nodeType="afterGroup">
                            <p:stCondLst>
                              <p:cond delay="860"/>
                            </p:stCondLst>
                            <p:childTnLst>
                              <p:par>
                                <p:cTn id="15" presetID="5" presetClass="entr" presetSubtype="10" fill="hold" grpId="0" nodeType="afterEffect">
                                  <p:stCondLst>
                                    <p:cond delay="0"/>
                                  </p:stCondLst>
                                  <p:childTnLst>
                                    <p:set>
                                      <p:cBhvr>
                                        <p:cTn id="16" dur="1" fill="hold">
                                          <p:stCondLst>
                                            <p:cond delay="0"/>
                                          </p:stCondLst>
                                        </p:cTn>
                                        <p:tgtEl>
                                          <p:spTgt spid="284675">
                                            <p:txEl>
                                              <p:pRg st="1" end="1"/>
                                            </p:txEl>
                                          </p:spTgt>
                                        </p:tgtEl>
                                        <p:attrNameLst>
                                          <p:attrName>style.visibility</p:attrName>
                                        </p:attrNameLst>
                                      </p:cBhvr>
                                      <p:to>
                                        <p:strVal val="visible"/>
                                      </p:to>
                                    </p:set>
                                    <p:animEffect transition="in" filter="checkerboard(across)">
                                      <p:cBhvr>
                                        <p:cTn id="17" dur="500"/>
                                        <p:tgtEl>
                                          <p:spTgt spid="284675">
                                            <p:txEl>
                                              <p:pRg st="1" end="1"/>
                                            </p:txEl>
                                          </p:spTgt>
                                        </p:tgtEl>
                                      </p:cBhvr>
                                    </p:animEffect>
                                  </p:childTnLst>
                                </p:cTn>
                              </p:par>
                            </p:childTnLst>
                          </p:cTn>
                        </p:par>
                        <p:par>
                          <p:cTn id="18" fill="hold" nodeType="afterGroup">
                            <p:stCondLst>
                              <p:cond delay="1360"/>
                            </p:stCondLst>
                            <p:childTnLst>
                              <p:par>
                                <p:cTn id="19" presetID="5" presetClass="entr" presetSubtype="10" fill="hold" grpId="0" nodeType="afterEffect">
                                  <p:stCondLst>
                                    <p:cond delay="0"/>
                                  </p:stCondLst>
                                  <p:childTnLst>
                                    <p:set>
                                      <p:cBhvr>
                                        <p:cTn id="20" dur="1" fill="hold">
                                          <p:stCondLst>
                                            <p:cond delay="0"/>
                                          </p:stCondLst>
                                        </p:cTn>
                                        <p:tgtEl>
                                          <p:spTgt spid="284675">
                                            <p:txEl>
                                              <p:pRg st="2" end="2"/>
                                            </p:txEl>
                                          </p:spTgt>
                                        </p:tgtEl>
                                        <p:attrNameLst>
                                          <p:attrName>style.visibility</p:attrName>
                                        </p:attrNameLst>
                                      </p:cBhvr>
                                      <p:to>
                                        <p:strVal val="visible"/>
                                      </p:to>
                                    </p:set>
                                    <p:animEffect transition="in" filter="checkerboard(across)">
                                      <p:cBhvr>
                                        <p:cTn id="21" dur="500"/>
                                        <p:tgtEl>
                                          <p:spTgt spid="284675">
                                            <p:txEl>
                                              <p:pRg st="2" end="2"/>
                                            </p:txEl>
                                          </p:spTgt>
                                        </p:tgtEl>
                                      </p:cBhvr>
                                    </p:animEffect>
                                  </p:childTnLst>
                                </p:cTn>
                              </p:par>
                            </p:childTnLst>
                          </p:cTn>
                        </p:par>
                        <p:par>
                          <p:cTn id="22" fill="hold" nodeType="afterGroup">
                            <p:stCondLst>
                              <p:cond delay="1860"/>
                            </p:stCondLst>
                            <p:childTnLst>
                              <p:par>
                                <p:cTn id="23" presetID="5" presetClass="entr" presetSubtype="10" fill="hold" grpId="0" nodeType="after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Effect transition="in" filter="checkerboard(across)">
                                      <p:cBhvr>
                                        <p:cTn id="25" dur="500"/>
                                        <p:tgtEl>
                                          <p:spTgt spid="284675">
                                            <p:txEl>
                                              <p:pRg st="3" end="3"/>
                                            </p:txEl>
                                          </p:spTgt>
                                        </p:tgtEl>
                                      </p:cBhvr>
                                    </p:animEffect>
                                  </p:childTnLst>
                                </p:cTn>
                              </p:par>
                            </p:childTnLst>
                          </p:cTn>
                        </p:par>
                        <p:par>
                          <p:cTn id="26" fill="hold" nodeType="afterGroup">
                            <p:stCondLst>
                              <p:cond delay="2360"/>
                            </p:stCondLst>
                            <p:childTnLst>
                              <p:par>
                                <p:cTn id="27" presetID="5" presetClass="entr" presetSubtype="10" fill="hold" grpId="0" nodeType="afterEffect">
                                  <p:stCondLst>
                                    <p:cond delay="0"/>
                                  </p:stCondLst>
                                  <p:childTnLst>
                                    <p:set>
                                      <p:cBhvr>
                                        <p:cTn id="28" dur="1" fill="hold">
                                          <p:stCondLst>
                                            <p:cond delay="0"/>
                                          </p:stCondLst>
                                        </p:cTn>
                                        <p:tgtEl>
                                          <p:spTgt spid="284675">
                                            <p:txEl>
                                              <p:pRg st="4" end="4"/>
                                            </p:txEl>
                                          </p:spTgt>
                                        </p:tgtEl>
                                        <p:attrNameLst>
                                          <p:attrName>style.visibility</p:attrName>
                                        </p:attrNameLst>
                                      </p:cBhvr>
                                      <p:to>
                                        <p:strVal val="visible"/>
                                      </p:to>
                                    </p:set>
                                    <p:animEffect transition="in" filter="checkerboard(across)">
                                      <p:cBhvr>
                                        <p:cTn id="29" dur="500"/>
                                        <p:tgtEl>
                                          <p:spTgt spid="284675">
                                            <p:txEl>
                                              <p:pRg st="4" end="4"/>
                                            </p:txEl>
                                          </p:spTgt>
                                        </p:tgtEl>
                                      </p:cBhvr>
                                    </p:animEffect>
                                  </p:childTnLst>
                                </p:cTn>
                              </p:par>
                            </p:childTnLst>
                          </p:cTn>
                        </p:par>
                        <p:par>
                          <p:cTn id="30" fill="hold" nodeType="afterGroup">
                            <p:stCondLst>
                              <p:cond delay="2860"/>
                            </p:stCondLst>
                            <p:childTnLst>
                              <p:par>
                                <p:cTn id="31" presetID="5" presetClass="entr" presetSubtype="10" fill="hold" grpId="0" nodeType="afterEffect">
                                  <p:stCondLst>
                                    <p:cond delay="0"/>
                                  </p:stCondLst>
                                  <p:childTnLst>
                                    <p:set>
                                      <p:cBhvr>
                                        <p:cTn id="32" dur="1" fill="hold">
                                          <p:stCondLst>
                                            <p:cond delay="0"/>
                                          </p:stCondLst>
                                        </p:cTn>
                                        <p:tgtEl>
                                          <p:spTgt spid="284675">
                                            <p:txEl>
                                              <p:pRg st="5" end="5"/>
                                            </p:txEl>
                                          </p:spTgt>
                                        </p:tgtEl>
                                        <p:attrNameLst>
                                          <p:attrName>style.visibility</p:attrName>
                                        </p:attrNameLst>
                                      </p:cBhvr>
                                      <p:to>
                                        <p:strVal val="visible"/>
                                      </p:to>
                                    </p:set>
                                    <p:animEffect transition="in" filter="checkerboard(across)">
                                      <p:cBhvr>
                                        <p:cTn id="33" dur="500"/>
                                        <p:tgtEl>
                                          <p:spTgt spid="284675">
                                            <p:txEl>
                                              <p:pRg st="5" end="5"/>
                                            </p:txEl>
                                          </p:spTgt>
                                        </p:tgtEl>
                                      </p:cBhvr>
                                    </p:animEffect>
                                  </p:childTnLst>
                                </p:cTn>
                              </p:par>
                            </p:childTnLst>
                          </p:cTn>
                        </p:par>
                        <p:par>
                          <p:cTn id="34" fill="hold" nodeType="afterGroup">
                            <p:stCondLst>
                              <p:cond delay="3360"/>
                            </p:stCondLst>
                            <p:childTnLst>
                              <p:par>
                                <p:cTn id="35" presetID="5" presetClass="entr" presetSubtype="10" fill="hold" grpId="0" nodeType="afterEffect">
                                  <p:stCondLst>
                                    <p:cond delay="0"/>
                                  </p:stCondLst>
                                  <p:childTnLst>
                                    <p:set>
                                      <p:cBhvr>
                                        <p:cTn id="36" dur="1" fill="hold">
                                          <p:stCondLst>
                                            <p:cond delay="0"/>
                                          </p:stCondLst>
                                        </p:cTn>
                                        <p:tgtEl>
                                          <p:spTgt spid="284675">
                                            <p:txEl>
                                              <p:pRg st="6" end="6"/>
                                            </p:txEl>
                                          </p:spTgt>
                                        </p:tgtEl>
                                        <p:attrNameLst>
                                          <p:attrName>style.visibility</p:attrName>
                                        </p:attrNameLst>
                                      </p:cBhvr>
                                      <p:to>
                                        <p:strVal val="visible"/>
                                      </p:to>
                                    </p:set>
                                    <p:animEffect transition="in" filter="checkerboard(across)">
                                      <p:cBhvr>
                                        <p:cTn id="37" dur="500"/>
                                        <p:tgtEl>
                                          <p:spTgt spid="284675">
                                            <p:txEl>
                                              <p:pRg st="6" end="6"/>
                                            </p:txEl>
                                          </p:spTgt>
                                        </p:tgtEl>
                                      </p:cBhvr>
                                    </p:animEffect>
                                  </p:childTnLst>
                                </p:cTn>
                              </p:par>
                            </p:childTnLst>
                          </p:cTn>
                        </p:par>
                        <p:par>
                          <p:cTn id="38" fill="hold" nodeType="afterGroup">
                            <p:stCondLst>
                              <p:cond delay="3860"/>
                            </p:stCondLst>
                            <p:childTnLst>
                              <p:par>
                                <p:cTn id="39" presetID="5" presetClass="entr" presetSubtype="10" fill="hold" grpId="0" nodeType="afterEffect">
                                  <p:stCondLst>
                                    <p:cond delay="0"/>
                                  </p:stCondLst>
                                  <p:childTnLst>
                                    <p:set>
                                      <p:cBhvr>
                                        <p:cTn id="40" dur="1" fill="hold">
                                          <p:stCondLst>
                                            <p:cond delay="0"/>
                                          </p:stCondLst>
                                        </p:cTn>
                                        <p:tgtEl>
                                          <p:spTgt spid="284675">
                                            <p:txEl>
                                              <p:pRg st="7" end="7"/>
                                            </p:txEl>
                                          </p:spTgt>
                                        </p:tgtEl>
                                        <p:attrNameLst>
                                          <p:attrName>style.visibility</p:attrName>
                                        </p:attrNameLst>
                                      </p:cBhvr>
                                      <p:to>
                                        <p:strVal val="visible"/>
                                      </p:to>
                                    </p:set>
                                    <p:animEffect transition="in" filter="checkerboard(across)">
                                      <p:cBhvr>
                                        <p:cTn id="41" dur="500"/>
                                        <p:tgtEl>
                                          <p:spTgt spid="284675">
                                            <p:txEl>
                                              <p:pRg st="7" end="7"/>
                                            </p:txEl>
                                          </p:spTgt>
                                        </p:tgtEl>
                                      </p:cBhvr>
                                    </p:animEffect>
                                  </p:childTnLst>
                                </p:cTn>
                              </p:par>
                            </p:childTnLst>
                          </p:cTn>
                        </p:par>
                        <p:par>
                          <p:cTn id="42" fill="hold" nodeType="afterGroup">
                            <p:stCondLst>
                              <p:cond delay="4360"/>
                            </p:stCondLst>
                            <p:childTnLst>
                              <p:par>
                                <p:cTn id="43" presetID="5" presetClass="entr" presetSubtype="10" fill="hold" grpId="0" nodeType="afterEffect">
                                  <p:stCondLst>
                                    <p:cond delay="0"/>
                                  </p:stCondLst>
                                  <p:childTnLst>
                                    <p:set>
                                      <p:cBhvr>
                                        <p:cTn id="44" dur="1" fill="hold">
                                          <p:stCondLst>
                                            <p:cond delay="0"/>
                                          </p:stCondLst>
                                        </p:cTn>
                                        <p:tgtEl>
                                          <p:spTgt spid="284675">
                                            <p:txEl>
                                              <p:pRg st="8" end="8"/>
                                            </p:txEl>
                                          </p:spTgt>
                                        </p:tgtEl>
                                        <p:attrNameLst>
                                          <p:attrName>style.visibility</p:attrName>
                                        </p:attrNameLst>
                                      </p:cBhvr>
                                      <p:to>
                                        <p:strVal val="visible"/>
                                      </p:to>
                                    </p:set>
                                    <p:animEffect transition="in" filter="checkerboard(across)">
                                      <p:cBhvr>
                                        <p:cTn id="45" dur="500"/>
                                        <p:tgtEl>
                                          <p:spTgt spid="284675">
                                            <p:txEl>
                                              <p:pRg st="8" end="8"/>
                                            </p:txEl>
                                          </p:spTgt>
                                        </p:tgtEl>
                                      </p:cBhvr>
                                    </p:animEffect>
                                  </p:childTnLst>
                                </p:cTn>
                              </p:par>
                            </p:childTnLst>
                          </p:cTn>
                        </p:par>
                        <p:par>
                          <p:cTn id="46" fill="hold" nodeType="afterGroup">
                            <p:stCondLst>
                              <p:cond delay="4860"/>
                            </p:stCondLst>
                            <p:childTnLst>
                              <p:par>
                                <p:cTn id="47" presetID="5" presetClass="entr" presetSubtype="10" fill="hold" grpId="0" nodeType="afterEffect">
                                  <p:stCondLst>
                                    <p:cond delay="0"/>
                                  </p:stCondLst>
                                  <p:childTnLst>
                                    <p:set>
                                      <p:cBhvr>
                                        <p:cTn id="48" dur="1" fill="hold">
                                          <p:stCondLst>
                                            <p:cond delay="0"/>
                                          </p:stCondLst>
                                        </p:cTn>
                                        <p:tgtEl>
                                          <p:spTgt spid="284675">
                                            <p:txEl>
                                              <p:pRg st="9" end="9"/>
                                            </p:txEl>
                                          </p:spTgt>
                                        </p:tgtEl>
                                        <p:attrNameLst>
                                          <p:attrName>style.visibility</p:attrName>
                                        </p:attrNameLst>
                                      </p:cBhvr>
                                      <p:to>
                                        <p:strVal val="visible"/>
                                      </p:to>
                                    </p:set>
                                    <p:animEffect transition="in" filter="checkerboard(across)">
                                      <p:cBhvr>
                                        <p:cTn id="49" dur="500"/>
                                        <p:tgtEl>
                                          <p:spTgt spid="284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p:bldP spid="28467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2ED4430-CC62-44F9-AB9E-155332479FEB}"/>
              </a:ext>
            </a:extLst>
          </p:cNvPr>
          <p:cNvSpPr>
            <a:spLocks noGrp="1"/>
          </p:cNvSpPr>
          <p:nvPr>
            <p:ph type="sldNum" sz="quarter" idx="10"/>
          </p:nvPr>
        </p:nvSpPr>
        <p:spPr/>
        <p:txBody>
          <a:bodyPr/>
          <a:lstStyle/>
          <a:p>
            <a:r>
              <a:rPr lang="en-GB" altLang="en-US"/>
              <a:t>Page </a:t>
            </a:r>
            <a:fld id="{69EE40A4-A307-44DE-943C-9B8503C34734}" type="slidenum">
              <a:rPr lang="en-GB" altLang="en-US"/>
              <a:pPr/>
              <a:t>50</a:t>
            </a:fld>
            <a:r>
              <a:rPr lang="en-GB" altLang="en-US" sz="1400" b="0">
                <a:solidFill>
                  <a:schemeClr val="tx1"/>
                </a:solidFill>
              </a:rPr>
              <a:t> | </a:t>
            </a:r>
            <a:fld id="{29B457EF-29D8-4653-AEDF-F8E4B7CC370A}" type="datetime1">
              <a:rPr lang="en-GB" altLang="en-US" sz="1400" b="0">
                <a:solidFill>
                  <a:schemeClr val="tx1"/>
                </a:solidFill>
              </a:rPr>
              <a:pPr/>
              <a:t>07/07/2021</a:t>
            </a:fld>
            <a:r>
              <a:rPr lang="en-GB" altLang="en-US" sz="1400" b="0">
                <a:solidFill>
                  <a:schemeClr val="tx1"/>
                </a:solidFill>
              </a:rPr>
              <a:t> | UNIX Fundementals II </a:t>
            </a:r>
          </a:p>
        </p:txBody>
      </p:sp>
      <p:pic>
        <p:nvPicPr>
          <p:cNvPr id="290820" name="Picture 4">
            <a:extLst>
              <a:ext uri="{FF2B5EF4-FFF2-40B4-BE49-F238E27FC236}">
                <a16:creationId xmlns:a16="http://schemas.microsoft.com/office/drawing/2014/main" id="{E77D0C1F-FC28-4D72-AB86-EAB315372ECA}"/>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584575"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18" name="Rectangle 2">
            <a:extLst>
              <a:ext uri="{FF2B5EF4-FFF2-40B4-BE49-F238E27FC236}">
                <a16:creationId xmlns:a16="http://schemas.microsoft.com/office/drawing/2014/main" id="{699126AC-B392-4D1D-8D2D-110686391935}"/>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90819" name="Rectangle 3">
            <a:extLst>
              <a:ext uri="{FF2B5EF4-FFF2-40B4-BE49-F238E27FC236}">
                <a16:creationId xmlns:a16="http://schemas.microsoft.com/office/drawing/2014/main" id="{8F12696A-AFA6-4D84-A07B-4E18CCF57BBC}"/>
              </a:ext>
            </a:extLst>
          </p:cNvPr>
          <p:cNvSpPr>
            <a:spLocks noGrp="1" noChangeArrowheads="1"/>
          </p:cNvSpPr>
          <p:nvPr>
            <p:ph type="body" idx="1"/>
          </p:nvPr>
        </p:nvSpPr>
        <p:spPr>
          <a:xfrm>
            <a:off x="742950" y="1484313"/>
            <a:ext cx="8420100" cy="4321175"/>
          </a:xfrm>
        </p:spPr>
        <p:txBody>
          <a:bodyPr/>
          <a:lstStyle/>
          <a:p>
            <a:pPr>
              <a:lnSpc>
                <a:spcPct val="90000"/>
              </a:lnSpc>
            </a:pPr>
            <a:r>
              <a:rPr lang="en-US" altLang="en-US" sz="1800">
                <a:solidFill>
                  <a:schemeClr val="hlink"/>
                </a:solidFill>
              </a:rPr>
              <a:t>vi editor</a:t>
            </a:r>
          </a:p>
          <a:p>
            <a:pPr>
              <a:lnSpc>
                <a:spcPct val="90000"/>
              </a:lnSpc>
            </a:pPr>
            <a:r>
              <a:rPr lang="en-US" altLang="en-US" sz="1800">
                <a:solidFill>
                  <a:schemeClr val="hlink"/>
                </a:solidFill>
              </a:rPr>
              <a:t>Redirection &amp; Regular Expressions</a:t>
            </a:r>
          </a:p>
          <a:p>
            <a:pPr>
              <a:lnSpc>
                <a:spcPct val="90000"/>
              </a:lnSpc>
            </a:pPr>
            <a:r>
              <a:rPr lang="en-US" altLang="en-US" sz="1800">
                <a:solidFill>
                  <a:schemeClr val="hlink"/>
                </a:solidFill>
              </a:rPr>
              <a:t>Scheduling</a:t>
            </a:r>
          </a:p>
          <a:p>
            <a:pPr>
              <a:lnSpc>
                <a:spcPct val="90000"/>
              </a:lnSpc>
            </a:pPr>
            <a:r>
              <a:rPr lang="en-US" altLang="en-US" sz="1800">
                <a:solidFill>
                  <a:schemeClr val="hlink"/>
                </a:solidFill>
              </a:rPr>
              <a:t>Logical Volume Management</a:t>
            </a:r>
          </a:p>
          <a:p>
            <a:pPr>
              <a:lnSpc>
                <a:spcPct val="90000"/>
              </a:lnSpc>
            </a:pPr>
            <a:r>
              <a:rPr lang="en-US" altLang="en-US">
                <a:solidFill>
                  <a:srgbClr val="800000"/>
                </a:solidFill>
              </a:rPr>
              <a:t>Printing</a:t>
            </a:r>
          </a:p>
          <a:p>
            <a:pPr lvl="1">
              <a:lnSpc>
                <a:spcPct val="90000"/>
              </a:lnSpc>
            </a:pPr>
            <a:r>
              <a:rPr lang="en-US" altLang="en-US">
                <a:solidFill>
                  <a:srgbClr val="800000"/>
                </a:solidFill>
              </a:rPr>
              <a:t>Printing Overview</a:t>
            </a:r>
          </a:p>
          <a:p>
            <a:pPr lvl="1">
              <a:lnSpc>
                <a:spcPct val="90000"/>
              </a:lnSpc>
            </a:pPr>
            <a:r>
              <a:rPr lang="en-US" altLang="en-US">
                <a:solidFill>
                  <a:srgbClr val="800000"/>
                </a:solidFill>
              </a:rPr>
              <a:t>Printer Queue Configuration/Definitions</a:t>
            </a:r>
          </a:p>
          <a:p>
            <a:pPr lvl="1">
              <a:lnSpc>
                <a:spcPct val="90000"/>
              </a:lnSpc>
            </a:pPr>
            <a:r>
              <a:rPr lang="en-US" altLang="en-US">
                <a:solidFill>
                  <a:srgbClr val="800000"/>
                </a:solidFill>
              </a:rPr>
              <a:t>Printer Subsystem Management</a:t>
            </a:r>
          </a:p>
          <a:p>
            <a:pPr lvl="1">
              <a:lnSpc>
                <a:spcPct val="90000"/>
              </a:lnSpc>
            </a:pPr>
            <a:r>
              <a:rPr lang="en-US" altLang="en-US">
                <a:solidFill>
                  <a:srgbClr val="800000"/>
                </a:solidFill>
              </a:rPr>
              <a:t>Submitting/Removing Print Jobs</a:t>
            </a:r>
          </a:p>
          <a:p>
            <a:pPr lvl="1">
              <a:lnSpc>
                <a:spcPct val="90000"/>
              </a:lnSpc>
            </a:pPr>
            <a:r>
              <a:rPr lang="en-US" altLang="en-US">
                <a:solidFill>
                  <a:srgbClr val="800000"/>
                </a:solidFill>
              </a:rPr>
              <a:t>Print Job Statistics</a:t>
            </a:r>
          </a:p>
          <a:p>
            <a:pPr>
              <a:lnSpc>
                <a:spcPct val="90000"/>
              </a:lnSpc>
            </a:pPr>
            <a:r>
              <a:rPr lang="en-US" altLang="en-US" sz="1800">
                <a:solidFill>
                  <a:schemeClr val="hlink"/>
                </a:solidFill>
              </a:rPr>
              <a:t>UNIX Tools &amp; Utilities</a:t>
            </a:r>
          </a:p>
          <a:p>
            <a:pPr>
              <a:lnSpc>
                <a:spcPct val="90000"/>
              </a:lnSpc>
            </a:pPr>
            <a:r>
              <a:rPr lang="en-US" altLang="en-US" sz="1800">
                <a:solidFill>
                  <a:schemeClr val="hlink"/>
                </a:solidFill>
              </a:rPr>
              <a:t>System Error Reporting</a:t>
            </a:r>
          </a:p>
          <a:p>
            <a:pPr>
              <a:lnSpc>
                <a:spcPct val="90000"/>
              </a:lnSpc>
            </a:pPr>
            <a:r>
              <a:rPr lang="en-US" altLang="en-US" sz="1800">
                <a:solidFill>
                  <a:schemeClr val="hlink"/>
                </a:solidFill>
              </a:rPr>
              <a:t>Manual Pages</a:t>
            </a:r>
            <a:endParaRPr lang="en-GB" altLang="en-US" sz="1800">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90818"/>
                                        </p:tgtEl>
                                        <p:attrNameLst>
                                          <p:attrName>style.visibility</p:attrName>
                                        </p:attrNameLst>
                                      </p:cBhvr>
                                      <p:to>
                                        <p:strVal val="visible"/>
                                      </p:to>
                                    </p:set>
                                    <p:anim calcmode="discrete" valueType="clr">
                                      <p:cBhvr override="childStyle">
                                        <p:cTn id="7" dur="80"/>
                                        <p:tgtEl>
                                          <p:spTgt spid="29081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0818"/>
                                        </p:tgtEl>
                                        <p:attrNameLst>
                                          <p:attrName>fillcolor</p:attrName>
                                        </p:attrNameLst>
                                      </p:cBhvr>
                                      <p:tavLst>
                                        <p:tav tm="0">
                                          <p:val>
                                            <p:clrVal>
                                              <a:schemeClr val="accent2"/>
                                            </p:clrVal>
                                          </p:val>
                                        </p:tav>
                                        <p:tav tm="50000">
                                          <p:val>
                                            <p:clrVal>
                                              <a:schemeClr val="hlink"/>
                                            </p:clrVal>
                                          </p:val>
                                        </p:tav>
                                      </p:tavLst>
                                    </p:anim>
                                    <p:set>
                                      <p:cBhvr>
                                        <p:cTn id="9" dur="80"/>
                                        <p:tgtEl>
                                          <p:spTgt spid="290818"/>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290819">
                                            <p:txEl>
                                              <p:pRg st="0" end="0"/>
                                            </p:txEl>
                                          </p:spTgt>
                                        </p:tgtEl>
                                        <p:attrNameLst>
                                          <p:attrName>style.visibility</p:attrName>
                                        </p:attrNameLst>
                                      </p:cBhvr>
                                      <p:to>
                                        <p:strVal val="visible"/>
                                      </p:to>
                                    </p:set>
                                    <p:anim calcmode="lin" valueType="num">
                                      <p:cBhvr additive="base">
                                        <p:cTn id="13"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290819">
                                            <p:txEl>
                                              <p:pRg st="1" end="1"/>
                                            </p:txEl>
                                          </p:spTgt>
                                        </p:tgtEl>
                                        <p:attrNameLst>
                                          <p:attrName>style.visibility</p:attrName>
                                        </p:attrNameLst>
                                      </p:cBhvr>
                                      <p:to>
                                        <p:strVal val="visible"/>
                                      </p:to>
                                    </p:set>
                                    <p:anim calcmode="lin" valueType="num">
                                      <p:cBhvr additive="base">
                                        <p:cTn id="18"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0819">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290819">
                                            <p:txEl>
                                              <p:pRg st="2" end="2"/>
                                            </p:txEl>
                                          </p:spTgt>
                                        </p:tgtEl>
                                        <p:attrNameLst>
                                          <p:attrName>style.visibility</p:attrName>
                                        </p:attrNameLst>
                                      </p:cBhvr>
                                      <p:to>
                                        <p:strVal val="visible"/>
                                      </p:to>
                                    </p:set>
                                    <p:anim calcmode="lin" valueType="num">
                                      <p:cBhvr additive="base">
                                        <p:cTn id="23"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0819">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290819">
                                            <p:txEl>
                                              <p:pRg st="3" end="3"/>
                                            </p:txEl>
                                          </p:spTgt>
                                        </p:tgtEl>
                                        <p:attrNameLst>
                                          <p:attrName>style.visibility</p:attrName>
                                        </p:attrNameLst>
                                      </p:cBhvr>
                                      <p:to>
                                        <p:strVal val="visible"/>
                                      </p:to>
                                    </p:set>
                                    <p:anim calcmode="lin" valueType="num">
                                      <p:cBhvr additive="base">
                                        <p:cTn id="28"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90819">
                                            <p:txEl>
                                              <p:pRg st="3" end="3"/>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290819">
                                            <p:txEl>
                                              <p:pRg st="10" end="10"/>
                                            </p:txEl>
                                          </p:spTgt>
                                        </p:tgtEl>
                                        <p:attrNameLst>
                                          <p:attrName>style.visibility</p:attrName>
                                        </p:attrNameLst>
                                      </p:cBhvr>
                                      <p:to>
                                        <p:strVal val="visible"/>
                                      </p:to>
                                    </p:set>
                                    <p:anim calcmode="lin" valueType="num">
                                      <p:cBhvr additive="base">
                                        <p:cTn id="33" dur="500" fill="hold"/>
                                        <p:tgtEl>
                                          <p:spTgt spid="290819">
                                            <p:txEl>
                                              <p:pRg st="10" end="1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0819">
                                            <p:txEl>
                                              <p:pRg st="10" end="10"/>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290819">
                                            <p:txEl>
                                              <p:pRg st="11" end="11"/>
                                            </p:txEl>
                                          </p:spTgt>
                                        </p:tgtEl>
                                        <p:attrNameLst>
                                          <p:attrName>style.visibility</p:attrName>
                                        </p:attrNameLst>
                                      </p:cBhvr>
                                      <p:to>
                                        <p:strVal val="visible"/>
                                      </p:to>
                                    </p:set>
                                    <p:anim calcmode="lin" valueType="num">
                                      <p:cBhvr additive="base">
                                        <p:cTn id="38" dur="500" fill="hold"/>
                                        <p:tgtEl>
                                          <p:spTgt spid="290819">
                                            <p:txEl>
                                              <p:pRg st="11" end="1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90819">
                                            <p:txEl>
                                              <p:pRg st="11" end="11"/>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290819">
                                            <p:txEl>
                                              <p:pRg st="12" end="12"/>
                                            </p:txEl>
                                          </p:spTgt>
                                        </p:tgtEl>
                                        <p:attrNameLst>
                                          <p:attrName>style.visibility</p:attrName>
                                        </p:attrNameLst>
                                      </p:cBhvr>
                                      <p:to>
                                        <p:strVal val="visible"/>
                                      </p:to>
                                    </p:set>
                                    <p:anim calcmode="lin" valueType="num">
                                      <p:cBhvr additive="base">
                                        <p:cTn id="43" dur="500" fill="hold"/>
                                        <p:tgtEl>
                                          <p:spTgt spid="290819">
                                            <p:txEl>
                                              <p:pRg st="12" end="1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0819">
                                            <p:txEl>
                                              <p:pRg st="12" end="12"/>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4" fill="hold" grpId="0" nodeType="afterEffect">
                                  <p:stCondLst>
                                    <p:cond delay="0"/>
                                  </p:stCondLst>
                                  <p:childTnLst>
                                    <p:set>
                                      <p:cBhvr>
                                        <p:cTn id="47" dur="1" fill="hold">
                                          <p:stCondLst>
                                            <p:cond delay="0"/>
                                          </p:stCondLst>
                                        </p:cTn>
                                        <p:tgtEl>
                                          <p:spTgt spid="290819">
                                            <p:txEl>
                                              <p:pRg st="4" end="4"/>
                                            </p:txEl>
                                          </p:spTgt>
                                        </p:tgtEl>
                                        <p:attrNameLst>
                                          <p:attrName>style.visibility</p:attrName>
                                        </p:attrNameLst>
                                      </p:cBhvr>
                                      <p:to>
                                        <p:strVal val="visible"/>
                                      </p:to>
                                    </p:set>
                                    <p:anim calcmode="lin" valueType="num">
                                      <p:cBhvr additive="base">
                                        <p:cTn id="48" dur="500" fill="hold"/>
                                        <p:tgtEl>
                                          <p:spTgt spid="290819">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0819">
                                            <p:txEl>
                                              <p:pRg st="4" end="4"/>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920"/>
                            </p:stCondLst>
                            <p:childTnLst>
                              <p:par>
                                <p:cTn id="51" presetID="2" presetClass="entr" presetSubtype="2" fill="hold" grpId="0" nodeType="afterEffect">
                                  <p:stCondLst>
                                    <p:cond delay="0"/>
                                  </p:stCondLst>
                                  <p:childTnLst>
                                    <p:set>
                                      <p:cBhvr>
                                        <p:cTn id="52" dur="1" fill="hold">
                                          <p:stCondLst>
                                            <p:cond delay="0"/>
                                          </p:stCondLst>
                                        </p:cTn>
                                        <p:tgtEl>
                                          <p:spTgt spid="290819">
                                            <p:txEl>
                                              <p:pRg st="5" end="5"/>
                                            </p:txEl>
                                          </p:spTgt>
                                        </p:tgtEl>
                                        <p:attrNameLst>
                                          <p:attrName>style.visibility</p:attrName>
                                        </p:attrNameLst>
                                      </p:cBhvr>
                                      <p:to>
                                        <p:strVal val="visible"/>
                                      </p:to>
                                    </p:set>
                                    <p:anim calcmode="lin" valueType="num">
                                      <p:cBhvr additive="base">
                                        <p:cTn id="53" dur="500" fill="hold"/>
                                        <p:tgtEl>
                                          <p:spTgt spid="290819">
                                            <p:txEl>
                                              <p:pRg st="5" end="5"/>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90819">
                                            <p:txEl>
                                              <p:pRg st="5" end="5"/>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420"/>
                            </p:stCondLst>
                            <p:childTnLst>
                              <p:par>
                                <p:cTn id="56" presetID="2" presetClass="entr" presetSubtype="2" fill="hold" grpId="0" nodeType="afterEffect">
                                  <p:stCondLst>
                                    <p:cond delay="0"/>
                                  </p:stCondLst>
                                  <p:childTnLst>
                                    <p:set>
                                      <p:cBhvr>
                                        <p:cTn id="57" dur="1" fill="hold">
                                          <p:stCondLst>
                                            <p:cond delay="0"/>
                                          </p:stCondLst>
                                        </p:cTn>
                                        <p:tgtEl>
                                          <p:spTgt spid="290819">
                                            <p:txEl>
                                              <p:pRg st="6" end="6"/>
                                            </p:txEl>
                                          </p:spTgt>
                                        </p:tgtEl>
                                        <p:attrNameLst>
                                          <p:attrName>style.visibility</p:attrName>
                                        </p:attrNameLst>
                                      </p:cBhvr>
                                      <p:to>
                                        <p:strVal val="visible"/>
                                      </p:to>
                                    </p:set>
                                    <p:anim calcmode="lin" valueType="num">
                                      <p:cBhvr additive="base">
                                        <p:cTn id="58" dur="500" fill="hold"/>
                                        <p:tgtEl>
                                          <p:spTgt spid="290819">
                                            <p:txEl>
                                              <p:pRg st="6" end="6"/>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290819">
                                            <p:txEl>
                                              <p:pRg st="6" end="6"/>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920"/>
                            </p:stCondLst>
                            <p:childTnLst>
                              <p:par>
                                <p:cTn id="61" presetID="2" presetClass="entr" presetSubtype="2" fill="hold" grpId="0" nodeType="afterEffect">
                                  <p:stCondLst>
                                    <p:cond delay="0"/>
                                  </p:stCondLst>
                                  <p:childTnLst>
                                    <p:set>
                                      <p:cBhvr>
                                        <p:cTn id="62" dur="1" fill="hold">
                                          <p:stCondLst>
                                            <p:cond delay="0"/>
                                          </p:stCondLst>
                                        </p:cTn>
                                        <p:tgtEl>
                                          <p:spTgt spid="290819">
                                            <p:txEl>
                                              <p:pRg st="7" end="7"/>
                                            </p:txEl>
                                          </p:spTgt>
                                        </p:tgtEl>
                                        <p:attrNameLst>
                                          <p:attrName>style.visibility</p:attrName>
                                        </p:attrNameLst>
                                      </p:cBhvr>
                                      <p:to>
                                        <p:strVal val="visible"/>
                                      </p:to>
                                    </p:set>
                                    <p:anim calcmode="lin" valueType="num">
                                      <p:cBhvr additive="base">
                                        <p:cTn id="63" dur="500" fill="hold"/>
                                        <p:tgtEl>
                                          <p:spTgt spid="290819">
                                            <p:txEl>
                                              <p:pRg st="7" end="7"/>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0819">
                                            <p:txEl>
                                              <p:pRg st="7" end="7"/>
                                            </p:txEl>
                                          </p:spTgt>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6420"/>
                            </p:stCondLst>
                            <p:childTnLst>
                              <p:par>
                                <p:cTn id="66" presetID="2" presetClass="entr" presetSubtype="2" fill="hold" grpId="0" nodeType="afterEffect">
                                  <p:stCondLst>
                                    <p:cond delay="0"/>
                                  </p:stCondLst>
                                  <p:childTnLst>
                                    <p:set>
                                      <p:cBhvr>
                                        <p:cTn id="67" dur="1" fill="hold">
                                          <p:stCondLst>
                                            <p:cond delay="0"/>
                                          </p:stCondLst>
                                        </p:cTn>
                                        <p:tgtEl>
                                          <p:spTgt spid="290819">
                                            <p:txEl>
                                              <p:pRg st="8" end="8"/>
                                            </p:txEl>
                                          </p:spTgt>
                                        </p:tgtEl>
                                        <p:attrNameLst>
                                          <p:attrName>style.visibility</p:attrName>
                                        </p:attrNameLst>
                                      </p:cBhvr>
                                      <p:to>
                                        <p:strVal val="visible"/>
                                      </p:to>
                                    </p:set>
                                    <p:anim calcmode="lin" valueType="num">
                                      <p:cBhvr additive="base">
                                        <p:cTn id="68" dur="500" fill="hold"/>
                                        <p:tgtEl>
                                          <p:spTgt spid="290819">
                                            <p:txEl>
                                              <p:pRg st="8" end="8"/>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290819">
                                            <p:txEl>
                                              <p:pRg st="8" end="8"/>
                                            </p:txEl>
                                          </p:spTgt>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6920"/>
                            </p:stCondLst>
                            <p:childTnLst>
                              <p:par>
                                <p:cTn id="71" presetID="2" presetClass="entr" presetSubtype="2" fill="hold" grpId="0" nodeType="afterEffect">
                                  <p:stCondLst>
                                    <p:cond delay="0"/>
                                  </p:stCondLst>
                                  <p:childTnLst>
                                    <p:set>
                                      <p:cBhvr>
                                        <p:cTn id="72" dur="1" fill="hold">
                                          <p:stCondLst>
                                            <p:cond delay="0"/>
                                          </p:stCondLst>
                                        </p:cTn>
                                        <p:tgtEl>
                                          <p:spTgt spid="290819">
                                            <p:txEl>
                                              <p:pRg st="9" end="9"/>
                                            </p:txEl>
                                          </p:spTgt>
                                        </p:tgtEl>
                                        <p:attrNameLst>
                                          <p:attrName>style.visibility</p:attrName>
                                        </p:attrNameLst>
                                      </p:cBhvr>
                                      <p:to>
                                        <p:strVal val="visible"/>
                                      </p:to>
                                    </p:set>
                                    <p:anim calcmode="lin" valueType="num">
                                      <p:cBhvr additive="base">
                                        <p:cTn id="73" dur="500" fill="hold"/>
                                        <p:tgtEl>
                                          <p:spTgt spid="290819">
                                            <p:txEl>
                                              <p:pRg st="9" end="9"/>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9081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p:bldP spid="290819"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B3C4CA1-C49E-4359-9D9B-5611EC0B05D1}"/>
              </a:ext>
            </a:extLst>
          </p:cNvPr>
          <p:cNvSpPr>
            <a:spLocks noGrp="1"/>
          </p:cNvSpPr>
          <p:nvPr>
            <p:ph type="sldNum" sz="quarter" idx="10"/>
          </p:nvPr>
        </p:nvSpPr>
        <p:spPr/>
        <p:txBody>
          <a:bodyPr/>
          <a:lstStyle/>
          <a:p>
            <a:r>
              <a:rPr lang="en-GB" altLang="en-US"/>
              <a:t>Page </a:t>
            </a:r>
            <a:fld id="{A939F079-E01B-4218-9D04-548CDF2CE4CC}" type="slidenum">
              <a:rPr lang="en-GB" altLang="en-US"/>
              <a:pPr/>
              <a:t>51</a:t>
            </a:fld>
            <a:r>
              <a:rPr lang="en-GB" altLang="en-US" sz="1400" b="0">
                <a:solidFill>
                  <a:schemeClr val="tx1"/>
                </a:solidFill>
              </a:rPr>
              <a:t> | </a:t>
            </a:r>
            <a:fld id="{2CD44F7E-2D74-4E65-8635-0D323E2DAAD7}" type="datetime1">
              <a:rPr lang="en-GB" altLang="en-US" sz="1400" b="0">
                <a:solidFill>
                  <a:schemeClr val="tx1"/>
                </a:solidFill>
              </a:rPr>
              <a:pPr/>
              <a:t>07/07/2021</a:t>
            </a:fld>
            <a:r>
              <a:rPr lang="en-GB" altLang="en-US" sz="1400" b="0">
                <a:solidFill>
                  <a:schemeClr val="tx1"/>
                </a:solidFill>
              </a:rPr>
              <a:t> | UNIX Fundementals II </a:t>
            </a:r>
          </a:p>
        </p:txBody>
      </p:sp>
      <p:sp>
        <p:nvSpPr>
          <p:cNvPr id="301058" name="Rectangle 2">
            <a:extLst>
              <a:ext uri="{FF2B5EF4-FFF2-40B4-BE49-F238E27FC236}">
                <a16:creationId xmlns:a16="http://schemas.microsoft.com/office/drawing/2014/main" id="{BF4B2CE3-965C-4814-BD2E-76F2482E5BE1}"/>
              </a:ext>
            </a:extLst>
          </p:cNvPr>
          <p:cNvSpPr>
            <a:spLocks noGrp="1" noChangeArrowheads="1"/>
          </p:cNvSpPr>
          <p:nvPr>
            <p:ph type="title"/>
          </p:nvPr>
        </p:nvSpPr>
        <p:spPr/>
        <p:txBody>
          <a:bodyPr/>
          <a:lstStyle/>
          <a:p>
            <a:r>
              <a:rPr lang="en-GB" altLang="en-US"/>
              <a:t>Printing - Overview</a:t>
            </a:r>
          </a:p>
        </p:txBody>
      </p:sp>
      <p:sp>
        <p:nvSpPr>
          <p:cNvPr id="301059" name="Rectangle 3">
            <a:extLst>
              <a:ext uri="{FF2B5EF4-FFF2-40B4-BE49-F238E27FC236}">
                <a16:creationId xmlns:a16="http://schemas.microsoft.com/office/drawing/2014/main" id="{D46A5B76-F66C-4FD8-8B8C-4E7959615D34}"/>
              </a:ext>
            </a:extLst>
          </p:cNvPr>
          <p:cNvSpPr>
            <a:spLocks noGrp="1" noChangeArrowheads="1"/>
          </p:cNvSpPr>
          <p:nvPr>
            <p:ph type="body" idx="1"/>
          </p:nvPr>
        </p:nvSpPr>
        <p:spPr>
          <a:xfrm>
            <a:off x="742950" y="1268413"/>
            <a:ext cx="7523163" cy="4537075"/>
          </a:xfrm>
        </p:spPr>
        <p:txBody>
          <a:bodyPr/>
          <a:lstStyle/>
          <a:p>
            <a:r>
              <a:rPr lang="en-GB" altLang="en-US" sz="2000"/>
              <a:t>A number of different print commands &amp; systems – dependent on flavour of UNIX</a:t>
            </a:r>
          </a:p>
          <a:p>
            <a:r>
              <a:rPr lang="en-GB" altLang="en-US" sz="2000"/>
              <a:t>UNIX command line printing programs, assume that the default print queue name is lp.</a:t>
            </a:r>
          </a:p>
          <a:p>
            <a:r>
              <a:rPr lang="en-GB" altLang="en-US" sz="2000"/>
              <a:t>4 main printing systems in UNIX/Linux:</a:t>
            </a:r>
          </a:p>
          <a:p>
            <a:pPr lvl="1"/>
            <a:endParaRPr lang="en-GB" altLang="en-US" sz="1800"/>
          </a:p>
          <a:p>
            <a:pPr lvl="1"/>
            <a:r>
              <a:rPr lang="en-GB" altLang="en-US" sz="1800"/>
              <a:t>System V printing system (lpr)</a:t>
            </a:r>
          </a:p>
          <a:p>
            <a:pPr lvl="1">
              <a:buFont typeface="Wingdings" panose="05000000000000000000" pitchFamily="2" charset="2"/>
              <a:buNone/>
            </a:pPr>
            <a:endParaRPr lang="en-GB" altLang="en-US" sz="1800"/>
          </a:p>
          <a:p>
            <a:pPr lvl="1"/>
            <a:r>
              <a:rPr lang="en-GB" altLang="en-US" sz="1800"/>
              <a:t>Berkely Printing System (lpd)</a:t>
            </a:r>
          </a:p>
          <a:p>
            <a:pPr lvl="1">
              <a:buFont typeface="Wingdings" panose="05000000000000000000" pitchFamily="2" charset="2"/>
              <a:buNone/>
            </a:pPr>
            <a:endParaRPr lang="en-GB" altLang="en-US" sz="1800"/>
          </a:p>
          <a:p>
            <a:pPr lvl="1"/>
            <a:r>
              <a:rPr lang="en-GB" altLang="en-US" sz="1800"/>
              <a:t>Line Printer Remote next generation (LPRng) </a:t>
            </a:r>
          </a:p>
          <a:p>
            <a:pPr lvl="1">
              <a:buFont typeface="Wingdings" panose="05000000000000000000" pitchFamily="2" charset="2"/>
              <a:buNone/>
            </a:pPr>
            <a:endParaRPr lang="en-GB" altLang="en-US" sz="1800"/>
          </a:p>
          <a:p>
            <a:pPr lvl="1"/>
            <a:r>
              <a:rPr lang="en-GB" altLang="en-US" sz="1800"/>
              <a:t>Common UNIX Printing System (CUPS)</a:t>
            </a:r>
          </a:p>
          <a:p>
            <a:endParaRPr lang="en-GB" altLang="en-US" sz="2000"/>
          </a:p>
          <a:p>
            <a:endParaRPr lang="en-GB" altLang="en-US" sz="2000"/>
          </a:p>
        </p:txBody>
      </p:sp>
      <p:pic>
        <p:nvPicPr>
          <p:cNvPr id="301061" name="Picture 5">
            <a:hlinkClick r:id="rId3"/>
            <a:extLst>
              <a:ext uri="{FF2B5EF4-FFF2-40B4-BE49-F238E27FC236}">
                <a16:creationId xmlns:a16="http://schemas.microsoft.com/office/drawing/2014/main" id="{CA9C1493-7CF7-480C-BFB7-3C93902E4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7188" y="1196975"/>
            <a:ext cx="1687512" cy="4679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1058"/>
                                        </p:tgtEl>
                                        <p:attrNameLst>
                                          <p:attrName>style.visibility</p:attrName>
                                        </p:attrNameLst>
                                      </p:cBhvr>
                                      <p:to>
                                        <p:strVal val="visible"/>
                                      </p:to>
                                    </p:set>
                                    <p:anim calcmode="discrete" valueType="clr">
                                      <p:cBhvr override="childStyle">
                                        <p:cTn id="7" dur="80"/>
                                        <p:tgtEl>
                                          <p:spTgt spid="3010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1058"/>
                                        </p:tgtEl>
                                        <p:attrNameLst>
                                          <p:attrName>fillcolor</p:attrName>
                                        </p:attrNameLst>
                                      </p:cBhvr>
                                      <p:tavLst>
                                        <p:tav tm="0">
                                          <p:val>
                                            <p:clrVal>
                                              <a:schemeClr val="accent2"/>
                                            </p:clrVal>
                                          </p:val>
                                        </p:tav>
                                        <p:tav tm="50000">
                                          <p:val>
                                            <p:clrVal>
                                              <a:schemeClr val="hlink"/>
                                            </p:clrVal>
                                          </p:val>
                                        </p:tav>
                                      </p:tavLst>
                                    </p:anim>
                                    <p:set>
                                      <p:cBhvr>
                                        <p:cTn id="9" dur="80"/>
                                        <p:tgtEl>
                                          <p:spTgt spid="301058"/>
                                        </p:tgtEl>
                                        <p:attrNameLst>
                                          <p:attrName>fill.type</p:attrName>
                                        </p:attrNameLst>
                                      </p:cBhvr>
                                      <p:to>
                                        <p:strVal val="solid"/>
                                      </p:to>
                                    </p:set>
                                  </p:childTnLst>
                                </p:cTn>
                              </p:par>
                            </p:childTnLst>
                          </p:cTn>
                        </p:par>
                        <p:par>
                          <p:cTn id="10" fill="hold" nodeType="afterGroup">
                            <p:stCondLst>
                              <p:cond delay="720"/>
                            </p:stCondLst>
                            <p:childTnLst>
                              <p:par>
                                <p:cTn id="11" presetID="5" presetClass="entr" presetSubtype="10" fill="hold" grpId="0" nodeType="afterEffect">
                                  <p:stCondLst>
                                    <p:cond delay="0"/>
                                  </p:stCondLst>
                                  <p:childTnLst>
                                    <p:set>
                                      <p:cBhvr>
                                        <p:cTn id="12" dur="1" fill="hold">
                                          <p:stCondLst>
                                            <p:cond delay="0"/>
                                          </p:stCondLst>
                                        </p:cTn>
                                        <p:tgtEl>
                                          <p:spTgt spid="301059">
                                            <p:txEl>
                                              <p:pRg st="0" end="0"/>
                                            </p:txEl>
                                          </p:spTgt>
                                        </p:tgtEl>
                                        <p:attrNameLst>
                                          <p:attrName>style.visibility</p:attrName>
                                        </p:attrNameLst>
                                      </p:cBhvr>
                                      <p:to>
                                        <p:strVal val="visible"/>
                                      </p:to>
                                    </p:set>
                                    <p:animEffect transition="in" filter="checkerboard(across)">
                                      <p:cBhvr>
                                        <p:cTn id="13" dur="500"/>
                                        <p:tgtEl>
                                          <p:spTgt spid="301059">
                                            <p:txEl>
                                              <p:pRg st="0" end="0"/>
                                            </p:txEl>
                                          </p:spTgt>
                                        </p:tgtEl>
                                      </p:cBhvr>
                                    </p:animEffect>
                                  </p:childTnLst>
                                </p:cTn>
                              </p:par>
                            </p:childTnLst>
                          </p:cTn>
                        </p:par>
                        <p:par>
                          <p:cTn id="14" fill="hold" nodeType="afterGroup">
                            <p:stCondLst>
                              <p:cond delay="1220"/>
                            </p:stCondLst>
                            <p:childTnLst>
                              <p:par>
                                <p:cTn id="15" presetID="5" presetClass="entr" presetSubtype="10" fill="hold" grpId="0" nodeType="afterEffect">
                                  <p:stCondLst>
                                    <p:cond delay="0"/>
                                  </p:stCondLst>
                                  <p:childTnLst>
                                    <p:set>
                                      <p:cBhvr>
                                        <p:cTn id="16" dur="1" fill="hold">
                                          <p:stCondLst>
                                            <p:cond delay="0"/>
                                          </p:stCondLst>
                                        </p:cTn>
                                        <p:tgtEl>
                                          <p:spTgt spid="301059">
                                            <p:txEl>
                                              <p:pRg st="1" end="1"/>
                                            </p:txEl>
                                          </p:spTgt>
                                        </p:tgtEl>
                                        <p:attrNameLst>
                                          <p:attrName>style.visibility</p:attrName>
                                        </p:attrNameLst>
                                      </p:cBhvr>
                                      <p:to>
                                        <p:strVal val="visible"/>
                                      </p:to>
                                    </p:set>
                                    <p:animEffect transition="in" filter="checkerboard(across)">
                                      <p:cBhvr>
                                        <p:cTn id="17" dur="500"/>
                                        <p:tgtEl>
                                          <p:spTgt spid="301059">
                                            <p:txEl>
                                              <p:pRg st="1" end="1"/>
                                            </p:txEl>
                                          </p:spTgt>
                                        </p:tgtEl>
                                      </p:cBhvr>
                                    </p:animEffect>
                                  </p:childTnLst>
                                </p:cTn>
                              </p:par>
                            </p:childTnLst>
                          </p:cTn>
                        </p:par>
                        <p:par>
                          <p:cTn id="18" fill="hold" nodeType="afterGroup">
                            <p:stCondLst>
                              <p:cond delay="1720"/>
                            </p:stCondLst>
                            <p:childTnLst>
                              <p:par>
                                <p:cTn id="19" presetID="2" presetClass="entr" presetSubtype="2" fill="hold" nodeType="afterEffect">
                                  <p:stCondLst>
                                    <p:cond delay="0"/>
                                  </p:stCondLst>
                                  <p:childTnLst>
                                    <p:set>
                                      <p:cBhvr>
                                        <p:cTn id="20" dur="1" fill="hold">
                                          <p:stCondLst>
                                            <p:cond delay="0"/>
                                          </p:stCondLst>
                                        </p:cTn>
                                        <p:tgtEl>
                                          <p:spTgt spid="301061"/>
                                        </p:tgtEl>
                                        <p:attrNameLst>
                                          <p:attrName>style.visibility</p:attrName>
                                        </p:attrNameLst>
                                      </p:cBhvr>
                                      <p:to>
                                        <p:strVal val="visible"/>
                                      </p:to>
                                    </p:set>
                                    <p:anim calcmode="lin" valueType="num">
                                      <p:cBhvr additive="base">
                                        <p:cTn id="21" dur="500" fill="hold"/>
                                        <p:tgtEl>
                                          <p:spTgt spid="301061"/>
                                        </p:tgtEl>
                                        <p:attrNameLst>
                                          <p:attrName>ppt_x</p:attrName>
                                        </p:attrNameLst>
                                      </p:cBhvr>
                                      <p:tavLst>
                                        <p:tav tm="0">
                                          <p:val>
                                            <p:strVal val="1+#ppt_w/2"/>
                                          </p:val>
                                        </p:tav>
                                        <p:tav tm="100000">
                                          <p:val>
                                            <p:strVal val="#ppt_x"/>
                                          </p:val>
                                        </p:tav>
                                      </p:tavLst>
                                    </p:anim>
                                    <p:anim calcmode="lin" valueType="num">
                                      <p:cBhvr additive="base">
                                        <p:cTn id="22" dur="500" fill="hold"/>
                                        <p:tgtEl>
                                          <p:spTgt spid="301061"/>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220"/>
                            </p:stCondLst>
                            <p:childTnLst>
                              <p:par>
                                <p:cTn id="24" presetID="5" presetClass="entr" presetSubtype="10" fill="hold" grpId="0" nodeType="afterEffect">
                                  <p:stCondLst>
                                    <p:cond delay="0"/>
                                  </p:stCondLst>
                                  <p:childTnLst>
                                    <p:set>
                                      <p:cBhvr>
                                        <p:cTn id="25" dur="1" fill="hold">
                                          <p:stCondLst>
                                            <p:cond delay="0"/>
                                          </p:stCondLst>
                                        </p:cTn>
                                        <p:tgtEl>
                                          <p:spTgt spid="301059">
                                            <p:txEl>
                                              <p:pRg st="2" end="2"/>
                                            </p:txEl>
                                          </p:spTgt>
                                        </p:tgtEl>
                                        <p:attrNameLst>
                                          <p:attrName>style.visibility</p:attrName>
                                        </p:attrNameLst>
                                      </p:cBhvr>
                                      <p:to>
                                        <p:strVal val="visible"/>
                                      </p:to>
                                    </p:set>
                                    <p:animEffect transition="in" filter="checkerboard(across)">
                                      <p:cBhvr>
                                        <p:cTn id="26" dur="500"/>
                                        <p:tgtEl>
                                          <p:spTgt spid="301059">
                                            <p:txEl>
                                              <p:pRg st="2" end="2"/>
                                            </p:txEl>
                                          </p:spTgt>
                                        </p:tgtEl>
                                      </p:cBhvr>
                                    </p:animEffect>
                                  </p:childTnLst>
                                </p:cTn>
                              </p:par>
                            </p:childTnLst>
                          </p:cTn>
                        </p:par>
                        <p:par>
                          <p:cTn id="27" fill="hold" nodeType="afterGroup">
                            <p:stCondLst>
                              <p:cond delay="2720"/>
                            </p:stCondLst>
                            <p:childTnLst>
                              <p:par>
                                <p:cTn id="28" presetID="2" presetClass="entr" presetSubtype="4" fill="hold" grpId="0" nodeType="afterEffect">
                                  <p:stCondLst>
                                    <p:cond delay="0"/>
                                  </p:stCondLst>
                                  <p:childTnLst>
                                    <p:set>
                                      <p:cBhvr>
                                        <p:cTn id="29" dur="1" fill="hold">
                                          <p:stCondLst>
                                            <p:cond delay="0"/>
                                          </p:stCondLst>
                                        </p:cTn>
                                        <p:tgtEl>
                                          <p:spTgt spid="301059">
                                            <p:txEl>
                                              <p:pRg st="4" end="4"/>
                                            </p:txEl>
                                          </p:spTgt>
                                        </p:tgtEl>
                                        <p:attrNameLst>
                                          <p:attrName>style.visibility</p:attrName>
                                        </p:attrNameLst>
                                      </p:cBhvr>
                                      <p:to>
                                        <p:strVal val="visible"/>
                                      </p:to>
                                    </p:set>
                                    <p:anim calcmode="lin" valueType="num">
                                      <p:cBhvr additive="base">
                                        <p:cTn id="30" dur="500" fill="hold"/>
                                        <p:tgtEl>
                                          <p:spTgt spid="30105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1059">
                                            <p:txEl>
                                              <p:pRg st="4" end="4"/>
                                            </p:txEl>
                                          </p:spTgt>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220"/>
                            </p:stCondLst>
                            <p:childTnLst>
                              <p:par>
                                <p:cTn id="33" presetID="2" presetClass="entr" presetSubtype="4" fill="hold" grpId="0" nodeType="afterEffect">
                                  <p:stCondLst>
                                    <p:cond delay="0"/>
                                  </p:stCondLst>
                                  <p:childTnLst>
                                    <p:set>
                                      <p:cBhvr>
                                        <p:cTn id="34" dur="1" fill="hold">
                                          <p:stCondLst>
                                            <p:cond delay="0"/>
                                          </p:stCondLst>
                                        </p:cTn>
                                        <p:tgtEl>
                                          <p:spTgt spid="301059">
                                            <p:txEl>
                                              <p:pRg st="6" end="6"/>
                                            </p:txEl>
                                          </p:spTgt>
                                        </p:tgtEl>
                                        <p:attrNameLst>
                                          <p:attrName>style.visibility</p:attrName>
                                        </p:attrNameLst>
                                      </p:cBhvr>
                                      <p:to>
                                        <p:strVal val="visible"/>
                                      </p:to>
                                    </p:set>
                                    <p:anim calcmode="lin" valueType="num">
                                      <p:cBhvr additive="base">
                                        <p:cTn id="35" dur="500" fill="hold"/>
                                        <p:tgtEl>
                                          <p:spTgt spid="3010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1059">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720"/>
                            </p:stCondLst>
                            <p:childTnLst>
                              <p:par>
                                <p:cTn id="38" presetID="2" presetClass="entr" presetSubtype="4" fill="hold" grpId="0" nodeType="afterEffect">
                                  <p:stCondLst>
                                    <p:cond delay="0"/>
                                  </p:stCondLst>
                                  <p:childTnLst>
                                    <p:set>
                                      <p:cBhvr>
                                        <p:cTn id="39" dur="1" fill="hold">
                                          <p:stCondLst>
                                            <p:cond delay="0"/>
                                          </p:stCondLst>
                                        </p:cTn>
                                        <p:tgtEl>
                                          <p:spTgt spid="301059">
                                            <p:txEl>
                                              <p:pRg st="8" end="8"/>
                                            </p:txEl>
                                          </p:spTgt>
                                        </p:tgtEl>
                                        <p:attrNameLst>
                                          <p:attrName>style.visibility</p:attrName>
                                        </p:attrNameLst>
                                      </p:cBhvr>
                                      <p:to>
                                        <p:strVal val="visible"/>
                                      </p:to>
                                    </p:set>
                                    <p:anim calcmode="lin" valueType="num">
                                      <p:cBhvr additive="base">
                                        <p:cTn id="40" dur="500" fill="hold"/>
                                        <p:tgtEl>
                                          <p:spTgt spid="301059">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1059">
                                            <p:txEl>
                                              <p:pRg st="8" end="8"/>
                                            </p:txEl>
                                          </p:spTgt>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4220"/>
                            </p:stCondLst>
                            <p:childTnLst>
                              <p:par>
                                <p:cTn id="43" presetID="2" presetClass="entr" presetSubtype="4" fill="hold" grpId="0" nodeType="afterEffect">
                                  <p:stCondLst>
                                    <p:cond delay="0"/>
                                  </p:stCondLst>
                                  <p:childTnLst>
                                    <p:set>
                                      <p:cBhvr>
                                        <p:cTn id="44" dur="1" fill="hold">
                                          <p:stCondLst>
                                            <p:cond delay="0"/>
                                          </p:stCondLst>
                                        </p:cTn>
                                        <p:tgtEl>
                                          <p:spTgt spid="301059">
                                            <p:txEl>
                                              <p:pRg st="10" end="10"/>
                                            </p:txEl>
                                          </p:spTgt>
                                        </p:tgtEl>
                                        <p:attrNameLst>
                                          <p:attrName>style.visibility</p:attrName>
                                        </p:attrNameLst>
                                      </p:cBhvr>
                                      <p:to>
                                        <p:strVal val="visible"/>
                                      </p:to>
                                    </p:set>
                                    <p:anim calcmode="lin" valueType="num">
                                      <p:cBhvr additive="base">
                                        <p:cTn id="45" dur="500" fill="hold"/>
                                        <p:tgtEl>
                                          <p:spTgt spid="30105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10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p:bldP spid="30105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D3457C3-4E0C-4907-A4C1-41AECE2A4B5D}"/>
              </a:ext>
            </a:extLst>
          </p:cNvPr>
          <p:cNvSpPr>
            <a:spLocks noGrp="1"/>
          </p:cNvSpPr>
          <p:nvPr>
            <p:ph type="sldNum" sz="quarter" idx="10"/>
          </p:nvPr>
        </p:nvSpPr>
        <p:spPr/>
        <p:txBody>
          <a:bodyPr/>
          <a:lstStyle/>
          <a:p>
            <a:r>
              <a:rPr lang="en-GB" altLang="en-US"/>
              <a:t>Page </a:t>
            </a:r>
            <a:fld id="{34F9419B-2622-4199-BC49-5CEF65E5B51F}" type="slidenum">
              <a:rPr lang="en-GB" altLang="en-US"/>
              <a:pPr/>
              <a:t>52</a:t>
            </a:fld>
            <a:r>
              <a:rPr lang="en-GB" altLang="en-US" sz="1400" b="0">
                <a:solidFill>
                  <a:schemeClr val="tx1"/>
                </a:solidFill>
              </a:rPr>
              <a:t> | </a:t>
            </a:r>
            <a:fld id="{83B092A2-9559-4826-8166-6BA57D5C9DC7}" type="datetime1">
              <a:rPr lang="en-GB" altLang="en-US" sz="1400" b="0">
                <a:solidFill>
                  <a:schemeClr val="tx1"/>
                </a:solidFill>
              </a:rPr>
              <a:pPr/>
              <a:t>07/07/2021</a:t>
            </a:fld>
            <a:r>
              <a:rPr lang="en-GB" altLang="en-US" sz="1400" b="0">
                <a:solidFill>
                  <a:schemeClr val="tx1"/>
                </a:solidFill>
              </a:rPr>
              <a:t> | UNIX Fundementals II </a:t>
            </a:r>
          </a:p>
        </p:txBody>
      </p:sp>
      <p:sp>
        <p:nvSpPr>
          <p:cNvPr id="302082" name="Rectangle 2">
            <a:extLst>
              <a:ext uri="{FF2B5EF4-FFF2-40B4-BE49-F238E27FC236}">
                <a16:creationId xmlns:a16="http://schemas.microsoft.com/office/drawing/2014/main" id="{81F71EED-5BCC-4F66-AB52-D6439BEAEDAA}"/>
              </a:ext>
            </a:extLst>
          </p:cNvPr>
          <p:cNvSpPr>
            <a:spLocks noGrp="1" noChangeArrowheads="1"/>
          </p:cNvSpPr>
          <p:nvPr>
            <p:ph type="title"/>
          </p:nvPr>
        </p:nvSpPr>
        <p:spPr/>
        <p:txBody>
          <a:bodyPr/>
          <a:lstStyle/>
          <a:p>
            <a:r>
              <a:rPr lang="en-GB" altLang="en-US"/>
              <a:t>Printing – Overview I</a:t>
            </a:r>
          </a:p>
        </p:txBody>
      </p:sp>
      <p:sp>
        <p:nvSpPr>
          <p:cNvPr id="302083" name="Rectangle 3">
            <a:extLst>
              <a:ext uri="{FF2B5EF4-FFF2-40B4-BE49-F238E27FC236}">
                <a16:creationId xmlns:a16="http://schemas.microsoft.com/office/drawing/2014/main" id="{1325AF2C-03D8-44AF-A93F-E4929749F4CF}"/>
              </a:ext>
            </a:extLst>
          </p:cNvPr>
          <p:cNvSpPr>
            <a:spLocks noGrp="1" noChangeArrowheads="1"/>
          </p:cNvSpPr>
          <p:nvPr>
            <p:ph type="body" idx="1"/>
          </p:nvPr>
        </p:nvSpPr>
        <p:spPr/>
        <p:txBody>
          <a:bodyPr/>
          <a:lstStyle/>
          <a:p>
            <a:r>
              <a:rPr lang="en-GB" altLang="en-US"/>
              <a:t>AIX Print Subsystem example:</a:t>
            </a:r>
          </a:p>
        </p:txBody>
      </p:sp>
      <p:pic>
        <p:nvPicPr>
          <p:cNvPr id="302085" name="Picture 5">
            <a:extLst>
              <a:ext uri="{FF2B5EF4-FFF2-40B4-BE49-F238E27FC236}">
                <a16:creationId xmlns:a16="http://schemas.microsoft.com/office/drawing/2014/main" id="{2D7EDAEC-DADB-4438-955D-256AA415D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8" y="2133600"/>
            <a:ext cx="6604000" cy="298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2082"/>
                                        </p:tgtEl>
                                        <p:attrNameLst>
                                          <p:attrName>style.visibility</p:attrName>
                                        </p:attrNameLst>
                                      </p:cBhvr>
                                      <p:to>
                                        <p:strVal val="visible"/>
                                      </p:to>
                                    </p:set>
                                    <p:anim calcmode="discrete" valueType="clr">
                                      <p:cBhvr override="childStyle">
                                        <p:cTn id="7" dur="80"/>
                                        <p:tgtEl>
                                          <p:spTgt spid="3020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2082"/>
                                        </p:tgtEl>
                                        <p:attrNameLst>
                                          <p:attrName>fillcolor</p:attrName>
                                        </p:attrNameLst>
                                      </p:cBhvr>
                                      <p:tavLst>
                                        <p:tav tm="0">
                                          <p:val>
                                            <p:clrVal>
                                              <a:schemeClr val="accent2"/>
                                            </p:clrVal>
                                          </p:val>
                                        </p:tav>
                                        <p:tav tm="50000">
                                          <p:val>
                                            <p:clrVal>
                                              <a:schemeClr val="hlink"/>
                                            </p:clrVal>
                                          </p:val>
                                        </p:tav>
                                      </p:tavLst>
                                    </p:anim>
                                    <p:set>
                                      <p:cBhvr>
                                        <p:cTn id="9" dur="80"/>
                                        <p:tgtEl>
                                          <p:spTgt spid="302082"/>
                                        </p:tgtEl>
                                        <p:attrNameLst>
                                          <p:attrName>fill.type</p:attrName>
                                        </p:attrNameLst>
                                      </p:cBhvr>
                                      <p:to>
                                        <p:strVal val="solid"/>
                                      </p:to>
                                    </p:set>
                                  </p:childTnLst>
                                </p:cTn>
                              </p:par>
                            </p:childTnLst>
                          </p:cTn>
                        </p:par>
                        <p:par>
                          <p:cTn id="10" fill="hold" nodeType="afterGroup">
                            <p:stCondLst>
                              <p:cond delay="760"/>
                            </p:stCondLst>
                            <p:childTnLst>
                              <p:par>
                                <p:cTn id="11" presetID="5" presetClass="entr" presetSubtype="10" fill="hold" grpId="0" nodeType="afterEffect">
                                  <p:stCondLst>
                                    <p:cond delay="0"/>
                                  </p:stCondLst>
                                  <p:childTnLst>
                                    <p:set>
                                      <p:cBhvr>
                                        <p:cTn id="12" dur="1" fill="hold">
                                          <p:stCondLst>
                                            <p:cond delay="0"/>
                                          </p:stCondLst>
                                        </p:cTn>
                                        <p:tgtEl>
                                          <p:spTgt spid="302083">
                                            <p:txEl>
                                              <p:pRg st="0" end="0"/>
                                            </p:txEl>
                                          </p:spTgt>
                                        </p:tgtEl>
                                        <p:attrNameLst>
                                          <p:attrName>style.visibility</p:attrName>
                                        </p:attrNameLst>
                                      </p:cBhvr>
                                      <p:to>
                                        <p:strVal val="visible"/>
                                      </p:to>
                                    </p:set>
                                    <p:animEffect transition="in" filter="checkerboard(across)">
                                      <p:cBhvr>
                                        <p:cTn id="13" dur="500"/>
                                        <p:tgtEl>
                                          <p:spTgt spid="30208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02085"/>
                                        </p:tgtEl>
                                        <p:attrNameLst>
                                          <p:attrName>style.visibility</p:attrName>
                                        </p:attrNameLst>
                                      </p:cBhvr>
                                      <p:to>
                                        <p:strVal val="visible"/>
                                      </p:to>
                                    </p:set>
                                    <p:animEffect transition="in" filter="dissolve">
                                      <p:cBhvr>
                                        <p:cTn id="16" dur="500"/>
                                        <p:tgtEl>
                                          <p:spTgt spid="30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F5A8BD-3FCF-40BE-B0E7-25A53CFA868A}"/>
              </a:ext>
            </a:extLst>
          </p:cNvPr>
          <p:cNvSpPr>
            <a:spLocks noGrp="1"/>
          </p:cNvSpPr>
          <p:nvPr>
            <p:ph type="sldNum" sz="quarter" idx="10"/>
          </p:nvPr>
        </p:nvSpPr>
        <p:spPr/>
        <p:txBody>
          <a:bodyPr/>
          <a:lstStyle/>
          <a:p>
            <a:r>
              <a:rPr lang="en-GB" altLang="en-US"/>
              <a:t>Page </a:t>
            </a:r>
            <a:fld id="{87560F73-89D5-4F46-980C-E6A692D7E2C9}" type="slidenum">
              <a:rPr lang="en-GB" altLang="en-US"/>
              <a:pPr/>
              <a:t>53</a:t>
            </a:fld>
            <a:r>
              <a:rPr lang="en-GB" altLang="en-US" sz="1400" b="0">
                <a:solidFill>
                  <a:schemeClr val="tx1"/>
                </a:solidFill>
              </a:rPr>
              <a:t> | </a:t>
            </a:r>
            <a:fld id="{D73CD3D7-C9F6-4157-A8F2-766FC2B90616}" type="datetime1">
              <a:rPr lang="en-GB" altLang="en-US" sz="1400" b="0">
                <a:solidFill>
                  <a:schemeClr val="tx1"/>
                </a:solidFill>
              </a:rPr>
              <a:pPr/>
              <a:t>07/07/2021</a:t>
            </a:fld>
            <a:r>
              <a:rPr lang="en-GB" altLang="en-US" sz="1400" b="0">
                <a:solidFill>
                  <a:schemeClr val="tx1"/>
                </a:solidFill>
              </a:rPr>
              <a:t> | UNIX Fundementals II </a:t>
            </a:r>
          </a:p>
        </p:txBody>
      </p:sp>
      <p:sp>
        <p:nvSpPr>
          <p:cNvPr id="303106" name="Rectangle 2">
            <a:extLst>
              <a:ext uri="{FF2B5EF4-FFF2-40B4-BE49-F238E27FC236}">
                <a16:creationId xmlns:a16="http://schemas.microsoft.com/office/drawing/2014/main" id="{31DE5D7B-984C-4846-8BFD-DB9BFCF79C95}"/>
              </a:ext>
            </a:extLst>
          </p:cNvPr>
          <p:cNvSpPr>
            <a:spLocks noGrp="1" noChangeArrowheads="1"/>
          </p:cNvSpPr>
          <p:nvPr>
            <p:ph type="title"/>
          </p:nvPr>
        </p:nvSpPr>
        <p:spPr/>
        <p:txBody>
          <a:bodyPr/>
          <a:lstStyle/>
          <a:p>
            <a:r>
              <a:rPr lang="en-GB" altLang="en-US"/>
              <a:t>Printing –</a:t>
            </a:r>
            <a:r>
              <a:rPr lang="en-GB" altLang="en-US" sz="4000"/>
              <a:t> Queue Definitions</a:t>
            </a:r>
          </a:p>
        </p:txBody>
      </p:sp>
      <p:sp>
        <p:nvSpPr>
          <p:cNvPr id="303107" name="Rectangle 3">
            <a:extLst>
              <a:ext uri="{FF2B5EF4-FFF2-40B4-BE49-F238E27FC236}">
                <a16:creationId xmlns:a16="http://schemas.microsoft.com/office/drawing/2014/main" id="{FAA60EE9-7834-4B20-91AE-10D029EE2E9A}"/>
              </a:ext>
            </a:extLst>
          </p:cNvPr>
          <p:cNvSpPr>
            <a:spLocks noGrp="1" noChangeArrowheads="1"/>
          </p:cNvSpPr>
          <p:nvPr>
            <p:ph type="body" idx="1"/>
          </p:nvPr>
        </p:nvSpPr>
        <p:spPr/>
        <p:txBody>
          <a:bodyPr/>
          <a:lstStyle/>
          <a:p>
            <a:pPr>
              <a:lnSpc>
                <a:spcPct val="90000"/>
              </a:lnSpc>
            </a:pPr>
            <a:r>
              <a:rPr lang="en-GB" altLang="en-US"/>
              <a:t>Printer queue Definition’s:</a:t>
            </a:r>
          </a:p>
          <a:p>
            <a:pPr>
              <a:lnSpc>
                <a:spcPct val="90000"/>
              </a:lnSpc>
              <a:buFont typeface="Wingdings" panose="05000000000000000000" pitchFamily="2" charset="2"/>
              <a:buNone/>
            </a:pPr>
            <a:endParaRPr lang="en-GB" altLang="en-US"/>
          </a:p>
          <a:p>
            <a:pPr lvl="1">
              <a:lnSpc>
                <a:spcPct val="90000"/>
              </a:lnSpc>
            </a:pPr>
            <a:r>
              <a:rPr lang="en-GB" altLang="en-US"/>
              <a:t>AIX</a:t>
            </a:r>
          </a:p>
          <a:p>
            <a:pPr lvl="1">
              <a:lnSpc>
                <a:spcPct val="90000"/>
              </a:lnSpc>
              <a:buFont typeface="Wingdings" panose="05000000000000000000" pitchFamily="2" charset="2"/>
              <a:buNone/>
            </a:pPr>
            <a:r>
              <a:rPr lang="en-GB" altLang="en-US">
                <a:solidFill>
                  <a:srgbClr val="800000"/>
                </a:solidFill>
                <a:latin typeface="Courier New" panose="02070309020205020404" pitchFamily="49" charset="0"/>
              </a:rPr>
              <a:t>			</a:t>
            </a:r>
            <a:r>
              <a:rPr lang="en-GB" altLang="en-US" b="1">
                <a:solidFill>
                  <a:srgbClr val="800000"/>
                </a:solidFill>
                <a:latin typeface="Courier New" panose="02070309020205020404" pitchFamily="49" charset="0"/>
              </a:rPr>
              <a:t>/etc/qconfig</a:t>
            </a:r>
            <a:r>
              <a:rPr lang="en-GB" altLang="en-US">
                <a:solidFill>
                  <a:srgbClr val="800000"/>
                </a:solidFill>
                <a:latin typeface="Courier New" panose="02070309020205020404" pitchFamily="49" charset="0"/>
              </a:rPr>
              <a:t>	</a:t>
            </a:r>
          </a:p>
          <a:p>
            <a:pPr lvl="1">
              <a:lnSpc>
                <a:spcPct val="90000"/>
              </a:lnSpc>
            </a:pPr>
            <a:r>
              <a:rPr lang="en-GB" altLang="en-US"/>
              <a:t>HP-UX</a:t>
            </a:r>
          </a:p>
          <a:p>
            <a:pPr lvl="1">
              <a:lnSpc>
                <a:spcPct val="90000"/>
              </a:lnSpc>
              <a:buFont typeface="Wingdings" panose="05000000000000000000" pitchFamily="2" charset="2"/>
              <a:buNone/>
            </a:pPr>
            <a:r>
              <a:rPr lang="en-GB" altLang="en-US">
                <a:solidFill>
                  <a:srgbClr val="800000"/>
                </a:solidFill>
                <a:latin typeface="Courier New" panose="02070309020205020404" pitchFamily="49" charset="0"/>
              </a:rPr>
              <a:t>			</a:t>
            </a:r>
            <a:r>
              <a:rPr lang="en-GB" altLang="en-US" b="1">
                <a:solidFill>
                  <a:srgbClr val="800000"/>
                </a:solidFill>
                <a:latin typeface="Courier New" panose="02070309020205020404" pitchFamily="49" charset="0"/>
              </a:rPr>
              <a:t>/etc/lp/interface/*</a:t>
            </a:r>
            <a:r>
              <a:rPr lang="en-GB" altLang="en-US">
                <a:solidFill>
                  <a:srgbClr val="800000"/>
                </a:solidFill>
                <a:latin typeface="Courier New" panose="02070309020205020404" pitchFamily="49" charset="0"/>
              </a:rPr>
              <a:t> </a:t>
            </a:r>
          </a:p>
          <a:p>
            <a:pPr lvl="1">
              <a:lnSpc>
                <a:spcPct val="90000"/>
              </a:lnSpc>
            </a:pPr>
            <a:r>
              <a:rPr lang="en-GB" altLang="en-US"/>
              <a:t>SUN Solaris</a:t>
            </a:r>
          </a:p>
          <a:p>
            <a:pPr lvl="1">
              <a:lnSpc>
                <a:spcPct val="90000"/>
              </a:lnSpc>
              <a:buFont typeface="Wingdings" panose="05000000000000000000" pitchFamily="2" charset="2"/>
              <a:buNone/>
            </a:pPr>
            <a:r>
              <a:rPr lang="en-GB" altLang="en-US">
                <a:latin typeface="Courier New" panose="02070309020205020404" pitchFamily="49" charset="0"/>
              </a:rPr>
              <a:t>	</a:t>
            </a:r>
            <a:r>
              <a:rPr lang="en-GB" altLang="en-US">
                <a:solidFill>
                  <a:srgbClr val="800000"/>
                </a:solidFill>
                <a:latin typeface="Courier New" panose="02070309020205020404" pitchFamily="49" charset="0"/>
              </a:rPr>
              <a:t>		</a:t>
            </a:r>
            <a:r>
              <a:rPr lang="en-GB" altLang="en-US" b="1">
                <a:solidFill>
                  <a:srgbClr val="800000"/>
                </a:solidFill>
                <a:latin typeface="Courier New" panose="02070309020205020404" pitchFamily="49" charset="0"/>
              </a:rPr>
              <a:t>/etc/lp/interface/*</a:t>
            </a:r>
            <a:r>
              <a:rPr lang="en-GB" altLang="en-US">
                <a:solidFill>
                  <a:srgbClr val="800000"/>
                </a:solidFill>
                <a:latin typeface="Courier New" panose="02070309020205020404" pitchFamily="49" charset="0"/>
              </a:rPr>
              <a:t> </a:t>
            </a:r>
          </a:p>
          <a:p>
            <a:pPr lvl="1">
              <a:lnSpc>
                <a:spcPct val="90000"/>
              </a:lnSpc>
            </a:pPr>
            <a:r>
              <a:rPr lang="en-GB" altLang="en-US"/>
              <a:t>Linux</a:t>
            </a:r>
          </a:p>
          <a:p>
            <a:pPr lvl="1">
              <a:lnSpc>
                <a:spcPct val="90000"/>
              </a:lnSpc>
              <a:buFont typeface="Wingdings" panose="05000000000000000000" pitchFamily="2" charset="2"/>
              <a:buNone/>
            </a:pPr>
            <a:r>
              <a:rPr lang="en-GB" altLang="en-US">
                <a:latin typeface="Courier New" panose="02070309020205020404" pitchFamily="49" charset="0"/>
              </a:rPr>
              <a:t>		</a:t>
            </a:r>
            <a:r>
              <a:rPr lang="en-GB" altLang="en-US">
                <a:solidFill>
                  <a:srgbClr val="800000"/>
                </a:solidFill>
                <a:latin typeface="Courier New" panose="02070309020205020404" pitchFamily="49" charset="0"/>
              </a:rPr>
              <a:t>	</a:t>
            </a:r>
            <a:r>
              <a:rPr lang="en-GB" altLang="en-US" b="1">
                <a:solidFill>
                  <a:srgbClr val="800000"/>
                </a:solidFill>
                <a:latin typeface="Courier New" panose="02070309020205020404" pitchFamily="49" charset="0"/>
              </a:rPr>
              <a:t>/var/spool/lpd/lp/*</a:t>
            </a:r>
            <a:r>
              <a:rPr lang="en-GB" altLang="en-US">
                <a:solidFill>
                  <a:srgbClr val="800000"/>
                </a:solidFill>
                <a:latin typeface="Courier New" panose="02070309020205020404" pitchFamily="49" charset="0"/>
              </a:rPr>
              <a:t> </a:t>
            </a:r>
          </a:p>
          <a:p>
            <a:pPr lvl="1">
              <a:lnSpc>
                <a:spcPct val="90000"/>
              </a:lnSpc>
            </a:pPr>
            <a:r>
              <a:rPr lang="en-GB" altLang="en-US"/>
              <a:t>BSD</a:t>
            </a:r>
          </a:p>
          <a:p>
            <a:pPr lvl="1">
              <a:lnSpc>
                <a:spcPct val="90000"/>
              </a:lnSpc>
              <a:buFont typeface="Wingdings" panose="05000000000000000000" pitchFamily="2" charset="2"/>
              <a:buNone/>
            </a:pPr>
            <a:r>
              <a:rPr lang="en-GB" altLang="en-US">
                <a:latin typeface="Courier New" panose="02070309020205020404" pitchFamily="49" charset="0"/>
              </a:rPr>
              <a:t>	</a:t>
            </a:r>
            <a:r>
              <a:rPr lang="en-GB" altLang="en-US">
                <a:solidFill>
                  <a:srgbClr val="800000"/>
                </a:solidFill>
                <a:latin typeface="Courier New" panose="02070309020205020404" pitchFamily="49" charset="0"/>
              </a:rPr>
              <a:t>		</a:t>
            </a:r>
            <a:r>
              <a:rPr lang="en-GB" altLang="en-US" b="1">
                <a:solidFill>
                  <a:srgbClr val="800000"/>
                </a:solidFill>
                <a:latin typeface="Courier New" panose="02070309020205020404" pitchFamily="49" charset="0"/>
              </a:rPr>
              <a:t>/var/spool/print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3106"/>
                                        </p:tgtEl>
                                        <p:attrNameLst>
                                          <p:attrName>style.visibility</p:attrName>
                                        </p:attrNameLst>
                                      </p:cBhvr>
                                      <p:to>
                                        <p:strVal val="visible"/>
                                      </p:to>
                                    </p:set>
                                    <p:anim calcmode="discrete" valueType="clr">
                                      <p:cBhvr override="childStyle">
                                        <p:cTn id="7" dur="80"/>
                                        <p:tgtEl>
                                          <p:spTgt spid="30310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3106"/>
                                        </p:tgtEl>
                                        <p:attrNameLst>
                                          <p:attrName>fillcolor</p:attrName>
                                        </p:attrNameLst>
                                      </p:cBhvr>
                                      <p:tavLst>
                                        <p:tav tm="0">
                                          <p:val>
                                            <p:clrVal>
                                              <a:schemeClr val="accent2"/>
                                            </p:clrVal>
                                          </p:val>
                                        </p:tav>
                                        <p:tav tm="50000">
                                          <p:val>
                                            <p:clrVal>
                                              <a:schemeClr val="hlink"/>
                                            </p:clrVal>
                                          </p:val>
                                        </p:tav>
                                      </p:tavLst>
                                    </p:anim>
                                    <p:set>
                                      <p:cBhvr>
                                        <p:cTn id="9" dur="80"/>
                                        <p:tgtEl>
                                          <p:spTgt spid="303106"/>
                                        </p:tgtEl>
                                        <p:attrNameLst>
                                          <p:attrName>fill.type</p:attrName>
                                        </p:attrNameLst>
                                      </p:cBhvr>
                                      <p:to>
                                        <p:strVal val="solid"/>
                                      </p:to>
                                    </p:set>
                                  </p:childTnLst>
                                </p:cTn>
                              </p:par>
                            </p:childTnLst>
                          </p:cTn>
                        </p:par>
                        <p:par>
                          <p:cTn id="10" fill="hold" nodeType="afterGroup">
                            <p:stCondLst>
                              <p:cond delay="1040"/>
                            </p:stCondLst>
                            <p:childTnLst>
                              <p:par>
                                <p:cTn id="11" presetID="5" presetClass="entr" presetSubtype="10" fill="hold" grpId="0" nodeType="afterEffect">
                                  <p:stCondLst>
                                    <p:cond delay="0"/>
                                  </p:stCondLst>
                                  <p:childTnLst>
                                    <p:set>
                                      <p:cBhvr>
                                        <p:cTn id="12" dur="1" fill="hold">
                                          <p:stCondLst>
                                            <p:cond delay="0"/>
                                          </p:stCondLst>
                                        </p:cTn>
                                        <p:tgtEl>
                                          <p:spTgt spid="303107">
                                            <p:txEl>
                                              <p:pRg st="0" end="0"/>
                                            </p:txEl>
                                          </p:spTgt>
                                        </p:tgtEl>
                                        <p:attrNameLst>
                                          <p:attrName>style.visibility</p:attrName>
                                        </p:attrNameLst>
                                      </p:cBhvr>
                                      <p:to>
                                        <p:strVal val="visible"/>
                                      </p:to>
                                    </p:set>
                                    <p:animEffect transition="in" filter="checkerboard(across)">
                                      <p:cBhvr>
                                        <p:cTn id="13" dur="500"/>
                                        <p:tgtEl>
                                          <p:spTgt spid="303107">
                                            <p:txEl>
                                              <p:pRg st="0" end="0"/>
                                            </p:txEl>
                                          </p:spTgt>
                                        </p:tgtEl>
                                      </p:cBhvr>
                                    </p:animEffect>
                                  </p:childTnLst>
                                </p:cTn>
                              </p:par>
                            </p:childTnLst>
                          </p:cTn>
                        </p:par>
                        <p:par>
                          <p:cTn id="14" fill="hold" nodeType="afterGroup">
                            <p:stCondLst>
                              <p:cond delay="1540"/>
                            </p:stCondLst>
                            <p:childTnLst>
                              <p:par>
                                <p:cTn id="15" presetID="2" presetClass="entr" presetSubtype="4" fill="hold" grpId="0" nodeType="after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 calcmode="lin" valueType="num">
                                      <p:cBhvr additive="base">
                                        <p:cTn id="17" dur="500" fill="hold"/>
                                        <p:tgtEl>
                                          <p:spTgt spid="303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310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40"/>
                            </p:stCondLst>
                            <p:childTnLst>
                              <p:par>
                                <p:cTn id="20" presetID="2" presetClass="entr" presetSubtype="4" fill="hold" grpId="0" nodeType="afterEffect">
                                  <p:stCondLst>
                                    <p:cond delay="0"/>
                                  </p:stCondLst>
                                  <p:childTnLst>
                                    <p:set>
                                      <p:cBhvr>
                                        <p:cTn id="21" dur="1" fill="hold">
                                          <p:stCondLst>
                                            <p:cond delay="0"/>
                                          </p:stCondLst>
                                        </p:cTn>
                                        <p:tgtEl>
                                          <p:spTgt spid="303107">
                                            <p:txEl>
                                              <p:pRg st="3" end="3"/>
                                            </p:txEl>
                                          </p:spTgt>
                                        </p:tgtEl>
                                        <p:attrNameLst>
                                          <p:attrName>style.visibility</p:attrName>
                                        </p:attrNameLst>
                                      </p:cBhvr>
                                      <p:to>
                                        <p:strVal val="visible"/>
                                      </p:to>
                                    </p:set>
                                    <p:anim calcmode="lin" valueType="num">
                                      <p:cBhvr additive="base">
                                        <p:cTn id="22" dur="500" fill="hold"/>
                                        <p:tgtEl>
                                          <p:spTgt spid="30310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310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540"/>
                            </p:stCondLst>
                            <p:childTnLst>
                              <p:par>
                                <p:cTn id="25" presetID="2" presetClass="entr" presetSubtype="4" fill="hold" grpId="0" nodeType="afterEffect">
                                  <p:stCondLst>
                                    <p:cond delay="0"/>
                                  </p:stCondLst>
                                  <p:childTnLst>
                                    <p:set>
                                      <p:cBhvr>
                                        <p:cTn id="26" dur="1" fill="hold">
                                          <p:stCondLst>
                                            <p:cond delay="0"/>
                                          </p:stCondLst>
                                        </p:cTn>
                                        <p:tgtEl>
                                          <p:spTgt spid="303107">
                                            <p:txEl>
                                              <p:pRg st="4" end="4"/>
                                            </p:txEl>
                                          </p:spTgt>
                                        </p:tgtEl>
                                        <p:attrNameLst>
                                          <p:attrName>style.visibility</p:attrName>
                                        </p:attrNameLst>
                                      </p:cBhvr>
                                      <p:to>
                                        <p:strVal val="visible"/>
                                      </p:to>
                                    </p:set>
                                    <p:anim calcmode="lin" valueType="num">
                                      <p:cBhvr additive="base">
                                        <p:cTn id="27" dur="500" fill="hold"/>
                                        <p:tgtEl>
                                          <p:spTgt spid="3031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3107">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040"/>
                            </p:stCondLst>
                            <p:childTnLst>
                              <p:par>
                                <p:cTn id="30" presetID="2" presetClass="entr" presetSubtype="4" fill="hold" grpId="0" nodeType="afterEffect">
                                  <p:stCondLst>
                                    <p:cond delay="0"/>
                                  </p:stCondLst>
                                  <p:childTnLst>
                                    <p:set>
                                      <p:cBhvr>
                                        <p:cTn id="31" dur="1" fill="hold">
                                          <p:stCondLst>
                                            <p:cond delay="0"/>
                                          </p:stCondLst>
                                        </p:cTn>
                                        <p:tgtEl>
                                          <p:spTgt spid="303107">
                                            <p:txEl>
                                              <p:pRg st="5" end="5"/>
                                            </p:txEl>
                                          </p:spTgt>
                                        </p:tgtEl>
                                        <p:attrNameLst>
                                          <p:attrName>style.visibility</p:attrName>
                                        </p:attrNameLst>
                                      </p:cBhvr>
                                      <p:to>
                                        <p:strVal val="visible"/>
                                      </p:to>
                                    </p:set>
                                    <p:anim calcmode="lin" valueType="num">
                                      <p:cBhvr additive="base">
                                        <p:cTn id="32" dur="500" fill="hold"/>
                                        <p:tgtEl>
                                          <p:spTgt spid="30310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3107">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540"/>
                            </p:stCondLst>
                            <p:childTnLst>
                              <p:par>
                                <p:cTn id="35" presetID="2" presetClass="entr" presetSubtype="4" fill="hold" grpId="0" nodeType="afterEffect">
                                  <p:stCondLst>
                                    <p:cond delay="0"/>
                                  </p:stCondLst>
                                  <p:childTnLst>
                                    <p:set>
                                      <p:cBhvr>
                                        <p:cTn id="36" dur="1" fill="hold">
                                          <p:stCondLst>
                                            <p:cond delay="0"/>
                                          </p:stCondLst>
                                        </p:cTn>
                                        <p:tgtEl>
                                          <p:spTgt spid="303107">
                                            <p:txEl>
                                              <p:pRg st="6" end="6"/>
                                            </p:txEl>
                                          </p:spTgt>
                                        </p:tgtEl>
                                        <p:attrNameLst>
                                          <p:attrName>style.visibility</p:attrName>
                                        </p:attrNameLst>
                                      </p:cBhvr>
                                      <p:to>
                                        <p:strVal val="visible"/>
                                      </p:to>
                                    </p:set>
                                    <p:anim calcmode="lin" valueType="num">
                                      <p:cBhvr additive="base">
                                        <p:cTn id="37" dur="500" fill="hold"/>
                                        <p:tgtEl>
                                          <p:spTgt spid="3031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3107">
                                            <p:txEl>
                                              <p:pRg st="6" end="6"/>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040"/>
                            </p:stCondLst>
                            <p:childTnLst>
                              <p:par>
                                <p:cTn id="40" presetID="2" presetClass="entr" presetSubtype="4" fill="hold" grpId="0" nodeType="afterEffect">
                                  <p:stCondLst>
                                    <p:cond delay="0"/>
                                  </p:stCondLst>
                                  <p:childTnLst>
                                    <p:set>
                                      <p:cBhvr>
                                        <p:cTn id="41" dur="1" fill="hold">
                                          <p:stCondLst>
                                            <p:cond delay="0"/>
                                          </p:stCondLst>
                                        </p:cTn>
                                        <p:tgtEl>
                                          <p:spTgt spid="303107">
                                            <p:txEl>
                                              <p:pRg st="7" end="7"/>
                                            </p:txEl>
                                          </p:spTgt>
                                        </p:tgtEl>
                                        <p:attrNameLst>
                                          <p:attrName>style.visibility</p:attrName>
                                        </p:attrNameLst>
                                      </p:cBhvr>
                                      <p:to>
                                        <p:strVal val="visible"/>
                                      </p:to>
                                    </p:set>
                                    <p:anim calcmode="lin" valueType="num">
                                      <p:cBhvr additive="base">
                                        <p:cTn id="42" dur="500" fill="hold"/>
                                        <p:tgtEl>
                                          <p:spTgt spid="30310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3107">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540"/>
                            </p:stCondLst>
                            <p:childTnLst>
                              <p:par>
                                <p:cTn id="45" presetID="2" presetClass="entr" presetSubtype="4" fill="hold" grpId="0" nodeType="afterEffect">
                                  <p:stCondLst>
                                    <p:cond delay="0"/>
                                  </p:stCondLst>
                                  <p:childTnLst>
                                    <p:set>
                                      <p:cBhvr>
                                        <p:cTn id="46" dur="1" fill="hold">
                                          <p:stCondLst>
                                            <p:cond delay="0"/>
                                          </p:stCondLst>
                                        </p:cTn>
                                        <p:tgtEl>
                                          <p:spTgt spid="303107">
                                            <p:txEl>
                                              <p:pRg st="8" end="8"/>
                                            </p:txEl>
                                          </p:spTgt>
                                        </p:tgtEl>
                                        <p:attrNameLst>
                                          <p:attrName>style.visibility</p:attrName>
                                        </p:attrNameLst>
                                      </p:cBhvr>
                                      <p:to>
                                        <p:strVal val="visible"/>
                                      </p:to>
                                    </p:set>
                                    <p:anim calcmode="lin" valueType="num">
                                      <p:cBhvr additive="base">
                                        <p:cTn id="47" dur="500" fill="hold"/>
                                        <p:tgtEl>
                                          <p:spTgt spid="30310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03107">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40"/>
                            </p:stCondLst>
                            <p:childTnLst>
                              <p:par>
                                <p:cTn id="50" presetID="2" presetClass="entr" presetSubtype="4" fill="hold" grpId="0" nodeType="afterEffect">
                                  <p:stCondLst>
                                    <p:cond delay="0"/>
                                  </p:stCondLst>
                                  <p:childTnLst>
                                    <p:set>
                                      <p:cBhvr>
                                        <p:cTn id="51" dur="1" fill="hold">
                                          <p:stCondLst>
                                            <p:cond delay="0"/>
                                          </p:stCondLst>
                                        </p:cTn>
                                        <p:tgtEl>
                                          <p:spTgt spid="303107">
                                            <p:txEl>
                                              <p:pRg st="9" end="9"/>
                                            </p:txEl>
                                          </p:spTgt>
                                        </p:tgtEl>
                                        <p:attrNameLst>
                                          <p:attrName>style.visibility</p:attrName>
                                        </p:attrNameLst>
                                      </p:cBhvr>
                                      <p:to>
                                        <p:strVal val="visible"/>
                                      </p:to>
                                    </p:set>
                                    <p:anim calcmode="lin" valueType="num">
                                      <p:cBhvr additive="base">
                                        <p:cTn id="52" dur="500" fill="hold"/>
                                        <p:tgtEl>
                                          <p:spTgt spid="303107">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03107">
                                            <p:txEl>
                                              <p:pRg st="9" end="9"/>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540"/>
                            </p:stCondLst>
                            <p:childTnLst>
                              <p:par>
                                <p:cTn id="55" presetID="2" presetClass="entr" presetSubtype="4" fill="hold" grpId="0" nodeType="afterEffect">
                                  <p:stCondLst>
                                    <p:cond delay="0"/>
                                  </p:stCondLst>
                                  <p:childTnLst>
                                    <p:set>
                                      <p:cBhvr>
                                        <p:cTn id="56" dur="1" fill="hold">
                                          <p:stCondLst>
                                            <p:cond delay="0"/>
                                          </p:stCondLst>
                                        </p:cTn>
                                        <p:tgtEl>
                                          <p:spTgt spid="303107">
                                            <p:txEl>
                                              <p:pRg st="10" end="10"/>
                                            </p:txEl>
                                          </p:spTgt>
                                        </p:tgtEl>
                                        <p:attrNameLst>
                                          <p:attrName>style.visibility</p:attrName>
                                        </p:attrNameLst>
                                      </p:cBhvr>
                                      <p:to>
                                        <p:strVal val="visible"/>
                                      </p:to>
                                    </p:set>
                                    <p:anim calcmode="lin" valueType="num">
                                      <p:cBhvr additive="base">
                                        <p:cTn id="57" dur="500" fill="hold"/>
                                        <p:tgtEl>
                                          <p:spTgt spid="30310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03107">
                                            <p:txEl>
                                              <p:pRg st="10" end="10"/>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6040"/>
                            </p:stCondLst>
                            <p:childTnLst>
                              <p:par>
                                <p:cTn id="60" presetID="2" presetClass="entr" presetSubtype="4" fill="hold" grpId="0" nodeType="afterEffect">
                                  <p:stCondLst>
                                    <p:cond delay="0"/>
                                  </p:stCondLst>
                                  <p:childTnLst>
                                    <p:set>
                                      <p:cBhvr>
                                        <p:cTn id="61" dur="1" fill="hold">
                                          <p:stCondLst>
                                            <p:cond delay="0"/>
                                          </p:stCondLst>
                                        </p:cTn>
                                        <p:tgtEl>
                                          <p:spTgt spid="303107">
                                            <p:txEl>
                                              <p:pRg st="11" end="11"/>
                                            </p:txEl>
                                          </p:spTgt>
                                        </p:tgtEl>
                                        <p:attrNameLst>
                                          <p:attrName>style.visibility</p:attrName>
                                        </p:attrNameLst>
                                      </p:cBhvr>
                                      <p:to>
                                        <p:strVal val="visible"/>
                                      </p:to>
                                    </p:set>
                                    <p:anim calcmode="lin" valueType="num">
                                      <p:cBhvr additive="base">
                                        <p:cTn id="62" dur="500" fill="hold"/>
                                        <p:tgtEl>
                                          <p:spTgt spid="303107">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031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6" grpId="0"/>
      <p:bldP spid="30310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E7D55-A6D3-478D-AADD-0C082C42C1F2}"/>
              </a:ext>
            </a:extLst>
          </p:cNvPr>
          <p:cNvSpPr>
            <a:spLocks noGrp="1"/>
          </p:cNvSpPr>
          <p:nvPr>
            <p:ph type="sldNum" sz="quarter" idx="10"/>
          </p:nvPr>
        </p:nvSpPr>
        <p:spPr/>
        <p:txBody>
          <a:bodyPr/>
          <a:lstStyle/>
          <a:p>
            <a:r>
              <a:rPr lang="en-GB" altLang="en-US"/>
              <a:t>Page </a:t>
            </a:r>
            <a:fld id="{19210156-0799-4A09-B593-E18EFC6CBFEF}" type="slidenum">
              <a:rPr lang="en-GB" altLang="en-US"/>
              <a:pPr/>
              <a:t>54</a:t>
            </a:fld>
            <a:r>
              <a:rPr lang="en-GB" altLang="en-US" sz="1400" b="0">
                <a:solidFill>
                  <a:schemeClr val="tx1"/>
                </a:solidFill>
              </a:rPr>
              <a:t> | </a:t>
            </a:r>
            <a:fld id="{8305BFDA-0CF7-4EE8-A17B-3B9742DFE7BC}" type="datetime1">
              <a:rPr lang="en-GB" altLang="en-US" sz="1400" b="0">
                <a:solidFill>
                  <a:schemeClr val="tx1"/>
                </a:solidFill>
              </a:rPr>
              <a:pPr/>
              <a:t>07/07/2021</a:t>
            </a:fld>
            <a:r>
              <a:rPr lang="en-GB" altLang="en-US" sz="1400" b="0">
                <a:solidFill>
                  <a:schemeClr val="tx1"/>
                </a:solidFill>
              </a:rPr>
              <a:t> | UNIX Fundementals II </a:t>
            </a:r>
          </a:p>
        </p:txBody>
      </p:sp>
      <p:sp>
        <p:nvSpPr>
          <p:cNvPr id="304130" name="Rectangle 2">
            <a:extLst>
              <a:ext uri="{FF2B5EF4-FFF2-40B4-BE49-F238E27FC236}">
                <a16:creationId xmlns:a16="http://schemas.microsoft.com/office/drawing/2014/main" id="{C02C0B7B-EC29-4E4C-A82B-FA5D365AB749}"/>
              </a:ext>
            </a:extLst>
          </p:cNvPr>
          <p:cNvSpPr>
            <a:spLocks noGrp="1" noChangeArrowheads="1"/>
          </p:cNvSpPr>
          <p:nvPr>
            <p:ph type="title"/>
          </p:nvPr>
        </p:nvSpPr>
        <p:spPr>
          <a:xfrm>
            <a:off x="488950" y="476250"/>
            <a:ext cx="8675688" cy="658813"/>
          </a:xfrm>
        </p:spPr>
        <p:txBody>
          <a:bodyPr/>
          <a:lstStyle/>
          <a:p>
            <a:r>
              <a:rPr lang="en-GB" altLang="en-US"/>
              <a:t>Printing – Start/Stop Print Subsystem</a:t>
            </a:r>
          </a:p>
        </p:txBody>
      </p:sp>
      <p:sp>
        <p:nvSpPr>
          <p:cNvPr id="304131" name="Rectangle 3">
            <a:extLst>
              <a:ext uri="{FF2B5EF4-FFF2-40B4-BE49-F238E27FC236}">
                <a16:creationId xmlns:a16="http://schemas.microsoft.com/office/drawing/2014/main" id="{9B70465E-4CDA-4B74-8BB5-2AF89C78D406}"/>
              </a:ext>
            </a:extLst>
          </p:cNvPr>
          <p:cNvSpPr>
            <a:spLocks noGrp="1" noChangeArrowheads="1"/>
          </p:cNvSpPr>
          <p:nvPr>
            <p:ph type="body" idx="1"/>
          </p:nvPr>
        </p:nvSpPr>
        <p:spPr>
          <a:xfrm>
            <a:off x="742950" y="1268413"/>
            <a:ext cx="8891588" cy="4537075"/>
          </a:xfrm>
        </p:spPr>
        <p:txBody>
          <a:bodyPr/>
          <a:lstStyle/>
          <a:p>
            <a:pPr>
              <a:lnSpc>
                <a:spcPct val="80000"/>
              </a:lnSpc>
            </a:pPr>
            <a:r>
              <a:rPr lang="en-GB" altLang="en-US" sz="1800"/>
              <a:t>Starting/Stopping the Printing Subsystem:</a:t>
            </a:r>
          </a:p>
          <a:p>
            <a:pPr>
              <a:lnSpc>
                <a:spcPct val="80000"/>
              </a:lnSpc>
              <a:buFont typeface="Wingdings" panose="05000000000000000000" pitchFamily="2" charset="2"/>
              <a:buNone/>
            </a:pPr>
            <a:endParaRPr lang="en-GB" altLang="en-US" sz="1800"/>
          </a:p>
          <a:p>
            <a:pPr lvl="1">
              <a:lnSpc>
                <a:spcPct val="80000"/>
              </a:lnSpc>
            </a:pPr>
            <a:r>
              <a:rPr lang="en-GB" altLang="en-US" sz="1800"/>
              <a:t>AIX</a:t>
            </a:r>
          </a:p>
          <a:p>
            <a:pPr lvl="1">
              <a:lnSpc>
                <a:spcPct val="80000"/>
              </a:lnSpc>
              <a:buFont typeface="Wingdings" panose="05000000000000000000" pitchFamily="2" charset="2"/>
              <a:buNone/>
            </a:pPr>
            <a:r>
              <a:rPr lang="en-GB" altLang="en-US" sz="1600"/>
              <a:t>		</a:t>
            </a:r>
            <a:r>
              <a:rPr lang="en-GB" altLang="en-US" sz="1600" b="1">
                <a:latin typeface="Arial" panose="020B0604020202020204" pitchFamily="34" charset="0"/>
              </a:rPr>
              <a:t>Start:</a:t>
            </a:r>
            <a:r>
              <a:rPr lang="en-GB" altLang="en-US" sz="1600">
                <a:latin typeface="Arial" panose="020B0604020202020204" pitchFamily="34" charset="0"/>
              </a:rPr>
              <a:t>	</a:t>
            </a:r>
            <a:r>
              <a:rPr lang="en-GB" altLang="en-US" sz="1600" b="1">
                <a:solidFill>
                  <a:srgbClr val="800000"/>
                </a:solidFill>
                <a:latin typeface="Courier New" panose="02070309020205020404" pitchFamily="49" charset="0"/>
              </a:rPr>
              <a:t>startsrc -s lpd</a:t>
            </a:r>
            <a:r>
              <a:rPr lang="en-GB" altLang="en-US" sz="1600"/>
              <a:t> 	</a:t>
            </a:r>
            <a:r>
              <a:rPr lang="en-GB" altLang="en-US" sz="1600" b="1">
                <a:latin typeface="Arial" panose="020B0604020202020204" pitchFamily="34" charset="0"/>
              </a:rPr>
              <a:t>Stop:</a:t>
            </a:r>
            <a:r>
              <a:rPr lang="en-GB" altLang="en-US" sz="1600"/>
              <a:t>	</a:t>
            </a:r>
            <a:r>
              <a:rPr lang="en-GB" altLang="en-US" sz="1600" b="1">
                <a:solidFill>
                  <a:srgbClr val="800000"/>
                </a:solidFill>
                <a:latin typeface="Courier New" panose="02070309020205020404" pitchFamily="49" charset="0"/>
              </a:rPr>
              <a:t>stopsrc -s lpd</a:t>
            </a:r>
            <a:r>
              <a:rPr lang="en-GB" altLang="en-US" sz="1600" b="1">
                <a:solidFill>
                  <a:srgbClr val="800000"/>
                </a:solidFill>
              </a:rPr>
              <a:t> </a:t>
            </a:r>
          </a:p>
          <a:p>
            <a:pPr lvl="1">
              <a:lnSpc>
                <a:spcPct val="80000"/>
              </a:lnSpc>
              <a:buFont typeface="Wingdings" panose="05000000000000000000" pitchFamily="2" charset="2"/>
              <a:buNone/>
            </a:pPr>
            <a:r>
              <a:rPr lang="en-GB" altLang="en-US" sz="1600"/>
              <a:t>		</a:t>
            </a:r>
          </a:p>
          <a:p>
            <a:pPr lvl="1">
              <a:lnSpc>
                <a:spcPct val="80000"/>
              </a:lnSpc>
            </a:pPr>
            <a:r>
              <a:rPr lang="en-GB" altLang="en-US" sz="1800"/>
              <a:t>HP-UX</a:t>
            </a:r>
          </a:p>
          <a:p>
            <a:pPr lvl="1">
              <a:lnSpc>
                <a:spcPct val="80000"/>
              </a:lnSpc>
              <a:buFont typeface="Wingdings" panose="05000000000000000000" pitchFamily="2" charset="2"/>
              <a:buNone/>
            </a:pPr>
            <a:r>
              <a:rPr lang="en-GB" altLang="en-US" sz="1600">
                <a:latin typeface="Arial" panose="020B0604020202020204" pitchFamily="34" charset="0"/>
              </a:rPr>
              <a:t>		</a:t>
            </a:r>
            <a:r>
              <a:rPr lang="en-GB" altLang="en-US" sz="1600" b="1">
                <a:latin typeface="Arial" panose="020B0604020202020204" pitchFamily="34" charset="0"/>
              </a:rPr>
              <a:t>Start:</a:t>
            </a:r>
            <a:r>
              <a:rPr lang="en-GB" altLang="en-US" sz="1600"/>
              <a:t>	</a:t>
            </a:r>
            <a:r>
              <a:rPr lang="en-GB" altLang="en-US" sz="1600">
                <a:latin typeface="Courier New" panose="02070309020205020404" pitchFamily="49" charset="0"/>
              </a:rPr>
              <a:t> </a:t>
            </a:r>
            <a:r>
              <a:rPr lang="en-GB" altLang="en-US" sz="1600" b="1">
                <a:solidFill>
                  <a:srgbClr val="800000"/>
                </a:solidFill>
                <a:latin typeface="Courier New" panose="02070309020205020404" pitchFamily="49" charset="0"/>
              </a:rPr>
              <a:t>lpsched</a:t>
            </a:r>
            <a:r>
              <a:rPr lang="en-GB" altLang="en-US" sz="1600">
                <a:solidFill>
                  <a:srgbClr val="800000"/>
                </a:solidFill>
                <a:latin typeface="Courier New" panose="02070309020205020404" pitchFamily="49" charset="0"/>
              </a:rPr>
              <a:t> </a:t>
            </a:r>
            <a:r>
              <a:rPr lang="en-GB" altLang="en-US" sz="1600"/>
              <a:t>		</a:t>
            </a:r>
            <a:r>
              <a:rPr lang="en-GB" altLang="en-US" sz="1600" b="1">
                <a:latin typeface="Arial" panose="020B0604020202020204" pitchFamily="34" charset="0"/>
              </a:rPr>
              <a:t>Stop:</a:t>
            </a:r>
            <a:r>
              <a:rPr lang="en-GB" altLang="en-US" sz="1600">
                <a:latin typeface="Arial" panose="020B0604020202020204" pitchFamily="34" charset="0"/>
              </a:rPr>
              <a:t>	 </a:t>
            </a:r>
            <a:r>
              <a:rPr lang="en-GB" altLang="en-US" sz="1600" b="1">
                <a:solidFill>
                  <a:srgbClr val="800000"/>
                </a:solidFill>
                <a:latin typeface="Courier New" panose="02070309020205020404" pitchFamily="49" charset="0"/>
              </a:rPr>
              <a:t>lpshut</a:t>
            </a:r>
            <a:r>
              <a:rPr lang="en-GB" altLang="en-US" sz="1600">
                <a:solidFill>
                  <a:srgbClr val="800000"/>
                </a:solidFill>
                <a:latin typeface="Courier New" panose="02070309020205020404" pitchFamily="49" charset="0"/>
              </a:rPr>
              <a:t> </a:t>
            </a:r>
          </a:p>
          <a:p>
            <a:pPr lvl="1">
              <a:lnSpc>
                <a:spcPct val="80000"/>
              </a:lnSpc>
              <a:buFont typeface="Wingdings" panose="05000000000000000000" pitchFamily="2" charset="2"/>
              <a:buNone/>
            </a:pPr>
            <a:r>
              <a:rPr lang="en-GB" altLang="en-US" sz="1600"/>
              <a:t> </a:t>
            </a:r>
          </a:p>
          <a:p>
            <a:pPr lvl="1">
              <a:lnSpc>
                <a:spcPct val="80000"/>
              </a:lnSpc>
            </a:pPr>
            <a:r>
              <a:rPr lang="en-GB" altLang="en-US" sz="1800"/>
              <a:t>SUN Solaris</a:t>
            </a:r>
          </a:p>
          <a:p>
            <a:pPr lvl="1">
              <a:lnSpc>
                <a:spcPct val="80000"/>
              </a:lnSpc>
              <a:buFont typeface="Wingdings" panose="05000000000000000000" pitchFamily="2" charset="2"/>
              <a:buNone/>
            </a:pPr>
            <a:r>
              <a:rPr lang="en-GB" altLang="en-US" sz="1600">
                <a:latin typeface="Arial" panose="020B0604020202020204" pitchFamily="34" charset="0"/>
              </a:rPr>
              <a:t>		</a:t>
            </a:r>
            <a:r>
              <a:rPr lang="en-GB" altLang="en-US" sz="1600" b="1">
                <a:latin typeface="Arial" panose="020B0604020202020204" pitchFamily="34" charset="0"/>
              </a:rPr>
              <a:t>Start:</a:t>
            </a:r>
            <a:r>
              <a:rPr lang="en-GB" altLang="en-US" sz="1600">
                <a:latin typeface="Arial" panose="020B0604020202020204" pitchFamily="34" charset="0"/>
              </a:rPr>
              <a:t>	</a:t>
            </a:r>
            <a:r>
              <a:rPr lang="en-GB" altLang="en-US" sz="1600" b="1">
                <a:solidFill>
                  <a:srgbClr val="800000"/>
                </a:solidFill>
                <a:latin typeface="Courier New" panose="02070309020205020404" pitchFamily="49" charset="0"/>
              </a:rPr>
              <a:t>/usr/lib/lp/lpsched</a:t>
            </a:r>
            <a:r>
              <a:rPr lang="en-GB" altLang="en-US" sz="1600"/>
              <a:t>	</a:t>
            </a:r>
            <a:r>
              <a:rPr lang="en-GB" altLang="en-US" sz="1600" b="1">
                <a:latin typeface="Arial" panose="020B0604020202020204" pitchFamily="34" charset="0"/>
              </a:rPr>
              <a:t>Stop:</a:t>
            </a:r>
            <a:r>
              <a:rPr lang="en-GB" altLang="en-US" sz="1600">
                <a:latin typeface="Arial" panose="020B0604020202020204" pitchFamily="34" charset="0"/>
              </a:rPr>
              <a:t>	 </a:t>
            </a:r>
            <a:r>
              <a:rPr lang="en-GB" altLang="en-US" sz="1600" b="1">
                <a:solidFill>
                  <a:srgbClr val="800000"/>
                </a:solidFill>
                <a:latin typeface="Courier New" panose="02070309020205020404" pitchFamily="49" charset="0"/>
              </a:rPr>
              <a:t>/usr/lib/lp/lpshut</a:t>
            </a:r>
            <a:r>
              <a:rPr lang="en-GB" altLang="en-US" sz="1600"/>
              <a:t> </a:t>
            </a:r>
            <a:r>
              <a:rPr lang="en-GB" altLang="en-US" sz="1600">
                <a:latin typeface="Arial" panose="020B0604020202020204" pitchFamily="34" charset="0"/>
              </a:rPr>
              <a:t>	</a:t>
            </a:r>
          </a:p>
          <a:p>
            <a:pPr lvl="1">
              <a:lnSpc>
                <a:spcPct val="80000"/>
              </a:lnSpc>
              <a:buFont typeface="Wingdings" panose="05000000000000000000" pitchFamily="2" charset="2"/>
              <a:buNone/>
            </a:pPr>
            <a:endParaRPr lang="en-GB" altLang="en-US" sz="1600"/>
          </a:p>
          <a:p>
            <a:pPr lvl="1">
              <a:lnSpc>
                <a:spcPct val="80000"/>
              </a:lnSpc>
            </a:pPr>
            <a:r>
              <a:rPr lang="en-GB" altLang="en-US" sz="1800"/>
              <a:t>Linux</a:t>
            </a:r>
          </a:p>
          <a:p>
            <a:pPr lvl="1">
              <a:lnSpc>
                <a:spcPct val="80000"/>
              </a:lnSpc>
              <a:buFont typeface="Wingdings" panose="05000000000000000000" pitchFamily="2" charset="2"/>
              <a:buNone/>
            </a:pPr>
            <a:r>
              <a:rPr lang="en-GB" altLang="en-US" sz="1600">
                <a:latin typeface="Arial" panose="020B0604020202020204" pitchFamily="34" charset="0"/>
              </a:rPr>
              <a:t>		</a:t>
            </a:r>
            <a:r>
              <a:rPr lang="en-GB" altLang="en-US" sz="1600" b="1">
                <a:latin typeface="Arial" panose="020B0604020202020204" pitchFamily="34" charset="0"/>
              </a:rPr>
              <a:t>Start:</a:t>
            </a:r>
            <a:r>
              <a:rPr lang="en-GB" altLang="en-US" sz="1600"/>
              <a:t>	</a:t>
            </a:r>
            <a:r>
              <a:rPr lang="en-GB" altLang="en-US" sz="1600" b="1">
                <a:solidFill>
                  <a:srgbClr val="800000"/>
                </a:solidFill>
                <a:latin typeface="Courier New" panose="02070309020205020404" pitchFamily="49" charset="0"/>
              </a:rPr>
              <a:t>/etc/init.d/lpd start</a:t>
            </a:r>
            <a:r>
              <a:rPr lang="en-GB" altLang="en-US" sz="1600"/>
              <a:t> 	</a:t>
            </a:r>
            <a:r>
              <a:rPr lang="en-GB" altLang="en-US" sz="1600" b="1">
                <a:latin typeface="Arial" panose="020B0604020202020204" pitchFamily="34" charset="0"/>
              </a:rPr>
              <a:t>Stop:	</a:t>
            </a:r>
            <a:r>
              <a:rPr lang="en-GB" altLang="en-US" sz="1600" b="1">
                <a:solidFill>
                  <a:srgbClr val="800000"/>
                </a:solidFill>
                <a:latin typeface="Courier New" panose="02070309020205020404" pitchFamily="49" charset="0"/>
              </a:rPr>
              <a:t>/etc/init.d/lpd stop</a:t>
            </a:r>
            <a:r>
              <a:rPr lang="en-GB" altLang="en-US" sz="1600">
                <a:latin typeface="Courier New" panose="02070309020205020404" pitchFamily="49" charset="0"/>
              </a:rPr>
              <a:t> </a:t>
            </a:r>
          </a:p>
          <a:p>
            <a:pPr lvl="1">
              <a:lnSpc>
                <a:spcPct val="80000"/>
              </a:lnSpc>
              <a:buFont typeface="Wingdings" panose="05000000000000000000" pitchFamily="2" charset="2"/>
              <a:buNone/>
            </a:pPr>
            <a:endParaRPr lang="en-GB" altLang="en-US" sz="1600">
              <a:latin typeface="Courier New" panose="02070309020205020404" pitchFamily="49" charset="0"/>
            </a:endParaRPr>
          </a:p>
          <a:p>
            <a:pPr lvl="1">
              <a:lnSpc>
                <a:spcPct val="80000"/>
              </a:lnSpc>
            </a:pPr>
            <a:r>
              <a:rPr lang="en-GB" altLang="en-US" sz="1800"/>
              <a:t>BSD</a:t>
            </a:r>
          </a:p>
          <a:p>
            <a:pPr lvl="1">
              <a:lnSpc>
                <a:spcPct val="80000"/>
              </a:lnSpc>
              <a:buFont typeface="Wingdings" panose="05000000000000000000" pitchFamily="2" charset="2"/>
              <a:buNone/>
            </a:pPr>
            <a:r>
              <a:rPr lang="en-GB" altLang="en-US" sz="1600">
                <a:latin typeface="Arial" panose="020B0604020202020204" pitchFamily="34" charset="0"/>
              </a:rPr>
              <a:t>		</a:t>
            </a:r>
            <a:r>
              <a:rPr lang="en-GB" altLang="en-US" sz="1600" b="1">
                <a:latin typeface="Arial" panose="020B0604020202020204" pitchFamily="34" charset="0"/>
              </a:rPr>
              <a:t>Start:</a:t>
            </a:r>
            <a:r>
              <a:rPr lang="en-GB" altLang="en-US" sz="1600"/>
              <a:t>	</a:t>
            </a:r>
            <a:r>
              <a:rPr lang="en-GB" altLang="en-US" sz="1600" b="1">
                <a:solidFill>
                  <a:srgbClr val="800000"/>
                </a:solidFill>
                <a:latin typeface="Courier New" panose="02070309020205020404" pitchFamily="49" charset="0"/>
              </a:rPr>
              <a:t>lpd</a:t>
            </a:r>
            <a:r>
              <a:rPr lang="en-GB" altLang="en-US" sz="1600">
                <a:solidFill>
                  <a:srgbClr val="800000"/>
                </a:solidFill>
                <a:latin typeface="Courier New" panose="02070309020205020404" pitchFamily="49" charset="0"/>
              </a:rPr>
              <a:t> </a:t>
            </a:r>
            <a:r>
              <a:rPr lang="en-GB" altLang="en-US" sz="1600"/>
              <a:t>			</a:t>
            </a:r>
            <a:r>
              <a:rPr lang="en-GB" altLang="en-US" sz="1600" b="1">
                <a:latin typeface="Arial" panose="020B0604020202020204" pitchFamily="34" charset="0"/>
              </a:rPr>
              <a:t>Stop:</a:t>
            </a:r>
            <a:r>
              <a:rPr lang="en-GB" altLang="en-US" sz="1600">
                <a:latin typeface="Arial" panose="020B0604020202020204" pitchFamily="34" charset="0"/>
              </a:rPr>
              <a:t>	</a:t>
            </a:r>
            <a:r>
              <a:rPr lang="en-GB" altLang="en-US" sz="1600" b="1">
                <a:solidFill>
                  <a:srgbClr val="800000"/>
                </a:solidFill>
                <a:latin typeface="Courier New" panose="02070309020205020404" pitchFamily="49" charset="0"/>
              </a:rPr>
              <a:t>lpd</a:t>
            </a:r>
            <a:r>
              <a:rPr lang="en-GB" altLang="en-US" sz="1600">
                <a:latin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4130"/>
                                        </p:tgtEl>
                                        <p:attrNameLst>
                                          <p:attrName>style.visibility</p:attrName>
                                        </p:attrNameLst>
                                      </p:cBhvr>
                                      <p:to>
                                        <p:strVal val="visible"/>
                                      </p:to>
                                    </p:set>
                                    <p:anim calcmode="discrete" valueType="clr">
                                      <p:cBhvr override="childStyle">
                                        <p:cTn id="7" dur="80"/>
                                        <p:tgtEl>
                                          <p:spTgt spid="3041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4130"/>
                                        </p:tgtEl>
                                        <p:attrNameLst>
                                          <p:attrName>fillcolor</p:attrName>
                                        </p:attrNameLst>
                                      </p:cBhvr>
                                      <p:tavLst>
                                        <p:tav tm="0">
                                          <p:val>
                                            <p:clrVal>
                                              <a:schemeClr val="accent2"/>
                                            </p:clrVal>
                                          </p:val>
                                        </p:tav>
                                        <p:tav tm="50000">
                                          <p:val>
                                            <p:clrVal>
                                              <a:schemeClr val="hlink"/>
                                            </p:clrVal>
                                          </p:val>
                                        </p:tav>
                                      </p:tavLst>
                                    </p:anim>
                                    <p:set>
                                      <p:cBhvr>
                                        <p:cTn id="9" dur="80"/>
                                        <p:tgtEl>
                                          <p:spTgt spid="304130"/>
                                        </p:tgtEl>
                                        <p:attrNameLst>
                                          <p:attrName>fill.type</p:attrName>
                                        </p:attrNameLst>
                                      </p:cBhvr>
                                      <p:to>
                                        <p:strVal val="solid"/>
                                      </p:to>
                                    </p:set>
                                  </p:childTnLst>
                                </p:cTn>
                              </p:par>
                            </p:childTnLst>
                          </p:cTn>
                        </p:par>
                        <p:par>
                          <p:cTn id="10" fill="hold" nodeType="afterGroup">
                            <p:stCondLst>
                              <p:cond delay="1360"/>
                            </p:stCondLst>
                            <p:childTnLst>
                              <p:par>
                                <p:cTn id="11" presetID="5" presetClass="entr" presetSubtype="10" fill="hold" grpId="0" nodeType="afterEffect">
                                  <p:stCondLst>
                                    <p:cond delay="0"/>
                                  </p:stCondLst>
                                  <p:childTnLst>
                                    <p:set>
                                      <p:cBhvr>
                                        <p:cTn id="12" dur="1" fill="hold">
                                          <p:stCondLst>
                                            <p:cond delay="0"/>
                                          </p:stCondLst>
                                        </p:cTn>
                                        <p:tgtEl>
                                          <p:spTgt spid="304131">
                                            <p:txEl>
                                              <p:pRg st="0" end="0"/>
                                            </p:txEl>
                                          </p:spTgt>
                                        </p:tgtEl>
                                        <p:attrNameLst>
                                          <p:attrName>style.visibility</p:attrName>
                                        </p:attrNameLst>
                                      </p:cBhvr>
                                      <p:to>
                                        <p:strVal val="visible"/>
                                      </p:to>
                                    </p:set>
                                    <p:animEffect transition="in" filter="checkerboard(across)">
                                      <p:cBhvr>
                                        <p:cTn id="13" dur="500"/>
                                        <p:tgtEl>
                                          <p:spTgt spid="3041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4131">
                                            <p:txEl>
                                              <p:pRg st="2" end="2"/>
                                            </p:txEl>
                                          </p:spTgt>
                                        </p:tgtEl>
                                        <p:attrNameLst>
                                          <p:attrName>style.visibility</p:attrName>
                                        </p:attrNameLst>
                                      </p:cBhvr>
                                      <p:to>
                                        <p:strVal val="visible"/>
                                      </p:to>
                                    </p:set>
                                    <p:anim calcmode="lin" valueType="num">
                                      <p:cBhvr additive="base">
                                        <p:cTn id="18" dur="500" fill="hold"/>
                                        <p:tgtEl>
                                          <p:spTgt spid="30413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4131">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304131">
                                            <p:txEl>
                                              <p:pRg st="3" end="3"/>
                                            </p:txEl>
                                          </p:spTgt>
                                        </p:tgtEl>
                                        <p:attrNameLst>
                                          <p:attrName>style.visibility</p:attrName>
                                        </p:attrNameLst>
                                      </p:cBhvr>
                                      <p:to>
                                        <p:strVal val="visible"/>
                                      </p:to>
                                    </p:set>
                                    <p:anim calcmode="lin" valueType="num">
                                      <p:cBhvr additive="base">
                                        <p:cTn id="23" dur="500" fill="hold"/>
                                        <p:tgtEl>
                                          <p:spTgt spid="30413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4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4131">
                                            <p:txEl>
                                              <p:pRg st="5" end="5"/>
                                            </p:txEl>
                                          </p:spTgt>
                                        </p:tgtEl>
                                        <p:attrNameLst>
                                          <p:attrName>style.visibility</p:attrName>
                                        </p:attrNameLst>
                                      </p:cBhvr>
                                      <p:to>
                                        <p:strVal val="visible"/>
                                      </p:to>
                                    </p:set>
                                    <p:anim calcmode="lin" valueType="num">
                                      <p:cBhvr additive="base">
                                        <p:cTn id="29" dur="500" fill="hold"/>
                                        <p:tgtEl>
                                          <p:spTgt spid="30413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4131">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304131">
                                            <p:txEl>
                                              <p:pRg st="6" end="6"/>
                                            </p:txEl>
                                          </p:spTgt>
                                        </p:tgtEl>
                                        <p:attrNameLst>
                                          <p:attrName>style.visibility</p:attrName>
                                        </p:attrNameLst>
                                      </p:cBhvr>
                                      <p:to>
                                        <p:strVal val="visible"/>
                                      </p:to>
                                    </p:set>
                                    <p:anim calcmode="lin" valueType="num">
                                      <p:cBhvr additive="base">
                                        <p:cTn id="34" dur="500" fill="hold"/>
                                        <p:tgtEl>
                                          <p:spTgt spid="304131">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04131">
                                            <p:txEl>
                                              <p:pRg st="6" end="6"/>
                                            </p:txEl>
                                          </p:spTgt>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304131">
                                            <p:txEl>
                                              <p:pRg st="7" end="7"/>
                                            </p:txEl>
                                          </p:spTgt>
                                        </p:tgtEl>
                                        <p:attrNameLst>
                                          <p:attrName>style.visibility</p:attrName>
                                        </p:attrNameLst>
                                      </p:cBhvr>
                                      <p:to>
                                        <p:strVal val="visible"/>
                                      </p:to>
                                    </p:set>
                                    <p:anim calcmode="lin" valueType="num">
                                      <p:cBhvr additive="base">
                                        <p:cTn id="39" dur="500" fill="hold"/>
                                        <p:tgtEl>
                                          <p:spTgt spid="30413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4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04131">
                                            <p:txEl>
                                              <p:pRg st="8" end="8"/>
                                            </p:txEl>
                                          </p:spTgt>
                                        </p:tgtEl>
                                        <p:attrNameLst>
                                          <p:attrName>style.visibility</p:attrName>
                                        </p:attrNameLst>
                                      </p:cBhvr>
                                      <p:to>
                                        <p:strVal val="visible"/>
                                      </p:to>
                                    </p:set>
                                    <p:anim calcmode="lin" valueType="num">
                                      <p:cBhvr additive="base">
                                        <p:cTn id="45" dur="500" fill="hold"/>
                                        <p:tgtEl>
                                          <p:spTgt spid="30413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04131">
                                            <p:txEl>
                                              <p:pRg st="8" end="8"/>
                                            </p:txEl>
                                          </p:spTgt>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4" fill="hold" grpId="0" nodeType="afterEffect">
                                  <p:stCondLst>
                                    <p:cond delay="0"/>
                                  </p:stCondLst>
                                  <p:childTnLst>
                                    <p:set>
                                      <p:cBhvr>
                                        <p:cTn id="49" dur="1" fill="hold">
                                          <p:stCondLst>
                                            <p:cond delay="0"/>
                                          </p:stCondLst>
                                        </p:cTn>
                                        <p:tgtEl>
                                          <p:spTgt spid="304131">
                                            <p:txEl>
                                              <p:pRg st="9" end="9"/>
                                            </p:txEl>
                                          </p:spTgt>
                                        </p:tgtEl>
                                        <p:attrNameLst>
                                          <p:attrName>style.visibility</p:attrName>
                                        </p:attrNameLst>
                                      </p:cBhvr>
                                      <p:to>
                                        <p:strVal val="visible"/>
                                      </p:to>
                                    </p:set>
                                    <p:anim calcmode="lin" valueType="num">
                                      <p:cBhvr additive="base">
                                        <p:cTn id="50" dur="500" fill="hold"/>
                                        <p:tgtEl>
                                          <p:spTgt spid="304131">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041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04131">
                                            <p:txEl>
                                              <p:pRg st="11" end="11"/>
                                            </p:txEl>
                                          </p:spTgt>
                                        </p:tgtEl>
                                        <p:attrNameLst>
                                          <p:attrName>style.visibility</p:attrName>
                                        </p:attrNameLst>
                                      </p:cBhvr>
                                      <p:to>
                                        <p:strVal val="visible"/>
                                      </p:to>
                                    </p:set>
                                    <p:anim calcmode="lin" valueType="num">
                                      <p:cBhvr additive="base">
                                        <p:cTn id="56" dur="500" fill="hold"/>
                                        <p:tgtEl>
                                          <p:spTgt spid="304131">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04131">
                                            <p:txEl>
                                              <p:pRg st="11" end="11"/>
                                            </p:txEl>
                                          </p:spTgt>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00"/>
                            </p:stCondLst>
                            <p:childTnLst>
                              <p:par>
                                <p:cTn id="59" presetID="2" presetClass="entr" presetSubtype="2" fill="hold" grpId="0" nodeType="afterEffect">
                                  <p:stCondLst>
                                    <p:cond delay="0"/>
                                  </p:stCondLst>
                                  <p:childTnLst>
                                    <p:set>
                                      <p:cBhvr>
                                        <p:cTn id="60" dur="1" fill="hold">
                                          <p:stCondLst>
                                            <p:cond delay="0"/>
                                          </p:stCondLst>
                                        </p:cTn>
                                        <p:tgtEl>
                                          <p:spTgt spid="304131">
                                            <p:txEl>
                                              <p:pRg st="12" end="12"/>
                                            </p:txEl>
                                          </p:spTgt>
                                        </p:tgtEl>
                                        <p:attrNameLst>
                                          <p:attrName>style.visibility</p:attrName>
                                        </p:attrNameLst>
                                      </p:cBhvr>
                                      <p:to>
                                        <p:strVal val="visible"/>
                                      </p:to>
                                    </p:set>
                                    <p:anim calcmode="lin" valueType="num">
                                      <p:cBhvr additive="base">
                                        <p:cTn id="61" dur="500" fill="hold"/>
                                        <p:tgtEl>
                                          <p:spTgt spid="304131">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041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4131">
                                            <p:txEl>
                                              <p:pRg st="14" end="14"/>
                                            </p:txEl>
                                          </p:spTgt>
                                        </p:tgtEl>
                                        <p:attrNameLst>
                                          <p:attrName>style.visibility</p:attrName>
                                        </p:attrNameLst>
                                      </p:cBhvr>
                                      <p:to>
                                        <p:strVal val="visible"/>
                                      </p:to>
                                    </p:set>
                                    <p:anim calcmode="lin" valueType="num">
                                      <p:cBhvr additive="base">
                                        <p:cTn id="67" dur="500" fill="hold"/>
                                        <p:tgtEl>
                                          <p:spTgt spid="30413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04131">
                                            <p:txEl>
                                              <p:pRg st="14" end="14"/>
                                            </p:txEl>
                                          </p:spTgt>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500"/>
                            </p:stCondLst>
                            <p:childTnLst>
                              <p:par>
                                <p:cTn id="70" presetID="2" presetClass="entr" presetSubtype="2" fill="hold" grpId="0" nodeType="afterEffect">
                                  <p:stCondLst>
                                    <p:cond delay="0"/>
                                  </p:stCondLst>
                                  <p:childTnLst>
                                    <p:set>
                                      <p:cBhvr>
                                        <p:cTn id="71" dur="1" fill="hold">
                                          <p:stCondLst>
                                            <p:cond delay="0"/>
                                          </p:stCondLst>
                                        </p:cTn>
                                        <p:tgtEl>
                                          <p:spTgt spid="304131">
                                            <p:txEl>
                                              <p:pRg st="15" end="15"/>
                                            </p:txEl>
                                          </p:spTgt>
                                        </p:tgtEl>
                                        <p:attrNameLst>
                                          <p:attrName>style.visibility</p:attrName>
                                        </p:attrNameLst>
                                      </p:cBhvr>
                                      <p:to>
                                        <p:strVal val="visible"/>
                                      </p:to>
                                    </p:set>
                                    <p:anim calcmode="lin" valueType="num">
                                      <p:cBhvr additive="base">
                                        <p:cTn id="72" dur="500" fill="hold"/>
                                        <p:tgtEl>
                                          <p:spTgt spid="304131">
                                            <p:txEl>
                                              <p:pRg st="15" end="15"/>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04131">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0" grpId="0"/>
      <p:bldP spid="304131"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1C91AB-B0F4-4B12-A404-6B0D684691CE}"/>
              </a:ext>
            </a:extLst>
          </p:cNvPr>
          <p:cNvSpPr>
            <a:spLocks noGrp="1"/>
          </p:cNvSpPr>
          <p:nvPr>
            <p:ph type="sldNum" sz="quarter" idx="10"/>
          </p:nvPr>
        </p:nvSpPr>
        <p:spPr/>
        <p:txBody>
          <a:bodyPr/>
          <a:lstStyle/>
          <a:p>
            <a:r>
              <a:rPr lang="en-GB" altLang="en-US"/>
              <a:t>Page </a:t>
            </a:r>
            <a:fld id="{E3067AC1-420E-4CBE-BD19-9D47D337DD19}" type="slidenum">
              <a:rPr lang="en-GB" altLang="en-US"/>
              <a:pPr/>
              <a:t>55</a:t>
            </a:fld>
            <a:r>
              <a:rPr lang="en-GB" altLang="en-US" sz="1400" b="0">
                <a:solidFill>
                  <a:schemeClr val="tx1"/>
                </a:solidFill>
              </a:rPr>
              <a:t> | </a:t>
            </a:r>
            <a:fld id="{999B2AF3-34BC-4BF7-B09D-52B8B6EA4175}" type="datetime1">
              <a:rPr lang="en-GB" altLang="en-US" sz="1400" b="0">
                <a:solidFill>
                  <a:schemeClr val="tx1"/>
                </a:solidFill>
              </a:rPr>
              <a:pPr/>
              <a:t>07/07/2021</a:t>
            </a:fld>
            <a:r>
              <a:rPr lang="en-GB" altLang="en-US" sz="1400" b="0">
                <a:solidFill>
                  <a:schemeClr val="tx1"/>
                </a:solidFill>
              </a:rPr>
              <a:t> | UNIX Fundementals II </a:t>
            </a:r>
          </a:p>
        </p:txBody>
      </p:sp>
      <p:sp>
        <p:nvSpPr>
          <p:cNvPr id="305154" name="Rectangle 2">
            <a:extLst>
              <a:ext uri="{FF2B5EF4-FFF2-40B4-BE49-F238E27FC236}">
                <a16:creationId xmlns:a16="http://schemas.microsoft.com/office/drawing/2014/main" id="{C1DB6CC6-8F07-4407-B278-6A37F8A4EF56}"/>
              </a:ext>
            </a:extLst>
          </p:cNvPr>
          <p:cNvSpPr>
            <a:spLocks noGrp="1" noChangeArrowheads="1"/>
          </p:cNvSpPr>
          <p:nvPr>
            <p:ph type="title"/>
          </p:nvPr>
        </p:nvSpPr>
        <p:spPr/>
        <p:txBody>
          <a:bodyPr/>
          <a:lstStyle/>
          <a:p>
            <a:r>
              <a:rPr lang="en-GB" altLang="en-US"/>
              <a:t>Printing – Submitting Print Jobs</a:t>
            </a:r>
          </a:p>
        </p:txBody>
      </p:sp>
      <p:sp>
        <p:nvSpPr>
          <p:cNvPr id="305155" name="Rectangle 3">
            <a:extLst>
              <a:ext uri="{FF2B5EF4-FFF2-40B4-BE49-F238E27FC236}">
                <a16:creationId xmlns:a16="http://schemas.microsoft.com/office/drawing/2014/main" id="{B698AEA1-39D2-40EC-B2C3-603549F233FE}"/>
              </a:ext>
            </a:extLst>
          </p:cNvPr>
          <p:cNvSpPr>
            <a:spLocks noGrp="1" noChangeArrowheads="1"/>
          </p:cNvSpPr>
          <p:nvPr>
            <p:ph type="body" idx="1"/>
          </p:nvPr>
        </p:nvSpPr>
        <p:spPr/>
        <p:txBody>
          <a:bodyPr/>
          <a:lstStyle/>
          <a:p>
            <a:pPr>
              <a:lnSpc>
                <a:spcPct val="80000"/>
              </a:lnSpc>
            </a:pPr>
            <a:r>
              <a:rPr lang="en-GB" altLang="en-US" sz="2000"/>
              <a:t>Submitting Print Jobs:</a:t>
            </a:r>
          </a:p>
          <a:p>
            <a:pPr>
              <a:lnSpc>
                <a:spcPct val="80000"/>
              </a:lnSpc>
              <a:buFont typeface="Wingdings" panose="05000000000000000000" pitchFamily="2" charset="2"/>
              <a:buNone/>
            </a:pPr>
            <a:endParaRPr lang="en-GB" altLang="en-US" sz="2000"/>
          </a:p>
          <a:p>
            <a:pPr lvl="1">
              <a:lnSpc>
                <a:spcPct val="80000"/>
              </a:lnSpc>
            </a:pPr>
            <a:r>
              <a:rPr lang="en-GB" altLang="en-US" sz="1800"/>
              <a:t>AIX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enq OR lp OR lpr OR qprt</a:t>
            </a:r>
            <a:r>
              <a:rPr lang="en-GB" altLang="en-US" sz="1800">
                <a:solidFill>
                  <a:srgbClr val="800000"/>
                </a:solidFill>
                <a:latin typeface="Courier New" panose="02070309020205020404" pitchFamily="49" charset="0"/>
              </a:rPr>
              <a:t> </a:t>
            </a:r>
          </a:p>
          <a:p>
            <a:pPr lvl="1">
              <a:lnSpc>
                <a:spcPct val="80000"/>
              </a:lnSpc>
              <a:buFont typeface="Wingdings" panose="05000000000000000000" pitchFamily="2" charset="2"/>
              <a:buNone/>
            </a:pPr>
            <a:endParaRPr lang="en-GB" altLang="en-US" sz="1800">
              <a:solidFill>
                <a:srgbClr val="800000"/>
              </a:solidFill>
              <a:latin typeface="Courier New" panose="02070309020205020404" pitchFamily="49" charset="0"/>
            </a:endParaRPr>
          </a:p>
          <a:p>
            <a:pPr lvl="1">
              <a:lnSpc>
                <a:spcPct val="80000"/>
              </a:lnSpc>
            </a:pPr>
            <a:r>
              <a:rPr lang="en-GB" altLang="en-US" sz="1800"/>
              <a:t>HP-UX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a:t>
            </a:r>
          </a:p>
          <a:p>
            <a:pPr lvl="1">
              <a:lnSpc>
                <a:spcPct val="80000"/>
              </a:lnSpc>
              <a:buFont typeface="Wingdings" panose="05000000000000000000" pitchFamily="2" charset="2"/>
              <a:buNone/>
            </a:pPr>
            <a:endParaRPr lang="en-GB" altLang="en-US" sz="1800">
              <a:solidFill>
                <a:srgbClr val="800000"/>
              </a:solidFill>
              <a:latin typeface="Courier New" panose="02070309020205020404" pitchFamily="49" charset="0"/>
            </a:endParaRPr>
          </a:p>
          <a:p>
            <a:pPr lvl="1">
              <a:lnSpc>
                <a:spcPct val="80000"/>
              </a:lnSpc>
            </a:pPr>
            <a:r>
              <a:rPr lang="en-GB" altLang="en-US" sz="1800"/>
              <a:t>SUN Solaris</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 OR lpr</a:t>
            </a:r>
          </a:p>
          <a:p>
            <a:pPr lvl="1">
              <a:lnSpc>
                <a:spcPct val="80000"/>
              </a:lnSpc>
              <a:buFont typeface="Wingdings" panose="05000000000000000000" pitchFamily="2" charset="2"/>
              <a:buNone/>
            </a:pPr>
            <a:endParaRPr lang="en-GB" altLang="en-US" sz="1800">
              <a:solidFill>
                <a:srgbClr val="800000"/>
              </a:solidFill>
              <a:latin typeface="Courier New" panose="02070309020205020404" pitchFamily="49" charset="0"/>
            </a:endParaRPr>
          </a:p>
          <a:p>
            <a:pPr lvl="1">
              <a:lnSpc>
                <a:spcPct val="80000"/>
              </a:lnSpc>
            </a:pPr>
            <a:r>
              <a:rPr lang="en-GB" altLang="en-US" sz="1800"/>
              <a:t>Linux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lpr</a:t>
            </a:r>
          </a:p>
          <a:p>
            <a:pPr lvl="1">
              <a:lnSpc>
                <a:spcPct val="80000"/>
              </a:lnSpc>
              <a:buFont typeface="Wingdings" panose="05000000000000000000" pitchFamily="2" charset="2"/>
              <a:buNone/>
            </a:pPr>
            <a:endParaRPr lang="en-GB" altLang="en-US" sz="1800" b="1">
              <a:solidFill>
                <a:srgbClr val="800000"/>
              </a:solidFill>
              <a:latin typeface="Courier New" panose="02070309020205020404" pitchFamily="49" charset="0"/>
            </a:endParaRPr>
          </a:p>
          <a:p>
            <a:pPr lvl="1">
              <a:lnSpc>
                <a:spcPct val="80000"/>
              </a:lnSpc>
            </a:pPr>
            <a:r>
              <a:rPr lang="en-GB" altLang="en-US" sz="1800"/>
              <a:t>BSD</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5154"/>
                                        </p:tgtEl>
                                        <p:attrNameLst>
                                          <p:attrName>style.visibility</p:attrName>
                                        </p:attrNameLst>
                                      </p:cBhvr>
                                      <p:to>
                                        <p:strVal val="visible"/>
                                      </p:to>
                                    </p:set>
                                    <p:anim calcmode="discrete" valueType="clr">
                                      <p:cBhvr override="childStyle">
                                        <p:cTn id="7" dur="80"/>
                                        <p:tgtEl>
                                          <p:spTgt spid="3051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5154"/>
                                        </p:tgtEl>
                                        <p:attrNameLst>
                                          <p:attrName>fillcolor</p:attrName>
                                        </p:attrNameLst>
                                      </p:cBhvr>
                                      <p:tavLst>
                                        <p:tav tm="0">
                                          <p:val>
                                            <p:clrVal>
                                              <a:schemeClr val="accent2"/>
                                            </p:clrVal>
                                          </p:val>
                                        </p:tav>
                                        <p:tav tm="50000">
                                          <p:val>
                                            <p:clrVal>
                                              <a:schemeClr val="hlink"/>
                                            </p:clrVal>
                                          </p:val>
                                        </p:tav>
                                      </p:tavLst>
                                    </p:anim>
                                    <p:set>
                                      <p:cBhvr>
                                        <p:cTn id="9" dur="80"/>
                                        <p:tgtEl>
                                          <p:spTgt spid="305154"/>
                                        </p:tgtEl>
                                        <p:attrNameLst>
                                          <p:attrName>fill.type</p:attrName>
                                        </p:attrNameLst>
                                      </p:cBhvr>
                                      <p:to>
                                        <p:strVal val="solid"/>
                                      </p:to>
                                    </p:set>
                                  </p:childTnLst>
                                </p:cTn>
                              </p:par>
                            </p:childTnLst>
                          </p:cTn>
                        </p:par>
                        <p:par>
                          <p:cTn id="10" fill="hold" nodeType="afterGroup">
                            <p:stCondLst>
                              <p:cond delay="1160"/>
                            </p:stCondLst>
                            <p:childTnLst>
                              <p:par>
                                <p:cTn id="11" presetID="5" presetClass="entr" presetSubtype="10" fill="hold" grpId="0" nodeType="afterEffect">
                                  <p:stCondLst>
                                    <p:cond delay="0"/>
                                  </p:stCondLst>
                                  <p:childTnLst>
                                    <p:set>
                                      <p:cBhvr>
                                        <p:cTn id="12" dur="1" fill="hold">
                                          <p:stCondLst>
                                            <p:cond delay="0"/>
                                          </p:stCondLst>
                                        </p:cTn>
                                        <p:tgtEl>
                                          <p:spTgt spid="305155">
                                            <p:txEl>
                                              <p:pRg st="0" end="0"/>
                                            </p:txEl>
                                          </p:spTgt>
                                        </p:tgtEl>
                                        <p:attrNameLst>
                                          <p:attrName>style.visibility</p:attrName>
                                        </p:attrNameLst>
                                      </p:cBhvr>
                                      <p:to>
                                        <p:strVal val="visible"/>
                                      </p:to>
                                    </p:set>
                                    <p:animEffect transition="in" filter="checkerboard(across)">
                                      <p:cBhvr>
                                        <p:cTn id="13" dur="500"/>
                                        <p:tgtEl>
                                          <p:spTgt spid="30515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5155">
                                            <p:txEl>
                                              <p:pRg st="2" end="2"/>
                                            </p:txEl>
                                          </p:spTgt>
                                        </p:tgtEl>
                                        <p:attrNameLst>
                                          <p:attrName>style.visibility</p:attrName>
                                        </p:attrNameLst>
                                      </p:cBhvr>
                                      <p:to>
                                        <p:strVal val="visible"/>
                                      </p:to>
                                    </p:set>
                                    <p:anim calcmode="lin" valueType="num">
                                      <p:cBhvr additive="base">
                                        <p:cTn id="18" dur="500" fill="hold"/>
                                        <p:tgtEl>
                                          <p:spTgt spid="30515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5155">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305155">
                                            <p:txEl>
                                              <p:pRg st="3" end="3"/>
                                            </p:txEl>
                                          </p:spTgt>
                                        </p:tgtEl>
                                        <p:attrNameLst>
                                          <p:attrName>style.visibility</p:attrName>
                                        </p:attrNameLst>
                                      </p:cBhvr>
                                      <p:to>
                                        <p:strVal val="visible"/>
                                      </p:to>
                                    </p:set>
                                    <p:anim calcmode="lin" valueType="num">
                                      <p:cBhvr additive="base">
                                        <p:cTn id="23" dur="500" fill="hold"/>
                                        <p:tgtEl>
                                          <p:spTgt spid="3051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5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5155">
                                            <p:txEl>
                                              <p:pRg st="5" end="5"/>
                                            </p:txEl>
                                          </p:spTgt>
                                        </p:tgtEl>
                                        <p:attrNameLst>
                                          <p:attrName>style.visibility</p:attrName>
                                        </p:attrNameLst>
                                      </p:cBhvr>
                                      <p:to>
                                        <p:strVal val="visible"/>
                                      </p:to>
                                    </p:set>
                                    <p:anim calcmode="lin" valueType="num">
                                      <p:cBhvr additive="base">
                                        <p:cTn id="29" dur="500" fill="hold"/>
                                        <p:tgtEl>
                                          <p:spTgt spid="30515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5155">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305155">
                                            <p:txEl>
                                              <p:pRg st="6" end="6"/>
                                            </p:txEl>
                                          </p:spTgt>
                                        </p:tgtEl>
                                        <p:attrNameLst>
                                          <p:attrName>style.visibility</p:attrName>
                                        </p:attrNameLst>
                                      </p:cBhvr>
                                      <p:to>
                                        <p:strVal val="visible"/>
                                      </p:to>
                                    </p:set>
                                    <p:anim calcmode="lin" valueType="num">
                                      <p:cBhvr additive="base">
                                        <p:cTn id="34" dur="500" fill="hold"/>
                                        <p:tgtEl>
                                          <p:spTgt spid="305155">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051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05155">
                                            <p:txEl>
                                              <p:pRg st="8" end="8"/>
                                            </p:txEl>
                                          </p:spTgt>
                                        </p:tgtEl>
                                        <p:attrNameLst>
                                          <p:attrName>style.visibility</p:attrName>
                                        </p:attrNameLst>
                                      </p:cBhvr>
                                      <p:to>
                                        <p:strVal val="visible"/>
                                      </p:to>
                                    </p:set>
                                    <p:anim calcmode="lin" valueType="num">
                                      <p:cBhvr additive="base">
                                        <p:cTn id="40" dur="500" fill="hold"/>
                                        <p:tgtEl>
                                          <p:spTgt spid="305155">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5155">
                                            <p:txEl>
                                              <p:pRg st="8" end="8"/>
                                            </p:txEl>
                                          </p:spTgt>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305155">
                                            <p:txEl>
                                              <p:pRg st="9" end="9"/>
                                            </p:txEl>
                                          </p:spTgt>
                                        </p:tgtEl>
                                        <p:attrNameLst>
                                          <p:attrName>style.visibility</p:attrName>
                                        </p:attrNameLst>
                                      </p:cBhvr>
                                      <p:to>
                                        <p:strVal val="visible"/>
                                      </p:to>
                                    </p:set>
                                    <p:anim calcmode="lin" valueType="num">
                                      <p:cBhvr additive="base">
                                        <p:cTn id="45" dur="500" fill="hold"/>
                                        <p:tgtEl>
                                          <p:spTgt spid="30515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051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05155">
                                            <p:txEl>
                                              <p:pRg st="11" end="11"/>
                                            </p:txEl>
                                          </p:spTgt>
                                        </p:tgtEl>
                                        <p:attrNameLst>
                                          <p:attrName>style.visibility</p:attrName>
                                        </p:attrNameLst>
                                      </p:cBhvr>
                                      <p:to>
                                        <p:strVal val="visible"/>
                                      </p:to>
                                    </p:set>
                                    <p:anim calcmode="lin" valueType="num">
                                      <p:cBhvr additive="base">
                                        <p:cTn id="51" dur="500" fill="hold"/>
                                        <p:tgtEl>
                                          <p:spTgt spid="3051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5155">
                                            <p:txEl>
                                              <p:pRg st="11" end="11"/>
                                            </p:txEl>
                                          </p:spTgt>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305155">
                                            <p:txEl>
                                              <p:pRg st="12" end="12"/>
                                            </p:txEl>
                                          </p:spTgt>
                                        </p:tgtEl>
                                        <p:attrNameLst>
                                          <p:attrName>style.visibility</p:attrName>
                                        </p:attrNameLst>
                                      </p:cBhvr>
                                      <p:to>
                                        <p:strVal val="visible"/>
                                      </p:to>
                                    </p:set>
                                    <p:anim calcmode="lin" valueType="num">
                                      <p:cBhvr additive="base">
                                        <p:cTn id="56" dur="500" fill="hold"/>
                                        <p:tgtEl>
                                          <p:spTgt spid="305155">
                                            <p:txEl>
                                              <p:pRg st="12" end="1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0515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5155">
                                            <p:txEl>
                                              <p:pRg st="14" end="14"/>
                                            </p:txEl>
                                          </p:spTgt>
                                        </p:tgtEl>
                                        <p:attrNameLst>
                                          <p:attrName>style.visibility</p:attrName>
                                        </p:attrNameLst>
                                      </p:cBhvr>
                                      <p:to>
                                        <p:strVal val="visible"/>
                                      </p:to>
                                    </p:set>
                                    <p:anim calcmode="lin" valueType="num">
                                      <p:cBhvr additive="base">
                                        <p:cTn id="62" dur="500" fill="hold"/>
                                        <p:tgtEl>
                                          <p:spTgt spid="305155">
                                            <p:txEl>
                                              <p:pRg st="14" end="1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05155">
                                            <p:txEl>
                                              <p:pRg st="14" end="14"/>
                                            </p:txEl>
                                          </p:spTgt>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500"/>
                            </p:stCondLst>
                            <p:childTnLst>
                              <p:par>
                                <p:cTn id="65" presetID="2" presetClass="entr" presetSubtype="2" fill="hold" grpId="0" nodeType="afterEffect">
                                  <p:stCondLst>
                                    <p:cond delay="0"/>
                                  </p:stCondLst>
                                  <p:childTnLst>
                                    <p:set>
                                      <p:cBhvr>
                                        <p:cTn id="66" dur="1" fill="hold">
                                          <p:stCondLst>
                                            <p:cond delay="0"/>
                                          </p:stCondLst>
                                        </p:cTn>
                                        <p:tgtEl>
                                          <p:spTgt spid="305155">
                                            <p:txEl>
                                              <p:pRg st="15" end="15"/>
                                            </p:txEl>
                                          </p:spTgt>
                                        </p:tgtEl>
                                        <p:attrNameLst>
                                          <p:attrName>style.visibility</p:attrName>
                                        </p:attrNameLst>
                                      </p:cBhvr>
                                      <p:to>
                                        <p:strVal val="visible"/>
                                      </p:to>
                                    </p:set>
                                    <p:anim calcmode="lin" valueType="num">
                                      <p:cBhvr additive="base">
                                        <p:cTn id="67" dur="500" fill="hold"/>
                                        <p:tgtEl>
                                          <p:spTgt spid="305155">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05155">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p:bldP spid="305155"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CBF2A-3E57-4DFB-8609-DF8C41314B26}"/>
              </a:ext>
            </a:extLst>
          </p:cNvPr>
          <p:cNvSpPr>
            <a:spLocks noGrp="1"/>
          </p:cNvSpPr>
          <p:nvPr>
            <p:ph type="sldNum" sz="quarter" idx="10"/>
          </p:nvPr>
        </p:nvSpPr>
        <p:spPr/>
        <p:txBody>
          <a:bodyPr/>
          <a:lstStyle/>
          <a:p>
            <a:r>
              <a:rPr lang="en-GB" altLang="en-US"/>
              <a:t>Page </a:t>
            </a:r>
            <a:fld id="{3E4DC0D6-278B-4B80-9703-B6D68E325B0D}" type="slidenum">
              <a:rPr lang="en-GB" altLang="en-US"/>
              <a:pPr/>
              <a:t>56</a:t>
            </a:fld>
            <a:r>
              <a:rPr lang="en-GB" altLang="en-US" sz="1400" b="0">
                <a:solidFill>
                  <a:schemeClr val="tx1"/>
                </a:solidFill>
              </a:rPr>
              <a:t> | </a:t>
            </a:r>
            <a:fld id="{2FAE935F-D4FD-4DDC-8D9B-8E44B4036DA9}" type="datetime1">
              <a:rPr lang="en-GB" altLang="en-US" sz="1400" b="0">
                <a:solidFill>
                  <a:schemeClr val="tx1"/>
                </a:solidFill>
              </a:rPr>
              <a:pPr/>
              <a:t>07/07/2021</a:t>
            </a:fld>
            <a:r>
              <a:rPr lang="en-GB" altLang="en-US" sz="1400" b="0">
                <a:solidFill>
                  <a:schemeClr val="tx1"/>
                </a:solidFill>
              </a:rPr>
              <a:t> | UNIX Fundementals II </a:t>
            </a:r>
          </a:p>
        </p:txBody>
      </p:sp>
      <p:sp>
        <p:nvSpPr>
          <p:cNvPr id="306178" name="Rectangle 2">
            <a:extLst>
              <a:ext uri="{FF2B5EF4-FFF2-40B4-BE49-F238E27FC236}">
                <a16:creationId xmlns:a16="http://schemas.microsoft.com/office/drawing/2014/main" id="{0C918F47-E8BB-44C4-8A09-2EC972207960}"/>
              </a:ext>
            </a:extLst>
          </p:cNvPr>
          <p:cNvSpPr>
            <a:spLocks noGrp="1" noChangeArrowheads="1"/>
          </p:cNvSpPr>
          <p:nvPr>
            <p:ph type="title"/>
          </p:nvPr>
        </p:nvSpPr>
        <p:spPr/>
        <p:txBody>
          <a:bodyPr/>
          <a:lstStyle/>
          <a:p>
            <a:r>
              <a:rPr lang="en-GB" altLang="en-US"/>
              <a:t>Printing – Removing Print Jobs</a:t>
            </a:r>
          </a:p>
        </p:txBody>
      </p:sp>
      <p:sp>
        <p:nvSpPr>
          <p:cNvPr id="306179" name="Rectangle 3">
            <a:extLst>
              <a:ext uri="{FF2B5EF4-FFF2-40B4-BE49-F238E27FC236}">
                <a16:creationId xmlns:a16="http://schemas.microsoft.com/office/drawing/2014/main" id="{0894EB2B-AEAD-4CAC-AE7A-3E9AA07B714F}"/>
              </a:ext>
            </a:extLst>
          </p:cNvPr>
          <p:cNvSpPr>
            <a:spLocks noGrp="1" noChangeArrowheads="1"/>
          </p:cNvSpPr>
          <p:nvPr>
            <p:ph type="body" idx="1"/>
          </p:nvPr>
        </p:nvSpPr>
        <p:spPr/>
        <p:txBody>
          <a:bodyPr/>
          <a:lstStyle/>
          <a:p>
            <a:pPr>
              <a:lnSpc>
                <a:spcPct val="80000"/>
              </a:lnSpc>
            </a:pPr>
            <a:r>
              <a:rPr lang="en-GB" altLang="en-US" sz="2000"/>
              <a:t>Removing Print Jobs:</a:t>
            </a:r>
          </a:p>
          <a:p>
            <a:pPr>
              <a:lnSpc>
                <a:spcPct val="80000"/>
              </a:lnSpc>
              <a:buFont typeface="Wingdings" panose="05000000000000000000" pitchFamily="2" charset="2"/>
              <a:buNone/>
            </a:pPr>
            <a:endParaRPr lang="en-GB" altLang="en-US" sz="2000"/>
          </a:p>
          <a:p>
            <a:pPr lvl="1">
              <a:lnSpc>
                <a:spcPct val="80000"/>
              </a:lnSpc>
            </a:pPr>
            <a:r>
              <a:rPr lang="en-GB" altLang="en-US" sz="1800"/>
              <a:t>AIX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cancel OR lprm OR qcan OR enq -x </a:t>
            </a:r>
          </a:p>
          <a:p>
            <a:pPr lvl="1">
              <a:lnSpc>
                <a:spcPct val="80000"/>
              </a:lnSpc>
              <a:buFont typeface="Wingdings" panose="05000000000000000000" pitchFamily="2" charset="2"/>
              <a:buNone/>
            </a:pPr>
            <a:endParaRPr lang="en-GB" altLang="en-US" sz="1800" b="1">
              <a:solidFill>
                <a:srgbClr val="800000"/>
              </a:solidFill>
              <a:latin typeface="Courier New" panose="02070309020205020404" pitchFamily="49" charset="0"/>
            </a:endParaRPr>
          </a:p>
          <a:p>
            <a:pPr lvl="1">
              <a:lnSpc>
                <a:spcPct val="80000"/>
              </a:lnSpc>
            </a:pPr>
            <a:r>
              <a:rPr lang="en-GB" altLang="en-US" sz="1800"/>
              <a:t>HP-UX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cancel</a:t>
            </a:r>
          </a:p>
          <a:p>
            <a:pPr lvl="1">
              <a:lnSpc>
                <a:spcPct val="80000"/>
              </a:lnSpc>
              <a:buFont typeface="Wingdings" panose="05000000000000000000" pitchFamily="2" charset="2"/>
              <a:buNone/>
            </a:pPr>
            <a:endParaRPr lang="en-GB" altLang="en-US" sz="1800" b="1">
              <a:solidFill>
                <a:srgbClr val="800000"/>
              </a:solidFill>
              <a:latin typeface="Courier New" panose="02070309020205020404" pitchFamily="49" charset="0"/>
            </a:endParaRPr>
          </a:p>
          <a:p>
            <a:pPr lvl="1">
              <a:lnSpc>
                <a:spcPct val="80000"/>
              </a:lnSpc>
            </a:pPr>
            <a:r>
              <a:rPr lang="en-GB" altLang="en-US" sz="1800"/>
              <a:t>SUN Solaris</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cancel OR lprm</a:t>
            </a:r>
          </a:p>
          <a:p>
            <a:pPr lvl="1">
              <a:lnSpc>
                <a:spcPct val="80000"/>
              </a:lnSpc>
              <a:buFont typeface="Wingdings" panose="05000000000000000000" pitchFamily="2" charset="2"/>
              <a:buNone/>
            </a:pPr>
            <a:endParaRPr lang="en-GB" altLang="en-US" sz="1800">
              <a:solidFill>
                <a:srgbClr val="800000"/>
              </a:solidFill>
              <a:latin typeface="Courier New" panose="02070309020205020404" pitchFamily="49" charset="0"/>
            </a:endParaRPr>
          </a:p>
          <a:p>
            <a:pPr lvl="1">
              <a:lnSpc>
                <a:spcPct val="80000"/>
              </a:lnSpc>
            </a:pPr>
            <a:r>
              <a:rPr lang="en-GB" altLang="en-US" sz="1800"/>
              <a:t>Linux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lprm</a:t>
            </a:r>
          </a:p>
          <a:p>
            <a:pPr lvl="1">
              <a:lnSpc>
                <a:spcPct val="80000"/>
              </a:lnSpc>
              <a:buFont typeface="Wingdings" panose="05000000000000000000" pitchFamily="2" charset="2"/>
              <a:buNone/>
            </a:pPr>
            <a:endParaRPr lang="en-GB" altLang="en-US" sz="1800" b="1">
              <a:solidFill>
                <a:srgbClr val="800000"/>
              </a:solidFill>
              <a:latin typeface="Courier New" panose="02070309020205020404" pitchFamily="49" charset="0"/>
            </a:endParaRPr>
          </a:p>
          <a:p>
            <a:pPr lvl="1">
              <a:lnSpc>
                <a:spcPct val="80000"/>
              </a:lnSpc>
            </a:pPr>
            <a:r>
              <a:rPr lang="en-GB" altLang="en-US" sz="1800"/>
              <a:t>BSD</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cancel OR lprm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6178"/>
                                        </p:tgtEl>
                                        <p:attrNameLst>
                                          <p:attrName>style.visibility</p:attrName>
                                        </p:attrNameLst>
                                      </p:cBhvr>
                                      <p:to>
                                        <p:strVal val="visible"/>
                                      </p:to>
                                    </p:set>
                                    <p:anim calcmode="discrete" valueType="clr">
                                      <p:cBhvr override="childStyle">
                                        <p:cTn id="7" dur="80"/>
                                        <p:tgtEl>
                                          <p:spTgt spid="3061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6178"/>
                                        </p:tgtEl>
                                        <p:attrNameLst>
                                          <p:attrName>fillcolor</p:attrName>
                                        </p:attrNameLst>
                                      </p:cBhvr>
                                      <p:tavLst>
                                        <p:tav tm="0">
                                          <p:val>
                                            <p:clrVal>
                                              <a:schemeClr val="accent2"/>
                                            </p:clrVal>
                                          </p:val>
                                        </p:tav>
                                        <p:tav tm="50000">
                                          <p:val>
                                            <p:clrVal>
                                              <a:schemeClr val="hlink"/>
                                            </p:clrVal>
                                          </p:val>
                                        </p:tav>
                                      </p:tavLst>
                                    </p:anim>
                                    <p:set>
                                      <p:cBhvr>
                                        <p:cTn id="9" dur="80"/>
                                        <p:tgtEl>
                                          <p:spTgt spid="306178"/>
                                        </p:tgtEl>
                                        <p:attrNameLst>
                                          <p:attrName>fill.type</p:attrName>
                                        </p:attrNameLst>
                                      </p:cBhvr>
                                      <p:to>
                                        <p:strVal val="solid"/>
                                      </p:to>
                                    </p:set>
                                  </p:childTnLst>
                                </p:cTn>
                              </p:par>
                            </p:childTnLst>
                          </p:cTn>
                        </p:par>
                        <p:par>
                          <p:cTn id="10" fill="hold" nodeType="afterGroup">
                            <p:stCondLst>
                              <p:cond delay="1080"/>
                            </p:stCondLst>
                            <p:childTnLst>
                              <p:par>
                                <p:cTn id="11" presetID="5" presetClass="entr" presetSubtype="10" fill="hold" grpId="0" nodeType="afterEffect">
                                  <p:stCondLst>
                                    <p:cond delay="0"/>
                                  </p:stCondLst>
                                  <p:childTnLst>
                                    <p:set>
                                      <p:cBhvr>
                                        <p:cTn id="12" dur="1" fill="hold">
                                          <p:stCondLst>
                                            <p:cond delay="0"/>
                                          </p:stCondLst>
                                        </p:cTn>
                                        <p:tgtEl>
                                          <p:spTgt spid="306179">
                                            <p:txEl>
                                              <p:pRg st="0" end="0"/>
                                            </p:txEl>
                                          </p:spTgt>
                                        </p:tgtEl>
                                        <p:attrNameLst>
                                          <p:attrName>style.visibility</p:attrName>
                                        </p:attrNameLst>
                                      </p:cBhvr>
                                      <p:to>
                                        <p:strVal val="visible"/>
                                      </p:to>
                                    </p:set>
                                    <p:animEffect transition="in" filter="checkerboard(across)">
                                      <p:cBhvr>
                                        <p:cTn id="13" dur="500"/>
                                        <p:tgtEl>
                                          <p:spTgt spid="3061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6179">
                                            <p:txEl>
                                              <p:pRg st="2" end="2"/>
                                            </p:txEl>
                                          </p:spTgt>
                                        </p:tgtEl>
                                        <p:attrNameLst>
                                          <p:attrName>style.visibility</p:attrName>
                                        </p:attrNameLst>
                                      </p:cBhvr>
                                      <p:to>
                                        <p:strVal val="visible"/>
                                      </p:to>
                                    </p:set>
                                    <p:anim calcmode="lin" valueType="num">
                                      <p:cBhvr additive="base">
                                        <p:cTn id="18" dur="500" fill="hold"/>
                                        <p:tgtEl>
                                          <p:spTgt spid="30617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6179">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306179">
                                            <p:txEl>
                                              <p:pRg st="3" end="3"/>
                                            </p:txEl>
                                          </p:spTgt>
                                        </p:tgtEl>
                                        <p:attrNameLst>
                                          <p:attrName>style.visibility</p:attrName>
                                        </p:attrNameLst>
                                      </p:cBhvr>
                                      <p:to>
                                        <p:strVal val="visible"/>
                                      </p:to>
                                    </p:set>
                                    <p:anim calcmode="lin" valueType="num">
                                      <p:cBhvr additive="base">
                                        <p:cTn id="23" dur="500" fill="hold"/>
                                        <p:tgtEl>
                                          <p:spTgt spid="30617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6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6179">
                                            <p:txEl>
                                              <p:pRg st="5" end="5"/>
                                            </p:txEl>
                                          </p:spTgt>
                                        </p:tgtEl>
                                        <p:attrNameLst>
                                          <p:attrName>style.visibility</p:attrName>
                                        </p:attrNameLst>
                                      </p:cBhvr>
                                      <p:to>
                                        <p:strVal val="visible"/>
                                      </p:to>
                                    </p:set>
                                    <p:anim calcmode="lin" valueType="num">
                                      <p:cBhvr additive="base">
                                        <p:cTn id="29" dur="500" fill="hold"/>
                                        <p:tgtEl>
                                          <p:spTgt spid="3061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6179">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306179">
                                            <p:txEl>
                                              <p:pRg st="6" end="6"/>
                                            </p:txEl>
                                          </p:spTgt>
                                        </p:tgtEl>
                                        <p:attrNameLst>
                                          <p:attrName>style.visibility</p:attrName>
                                        </p:attrNameLst>
                                      </p:cBhvr>
                                      <p:to>
                                        <p:strVal val="visible"/>
                                      </p:to>
                                    </p:set>
                                    <p:anim calcmode="lin" valueType="num">
                                      <p:cBhvr additive="base">
                                        <p:cTn id="34" dur="500" fill="hold"/>
                                        <p:tgtEl>
                                          <p:spTgt spid="306179">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061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06179">
                                            <p:txEl>
                                              <p:pRg st="8" end="8"/>
                                            </p:txEl>
                                          </p:spTgt>
                                        </p:tgtEl>
                                        <p:attrNameLst>
                                          <p:attrName>style.visibility</p:attrName>
                                        </p:attrNameLst>
                                      </p:cBhvr>
                                      <p:to>
                                        <p:strVal val="visible"/>
                                      </p:to>
                                    </p:set>
                                    <p:anim calcmode="lin" valueType="num">
                                      <p:cBhvr additive="base">
                                        <p:cTn id="40" dur="500" fill="hold"/>
                                        <p:tgtEl>
                                          <p:spTgt spid="306179">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6179">
                                            <p:txEl>
                                              <p:pRg st="8" end="8"/>
                                            </p:txEl>
                                          </p:spTgt>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306179">
                                            <p:txEl>
                                              <p:pRg st="9" end="9"/>
                                            </p:txEl>
                                          </p:spTgt>
                                        </p:tgtEl>
                                        <p:attrNameLst>
                                          <p:attrName>style.visibility</p:attrName>
                                        </p:attrNameLst>
                                      </p:cBhvr>
                                      <p:to>
                                        <p:strVal val="visible"/>
                                      </p:to>
                                    </p:set>
                                    <p:anim calcmode="lin" valueType="num">
                                      <p:cBhvr additive="base">
                                        <p:cTn id="45" dur="500" fill="hold"/>
                                        <p:tgtEl>
                                          <p:spTgt spid="306179">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061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06179">
                                            <p:txEl>
                                              <p:pRg st="11" end="11"/>
                                            </p:txEl>
                                          </p:spTgt>
                                        </p:tgtEl>
                                        <p:attrNameLst>
                                          <p:attrName>style.visibility</p:attrName>
                                        </p:attrNameLst>
                                      </p:cBhvr>
                                      <p:to>
                                        <p:strVal val="visible"/>
                                      </p:to>
                                    </p:set>
                                    <p:anim calcmode="lin" valueType="num">
                                      <p:cBhvr additive="base">
                                        <p:cTn id="51" dur="500" fill="hold"/>
                                        <p:tgtEl>
                                          <p:spTgt spid="30617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6179">
                                            <p:txEl>
                                              <p:pRg st="11" end="11"/>
                                            </p:txEl>
                                          </p:spTgt>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306179">
                                            <p:txEl>
                                              <p:pRg st="12" end="12"/>
                                            </p:txEl>
                                          </p:spTgt>
                                        </p:tgtEl>
                                        <p:attrNameLst>
                                          <p:attrName>style.visibility</p:attrName>
                                        </p:attrNameLst>
                                      </p:cBhvr>
                                      <p:to>
                                        <p:strVal val="visible"/>
                                      </p:to>
                                    </p:set>
                                    <p:anim calcmode="lin" valueType="num">
                                      <p:cBhvr additive="base">
                                        <p:cTn id="56" dur="500" fill="hold"/>
                                        <p:tgtEl>
                                          <p:spTgt spid="306179">
                                            <p:txEl>
                                              <p:pRg st="12" end="1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061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6179">
                                            <p:txEl>
                                              <p:pRg st="14" end="14"/>
                                            </p:txEl>
                                          </p:spTgt>
                                        </p:tgtEl>
                                        <p:attrNameLst>
                                          <p:attrName>style.visibility</p:attrName>
                                        </p:attrNameLst>
                                      </p:cBhvr>
                                      <p:to>
                                        <p:strVal val="visible"/>
                                      </p:to>
                                    </p:set>
                                    <p:anim calcmode="lin" valueType="num">
                                      <p:cBhvr additive="base">
                                        <p:cTn id="62" dur="500" fill="hold"/>
                                        <p:tgtEl>
                                          <p:spTgt spid="306179">
                                            <p:txEl>
                                              <p:pRg st="14" end="1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06179">
                                            <p:txEl>
                                              <p:pRg st="14" end="14"/>
                                            </p:txEl>
                                          </p:spTgt>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500"/>
                            </p:stCondLst>
                            <p:childTnLst>
                              <p:par>
                                <p:cTn id="65" presetID="2" presetClass="entr" presetSubtype="2" fill="hold" grpId="0" nodeType="afterEffect">
                                  <p:stCondLst>
                                    <p:cond delay="0"/>
                                  </p:stCondLst>
                                  <p:childTnLst>
                                    <p:set>
                                      <p:cBhvr>
                                        <p:cTn id="66" dur="1" fill="hold">
                                          <p:stCondLst>
                                            <p:cond delay="0"/>
                                          </p:stCondLst>
                                        </p:cTn>
                                        <p:tgtEl>
                                          <p:spTgt spid="306179">
                                            <p:txEl>
                                              <p:pRg st="15" end="15"/>
                                            </p:txEl>
                                          </p:spTgt>
                                        </p:tgtEl>
                                        <p:attrNameLst>
                                          <p:attrName>style.visibility</p:attrName>
                                        </p:attrNameLst>
                                      </p:cBhvr>
                                      <p:to>
                                        <p:strVal val="visible"/>
                                      </p:to>
                                    </p:set>
                                    <p:anim calcmode="lin" valueType="num">
                                      <p:cBhvr additive="base">
                                        <p:cTn id="67" dur="500" fill="hold"/>
                                        <p:tgtEl>
                                          <p:spTgt spid="306179">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0617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79"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F5FC31-8ACD-4B13-A619-335A24FDE999}"/>
              </a:ext>
            </a:extLst>
          </p:cNvPr>
          <p:cNvSpPr>
            <a:spLocks noGrp="1"/>
          </p:cNvSpPr>
          <p:nvPr>
            <p:ph type="sldNum" sz="quarter" idx="10"/>
          </p:nvPr>
        </p:nvSpPr>
        <p:spPr/>
        <p:txBody>
          <a:bodyPr/>
          <a:lstStyle/>
          <a:p>
            <a:r>
              <a:rPr lang="en-GB" altLang="en-US"/>
              <a:t>Page </a:t>
            </a:r>
            <a:fld id="{7ABCA3D6-0B87-4CE5-9491-2556E2482BA0}" type="slidenum">
              <a:rPr lang="en-GB" altLang="en-US"/>
              <a:pPr/>
              <a:t>57</a:t>
            </a:fld>
            <a:r>
              <a:rPr lang="en-GB" altLang="en-US" sz="1400" b="0">
                <a:solidFill>
                  <a:schemeClr val="tx1"/>
                </a:solidFill>
              </a:rPr>
              <a:t> | </a:t>
            </a:r>
            <a:fld id="{442ACB77-2417-4773-A38A-C573220873B3}" type="datetime1">
              <a:rPr lang="en-GB" altLang="en-US" sz="1400" b="0">
                <a:solidFill>
                  <a:schemeClr val="tx1"/>
                </a:solidFill>
              </a:rPr>
              <a:pPr/>
              <a:t>07/07/2021</a:t>
            </a:fld>
            <a:r>
              <a:rPr lang="en-GB" altLang="en-US" sz="1400" b="0">
                <a:solidFill>
                  <a:schemeClr val="tx1"/>
                </a:solidFill>
              </a:rPr>
              <a:t> | UNIX Fundementals II </a:t>
            </a:r>
          </a:p>
        </p:txBody>
      </p:sp>
      <p:sp>
        <p:nvSpPr>
          <p:cNvPr id="307202" name="Rectangle 2">
            <a:extLst>
              <a:ext uri="{FF2B5EF4-FFF2-40B4-BE49-F238E27FC236}">
                <a16:creationId xmlns:a16="http://schemas.microsoft.com/office/drawing/2014/main" id="{D6BC3704-1AED-4256-9F48-2A7953D54B6B}"/>
              </a:ext>
            </a:extLst>
          </p:cNvPr>
          <p:cNvSpPr>
            <a:spLocks noGrp="1" noChangeArrowheads="1"/>
          </p:cNvSpPr>
          <p:nvPr>
            <p:ph type="title"/>
          </p:nvPr>
        </p:nvSpPr>
        <p:spPr/>
        <p:txBody>
          <a:bodyPr/>
          <a:lstStyle/>
          <a:p>
            <a:r>
              <a:rPr lang="en-GB" altLang="en-US"/>
              <a:t>Printing – Print Job Statistics</a:t>
            </a:r>
          </a:p>
        </p:txBody>
      </p:sp>
      <p:sp>
        <p:nvSpPr>
          <p:cNvPr id="307203" name="Rectangle 3">
            <a:extLst>
              <a:ext uri="{FF2B5EF4-FFF2-40B4-BE49-F238E27FC236}">
                <a16:creationId xmlns:a16="http://schemas.microsoft.com/office/drawing/2014/main" id="{F9AE6285-F391-418D-980D-B69AA46D1460}"/>
              </a:ext>
            </a:extLst>
          </p:cNvPr>
          <p:cNvSpPr>
            <a:spLocks noGrp="1" noChangeArrowheads="1"/>
          </p:cNvSpPr>
          <p:nvPr>
            <p:ph type="body" idx="1"/>
          </p:nvPr>
        </p:nvSpPr>
        <p:spPr/>
        <p:txBody>
          <a:bodyPr/>
          <a:lstStyle/>
          <a:p>
            <a:pPr>
              <a:lnSpc>
                <a:spcPct val="80000"/>
              </a:lnSpc>
            </a:pPr>
            <a:r>
              <a:rPr lang="en-GB" altLang="en-US" sz="2000"/>
              <a:t>Print Queue/Job Statistics:</a:t>
            </a:r>
          </a:p>
          <a:p>
            <a:pPr>
              <a:lnSpc>
                <a:spcPct val="80000"/>
              </a:lnSpc>
              <a:buFont typeface="Wingdings" panose="05000000000000000000" pitchFamily="2" charset="2"/>
              <a:buNone/>
            </a:pPr>
            <a:endParaRPr lang="en-GB" altLang="en-US" sz="2000"/>
          </a:p>
          <a:p>
            <a:pPr lvl="1">
              <a:lnSpc>
                <a:spcPct val="80000"/>
              </a:lnSpc>
            </a:pPr>
            <a:r>
              <a:rPr lang="en-GB" altLang="en-US" sz="1800"/>
              <a:t>AIX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enq -A OR lpq OR lpstat OR qchk</a:t>
            </a:r>
          </a:p>
          <a:p>
            <a:pPr lvl="1">
              <a:lnSpc>
                <a:spcPct val="80000"/>
              </a:lnSpc>
              <a:buFont typeface="Wingdings" panose="05000000000000000000" pitchFamily="2" charset="2"/>
              <a:buNone/>
            </a:pPr>
            <a:endParaRPr lang="en-GB" altLang="en-US" sz="1800" b="1">
              <a:solidFill>
                <a:srgbClr val="800000"/>
              </a:solidFill>
              <a:latin typeface="Courier New" panose="02070309020205020404" pitchFamily="49" charset="0"/>
            </a:endParaRPr>
          </a:p>
          <a:p>
            <a:pPr lvl="1">
              <a:lnSpc>
                <a:spcPct val="80000"/>
              </a:lnSpc>
            </a:pPr>
            <a:r>
              <a:rPr lang="en-GB" altLang="en-US" sz="1800"/>
              <a:t>HP-UX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lpstat</a:t>
            </a:r>
          </a:p>
          <a:p>
            <a:pPr lvl="1">
              <a:lnSpc>
                <a:spcPct val="80000"/>
              </a:lnSpc>
              <a:buFont typeface="Wingdings" panose="05000000000000000000" pitchFamily="2" charset="2"/>
              <a:buNone/>
            </a:pPr>
            <a:endParaRPr lang="en-GB" altLang="en-US" sz="1800">
              <a:solidFill>
                <a:srgbClr val="800000"/>
              </a:solidFill>
              <a:latin typeface="Courier New" panose="02070309020205020404" pitchFamily="49" charset="0"/>
            </a:endParaRPr>
          </a:p>
          <a:p>
            <a:pPr lvl="1">
              <a:lnSpc>
                <a:spcPct val="80000"/>
              </a:lnSpc>
            </a:pPr>
            <a:r>
              <a:rPr lang="en-GB" altLang="en-US" sz="1800"/>
              <a:t>SUN Solaris</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lsptat</a:t>
            </a:r>
          </a:p>
          <a:p>
            <a:pPr lvl="1">
              <a:lnSpc>
                <a:spcPct val="80000"/>
              </a:lnSpc>
              <a:buFont typeface="Wingdings" panose="05000000000000000000" pitchFamily="2" charset="2"/>
              <a:buNone/>
            </a:pPr>
            <a:endParaRPr lang="en-GB" altLang="en-US" sz="1800">
              <a:solidFill>
                <a:srgbClr val="800000"/>
              </a:solidFill>
              <a:latin typeface="Courier New" panose="02070309020205020404" pitchFamily="49" charset="0"/>
            </a:endParaRPr>
          </a:p>
          <a:p>
            <a:pPr lvl="1">
              <a:lnSpc>
                <a:spcPct val="80000"/>
              </a:lnSpc>
            </a:pPr>
            <a:r>
              <a:rPr lang="en-GB" altLang="en-US" sz="1800"/>
              <a:t>Linux</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lpq</a:t>
            </a:r>
          </a:p>
          <a:p>
            <a:pPr lvl="1">
              <a:lnSpc>
                <a:spcPct val="80000"/>
              </a:lnSpc>
              <a:buFont typeface="Wingdings" panose="05000000000000000000" pitchFamily="2" charset="2"/>
              <a:buNone/>
            </a:pPr>
            <a:endParaRPr lang="en-GB" altLang="en-US" sz="1800" b="1">
              <a:solidFill>
                <a:srgbClr val="800000"/>
              </a:solidFill>
              <a:latin typeface="Courier New" panose="02070309020205020404" pitchFamily="49" charset="0"/>
            </a:endParaRPr>
          </a:p>
          <a:p>
            <a:pPr lvl="1">
              <a:lnSpc>
                <a:spcPct val="80000"/>
              </a:lnSpc>
            </a:pPr>
            <a:r>
              <a:rPr lang="en-GB" altLang="en-US" sz="1800"/>
              <a:t>BSD</a:t>
            </a:r>
          </a:p>
          <a:p>
            <a:pPr lvl="1">
              <a:lnSpc>
                <a:spcPct val="80000"/>
              </a:lnSpc>
              <a:buFont typeface="Wingdings" panose="05000000000000000000" pitchFamily="2" charset="2"/>
              <a:buNone/>
            </a:pPr>
            <a:r>
              <a:rPr lang="en-GB" altLang="en-US" sz="1800">
                <a:solidFill>
                  <a:srgbClr val="800000"/>
                </a:solidFill>
                <a:latin typeface="Courier New" panose="02070309020205020404" pitchFamily="49" charset="0"/>
              </a:rPr>
              <a:t>			</a:t>
            </a:r>
            <a:r>
              <a:rPr lang="en-GB" altLang="en-US" sz="1800" b="1">
                <a:solidFill>
                  <a:srgbClr val="800000"/>
                </a:solidFill>
                <a:latin typeface="Courier New" panose="02070309020205020404" pitchFamily="49" charset="0"/>
              </a:rPr>
              <a:t>lpq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07202"/>
                                        </p:tgtEl>
                                        <p:attrNameLst>
                                          <p:attrName>style.visibility</p:attrName>
                                        </p:attrNameLst>
                                      </p:cBhvr>
                                      <p:to>
                                        <p:strVal val="visible"/>
                                      </p:to>
                                    </p:set>
                                    <p:anim calcmode="discrete" valueType="clr">
                                      <p:cBhvr override="childStyle">
                                        <p:cTn id="7" dur="80"/>
                                        <p:tgtEl>
                                          <p:spTgt spid="3072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07202"/>
                                        </p:tgtEl>
                                        <p:attrNameLst>
                                          <p:attrName>fillcolor</p:attrName>
                                        </p:attrNameLst>
                                      </p:cBhvr>
                                      <p:tavLst>
                                        <p:tav tm="0">
                                          <p:val>
                                            <p:clrVal>
                                              <a:schemeClr val="accent2"/>
                                            </p:clrVal>
                                          </p:val>
                                        </p:tav>
                                        <p:tav tm="50000">
                                          <p:val>
                                            <p:clrVal>
                                              <a:schemeClr val="hlink"/>
                                            </p:clrVal>
                                          </p:val>
                                        </p:tav>
                                      </p:tavLst>
                                    </p:anim>
                                    <p:set>
                                      <p:cBhvr>
                                        <p:cTn id="9" dur="80"/>
                                        <p:tgtEl>
                                          <p:spTgt spid="307202"/>
                                        </p:tgtEl>
                                        <p:attrNameLst>
                                          <p:attrName>fill.type</p:attrName>
                                        </p:attrNameLst>
                                      </p:cBhvr>
                                      <p:to>
                                        <p:strVal val="solid"/>
                                      </p:to>
                                    </p:set>
                                  </p:childTnLst>
                                </p:cTn>
                              </p:par>
                            </p:childTnLst>
                          </p:cTn>
                        </p:par>
                        <p:par>
                          <p:cTn id="10" fill="hold" nodeType="afterGroup">
                            <p:stCondLst>
                              <p:cond delay="1120"/>
                            </p:stCondLst>
                            <p:childTnLst>
                              <p:par>
                                <p:cTn id="11" presetID="5" presetClass="entr" presetSubtype="10" fill="hold" grpId="0" nodeType="afterEffect">
                                  <p:stCondLst>
                                    <p:cond delay="0"/>
                                  </p:stCondLst>
                                  <p:childTnLst>
                                    <p:set>
                                      <p:cBhvr>
                                        <p:cTn id="12" dur="1" fill="hold">
                                          <p:stCondLst>
                                            <p:cond delay="0"/>
                                          </p:stCondLst>
                                        </p:cTn>
                                        <p:tgtEl>
                                          <p:spTgt spid="307203">
                                            <p:txEl>
                                              <p:pRg st="0" end="0"/>
                                            </p:txEl>
                                          </p:spTgt>
                                        </p:tgtEl>
                                        <p:attrNameLst>
                                          <p:attrName>style.visibility</p:attrName>
                                        </p:attrNameLst>
                                      </p:cBhvr>
                                      <p:to>
                                        <p:strVal val="visible"/>
                                      </p:to>
                                    </p:set>
                                    <p:animEffect transition="in" filter="checkerboard(across)">
                                      <p:cBhvr>
                                        <p:cTn id="13" dur="500"/>
                                        <p:tgtEl>
                                          <p:spTgt spid="3072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7203">
                                            <p:txEl>
                                              <p:pRg st="2" end="2"/>
                                            </p:txEl>
                                          </p:spTgt>
                                        </p:tgtEl>
                                        <p:attrNameLst>
                                          <p:attrName>style.visibility</p:attrName>
                                        </p:attrNameLst>
                                      </p:cBhvr>
                                      <p:to>
                                        <p:strVal val="visible"/>
                                      </p:to>
                                    </p:set>
                                    <p:anim calcmode="lin" valueType="num">
                                      <p:cBhvr additive="base">
                                        <p:cTn id="18" dur="5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203">
                                            <p:txEl>
                                              <p:pRg st="2" end="2"/>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307203">
                                            <p:txEl>
                                              <p:pRg st="3" end="3"/>
                                            </p:txEl>
                                          </p:spTgt>
                                        </p:tgtEl>
                                        <p:attrNameLst>
                                          <p:attrName>style.visibility</p:attrName>
                                        </p:attrNameLst>
                                      </p:cBhvr>
                                      <p:to>
                                        <p:strVal val="visible"/>
                                      </p:to>
                                    </p:set>
                                    <p:anim calcmode="lin" valueType="num">
                                      <p:cBhvr additive="base">
                                        <p:cTn id="23" dur="500" fill="hold"/>
                                        <p:tgtEl>
                                          <p:spTgt spid="30720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7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203">
                                            <p:txEl>
                                              <p:pRg st="5" end="5"/>
                                            </p:txEl>
                                          </p:spTgt>
                                        </p:tgtEl>
                                        <p:attrNameLst>
                                          <p:attrName>style.visibility</p:attrName>
                                        </p:attrNameLst>
                                      </p:cBhvr>
                                      <p:to>
                                        <p:strVal val="visible"/>
                                      </p:to>
                                    </p:set>
                                    <p:anim calcmode="lin" valueType="num">
                                      <p:cBhvr additive="base">
                                        <p:cTn id="29" dur="500" fill="hold"/>
                                        <p:tgtEl>
                                          <p:spTgt spid="3072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03">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307203">
                                            <p:txEl>
                                              <p:pRg st="6" end="6"/>
                                            </p:txEl>
                                          </p:spTgt>
                                        </p:tgtEl>
                                        <p:attrNameLst>
                                          <p:attrName>style.visibility</p:attrName>
                                        </p:attrNameLst>
                                      </p:cBhvr>
                                      <p:to>
                                        <p:strVal val="visible"/>
                                      </p:to>
                                    </p:set>
                                    <p:anim calcmode="lin" valueType="num">
                                      <p:cBhvr additive="base">
                                        <p:cTn id="34" dur="500" fill="hold"/>
                                        <p:tgtEl>
                                          <p:spTgt spid="307203">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072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07203">
                                            <p:txEl>
                                              <p:pRg st="8" end="8"/>
                                            </p:txEl>
                                          </p:spTgt>
                                        </p:tgtEl>
                                        <p:attrNameLst>
                                          <p:attrName>style.visibility</p:attrName>
                                        </p:attrNameLst>
                                      </p:cBhvr>
                                      <p:to>
                                        <p:strVal val="visible"/>
                                      </p:to>
                                    </p:set>
                                    <p:anim calcmode="lin" valueType="num">
                                      <p:cBhvr additive="base">
                                        <p:cTn id="40" dur="500" fill="hold"/>
                                        <p:tgtEl>
                                          <p:spTgt spid="30720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07203">
                                            <p:txEl>
                                              <p:pRg st="8" end="8"/>
                                            </p:txEl>
                                          </p:spTgt>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307203">
                                            <p:txEl>
                                              <p:pRg st="9" end="9"/>
                                            </p:txEl>
                                          </p:spTgt>
                                        </p:tgtEl>
                                        <p:attrNameLst>
                                          <p:attrName>style.visibility</p:attrName>
                                        </p:attrNameLst>
                                      </p:cBhvr>
                                      <p:to>
                                        <p:strVal val="visible"/>
                                      </p:to>
                                    </p:set>
                                    <p:anim calcmode="lin" valueType="num">
                                      <p:cBhvr additive="base">
                                        <p:cTn id="45" dur="500" fill="hold"/>
                                        <p:tgtEl>
                                          <p:spTgt spid="307203">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072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07203">
                                            <p:txEl>
                                              <p:pRg st="11" end="11"/>
                                            </p:txEl>
                                          </p:spTgt>
                                        </p:tgtEl>
                                        <p:attrNameLst>
                                          <p:attrName>style.visibility</p:attrName>
                                        </p:attrNameLst>
                                      </p:cBhvr>
                                      <p:to>
                                        <p:strVal val="visible"/>
                                      </p:to>
                                    </p:set>
                                    <p:anim calcmode="lin" valueType="num">
                                      <p:cBhvr additive="base">
                                        <p:cTn id="51" dur="500" fill="hold"/>
                                        <p:tgtEl>
                                          <p:spTgt spid="30720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07203">
                                            <p:txEl>
                                              <p:pRg st="11" end="11"/>
                                            </p:txEl>
                                          </p:spTgt>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307203">
                                            <p:txEl>
                                              <p:pRg st="12" end="12"/>
                                            </p:txEl>
                                          </p:spTgt>
                                        </p:tgtEl>
                                        <p:attrNameLst>
                                          <p:attrName>style.visibility</p:attrName>
                                        </p:attrNameLst>
                                      </p:cBhvr>
                                      <p:to>
                                        <p:strVal val="visible"/>
                                      </p:to>
                                    </p:set>
                                    <p:anim calcmode="lin" valueType="num">
                                      <p:cBhvr additive="base">
                                        <p:cTn id="56" dur="500" fill="hold"/>
                                        <p:tgtEl>
                                          <p:spTgt spid="307203">
                                            <p:txEl>
                                              <p:pRg st="12" end="1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072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7203">
                                            <p:txEl>
                                              <p:pRg st="14" end="14"/>
                                            </p:txEl>
                                          </p:spTgt>
                                        </p:tgtEl>
                                        <p:attrNameLst>
                                          <p:attrName>style.visibility</p:attrName>
                                        </p:attrNameLst>
                                      </p:cBhvr>
                                      <p:to>
                                        <p:strVal val="visible"/>
                                      </p:to>
                                    </p:set>
                                    <p:anim calcmode="lin" valueType="num">
                                      <p:cBhvr additive="base">
                                        <p:cTn id="62" dur="500" fill="hold"/>
                                        <p:tgtEl>
                                          <p:spTgt spid="307203">
                                            <p:txEl>
                                              <p:pRg st="14" end="1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07203">
                                            <p:txEl>
                                              <p:pRg st="14" end="14"/>
                                            </p:txEl>
                                          </p:spTgt>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500"/>
                            </p:stCondLst>
                            <p:childTnLst>
                              <p:par>
                                <p:cTn id="65" presetID="2" presetClass="entr" presetSubtype="2" fill="hold" grpId="0" nodeType="afterEffect">
                                  <p:stCondLst>
                                    <p:cond delay="0"/>
                                  </p:stCondLst>
                                  <p:childTnLst>
                                    <p:set>
                                      <p:cBhvr>
                                        <p:cTn id="66" dur="1" fill="hold">
                                          <p:stCondLst>
                                            <p:cond delay="0"/>
                                          </p:stCondLst>
                                        </p:cTn>
                                        <p:tgtEl>
                                          <p:spTgt spid="307203">
                                            <p:txEl>
                                              <p:pRg st="15" end="15"/>
                                            </p:txEl>
                                          </p:spTgt>
                                        </p:tgtEl>
                                        <p:attrNameLst>
                                          <p:attrName>style.visibility</p:attrName>
                                        </p:attrNameLst>
                                      </p:cBhvr>
                                      <p:to>
                                        <p:strVal val="visible"/>
                                      </p:to>
                                    </p:set>
                                    <p:anim calcmode="lin" valueType="num">
                                      <p:cBhvr additive="base">
                                        <p:cTn id="67" dur="500" fill="hold"/>
                                        <p:tgtEl>
                                          <p:spTgt spid="307203">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0720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p:bldP spid="30720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A7F7596-8224-47AB-B64E-2D84B54F7208}"/>
              </a:ext>
            </a:extLst>
          </p:cNvPr>
          <p:cNvSpPr>
            <a:spLocks noGrp="1"/>
          </p:cNvSpPr>
          <p:nvPr>
            <p:ph type="sldNum" sz="quarter" idx="10"/>
          </p:nvPr>
        </p:nvSpPr>
        <p:spPr/>
        <p:txBody>
          <a:bodyPr/>
          <a:lstStyle/>
          <a:p>
            <a:r>
              <a:rPr lang="en-GB" altLang="en-US"/>
              <a:t>Page </a:t>
            </a:r>
            <a:fld id="{BD2029DF-BB63-422B-BC97-2907B2A5A6B8}" type="slidenum">
              <a:rPr lang="en-GB" altLang="en-US"/>
              <a:pPr/>
              <a:t>58</a:t>
            </a:fld>
            <a:r>
              <a:rPr lang="en-GB" altLang="en-US" sz="1400" b="0">
                <a:solidFill>
                  <a:schemeClr val="tx1"/>
                </a:solidFill>
              </a:rPr>
              <a:t> | </a:t>
            </a:r>
            <a:fld id="{356EF723-9B19-40F1-B82F-3498CCA9CD27}" type="datetime1">
              <a:rPr lang="en-GB" altLang="en-US" sz="1400" b="0">
                <a:solidFill>
                  <a:schemeClr val="tx1"/>
                </a:solidFill>
              </a:rPr>
              <a:pPr/>
              <a:t>07/07/2021</a:t>
            </a:fld>
            <a:r>
              <a:rPr lang="en-GB" altLang="en-US" sz="1400" b="0">
                <a:solidFill>
                  <a:schemeClr val="tx1"/>
                </a:solidFill>
              </a:rPr>
              <a:t> | UNIX Fundementals II </a:t>
            </a:r>
          </a:p>
        </p:txBody>
      </p:sp>
      <p:pic>
        <p:nvPicPr>
          <p:cNvPr id="395269" name="Picture 5">
            <a:extLst>
              <a:ext uri="{FF2B5EF4-FFF2-40B4-BE49-F238E27FC236}">
                <a16:creationId xmlns:a16="http://schemas.microsoft.com/office/drawing/2014/main" id="{540921F0-D13C-4E5D-973C-D1CA0B9E9772}"/>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5266" name="Rectangle 2">
            <a:extLst>
              <a:ext uri="{FF2B5EF4-FFF2-40B4-BE49-F238E27FC236}">
                <a16:creationId xmlns:a16="http://schemas.microsoft.com/office/drawing/2014/main" id="{3661591E-2E6E-43B3-8545-72A1B7B56801}"/>
              </a:ext>
            </a:extLst>
          </p:cNvPr>
          <p:cNvSpPr>
            <a:spLocks noGrp="1" noChangeArrowheads="1"/>
          </p:cNvSpPr>
          <p:nvPr>
            <p:ph type="title"/>
          </p:nvPr>
        </p:nvSpPr>
        <p:spPr/>
        <p:txBody>
          <a:bodyPr/>
          <a:lstStyle/>
          <a:p>
            <a:r>
              <a:rPr lang="en-GB" altLang="en-US" sz="4000"/>
              <a:t>Printing Checkpoint I</a:t>
            </a:r>
          </a:p>
        </p:txBody>
      </p:sp>
      <p:sp>
        <p:nvSpPr>
          <p:cNvPr id="395267" name="Rectangle 3">
            <a:extLst>
              <a:ext uri="{FF2B5EF4-FFF2-40B4-BE49-F238E27FC236}">
                <a16:creationId xmlns:a16="http://schemas.microsoft.com/office/drawing/2014/main" id="{9BF3B330-7394-4A0A-8F48-572FCB0C11F2}"/>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a:pPr>
            <a:r>
              <a:rPr lang="en-GB" altLang="en-US"/>
              <a:t>Where are the print queue definitions kept for the following flavours of UNIX:</a:t>
            </a:r>
          </a:p>
          <a:p>
            <a:pPr marL="457200" indent="-457200"/>
            <a:endParaRPr lang="en-GB" altLang="en-US" sz="800"/>
          </a:p>
          <a:p>
            <a:pPr marL="838200" lvl="1" indent="-381000">
              <a:buFont typeface="Wingdings" panose="05000000000000000000" pitchFamily="2" charset="2"/>
              <a:buAutoNum type="alphaLcParenR"/>
            </a:pPr>
            <a:r>
              <a:rPr lang="en-GB" altLang="en-US"/>
              <a:t>AIX	_________________________</a:t>
            </a:r>
          </a:p>
          <a:p>
            <a:pPr marL="838200" lvl="1" indent="-381000">
              <a:buFont typeface="Wingdings" panose="05000000000000000000" pitchFamily="2" charset="2"/>
              <a:buAutoNum type="alphaLcParenR"/>
            </a:pPr>
            <a:endParaRPr lang="en-GB" altLang="en-US" sz="1000"/>
          </a:p>
          <a:p>
            <a:pPr marL="838200" lvl="1" indent="-381000">
              <a:buFont typeface="Wingdings" panose="05000000000000000000" pitchFamily="2" charset="2"/>
              <a:buAutoNum type="alphaLcParenR"/>
            </a:pPr>
            <a:r>
              <a:rPr lang="en-GB" altLang="en-US"/>
              <a:t>Linux	_________________________</a:t>
            </a:r>
          </a:p>
          <a:p>
            <a:pPr marL="838200" lvl="1" indent="-381000">
              <a:buFont typeface="Wingdings" panose="05000000000000000000" pitchFamily="2" charset="2"/>
              <a:buAutoNum type="alphaLcParenR"/>
            </a:pPr>
            <a:endParaRPr lang="en-GB" altLang="en-US" sz="1000"/>
          </a:p>
          <a:p>
            <a:pPr marL="838200" lvl="1" indent="-381000">
              <a:buFont typeface="Wingdings" panose="05000000000000000000" pitchFamily="2" charset="2"/>
              <a:buAutoNum type="alphaLcParenR"/>
            </a:pPr>
            <a:r>
              <a:rPr lang="en-GB" altLang="en-US"/>
              <a:t>Solaris	_________________________</a:t>
            </a:r>
          </a:p>
          <a:p>
            <a:pPr marL="838200" lvl="1" indent="-381000">
              <a:buFont typeface="Wingdings" panose="05000000000000000000" pitchFamily="2" charset="2"/>
              <a:buAutoNum type="alphaLcParenR"/>
            </a:pPr>
            <a:endParaRPr lang="en-GB" altLang="en-US" sz="1000"/>
          </a:p>
          <a:p>
            <a:pPr marL="838200" lvl="1" indent="-381000">
              <a:buFont typeface="Wingdings" panose="05000000000000000000" pitchFamily="2" charset="2"/>
              <a:buAutoNum type="alphaLcParenR"/>
            </a:pPr>
            <a:r>
              <a:rPr lang="en-GB" altLang="en-US"/>
              <a:t>HP-UX	_________________________</a:t>
            </a:r>
          </a:p>
          <a:p>
            <a:pPr marL="838200" lvl="1" indent="-381000"/>
            <a:endParaRPr lang="en-GB" altLang="en-US"/>
          </a:p>
          <a:p>
            <a:pPr marL="457200" indent="-457200">
              <a:buFont typeface="Wingdings" panose="05000000000000000000" pitchFamily="2" charset="2"/>
              <a:buAutoNum type="arabicPeriod" startAt="2"/>
            </a:pPr>
            <a:r>
              <a:rPr lang="en-GB" altLang="en-US"/>
              <a:t>What process listens for users print requests?</a:t>
            </a:r>
          </a:p>
        </p:txBody>
      </p:sp>
      <p:sp>
        <p:nvSpPr>
          <p:cNvPr id="395268" name="Line 4">
            <a:extLst>
              <a:ext uri="{FF2B5EF4-FFF2-40B4-BE49-F238E27FC236}">
                <a16:creationId xmlns:a16="http://schemas.microsoft.com/office/drawing/2014/main" id="{5E2DB712-F3DA-4299-BAC2-1AAAAD3A44DE}"/>
              </a:ext>
            </a:extLst>
          </p:cNvPr>
          <p:cNvSpPr>
            <a:spLocks noChangeShapeType="1"/>
          </p:cNvSpPr>
          <p:nvPr/>
        </p:nvSpPr>
        <p:spPr bwMode="auto">
          <a:xfrm>
            <a:off x="1136650" y="5589588"/>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B12C4948-4BDE-432B-8963-0D89F3AD46BE}"/>
              </a:ext>
            </a:extLst>
          </p:cNvPr>
          <p:cNvSpPr>
            <a:spLocks noGrp="1"/>
          </p:cNvSpPr>
          <p:nvPr>
            <p:ph type="sldNum" sz="quarter" idx="10"/>
          </p:nvPr>
        </p:nvSpPr>
        <p:spPr/>
        <p:txBody>
          <a:bodyPr/>
          <a:lstStyle/>
          <a:p>
            <a:r>
              <a:rPr lang="en-GB" altLang="en-US"/>
              <a:t>Page </a:t>
            </a:r>
            <a:fld id="{1C5156A9-104F-4441-BBC7-71755F8AAB50}" type="slidenum">
              <a:rPr lang="en-GB" altLang="en-US"/>
              <a:pPr/>
              <a:t>59</a:t>
            </a:fld>
            <a:r>
              <a:rPr lang="en-GB" altLang="en-US" sz="1400" b="0">
                <a:solidFill>
                  <a:schemeClr val="tx1"/>
                </a:solidFill>
              </a:rPr>
              <a:t> | </a:t>
            </a:r>
            <a:fld id="{9C7C1C44-9852-4860-922D-20D49BFCF2AB}" type="datetime1">
              <a:rPr lang="en-GB" altLang="en-US" sz="1400" b="0">
                <a:solidFill>
                  <a:schemeClr val="tx1"/>
                </a:solidFill>
              </a:rPr>
              <a:pPr/>
              <a:t>07/07/2021</a:t>
            </a:fld>
            <a:r>
              <a:rPr lang="en-GB" altLang="en-US" sz="1400" b="0">
                <a:solidFill>
                  <a:schemeClr val="tx1"/>
                </a:solidFill>
              </a:rPr>
              <a:t> | UNIX Fundementals II </a:t>
            </a:r>
          </a:p>
        </p:txBody>
      </p:sp>
      <p:pic>
        <p:nvPicPr>
          <p:cNvPr id="482306" name="Picture 2">
            <a:extLst>
              <a:ext uri="{FF2B5EF4-FFF2-40B4-BE49-F238E27FC236}">
                <a16:creationId xmlns:a16="http://schemas.microsoft.com/office/drawing/2014/main" id="{2F2FCC08-C287-4312-BFDC-7CD496FC271B}"/>
              </a:ext>
            </a:extLst>
          </p:cNvPr>
          <p:cNvPicPr>
            <a:picLocks noChangeAspect="1" noChangeArrowheads="1"/>
          </p:cNvPicPr>
          <p:nvPr/>
        </p:nvPicPr>
        <p:blipFill>
          <a:blip r:embed="rId3">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307" name="Rectangle 3">
            <a:extLst>
              <a:ext uri="{FF2B5EF4-FFF2-40B4-BE49-F238E27FC236}">
                <a16:creationId xmlns:a16="http://schemas.microsoft.com/office/drawing/2014/main" id="{3E012042-C70B-41D1-8E55-70A23FFCDABA}"/>
              </a:ext>
            </a:extLst>
          </p:cNvPr>
          <p:cNvSpPr>
            <a:spLocks noGrp="1" noChangeArrowheads="1"/>
          </p:cNvSpPr>
          <p:nvPr>
            <p:ph type="title"/>
          </p:nvPr>
        </p:nvSpPr>
        <p:spPr/>
        <p:txBody>
          <a:bodyPr/>
          <a:lstStyle/>
          <a:p>
            <a:r>
              <a:rPr lang="en-GB" altLang="en-US" sz="4000"/>
              <a:t>Printing Checkpoint II</a:t>
            </a:r>
          </a:p>
        </p:txBody>
      </p:sp>
      <p:sp>
        <p:nvSpPr>
          <p:cNvPr id="482308" name="Rectangle 4">
            <a:extLst>
              <a:ext uri="{FF2B5EF4-FFF2-40B4-BE49-F238E27FC236}">
                <a16:creationId xmlns:a16="http://schemas.microsoft.com/office/drawing/2014/main" id="{53977B96-377C-4E97-8E1F-ED57E45C634A}"/>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startAt="3"/>
            </a:pPr>
            <a:r>
              <a:rPr lang="en-GB" altLang="en-US"/>
              <a:t>Which command would you use to cancel print jobs for the following flavours of UNIX:</a:t>
            </a:r>
          </a:p>
          <a:p>
            <a:pPr marL="457200" indent="-457200"/>
            <a:endParaRPr lang="en-GB" altLang="en-US" sz="800"/>
          </a:p>
          <a:p>
            <a:pPr marL="838200" lvl="1" indent="-381000">
              <a:buFont typeface="Wingdings" panose="05000000000000000000" pitchFamily="2" charset="2"/>
              <a:buAutoNum type="alphaLcParenR"/>
            </a:pPr>
            <a:r>
              <a:rPr lang="en-GB" altLang="en-US"/>
              <a:t>AIX	_________________________</a:t>
            </a:r>
          </a:p>
          <a:p>
            <a:pPr marL="838200" lvl="1" indent="-381000">
              <a:buFont typeface="Wingdings" panose="05000000000000000000" pitchFamily="2" charset="2"/>
              <a:buAutoNum type="alphaLcParenR"/>
            </a:pPr>
            <a:endParaRPr lang="en-GB" altLang="en-US" sz="1000"/>
          </a:p>
          <a:p>
            <a:pPr marL="838200" lvl="1" indent="-381000">
              <a:buFont typeface="Wingdings" panose="05000000000000000000" pitchFamily="2" charset="2"/>
              <a:buAutoNum type="alphaLcParenR"/>
            </a:pPr>
            <a:r>
              <a:rPr lang="en-GB" altLang="en-US"/>
              <a:t>Linux	_________________________</a:t>
            </a:r>
          </a:p>
          <a:p>
            <a:pPr marL="838200" lvl="1" indent="-381000">
              <a:buFont typeface="Wingdings" panose="05000000000000000000" pitchFamily="2" charset="2"/>
              <a:buAutoNum type="alphaLcParenR"/>
            </a:pPr>
            <a:endParaRPr lang="en-GB" altLang="en-US" sz="1000"/>
          </a:p>
          <a:p>
            <a:pPr marL="838200" lvl="1" indent="-381000">
              <a:buFont typeface="Wingdings" panose="05000000000000000000" pitchFamily="2" charset="2"/>
              <a:buAutoNum type="alphaLcParenR"/>
            </a:pPr>
            <a:r>
              <a:rPr lang="en-GB" altLang="en-US"/>
              <a:t>Solaris	_________________________</a:t>
            </a:r>
          </a:p>
          <a:p>
            <a:pPr marL="838200" lvl="1" indent="-381000">
              <a:buFont typeface="Wingdings" panose="05000000000000000000" pitchFamily="2" charset="2"/>
              <a:buAutoNum type="alphaLcParenR"/>
            </a:pPr>
            <a:endParaRPr lang="en-GB" altLang="en-US" sz="1000"/>
          </a:p>
          <a:p>
            <a:pPr marL="838200" lvl="1" indent="-381000">
              <a:buFont typeface="Wingdings" panose="05000000000000000000" pitchFamily="2" charset="2"/>
              <a:buAutoNum type="alphaLcParenR"/>
            </a:pPr>
            <a:r>
              <a:rPr lang="en-GB" altLang="en-US"/>
              <a:t>HP-UX	_________________________</a:t>
            </a:r>
          </a:p>
          <a:p>
            <a:pPr marL="838200" lvl="1" indent="-381000"/>
            <a:endParaRPr lang="en-GB" altLang="en-US"/>
          </a:p>
          <a:p>
            <a:pPr marL="457200" indent="-457200">
              <a:buFont typeface="Wingdings" panose="05000000000000000000" pitchFamily="2" charset="2"/>
              <a:buAutoNum type="arabicPeriod" startAt="4"/>
            </a:pPr>
            <a:r>
              <a:rPr lang="en-GB" altLang="en-US"/>
              <a:t>How would you view the print queue statistics in AIX &amp; Linux?</a:t>
            </a:r>
          </a:p>
        </p:txBody>
      </p:sp>
      <p:sp>
        <p:nvSpPr>
          <p:cNvPr id="482309" name="Line 5">
            <a:extLst>
              <a:ext uri="{FF2B5EF4-FFF2-40B4-BE49-F238E27FC236}">
                <a16:creationId xmlns:a16="http://schemas.microsoft.com/office/drawing/2014/main" id="{969D85D7-05CD-4E8B-BA27-0869361E195F}"/>
              </a:ext>
            </a:extLst>
          </p:cNvPr>
          <p:cNvSpPr>
            <a:spLocks noChangeShapeType="1"/>
          </p:cNvSpPr>
          <p:nvPr/>
        </p:nvSpPr>
        <p:spPr bwMode="auto">
          <a:xfrm>
            <a:off x="1136650" y="5589588"/>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F55474-8B90-40E2-A50C-D5D116B34C30}"/>
              </a:ext>
            </a:extLst>
          </p:cNvPr>
          <p:cNvSpPr>
            <a:spLocks noGrp="1"/>
          </p:cNvSpPr>
          <p:nvPr>
            <p:ph type="sldNum" sz="quarter" idx="10"/>
          </p:nvPr>
        </p:nvSpPr>
        <p:spPr/>
        <p:txBody>
          <a:bodyPr/>
          <a:lstStyle/>
          <a:p>
            <a:r>
              <a:rPr lang="en-GB" altLang="en-US"/>
              <a:t>Page </a:t>
            </a:r>
            <a:fld id="{F883828D-2511-4C9A-87DA-DA0F69AB8468}" type="slidenum">
              <a:rPr lang="en-GB" altLang="en-US"/>
              <a:pPr/>
              <a:t>6</a:t>
            </a:fld>
            <a:r>
              <a:rPr lang="en-GB" altLang="en-US" sz="1400" b="0">
                <a:solidFill>
                  <a:schemeClr val="tx1"/>
                </a:solidFill>
              </a:rPr>
              <a:t> | </a:t>
            </a:r>
            <a:fld id="{B0FC5B54-180A-4649-A629-FCBA4F09C253}" type="datetime1">
              <a:rPr lang="en-GB" altLang="en-US" sz="1400" b="0">
                <a:solidFill>
                  <a:schemeClr val="tx1"/>
                </a:solidFill>
              </a:rPr>
              <a:pPr/>
              <a:t>07/07/2021</a:t>
            </a:fld>
            <a:r>
              <a:rPr lang="en-GB" altLang="en-US" sz="1400" b="0">
                <a:solidFill>
                  <a:schemeClr val="tx1"/>
                </a:solidFill>
              </a:rPr>
              <a:t> | UNIX Fundementals II </a:t>
            </a:r>
          </a:p>
        </p:txBody>
      </p:sp>
      <p:sp>
        <p:nvSpPr>
          <p:cNvPr id="378882" name="Rectangle 2">
            <a:extLst>
              <a:ext uri="{FF2B5EF4-FFF2-40B4-BE49-F238E27FC236}">
                <a16:creationId xmlns:a16="http://schemas.microsoft.com/office/drawing/2014/main" id="{4DB19464-691C-4753-9783-B93D46B72C11}"/>
              </a:ext>
            </a:extLst>
          </p:cNvPr>
          <p:cNvSpPr>
            <a:spLocks noGrp="1" noChangeArrowheads="1"/>
          </p:cNvSpPr>
          <p:nvPr>
            <p:ph type="title"/>
          </p:nvPr>
        </p:nvSpPr>
        <p:spPr/>
        <p:txBody>
          <a:bodyPr/>
          <a:lstStyle/>
          <a:p>
            <a:r>
              <a:rPr lang="en-GB" altLang="en-US" sz="4000"/>
              <a:t>vi editor – What is vi?</a:t>
            </a:r>
          </a:p>
        </p:txBody>
      </p:sp>
      <p:sp>
        <p:nvSpPr>
          <p:cNvPr id="378883" name="Rectangle 3">
            <a:extLst>
              <a:ext uri="{FF2B5EF4-FFF2-40B4-BE49-F238E27FC236}">
                <a16:creationId xmlns:a16="http://schemas.microsoft.com/office/drawing/2014/main" id="{C9709859-2CFC-46B4-B026-CAA1EE8C9A6C}"/>
              </a:ext>
            </a:extLst>
          </p:cNvPr>
          <p:cNvSpPr>
            <a:spLocks noGrp="1" noChangeArrowheads="1"/>
          </p:cNvSpPr>
          <p:nvPr>
            <p:ph type="body" idx="1"/>
          </p:nvPr>
        </p:nvSpPr>
        <p:spPr/>
        <p:txBody>
          <a:bodyPr/>
          <a:lstStyle/>
          <a:p>
            <a:r>
              <a:rPr lang="en-GB" altLang="en-US"/>
              <a:t>vi is a Visual Editor (hence the name -- vi for VIsual). </a:t>
            </a:r>
          </a:p>
          <a:p>
            <a:r>
              <a:rPr lang="en-GB" altLang="en-US"/>
              <a:t>vi is default visual editor under Unix, and is therefore shipped with all versions of Unix.</a:t>
            </a:r>
          </a:p>
          <a:p>
            <a:r>
              <a:rPr lang="en-GB" altLang="en-US"/>
              <a:t>vi is a modal editor and assigns different meanings to buttons or keystrokes depending on the active editing mode.</a:t>
            </a:r>
          </a:p>
          <a:p>
            <a:r>
              <a:rPr lang="en-GB" altLang="en-US"/>
              <a:t>There are three modes for vi:</a:t>
            </a:r>
          </a:p>
          <a:p>
            <a:pPr lvl="1"/>
            <a:r>
              <a:rPr lang="en-GB" altLang="en-US"/>
              <a:t>Command</a:t>
            </a:r>
          </a:p>
          <a:p>
            <a:pPr lvl="1"/>
            <a:r>
              <a:rPr lang="en-GB" altLang="en-US"/>
              <a:t>Text entry or Input</a:t>
            </a:r>
          </a:p>
          <a:p>
            <a:pPr lvl="1"/>
            <a:r>
              <a:rPr lang="en-GB" altLang="en-US"/>
              <a:t>Vi mode</a:t>
            </a:r>
          </a:p>
          <a:p>
            <a:r>
              <a:rPr lang="en-GB" altLang="en-US"/>
              <a:t>vi is case-sensitive: J and j do very different things!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78882"/>
                                        </p:tgtEl>
                                        <p:attrNameLst>
                                          <p:attrName>style.visibility</p:attrName>
                                        </p:attrNameLst>
                                      </p:cBhvr>
                                      <p:to>
                                        <p:strVal val="visible"/>
                                      </p:to>
                                    </p:set>
                                    <p:anim calcmode="discrete" valueType="clr">
                                      <p:cBhvr override="childStyle">
                                        <p:cTn id="7" dur="80"/>
                                        <p:tgtEl>
                                          <p:spTgt spid="37888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8882"/>
                                        </p:tgtEl>
                                        <p:attrNameLst>
                                          <p:attrName>fillcolor</p:attrName>
                                        </p:attrNameLst>
                                      </p:cBhvr>
                                      <p:tavLst>
                                        <p:tav tm="0">
                                          <p:val>
                                            <p:clrVal>
                                              <a:schemeClr val="accent2"/>
                                            </p:clrVal>
                                          </p:val>
                                        </p:tav>
                                        <p:tav tm="50000">
                                          <p:val>
                                            <p:clrVal>
                                              <a:schemeClr val="hlink"/>
                                            </p:clrVal>
                                          </p:val>
                                        </p:tav>
                                      </p:tavLst>
                                    </p:anim>
                                    <p:set>
                                      <p:cBhvr>
                                        <p:cTn id="9" dur="80"/>
                                        <p:tgtEl>
                                          <p:spTgt spid="378882"/>
                                        </p:tgtEl>
                                        <p:attrNameLst>
                                          <p:attrName>fill.type</p:attrName>
                                        </p:attrNameLst>
                                      </p:cBhvr>
                                      <p:to>
                                        <p:strVal val="solid"/>
                                      </p:to>
                                    </p:set>
                                  </p:childTnLst>
                                </p:cTn>
                              </p:par>
                            </p:childTnLst>
                          </p:cTn>
                        </p:par>
                        <p:par>
                          <p:cTn id="10" fill="hold" nodeType="afterGroup">
                            <p:stCondLst>
                              <p:cond delay="760"/>
                            </p:stCondLst>
                            <p:childTnLst>
                              <p:par>
                                <p:cTn id="11" presetID="5" presetClass="entr" presetSubtype="10" fill="hold" grpId="0" nodeType="afterEffect">
                                  <p:stCondLst>
                                    <p:cond delay="0"/>
                                  </p:stCondLst>
                                  <p:childTnLst>
                                    <p:set>
                                      <p:cBhvr>
                                        <p:cTn id="12" dur="1" fill="hold">
                                          <p:stCondLst>
                                            <p:cond delay="0"/>
                                          </p:stCondLst>
                                        </p:cTn>
                                        <p:tgtEl>
                                          <p:spTgt spid="378883">
                                            <p:txEl>
                                              <p:pRg st="0" end="0"/>
                                            </p:txEl>
                                          </p:spTgt>
                                        </p:tgtEl>
                                        <p:attrNameLst>
                                          <p:attrName>style.visibility</p:attrName>
                                        </p:attrNameLst>
                                      </p:cBhvr>
                                      <p:to>
                                        <p:strVal val="visible"/>
                                      </p:to>
                                    </p:set>
                                    <p:animEffect transition="in" filter="checkerboard(across)">
                                      <p:cBhvr>
                                        <p:cTn id="13" dur="500"/>
                                        <p:tgtEl>
                                          <p:spTgt spid="378883">
                                            <p:txEl>
                                              <p:pRg st="0" end="0"/>
                                            </p:txEl>
                                          </p:spTgt>
                                        </p:tgtEl>
                                      </p:cBhvr>
                                    </p:animEffect>
                                  </p:childTnLst>
                                </p:cTn>
                              </p:par>
                            </p:childTnLst>
                          </p:cTn>
                        </p:par>
                        <p:par>
                          <p:cTn id="14" fill="hold" nodeType="afterGroup">
                            <p:stCondLst>
                              <p:cond delay="1260"/>
                            </p:stCondLst>
                            <p:childTnLst>
                              <p:par>
                                <p:cTn id="15" presetID="5" presetClass="entr" presetSubtype="10" fill="hold" grpId="0" nodeType="afterEffect">
                                  <p:stCondLst>
                                    <p:cond delay="0"/>
                                  </p:stCondLst>
                                  <p:childTnLst>
                                    <p:set>
                                      <p:cBhvr>
                                        <p:cTn id="16" dur="1" fill="hold">
                                          <p:stCondLst>
                                            <p:cond delay="0"/>
                                          </p:stCondLst>
                                        </p:cTn>
                                        <p:tgtEl>
                                          <p:spTgt spid="378883">
                                            <p:txEl>
                                              <p:pRg st="1" end="1"/>
                                            </p:txEl>
                                          </p:spTgt>
                                        </p:tgtEl>
                                        <p:attrNameLst>
                                          <p:attrName>style.visibility</p:attrName>
                                        </p:attrNameLst>
                                      </p:cBhvr>
                                      <p:to>
                                        <p:strVal val="visible"/>
                                      </p:to>
                                    </p:set>
                                    <p:animEffect transition="in" filter="checkerboard(across)">
                                      <p:cBhvr>
                                        <p:cTn id="17" dur="500"/>
                                        <p:tgtEl>
                                          <p:spTgt spid="378883">
                                            <p:txEl>
                                              <p:pRg st="1" end="1"/>
                                            </p:txEl>
                                          </p:spTgt>
                                        </p:tgtEl>
                                      </p:cBhvr>
                                    </p:animEffect>
                                  </p:childTnLst>
                                </p:cTn>
                              </p:par>
                            </p:childTnLst>
                          </p:cTn>
                        </p:par>
                        <p:par>
                          <p:cTn id="18" fill="hold" nodeType="afterGroup">
                            <p:stCondLst>
                              <p:cond delay="1760"/>
                            </p:stCondLst>
                            <p:childTnLst>
                              <p:par>
                                <p:cTn id="19" presetID="5" presetClass="entr" presetSubtype="10" fill="hold" grpId="0" nodeType="afterEffect">
                                  <p:stCondLst>
                                    <p:cond delay="0"/>
                                  </p:stCondLst>
                                  <p:childTnLst>
                                    <p:set>
                                      <p:cBhvr>
                                        <p:cTn id="20" dur="1" fill="hold">
                                          <p:stCondLst>
                                            <p:cond delay="0"/>
                                          </p:stCondLst>
                                        </p:cTn>
                                        <p:tgtEl>
                                          <p:spTgt spid="378883">
                                            <p:txEl>
                                              <p:pRg st="2" end="2"/>
                                            </p:txEl>
                                          </p:spTgt>
                                        </p:tgtEl>
                                        <p:attrNameLst>
                                          <p:attrName>style.visibility</p:attrName>
                                        </p:attrNameLst>
                                      </p:cBhvr>
                                      <p:to>
                                        <p:strVal val="visible"/>
                                      </p:to>
                                    </p:set>
                                    <p:animEffect transition="in" filter="checkerboard(across)">
                                      <p:cBhvr>
                                        <p:cTn id="21" dur="500"/>
                                        <p:tgtEl>
                                          <p:spTgt spid="378883">
                                            <p:txEl>
                                              <p:pRg st="2" end="2"/>
                                            </p:txEl>
                                          </p:spTgt>
                                        </p:tgtEl>
                                      </p:cBhvr>
                                    </p:animEffect>
                                  </p:childTnLst>
                                </p:cTn>
                              </p:par>
                            </p:childTnLst>
                          </p:cTn>
                        </p:par>
                        <p:par>
                          <p:cTn id="22" fill="hold" nodeType="afterGroup">
                            <p:stCondLst>
                              <p:cond delay="2260"/>
                            </p:stCondLst>
                            <p:childTnLst>
                              <p:par>
                                <p:cTn id="23" presetID="5" presetClass="entr" presetSubtype="10" fill="hold" grpId="0" nodeType="afterEffect">
                                  <p:stCondLst>
                                    <p:cond delay="0"/>
                                  </p:stCondLst>
                                  <p:childTnLst>
                                    <p:set>
                                      <p:cBhvr>
                                        <p:cTn id="24" dur="1" fill="hold">
                                          <p:stCondLst>
                                            <p:cond delay="0"/>
                                          </p:stCondLst>
                                        </p:cTn>
                                        <p:tgtEl>
                                          <p:spTgt spid="378883">
                                            <p:txEl>
                                              <p:pRg st="3" end="3"/>
                                            </p:txEl>
                                          </p:spTgt>
                                        </p:tgtEl>
                                        <p:attrNameLst>
                                          <p:attrName>style.visibility</p:attrName>
                                        </p:attrNameLst>
                                      </p:cBhvr>
                                      <p:to>
                                        <p:strVal val="visible"/>
                                      </p:to>
                                    </p:set>
                                    <p:animEffect transition="in" filter="checkerboard(across)">
                                      <p:cBhvr>
                                        <p:cTn id="25" dur="500"/>
                                        <p:tgtEl>
                                          <p:spTgt spid="378883">
                                            <p:txEl>
                                              <p:pRg st="3" end="3"/>
                                            </p:txEl>
                                          </p:spTgt>
                                        </p:tgtEl>
                                      </p:cBhvr>
                                    </p:animEffect>
                                  </p:childTnLst>
                                </p:cTn>
                              </p:par>
                            </p:childTnLst>
                          </p:cTn>
                        </p:par>
                        <p:par>
                          <p:cTn id="26" fill="hold" nodeType="afterGroup">
                            <p:stCondLst>
                              <p:cond delay="2760"/>
                            </p:stCondLst>
                            <p:childTnLst>
                              <p:par>
                                <p:cTn id="27" presetID="2" presetClass="entr" presetSubtype="4" fill="hold" grpId="0" nodeType="afterEffect">
                                  <p:stCondLst>
                                    <p:cond delay="0"/>
                                  </p:stCondLst>
                                  <p:childTnLst>
                                    <p:set>
                                      <p:cBhvr>
                                        <p:cTn id="28" dur="1" fill="hold">
                                          <p:stCondLst>
                                            <p:cond delay="0"/>
                                          </p:stCondLst>
                                        </p:cTn>
                                        <p:tgtEl>
                                          <p:spTgt spid="378883">
                                            <p:txEl>
                                              <p:pRg st="4" end="4"/>
                                            </p:txEl>
                                          </p:spTgt>
                                        </p:tgtEl>
                                        <p:attrNameLst>
                                          <p:attrName>style.visibility</p:attrName>
                                        </p:attrNameLst>
                                      </p:cBhvr>
                                      <p:to>
                                        <p:strVal val="visible"/>
                                      </p:to>
                                    </p:set>
                                    <p:anim calcmode="lin" valueType="num">
                                      <p:cBhvr additive="base">
                                        <p:cTn id="29" dur="500" fill="hold"/>
                                        <p:tgtEl>
                                          <p:spTgt spid="37888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883">
                                            <p:txEl>
                                              <p:pRg st="4" end="4"/>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3260"/>
                            </p:stCondLst>
                            <p:childTnLst>
                              <p:par>
                                <p:cTn id="32" presetID="2" presetClass="entr" presetSubtype="4" fill="hold" grpId="0" nodeType="afterEffect">
                                  <p:stCondLst>
                                    <p:cond delay="0"/>
                                  </p:stCondLst>
                                  <p:childTnLst>
                                    <p:set>
                                      <p:cBhvr>
                                        <p:cTn id="33" dur="1" fill="hold">
                                          <p:stCondLst>
                                            <p:cond delay="0"/>
                                          </p:stCondLst>
                                        </p:cTn>
                                        <p:tgtEl>
                                          <p:spTgt spid="378883">
                                            <p:txEl>
                                              <p:pRg st="5" end="5"/>
                                            </p:txEl>
                                          </p:spTgt>
                                        </p:tgtEl>
                                        <p:attrNameLst>
                                          <p:attrName>style.visibility</p:attrName>
                                        </p:attrNameLst>
                                      </p:cBhvr>
                                      <p:to>
                                        <p:strVal val="visible"/>
                                      </p:to>
                                    </p:set>
                                    <p:anim calcmode="lin" valueType="num">
                                      <p:cBhvr additive="base">
                                        <p:cTn id="34" dur="500" fill="hold"/>
                                        <p:tgtEl>
                                          <p:spTgt spid="37888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78883">
                                            <p:txEl>
                                              <p:pRg st="5" end="5"/>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3760"/>
                            </p:stCondLst>
                            <p:childTnLst>
                              <p:par>
                                <p:cTn id="37" presetID="2" presetClass="entr" presetSubtype="4" fill="hold" grpId="0" nodeType="afterEffect">
                                  <p:stCondLst>
                                    <p:cond delay="0"/>
                                  </p:stCondLst>
                                  <p:childTnLst>
                                    <p:set>
                                      <p:cBhvr>
                                        <p:cTn id="38" dur="1" fill="hold">
                                          <p:stCondLst>
                                            <p:cond delay="0"/>
                                          </p:stCondLst>
                                        </p:cTn>
                                        <p:tgtEl>
                                          <p:spTgt spid="378883">
                                            <p:txEl>
                                              <p:pRg st="6" end="6"/>
                                            </p:txEl>
                                          </p:spTgt>
                                        </p:tgtEl>
                                        <p:attrNameLst>
                                          <p:attrName>style.visibility</p:attrName>
                                        </p:attrNameLst>
                                      </p:cBhvr>
                                      <p:to>
                                        <p:strVal val="visible"/>
                                      </p:to>
                                    </p:set>
                                    <p:anim calcmode="lin" valueType="num">
                                      <p:cBhvr additive="base">
                                        <p:cTn id="39" dur="500" fill="hold"/>
                                        <p:tgtEl>
                                          <p:spTgt spid="37888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78883">
                                            <p:txEl>
                                              <p:pRg st="6" end="6"/>
                                            </p:txEl>
                                          </p:spTgt>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4260"/>
                            </p:stCondLst>
                            <p:childTnLst>
                              <p:par>
                                <p:cTn id="42" presetID="5" presetClass="entr" presetSubtype="10" fill="hold" grpId="0" nodeType="afterEffect">
                                  <p:stCondLst>
                                    <p:cond delay="0"/>
                                  </p:stCondLst>
                                  <p:childTnLst>
                                    <p:set>
                                      <p:cBhvr>
                                        <p:cTn id="43" dur="1" fill="hold">
                                          <p:stCondLst>
                                            <p:cond delay="0"/>
                                          </p:stCondLst>
                                        </p:cTn>
                                        <p:tgtEl>
                                          <p:spTgt spid="378883">
                                            <p:txEl>
                                              <p:pRg st="7" end="7"/>
                                            </p:txEl>
                                          </p:spTgt>
                                        </p:tgtEl>
                                        <p:attrNameLst>
                                          <p:attrName>style.visibility</p:attrName>
                                        </p:attrNameLst>
                                      </p:cBhvr>
                                      <p:to>
                                        <p:strVal val="visible"/>
                                      </p:to>
                                    </p:set>
                                    <p:animEffect transition="in" filter="checkerboard(across)">
                                      <p:cBhvr>
                                        <p:cTn id="44" dur="500"/>
                                        <p:tgtEl>
                                          <p:spTgt spid="378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FC263AA-49E4-4B21-A83D-89D7755BAFA0}"/>
              </a:ext>
            </a:extLst>
          </p:cNvPr>
          <p:cNvSpPr>
            <a:spLocks noGrp="1"/>
          </p:cNvSpPr>
          <p:nvPr>
            <p:ph type="sldNum" sz="quarter" idx="10"/>
          </p:nvPr>
        </p:nvSpPr>
        <p:spPr/>
        <p:txBody>
          <a:bodyPr/>
          <a:lstStyle/>
          <a:p>
            <a:r>
              <a:rPr lang="en-GB" altLang="en-US"/>
              <a:t>Page </a:t>
            </a:r>
            <a:fld id="{26E9AEDB-E064-43E9-984E-5D51C921DBE5}" type="slidenum">
              <a:rPr lang="en-GB" altLang="en-US"/>
              <a:pPr/>
              <a:t>60</a:t>
            </a:fld>
            <a:r>
              <a:rPr lang="en-GB" altLang="en-US" sz="1400" b="0">
                <a:solidFill>
                  <a:schemeClr val="tx1"/>
                </a:solidFill>
              </a:rPr>
              <a:t> | </a:t>
            </a:r>
            <a:fld id="{969DCF1B-6289-43AB-97BD-922A63834312}" type="datetime1">
              <a:rPr lang="en-GB" altLang="en-US" sz="1400" b="0">
                <a:solidFill>
                  <a:schemeClr val="tx1"/>
                </a:solidFill>
              </a:rPr>
              <a:pPr/>
              <a:t>07/07/2021</a:t>
            </a:fld>
            <a:r>
              <a:rPr lang="en-GB" altLang="en-US" sz="1400" b="0">
                <a:solidFill>
                  <a:schemeClr val="tx1"/>
                </a:solidFill>
              </a:rPr>
              <a:t> | UNIX Fundementals II </a:t>
            </a:r>
          </a:p>
        </p:txBody>
      </p:sp>
      <p:pic>
        <p:nvPicPr>
          <p:cNvPr id="294916" name="Picture 4">
            <a:extLst>
              <a:ext uri="{FF2B5EF4-FFF2-40B4-BE49-F238E27FC236}">
                <a16:creationId xmlns:a16="http://schemas.microsoft.com/office/drawing/2014/main" id="{5B47117A-FADE-4316-B28D-685F3E1967C2}"/>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4" name="Rectangle 2">
            <a:extLst>
              <a:ext uri="{FF2B5EF4-FFF2-40B4-BE49-F238E27FC236}">
                <a16:creationId xmlns:a16="http://schemas.microsoft.com/office/drawing/2014/main" id="{1158134D-C639-4508-9283-9A2F25F6BC2E}"/>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94915" name="Rectangle 3">
            <a:extLst>
              <a:ext uri="{FF2B5EF4-FFF2-40B4-BE49-F238E27FC236}">
                <a16:creationId xmlns:a16="http://schemas.microsoft.com/office/drawing/2014/main" id="{6CA8886F-21CD-4A6C-B2DB-5E91556D0FAE}"/>
              </a:ext>
            </a:extLst>
          </p:cNvPr>
          <p:cNvSpPr>
            <a:spLocks noGrp="1" noChangeArrowheads="1"/>
          </p:cNvSpPr>
          <p:nvPr>
            <p:ph type="body" idx="1"/>
          </p:nvPr>
        </p:nvSpPr>
        <p:spPr>
          <a:xfrm>
            <a:off x="742950" y="1484313"/>
            <a:ext cx="8420100" cy="4321175"/>
          </a:xfrm>
        </p:spPr>
        <p:txBody>
          <a:bodyPr/>
          <a:lstStyle/>
          <a:p>
            <a:r>
              <a:rPr lang="en-US" altLang="en-US">
                <a:solidFill>
                  <a:schemeClr val="hlink"/>
                </a:solidFill>
              </a:rPr>
              <a:t>vi editor</a:t>
            </a:r>
          </a:p>
          <a:p>
            <a:r>
              <a:rPr lang="en-US" altLang="en-US">
                <a:solidFill>
                  <a:schemeClr val="hlink"/>
                </a:solidFill>
              </a:rPr>
              <a:t>Redirection &amp; Regular Expressions</a:t>
            </a:r>
          </a:p>
          <a:p>
            <a:r>
              <a:rPr lang="en-US" altLang="en-US">
                <a:solidFill>
                  <a:schemeClr val="hlink"/>
                </a:solidFill>
              </a:rPr>
              <a:t>Scheduling</a:t>
            </a:r>
          </a:p>
          <a:p>
            <a:r>
              <a:rPr lang="en-US" altLang="en-US">
                <a:solidFill>
                  <a:schemeClr val="hlink"/>
                </a:solidFill>
              </a:rPr>
              <a:t>Logical Volume Management</a:t>
            </a:r>
          </a:p>
          <a:p>
            <a:r>
              <a:rPr lang="en-US" altLang="en-US">
                <a:solidFill>
                  <a:schemeClr val="hlink"/>
                </a:solidFill>
              </a:rPr>
              <a:t>Printing</a:t>
            </a:r>
          </a:p>
          <a:p>
            <a:r>
              <a:rPr lang="en-US" altLang="en-US" sz="3200">
                <a:solidFill>
                  <a:srgbClr val="800000"/>
                </a:solidFill>
              </a:rPr>
              <a:t>UNIX Tools &amp; Utilities</a:t>
            </a:r>
          </a:p>
          <a:p>
            <a:r>
              <a:rPr lang="en-US" altLang="en-US">
                <a:solidFill>
                  <a:schemeClr val="hlink"/>
                </a:solidFill>
              </a:rPr>
              <a:t>System Error Reporting</a:t>
            </a:r>
          </a:p>
          <a:p>
            <a:r>
              <a:rPr lang="en-US" altLang="en-US">
                <a:solidFill>
                  <a:schemeClr val="hlink"/>
                </a:solidFill>
              </a:rPr>
              <a:t>Manual Pages</a:t>
            </a:r>
          </a:p>
          <a:p>
            <a:endParaRPr lang="en-GB" altLang="en-US">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94914"/>
                                        </p:tgtEl>
                                        <p:attrNameLst>
                                          <p:attrName>style.visibility</p:attrName>
                                        </p:attrNameLst>
                                      </p:cBhvr>
                                      <p:to>
                                        <p:strVal val="visible"/>
                                      </p:to>
                                    </p:set>
                                    <p:anim calcmode="discrete" valueType="clr">
                                      <p:cBhvr override="childStyle">
                                        <p:cTn id="7" dur="80"/>
                                        <p:tgtEl>
                                          <p:spTgt spid="29491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4914"/>
                                        </p:tgtEl>
                                        <p:attrNameLst>
                                          <p:attrName>fillcolor</p:attrName>
                                        </p:attrNameLst>
                                      </p:cBhvr>
                                      <p:tavLst>
                                        <p:tav tm="0">
                                          <p:val>
                                            <p:clrVal>
                                              <a:schemeClr val="accent2"/>
                                            </p:clrVal>
                                          </p:val>
                                        </p:tav>
                                        <p:tav tm="50000">
                                          <p:val>
                                            <p:clrVal>
                                              <a:schemeClr val="hlink"/>
                                            </p:clrVal>
                                          </p:val>
                                        </p:tav>
                                      </p:tavLst>
                                    </p:anim>
                                    <p:set>
                                      <p:cBhvr>
                                        <p:cTn id="9" dur="80"/>
                                        <p:tgtEl>
                                          <p:spTgt spid="294914"/>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294915">
                                            <p:txEl>
                                              <p:pRg st="0" end="0"/>
                                            </p:txEl>
                                          </p:spTgt>
                                        </p:tgtEl>
                                        <p:attrNameLst>
                                          <p:attrName>style.visibility</p:attrName>
                                        </p:attrNameLst>
                                      </p:cBhvr>
                                      <p:to>
                                        <p:strVal val="visible"/>
                                      </p:to>
                                    </p:set>
                                    <p:anim calcmode="lin" valueType="num">
                                      <p:cBhvr additive="base">
                                        <p:cTn id="13" dur="500" fill="hold"/>
                                        <p:tgtEl>
                                          <p:spTgt spid="2949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4915">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294915">
                                            <p:txEl>
                                              <p:pRg st="1" end="1"/>
                                            </p:txEl>
                                          </p:spTgt>
                                        </p:tgtEl>
                                        <p:attrNameLst>
                                          <p:attrName>style.visibility</p:attrName>
                                        </p:attrNameLst>
                                      </p:cBhvr>
                                      <p:to>
                                        <p:strVal val="visible"/>
                                      </p:to>
                                    </p:set>
                                    <p:anim calcmode="lin" valueType="num">
                                      <p:cBhvr additive="base">
                                        <p:cTn id="18" dur="500" fill="hold"/>
                                        <p:tgtEl>
                                          <p:spTgt spid="294915">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4915">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294915">
                                            <p:txEl>
                                              <p:pRg st="2" end="2"/>
                                            </p:txEl>
                                          </p:spTgt>
                                        </p:tgtEl>
                                        <p:attrNameLst>
                                          <p:attrName>style.visibility</p:attrName>
                                        </p:attrNameLst>
                                      </p:cBhvr>
                                      <p:to>
                                        <p:strVal val="visible"/>
                                      </p:to>
                                    </p:set>
                                    <p:anim calcmode="lin" valueType="num">
                                      <p:cBhvr additive="base">
                                        <p:cTn id="23" dur="500" fill="hold"/>
                                        <p:tgtEl>
                                          <p:spTgt spid="294915">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4915">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294915">
                                            <p:txEl>
                                              <p:pRg st="3" end="3"/>
                                            </p:txEl>
                                          </p:spTgt>
                                        </p:tgtEl>
                                        <p:attrNameLst>
                                          <p:attrName>style.visibility</p:attrName>
                                        </p:attrNameLst>
                                      </p:cBhvr>
                                      <p:to>
                                        <p:strVal val="visible"/>
                                      </p:to>
                                    </p:set>
                                    <p:anim calcmode="lin" valueType="num">
                                      <p:cBhvr additive="base">
                                        <p:cTn id="28" dur="500" fill="hold"/>
                                        <p:tgtEl>
                                          <p:spTgt spid="294915">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94915">
                                            <p:txEl>
                                              <p:pRg st="3" end="3"/>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294915">
                                            <p:txEl>
                                              <p:pRg st="4" end="4"/>
                                            </p:txEl>
                                          </p:spTgt>
                                        </p:tgtEl>
                                        <p:attrNameLst>
                                          <p:attrName>style.visibility</p:attrName>
                                        </p:attrNameLst>
                                      </p:cBhvr>
                                      <p:to>
                                        <p:strVal val="visible"/>
                                      </p:to>
                                    </p:set>
                                    <p:anim calcmode="lin" valueType="num">
                                      <p:cBhvr additive="base">
                                        <p:cTn id="33" dur="500" fill="hold"/>
                                        <p:tgtEl>
                                          <p:spTgt spid="294915">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4915">
                                            <p:txEl>
                                              <p:pRg st="4" end="4"/>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294915">
                                            <p:txEl>
                                              <p:pRg st="6" end="6"/>
                                            </p:txEl>
                                          </p:spTgt>
                                        </p:tgtEl>
                                        <p:attrNameLst>
                                          <p:attrName>style.visibility</p:attrName>
                                        </p:attrNameLst>
                                      </p:cBhvr>
                                      <p:to>
                                        <p:strVal val="visible"/>
                                      </p:to>
                                    </p:set>
                                    <p:anim calcmode="lin" valueType="num">
                                      <p:cBhvr additive="base">
                                        <p:cTn id="38" dur="500" fill="hold"/>
                                        <p:tgtEl>
                                          <p:spTgt spid="294915">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94915">
                                            <p:txEl>
                                              <p:pRg st="6" end="6"/>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294915">
                                            <p:txEl>
                                              <p:pRg st="7" end="7"/>
                                            </p:txEl>
                                          </p:spTgt>
                                        </p:tgtEl>
                                        <p:attrNameLst>
                                          <p:attrName>style.visibility</p:attrName>
                                        </p:attrNameLst>
                                      </p:cBhvr>
                                      <p:to>
                                        <p:strVal val="visible"/>
                                      </p:to>
                                    </p:set>
                                    <p:anim calcmode="lin" valueType="num">
                                      <p:cBhvr additive="base">
                                        <p:cTn id="43" dur="500" fill="hold"/>
                                        <p:tgtEl>
                                          <p:spTgt spid="29491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4915">
                                            <p:txEl>
                                              <p:pRg st="7" end="7"/>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4" fill="hold" grpId="0" nodeType="afterEffect">
                                  <p:stCondLst>
                                    <p:cond delay="0"/>
                                  </p:stCondLst>
                                  <p:childTnLst>
                                    <p:set>
                                      <p:cBhvr>
                                        <p:cTn id="47" dur="1" fill="hold">
                                          <p:stCondLst>
                                            <p:cond delay="0"/>
                                          </p:stCondLst>
                                        </p:cTn>
                                        <p:tgtEl>
                                          <p:spTgt spid="294915">
                                            <p:txEl>
                                              <p:pRg st="5" end="5"/>
                                            </p:txEl>
                                          </p:spTgt>
                                        </p:tgtEl>
                                        <p:attrNameLst>
                                          <p:attrName>style.visibility</p:attrName>
                                        </p:attrNameLst>
                                      </p:cBhvr>
                                      <p:to>
                                        <p:strVal val="visible"/>
                                      </p:to>
                                    </p:set>
                                    <p:anim calcmode="lin" valueType="num">
                                      <p:cBhvr additive="base">
                                        <p:cTn id="48" dur="500" fill="hold"/>
                                        <p:tgtEl>
                                          <p:spTgt spid="294915">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94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p:bldP spid="294915"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D93AE7-01A5-40E1-B059-4CEC60C6696E}"/>
              </a:ext>
            </a:extLst>
          </p:cNvPr>
          <p:cNvSpPr>
            <a:spLocks noGrp="1"/>
          </p:cNvSpPr>
          <p:nvPr>
            <p:ph type="sldNum" sz="quarter" idx="10"/>
          </p:nvPr>
        </p:nvSpPr>
        <p:spPr/>
        <p:txBody>
          <a:bodyPr/>
          <a:lstStyle/>
          <a:p>
            <a:r>
              <a:rPr lang="en-GB" altLang="en-US"/>
              <a:t>Page </a:t>
            </a:r>
            <a:fld id="{872DF1DA-A200-4440-B424-72458C873156}" type="slidenum">
              <a:rPr lang="en-GB" altLang="en-US"/>
              <a:pPr/>
              <a:t>61</a:t>
            </a:fld>
            <a:r>
              <a:rPr lang="en-GB" altLang="en-US" sz="1400" b="0">
                <a:solidFill>
                  <a:schemeClr val="tx1"/>
                </a:solidFill>
              </a:rPr>
              <a:t> | </a:t>
            </a:r>
            <a:fld id="{BFE20EC5-6DDB-4CC6-8D1B-E651159E87F4}" type="datetime1">
              <a:rPr lang="en-GB" altLang="en-US" sz="1400" b="0">
                <a:solidFill>
                  <a:schemeClr val="tx1"/>
                </a:solidFill>
              </a:rPr>
              <a:pPr/>
              <a:t>07/07/2021</a:t>
            </a:fld>
            <a:r>
              <a:rPr lang="en-GB" altLang="en-US" sz="1400" b="0">
                <a:solidFill>
                  <a:schemeClr val="tx1"/>
                </a:solidFill>
              </a:rPr>
              <a:t> | UNIX Fundementals II </a:t>
            </a:r>
          </a:p>
        </p:txBody>
      </p:sp>
      <p:sp>
        <p:nvSpPr>
          <p:cNvPr id="337922" name="Rectangle 2">
            <a:extLst>
              <a:ext uri="{FF2B5EF4-FFF2-40B4-BE49-F238E27FC236}">
                <a16:creationId xmlns:a16="http://schemas.microsoft.com/office/drawing/2014/main" id="{B1520307-0E52-4F51-9452-49B82494488C}"/>
              </a:ext>
            </a:extLst>
          </p:cNvPr>
          <p:cNvSpPr>
            <a:spLocks noGrp="1" noChangeArrowheads="1"/>
          </p:cNvSpPr>
          <p:nvPr>
            <p:ph type="title"/>
          </p:nvPr>
        </p:nvSpPr>
        <p:spPr/>
        <p:txBody>
          <a:bodyPr/>
          <a:lstStyle/>
          <a:p>
            <a:r>
              <a:rPr lang="en-GB" altLang="en-US" sz="4000"/>
              <a:t>UNIX Tools &amp; Utilities</a:t>
            </a:r>
          </a:p>
        </p:txBody>
      </p:sp>
      <p:sp>
        <p:nvSpPr>
          <p:cNvPr id="337923" name="Rectangle 3">
            <a:extLst>
              <a:ext uri="{FF2B5EF4-FFF2-40B4-BE49-F238E27FC236}">
                <a16:creationId xmlns:a16="http://schemas.microsoft.com/office/drawing/2014/main" id="{4F681639-96ED-4BFD-BFD9-78A8A05A1C2D}"/>
              </a:ext>
            </a:extLst>
          </p:cNvPr>
          <p:cNvSpPr>
            <a:spLocks noGrp="1" noChangeArrowheads="1"/>
          </p:cNvSpPr>
          <p:nvPr>
            <p:ph type="body" idx="1"/>
          </p:nvPr>
        </p:nvSpPr>
        <p:spPr/>
        <p:txBody>
          <a:bodyPr/>
          <a:lstStyle/>
          <a:p>
            <a:pPr>
              <a:lnSpc>
                <a:spcPct val="80000"/>
              </a:lnSpc>
            </a:pPr>
            <a:r>
              <a:rPr lang="en-GB" altLang="en-US" sz="1800"/>
              <a:t>find</a:t>
            </a:r>
          </a:p>
          <a:p>
            <a:pPr>
              <a:lnSpc>
                <a:spcPct val="80000"/>
              </a:lnSpc>
            </a:pPr>
            <a:r>
              <a:rPr lang="en-GB" altLang="en-US" sz="1800"/>
              <a:t>grep</a:t>
            </a:r>
          </a:p>
          <a:p>
            <a:pPr>
              <a:lnSpc>
                <a:spcPct val="80000"/>
              </a:lnSpc>
            </a:pPr>
            <a:r>
              <a:rPr lang="en-GB" altLang="en-US" sz="1800"/>
              <a:t>sort</a:t>
            </a:r>
          </a:p>
          <a:p>
            <a:pPr>
              <a:lnSpc>
                <a:spcPct val="80000"/>
              </a:lnSpc>
            </a:pPr>
            <a:r>
              <a:rPr lang="en-GB" altLang="en-US" sz="1800"/>
              <a:t>head</a:t>
            </a:r>
          </a:p>
          <a:p>
            <a:pPr>
              <a:lnSpc>
                <a:spcPct val="80000"/>
              </a:lnSpc>
            </a:pPr>
            <a:r>
              <a:rPr lang="en-GB" altLang="en-US" sz="1800"/>
              <a:t>tail</a:t>
            </a:r>
          </a:p>
          <a:p>
            <a:pPr>
              <a:lnSpc>
                <a:spcPct val="80000"/>
              </a:lnSpc>
            </a:pPr>
            <a:r>
              <a:rPr lang="en-GB" altLang="en-US" sz="1800"/>
              <a:t>Transferring DOS Data Files</a:t>
            </a:r>
          </a:p>
          <a:p>
            <a:pPr>
              <a:lnSpc>
                <a:spcPct val="80000"/>
              </a:lnSpc>
            </a:pPr>
            <a:r>
              <a:rPr lang="en-GB" altLang="en-US" sz="1800"/>
              <a:t>diff</a:t>
            </a:r>
          </a:p>
          <a:p>
            <a:pPr>
              <a:lnSpc>
                <a:spcPct val="80000"/>
              </a:lnSpc>
            </a:pPr>
            <a:r>
              <a:rPr lang="en-GB" altLang="en-US" sz="1800"/>
              <a:t>cmp</a:t>
            </a:r>
          </a:p>
          <a:p>
            <a:pPr>
              <a:lnSpc>
                <a:spcPct val="80000"/>
              </a:lnSpc>
            </a:pPr>
            <a:r>
              <a:rPr lang="en-GB" altLang="en-US" sz="1800"/>
              <a:t>dircmp</a:t>
            </a:r>
          </a:p>
          <a:p>
            <a:pPr>
              <a:lnSpc>
                <a:spcPct val="80000"/>
              </a:lnSpc>
            </a:pPr>
            <a:r>
              <a:rPr lang="en-GB" altLang="en-US" sz="1800"/>
              <a:t>file</a:t>
            </a:r>
          </a:p>
          <a:p>
            <a:pPr>
              <a:lnSpc>
                <a:spcPct val="80000"/>
              </a:lnSpc>
            </a:pPr>
            <a:r>
              <a:rPr lang="en-GB" altLang="en-US" sz="1800"/>
              <a:t>alias</a:t>
            </a:r>
          </a:p>
          <a:p>
            <a:pPr>
              <a:lnSpc>
                <a:spcPct val="80000"/>
              </a:lnSpc>
            </a:pPr>
            <a:r>
              <a:rPr lang="en-GB" altLang="en-US" sz="1800"/>
              <a:t>which</a:t>
            </a:r>
          </a:p>
          <a:p>
            <a:pPr>
              <a:lnSpc>
                <a:spcPct val="80000"/>
              </a:lnSpc>
            </a:pPr>
            <a:r>
              <a:rPr lang="en-GB" altLang="en-US" sz="1800"/>
              <a:t>Whereis</a:t>
            </a:r>
          </a:p>
          <a:p>
            <a:pPr>
              <a:lnSpc>
                <a:spcPct val="80000"/>
              </a:lnSpc>
            </a:pPr>
            <a:r>
              <a:rPr lang="en-GB" altLang="en-US" sz="1800"/>
              <a:t>tr</a:t>
            </a:r>
          </a:p>
          <a:p>
            <a:pPr>
              <a:lnSpc>
                <a:spcPct val="80000"/>
              </a:lnSpc>
            </a:pPr>
            <a:r>
              <a:rPr lang="en-GB" altLang="en-US" sz="1800"/>
              <a:t>File Compression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37922"/>
                                        </p:tgtEl>
                                        <p:attrNameLst>
                                          <p:attrName>style.visibility</p:attrName>
                                        </p:attrNameLst>
                                      </p:cBhvr>
                                      <p:to>
                                        <p:strVal val="visible"/>
                                      </p:to>
                                    </p:set>
                                    <p:anim calcmode="discrete" valueType="clr">
                                      <p:cBhvr override="childStyle">
                                        <p:cTn id="7" dur="80"/>
                                        <p:tgtEl>
                                          <p:spTgt spid="3379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7922"/>
                                        </p:tgtEl>
                                        <p:attrNameLst>
                                          <p:attrName>fillcolor</p:attrName>
                                        </p:attrNameLst>
                                      </p:cBhvr>
                                      <p:tavLst>
                                        <p:tav tm="0">
                                          <p:val>
                                            <p:clrVal>
                                              <a:schemeClr val="accent2"/>
                                            </p:clrVal>
                                          </p:val>
                                        </p:tav>
                                        <p:tav tm="50000">
                                          <p:val>
                                            <p:clrVal>
                                              <a:schemeClr val="hlink"/>
                                            </p:clrVal>
                                          </p:val>
                                        </p:tav>
                                      </p:tavLst>
                                    </p:anim>
                                    <p:set>
                                      <p:cBhvr>
                                        <p:cTn id="9" dur="80"/>
                                        <p:tgtEl>
                                          <p:spTgt spid="337922"/>
                                        </p:tgtEl>
                                        <p:attrNameLst>
                                          <p:attrName>fill.type</p:attrName>
                                        </p:attrNameLst>
                                      </p:cBhvr>
                                      <p:to>
                                        <p:strVal val="solid"/>
                                      </p:to>
                                    </p:set>
                                  </p:childTnLst>
                                </p:cTn>
                              </p:par>
                            </p:childTnLst>
                          </p:cTn>
                        </p:par>
                        <p:par>
                          <p:cTn id="10" fill="hold" nodeType="afterGroup">
                            <p:stCondLst>
                              <p:cond delay="800"/>
                            </p:stCondLst>
                            <p:childTnLst>
                              <p:par>
                                <p:cTn id="11" presetID="2" presetClass="entr" presetSubtype="1" fill="hold" grpId="0" nodeType="afterEffect">
                                  <p:stCondLst>
                                    <p:cond delay="0"/>
                                  </p:stCondLst>
                                  <p:childTnLst>
                                    <p:set>
                                      <p:cBhvr>
                                        <p:cTn id="12" dur="1" fill="hold">
                                          <p:stCondLst>
                                            <p:cond delay="0"/>
                                          </p:stCondLst>
                                        </p:cTn>
                                        <p:tgtEl>
                                          <p:spTgt spid="337923">
                                            <p:txEl>
                                              <p:pRg st="0" end="0"/>
                                            </p:txEl>
                                          </p:spTgt>
                                        </p:tgtEl>
                                        <p:attrNameLst>
                                          <p:attrName>style.visibility</p:attrName>
                                        </p:attrNameLst>
                                      </p:cBhvr>
                                      <p:to>
                                        <p:strVal val="visible"/>
                                      </p:to>
                                    </p:set>
                                    <p:anim calcmode="lin" valueType="num">
                                      <p:cBhvr additive="base">
                                        <p:cTn id="13" dur="5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23">
                                            <p:txEl>
                                              <p:pRg st="0" end="0"/>
                                            </p:txEl>
                                          </p:spTgt>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300"/>
                            </p:stCondLst>
                            <p:childTnLst>
                              <p:par>
                                <p:cTn id="16" presetID="2" presetClass="entr" presetSubtype="1" fill="hold" grpId="0" nodeType="afterEffect">
                                  <p:stCondLst>
                                    <p:cond delay="0"/>
                                  </p:stCondLst>
                                  <p:childTnLst>
                                    <p:set>
                                      <p:cBhvr>
                                        <p:cTn id="17" dur="1" fill="hold">
                                          <p:stCondLst>
                                            <p:cond delay="0"/>
                                          </p:stCondLst>
                                        </p:cTn>
                                        <p:tgtEl>
                                          <p:spTgt spid="337923">
                                            <p:txEl>
                                              <p:pRg st="1" end="1"/>
                                            </p:txEl>
                                          </p:spTgt>
                                        </p:tgtEl>
                                        <p:attrNameLst>
                                          <p:attrName>style.visibility</p:attrName>
                                        </p:attrNameLst>
                                      </p:cBhvr>
                                      <p:to>
                                        <p:strVal val="visible"/>
                                      </p:to>
                                    </p:set>
                                    <p:anim calcmode="lin" valueType="num">
                                      <p:cBhvr additive="base">
                                        <p:cTn id="18" dur="500" fill="hold"/>
                                        <p:tgtEl>
                                          <p:spTgt spid="3379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7923">
                                            <p:txEl>
                                              <p:pRg st="1" end="1"/>
                                            </p:txEl>
                                          </p:spTgt>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800"/>
                            </p:stCondLst>
                            <p:childTnLst>
                              <p:par>
                                <p:cTn id="21" presetID="2" presetClass="entr" presetSubtype="1" fill="hold" grpId="0" nodeType="afterEffect">
                                  <p:stCondLst>
                                    <p:cond delay="0"/>
                                  </p:stCondLst>
                                  <p:childTnLst>
                                    <p:set>
                                      <p:cBhvr>
                                        <p:cTn id="22" dur="1" fill="hold">
                                          <p:stCondLst>
                                            <p:cond delay="0"/>
                                          </p:stCondLst>
                                        </p:cTn>
                                        <p:tgtEl>
                                          <p:spTgt spid="337923">
                                            <p:txEl>
                                              <p:pRg st="2" end="2"/>
                                            </p:txEl>
                                          </p:spTgt>
                                        </p:tgtEl>
                                        <p:attrNameLst>
                                          <p:attrName>style.visibility</p:attrName>
                                        </p:attrNameLst>
                                      </p:cBhvr>
                                      <p:to>
                                        <p:strVal val="visible"/>
                                      </p:to>
                                    </p:set>
                                    <p:anim calcmode="lin" valueType="num">
                                      <p:cBhvr additive="base">
                                        <p:cTn id="23" dur="500" fill="hold"/>
                                        <p:tgtEl>
                                          <p:spTgt spid="33792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23">
                                            <p:txEl>
                                              <p:pRg st="2" end="2"/>
                                            </p:txEl>
                                          </p:spTgt>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2300"/>
                            </p:stCondLst>
                            <p:childTnLst>
                              <p:par>
                                <p:cTn id="26" presetID="2" presetClass="entr" presetSubtype="1" fill="hold" grpId="0" nodeType="afterEffect">
                                  <p:stCondLst>
                                    <p:cond delay="0"/>
                                  </p:stCondLst>
                                  <p:childTnLst>
                                    <p:set>
                                      <p:cBhvr>
                                        <p:cTn id="27" dur="1" fill="hold">
                                          <p:stCondLst>
                                            <p:cond delay="0"/>
                                          </p:stCondLst>
                                        </p:cTn>
                                        <p:tgtEl>
                                          <p:spTgt spid="337923">
                                            <p:txEl>
                                              <p:pRg st="3" end="3"/>
                                            </p:txEl>
                                          </p:spTgt>
                                        </p:tgtEl>
                                        <p:attrNameLst>
                                          <p:attrName>style.visibility</p:attrName>
                                        </p:attrNameLst>
                                      </p:cBhvr>
                                      <p:to>
                                        <p:strVal val="visible"/>
                                      </p:to>
                                    </p:set>
                                    <p:anim calcmode="lin" valueType="num">
                                      <p:cBhvr additive="base">
                                        <p:cTn id="28" dur="500" fill="hold"/>
                                        <p:tgtEl>
                                          <p:spTgt spid="33792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37923">
                                            <p:txEl>
                                              <p:pRg st="3" end="3"/>
                                            </p:txEl>
                                          </p:spTgt>
                                        </p:tgtEl>
                                        <p:attrNameLst>
                                          <p:attrName>ppt_y</p:attrName>
                                        </p:attrNameLst>
                                      </p:cBhvr>
                                      <p:tavLst>
                                        <p:tav tm="0">
                                          <p:val>
                                            <p:strVal val="0-#ppt_h/2"/>
                                          </p:val>
                                        </p:tav>
                                        <p:tav tm="100000">
                                          <p:val>
                                            <p:strVal val="#ppt_y"/>
                                          </p:val>
                                        </p:tav>
                                      </p:tavLst>
                                    </p:anim>
                                  </p:childTnLst>
                                </p:cTn>
                              </p:par>
                            </p:childTnLst>
                          </p:cTn>
                        </p:par>
                        <p:par>
                          <p:cTn id="30" fill="hold" nodeType="afterGroup">
                            <p:stCondLst>
                              <p:cond delay="2800"/>
                            </p:stCondLst>
                            <p:childTnLst>
                              <p:par>
                                <p:cTn id="31" presetID="2" presetClass="entr" presetSubtype="1" fill="hold" grpId="0" nodeType="afterEffect">
                                  <p:stCondLst>
                                    <p:cond delay="0"/>
                                  </p:stCondLst>
                                  <p:childTnLst>
                                    <p:set>
                                      <p:cBhvr>
                                        <p:cTn id="32" dur="1" fill="hold">
                                          <p:stCondLst>
                                            <p:cond delay="0"/>
                                          </p:stCondLst>
                                        </p:cTn>
                                        <p:tgtEl>
                                          <p:spTgt spid="337923">
                                            <p:txEl>
                                              <p:pRg st="4" end="4"/>
                                            </p:txEl>
                                          </p:spTgt>
                                        </p:tgtEl>
                                        <p:attrNameLst>
                                          <p:attrName>style.visibility</p:attrName>
                                        </p:attrNameLst>
                                      </p:cBhvr>
                                      <p:to>
                                        <p:strVal val="visible"/>
                                      </p:to>
                                    </p:set>
                                    <p:anim calcmode="lin" valueType="num">
                                      <p:cBhvr additive="base">
                                        <p:cTn id="33" dur="500" fill="hold"/>
                                        <p:tgtEl>
                                          <p:spTgt spid="33792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23">
                                            <p:txEl>
                                              <p:pRg st="4" end="4"/>
                                            </p:txEl>
                                          </p:spTgt>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3300"/>
                            </p:stCondLst>
                            <p:childTnLst>
                              <p:par>
                                <p:cTn id="36" presetID="2" presetClass="entr" presetSubtype="1" fill="hold" grpId="0" nodeType="afterEffect">
                                  <p:stCondLst>
                                    <p:cond delay="0"/>
                                  </p:stCondLst>
                                  <p:childTnLst>
                                    <p:set>
                                      <p:cBhvr>
                                        <p:cTn id="37" dur="1" fill="hold">
                                          <p:stCondLst>
                                            <p:cond delay="0"/>
                                          </p:stCondLst>
                                        </p:cTn>
                                        <p:tgtEl>
                                          <p:spTgt spid="337923">
                                            <p:txEl>
                                              <p:pRg st="5" end="5"/>
                                            </p:txEl>
                                          </p:spTgt>
                                        </p:tgtEl>
                                        <p:attrNameLst>
                                          <p:attrName>style.visibility</p:attrName>
                                        </p:attrNameLst>
                                      </p:cBhvr>
                                      <p:to>
                                        <p:strVal val="visible"/>
                                      </p:to>
                                    </p:set>
                                    <p:anim calcmode="lin" valueType="num">
                                      <p:cBhvr additive="base">
                                        <p:cTn id="38" dur="500" fill="hold"/>
                                        <p:tgtEl>
                                          <p:spTgt spid="33792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37923">
                                            <p:txEl>
                                              <p:pRg st="5" end="5"/>
                                            </p:txEl>
                                          </p:spTgt>
                                        </p:tgtEl>
                                        <p:attrNameLst>
                                          <p:attrName>ppt_y</p:attrName>
                                        </p:attrNameLst>
                                      </p:cBhvr>
                                      <p:tavLst>
                                        <p:tav tm="0">
                                          <p:val>
                                            <p:strVal val="0-#ppt_h/2"/>
                                          </p:val>
                                        </p:tav>
                                        <p:tav tm="100000">
                                          <p:val>
                                            <p:strVal val="#ppt_y"/>
                                          </p:val>
                                        </p:tav>
                                      </p:tavLst>
                                    </p:anim>
                                  </p:childTnLst>
                                </p:cTn>
                              </p:par>
                            </p:childTnLst>
                          </p:cTn>
                        </p:par>
                        <p:par>
                          <p:cTn id="40" fill="hold" nodeType="afterGroup">
                            <p:stCondLst>
                              <p:cond delay="3800"/>
                            </p:stCondLst>
                            <p:childTnLst>
                              <p:par>
                                <p:cTn id="41" presetID="2" presetClass="entr" presetSubtype="1" fill="hold" grpId="0" nodeType="afterEffect">
                                  <p:stCondLst>
                                    <p:cond delay="0"/>
                                  </p:stCondLst>
                                  <p:childTnLst>
                                    <p:set>
                                      <p:cBhvr>
                                        <p:cTn id="42" dur="1" fill="hold">
                                          <p:stCondLst>
                                            <p:cond delay="0"/>
                                          </p:stCondLst>
                                        </p:cTn>
                                        <p:tgtEl>
                                          <p:spTgt spid="337923">
                                            <p:txEl>
                                              <p:pRg st="6" end="6"/>
                                            </p:txEl>
                                          </p:spTgt>
                                        </p:tgtEl>
                                        <p:attrNameLst>
                                          <p:attrName>style.visibility</p:attrName>
                                        </p:attrNameLst>
                                      </p:cBhvr>
                                      <p:to>
                                        <p:strVal val="visible"/>
                                      </p:to>
                                    </p:set>
                                    <p:anim calcmode="lin" valueType="num">
                                      <p:cBhvr additive="base">
                                        <p:cTn id="43" dur="500" fill="hold"/>
                                        <p:tgtEl>
                                          <p:spTgt spid="3379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23">
                                            <p:txEl>
                                              <p:pRg st="6" end="6"/>
                                            </p:txEl>
                                          </p:spTgt>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4300"/>
                            </p:stCondLst>
                            <p:childTnLst>
                              <p:par>
                                <p:cTn id="46" presetID="2" presetClass="entr" presetSubtype="4" fill="hold" grpId="0" nodeType="afterEffect">
                                  <p:stCondLst>
                                    <p:cond delay="0"/>
                                  </p:stCondLst>
                                  <p:childTnLst>
                                    <p:set>
                                      <p:cBhvr>
                                        <p:cTn id="47" dur="1" fill="hold">
                                          <p:stCondLst>
                                            <p:cond delay="0"/>
                                          </p:stCondLst>
                                        </p:cTn>
                                        <p:tgtEl>
                                          <p:spTgt spid="337923">
                                            <p:txEl>
                                              <p:pRg st="7" end="7"/>
                                            </p:txEl>
                                          </p:spTgt>
                                        </p:tgtEl>
                                        <p:attrNameLst>
                                          <p:attrName>style.visibility</p:attrName>
                                        </p:attrNameLst>
                                      </p:cBhvr>
                                      <p:to>
                                        <p:strVal val="visible"/>
                                      </p:to>
                                    </p:set>
                                    <p:anim calcmode="lin" valueType="num">
                                      <p:cBhvr additive="base">
                                        <p:cTn id="48" dur="500" fill="hold"/>
                                        <p:tgtEl>
                                          <p:spTgt spid="33792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37923">
                                            <p:txEl>
                                              <p:pRg st="7" end="7"/>
                                            </p:txEl>
                                          </p:spTgt>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800"/>
                            </p:stCondLst>
                            <p:childTnLst>
                              <p:par>
                                <p:cTn id="51" presetID="2" presetClass="entr" presetSubtype="4" fill="hold" grpId="0" nodeType="afterEffect">
                                  <p:stCondLst>
                                    <p:cond delay="0"/>
                                  </p:stCondLst>
                                  <p:childTnLst>
                                    <p:set>
                                      <p:cBhvr>
                                        <p:cTn id="52" dur="1" fill="hold">
                                          <p:stCondLst>
                                            <p:cond delay="0"/>
                                          </p:stCondLst>
                                        </p:cTn>
                                        <p:tgtEl>
                                          <p:spTgt spid="337923">
                                            <p:txEl>
                                              <p:pRg st="8" end="8"/>
                                            </p:txEl>
                                          </p:spTgt>
                                        </p:tgtEl>
                                        <p:attrNameLst>
                                          <p:attrName>style.visibility</p:attrName>
                                        </p:attrNameLst>
                                      </p:cBhvr>
                                      <p:to>
                                        <p:strVal val="visible"/>
                                      </p:to>
                                    </p:set>
                                    <p:anim calcmode="lin" valueType="num">
                                      <p:cBhvr additive="base">
                                        <p:cTn id="53" dur="500" fill="hold"/>
                                        <p:tgtEl>
                                          <p:spTgt spid="33792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37923">
                                            <p:txEl>
                                              <p:pRg st="8" end="8"/>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300"/>
                            </p:stCondLst>
                            <p:childTnLst>
                              <p:par>
                                <p:cTn id="56" presetID="2" presetClass="entr" presetSubtype="4" fill="hold" grpId="0" nodeType="afterEffect">
                                  <p:stCondLst>
                                    <p:cond delay="0"/>
                                  </p:stCondLst>
                                  <p:childTnLst>
                                    <p:set>
                                      <p:cBhvr>
                                        <p:cTn id="57" dur="1" fill="hold">
                                          <p:stCondLst>
                                            <p:cond delay="0"/>
                                          </p:stCondLst>
                                        </p:cTn>
                                        <p:tgtEl>
                                          <p:spTgt spid="337923">
                                            <p:txEl>
                                              <p:pRg st="9" end="9"/>
                                            </p:txEl>
                                          </p:spTgt>
                                        </p:tgtEl>
                                        <p:attrNameLst>
                                          <p:attrName>style.visibility</p:attrName>
                                        </p:attrNameLst>
                                      </p:cBhvr>
                                      <p:to>
                                        <p:strVal val="visible"/>
                                      </p:to>
                                    </p:set>
                                    <p:anim calcmode="lin" valueType="num">
                                      <p:cBhvr additive="base">
                                        <p:cTn id="58" dur="500" fill="hold"/>
                                        <p:tgtEl>
                                          <p:spTgt spid="33792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37923">
                                            <p:txEl>
                                              <p:pRg st="9" end="9"/>
                                            </p:txEl>
                                          </p:spTgt>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5800"/>
                            </p:stCondLst>
                            <p:childTnLst>
                              <p:par>
                                <p:cTn id="61" presetID="2" presetClass="entr" presetSubtype="4" fill="hold" grpId="0" nodeType="afterEffect">
                                  <p:stCondLst>
                                    <p:cond delay="0"/>
                                  </p:stCondLst>
                                  <p:childTnLst>
                                    <p:set>
                                      <p:cBhvr>
                                        <p:cTn id="62" dur="1" fill="hold">
                                          <p:stCondLst>
                                            <p:cond delay="0"/>
                                          </p:stCondLst>
                                        </p:cTn>
                                        <p:tgtEl>
                                          <p:spTgt spid="337923">
                                            <p:txEl>
                                              <p:pRg st="10" end="10"/>
                                            </p:txEl>
                                          </p:spTgt>
                                        </p:tgtEl>
                                        <p:attrNameLst>
                                          <p:attrName>style.visibility</p:attrName>
                                        </p:attrNameLst>
                                      </p:cBhvr>
                                      <p:to>
                                        <p:strVal val="visible"/>
                                      </p:to>
                                    </p:set>
                                    <p:anim calcmode="lin" valueType="num">
                                      <p:cBhvr additive="base">
                                        <p:cTn id="63" dur="500" fill="hold"/>
                                        <p:tgtEl>
                                          <p:spTgt spid="33792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37923">
                                            <p:txEl>
                                              <p:pRg st="10" end="10"/>
                                            </p:txEl>
                                          </p:spTgt>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6300"/>
                            </p:stCondLst>
                            <p:childTnLst>
                              <p:par>
                                <p:cTn id="66" presetID="2" presetClass="entr" presetSubtype="4" fill="hold" grpId="0" nodeType="afterEffect">
                                  <p:stCondLst>
                                    <p:cond delay="0"/>
                                  </p:stCondLst>
                                  <p:childTnLst>
                                    <p:set>
                                      <p:cBhvr>
                                        <p:cTn id="67" dur="1" fill="hold">
                                          <p:stCondLst>
                                            <p:cond delay="0"/>
                                          </p:stCondLst>
                                        </p:cTn>
                                        <p:tgtEl>
                                          <p:spTgt spid="337923">
                                            <p:txEl>
                                              <p:pRg st="11" end="11"/>
                                            </p:txEl>
                                          </p:spTgt>
                                        </p:tgtEl>
                                        <p:attrNameLst>
                                          <p:attrName>style.visibility</p:attrName>
                                        </p:attrNameLst>
                                      </p:cBhvr>
                                      <p:to>
                                        <p:strVal val="visible"/>
                                      </p:to>
                                    </p:set>
                                    <p:anim calcmode="lin" valueType="num">
                                      <p:cBhvr additive="base">
                                        <p:cTn id="68" dur="500" fill="hold"/>
                                        <p:tgtEl>
                                          <p:spTgt spid="337923">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37923">
                                            <p:txEl>
                                              <p:pRg st="11" end="11"/>
                                            </p:txEl>
                                          </p:spTgt>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6800"/>
                            </p:stCondLst>
                            <p:childTnLst>
                              <p:par>
                                <p:cTn id="71" presetID="2" presetClass="entr" presetSubtype="4" fill="hold" grpId="0" nodeType="afterEffect">
                                  <p:stCondLst>
                                    <p:cond delay="0"/>
                                  </p:stCondLst>
                                  <p:childTnLst>
                                    <p:set>
                                      <p:cBhvr>
                                        <p:cTn id="72" dur="1" fill="hold">
                                          <p:stCondLst>
                                            <p:cond delay="0"/>
                                          </p:stCondLst>
                                        </p:cTn>
                                        <p:tgtEl>
                                          <p:spTgt spid="337923">
                                            <p:txEl>
                                              <p:pRg st="12" end="12"/>
                                            </p:txEl>
                                          </p:spTgt>
                                        </p:tgtEl>
                                        <p:attrNameLst>
                                          <p:attrName>style.visibility</p:attrName>
                                        </p:attrNameLst>
                                      </p:cBhvr>
                                      <p:to>
                                        <p:strVal val="visible"/>
                                      </p:to>
                                    </p:set>
                                    <p:anim calcmode="lin" valueType="num">
                                      <p:cBhvr additive="base">
                                        <p:cTn id="73" dur="500" fill="hold"/>
                                        <p:tgtEl>
                                          <p:spTgt spid="33792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37923">
                                            <p:txEl>
                                              <p:pRg st="12" end="12"/>
                                            </p:txEl>
                                          </p:spTgt>
                                        </p:tgtEl>
                                        <p:attrNameLst>
                                          <p:attrName>ppt_y</p:attrName>
                                        </p:attrNameLst>
                                      </p:cBhvr>
                                      <p:tavLst>
                                        <p:tav tm="0">
                                          <p:val>
                                            <p:strVal val="1+#ppt_h/2"/>
                                          </p:val>
                                        </p:tav>
                                        <p:tav tm="100000">
                                          <p:val>
                                            <p:strVal val="#ppt_y"/>
                                          </p:val>
                                        </p:tav>
                                      </p:tavLst>
                                    </p:anim>
                                  </p:childTnLst>
                                </p:cTn>
                              </p:par>
                            </p:childTnLst>
                          </p:cTn>
                        </p:par>
                        <p:par>
                          <p:cTn id="75" fill="hold" nodeType="afterGroup">
                            <p:stCondLst>
                              <p:cond delay="7300"/>
                            </p:stCondLst>
                            <p:childTnLst>
                              <p:par>
                                <p:cTn id="76" presetID="2" presetClass="entr" presetSubtype="4" fill="hold" grpId="0" nodeType="afterEffect">
                                  <p:stCondLst>
                                    <p:cond delay="0"/>
                                  </p:stCondLst>
                                  <p:childTnLst>
                                    <p:set>
                                      <p:cBhvr>
                                        <p:cTn id="77" dur="1" fill="hold">
                                          <p:stCondLst>
                                            <p:cond delay="0"/>
                                          </p:stCondLst>
                                        </p:cTn>
                                        <p:tgtEl>
                                          <p:spTgt spid="337923">
                                            <p:txEl>
                                              <p:pRg st="13" end="13"/>
                                            </p:txEl>
                                          </p:spTgt>
                                        </p:tgtEl>
                                        <p:attrNameLst>
                                          <p:attrName>style.visibility</p:attrName>
                                        </p:attrNameLst>
                                      </p:cBhvr>
                                      <p:to>
                                        <p:strVal val="visible"/>
                                      </p:to>
                                    </p:set>
                                    <p:anim calcmode="lin" valueType="num">
                                      <p:cBhvr additive="base">
                                        <p:cTn id="78" dur="500" fill="hold"/>
                                        <p:tgtEl>
                                          <p:spTgt spid="337923">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37923">
                                            <p:txEl>
                                              <p:pRg st="13" end="13"/>
                                            </p:txEl>
                                          </p:spTgt>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7800"/>
                            </p:stCondLst>
                            <p:childTnLst>
                              <p:par>
                                <p:cTn id="81" presetID="2" presetClass="entr" presetSubtype="4" fill="hold" grpId="0" nodeType="afterEffect">
                                  <p:stCondLst>
                                    <p:cond delay="0"/>
                                  </p:stCondLst>
                                  <p:childTnLst>
                                    <p:set>
                                      <p:cBhvr>
                                        <p:cTn id="82" dur="1" fill="hold">
                                          <p:stCondLst>
                                            <p:cond delay="0"/>
                                          </p:stCondLst>
                                        </p:cTn>
                                        <p:tgtEl>
                                          <p:spTgt spid="337923">
                                            <p:txEl>
                                              <p:pRg st="14" end="14"/>
                                            </p:txEl>
                                          </p:spTgt>
                                        </p:tgtEl>
                                        <p:attrNameLst>
                                          <p:attrName>style.visibility</p:attrName>
                                        </p:attrNameLst>
                                      </p:cBhvr>
                                      <p:to>
                                        <p:strVal val="visible"/>
                                      </p:to>
                                    </p:set>
                                    <p:anim calcmode="lin" valueType="num">
                                      <p:cBhvr additive="base">
                                        <p:cTn id="83" dur="500" fill="hold"/>
                                        <p:tgtEl>
                                          <p:spTgt spid="33792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3792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p:bldP spid="33792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68FFC5-7A7F-49E7-9F76-F181C15617FF}"/>
              </a:ext>
            </a:extLst>
          </p:cNvPr>
          <p:cNvSpPr>
            <a:spLocks noGrp="1"/>
          </p:cNvSpPr>
          <p:nvPr>
            <p:ph type="sldNum" sz="quarter" idx="10"/>
          </p:nvPr>
        </p:nvSpPr>
        <p:spPr/>
        <p:txBody>
          <a:bodyPr/>
          <a:lstStyle/>
          <a:p>
            <a:r>
              <a:rPr lang="en-GB" altLang="en-US"/>
              <a:t>Page </a:t>
            </a:r>
            <a:fld id="{C3F46E6F-3338-4AA0-91B9-3C8242559AD6}" type="slidenum">
              <a:rPr lang="en-GB" altLang="en-US"/>
              <a:pPr/>
              <a:t>62</a:t>
            </a:fld>
            <a:r>
              <a:rPr lang="en-GB" altLang="en-US" sz="1400" b="0">
                <a:solidFill>
                  <a:schemeClr val="tx1"/>
                </a:solidFill>
              </a:rPr>
              <a:t> | </a:t>
            </a:r>
            <a:fld id="{173D5D52-5653-425E-8FE1-8CFD9DF04A24}" type="datetime1">
              <a:rPr lang="en-GB" altLang="en-US" sz="1400" b="0">
                <a:solidFill>
                  <a:schemeClr val="tx1"/>
                </a:solidFill>
              </a:rPr>
              <a:pPr/>
              <a:t>07/07/2021</a:t>
            </a:fld>
            <a:r>
              <a:rPr lang="en-GB" altLang="en-US" sz="1400" b="0">
                <a:solidFill>
                  <a:schemeClr val="tx1"/>
                </a:solidFill>
              </a:rPr>
              <a:t> | UNIX Fundementals II </a:t>
            </a:r>
          </a:p>
        </p:txBody>
      </p:sp>
      <p:sp>
        <p:nvSpPr>
          <p:cNvPr id="338946" name="Rectangle 2">
            <a:extLst>
              <a:ext uri="{FF2B5EF4-FFF2-40B4-BE49-F238E27FC236}">
                <a16:creationId xmlns:a16="http://schemas.microsoft.com/office/drawing/2014/main" id="{EE7066B1-58BD-4D7F-A71C-BD69375A9D90}"/>
              </a:ext>
            </a:extLst>
          </p:cNvPr>
          <p:cNvSpPr>
            <a:spLocks noGrp="1" noChangeArrowheads="1"/>
          </p:cNvSpPr>
          <p:nvPr>
            <p:ph type="title"/>
          </p:nvPr>
        </p:nvSpPr>
        <p:spPr/>
        <p:txBody>
          <a:bodyPr/>
          <a:lstStyle/>
          <a:p>
            <a:r>
              <a:rPr lang="en-GB" altLang="en-US" sz="4000"/>
              <a:t>UNIX Tools &amp; Utilities - find</a:t>
            </a:r>
          </a:p>
        </p:txBody>
      </p:sp>
      <p:sp>
        <p:nvSpPr>
          <p:cNvPr id="338947" name="Rectangle 3">
            <a:extLst>
              <a:ext uri="{FF2B5EF4-FFF2-40B4-BE49-F238E27FC236}">
                <a16:creationId xmlns:a16="http://schemas.microsoft.com/office/drawing/2014/main" id="{4A74FECA-B3C7-40BE-9EE5-4BA2476B08A8}"/>
              </a:ext>
            </a:extLst>
          </p:cNvPr>
          <p:cNvSpPr>
            <a:spLocks noGrp="1" noChangeArrowheads="1"/>
          </p:cNvSpPr>
          <p:nvPr>
            <p:ph type="body" idx="1"/>
          </p:nvPr>
        </p:nvSpPr>
        <p:spPr/>
        <p:txBody>
          <a:bodyPr/>
          <a:lstStyle/>
          <a:p>
            <a:r>
              <a:rPr lang="en-GB" altLang="en-US"/>
              <a:t>The find command is used to locate files on a Unix or Linux system.</a:t>
            </a:r>
          </a:p>
          <a:p>
            <a:r>
              <a:rPr lang="en-GB" altLang="en-US"/>
              <a:t>find will search any set of directories specified for files that match the supplied search criteria.  </a:t>
            </a:r>
          </a:p>
          <a:p>
            <a:r>
              <a:rPr lang="en-GB" altLang="en-US"/>
              <a:t>Search can be for files by name, owner, group, type, permissions, date, and other criteria.  </a:t>
            </a:r>
          </a:p>
          <a:p>
            <a:r>
              <a:rPr lang="en-GB" altLang="en-US"/>
              <a:t>The search is recursive in that it will search all subdirectories too. </a:t>
            </a:r>
          </a:p>
          <a:p>
            <a:r>
              <a:rPr lang="en-GB" altLang="en-US"/>
              <a:t>Find command syntax:</a:t>
            </a:r>
          </a:p>
          <a:p>
            <a:pPr lvl="1"/>
            <a:r>
              <a:rPr lang="en-GB" altLang="en-US"/>
              <a:t>find &lt;path&gt; &lt;expression&gt; &lt;action&gt;</a:t>
            </a:r>
          </a:p>
          <a:p>
            <a:pPr lvl="2"/>
            <a:endParaRPr lang="en-GB"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87C620-1D39-4B0A-8F3D-E1A8041F81E2}"/>
              </a:ext>
            </a:extLst>
          </p:cNvPr>
          <p:cNvSpPr>
            <a:spLocks noGrp="1"/>
          </p:cNvSpPr>
          <p:nvPr>
            <p:ph type="sldNum" sz="quarter" idx="10"/>
          </p:nvPr>
        </p:nvSpPr>
        <p:spPr/>
        <p:txBody>
          <a:bodyPr/>
          <a:lstStyle/>
          <a:p>
            <a:r>
              <a:rPr lang="en-GB" altLang="en-US"/>
              <a:t>Page </a:t>
            </a:r>
            <a:fld id="{B144E879-F1BF-429C-AFAF-AB8EAD858667}" type="slidenum">
              <a:rPr lang="en-GB" altLang="en-US"/>
              <a:pPr/>
              <a:t>63</a:t>
            </a:fld>
            <a:r>
              <a:rPr lang="en-GB" altLang="en-US" sz="1400" b="0">
                <a:solidFill>
                  <a:schemeClr val="tx1"/>
                </a:solidFill>
              </a:rPr>
              <a:t> | </a:t>
            </a:r>
            <a:fld id="{16BF6DD8-1645-4300-8806-C929958E6592}" type="datetime1">
              <a:rPr lang="en-GB" altLang="en-US" sz="1400" b="0">
                <a:solidFill>
                  <a:schemeClr val="tx1"/>
                </a:solidFill>
              </a:rPr>
              <a:pPr/>
              <a:t>07/07/2021</a:t>
            </a:fld>
            <a:r>
              <a:rPr lang="en-GB" altLang="en-US" sz="1400" b="0">
                <a:solidFill>
                  <a:schemeClr val="tx1"/>
                </a:solidFill>
              </a:rPr>
              <a:t> | UNIX Fundementals II </a:t>
            </a:r>
          </a:p>
        </p:txBody>
      </p:sp>
      <p:sp>
        <p:nvSpPr>
          <p:cNvPr id="423938" name="Rectangle 2">
            <a:extLst>
              <a:ext uri="{FF2B5EF4-FFF2-40B4-BE49-F238E27FC236}">
                <a16:creationId xmlns:a16="http://schemas.microsoft.com/office/drawing/2014/main" id="{0E8DAAA2-F6F1-48E8-B31A-4D7E8E77DFCF}"/>
              </a:ext>
            </a:extLst>
          </p:cNvPr>
          <p:cNvSpPr>
            <a:spLocks noGrp="1" noChangeArrowheads="1"/>
          </p:cNvSpPr>
          <p:nvPr>
            <p:ph type="title"/>
          </p:nvPr>
        </p:nvSpPr>
        <p:spPr/>
        <p:txBody>
          <a:bodyPr/>
          <a:lstStyle/>
          <a:p>
            <a:r>
              <a:rPr lang="en-GB" altLang="en-US" sz="4000"/>
              <a:t>UNIX Tools &amp; Utilities – find I</a:t>
            </a:r>
          </a:p>
        </p:txBody>
      </p:sp>
      <p:sp>
        <p:nvSpPr>
          <p:cNvPr id="423939" name="Rectangle 3">
            <a:extLst>
              <a:ext uri="{FF2B5EF4-FFF2-40B4-BE49-F238E27FC236}">
                <a16:creationId xmlns:a16="http://schemas.microsoft.com/office/drawing/2014/main" id="{A8D1B9A0-8F3F-483E-A346-243F1A3C1E35}"/>
              </a:ext>
            </a:extLst>
          </p:cNvPr>
          <p:cNvSpPr>
            <a:spLocks noGrp="1" noChangeArrowheads="1"/>
          </p:cNvSpPr>
          <p:nvPr>
            <p:ph type="body" idx="1"/>
          </p:nvPr>
        </p:nvSpPr>
        <p:spPr/>
        <p:txBody>
          <a:bodyPr/>
          <a:lstStyle/>
          <a:p>
            <a:r>
              <a:rPr lang="en-GB" altLang="en-US" sz="2000"/>
              <a:t>Examples of find command:</a:t>
            </a:r>
          </a:p>
          <a:p>
            <a:pPr lvl="1"/>
            <a:r>
              <a:rPr lang="en-GB" altLang="en-US" sz="1800"/>
              <a:t>Search for file with a specific name in a set of files (-name) </a:t>
            </a:r>
          </a:p>
          <a:p>
            <a:pPr lvl="2"/>
            <a:r>
              <a:rPr lang="en-GB" altLang="en-US" sz="1600"/>
              <a:t>find . -name "rc.conf" -print </a:t>
            </a:r>
          </a:p>
          <a:p>
            <a:pPr lvl="2"/>
            <a:r>
              <a:rPr lang="en-GB" altLang="en-US" sz="1600"/>
              <a:t>This command will search in the current directory and all sub directories for a file named rc.conf. </a:t>
            </a:r>
          </a:p>
          <a:p>
            <a:pPr lvl="2"/>
            <a:r>
              <a:rPr lang="en-GB" altLang="en-US" sz="1600"/>
              <a:t>Note: The -print option will print out the path of any file that is found with that name. In general -print wil print out the path of any file that meets the find criteria. </a:t>
            </a:r>
          </a:p>
          <a:p>
            <a:pPr lvl="1"/>
            <a:r>
              <a:rPr lang="en-GB" altLang="en-US" sz="1800"/>
              <a:t>How to apply a unix command to a set of files (-exec). </a:t>
            </a:r>
          </a:p>
          <a:p>
            <a:pPr lvl="2"/>
            <a:r>
              <a:rPr lang="en-GB" altLang="en-US" sz="1600"/>
              <a:t>find . -name "rc.conf" -exec chmod o+r '{}' \; </a:t>
            </a:r>
          </a:p>
          <a:p>
            <a:pPr lvl="2"/>
            <a:r>
              <a:rPr lang="en-GB" altLang="en-US" sz="1600"/>
              <a:t>This command will search in the current directory and all sub directories. All files named rc.conf will be processed by the chmod -o+r command. The argument '{}' inserts each found file into the chmod command line. The \; argument indicates the exec command line has ended. </a:t>
            </a:r>
          </a:p>
          <a:p>
            <a:pPr lvl="2"/>
            <a:r>
              <a:rPr lang="en-GB" altLang="en-US" sz="1600"/>
              <a:t>The end results of this command is all rc.conf files have the other permissions set to read access (if the operator is the owner of the file).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2049376-DB95-4E40-8EEE-A06F3BFD29F8}"/>
              </a:ext>
            </a:extLst>
          </p:cNvPr>
          <p:cNvSpPr>
            <a:spLocks noGrp="1"/>
          </p:cNvSpPr>
          <p:nvPr>
            <p:ph type="sldNum" sz="quarter" idx="10"/>
          </p:nvPr>
        </p:nvSpPr>
        <p:spPr/>
        <p:txBody>
          <a:bodyPr/>
          <a:lstStyle/>
          <a:p>
            <a:r>
              <a:rPr lang="en-GB" altLang="en-US"/>
              <a:t>Page </a:t>
            </a:r>
            <a:fld id="{220D5517-0EDF-473E-92E6-996DCAF154C3}" type="slidenum">
              <a:rPr lang="en-GB" altLang="en-US"/>
              <a:pPr/>
              <a:t>64</a:t>
            </a:fld>
            <a:r>
              <a:rPr lang="en-GB" altLang="en-US" sz="1400" b="0">
                <a:solidFill>
                  <a:schemeClr val="tx1"/>
                </a:solidFill>
              </a:rPr>
              <a:t> | </a:t>
            </a:r>
            <a:fld id="{4E54ECCC-FAAD-4D71-AC40-626C4A90A597}" type="datetime1">
              <a:rPr lang="en-GB" altLang="en-US" sz="1400" b="0">
                <a:solidFill>
                  <a:schemeClr val="tx1"/>
                </a:solidFill>
              </a:rPr>
              <a:pPr/>
              <a:t>07/07/2021</a:t>
            </a:fld>
            <a:r>
              <a:rPr lang="en-GB" altLang="en-US" sz="1400" b="0">
                <a:solidFill>
                  <a:schemeClr val="tx1"/>
                </a:solidFill>
              </a:rPr>
              <a:t> | UNIX Fundementals II </a:t>
            </a:r>
          </a:p>
        </p:txBody>
      </p:sp>
      <p:sp>
        <p:nvSpPr>
          <p:cNvPr id="432130" name="Rectangle 2">
            <a:extLst>
              <a:ext uri="{FF2B5EF4-FFF2-40B4-BE49-F238E27FC236}">
                <a16:creationId xmlns:a16="http://schemas.microsoft.com/office/drawing/2014/main" id="{430660FE-2697-4F3C-AD1C-2EB3211948B5}"/>
              </a:ext>
            </a:extLst>
          </p:cNvPr>
          <p:cNvSpPr>
            <a:spLocks noGrp="1" noChangeArrowheads="1"/>
          </p:cNvSpPr>
          <p:nvPr>
            <p:ph type="title"/>
          </p:nvPr>
        </p:nvSpPr>
        <p:spPr/>
        <p:txBody>
          <a:bodyPr/>
          <a:lstStyle/>
          <a:p>
            <a:r>
              <a:rPr lang="en-GB" altLang="en-US" sz="4000"/>
              <a:t>UNIX Tools &amp; Utilities – find II</a:t>
            </a:r>
          </a:p>
        </p:txBody>
      </p:sp>
      <p:sp>
        <p:nvSpPr>
          <p:cNvPr id="432131" name="Rectangle 3">
            <a:extLst>
              <a:ext uri="{FF2B5EF4-FFF2-40B4-BE49-F238E27FC236}">
                <a16:creationId xmlns:a16="http://schemas.microsoft.com/office/drawing/2014/main" id="{17A356B1-0EA8-4353-8FAF-503AE369C319}"/>
              </a:ext>
            </a:extLst>
          </p:cNvPr>
          <p:cNvSpPr>
            <a:spLocks noGrp="1" noChangeArrowheads="1"/>
          </p:cNvSpPr>
          <p:nvPr>
            <p:ph type="body" idx="1"/>
          </p:nvPr>
        </p:nvSpPr>
        <p:spPr>
          <a:xfrm>
            <a:off x="742950" y="1268413"/>
            <a:ext cx="8420100" cy="2089150"/>
          </a:xfrm>
          <a:solidFill>
            <a:schemeClr val="tx1"/>
          </a:solidFill>
        </p:spPr>
        <p:txBody>
          <a:bodyPr/>
          <a:lstStyle/>
          <a:p>
            <a:pPr>
              <a:lnSpc>
                <a:spcPct val="80000"/>
              </a:lnSpc>
            </a:pPr>
            <a:r>
              <a:rPr lang="en-GB" altLang="en-US" sz="1400">
                <a:solidFill>
                  <a:schemeClr val="bg1"/>
                </a:solidFill>
              </a:rPr>
              <a:t>Search for any occurrence of nmon:</a:t>
            </a:r>
          </a:p>
          <a:p>
            <a:pPr>
              <a:lnSpc>
                <a:spcPct val="80000"/>
              </a:lnSpc>
              <a:buFont typeface="Wingdings" panose="05000000000000000000" pitchFamily="2" charset="2"/>
              <a:buNone/>
            </a:pPr>
            <a:endParaRPr lang="en-GB" altLang="en-US" sz="1400">
              <a:solidFill>
                <a:schemeClr val="bg1"/>
              </a:solidFill>
            </a:endParaRPr>
          </a:p>
          <a:p>
            <a:pPr>
              <a:lnSpc>
                <a:spcPct val="80000"/>
              </a:lnSpc>
              <a:buFont typeface="Wingdings" panose="05000000000000000000" pitchFamily="2" charset="2"/>
              <a:buNone/>
            </a:pPr>
            <a:r>
              <a:rPr lang="en-GB" altLang="en-US" sz="1400">
                <a:solidFill>
                  <a:srgbClr val="00FF00"/>
                </a:solidFill>
              </a:rPr>
              <a:t>srublba01:root:/&gt; </a:t>
            </a:r>
            <a:r>
              <a:rPr lang="en-GB" altLang="en-US" sz="1400">
                <a:solidFill>
                  <a:schemeClr val="bg1"/>
                </a:solidFill>
              </a:rPr>
              <a:t>find / -name nmon -print</a:t>
            </a:r>
          </a:p>
          <a:p>
            <a:pPr>
              <a:lnSpc>
                <a:spcPct val="80000"/>
              </a:lnSpc>
              <a:buFont typeface="Wingdings" panose="05000000000000000000" pitchFamily="2" charset="2"/>
              <a:buNone/>
            </a:pPr>
            <a:r>
              <a:rPr lang="en-GB" altLang="en-US" sz="1400">
                <a:solidFill>
                  <a:srgbClr val="00FF00"/>
                </a:solidFill>
              </a:rPr>
              <a:t>/home/baconr/nmon</a:t>
            </a:r>
          </a:p>
          <a:p>
            <a:pPr>
              <a:lnSpc>
                <a:spcPct val="80000"/>
              </a:lnSpc>
              <a:buFont typeface="Wingdings" panose="05000000000000000000" pitchFamily="2" charset="2"/>
              <a:buNone/>
            </a:pPr>
            <a:r>
              <a:rPr lang="en-GB" altLang="en-US" sz="1400">
                <a:solidFill>
                  <a:srgbClr val="00FF00"/>
                </a:solidFill>
              </a:rPr>
              <a:t>/home/greavesc/nmon</a:t>
            </a:r>
          </a:p>
          <a:p>
            <a:pPr>
              <a:lnSpc>
                <a:spcPct val="80000"/>
              </a:lnSpc>
              <a:buFont typeface="Wingdings" panose="05000000000000000000" pitchFamily="2" charset="2"/>
              <a:buNone/>
            </a:pPr>
            <a:r>
              <a:rPr lang="en-GB" altLang="en-US" sz="1400">
                <a:solidFill>
                  <a:srgbClr val="00FF00"/>
                </a:solidFill>
              </a:rPr>
              <a:t>/opt/nmon</a:t>
            </a:r>
          </a:p>
          <a:p>
            <a:pPr>
              <a:lnSpc>
                <a:spcPct val="80000"/>
              </a:lnSpc>
              <a:buFont typeface="Wingdings" panose="05000000000000000000" pitchFamily="2" charset="2"/>
              <a:buNone/>
            </a:pPr>
            <a:r>
              <a:rPr lang="en-GB" altLang="en-US" sz="1400">
                <a:solidFill>
                  <a:srgbClr val="00FF00"/>
                </a:solidFill>
              </a:rPr>
              <a:t>/opt/nmon/bin/nmon</a:t>
            </a:r>
          </a:p>
          <a:p>
            <a:pPr>
              <a:lnSpc>
                <a:spcPct val="80000"/>
              </a:lnSpc>
              <a:buFont typeface="Wingdings" panose="05000000000000000000" pitchFamily="2" charset="2"/>
              <a:buNone/>
            </a:pPr>
            <a:r>
              <a:rPr lang="en-GB" altLang="en-US" sz="1400">
                <a:solidFill>
                  <a:srgbClr val="00FF00"/>
                </a:solidFill>
              </a:rPr>
              <a:t>/opt/wasinf/utils/shScript/nmon</a:t>
            </a:r>
          </a:p>
          <a:p>
            <a:pPr>
              <a:lnSpc>
                <a:spcPct val="80000"/>
              </a:lnSpc>
              <a:buFont typeface="Wingdings" panose="05000000000000000000" pitchFamily="2" charset="2"/>
              <a:buNone/>
            </a:pPr>
            <a:r>
              <a:rPr lang="en-GB" altLang="en-US" sz="1400">
                <a:solidFill>
                  <a:srgbClr val="00FF00"/>
                </a:solidFill>
              </a:rPr>
              <a:t>/usr/bin/nmon</a:t>
            </a:r>
          </a:p>
          <a:p>
            <a:pPr>
              <a:lnSpc>
                <a:spcPct val="80000"/>
              </a:lnSpc>
              <a:buFont typeface="Wingdings" panose="05000000000000000000" pitchFamily="2" charset="2"/>
              <a:buNone/>
            </a:pPr>
            <a:endParaRPr lang="en-GB" altLang="en-US" sz="1400">
              <a:solidFill>
                <a:srgbClr val="00FF00"/>
              </a:solidFill>
            </a:endParaRPr>
          </a:p>
        </p:txBody>
      </p:sp>
      <p:sp>
        <p:nvSpPr>
          <p:cNvPr id="432132" name="Rectangle 4">
            <a:extLst>
              <a:ext uri="{FF2B5EF4-FFF2-40B4-BE49-F238E27FC236}">
                <a16:creationId xmlns:a16="http://schemas.microsoft.com/office/drawing/2014/main" id="{B9D2D3D9-097C-4DF6-90F1-763721ABEAFD}"/>
              </a:ext>
            </a:extLst>
          </p:cNvPr>
          <p:cNvSpPr>
            <a:spLocks noChangeArrowheads="1"/>
          </p:cNvSpPr>
          <p:nvPr/>
        </p:nvSpPr>
        <p:spPr bwMode="auto">
          <a:xfrm>
            <a:off x="704850" y="3573463"/>
            <a:ext cx="8420100" cy="22320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400">
                <a:solidFill>
                  <a:schemeClr val="bg1"/>
                </a:solidFill>
              </a:rPr>
              <a:t>Search for all .csv files that have been changed in the current 24 hour period:</a:t>
            </a:r>
          </a:p>
          <a:p>
            <a:pPr eaLnBrk="1" hangingPunct="1">
              <a:lnSpc>
                <a:spcPct val="80000"/>
              </a:lnSpc>
            </a:pPr>
            <a:endParaRPr lang="en-GB" altLang="en-US" sz="1400">
              <a:solidFill>
                <a:schemeClr val="bg1"/>
              </a:solidFill>
            </a:endParaRPr>
          </a:p>
          <a:p>
            <a:pPr eaLnBrk="1" hangingPunct="1">
              <a:buFont typeface="Wingdings" panose="05000000000000000000" pitchFamily="2" charset="2"/>
              <a:buNone/>
            </a:pPr>
            <a:r>
              <a:rPr lang="en-GB" altLang="en-US" sz="1200">
                <a:solidFill>
                  <a:srgbClr val="00FF00"/>
                </a:solidFill>
              </a:rPr>
              <a:t>gbsrual0048:root:/opt/nmon/bin&gt; </a:t>
            </a:r>
            <a:r>
              <a:rPr lang="en-GB" altLang="en-US" sz="1200">
                <a:solidFill>
                  <a:schemeClr val="bg1"/>
                </a:solidFill>
              </a:rPr>
              <a:t>find /var -name "*.csv" -ctime 1 -print</a:t>
            </a:r>
          </a:p>
          <a:p>
            <a:pPr eaLnBrk="1" hangingPunct="1">
              <a:buFont typeface="Wingdings" panose="05000000000000000000" pitchFamily="2" charset="2"/>
              <a:buNone/>
            </a:pPr>
            <a:r>
              <a:rPr lang="en-GB" altLang="en-US" sz="1200">
                <a:solidFill>
                  <a:srgbClr val="00FF00"/>
                </a:solidFill>
              </a:rPr>
              <a:t>/var/nmon/pdb2b_gbsrual0048.irssl01.HFM1.IBMDEFAULTBP_d_070917.csv</a:t>
            </a:r>
          </a:p>
          <a:p>
            <a:pPr eaLnBrk="1" hangingPunct="1">
              <a:buFont typeface="Wingdings" panose="05000000000000000000" pitchFamily="2" charset="2"/>
              <a:buNone/>
            </a:pPr>
            <a:r>
              <a:rPr lang="en-GB" altLang="en-US" sz="1200">
                <a:solidFill>
                  <a:srgbClr val="00FF00"/>
                </a:solidFill>
              </a:rPr>
              <a:t>/var/nmon/pdb2_gbsrual0048.irssl01.HFM1_d_070916.csv</a:t>
            </a:r>
          </a:p>
          <a:p>
            <a:pPr eaLnBrk="1" hangingPunct="1">
              <a:buFont typeface="Wingdings" panose="05000000000000000000" pitchFamily="2" charset="2"/>
              <a:buNone/>
            </a:pPr>
            <a:r>
              <a:rPr lang="en-GB" altLang="en-US" sz="1200">
                <a:solidFill>
                  <a:srgbClr val="00FF00"/>
                </a:solidFill>
              </a:rPr>
              <a:t>/var/nmon/netp_gbsrual0048_d_070918.csv</a:t>
            </a:r>
          </a:p>
          <a:p>
            <a:pPr eaLnBrk="1" hangingPunct="1">
              <a:buFont typeface="Wingdings" panose="05000000000000000000" pitchFamily="2" charset="2"/>
              <a:buNone/>
            </a:pPr>
            <a:r>
              <a:rPr lang="en-GB" altLang="en-US" sz="1200">
                <a:solidFill>
                  <a:srgbClr val="00FF00"/>
                </a:solidFill>
              </a:rPr>
              <a:t>/var/nmon/pdb2_gbsrual0048.irssl01.HFM1_d_070917.csv</a:t>
            </a:r>
          </a:p>
          <a:p>
            <a:pPr eaLnBrk="1" hangingPunct="1">
              <a:buFont typeface="Wingdings" panose="05000000000000000000" pitchFamily="2" charset="2"/>
              <a:buNone/>
            </a:pPr>
            <a:r>
              <a:rPr lang="en-GB" altLang="en-US" sz="1200">
                <a:solidFill>
                  <a:srgbClr val="00FF00"/>
                </a:solidFill>
              </a:rPr>
              <a:t>/var/nmon/pdb2b_gbsrual0048.irssl02.HFMFB.IBMDEFAULTBP_d_070916.csv</a:t>
            </a:r>
          </a:p>
          <a:p>
            <a:pPr eaLnBrk="1" hangingPunct="1">
              <a:buFont typeface="Wingdings" panose="05000000000000000000" pitchFamily="2" charset="2"/>
              <a:buNone/>
            </a:pPr>
            <a:r>
              <a:rPr lang="en-GB" altLang="en-US" sz="1200">
                <a:solidFill>
                  <a:srgbClr val="00FF00"/>
                </a:solidFill>
              </a:rPr>
              <a:t>/var/nmon/pdb2b_gbsrual0048.irssl01.HFM1.IBMDEFAULTBP_d_070916.csv</a:t>
            </a:r>
          </a:p>
          <a:p>
            <a:pPr eaLnBrk="1" hangingPunct="1">
              <a:buFont typeface="Wingdings" panose="05000000000000000000" pitchFamily="2" charset="2"/>
              <a:buNone/>
            </a:pPr>
            <a:r>
              <a:rPr lang="en-GB" altLang="en-US" sz="1200">
                <a:solidFill>
                  <a:srgbClr val="00FF00"/>
                </a:solidFill>
              </a:rPr>
              <a:t>/var/nmon/pdb2b_gbsrual0048.irssl02.HFMFB.IBMDEFAULTBP_d_070917.csv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32130"/>
                                        </p:tgtEl>
                                        <p:attrNameLst>
                                          <p:attrName>style.visibility</p:attrName>
                                        </p:attrNameLst>
                                      </p:cBhvr>
                                      <p:to>
                                        <p:strVal val="visible"/>
                                      </p:to>
                                    </p:set>
                                    <p:anim calcmode="discrete" valueType="clr">
                                      <p:cBhvr override="childStyle">
                                        <p:cTn id="7" dur="80"/>
                                        <p:tgtEl>
                                          <p:spTgt spid="4321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2130"/>
                                        </p:tgtEl>
                                        <p:attrNameLst>
                                          <p:attrName>fillcolor</p:attrName>
                                        </p:attrNameLst>
                                      </p:cBhvr>
                                      <p:tavLst>
                                        <p:tav tm="0">
                                          <p:val>
                                            <p:clrVal>
                                              <a:schemeClr val="accent2"/>
                                            </p:clrVal>
                                          </p:val>
                                        </p:tav>
                                        <p:tav tm="50000">
                                          <p:val>
                                            <p:clrVal>
                                              <a:schemeClr val="hlink"/>
                                            </p:clrVal>
                                          </p:val>
                                        </p:tav>
                                      </p:tavLst>
                                    </p:anim>
                                    <p:set>
                                      <p:cBhvr>
                                        <p:cTn id="9" dur="80"/>
                                        <p:tgtEl>
                                          <p:spTgt spid="432130"/>
                                        </p:tgtEl>
                                        <p:attrNameLst>
                                          <p:attrName>fill.type</p:attrName>
                                        </p:attrNameLst>
                                      </p:cBhvr>
                                      <p:to>
                                        <p:strVal val="solid"/>
                                      </p:to>
                                    </p:set>
                                  </p:childTnLst>
                                </p:cTn>
                              </p:par>
                            </p:childTnLst>
                          </p:cTn>
                        </p:par>
                        <p:par>
                          <p:cTn id="10" fill="hold" nodeType="afterGroup">
                            <p:stCondLst>
                              <p:cond delay="1080"/>
                            </p:stCondLst>
                            <p:childTnLst>
                              <p:par>
                                <p:cTn id="11" presetID="5" presetClass="entr" presetSubtype="10" fill="hold" grpId="0" nodeType="afterEffect">
                                  <p:stCondLst>
                                    <p:cond delay="0"/>
                                  </p:stCondLst>
                                  <p:childTnLst>
                                    <p:set>
                                      <p:cBhvr>
                                        <p:cTn id="12" dur="1" fill="hold">
                                          <p:stCondLst>
                                            <p:cond delay="0"/>
                                          </p:stCondLst>
                                        </p:cTn>
                                        <p:tgtEl>
                                          <p:spTgt spid="432131">
                                            <p:txEl>
                                              <p:pRg st="0" end="0"/>
                                            </p:txEl>
                                          </p:spTgt>
                                        </p:tgtEl>
                                        <p:attrNameLst>
                                          <p:attrName>style.visibility</p:attrName>
                                        </p:attrNameLst>
                                      </p:cBhvr>
                                      <p:to>
                                        <p:strVal val="visible"/>
                                      </p:to>
                                    </p:set>
                                    <p:animEffect transition="in" filter="checkerboard(across)">
                                      <p:cBhvr>
                                        <p:cTn id="13" dur="500"/>
                                        <p:tgtEl>
                                          <p:spTgt spid="432131">
                                            <p:txEl>
                                              <p:pRg st="0" end="0"/>
                                            </p:txEl>
                                          </p:spTgt>
                                        </p:tgtEl>
                                      </p:cBhvr>
                                    </p:animEffect>
                                  </p:childTnLst>
                                </p:cTn>
                              </p:par>
                            </p:childTnLst>
                          </p:cTn>
                        </p:par>
                        <p:par>
                          <p:cTn id="14" fill="hold" nodeType="afterGroup">
                            <p:stCondLst>
                              <p:cond delay="1580"/>
                            </p:stCondLst>
                            <p:childTnLst>
                              <p:par>
                                <p:cTn id="15" presetID="2" presetClass="entr" presetSubtype="2" fill="hold" grpId="0" nodeType="afterEffect">
                                  <p:stCondLst>
                                    <p:cond delay="0"/>
                                  </p:stCondLst>
                                  <p:childTnLst>
                                    <p:set>
                                      <p:cBhvr>
                                        <p:cTn id="16" dur="1" fill="hold">
                                          <p:stCondLst>
                                            <p:cond delay="0"/>
                                          </p:stCondLst>
                                        </p:cTn>
                                        <p:tgtEl>
                                          <p:spTgt spid="432131">
                                            <p:txEl>
                                              <p:pRg st="2" end="2"/>
                                            </p:txEl>
                                          </p:spTgt>
                                        </p:tgtEl>
                                        <p:attrNameLst>
                                          <p:attrName>style.visibility</p:attrName>
                                        </p:attrNameLst>
                                      </p:cBhvr>
                                      <p:to>
                                        <p:strVal val="visible"/>
                                      </p:to>
                                    </p:set>
                                    <p:anim calcmode="lin" valueType="num">
                                      <p:cBhvr additive="base">
                                        <p:cTn id="17" dur="500" fill="hold"/>
                                        <p:tgtEl>
                                          <p:spTgt spid="4321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3213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080"/>
                            </p:stCondLst>
                            <p:childTnLst>
                              <p:par>
                                <p:cTn id="20" presetID="2" presetClass="entr" presetSubtype="2" fill="hold" grpId="0" nodeType="afterEffect">
                                  <p:stCondLst>
                                    <p:cond delay="0"/>
                                  </p:stCondLst>
                                  <p:childTnLst>
                                    <p:set>
                                      <p:cBhvr>
                                        <p:cTn id="21" dur="1" fill="hold">
                                          <p:stCondLst>
                                            <p:cond delay="0"/>
                                          </p:stCondLst>
                                        </p:cTn>
                                        <p:tgtEl>
                                          <p:spTgt spid="432131">
                                            <p:txEl>
                                              <p:pRg st="3" end="3"/>
                                            </p:txEl>
                                          </p:spTgt>
                                        </p:tgtEl>
                                        <p:attrNameLst>
                                          <p:attrName>style.visibility</p:attrName>
                                        </p:attrNameLst>
                                      </p:cBhvr>
                                      <p:to>
                                        <p:strVal val="visible"/>
                                      </p:to>
                                    </p:set>
                                    <p:anim calcmode="lin" valueType="num">
                                      <p:cBhvr additive="base">
                                        <p:cTn id="22" dur="500" fill="hold"/>
                                        <p:tgtEl>
                                          <p:spTgt spid="432131">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32131">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580"/>
                            </p:stCondLst>
                            <p:childTnLst>
                              <p:par>
                                <p:cTn id="25" presetID="2" presetClass="entr" presetSubtype="2" fill="hold" grpId="0" nodeType="afterEffect">
                                  <p:stCondLst>
                                    <p:cond delay="0"/>
                                  </p:stCondLst>
                                  <p:childTnLst>
                                    <p:set>
                                      <p:cBhvr>
                                        <p:cTn id="26" dur="1" fill="hold">
                                          <p:stCondLst>
                                            <p:cond delay="0"/>
                                          </p:stCondLst>
                                        </p:cTn>
                                        <p:tgtEl>
                                          <p:spTgt spid="432131">
                                            <p:txEl>
                                              <p:pRg st="4" end="4"/>
                                            </p:txEl>
                                          </p:spTgt>
                                        </p:tgtEl>
                                        <p:attrNameLst>
                                          <p:attrName>style.visibility</p:attrName>
                                        </p:attrNameLst>
                                      </p:cBhvr>
                                      <p:to>
                                        <p:strVal val="visible"/>
                                      </p:to>
                                    </p:set>
                                    <p:anim calcmode="lin" valueType="num">
                                      <p:cBhvr additive="base">
                                        <p:cTn id="27" dur="500" fill="hold"/>
                                        <p:tgtEl>
                                          <p:spTgt spid="4321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32131">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080"/>
                            </p:stCondLst>
                            <p:childTnLst>
                              <p:par>
                                <p:cTn id="30" presetID="2" presetClass="entr" presetSubtype="2" fill="hold" grpId="0" nodeType="afterEffect">
                                  <p:stCondLst>
                                    <p:cond delay="0"/>
                                  </p:stCondLst>
                                  <p:childTnLst>
                                    <p:set>
                                      <p:cBhvr>
                                        <p:cTn id="31" dur="1" fill="hold">
                                          <p:stCondLst>
                                            <p:cond delay="0"/>
                                          </p:stCondLst>
                                        </p:cTn>
                                        <p:tgtEl>
                                          <p:spTgt spid="432131">
                                            <p:txEl>
                                              <p:pRg st="5" end="5"/>
                                            </p:txEl>
                                          </p:spTgt>
                                        </p:tgtEl>
                                        <p:attrNameLst>
                                          <p:attrName>style.visibility</p:attrName>
                                        </p:attrNameLst>
                                      </p:cBhvr>
                                      <p:to>
                                        <p:strVal val="visible"/>
                                      </p:to>
                                    </p:set>
                                    <p:anim calcmode="lin" valueType="num">
                                      <p:cBhvr additive="base">
                                        <p:cTn id="32" dur="500" fill="hold"/>
                                        <p:tgtEl>
                                          <p:spTgt spid="432131">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32131">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580"/>
                            </p:stCondLst>
                            <p:childTnLst>
                              <p:par>
                                <p:cTn id="35" presetID="2" presetClass="entr" presetSubtype="2" fill="hold" grpId="0" nodeType="afterEffect">
                                  <p:stCondLst>
                                    <p:cond delay="0"/>
                                  </p:stCondLst>
                                  <p:childTnLst>
                                    <p:set>
                                      <p:cBhvr>
                                        <p:cTn id="36" dur="1" fill="hold">
                                          <p:stCondLst>
                                            <p:cond delay="0"/>
                                          </p:stCondLst>
                                        </p:cTn>
                                        <p:tgtEl>
                                          <p:spTgt spid="432131">
                                            <p:txEl>
                                              <p:pRg st="6" end="6"/>
                                            </p:txEl>
                                          </p:spTgt>
                                        </p:tgtEl>
                                        <p:attrNameLst>
                                          <p:attrName>style.visibility</p:attrName>
                                        </p:attrNameLst>
                                      </p:cBhvr>
                                      <p:to>
                                        <p:strVal val="visible"/>
                                      </p:to>
                                    </p:set>
                                    <p:anim calcmode="lin" valueType="num">
                                      <p:cBhvr additive="base">
                                        <p:cTn id="37" dur="500" fill="hold"/>
                                        <p:tgtEl>
                                          <p:spTgt spid="43213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32131">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4080"/>
                            </p:stCondLst>
                            <p:childTnLst>
                              <p:par>
                                <p:cTn id="40" presetID="2" presetClass="entr" presetSubtype="2" fill="hold" grpId="0" nodeType="afterEffect">
                                  <p:stCondLst>
                                    <p:cond delay="0"/>
                                  </p:stCondLst>
                                  <p:childTnLst>
                                    <p:set>
                                      <p:cBhvr>
                                        <p:cTn id="41" dur="1" fill="hold">
                                          <p:stCondLst>
                                            <p:cond delay="0"/>
                                          </p:stCondLst>
                                        </p:cTn>
                                        <p:tgtEl>
                                          <p:spTgt spid="432131">
                                            <p:txEl>
                                              <p:pRg st="7" end="7"/>
                                            </p:txEl>
                                          </p:spTgt>
                                        </p:tgtEl>
                                        <p:attrNameLst>
                                          <p:attrName>style.visibility</p:attrName>
                                        </p:attrNameLst>
                                      </p:cBhvr>
                                      <p:to>
                                        <p:strVal val="visible"/>
                                      </p:to>
                                    </p:set>
                                    <p:anim calcmode="lin" valueType="num">
                                      <p:cBhvr additive="base">
                                        <p:cTn id="42" dur="500" fill="hold"/>
                                        <p:tgtEl>
                                          <p:spTgt spid="432131">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32131">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580"/>
                            </p:stCondLst>
                            <p:childTnLst>
                              <p:par>
                                <p:cTn id="45" presetID="2" presetClass="entr" presetSubtype="2" fill="hold" grpId="0" nodeType="afterEffect">
                                  <p:stCondLst>
                                    <p:cond delay="0"/>
                                  </p:stCondLst>
                                  <p:childTnLst>
                                    <p:set>
                                      <p:cBhvr>
                                        <p:cTn id="46" dur="1" fill="hold">
                                          <p:stCondLst>
                                            <p:cond delay="0"/>
                                          </p:stCondLst>
                                        </p:cTn>
                                        <p:tgtEl>
                                          <p:spTgt spid="432131">
                                            <p:txEl>
                                              <p:pRg st="8" end="8"/>
                                            </p:txEl>
                                          </p:spTgt>
                                        </p:tgtEl>
                                        <p:attrNameLst>
                                          <p:attrName>style.visibility</p:attrName>
                                        </p:attrNameLst>
                                      </p:cBhvr>
                                      <p:to>
                                        <p:strVal val="visible"/>
                                      </p:to>
                                    </p:set>
                                    <p:anim calcmode="lin" valueType="num">
                                      <p:cBhvr additive="base">
                                        <p:cTn id="47" dur="500" fill="hold"/>
                                        <p:tgtEl>
                                          <p:spTgt spid="43213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3213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p:bldP spid="432131"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ED89AF-086A-47D7-B529-7EA2C03E3595}"/>
              </a:ext>
            </a:extLst>
          </p:cNvPr>
          <p:cNvSpPr>
            <a:spLocks noGrp="1"/>
          </p:cNvSpPr>
          <p:nvPr>
            <p:ph type="sldNum" sz="quarter" idx="10"/>
          </p:nvPr>
        </p:nvSpPr>
        <p:spPr/>
        <p:txBody>
          <a:bodyPr/>
          <a:lstStyle/>
          <a:p>
            <a:r>
              <a:rPr lang="en-GB" altLang="en-US"/>
              <a:t>Page </a:t>
            </a:r>
            <a:fld id="{3E97A4B0-03BE-4230-9706-1F0E5E181DEF}" type="slidenum">
              <a:rPr lang="en-GB" altLang="en-US"/>
              <a:pPr/>
              <a:t>65</a:t>
            </a:fld>
            <a:r>
              <a:rPr lang="en-GB" altLang="en-US" sz="1400" b="0">
                <a:solidFill>
                  <a:schemeClr val="tx1"/>
                </a:solidFill>
              </a:rPr>
              <a:t> | </a:t>
            </a:r>
            <a:fld id="{9FB11D3C-0009-4380-A08C-E397A539572D}" type="datetime1">
              <a:rPr lang="en-GB" altLang="en-US" sz="1400" b="0">
                <a:solidFill>
                  <a:schemeClr val="tx1"/>
                </a:solidFill>
              </a:rPr>
              <a:pPr/>
              <a:t>07/07/2021</a:t>
            </a:fld>
            <a:r>
              <a:rPr lang="en-GB" altLang="en-US" sz="1400" b="0">
                <a:solidFill>
                  <a:schemeClr val="tx1"/>
                </a:solidFill>
              </a:rPr>
              <a:t> | UNIX Fundementals II </a:t>
            </a:r>
          </a:p>
        </p:txBody>
      </p:sp>
      <p:sp>
        <p:nvSpPr>
          <p:cNvPr id="339970" name="Rectangle 2">
            <a:extLst>
              <a:ext uri="{FF2B5EF4-FFF2-40B4-BE49-F238E27FC236}">
                <a16:creationId xmlns:a16="http://schemas.microsoft.com/office/drawing/2014/main" id="{D9AEE33D-FEA7-44E2-B1CA-465B62AEF6E8}"/>
              </a:ext>
            </a:extLst>
          </p:cNvPr>
          <p:cNvSpPr>
            <a:spLocks noGrp="1" noChangeArrowheads="1"/>
          </p:cNvSpPr>
          <p:nvPr>
            <p:ph type="title"/>
          </p:nvPr>
        </p:nvSpPr>
        <p:spPr/>
        <p:txBody>
          <a:bodyPr/>
          <a:lstStyle/>
          <a:p>
            <a:r>
              <a:rPr lang="en-GB" altLang="en-US" sz="4000"/>
              <a:t>UNIX Tools &amp; Utilities - grep</a:t>
            </a:r>
          </a:p>
        </p:txBody>
      </p:sp>
      <p:sp>
        <p:nvSpPr>
          <p:cNvPr id="339971" name="Rectangle 3">
            <a:extLst>
              <a:ext uri="{FF2B5EF4-FFF2-40B4-BE49-F238E27FC236}">
                <a16:creationId xmlns:a16="http://schemas.microsoft.com/office/drawing/2014/main" id="{22A4FB11-3CA4-4E2F-8457-8602B4AC0112}"/>
              </a:ext>
            </a:extLst>
          </p:cNvPr>
          <p:cNvSpPr>
            <a:spLocks noGrp="1" noChangeArrowheads="1"/>
          </p:cNvSpPr>
          <p:nvPr>
            <p:ph type="body" idx="1"/>
          </p:nvPr>
        </p:nvSpPr>
        <p:spPr>
          <a:xfrm>
            <a:off x="742950" y="1268413"/>
            <a:ext cx="8890000" cy="4537075"/>
          </a:xfrm>
        </p:spPr>
        <p:txBody>
          <a:bodyPr/>
          <a:lstStyle/>
          <a:p>
            <a:pPr>
              <a:lnSpc>
                <a:spcPct val="90000"/>
              </a:lnSpc>
            </a:pPr>
            <a:r>
              <a:rPr lang="en-GB" altLang="en-US" sz="2000"/>
              <a:t>grep searches for lines of text that match one or many regular expressions, and outputs only the matching lines.</a:t>
            </a:r>
          </a:p>
          <a:p>
            <a:pPr>
              <a:lnSpc>
                <a:spcPct val="90000"/>
              </a:lnSpc>
            </a:pPr>
            <a:r>
              <a:rPr lang="en-GB" altLang="en-US" sz="2000"/>
              <a:t>grep syntax:</a:t>
            </a:r>
          </a:p>
          <a:p>
            <a:pPr lvl="1">
              <a:lnSpc>
                <a:spcPct val="90000"/>
              </a:lnSpc>
              <a:buFont typeface="Wingdings" panose="05000000000000000000" pitchFamily="2" charset="2"/>
              <a:buNone/>
            </a:pPr>
            <a:endParaRPr lang="en-GB" altLang="en-US" sz="1800"/>
          </a:p>
          <a:p>
            <a:pPr lvl="1">
              <a:lnSpc>
                <a:spcPct val="90000"/>
              </a:lnSpc>
              <a:buFont typeface="Wingdings" panose="05000000000000000000" pitchFamily="2" charset="2"/>
              <a:buNone/>
            </a:pPr>
            <a:r>
              <a:rPr lang="en-GB" altLang="en-US" sz="1800"/>
              <a:t>grep [options] pattern [file1 file2 ..]</a:t>
            </a:r>
          </a:p>
          <a:p>
            <a:pPr>
              <a:lnSpc>
                <a:spcPct val="90000"/>
              </a:lnSpc>
              <a:buFont typeface="Wingdings" panose="05000000000000000000" pitchFamily="2" charset="2"/>
              <a:buNone/>
            </a:pPr>
            <a:endParaRPr lang="en-GB" altLang="en-US" sz="2000"/>
          </a:p>
          <a:p>
            <a:pPr>
              <a:lnSpc>
                <a:spcPct val="90000"/>
              </a:lnSpc>
            </a:pPr>
            <a:r>
              <a:rPr lang="en-GB" altLang="en-US" sz="2000"/>
              <a:t>grep can be used with regular expressions</a:t>
            </a:r>
          </a:p>
          <a:p>
            <a:pPr lvl="1">
              <a:lnSpc>
                <a:spcPct val="90000"/>
              </a:lnSpc>
            </a:pPr>
            <a:r>
              <a:rPr lang="en-GB" altLang="en-US" sz="1800"/>
              <a:t>Patterns with metacharacters should be in single quotes (‘ ‘). This ensure the shell ignores them</a:t>
            </a:r>
          </a:p>
          <a:p>
            <a:pPr lvl="1">
              <a:lnSpc>
                <a:spcPct val="90000"/>
              </a:lnSpc>
            </a:pPr>
            <a:r>
              <a:rPr lang="en-GB" altLang="en-US" sz="1800"/>
              <a:t>Valid metachracters for use with grep:</a:t>
            </a:r>
          </a:p>
          <a:p>
            <a:pPr lvl="2">
              <a:lnSpc>
                <a:spcPct val="90000"/>
              </a:lnSpc>
            </a:pPr>
            <a:r>
              <a:rPr lang="en-GB" altLang="en-US" sz="1600"/>
              <a:t>.  Any single character</a:t>
            </a:r>
          </a:p>
          <a:p>
            <a:pPr lvl="2">
              <a:lnSpc>
                <a:spcPct val="90000"/>
              </a:lnSpc>
            </a:pPr>
            <a:r>
              <a:rPr lang="en-GB" altLang="en-US" sz="1600"/>
              <a:t>*  Zero or more occurrences of the preceeding character</a:t>
            </a:r>
          </a:p>
          <a:p>
            <a:pPr lvl="2">
              <a:lnSpc>
                <a:spcPct val="90000"/>
              </a:lnSpc>
            </a:pPr>
            <a:r>
              <a:rPr lang="en-GB" altLang="en-US" sz="1600"/>
              <a:t>[a-f]  Any one of the characters in the range of a through z.</a:t>
            </a:r>
          </a:p>
          <a:p>
            <a:pPr lvl="2">
              <a:lnSpc>
                <a:spcPct val="90000"/>
              </a:lnSpc>
            </a:pPr>
            <a:r>
              <a:rPr lang="en-GB" altLang="en-US" sz="1600"/>
              <a:t>^a Any lines that start with an a.</a:t>
            </a:r>
          </a:p>
          <a:p>
            <a:pPr lvl="2">
              <a:lnSpc>
                <a:spcPct val="90000"/>
              </a:lnSpc>
            </a:pPr>
            <a:r>
              <a:rPr lang="en-GB" altLang="en-US" sz="1600"/>
              <a:t>z$  Any lines that end with a z.</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399041-5AA8-40C0-81FE-BB7D1AB2CB82}"/>
              </a:ext>
            </a:extLst>
          </p:cNvPr>
          <p:cNvSpPr>
            <a:spLocks noGrp="1"/>
          </p:cNvSpPr>
          <p:nvPr>
            <p:ph type="sldNum" sz="quarter" idx="10"/>
          </p:nvPr>
        </p:nvSpPr>
        <p:spPr/>
        <p:txBody>
          <a:bodyPr/>
          <a:lstStyle/>
          <a:p>
            <a:r>
              <a:rPr lang="en-GB" altLang="en-US"/>
              <a:t>Page </a:t>
            </a:r>
            <a:fld id="{AE2C1A00-CB6D-4827-A985-4E821BB8E074}" type="slidenum">
              <a:rPr lang="en-GB" altLang="en-US"/>
              <a:pPr/>
              <a:t>66</a:t>
            </a:fld>
            <a:r>
              <a:rPr lang="en-GB" altLang="en-US" sz="1400" b="0">
                <a:solidFill>
                  <a:schemeClr val="tx1"/>
                </a:solidFill>
              </a:rPr>
              <a:t> | </a:t>
            </a:r>
            <a:fld id="{9CC62CE0-1F9E-4EA6-B4DC-BB9A0CAAD72B}" type="datetime1">
              <a:rPr lang="en-GB" altLang="en-US" sz="1400" b="0">
                <a:solidFill>
                  <a:schemeClr val="tx1"/>
                </a:solidFill>
              </a:rPr>
              <a:pPr/>
              <a:t>07/07/2021</a:t>
            </a:fld>
            <a:r>
              <a:rPr lang="en-GB" altLang="en-US" sz="1400" b="0">
                <a:solidFill>
                  <a:schemeClr val="tx1"/>
                </a:solidFill>
              </a:rPr>
              <a:t> | UNIX Fundementals II </a:t>
            </a:r>
          </a:p>
        </p:txBody>
      </p:sp>
      <p:sp>
        <p:nvSpPr>
          <p:cNvPr id="340994" name="Rectangle 2">
            <a:extLst>
              <a:ext uri="{FF2B5EF4-FFF2-40B4-BE49-F238E27FC236}">
                <a16:creationId xmlns:a16="http://schemas.microsoft.com/office/drawing/2014/main" id="{5D9C5D1A-46D6-474D-A693-9A9DE39D4171}"/>
              </a:ext>
            </a:extLst>
          </p:cNvPr>
          <p:cNvSpPr>
            <a:spLocks noGrp="1" noChangeArrowheads="1"/>
          </p:cNvSpPr>
          <p:nvPr>
            <p:ph type="title"/>
          </p:nvPr>
        </p:nvSpPr>
        <p:spPr/>
        <p:txBody>
          <a:bodyPr/>
          <a:lstStyle/>
          <a:p>
            <a:r>
              <a:rPr lang="en-GB" altLang="en-US" sz="4000"/>
              <a:t>UNIX Tools &amp; Utilities – grep I</a:t>
            </a:r>
          </a:p>
        </p:txBody>
      </p:sp>
      <p:sp>
        <p:nvSpPr>
          <p:cNvPr id="340995" name="Rectangle 3">
            <a:extLst>
              <a:ext uri="{FF2B5EF4-FFF2-40B4-BE49-F238E27FC236}">
                <a16:creationId xmlns:a16="http://schemas.microsoft.com/office/drawing/2014/main" id="{196A329E-8A48-4C7F-93BF-F506E71392B1}"/>
              </a:ext>
            </a:extLst>
          </p:cNvPr>
          <p:cNvSpPr>
            <a:spLocks noGrp="1" noChangeArrowheads="1"/>
          </p:cNvSpPr>
          <p:nvPr>
            <p:ph type="body" sz="half" idx="1"/>
          </p:nvPr>
        </p:nvSpPr>
        <p:spPr>
          <a:xfrm>
            <a:off x="704850" y="1268413"/>
            <a:ext cx="8496300" cy="1584325"/>
          </a:xfrm>
          <a:solidFill>
            <a:schemeClr val="tx1"/>
          </a:solidFill>
        </p:spPr>
        <p:txBody>
          <a:bodyPr/>
          <a:lstStyle/>
          <a:p>
            <a:pPr>
              <a:lnSpc>
                <a:spcPct val="80000"/>
              </a:lnSpc>
            </a:pPr>
            <a:r>
              <a:rPr lang="en-GB" altLang="en-US" sz="1400">
                <a:solidFill>
                  <a:schemeClr val="bg1"/>
                </a:solidFill>
              </a:rPr>
              <a:t>Example 1.  Search for the root entry in the password file:</a:t>
            </a:r>
          </a:p>
          <a:p>
            <a:pPr>
              <a:lnSpc>
                <a:spcPct val="80000"/>
              </a:lnSpc>
            </a:pPr>
            <a:endParaRPr lang="en-GB" altLang="en-US" sz="1400">
              <a:solidFill>
                <a:schemeClr val="bg1"/>
              </a:solidFill>
            </a:endParaRPr>
          </a:p>
          <a:p>
            <a:pPr>
              <a:lnSpc>
                <a:spcPct val="80000"/>
              </a:lnSpc>
              <a:buFont typeface="Wingdings" panose="05000000000000000000" pitchFamily="2" charset="2"/>
              <a:buNone/>
            </a:pPr>
            <a:endParaRPr lang="en-GB" altLang="en-US" sz="1000">
              <a:solidFill>
                <a:schemeClr val="bg1"/>
              </a:solidFill>
            </a:endParaRPr>
          </a:p>
          <a:p>
            <a:pPr>
              <a:lnSpc>
                <a:spcPct val="80000"/>
              </a:lnSpc>
              <a:buFont typeface="Wingdings" panose="05000000000000000000" pitchFamily="2" charset="2"/>
              <a:buNone/>
            </a:pPr>
            <a:r>
              <a:rPr lang="en-GB" altLang="en-US" sz="1200">
                <a:solidFill>
                  <a:srgbClr val="00FF00"/>
                </a:solidFill>
              </a:rPr>
              <a:t>srublba01:root:/&gt; </a:t>
            </a:r>
            <a:r>
              <a:rPr lang="en-GB" altLang="en-US" sz="1200">
                <a:solidFill>
                  <a:schemeClr val="bg1"/>
                </a:solidFill>
              </a:rPr>
              <a:t>grep root /etc/passwd</a:t>
            </a:r>
          </a:p>
          <a:p>
            <a:pPr>
              <a:lnSpc>
                <a:spcPct val="80000"/>
              </a:lnSpc>
              <a:buFont typeface="Wingdings" panose="05000000000000000000" pitchFamily="2" charset="2"/>
              <a:buNone/>
            </a:pPr>
            <a:r>
              <a:rPr lang="en-GB" altLang="en-US" sz="1200">
                <a:solidFill>
                  <a:srgbClr val="00FF00"/>
                </a:solidFill>
              </a:rPr>
              <a:t>root:!:0:0::/:/usr/bin/ksh</a:t>
            </a:r>
          </a:p>
          <a:p>
            <a:pPr>
              <a:lnSpc>
                <a:spcPct val="80000"/>
              </a:lnSpc>
              <a:buFont typeface="Wingdings" panose="05000000000000000000" pitchFamily="2" charset="2"/>
              <a:buNone/>
            </a:pPr>
            <a:r>
              <a:rPr lang="en-GB" altLang="en-US" sz="1200">
                <a:solidFill>
                  <a:srgbClr val="00FF00"/>
                </a:solidFill>
              </a:rPr>
              <a:t>srublba01:root:/&gt;</a:t>
            </a:r>
          </a:p>
          <a:p>
            <a:pPr>
              <a:lnSpc>
                <a:spcPct val="80000"/>
              </a:lnSpc>
              <a:buFont typeface="Wingdings" panose="05000000000000000000" pitchFamily="2" charset="2"/>
              <a:buNone/>
            </a:pPr>
            <a:endParaRPr lang="en-GB" altLang="en-US" sz="1200">
              <a:solidFill>
                <a:srgbClr val="00FF00"/>
              </a:solidFill>
            </a:endParaRPr>
          </a:p>
          <a:p>
            <a:pPr>
              <a:lnSpc>
                <a:spcPct val="80000"/>
              </a:lnSpc>
              <a:buFont typeface="Wingdings" panose="05000000000000000000" pitchFamily="2" charset="2"/>
              <a:buNone/>
            </a:pPr>
            <a:endParaRPr lang="en-GB" altLang="en-US" sz="1000">
              <a:solidFill>
                <a:schemeClr val="bg1"/>
              </a:solidFill>
            </a:endParaRPr>
          </a:p>
        </p:txBody>
      </p:sp>
      <p:sp>
        <p:nvSpPr>
          <p:cNvPr id="340997" name="Rectangle 5">
            <a:extLst>
              <a:ext uri="{FF2B5EF4-FFF2-40B4-BE49-F238E27FC236}">
                <a16:creationId xmlns:a16="http://schemas.microsoft.com/office/drawing/2014/main" id="{9FAC43F9-A90B-4600-A203-DEFD3D52BE70}"/>
              </a:ext>
            </a:extLst>
          </p:cNvPr>
          <p:cNvSpPr>
            <a:spLocks noGrp="1" noChangeArrowheads="1"/>
          </p:cNvSpPr>
          <p:nvPr>
            <p:ph type="body" sz="half" idx="2"/>
          </p:nvPr>
        </p:nvSpPr>
        <p:spPr>
          <a:xfrm>
            <a:off x="704850" y="2924175"/>
            <a:ext cx="8496300" cy="2881313"/>
          </a:xfrm>
          <a:solidFill>
            <a:schemeClr val="tx1"/>
          </a:solidFill>
        </p:spPr>
        <p:txBody>
          <a:bodyPr/>
          <a:lstStyle/>
          <a:p>
            <a:pPr>
              <a:lnSpc>
                <a:spcPct val="80000"/>
              </a:lnSpc>
            </a:pPr>
            <a:r>
              <a:rPr lang="en-GB" altLang="en-US" sz="1400">
                <a:solidFill>
                  <a:schemeClr val="bg1"/>
                </a:solidFill>
              </a:rPr>
              <a:t>Example 2 – Search for processes belonging to user patrolag:</a:t>
            </a:r>
          </a:p>
          <a:p>
            <a:pPr>
              <a:lnSpc>
                <a:spcPct val="80000"/>
              </a:lnSpc>
            </a:pPr>
            <a:endParaRPr lang="en-GB" altLang="en-US" sz="1400">
              <a:solidFill>
                <a:schemeClr val="bg1"/>
              </a:solidFill>
            </a:endParaRPr>
          </a:p>
          <a:p>
            <a:pPr>
              <a:lnSpc>
                <a:spcPct val="80000"/>
              </a:lnSpc>
              <a:buFont typeface="Wingdings" panose="05000000000000000000" pitchFamily="2" charset="2"/>
              <a:buNone/>
            </a:pPr>
            <a:r>
              <a:rPr lang="en-GB" altLang="en-US" sz="1200">
                <a:solidFill>
                  <a:srgbClr val="00FF00"/>
                </a:solidFill>
              </a:rPr>
              <a:t>srublba01:root:/&gt; </a:t>
            </a:r>
            <a:r>
              <a:rPr lang="en-GB" altLang="en-US" sz="1200">
                <a:solidFill>
                  <a:schemeClr val="bg1"/>
                </a:solidFill>
              </a:rPr>
              <a:t>ps -ef | grep patrolag</a:t>
            </a:r>
          </a:p>
          <a:p>
            <a:pPr>
              <a:lnSpc>
                <a:spcPct val="80000"/>
              </a:lnSpc>
              <a:buFont typeface="Wingdings" panose="05000000000000000000" pitchFamily="2" charset="2"/>
              <a:buNone/>
            </a:pPr>
            <a:r>
              <a:rPr lang="en-GB" altLang="en-US" sz="1200">
                <a:solidFill>
                  <a:srgbClr val="00FF00"/>
                </a:solidFill>
              </a:rPr>
              <a:t>patrolag  528390       1   0   11 Feb      -  0:00 ds_listener -port=50005 -hosts= -period=3 -interval=1440 -log=/opt/patrol/dsclient/log/dslistener.log –start</a:t>
            </a:r>
          </a:p>
          <a:p>
            <a:pPr>
              <a:lnSpc>
                <a:spcPct val="80000"/>
              </a:lnSpc>
              <a:buFont typeface="Wingdings" panose="05000000000000000000" pitchFamily="2" charset="2"/>
              <a:buNone/>
            </a:pPr>
            <a:r>
              <a:rPr lang="en-GB" altLang="en-US" sz="1200">
                <a:solidFill>
                  <a:srgbClr val="00FF00"/>
                </a:solidFill>
              </a:rPr>
              <a:t>patrolag 1065096       1   0   12 Feb      - 914:53 /usr/adm/best1_default/bgs/bin/bgsagent -m MetricTable.mgt -b /usr/adm/best1_default</a:t>
            </a:r>
          </a:p>
          <a:p>
            <a:pPr>
              <a:lnSpc>
                <a:spcPct val="80000"/>
              </a:lnSpc>
              <a:buFont typeface="Wingdings" panose="05000000000000000000" pitchFamily="2" charset="2"/>
              <a:buNone/>
            </a:pPr>
            <a:r>
              <a:rPr lang="en-GB" altLang="en-US" sz="1200">
                <a:solidFill>
                  <a:srgbClr val="00FF00"/>
                </a:solidFill>
              </a:rPr>
              <a:t>patrolag 1314930 1609924   0   12 Feb      - 13:35 /opt/patrol/PATROL/AIX5.3-64/../pmg/AIX5.3-64/pmgreader</a:t>
            </a:r>
          </a:p>
          <a:p>
            <a:pPr>
              <a:lnSpc>
                <a:spcPct val="80000"/>
              </a:lnSpc>
              <a:buFont typeface="Wingdings" panose="05000000000000000000" pitchFamily="2" charset="2"/>
              <a:buNone/>
            </a:pPr>
            <a:r>
              <a:rPr lang="en-GB" altLang="en-US" sz="1200">
                <a:solidFill>
                  <a:srgbClr val="00FF00"/>
                </a:solidFill>
              </a:rPr>
              <a:t>patrolag 1609924       1   0   12 Feb      - 3444:18 PatrolAgent -p 3300</a:t>
            </a:r>
          </a:p>
          <a:p>
            <a:pPr>
              <a:lnSpc>
                <a:spcPct val="80000"/>
              </a:lnSpc>
              <a:buFont typeface="Wingdings" panose="05000000000000000000" pitchFamily="2" charset="2"/>
              <a:buNone/>
            </a:pPr>
            <a:r>
              <a:rPr lang="en-GB" altLang="en-US" sz="1200">
                <a:solidFill>
                  <a:srgbClr val="00FF00"/>
                </a:solidFill>
              </a:rPr>
              <a:t>patrolag 2285774 1065096   1   12 Feb      - 13975:32 bgscollect -I noInstance -B /usr/adm/best1_default</a:t>
            </a:r>
          </a:p>
          <a:p>
            <a:pPr>
              <a:lnSpc>
                <a:spcPct val="80000"/>
              </a:lnSpc>
              <a:buFont typeface="Wingdings" panose="05000000000000000000" pitchFamily="2" charset="2"/>
              <a:buNone/>
            </a:pPr>
            <a:r>
              <a:rPr lang="en-GB" altLang="en-US" sz="1200">
                <a:solidFill>
                  <a:srgbClr val="00FF00"/>
                </a:solidFill>
              </a:rPr>
              <a:t>patrolag 3035308 1609924   0   12 Feb      - 500:59 /opt/patrol/PATROL/AIX5.3.0.0-64/best1/7.2.10/bgs/bin/dcm -f /opt/patrol/PATROL/AIX5.3-64/log/patrol.FIFO-srublba01-3300</a:t>
            </a:r>
          </a:p>
          <a:p>
            <a:pPr>
              <a:lnSpc>
                <a:spcPct val="80000"/>
              </a:lnSpc>
              <a:buFont typeface="Wingdings" panose="05000000000000000000" pitchFamily="2" charset="2"/>
              <a:buNone/>
            </a:pPr>
            <a:r>
              <a:rPr lang="en-GB" altLang="en-US" sz="1200">
                <a:solidFill>
                  <a:srgbClr val="00FF00"/>
                </a:solidFill>
              </a:rPr>
              <a:t>patrolag 3174428 1609924   0   12 Feb      -  0:59 /opt/patrol/PATROL/AIX5.3-64/../pmg/AIX5.3-64/pmgpipereader</a:t>
            </a:r>
          </a:p>
          <a:p>
            <a:pPr>
              <a:lnSpc>
                <a:spcPct val="80000"/>
              </a:lnSpc>
              <a:buFont typeface="Wingdings" panose="05000000000000000000" pitchFamily="2" charset="2"/>
              <a:buNone/>
            </a:pPr>
            <a:r>
              <a:rPr lang="en-GB" altLang="en-US" sz="1200">
                <a:solidFill>
                  <a:srgbClr val="00FF00"/>
                </a:solidFill>
              </a:rPr>
              <a:t>root 3301446 1138876   0 16:46:20  pts/3  0:00 grep patrolag</a:t>
            </a:r>
          </a:p>
          <a:p>
            <a:pPr>
              <a:lnSpc>
                <a:spcPct val="80000"/>
              </a:lnSpc>
              <a:buFont typeface="Wingdings" panose="05000000000000000000" pitchFamily="2" charset="2"/>
              <a:buNone/>
            </a:pPr>
            <a:r>
              <a:rPr lang="en-GB" altLang="en-US" sz="1200">
                <a:solidFill>
                  <a:srgbClr val="00FF00"/>
                </a:solidFill>
              </a:rPr>
              <a:t>srublba01:root:/&gt;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04ADB7-9574-44B7-A33C-41210C465897}"/>
              </a:ext>
            </a:extLst>
          </p:cNvPr>
          <p:cNvSpPr>
            <a:spLocks noGrp="1"/>
          </p:cNvSpPr>
          <p:nvPr>
            <p:ph type="sldNum" sz="quarter" idx="10"/>
          </p:nvPr>
        </p:nvSpPr>
        <p:spPr/>
        <p:txBody>
          <a:bodyPr/>
          <a:lstStyle/>
          <a:p>
            <a:r>
              <a:rPr lang="en-GB" altLang="en-US"/>
              <a:t>Page </a:t>
            </a:r>
            <a:fld id="{0D54117A-E6A9-4778-B59C-5684D13E62F6}" type="slidenum">
              <a:rPr lang="en-GB" altLang="en-US"/>
              <a:pPr/>
              <a:t>67</a:t>
            </a:fld>
            <a:r>
              <a:rPr lang="en-GB" altLang="en-US" sz="1400" b="0">
                <a:solidFill>
                  <a:schemeClr val="tx1"/>
                </a:solidFill>
              </a:rPr>
              <a:t> | </a:t>
            </a:r>
            <a:fld id="{7DE204D0-A0F3-4DDE-9786-D1221C6F47AD}" type="datetime1">
              <a:rPr lang="en-GB" altLang="en-US" sz="1400" b="0">
                <a:solidFill>
                  <a:schemeClr val="tx1"/>
                </a:solidFill>
              </a:rPr>
              <a:pPr/>
              <a:t>07/07/2021</a:t>
            </a:fld>
            <a:r>
              <a:rPr lang="en-GB" altLang="en-US" sz="1400" b="0">
                <a:solidFill>
                  <a:schemeClr val="tx1"/>
                </a:solidFill>
              </a:rPr>
              <a:t> | UNIX Fundementals II </a:t>
            </a:r>
          </a:p>
        </p:txBody>
      </p:sp>
      <p:sp>
        <p:nvSpPr>
          <p:cNvPr id="349186" name="Rectangle 2">
            <a:extLst>
              <a:ext uri="{FF2B5EF4-FFF2-40B4-BE49-F238E27FC236}">
                <a16:creationId xmlns:a16="http://schemas.microsoft.com/office/drawing/2014/main" id="{36565790-058F-48F3-AC42-E7AE09167C73}"/>
              </a:ext>
            </a:extLst>
          </p:cNvPr>
          <p:cNvSpPr>
            <a:spLocks noGrp="1" noChangeArrowheads="1"/>
          </p:cNvSpPr>
          <p:nvPr>
            <p:ph type="title"/>
          </p:nvPr>
        </p:nvSpPr>
        <p:spPr/>
        <p:txBody>
          <a:bodyPr/>
          <a:lstStyle/>
          <a:p>
            <a:r>
              <a:rPr lang="en-GB" altLang="en-US" sz="4000"/>
              <a:t>UNIX Tools &amp; Utilities - sort</a:t>
            </a:r>
          </a:p>
        </p:txBody>
      </p:sp>
      <p:sp>
        <p:nvSpPr>
          <p:cNvPr id="349187" name="Rectangle 3">
            <a:extLst>
              <a:ext uri="{FF2B5EF4-FFF2-40B4-BE49-F238E27FC236}">
                <a16:creationId xmlns:a16="http://schemas.microsoft.com/office/drawing/2014/main" id="{9447F72C-252D-4398-AAA5-1FE445A54D36}"/>
              </a:ext>
            </a:extLst>
          </p:cNvPr>
          <p:cNvSpPr>
            <a:spLocks noGrp="1" noChangeArrowheads="1"/>
          </p:cNvSpPr>
          <p:nvPr>
            <p:ph type="body" idx="1"/>
          </p:nvPr>
        </p:nvSpPr>
        <p:spPr/>
        <p:txBody>
          <a:bodyPr/>
          <a:lstStyle/>
          <a:p>
            <a:r>
              <a:rPr lang="en-GB" altLang="en-US"/>
              <a:t>The sort command is used to  sort files, merge files that are already sorted, and check files to determine if they have been sorted.</a:t>
            </a:r>
          </a:p>
          <a:p>
            <a:r>
              <a:rPr lang="en-GB" altLang="en-US"/>
              <a:t>The sort command requires a temporary area to process data.  This can be one of the following filesystems:</a:t>
            </a:r>
          </a:p>
          <a:p>
            <a:pPr lvl="1"/>
            <a:r>
              <a:rPr lang="en-GB" altLang="en-US"/>
              <a:t> /var/tmp Temporary space during the sort command processing.</a:t>
            </a:r>
          </a:p>
          <a:p>
            <a:pPr lvl="1"/>
            <a:r>
              <a:rPr lang="en-GB" altLang="en-US"/>
              <a:t>/usr/tmp Temporary space during the sort command processing, if file cannot be created in /var/tmp.</a:t>
            </a:r>
          </a:p>
          <a:p>
            <a:pPr lvl="1"/>
            <a:r>
              <a:rPr lang="en-GB" altLang="en-US"/>
              <a:t>/tmp Temporary space during the sort command processing, if file cannot be created in /var/tmp or /usr/tmp.</a:t>
            </a:r>
          </a:p>
          <a:p>
            <a:pPr lvl="1"/>
            <a:endParaRPr lang="en-GB"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9EB9C4-CBCE-466B-B313-F4E38ECB4614}"/>
              </a:ext>
            </a:extLst>
          </p:cNvPr>
          <p:cNvSpPr>
            <a:spLocks noGrp="1"/>
          </p:cNvSpPr>
          <p:nvPr>
            <p:ph type="sldNum" sz="quarter" idx="10"/>
          </p:nvPr>
        </p:nvSpPr>
        <p:spPr/>
        <p:txBody>
          <a:bodyPr/>
          <a:lstStyle/>
          <a:p>
            <a:r>
              <a:rPr lang="en-GB" altLang="en-US"/>
              <a:t>Page </a:t>
            </a:r>
            <a:fld id="{8DCAF4D7-1438-4711-AC1B-7BCF8AF9F523}" type="slidenum">
              <a:rPr lang="en-GB" altLang="en-US"/>
              <a:pPr/>
              <a:t>68</a:t>
            </a:fld>
            <a:r>
              <a:rPr lang="en-GB" altLang="en-US" sz="1400" b="0">
                <a:solidFill>
                  <a:schemeClr val="tx1"/>
                </a:solidFill>
              </a:rPr>
              <a:t> | </a:t>
            </a:r>
            <a:fld id="{16FA5458-A673-4DEE-A3A8-DF54D2C9E640}" type="datetime1">
              <a:rPr lang="en-GB" altLang="en-US" sz="1400" b="0">
                <a:solidFill>
                  <a:schemeClr val="tx1"/>
                </a:solidFill>
              </a:rPr>
              <a:pPr/>
              <a:t>07/07/2021</a:t>
            </a:fld>
            <a:r>
              <a:rPr lang="en-GB" altLang="en-US" sz="1400" b="0">
                <a:solidFill>
                  <a:schemeClr val="tx1"/>
                </a:solidFill>
              </a:rPr>
              <a:t> | UNIX Fundementals II </a:t>
            </a:r>
          </a:p>
        </p:txBody>
      </p:sp>
      <p:sp>
        <p:nvSpPr>
          <p:cNvPr id="434178" name="Rectangle 2">
            <a:extLst>
              <a:ext uri="{FF2B5EF4-FFF2-40B4-BE49-F238E27FC236}">
                <a16:creationId xmlns:a16="http://schemas.microsoft.com/office/drawing/2014/main" id="{A46548EA-81F3-49B4-B487-6BF506098D36}"/>
              </a:ext>
            </a:extLst>
          </p:cNvPr>
          <p:cNvSpPr>
            <a:spLocks noGrp="1" noChangeArrowheads="1"/>
          </p:cNvSpPr>
          <p:nvPr>
            <p:ph type="title"/>
          </p:nvPr>
        </p:nvSpPr>
        <p:spPr/>
        <p:txBody>
          <a:bodyPr/>
          <a:lstStyle/>
          <a:p>
            <a:r>
              <a:rPr lang="en-GB" altLang="en-US" sz="4000"/>
              <a:t>UNIX Tools &amp; Utilities – sort I</a:t>
            </a:r>
          </a:p>
        </p:txBody>
      </p:sp>
      <p:sp>
        <p:nvSpPr>
          <p:cNvPr id="434179" name="Rectangle 3">
            <a:extLst>
              <a:ext uri="{FF2B5EF4-FFF2-40B4-BE49-F238E27FC236}">
                <a16:creationId xmlns:a16="http://schemas.microsoft.com/office/drawing/2014/main" id="{FE0FF295-1F3A-4467-B419-36051983AE88}"/>
              </a:ext>
            </a:extLst>
          </p:cNvPr>
          <p:cNvSpPr>
            <a:spLocks noGrp="1" noChangeArrowheads="1"/>
          </p:cNvSpPr>
          <p:nvPr>
            <p:ph type="body" idx="1"/>
          </p:nvPr>
        </p:nvSpPr>
        <p:spPr>
          <a:xfrm>
            <a:off x="704850" y="1196975"/>
            <a:ext cx="8493125" cy="4679950"/>
          </a:xfrm>
          <a:solidFill>
            <a:schemeClr val="tx1"/>
          </a:solidFill>
        </p:spPr>
        <p:txBody>
          <a:bodyPr/>
          <a:lstStyle/>
          <a:p>
            <a:pPr>
              <a:lnSpc>
                <a:spcPct val="80000"/>
              </a:lnSpc>
            </a:pPr>
            <a:r>
              <a:rPr lang="en-GB" altLang="en-US" sz="1400">
                <a:solidFill>
                  <a:schemeClr val="bg1"/>
                </a:solidFill>
              </a:rPr>
              <a:t>Example 1:</a:t>
            </a:r>
          </a:p>
          <a:p>
            <a:pPr>
              <a:lnSpc>
                <a:spcPct val="80000"/>
              </a:lnSpc>
              <a:buFont typeface="Wingdings" panose="05000000000000000000" pitchFamily="2" charset="2"/>
              <a:buNone/>
            </a:pPr>
            <a:r>
              <a:rPr lang="en-GB" altLang="en-US" sz="1200">
                <a:solidFill>
                  <a:srgbClr val="00FF00"/>
                </a:solidFill>
              </a:rPr>
              <a:t>srublba01:root:/opt/nmon/bin&gt; </a:t>
            </a:r>
            <a:r>
              <a:rPr lang="en-GB" altLang="en-US" sz="1200">
                <a:solidFill>
                  <a:schemeClr val="bg1"/>
                </a:solidFill>
              </a:rPr>
              <a:t>ls -s | sort -n</a:t>
            </a:r>
          </a:p>
          <a:p>
            <a:pPr>
              <a:lnSpc>
                <a:spcPct val="80000"/>
              </a:lnSpc>
              <a:buFont typeface="Wingdings" panose="05000000000000000000" pitchFamily="2" charset="2"/>
              <a:buNone/>
            </a:pPr>
            <a:r>
              <a:rPr lang="en-GB" altLang="en-US" sz="1200">
                <a:solidFill>
                  <a:srgbClr val="00FF00"/>
                </a:solidFill>
              </a:rPr>
              <a:t>132 lsof</a:t>
            </a:r>
          </a:p>
          <a:p>
            <a:pPr>
              <a:lnSpc>
                <a:spcPct val="80000"/>
              </a:lnSpc>
              <a:buFont typeface="Wingdings" panose="05000000000000000000" pitchFamily="2" charset="2"/>
              <a:buNone/>
            </a:pPr>
            <a:r>
              <a:rPr lang="en-GB" altLang="en-US" sz="1200">
                <a:solidFill>
                  <a:srgbClr val="00FF00"/>
                </a:solidFill>
              </a:rPr>
              <a:t> 132 nmon32</a:t>
            </a:r>
          </a:p>
          <a:p>
            <a:pPr>
              <a:lnSpc>
                <a:spcPct val="80000"/>
              </a:lnSpc>
              <a:buFont typeface="Wingdings" panose="05000000000000000000" pitchFamily="2" charset="2"/>
              <a:buNone/>
            </a:pPr>
            <a:r>
              <a:rPr lang="en-GB" altLang="en-US" sz="1200">
                <a:solidFill>
                  <a:srgbClr val="00FF00"/>
                </a:solidFill>
              </a:rPr>
              <a:t> 332 nmon_aix51</a:t>
            </a:r>
          </a:p>
          <a:p>
            <a:pPr>
              <a:lnSpc>
                <a:spcPct val="80000"/>
              </a:lnSpc>
              <a:buFont typeface="Wingdings" panose="05000000000000000000" pitchFamily="2" charset="2"/>
              <a:buNone/>
            </a:pPr>
            <a:r>
              <a:rPr lang="en-GB" altLang="en-US" sz="1200">
                <a:solidFill>
                  <a:srgbClr val="00FF00"/>
                </a:solidFill>
              </a:rPr>
              <a:t> 376 nmon_aix52ml5</a:t>
            </a:r>
          </a:p>
          <a:p>
            <a:pPr>
              <a:lnSpc>
                <a:spcPct val="80000"/>
              </a:lnSpc>
              <a:buFont typeface="Wingdings" panose="05000000000000000000" pitchFamily="2" charset="2"/>
              <a:buNone/>
            </a:pPr>
            <a:r>
              <a:rPr lang="en-GB" altLang="en-US" sz="1200">
                <a:solidFill>
                  <a:srgbClr val="00FF00"/>
                </a:solidFill>
              </a:rPr>
              <a:t> 380 nmon_aix52ml2</a:t>
            </a:r>
          </a:p>
          <a:p>
            <a:pPr>
              <a:lnSpc>
                <a:spcPct val="80000"/>
              </a:lnSpc>
              <a:buFont typeface="Wingdings" panose="05000000000000000000" pitchFamily="2" charset="2"/>
              <a:buNone/>
            </a:pPr>
            <a:r>
              <a:rPr lang="en-GB" altLang="en-US" sz="1200">
                <a:solidFill>
                  <a:srgbClr val="00FF00"/>
                </a:solidFill>
              </a:rPr>
              <a:t> 396 nmon_aix53</a:t>
            </a:r>
          </a:p>
          <a:p>
            <a:pPr>
              <a:lnSpc>
                <a:spcPct val="80000"/>
              </a:lnSpc>
              <a:buFont typeface="Wingdings" panose="05000000000000000000" pitchFamily="2" charset="2"/>
              <a:buNone/>
            </a:pPr>
            <a:r>
              <a:rPr lang="en-GB" altLang="en-US" sz="1200">
                <a:solidFill>
                  <a:srgbClr val="00FF00"/>
                </a:solidFill>
              </a:rPr>
              <a:t> 396 nmon_aix53.11</a:t>
            </a:r>
          </a:p>
          <a:p>
            <a:pPr>
              <a:lnSpc>
                <a:spcPct val="80000"/>
              </a:lnSpc>
              <a:buFont typeface="Wingdings" panose="05000000000000000000" pitchFamily="2" charset="2"/>
              <a:buNone/>
            </a:pPr>
            <a:r>
              <a:rPr lang="en-GB" altLang="en-US" sz="1200">
                <a:solidFill>
                  <a:srgbClr val="00FF00"/>
                </a:solidFill>
              </a:rPr>
              <a:t>1900 srublba01.html</a:t>
            </a:r>
          </a:p>
          <a:p>
            <a:pPr>
              <a:lnSpc>
                <a:spcPct val="80000"/>
              </a:lnSpc>
              <a:buFont typeface="Wingdings" panose="05000000000000000000" pitchFamily="2" charset="2"/>
              <a:buNone/>
            </a:pPr>
            <a:r>
              <a:rPr lang="en-GB" altLang="en-US" sz="1200">
                <a:solidFill>
                  <a:srgbClr val="00FF00"/>
                </a:solidFill>
              </a:rPr>
              <a:t>5512 C1430099.tar.backup</a:t>
            </a:r>
          </a:p>
          <a:p>
            <a:pPr>
              <a:lnSpc>
                <a:spcPct val="80000"/>
              </a:lnSpc>
              <a:buFont typeface="Wingdings" panose="05000000000000000000" pitchFamily="2" charset="2"/>
              <a:buNone/>
            </a:pPr>
            <a:r>
              <a:rPr lang="en-GB" altLang="en-US" sz="1200">
                <a:solidFill>
                  <a:srgbClr val="00FF00"/>
                </a:solidFill>
              </a:rPr>
              <a:t>15756 core</a:t>
            </a:r>
          </a:p>
          <a:p>
            <a:pPr>
              <a:lnSpc>
                <a:spcPct val="80000"/>
              </a:lnSpc>
              <a:buFont typeface="Wingdings" panose="05000000000000000000" pitchFamily="2" charset="2"/>
              <a:buNone/>
            </a:pPr>
            <a:endParaRPr lang="en-GB" altLang="en-US" sz="800">
              <a:solidFill>
                <a:srgbClr val="00FF00"/>
              </a:solidFill>
            </a:endParaRPr>
          </a:p>
          <a:p>
            <a:pPr>
              <a:lnSpc>
                <a:spcPct val="80000"/>
              </a:lnSpc>
            </a:pPr>
            <a:r>
              <a:rPr lang="en-GB" altLang="en-US" sz="1400">
                <a:solidFill>
                  <a:schemeClr val="bg1"/>
                </a:solidFill>
              </a:rPr>
              <a:t>Exampe 2:</a:t>
            </a:r>
          </a:p>
          <a:p>
            <a:pPr>
              <a:lnSpc>
                <a:spcPct val="80000"/>
              </a:lnSpc>
              <a:buFont typeface="Wingdings" panose="05000000000000000000" pitchFamily="2" charset="2"/>
              <a:buNone/>
            </a:pPr>
            <a:r>
              <a:rPr lang="en-GB" altLang="en-US" sz="1200">
                <a:solidFill>
                  <a:srgbClr val="00FF00"/>
                </a:solidFill>
              </a:rPr>
              <a:t>srublba01:root:/opt/nmon/bin&gt;  </a:t>
            </a:r>
            <a:r>
              <a:rPr lang="en-GB" altLang="en-US" sz="1200">
                <a:solidFill>
                  <a:schemeClr val="bg1"/>
                </a:solidFill>
              </a:rPr>
              <a:t>du /bin/* | sort -nr| pg</a:t>
            </a:r>
          </a:p>
          <a:p>
            <a:pPr>
              <a:lnSpc>
                <a:spcPct val="80000"/>
              </a:lnSpc>
              <a:buFont typeface="Wingdings" panose="05000000000000000000" pitchFamily="2" charset="2"/>
              <a:buNone/>
            </a:pPr>
            <a:r>
              <a:rPr lang="en-GB" altLang="en-US" sz="1200">
                <a:solidFill>
                  <a:srgbClr val="00FF00"/>
                </a:solidFill>
              </a:rPr>
              <a:t>1544    /bin/rksh93</a:t>
            </a:r>
          </a:p>
          <a:p>
            <a:pPr>
              <a:lnSpc>
                <a:spcPct val="80000"/>
              </a:lnSpc>
              <a:buFont typeface="Wingdings" panose="05000000000000000000" pitchFamily="2" charset="2"/>
              <a:buNone/>
            </a:pPr>
            <a:r>
              <a:rPr lang="en-GB" altLang="en-US" sz="1200">
                <a:solidFill>
                  <a:srgbClr val="00FF00"/>
                </a:solidFill>
              </a:rPr>
              <a:t>1544    /bin/ksh93</a:t>
            </a:r>
          </a:p>
          <a:p>
            <a:pPr>
              <a:lnSpc>
                <a:spcPct val="80000"/>
              </a:lnSpc>
              <a:buFont typeface="Wingdings" panose="05000000000000000000" pitchFamily="2" charset="2"/>
              <a:buNone/>
            </a:pPr>
            <a:r>
              <a:rPr lang="en-GB" altLang="en-US" sz="1200">
                <a:solidFill>
                  <a:srgbClr val="00FF00"/>
                </a:solidFill>
              </a:rPr>
              <a:t>1408    /bin/X11r5</a:t>
            </a:r>
          </a:p>
          <a:p>
            <a:pPr>
              <a:lnSpc>
                <a:spcPct val="80000"/>
              </a:lnSpc>
              <a:buFont typeface="Wingdings" panose="05000000000000000000" pitchFamily="2" charset="2"/>
              <a:buNone/>
            </a:pPr>
            <a:r>
              <a:rPr lang="en-GB" altLang="en-US" sz="1200">
                <a:solidFill>
                  <a:srgbClr val="00FF00"/>
                </a:solidFill>
              </a:rPr>
              <a:t>1400    /bin/X11r5/Motif1.2</a:t>
            </a:r>
          </a:p>
          <a:p>
            <a:pPr>
              <a:lnSpc>
                <a:spcPct val="80000"/>
              </a:lnSpc>
              <a:buFont typeface="Wingdings" panose="05000000000000000000" pitchFamily="2" charset="2"/>
              <a:buNone/>
            </a:pPr>
            <a:r>
              <a:rPr lang="en-GB" altLang="en-US" sz="1200">
                <a:solidFill>
                  <a:srgbClr val="00FF00"/>
                </a:solidFill>
              </a:rPr>
              <a:t>1264    /bin/bsh</a:t>
            </a:r>
          </a:p>
          <a:p>
            <a:pPr>
              <a:lnSpc>
                <a:spcPct val="80000"/>
              </a:lnSpc>
              <a:buFont typeface="Wingdings" panose="05000000000000000000" pitchFamily="2" charset="2"/>
              <a:buNone/>
            </a:pPr>
            <a:r>
              <a:rPr lang="en-GB" altLang="en-US" sz="1200">
                <a:solidFill>
                  <a:srgbClr val="00FF00"/>
                </a:solidFill>
              </a:rPr>
              <a:t>1000    /bin/gdam</a:t>
            </a:r>
          </a:p>
          <a:p>
            <a:pPr>
              <a:lnSpc>
                <a:spcPct val="80000"/>
              </a:lnSpc>
              <a:buFont typeface="Wingdings" panose="05000000000000000000" pitchFamily="2" charset="2"/>
              <a:buNone/>
            </a:pPr>
            <a:r>
              <a:rPr lang="en-GB" altLang="en-US" sz="1200">
                <a:solidFill>
                  <a:srgbClr val="00FF00"/>
                </a:solidFill>
              </a:rPr>
              <a:t>848     /bin/sftp-server2</a:t>
            </a:r>
          </a:p>
          <a:p>
            <a:pPr>
              <a:lnSpc>
                <a:spcPct val="80000"/>
              </a:lnSpc>
              <a:buFont typeface="Wingdings" panose="05000000000000000000" pitchFamily="2" charset="2"/>
              <a:buNone/>
            </a:pPr>
            <a:r>
              <a:rPr lang="en-GB" altLang="en-US" sz="1200">
                <a:solidFill>
                  <a:srgbClr val="00FF00"/>
                </a:solidFill>
              </a:rPr>
              <a:t>824     /bin/ssh-certview</a:t>
            </a:r>
          </a:p>
          <a:p>
            <a:pPr>
              <a:lnSpc>
                <a:spcPct val="80000"/>
              </a:lnSpc>
              <a:buFont typeface="Wingdings" panose="05000000000000000000" pitchFamily="2" charset="2"/>
              <a:buNone/>
            </a:pPr>
            <a:r>
              <a:rPr lang="en-GB" altLang="en-US" sz="1200">
                <a:solidFill>
                  <a:srgbClr val="00FF00"/>
                </a:solidFill>
              </a:rPr>
              <a:t>808     /bin/smitty</a:t>
            </a:r>
          </a:p>
          <a:p>
            <a:pPr>
              <a:lnSpc>
                <a:spcPct val="80000"/>
              </a:lnSpc>
              <a:buFont typeface="Wingdings" panose="05000000000000000000" pitchFamily="2" charset="2"/>
              <a:buNone/>
            </a:pPr>
            <a:r>
              <a:rPr lang="en-GB" altLang="en-US" sz="1200">
                <a:solidFill>
                  <a:srgbClr val="00FF00"/>
                </a:solidFill>
              </a:rPr>
              <a:t>760     /bin/xhconx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34178"/>
                                        </p:tgtEl>
                                        <p:attrNameLst>
                                          <p:attrName>style.visibility</p:attrName>
                                        </p:attrNameLst>
                                      </p:cBhvr>
                                      <p:to>
                                        <p:strVal val="visible"/>
                                      </p:to>
                                    </p:set>
                                    <p:anim calcmode="discrete" valueType="clr">
                                      <p:cBhvr override="childStyle">
                                        <p:cTn id="7" dur="80"/>
                                        <p:tgtEl>
                                          <p:spTgt spid="4341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34178"/>
                                        </p:tgtEl>
                                        <p:attrNameLst>
                                          <p:attrName>fillcolor</p:attrName>
                                        </p:attrNameLst>
                                      </p:cBhvr>
                                      <p:tavLst>
                                        <p:tav tm="0">
                                          <p:val>
                                            <p:clrVal>
                                              <a:schemeClr val="accent2"/>
                                            </p:clrVal>
                                          </p:val>
                                        </p:tav>
                                        <p:tav tm="50000">
                                          <p:val>
                                            <p:clrVal>
                                              <a:schemeClr val="hlink"/>
                                            </p:clrVal>
                                          </p:val>
                                        </p:tav>
                                      </p:tavLst>
                                    </p:anim>
                                    <p:set>
                                      <p:cBhvr>
                                        <p:cTn id="9" dur="80"/>
                                        <p:tgtEl>
                                          <p:spTgt spid="434178"/>
                                        </p:tgtEl>
                                        <p:attrNameLst>
                                          <p:attrName>fill.type</p:attrName>
                                        </p:attrNameLst>
                                      </p:cBhvr>
                                      <p:to>
                                        <p:strVal val="solid"/>
                                      </p:to>
                                    </p:set>
                                  </p:childTnLst>
                                </p:cTn>
                              </p:par>
                            </p:childTnLst>
                          </p:cTn>
                        </p:par>
                        <p:par>
                          <p:cTn id="10" fill="hold" nodeType="afterGroup">
                            <p:stCondLst>
                              <p:cond delay="1040"/>
                            </p:stCondLst>
                            <p:childTnLst>
                              <p:par>
                                <p:cTn id="11" presetID="9" presetClass="entr" presetSubtype="0" fill="hold" grpId="0" nodeType="afterEffect">
                                  <p:stCondLst>
                                    <p:cond delay="0"/>
                                  </p:stCondLst>
                                  <p:childTnLst>
                                    <p:set>
                                      <p:cBhvr>
                                        <p:cTn id="12" dur="1" fill="hold">
                                          <p:stCondLst>
                                            <p:cond delay="0"/>
                                          </p:stCondLst>
                                        </p:cTn>
                                        <p:tgtEl>
                                          <p:spTgt spid="434179">
                                            <p:bg/>
                                          </p:spTgt>
                                        </p:tgtEl>
                                        <p:attrNameLst>
                                          <p:attrName>style.visibility</p:attrName>
                                        </p:attrNameLst>
                                      </p:cBhvr>
                                      <p:to>
                                        <p:strVal val="visible"/>
                                      </p:to>
                                    </p:set>
                                    <p:animEffect transition="in" filter="dissolve">
                                      <p:cBhvr>
                                        <p:cTn id="13" dur="500"/>
                                        <p:tgtEl>
                                          <p:spTgt spid="434179">
                                            <p:bg/>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34179">
                                            <p:txEl>
                                              <p:pRg st="0" end="0"/>
                                            </p:txEl>
                                          </p:spTgt>
                                        </p:tgtEl>
                                        <p:attrNameLst>
                                          <p:attrName>style.visibility</p:attrName>
                                        </p:attrNameLst>
                                      </p:cBhvr>
                                      <p:to>
                                        <p:strVal val="visible"/>
                                      </p:to>
                                    </p:set>
                                    <p:animEffect transition="in" filter="dissolve">
                                      <p:cBhvr>
                                        <p:cTn id="16" dur="500"/>
                                        <p:tgtEl>
                                          <p:spTgt spid="434179">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34179">
                                            <p:txEl>
                                              <p:pRg st="1" end="1"/>
                                            </p:txEl>
                                          </p:spTgt>
                                        </p:tgtEl>
                                        <p:attrNameLst>
                                          <p:attrName>style.visibility</p:attrName>
                                        </p:attrNameLst>
                                      </p:cBhvr>
                                      <p:to>
                                        <p:strVal val="visible"/>
                                      </p:to>
                                    </p:set>
                                    <p:animEffect transition="in" filter="dissolve">
                                      <p:cBhvr>
                                        <p:cTn id="19" dur="500"/>
                                        <p:tgtEl>
                                          <p:spTgt spid="434179">
                                            <p:txEl>
                                              <p:pRg st="1" end="1"/>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34179">
                                            <p:txEl>
                                              <p:pRg st="2" end="2"/>
                                            </p:txEl>
                                          </p:spTgt>
                                        </p:tgtEl>
                                        <p:attrNameLst>
                                          <p:attrName>style.visibility</p:attrName>
                                        </p:attrNameLst>
                                      </p:cBhvr>
                                      <p:to>
                                        <p:strVal val="visible"/>
                                      </p:to>
                                    </p:set>
                                    <p:animEffect transition="in" filter="dissolve">
                                      <p:cBhvr>
                                        <p:cTn id="22" dur="500"/>
                                        <p:tgtEl>
                                          <p:spTgt spid="434179">
                                            <p:txEl>
                                              <p:pRg st="2" end="2"/>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34179">
                                            <p:txEl>
                                              <p:pRg st="3" end="3"/>
                                            </p:txEl>
                                          </p:spTgt>
                                        </p:tgtEl>
                                        <p:attrNameLst>
                                          <p:attrName>style.visibility</p:attrName>
                                        </p:attrNameLst>
                                      </p:cBhvr>
                                      <p:to>
                                        <p:strVal val="visible"/>
                                      </p:to>
                                    </p:set>
                                    <p:animEffect transition="in" filter="dissolve">
                                      <p:cBhvr>
                                        <p:cTn id="25" dur="500"/>
                                        <p:tgtEl>
                                          <p:spTgt spid="434179">
                                            <p:txEl>
                                              <p:pRg st="3" end="3"/>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4179">
                                            <p:txEl>
                                              <p:pRg st="4" end="4"/>
                                            </p:txEl>
                                          </p:spTgt>
                                        </p:tgtEl>
                                        <p:attrNameLst>
                                          <p:attrName>style.visibility</p:attrName>
                                        </p:attrNameLst>
                                      </p:cBhvr>
                                      <p:to>
                                        <p:strVal val="visible"/>
                                      </p:to>
                                    </p:set>
                                    <p:animEffect transition="in" filter="dissolve">
                                      <p:cBhvr>
                                        <p:cTn id="28" dur="500"/>
                                        <p:tgtEl>
                                          <p:spTgt spid="434179">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34179">
                                            <p:txEl>
                                              <p:pRg st="5" end="5"/>
                                            </p:txEl>
                                          </p:spTgt>
                                        </p:tgtEl>
                                        <p:attrNameLst>
                                          <p:attrName>style.visibility</p:attrName>
                                        </p:attrNameLst>
                                      </p:cBhvr>
                                      <p:to>
                                        <p:strVal val="visible"/>
                                      </p:to>
                                    </p:set>
                                    <p:animEffect transition="in" filter="dissolve">
                                      <p:cBhvr>
                                        <p:cTn id="31" dur="500"/>
                                        <p:tgtEl>
                                          <p:spTgt spid="434179">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34179">
                                            <p:txEl>
                                              <p:pRg st="6" end="6"/>
                                            </p:txEl>
                                          </p:spTgt>
                                        </p:tgtEl>
                                        <p:attrNameLst>
                                          <p:attrName>style.visibility</p:attrName>
                                        </p:attrNameLst>
                                      </p:cBhvr>
                                      <p:to>
                                        <p:strVal val="visible"/>
                                      </p:to>
                                    </p:set>
                                    <p:animEffect transition="in" filter="dissolve">
                                      <p:cBhvr>
                                        <p:cTn id="34" dur="500"/>
                                        <p:tgtEl>
                                          <p:spTgt spid="434179">
                                            <p:txEl>
                                              <p:pRg st="6" end="6"/>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34179">
                                            <p:txEl>
                                              <p:pRg st="7" end="7"/>
                                            </p:txEl>
                                          </p:spTgt>
                                        </p:tgtEl>
                                        <p:attrNameLst>
                                          <p:attrName>style.visibility</p:attrName>
                                        </p:attrNameLst>
                                      </p:cBhvr>
                                      <p:to>
                                        <p:strVal val="visible"/>
                                      </p:to>
                                    </p:set>
                                    <p:animEffect transition="in" filter="dissolve">
                                      <p:cBhvr>
                                        <p:cTn id="37" dur="500"/>
                                        <p:tgtEl>
                                          <p:spTgt spid="434179">
                                            <p:txEl>
                                              <p:pRg st="7" end="7"/>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4179">
                                            <p:txEl>
                                              <p:pRg st="8" end="8"/>
                                            </p:txEl>
                                          </p:spTgt>
                                        </p:tgtEl>
                                        <p:attrNameLst>
                                          <p:attrName>style.visibility</p:attrName>
                                        </p:attrNameLst>
                                      </p:cBhvr>
                                      <p:to>
                                        <p:strVal val="visible"/>
                                      </p:to>
                                    </p:set>
                                    <p:animEffect transition="in" filter="dissolve">
                                      <p:cBhvr>
                                        <p:cTn id="40" dur="500"/>
                                        <p:tgtEl>
                                          <p:spTgt spid="434179">
                                            <p:txEl>
                                              <p:pRg st="8" end="8"/>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34179">
                                            <p:txEl>
                                              <p:pRg st="9" end="9"/>
                                            </p:txEl>
                                          </p:spTgt>
                                        </p:tgtEl>
                                        <p:attrNameLst>
                                          <p:attrName>style.visibility</p:attrName>
                                        </p:attrNameLst>
                                      </p:cBhvr>
                                      <p:to>
                                        <p:strVal val="visible"/>
                                      </p:to>
                                    </p:set>
                                    <p:animEffect transition="in" filter="dissolve">
                                      <p:cBhvr>
                                        <p:cTn id="43" dur="500"/>
                                        <p:tgtEl>
                                          <p:spTgt spid="434179">
                                            <p:txEl>
                                              <p:pRg st="9" end="9"/>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34179">
                                            <p:txEl>
                                              <p:pRg st="10" end="10"/>
                                            </p:txEl>
                                          </p:spTgt>
                                        </p:tgtEl>
                                        <p:attrNameLst>
                                          <p:attrName>style.visibility</p:attrName>
                                        </p:attrNameLst>
                                      </p:cBhvr>
                                      <p:to>
                                        <p:strVal val="visible"/>
                                      </p:to>
                                    </p:set>
                                    <p:animEffect transition="in" filter="dissolve">
                                      <p:cBhvr>
                                        <p:cTn id="46" dur="500"/>
                                        <p:tgtEl>
                                          <p:spTgt spid="434179">
                                            <p:txEl>
                                              <p:pRg st="10" end="10"/>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434179">
                                            <p:txEl>
                                              <p:pRg st="11" end="11"/>
                                            </p:txEl>
                                          </p:spTgt>
                                        </p:tgtEl>
                                        <p:attrNameLst>
                                          <p:attrName>style.visibility</p:attrName>
                                        </p:attrNameLst>
                                      </p:cBhvr>
                                      <p:to>
                                        <p:strVal val="visible"/>
                                      </p:to>
                                    </p:set>
                                    <p:animEffect transition="in" filter="dissolve">
                                      <p:cBhvr>
                                        <p:cTn id="49" dur="500"/>
                                        <p:tgtEl>
                                          <p:spTgt spid="434179">
                                            <p:txEl>
                                              <p:pRg st="11" end="11"/>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434179">
                                            <p:txEl>
                                              <p:pRg st="13" end="13"/>
                                            </p:txEl>
                                          </p:spTgt>
                                        </p:tgtEl>
                                        <p:attrNameLst>
                                          <p:attrName>style.visibility</p:attrName>
                                        </p:attrNameLst>
                                      </p:cBhvr>
                                      <p:to>
                                        <p:strVal val="visible"/>
                                      </p:to>
                                    </p:set>
                                    <p:animEffect transition="in" filter="dissolve">
                                      <p:cBhvr>
                                        <p:cTn id="52" dur="500"/>
                                        <p:tgtEl>
                                          <p:spTgt spid="434179">
                                            <p:txEl>
                                              <p:pRg st="13" end="13"/>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34179">
                                            <p:txEl>
                                              <p:pRg st="14" end="14"/>
                                            </p:txEl>
                                          </p:spTgt>
                                        </p:tgtEl>
                                        <p:attrNameLst>
                                          <p:attrName>style.visibility</p:attrName>
                                        </p:attrNameLst>
                                      </p:cBhvr>
                                      <p:to>
                                        <p:strVal val="visible"/>
                                      </p:to>
                                    </p:set>
                                    <p:animEffect transition="in" filter="dissolve">
                                      <p:cBhvr>
                                        <p:cTn id="55" dur="500"/>
                                        <p:tgtEl>
                                          <p:spTgt spid="434179">
                                            <p:txEl>
                                              <p:pRg st="14" end="14"/>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34179">
                                            <p:txEl>
                                              <p:pRg st="15" end="15"/>
                                            </p:txEl>
                                          </p:spTgt>
                                        </p:tgtEl>
                                        <p:attrNameLst>
                                          <p:attrName>style.visibility</p:attrName>
                                        </p:attrNameLst>
                                      </p:cBhvr>
                                      <p:to>
                                        <p:strVal val="visible"/>
                                      </p:to>
                                    </p:set>
                                    <p:animEffect transition="in" filter="dissolve">
                                      <p:cBhvr>
                                        <p:cTn id="58" dur="500"/>
                                        <p:tgtEl>
                                          <p:spTgt spid="434179">
                                            <p:txEl>
                                              <p:pRg st="15" end="15"/>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34179">
                                            <p:txEl>
                                              <p:pRg st="16" end="16"/>
                                            </p:txEl>
                                          </p:spTgt>
                                        </p:tgtEl>
                                        <p:attrNameLst>
                                          <p:attrName>style.visibility</p:attrName>
                                        </p:attrNameLst>
                                      </p:cBhvr>
                                      <p:to>
                                        <p:strVal val="visible"/>
                                      </p:to>
                                    </p:set>
                                    <p:animEffect transition="in" filter="dissolve">
                                      <p:cBhvr>
                                        <p:cTn id="61" dur="500"/>
                                        <p:tgtEl>
                                          <p:spTgt spid="434179">
                                            <p:txEl>
                                              <p:pRg st="16" end="16"/>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34179">
                                            <p:txEl>
                                              <p:pRg st="17" end="17"/>
                                            </p:txEl>
                                          </p:spTgt>
                                        </p:tgtEl>
                                        <p:attrNameLst>
                                          <p:attrName>style.visibility</p:attrName>
                                        </p:attrNameLst>
                                      </p:cBhvr>
                                      <p:to>
                                        <p:strVal val="visible"/>
                                      </p:to>
                                    </p:set>
                                    <p:animEffect transition="in" filter="dissolve">
                                      <p:cBhvr>
                                        <p:cTn id="64" dur="500"/>
                                        <p:tgtEl>
                                          <p:spTgt spid="434179">
                                            <p:txEl>
                                              <p:pRg st="17" end="17"/>
                                            </p:txEl>
                                          </p:spTgt>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4179">
                                            <p:txEl>
                                              <p:pRg st="18" end="18"/>
                                            </p:txEl>
                                          </p:spTgt>
                                        </p:tgtEl>
                                        <p:attrNameLst>
                                          <p:attrName>style.visibility</p:attrName>
                                        </p:attrNameLst>
                                      </p:cBhvr>
                                      <p:to>
                                        <p:strVal val="visible"/>
                                      </p:to>
                                    </p:set>
                                    <p:animEffect transition="in" filter="dissolve">
                                      <p:cBhvr>
                                        <p:cTn id="67" dur="500"/>
                                        <p:tgtEl>
                                          <p:spTgt spid="434179">
                                            <p:txEl>
                                              <p:pRg st="18" end="18"/>
                                            </p:txEl>
                                          </p:spTgt>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34179">
                                            <p:txEl>
                                              <p:pRg st="19" end="19"/>
                                            </p:txEl>
                                          </p:spTgt>
                                        </p:tgtEl>
                                        <p:attrNameLst>
                                          <p:attrName>style.visibility</p:attrName>
                                        </p:attrNameLst>
                                      </p:cBhvr>
                                      <p:to>
                                        <p:strVal val="visible"/>
                                      </p:to>
                                    </p:set>
                                    <p:animEffect transition="in" filter="dissolve">
                                      <p:cBhvr>
                                        <p:cTn id="70" dur="500"/>
                                        <p:tgtEl>
                                          <p:spTgt spid="434179">
                                            <p:txEl>
                                              <p:pRg st="19" end="19"/>
                                            </p:txEl>
                                          </p:spTgt>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34179">
                                            <p:txEl>
                                              <p:pRg st="20" end="20"/>
                                            </p:txEl>
                                          </p:spTgt>
                                        </p:tgtEl>
                                        <p:attrNameLst>
                                          <p:attrName>style.visibility</p:attrName>
                                        </p:attrNameLst>
                                      </p:cBhvr>
                                      <p:to>
                                        <p:strVal val="visible"/>
                                      </p:to>
                                    </p:set>
                                    <p:animEffect transition="in" filter="dissolve">
                                      <p:cBhvr>
                                        <p:cTn id="73" dur="500"/>
                                        <p:tgtEl>
                                          <p:spTgt spid="434179">
                                            <p:txEl>
                                              <p:pRg st="20" end="20"/>
                                            </p:txEl>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4179">
                                            <p:txEl>
                                              <p:pRg st="21" end="21"/>
                                            </p:txEl>
                                          </p:spTgt>
                                        </p:tgtEl>
                                        <p:attrNameLst>
                                          <p:attrName>style.visibility</p:attrName>
                                        </p:attrNameLst>
                                      </p:cBhvr>
                                      <p:to>
                                        <p:strVal val="visible"/>
                                      </p:to>
                                    </p:set>
                                    <p:animEffect transition="in" filter="dissolve">
                                      <p:cBhvr>
                                        <p:cTn id="76" dur="500"/>
                                        <p:tgtEl>
                                          <p:spTgt spid="434179">
                                            <p:txEl>
                                              <p:pRg st="21" end="21"/>
                                            </p:txEl>
                                          </p:spTgt>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34179">
                                            <p:txEl>
                                              <p:pRg st="22" end="22"/>
                                            </p:txEl>
                                          </p:spTgt>
                                        </p:tgtEl>
                                        <p:attrNameLst>
                                          <p:attrName>style.visibility</p:attrName>
                                        </p:attrNameLst>
                                      </p:cBhvr>
                                      <p:to>
                                        <p:strVal val="visible"/>
                                      </p:to>
                                    </p:set>
                                    <p:animEffect transition="in" filter="dissolve">
                                      <p:cBhvr>
                                        <p:cTn id="79" dur="500"/>
                                        <p:tgtEl>
                                          <p:spTgt spid="434179">
                                            <p:txEl>
                                              <p:pRg st="22" end="22"/>
                                            </p:txEl>
                                          </p:spTgt>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34179">
                                            <p:txEl>
                                              <p:pRg st="23" end="23"/>
                                            </p:txEl>
                                          </p:spTgt>
                                        </p:tgtEl>
                                        <p:attrNameLst>
                                          <p:attrName>style.visibility</p:attrName>
                                        </p:attrNameLst>
                                      </p:cBhvr>
                                      <p:to>
                                        <p:strVal val="visible"/>
                                      </p:to>
                                    </p:set>
                                    <p:animEffect transition="in" filter="dissolve">
                                      <p:cBhvr>
                                        <p:cTn id="82" dur="500"/>
                                        <p:tgtEl>
                                          <p:spTgt spid="434179">
                                            <p:txEl>
                                              <p:pRg st="23" end="23"/>
                                            </p:txEl>
                                          </p:spTgt>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34179">
                                            <p:txEl>
                                              <p:pRg st="24" end="24"/>
                                            </p:txEl>
                                          </p:spTgt>
                                        </p:tgtEl>
                                        <p:attrNameLst>
                                          <p:attrName>style.visibility</p:attrName>
                                        </p:attrNameLst>
                                      </p:cBhvr>
                                      <p:to>
                                        <p:strVal val="visible"/>
                                      </p:to>
                                    </p:set>
                                    <p:animEffect transition="in" filter="dissolve">
                                      <p:cBhvr>
                                        <p:cTn id="85" dur="500"/>
                                        <p:tgtEl>
                                          <p:spTgt spid="434179">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p:bldP spid="434179" grpId="0" uiExpand="1"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FA38E1-4561-4EE9-8A9D-EF55E0F8E21B}"/>
              </a:ext>
            </a:extLst>
          </p:cNvPr>
          <p:cNvSpPr>
            <a:spLocks noGrp="1"/>
          </p:cNvSpPr>
          <p:nvPr>
            <p:ph type="sldNum" sz="quarter" idx="10"/>
          </p:nvPr>
        </p:nvSpPr>
        <p:spPr/>
        <p:txBody>
          <a:bodyPr/>
          <a:lstStyle/>
          <a:p>
            <a:r>
              <a:rPr lang="en-GB" altLang="en-US"/>
              <a:t>Page </a:t>
            </a:r>
            <a:fld id="{286F36C2-6D9F-41E4-A158-BC5BCED3AD09}" type="slidenum">
              <a:rPr lang="en-GB" altLang="en-US"/>
              <a:pPr/>
              <a:t>69</a:t>
            </a:fld>
            <a:r>
              <a:rPr lang="en-GB" altLang="en-US" sz="1400" b="0">
                <a:solidFill>
                  <a:schemeClr val="tx1"/>
                </a:solidFill>
              </a:rPr>
              <a:t> | </a:t>
            </a:r>
            <a:fld id="{67E6DDFC-F7B5-4F3B-B412-6EF990AC9A78}" type="datetime1">
              <a:rPr lang="en-GB" altLang="en-US" sz="1400" b="0">
                <a:solidFill>
                  <a:schemeClr val="tx1"/>
                </a:solidFill>
              </a:rPr>
              <a:pPr/>
              <a:t>07/07/2021</a:t>
            </a:fld>
            <a:r>
              <a:rPr lang="en-GB" altLang="en-US" sz="1400" b="0">
                <a:solidFill>
                  <a:schemeClr val="tx1"/>
                </a:solidFill>
              </a:rPr>
              <a:t> | UNIX Fundementals II </a:t>
            </a:r>
          </a:p>
        </p:txBody>
      </p:sp>
      <p:sp>
        <p:nvSpPr>
          <p:cNvPr id="350210" name="Rectangle 2">
            <a:extLst>
              <a:ext uri="{FF2B5EF4-FFF2-40B4-BE49-F238E27FC236}">
                <a16:creationId xmlns:a16="http://schemas.microsoft.com/office/drawing/2014/main" id="{DC7CF949-B51D-4365-AC29-D506FB1D4EC4}"/>
              </a:ext>
            </a:extLst>
          </p:cNvPr>
          <p:cNvSpPr>
            <a:spLocks noGrp="1" noChangeArrowheads="1"/>
          </p:cNvSpPr>
          <p:nvPr>
            <p:ph type="title"/>
          </p:nvPr>
        </p:nvSpPr>
        <p:spPr/>
        <p:txBody>
          <a:bodyPr/>
          <a:lstStyle/>
          <a:p>
            <a:r>
              <a:rPr lang="en-GB" altLang="en-US" sz="4000"/>
              <a:t>UNIX Tools &amp; Utilities - head</a:t>
            </a:r>
          </a:p>
        </p:txBody>
      </p:sp>
      <p:sp>
        <p:nvSpPr>
          <p:cNvPr id="350211" name="Rectangle 3">
            <a:extLst>
              <a:ext uri="{FF2B5EF4-FFF2-40B4-BE49-F238E27FC236}">
                <a16:creationId xmlns:a16="http://schemas.microsoft.com/office/drawing/2014/main" id="{D88B7A7F-B902-4550-8BA0-028508B49DBD}"/>
              </a:ext>
            </a:extLst>
          </p:cNvPr>
          <p:cNvSpPr>
            <a:spLocks noGrp="1" noChangeArrowheads="1"/>
          </p:cNvSpPr>
          <p:nvPr>
            <p:ph type="body" idx="1"/>
          </p:nvPr>
        </p:nvSpPr>
        <p:spPr/>
        <p:txBody>
          <a:bodyPr/>
          <a:lstStyle/>
          <a:p>
            <a:r>
              <a:rPr lang="en-GB" altLang="en-US"/>
              <a:t> Displays the first few lines or bytes of a file, files or piped output.</a:t>
            </a:r>
          </a:p>
          <a:p>
            <a:r>
              <a:rPr lang="en-GB" altLang="en-US"/>
              <a:t>If no flag is specified with the head command, the first 10 lines are displayed by default.</a:t>
            </a:r>
          </a:p>
          <a:p>
            <a:r>
              <a:rPr lang="en-GB" altLang="en-US"/>
              <a:t>The File parameter specifies the names of the input files.</a:t>
            </a:r>
          </a:p>
          <a:p>
            <a:r>
              <a:rPr lang="en-GB" altLang="en-US"/>
              <a:t>An input file must be a text file. </a:t>
            </a:r>
          </a:p>
          <a:p>
            <a:r>
              <a:rPr lang="en-GB" altLang="en-US"/>
              <a:t>When more than one file is specified, the start of each file will look like the following:</a:t>
            </a:r>
          </a:p>
          <a:p>
            <a:pPr>
              <a:buFont typeface="Wingdings" panose="05000000000000000000" pitchFamily="2" charset="2"/>
              <a:buNone/>
            </a:pPr>
            <a:endParaRPr lang="en-GB" altLang="en-US"/>
          </a:p>
          <a:p>
            <a:pPr lvl="1">
              <a:buFont typeface="Wingdings" panose="05000000000000000000" pitchFamily="2" charset="2"/>
              <a:buNone/>
            </a:pPr>
            <a:r>
              <a:rPr lang="en-GB" altLang="en-US"/>
              <a:t>==&gt; filename &lt;==</a:t>
            </a:r>
          </a:p>
          <a:p>
            <a:pPr>
              <a:buFont typeface="Wingdings" panose="05000000000000000000" pitchFamily="2" charset="2"/>
              <a:buNone/>
            </a:pP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309B76-1F58-4276-836B-DA816CAD3033}"/>
              </a:ext>
            </a:extLst>
          </p:cNvPr>
          <p:cNvSpPr>
            <a:spLocks noGrp="1"/>
          </p:cNvSpPr>
          <p:nvPr>
            <p:ph type="sldNum" sz="quarter" idx="10"/>
          </p:nvPr>
        </p:nvSpPr>
        <p:spPr/>
        <p:txBody>
          <a:bodyPr/>
          <a:lstStyle/>
          <a:p>
            <a:r>
              <a:rPr lang="en-GB" altLang="en-US"/>
              <a:t>Page </a:t>
            </a:r>
            <a:fld id="{0495A31E-6A18-4B23-B011-B8C17BF66846}" type="slidenum">
              <a:rPr lang="en-GB" altLang="en-US"/>
              <a:pPr/>
              <a:t>7</a:t>
            </a:fld>
            <a:r>
              <a:rPr lang="en-GB" altLang="en-US" sz="1400" b="0">
                <a:solidFill>
                  <a:schemeClr val="tx1"/>
                </a:solidFill>
              </a:rPr>
              <a:t> | </a:t>
            </a:r>
            <a:fld id="{1798D6DA-8E9E-4774-AE66-38A0D56E9D01}" type="datetime1">
              <a:rPr lang="en-GB" altLang="en-US" sz="1400" b="0">
                <a:solidFill>
                  <a:schemeClr val="tx1"/>
                </a:solidFill>
              </a:rPr>
              <a:pPr/>
              <a:t>07/07/2021</a:t>
            </a:fld>
            <a:r>
              <a:rPr lang="en-GB" altLang="en-US" sz="1400" b="0">
                <a:solidFill>
                  <a:schemeClr val="tx1"/>
                </a:solidFill>
              </a:rPr>
              <a:t> | UNIX Fundementals II </a:t>
            </a:r>
          </a:p>
        </p:txBody>
      </p:sp>
      <p:sp>
        <p:nvSpPr>
          <p:cNvPr id="275458" name="Rectangle 2">
            <a:extLst>
              <a:ext uri="{FF2B5EF4-FFF2-40B4-BE49-F238E27FC236}">
                <a16:creationId xmlns:a16="http://schemas.microsoft.com/office/drawing/2014/main" id="{A9E40B0B-7491-4CC3-88E9-ACA96E13EBA1}"/>
              </a:ext>
            </a:extLst>
          </p:cNvPr>
          <p:cNvSpPr>
            <a:spLocks noGrp="1" noChangeArrowheads="1"/>
          </p:cNvSpPr>
          <p:nvPr>
            <p:ph type="title"/>
          </p:nvPr>
        </p:nvSpPr>
        <p:spPr/>
        <p:txBody>
          <a:bodyPr/>
          <a:lstStyle/>
          <a:p>
            <a:r>
              <a:rPr lang="en-GB" altLang="en-US" sz="4000"/>
              <a:t>vi editor - A Brief History of vi</a:t>
            </a:r>
          </a:p>
        </p:txBody>
      </p:sp>
      <p:sp>
        <p:nvSpPr>
          <p:cNvPr id="275459" name="Rectangle 3">
            <a:extLst>
              <a:ext uri="{FF2B5EF4-FFF2-40B4-BE49-F238E27FC236}">
                <a16:creationId xmlns:a16="http://schemas.microsoft.com/office/drawing/2014/main" id="{9B3E39AA-D479-4B1D-8CB7-12A069914AE5}"/>
              </a:ext>
            </a:extLst>
          </p:cNvPr>
          <p:cNvSpPr>
            <a:spLocks noChangeArrowheads="1"/>
          </p:cNvSpPr>
          <p:nvPr>
            <p:ph type="body" idx="1"/>
          </p:nvPr>
        </p:nvSpPr>
        <p:spPr/>
        <p:txBody>
          <a:bodyPr/>
          <a:lstStyle/>
          <a:p>
            <a:r>
              <a:rPr lang="en-GB" altLang="en-US" sz="2000"/>
              <a:t>A line Editor was developed at Bell Labs for the early version of AT&amp;T UNIX.  It was called </a:t>
            </a:r>
            <a:r>
              <a:rPr lang="en-GB" altLang="en-US" sz="2000">
                <a:solidFill>
                  <a:srgbClr val="800000"/>
                </a:solidFill>
              </a:rPr>
              <a:t>ed</a:t>
            </a:r>
            <a:r>
              <a:rPr lang="en-GB" altLang="en-US" sz="2000"/>
              <a:t>.</a:t>
            </a:r>
          </a:p>
          <a:p>
            <a:r>
              <a:rPr lang="en-GB" altLang="en-US" sz="2000"/>
              <a:t>Many other editors were ‘spawned’ from ed.  These included:</a:t>
            </a:r>
          </a:p>
          <a:p>
            <a:pPr lvl="1"/>
            <a:r>
              <a:rPr lang="en-GB" altLang="en-US" sz="1800">
                <a:solidFill>
                  <a:srgbClr val="800000"/>
                </a:solidFill>
              </a:rPr>
              <a:t>edlin</a:t>
            </a:r>
            <a:r>
              <a:rPr lang="en-GB" altLang="en-US" sz="1800"/>
              <a:t> (DOS editor)</a:t>
            </a:r>
          </a:p>
          <a:p>
            <a:pPr lvl="1"/>
            <a:r>
              <a:rPr lang="en-GB" altLang="en-US" sz="1800">
                <a:solidFill>
                  <a:srgbClr val="800000"/>
                </a:solidFill>
              </a:rPr>
              <a:t>sed</a:t>
            </a:r>
            <a:r>
              <a:rPr lang="en-GB" altLang="en-US" sz="1800"/>
              <a:t> (non-interactve stream editor – UNIX)</a:t>
            </a:r>
          </a:p>
          <a:p>
            <a:pPr lvl="1"/>
            <a:r>
              <a:rPr lang="en-GB" altLang="en-US" sz="1800">
                <a:solidFill>
                  <a:srgbClr val="800000"/>
                </a:solidFill>
              </a:rPr>
              <a:t>ex</a:t>
            </a:r>
            <a:r>
              <a:rPr lang="en-GB" altLang="en-US" sz="1800"/>
              <a:t> (BSD extended version of ed)</a:t>
            </a:r>
          </a:p>
          <a:p>
            <a:r>
              <a:rPr lang="en-GB" altLang="en-US" sz="2000"/>
              <a:t>Bill Joy at University of California, Berkeley, created the extended version of </a:t>
            </a:r>
            <a:r>
              <a:rPr lang="en-GB" altLang="en-US" sz="2000">
                <a:solidFill>
                  <a:srgbClr val="800000"/>
                </a:solidFill>
              </a:rPr>
              <a:t>ed</a:t>
            </a:r>
            <a:r>
              <a:rPr lang="en-GB" altLang="en-US" sz="2000"/>
              <a:t> (ex) around the time that terminal devices (cathode ray tube screen display) were being introduced (1970’s).</a:t>
            </a:r>
          </a:p>
          <a:p>
            <a:r>
              <a:rPr lang="en-GB" altLang="en-US" sz="2000"/>
              <a:t>Later he added </a:t>
            </a:r>
            <a:r>
              <a:rPr lang="en-GB" altLang="en-US" sz="2000" b="1">
                <a:solidFill>
                  <a:srgbClr val="800000"/>
                </a:solidFill>
              </a:rPr>
              <a:t>v</a:t>
            </a:r>
            <a:r>
              <a:rPr lang="en-GB" altLang="en-US" sz="2000"/>
              <a:t>isual </a:t>
            </a:r>
            <a:r>
              <a:rPr lang="en-GB" altLang="en-US" sz="2000" b="1">
                <a:solidFill>
                  <a:srgbClr val="800000"/>
                </a:solidFill>
              </a:rPr>
              <a:t>i</a:t>
            </a:r>
            <a:r>
              <a:rPr lang="en-GB" altLang="en-US" sz="2000"/>
              <a:t>nterface mode to ed, which was invoked by using the command </a:t>
            </a:r>
            <a:r>
              <a:rPr lang="en-GB" altLang="en-US" sz="2000" b="1">
                <a:solidFill>
                  <a:srgbClr val="800000"/>
                </a:solidFill>
              </a:rPr>
              <a:t>:vi</a:t>
            </a:r>
            <a:r>
              <a:rPr lang="en-GB" altLang="en-US" sz="2000"/>
              <a:t> &lt;return&gt;.  Later, a linked filename was created to invoke the ex editor in visual mode.  The name of the link was: </a:t>
            </a:r>
            <a:r>
              <a:rPr lang="en-GB" altLang="en-US" sz="2000" b="1">
                <a:solidFill>
                  <a:srgbClr val="800000"/>
                </a:solidFill>
              </a:rPr>
              <a:t>vi.</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75458"/>
                                        </p:tgtEl>
                                        <p:attrNameLst>
                                          <p:attrName>style.visibility</p:attrName>
                                        </p:attrNameLst>
                                      </p:cBhvr>
                                      <p:to>
                                        <p:strVal val="visible"/>
                                      </p:to>
                                    </p:set>
                                    <p:anim calcmode="discrete" valueType="clr">
                                      <p:cBhvr override="childStyle">
                                        <p:cTn id="7" dur="80"/>
                                        <p:tgtEl>
                                          <p:spTgt spid="2754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5458"/>
                                        </p:tgtEl>
                                        <p:attrNameLst>
                                          <p:attrName>fillcolor</p:attrName>
                                        </p:attrNameLst>
                                      </p:cBhvr>
                                      <p:tavLst>
                                        <p:tav tm="0">
                                          <p:val>
                                            <p:clrVal>
                                              <a:schemeClr val="accent2"/>
                                            </p:clrVal>
                                          </p:val>
                                        </p:tav>
                                        <p:tav tm="50000">
                                          <p:val>
                                            <p:clrVal>
                                              <a:schemeClr val="hlink"/>
                                            </p:clrVal>
                                          </p:val>
                                        </p:tav>
                                      </p:tavLst>
                                    </p:anim>
                                    <p:set>
                                      <p:cBhvr>
                                        <p:cTn id="9" dur="80"/>
                                        <p:tgtEl>
                                          <p:spTgt spid="275458"/>
                                        </p:tgtEl>
                                        <p:attrNameLst>
                                          <p:attrName>fill.type</p:attrName>
                                        </p:attrNameLst>
                                      </p:cBhvr>
                                      <p:to>
                                        <p:strVal val="solid"/>
                                      </p:to>
                                    </p:set>
                                  </p:childTnLst>
                                </p:cTn>
                              </p:par>
                            </p:childTnLst>
                          </p:cTn>
                        </p:par>
                        <p:par>
                          <p:cTn id="10" fill="hold" nodeType="afterGroup">
                            <p:stCondLst>
                              <p:cond delay="1080"/>
                            </p:stCondLst>
                            <p:childTnLst>
                              <p:par>
                                <p:cTn id="11" presetID="5" presetClass="entr" presetSubtype="10" fill="hold" grpId="0" nodeType="afterEffect">
                                  <p:stCondLst>
                                    <p:cond delay="0"/>
                                  </p:stCondLst>
                                  <p:childTnLst>
                                    <p:set>
                                      <p:cBhvr>
                                        <p:cTn id="12" dur="1" fill="hold">
                                          <p:stCondLst>
                                            <p:cond delay="0"/>
                                          </p:stCondLst>
                                        </p:cTn>
                                        <p:tgtEl>
                                          <p:spTgt spid="275459">
                                            <p:txEl>
                                              <p:pRg st="0" end="0"/>
                                            </p:txEl>
                                          </p:spTgt>
                                        </p:tgtEl>
                                        <p:attrNameLst>
                                          <p:attrName>style.visibility</p:attrName>
                                        </p:attrNameLst>
                                      </p:cBhvr>
                                      <p:to>
                                        <p:strVal val="visible"/>
                                      </p:to>
                                    </p:set>
                                    <p:animEffect transition="in" filter="checkerboard(across)">
                                      <p:cBhvr>
                                        <p:cTn id="13" dur="500"/>
                                        <p:tgtEl>
                                          <p:spTgt spid="275459">
                                            <p:txEl>
                                              <p:pRg st="0" end="0"/>
                                            </p:txEl>
                                          </p:spTgt>
                                        </p:tgtEl>
                                      </p:cBhvr>
                                    </p:animEffect>
                                  </p:childTnLst>
                                </p:cTn>
                              </p:par>
                            </p:childTnLst>
                          </p:cTn>
                        </p:par>
                        <p:par>
                          <p:cTn id="14" fill="hold" nodeType="afterGroup">
                            <p:stCondLst>
                              <p:cond delay="1580"/>
                            </p:stCondLst>
                            <p:childTnLst>
                              <p:par>
                                <p:cTn id="15" presetID="5" presetClass="entr" presetSubtype="10" fill="hold" grpId="0" nodeType="afterEffect">
                                  <p:stCondLst>
                                    <p:cond delay="0"/>
                                  </p:stCondLst>
                                  <p:childTnLst>
                                    <p:set>
                                      <p:cBhvr>
                                        <p:cTn id="16" dur="1" fill="hold">
                                          <p:stCondLst>
                                            <p:cond delay="0"/>
                                          </p:stCondLst>
                                        </p:cTn>
                                        <p:tgtEl>
                                          <p:spTgt spid="275459">
                                            <p:txEl>
                                              <p:pRg st="1" end="1"/>
                                            </p:txEl>
                                          </p:spTgt>
                                        </p:tgtEl>
                                        <p:attrNameLst>
                                          <p:attrName>style.visibility</p:attrName>
                                        </p:attrNameLst>
                                      </p:cBhvr>
                                      <p:to>
                                        <p:strVal val="visible"/>
                                      </p:to>
                                    </p:set>
                                    <p:animEffect transition="in" filter="checkerboard(across)">
                                      <p:cBhvr>
                                        <p:cTn id="17" dur="500"/>
                                        <p:tgtEl>
                                          <p:spTgt spid="275459">
                                            <p:txEl>
                                              <p:pRg st="1" end="1"/>
                                            </p:txEl>
                                          </p:spTgt>
                                        </p:tgtEl>
                                      </p:cBhvr>
                                    </p:animEffect>
                                  </p:childTnLst>
                                </p:cTn>
                              </p:par>
                            </p:childTnLst>
                          </p:cTn>
                        </p:par>
                        <p:par>
                          <p:cTn id="18" fill="hold" nodeType="afterGroup">
                            <p:stCondLst>
                              <p:cond delay="2080"/>
                            </p:stCondLst>
                            <p:childTnLst>
                              <p:par>
                                <p:cTn id="19" presetID="2" presetClass="entr" presetSubtype="4" fill="hold" grpId="0" nodeType="afterEffect">
                                  <p:stCondLst>
                                    <p:cond delay="0"/>
                                  </p:stCondLst>
                                  <p:childTnLst>
                                    <p:set>
                                      <p:cBhvr>
                                        <p:cTn id="20" dur="1" fill="hold">
                                          <p:stCondLst>
                                            <p:cond delay="0"/>
                                          </p:stCondLst>
                                        </p:cTn>
                                        <p:tgtEl>
                                          <p:spTgt spid="275459">
                                            <p:txEl>
                                              <p:pRg st="2" end="2"/>
                                            </p:txEl>
                                          </p:spTgt>
                                        </p:tgtEl>
                                        <p:attrNameLst>
                                          <p:attrName>style.visibility</p:attrName>
                                        </p:attrNameLst>
                                      </p:cBhvr>
                                      <p:to>
                                        <p:strVal val="visible"/>
                                      </p:to>
                                    </p:set>
                                    <p:anim calcmode="lin" valueType="num">
                                      <p:cBhvr additive="base">
                                        <p:cTn id="21" dur="500" fill="hold"/>
                                        <p:tgtEl>
                                          <p:spTgt spid="27545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5459">
                                            <p:txEl>
                                              <p:pRg st="2" end="2"/>
                                            </p:txEl>
                                          </p:spTgt>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2580"/>
                            </p:stCondLst>
                            <p:childTnLst>
                              <p:par>
                                <p:cTn id="24" presetID="2" presetClass="entr" presetSubtype="4" fill="hold" grpId="0" nodeType="afterEffect">
                                  <p:stCondLst>
                                    <p:cond delay="0"/>
                                  </p:stCondLst>
                                  <p:childTnLst>
                                    <p:set>
                                      <p:cBhvr>
                                        <p:cTn id="25" dur="1" fill="hold">
                                          <p:stCondLst>
                                            <p:cond delay="0"/>
                                          </p:stCondLst>
                                        </p:cTn>
                                        <p:tgtEl>
                                          <p:spTgt spid="275459">
                                            <p:txEl>
                                              <p:pRg st="3" end="3"/>
                                            </p:txEl>
                                          </p:spTgt>
                                        </p:tgtEl>
                                        <p:attrNameLst>
                                          <p:attrName>style.visibility</p:attrName>
                                        </p:attrNameLst>
                                      </p:cBhvr>
                                      <p:to>
                                        <p:strVal val="visible"/>
                                      </p:to>
                                    </p:set>
                                    <p:anim calcmode="lin" valueType="num">
                                      <p:cBhvr additive="base">
                                        <p:cTn id="26" dur="500" fill="hold"/>
                                        <p:tgtEl>
                                          <p:spTgt spid="27545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75459">
                                            <p:txEl>
                                              <p:pRg st="3" end="3"/>
                                            </p:txEl>
                                          </p:spTgt>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3080"/>
                            </p:stCondLst>
                            <p:childTnLst>
                              <p:par>
                                <p:cTn id="29" presetID="2" presetClass="entr" presetSubtype="4" fill="hold" grpId="0" nodeType="afterEffect">
                                  <p:stCondLst>
                                    <p:cond delay="0"/>
                                  </p:stCondLst>
                                  <p:childTnLst>
                                    <p:set>
                                      <p:cBhvr>
                                        <p:cTn id="30" dur="1" fill="hold">
                                          <p:stCondLst>
                                            <p:cond delay="0"/>
                                          </p:stCondLst>
                                        </p:cTn>
                                        <p:tgtEl>
                                          <p:spTgt spid="275459">
                                            <p:txEl>
                                              <p:pRg st="4" end="4"/>
                                            </p:txEl>
                                          </p:spTgt>
                                        </p:tgtEl>
                                        <p:attrNameLst>
                                          <p:attrName>style.visibility</p:attrName>
                                        </p:attrNameLst>
                                      </p:cBhvr>
                                      <p:to>
                                        <p:strVal val="visible"/>
                                      </p:to>
                                    </p:set>
                                    <p:anim calcmode="lin" valueType="num">
                                      <p:cBhvr additive="base">
                                        <p:cTn id="31" dur="500" fill="hold"/>
                                        <p:tgtEl>
                                          <p:spTgt spid="2754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5459">
                                            <p:txEl>
                                              <p:pRg st="4" end="4"/>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3580"/>
                            </p:stCondLst>
                            <p:childTnLst>
                              <p:par>
                                <p:cTn id="34" presetID="5" presetClass="entr" presetSubtype="10" fill="hold" grpId="0" nodeType="afterEffect">
                                  <p:stCondLst>
                                    <p:cond delay="0"/>
                                  </p:stCondLst>
                                  <p:childTnLst>
                                    <p:set>
                                      <p:cBhvr>
                                        <p:cTn id="35" dur="1" fill="hold">
                                          <p:stCondLst>
                                            <p:cond delay="0"/>
                                          </p:stCondLst>
                                        </p:cTn>
                                        <p:tgtEl>
                                          <p:spTgt spid="275459">
                                            <p:txEl>
                                              <p:pRg st="5" end="5"/>
                                            </p:txEl>
                                          </p:spTgt>
                                        </p:tgtEl>
                                        <p:attrNameLst>
                                          <p:attrName>style.visibility</p:attrName>
                                        </p:attrNameLst>
                                      </p:cBhvr>
                                      <p:to>
                                        <p:strVal val="visible"/>
                                      </p:to>
                                    </p:set>
                                    <p:animEffect transition="in" filter="checkerboard(across)">
                                      <p:cBhvr>
                                        <p:cTn id="36" dur="500"/>
                                        <p:tgtEl>
                                          <p:spTgt spid="275459">
                                            <p:txEl>
                                              <p:pRg st="5" end="5"/>
                                            </p:txEl>
                                          </p:spTgt>
                                        </p:tgtEl>
                                      </p:cBhvr>
                                    </p:animEffect>
                                  </p:childTnLst>
                                </p:cTn>
                              </p:par>
                            </p:childTnLst>
                          </p:cTn>
                        </p:par>
                        <p:par>
                          <p:cTn id="37" fill="hold" nodeType="afterGroup">
                            <p:stCondLst>
                              <p:cond delay="4080"/>
                            </p:stCondLst>
                            <p:childTnLst>
                              <p:par>
                                <p:cTn id="38" presetID="5" presetClass="entr" presetSubtype="10" fill="hold" grpId="0" nodeType="afterEffect">
                                  <p:stCondLst>
                                    <p:cond delay="0"/>
                                  </p:stCondLst>
                                  <p:childTnLst>
                                    <p:set>
                                      <p:cBhvr>
                                        <p:cTn id="39" dur="1" fill="hold">
                                          <p:stCondLst>
                                            <p:cond delay="0"/>
                                          </p:stCondLst>
                                        </p:cTn>
                                        <p:tgtEl>
                                          <p:spTgt spid="275459">
                                            <p:txEl>
                                              <p:pRg st="6" end="6"/>
                                            </p:txEl>
                                          </p:spTgt>
                                        </p:tgtEl>
                                        <p:attrNameLst>
                                          <p:attrName>style.visibility</p:attrName>
                                        </p:attrNameLst>
                                      </p:cBhvr>
                                      <p:to>
                                        <p:strVal val="visible"/>
                                      </p:to>
                                    </p:set>
                                    <p:animEffect transition="in" filter="checkerboard(across)">
                                      <p:cBhvr>
                                        <p:cTn id="40" dur="5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p:bldP spid="275459"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A5CA404C-DD14-4173-A164-13C6EDEE1788}"/>
              </a:ext>
            </a:extLst>
          </p:cNvPr>
          <p:cNvSpPr>
            <a:spLocks noGrp="1"/>
          </p:cNvSpPr>
          <p:nvPr>
            <p:ph type="sldNum" sz="quarter" idx="10"/>
          </p:nvPr>
        </p:nvSpPr>
        <p:spPr/>
        <p:txBody>
          <a:bodyPr/>
          <a:lstStyle/>
          <a:p>
            <a:r>
              <a:rPr lang="en-GB" altLang="en-US"/>
              <a:t>Page </a:t>
            </a:r>
            <a:fld id="{B1C6E16C-626D-4CBD-B0C0-35BBE8B87B30}" type="slidenum">
              <a:rPr lang="en-GB" altLang="en-US"/>
              <a:pPr/>
              <a:t>70</a:t>
            </a:fld>
            <a:r>
              <a:rPr lang="en-GB" altLang="en-US" sz="1400" b="0">
                <a:solidFill>
                  <a:schemeClr val="tx1"/>
                </a:solidFill>
              </a:rPr>
              <a:t> | </a:t>
            </a:r>
            <a:fld id="{EB8E1784-5DF1-4FE3-A337-F0C5A6A48FAE}" type="datetime1">
              <a:rPr lang="en-GB" altLang="en-US" sz="1400" b="0">
                <a:solidFill>
                  <a:schemeClr val="tx1"/>
                </a:solidFill>
              </a:rPr>
              <a:pPr/>
              <a:t>07/07/2021</a:t>
            </a:fld>
            <a:r>
              <a:rPr lang="en-GB" altLang="en-US" sz="1400" b="0">
                <a:solidFill>
                  <a:schemeClr val="tx1"/>
                </a:solidFill>
              </a:rPr>
              <a:t> | UNIX Fundementals II </a:t>
            </a:r>
          </a:p>
        </p:txBody>
      </p:sp>
      <p:sp>
        <p:nvSpPr>
          <p:cNvPr id="435202" name="Rectangle 2">
            <a:extLst>
              <a:ext uri="{FF2B5EF4-FFF2-40B4-BE49-F238E27FC236}">
                <a16:creationId xmlns:a16="http://schemas.microsoft.com/office/drawing/2014/main" id="{BEDF9ECD-67CF-4C71-B0EF-1723F3543727}"/>
              </a:ext>
            </a:extLst>
          </p:cNvPr>
          <p:cNvSpPr>
            <a:spLocks noGrp="1" noChangeArrowheads="1"/>
          </p:cNvSpPr>
          <p:nvPr>
            <p:ph type="title"/>
          </p:nvPr>
        </p:nvSpPr>
        <p:spPr/>
        <p:txBody>
          <a:bodyPr/>
          <a:lstStyle/>
          <a:p>
            <a:r>
              <a:rPr lang="en-GB" altLang="en-US" sz="4000"/>
              <a:t>UNIX Tools &amp; Utilities – head I</a:t>
            </a:r>
          </a:p>
        </p:txBody>
      </p:sp>
      <p:sp>
        <p:nvSpPr>
          <p:cNvPr id="435203" name="Rectangle 3">
            <a:extLst>
              <a:ext uri="{FF2B5EF4-FFF2-40B4-BE49-F238E27FC236}">
                <a16:creationId xmlns:a16="http://schemas.microsoft.com/office/drawing/2014/main" id="{BE161D79-58B4-4A4D-AF5F-CBBA5A0B2A59}"/>
              </a:ext>
            </a:extLst>
          </p:cNvPr>
          <p:cNvSpPr>
            <a:spLocks noGrp="1" noChangeArrowheads="1"/>
          </p:cNvSpPr>
          <p:nvPr>
            <p:ph type="body" idx="1"/>
          </p:nvPr>
        </p:nvSpPr>
        <p:spPr>
          <a:xfrm>
            <a:off x="849313" y="1196975"/>
            <a:ext cx="8420100" cy="2663825"/>
          </a:xfrm>
          <a:solidFill>
            <a:schemeClr val="tx1"/>
          </a:solidFill>
        </p:spPr>
        <p:txBody>
          <a:bodyPr/>
          <a:lstStyle/>
          <a:p>
            <a:pPr>
              <a:lnSpc>
                <a:spcPct val="80000"/>
              </a:lnSpc>
            </a:pPr>
            <a:r>
              <a:rPr lang="en-GB" altLang="en-US" sz="1400">
                <a:solidFill>
                  <a:schemeClr val="bg1"/>
                </a:solidFill>
              </a:rPr>
              <a:t>Example 1:</a:t>
            </a:r>
          </a:p>
          <a:p>
            <a:pPr>
              <a:lnSpc>
                <a:spcPct val="80000"/>
              </a:lnSpc>
              <a:buFont typeface="Wingdings" panose="05000000000000000000" pitchFamily="2" charset="2"/>
              <a:buNone/>
            </a:pPr>
            <a:endParaRPr lang="en-GB" altLang="en-US" sz="1400">
              <a:solidFill>
                <a:schemeClr val="bg1"/>
              </a:solidFill>
            </a:endParaRPr>
          </a:p>
          <a:p>
            <a:pPr>
              <a:lnSpc>
                <a:spcPct val="80000"/>
              </a:lnSpc>
              <a:buFont typeface="Wingdings" panose="05000000000000000000" pitchFamily="2" charset="2"/>
              <a:buNone/>
            </a:pPr>
            <a:r>
              <a:rPr lang="en-GB" altLang="en-US" sz="1200">
                <a:solidFill>
                  <a:srgbClr val="00FF00"/>
                </a:solidFill>
              </a:rPr>
              <a:t>srublba01:root:/opt/nmon/bin&gt; </a:t>
            </a:r>
            <a:r>
              <a:rPr lang="en-GB" altLang="en-US" sz="1200">
                <a:solidFill>
                  <a:schemeClr val="bg1"/>
                </a:solidFill>
              </a:rPr>
              <a:t>head readme.txt</a:t>
            </a:r>
          </a:p>
          <a:p>
            <a:pPr>
              <a:lnSpc>
                <a:spcPct val="80000"/>
              </a:lnSpc>
              <a:buFont typeface="Wingdings" panose="05000000000000000000" pitchFamily="2" charset="2"/>
              <a:buNone/>
            </a:pPr>
            <a:r>
              <a:rPr lang="en-GB" altLang="en-US" sz="1200">
                <a:solidFill>
                  <a:srgbClr val="00FF00"/>
                </a:solidFill>
              </a:rPr>
              <a:t>README.txt for nmon</a:t>
            </a:r>
          </a:p>
          <a:p>
            <a:pPr>
              <a:lnSpc>
                <a:spcPct val="80000"/>
              </a:lnSpc>
              <a:buFont typeface="Wingdings" panose="05000000000000000000" pitchFamily="2" charset="2"/>
              <a:buNone/>
            </a:pPr>
            <a:endParaRPr lang="en-GB" altLang="en-US" sz="1200">
              <a:solidFill>
                <a:srgbClr val="00FF00"/>
              </a:solidFill>
            </a:endParaRPr>
          </a:p>
          <a:p>
            <a:pPr>
              <a:lnSpc>
                <a:spcPct val="80000"/>
              </a:lnSpc>
              <a:buFont typeface="Wingdings" panose="05000000000000000000" pitchFamily="2" charset="2"/>
              <a:buNone/>
            </a:pPr>
            <a:r>
              <a:rPr lang="en-GB" altLang="en-US" sz="1200">
                <a:solidFill>
                  <a:srgbClr val="00FF00"/>
                </a:solidFill>
              </a:rPr>
              <a:t>nmon is a free performance tool for AIX and Linux available from</a:t>
            </a:r>
          </a:p>
          <a:p>
            <a:pPr>
              <a:lnSpc>
                <a:spcPct val="80000"/>
              </a:lnSpc>
              <a:buFont typeface="Wingdings" panose="05000000000000000000" pitchFamily="2" charset="2"/>
              <a:buNone/>
            </a:pPr>
            <a:r>
              <a:rPr lang="en-GB" altLang="en-US" sz="1200">
                <a:solidFill>
                  <a:srgbClr val="00FF00"/>
                </a:solidFill>
              </a:rPr>
              <a:t>http://www.ibm.com/developerworks/eserver/articles/analyze_aix/index.html</a:t>
            </a:r>
          </a:p>
          <a:p>
            <a:pPr>
              <a:lnSpc>
                <a:spcPct val="80000"/>
              </a:lnSpc>
              <a:buFont typeface="Wingdings" panose="05000000000000000000" pitchFamily="2" charset="2"/>
              <a:buNone/>
            </a:pPr>
            <a:endParaRPr lang="en-GB" altLang="en-US" sz="1200">
              <a:solidFill>
                <a:srgbClr val="00FF00"/>
              </a:solidFill>
            </a:endParaRPr>
          </a:p>
          <a:p>
            <a:pPr>
              <a:lnSpc>
                <a:spcPct val="80000"/>
              </a:lnSpc>
              <a:buFont typeface="Wingdings" panose="05000000000000000000" pitchFamily="2" charset="2"/>
              <a:buNone/>
            </a:pPr>
            <a:r>
              <a:rPr lang="en-GB" altLang="en-US" sz="1200">
                <a:solidFill>
                  <a:srgbClr val="00FF00"/>
                </a:solidFill>
              </a:rPr>
              <a:t>There is also a spreadsheet analyser for nmon captured data from</a:t>
            </a:r>
          </a:p>
          <a:p>
            <a:pPr>
              <a:lnSpc>
                <a:spcPct val="80000"/>
              </a:lnSpc>
              <a:buFont typeface="Wingdings" panose="05000000000000000000" pitchFamily="2" charset="2"/>
              <a:buNone/>
            </a:pPr>
            <a:r>
              <a:rPr lang="en-GB" altLang="en-US" sz="1200">
                <a:solidFill>
                  <a:srgbClr val="00FF00"/>
                </a:solidFill>
              </a:rPr>
              <a:t>http://www.ibm.com/developerworks/eserver/articles/nmon_analyser/index.html</a:t>
            </a:r>
          </a:p>
          <a:p>
            <a:pPr>
              <a:lnSpc>
                <a:spcPct val="80000"/>
              </a:lnSpc>
              <a:buFont typeface="Wingdings" panose="05000000000000000000" pitchFamily="2" charset="2"/>
              <a:buNone/>
            </a:pPr>
            <a:endParaRPr lang="en-GB" altLang="en-US" sz="1200">
              <a:solidFill>
                <a:srgbClr val="00FF00"/>
              </a:solidFill>
            </a:endParaRPr>
          </a:p>
          <a:p>
            <a:pPr>
              <a:lnSpc>
                <a:spcPct val="80000"/>
              </a:lnSpc>
              <a:buFont typeface="Wingdings" panose="05000000000000000000" pitchFamily="2" charset="2"/>
              <a:buNone/>
            </a:pPr>
            <a:r>
              <a:rPr lang="en-GB" altLang="en-US" sz="1200">
                <a:solidFill>
                  <a:srgbClr val="00FF00"/>
                </a:solidFill>
              </a:rPr>
              <a:t>++++++++++++++++++++++++++++++++++++++++++++++++++++++++++++++++++++++++++++++</a:t>
            </a:r>
          </a:p>
          <a:p>
            <a:pPr>
              <a:lnSpc>
                <a:spcPct val="80000"/>
              </a:lnSpc>
              <a:buFont typeface="Wingdings" panose="05000000000000000000" pitchFamily="2" charset="2"/>
              <a:buNone/>
            </a:pPr>
            <a:r>
              <a:rPr lang="en-GB" altLang="en-US" sz="1200">
                <a:solidFill>
                  <a:srgbClr val="00FF00"/>
                </a:solidFill>
              </a:rPr>
              <a:t>Remember: The nmon tool is NOT OFFICIALLY SUPPORTED.</a:t>
            </a:r>
          </a:p>
          <a:p>
            <a:pPr>
              <a:lnSpc>
                <a:spcPct val="80000"/>
              </a:lnSpc>
              <a:buFont typeface="Wingdings" panose="05000000000000000000" pitchFamily="2" charset="2"/>
              <a:buNone/>
            </a:pPr>
            <a:r>
              <a:rPr lang="en-GB" altLang="en-US" sz="1200">
                <a:solidFill>
                  <a:srgbClr val="00FF00"/>
                </a:solidFill>
              </a:rPr>
              <a:t>srublba01:root:/opt/nmon/bin&gt;</a:t>
            </a:r>
          </a:p>
        </p:txBody>
      </p:sp>
      <p:sp>
        <p:nvSpPr>
          <p:cNvPr id="435204" name="Rectangle 4">
            <a:extLst>
              <a:ext uri="{FF2B5EF4-FFF2-40B4-BE49-F238E27FC236}">
                <a16:creationId xmlns:a16="http://schemas.microsoft.com/office/drawing/2014/main" id="{D84D0B07-9C6B-4E26-ACAA-7C19E59B6FF9}"/>
              </a:ext>
            </a:extLst>
          </p:cNvPr>
          <p:cNvSpPr>
            <a:spLocks noChangeArrowheads="1"/>
          </p:cNvSpPr>
          <p:nvPr/>
        </p:nvSpPr>
        <p:spPr bwMode="auto">
          <a:xfrm>
            <a:off x="849313" y="3933825"/>
            <a:ext cx="8420100" cy="19431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400">
                <a:solidFill>
                  <a:schemeClr val="bg1"/>
                </a:solidFill>
              </a:rPr>
              <a:t>Example 2:</a:t>
            </a:r>
          </a:p>
          <a:p>
            <a:pPr eaLnBrk="1" hangingPunct="1">
              <a:lnSpc>
                <a:spcPct val="80000"/>
              </a:lnSpc>
              <a:buFont typeface="Wingdings" panose="05000000000000000000" pitchFamily="2" charset="2"/>
              <a:buNone/>
            </a:pPr>
            <a:endParaRPr lang="en-GB" altLang="en-US" sz="1400">
              <a:solidFill>
                <a:srgbClr val="00FF00"/>
              </a:solidFill>
            </a:endParaRPr>
          </a:p>
          <a:p>
            <a:pPr eaLnBrk="1" hangingPunct="1">
              <a:lnSpc>
                <a:spcPct val="80000"/>
              </a:lnSpc>
              <a:buFont typeface="Wingdings" panose="05000000000000000000" pitchFamily="2" charset="2"/>
              <a:buNone/>
            </a:pPr>
            <a:r>
              <a:rPr lang="en-GB" altLang="en-US" sz="1400">
                <a:solidFill>
                  <a:srgbClr val="00FF00"/>
                </a:solidFill>
              </a:rPr>
              <a:t>srublba01:root:/opt/nmon/bin&gt; </a:t>
            </a:r>
            <a:r>
              <a:rPr lang="en-GB" altLang="en-US" sz="1400">
                <a:solidFill>
                  <a:schemeClr val="bg1"/>
                </a:solidFill>
              </a:rPr>
              <a:t>head -n 4 readme.txt</a:t>
            </a:r>
          </a:p>
          <a:p>
            <a:pPr eaLnBrk="1" hangingPunct="1">
              <a:lnSpc>
                <a:spcPct val="80000"/>
              </a:lnSpc>
              <a:buFont typeface="Wingdings" panose="05000000000000000000" pitchFamily="2" charset="2"/>
              <a:buNone/>
            </a:pPr>
            <a:r>
              <a:rPr lang="en-GB" altLang="en-US" sz="1400">
                <a:solidFill>
                  <a:srgbClr val="00FF00"/>
                </a:solidFill>
              </a:rPr>
              <a:t>README.txt for nmon</a:t>
            </a:r>
          </a:p>
          <a:p>
            <a:pPr eaLnBrk="1" hangingPunct="1">
              <a:lnSpc>
                <a:spcPct val="80000"/>
              </a:lnSpc>
              <a:buFont typeface="Wingdings" panose="05000000000000000000" pitchFamily="2" charset="2"/>
              <a:buNone/>
            </a:pPr>
            <a:endParaRPr lang="en-GB" altLang="en-US" sz="1400">
              <a:solidFill>
                <a:srgbClr val="00FF00"/>
              </a:solidFill>
            </a:endParaRPr>
          </a:p>
          <a:p>
            <a:pPr eaLnBrk="1" hangingPunct="1">
              <a:lnSpc>
                <a:spcPct val="80000"/>
              </a:lnSpc>
              <a:buFont typeface="Wingdings" panose="05000000000000000000" pitchFamily="2" charset="2"/>
              <a:buNone/>
            </a:pPr>
            <a:r>
              <a:rPr lang="en-GB" altLang="en-US" sz="1400">
                <a:solidFill>
                  <a:srgbClr val="00FF00"/>
                </a:solidFill>
              </a:rPr>
              <a:t>nmon is a free performance tool for AIX and Linux available from</a:t>
            </a:r>
          </a:p>
          <a:p>
            <a:pPr eaLnBrk="1" hangingPunct="1">
              <a:lnSpc>
                <a:spcPct val="80000"/>
              </a:lnSpc>
              <a:buFont typeface="Wingdings" panose="05000000000000000000" pitchFamily="2" charset="2"/>
              <a:buNone/>
            </a:pPr>
            <a:r>
              <a:rPr lang="en-GB" altLang="en-US" sz="1400">
                <a:solidFill>
                  <a:srgbClr val="00FF00"/>
                </a:solidFill>
              </a:rPr>
              <a:t>http://</a:t>
            </a:r>
            <a:r>
              <a:rPr lang="en-GB" altLang="en-US" sz="1600">
                <a:solidFill>
                  <a:srgbClr val="00FF00"/>
                </a:solidFill>
              </a:rPr>
              <a:t>www.ibm.com/developerworks/eserver/articles/analyze_aix/index.html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17D445-A45C-4722-A16E-176D5FFC6104}"/>
              </a:ext>
            </a:extLst>
          </p:cNvPr>
          <p:cNvSpPr>
            <a:spLocks noGrp="1"/>
          </p:cNvSpPr>
          <p:nvPr>
            <p:ph type="sldNum" sz="quarter" idx="10"/>
          </p:nvPr>
        </p:nvSpPr>
        <p:spPr/>
        <p:txBody>
          <a:bodyPr/>
          <a:lstStyle/>
          <a:p>
            <a:r>
              <a:rPr lang="en-GB" altLang="en-US"/>
              <a:t>Page </a:t>
            </a:r>
            <a:fld id="{5EA74B2D-1968-4AD5-893F-E1F876B9D577}" type="slidenum">
              <a:rPr lang="en-GB" altLang="en-US"/>
              <a:pPr/>
              <a:t>71</a:t>
            </a:fld>
            <a:r>
              <a:rPr lang="en-GB" altLang="en-US" sz="1400" b="0">
                <a:solidFill>
                  <a:schemeClr val="tx1"/>
                </a:solidFill>
              </a:rPr>
              <a:t> | </a:t>
            </a:r>
            <a:fld id="{DA977D81-61EC-434F-9420-FF41DCA17DFA}" type="datetime1">
              <a:rPr lang="en-GB" altLang="en-US" sz="1400" b="0">
                <a:solidFill>
                  <a:schemeClr val="tx1"/>
                </a:solidFill>
              </a:rPr>
              <a:pPr/>
              <a:t>07/07/2021</a:t>
            </a:fld>
            <a:r>
              <a:rPr lang="en-GB" altLang="en-US" sz="1400" b="0">
                <a:solidFill>
                  <a:schemeClr val="tx1"/>
                </a:solidFill>
              </a:rPr>
              <a:t> | UNIX Fundementals II </a:t>
            </a:r>
          </a:p>
        </p:txBody>
      </p:sp>
      <p:sp>
        <p:nvSpPr>
          <p:cNvPr id="351234" name="Rectangle 2">
            <a:extLst>
              <a:ext uri="{FF2B5EF4-FFF2-40B4-BE49-F238E27FC236}">
                <a16:creationId xmlns:a16="http://schemas.microsoft.com/office/drawing/2014/main" id="{453577F3-B617-4431-A1FF-765C0B74EAF9}"/>
              </a:ext>
            </a:extLst>
          </p:cNvPr>
          <p:cNvSpPr>
            <a:spLocks noGrp="1" noChangeArrowheads="1"/>
          </p:cNvSpPr>
          <p:nvPr>
            <p:ph type="title"/>
          </p:nvPr>
        </p:nvSpPr>
        <p:spPr/>
        <p:txBody>
          <a:bodyPr/>
          <a:lstStyle/>
          <a:p>
            <a:r>
              <a:rPr lang="en-GB" altLang="en-US" sz="4000"/>
              <a:t>UNIX Tools &amp; Utilities - tail</a:t>
            </a:r>
          </a:p>
        </p:txBody>
      </p:sp>
      <p:sp>
        <p:nvSpPr>
          <p:cNvPr id="351235" name="Rectangle 3">
            <a:extLst>
              <a:ext uri="{FF2B5EF4-FFF2-40B4-BE49-F238E27FC236}">
                <a16:creationId xmlns:a16="http://schemas.microsoft.com/office/drawing/2014/main" id="{8CD65666-1E07-4BD6-811F-D7DD9C0DB937}"/>
              </a:ext>
            </a:extLst>
          </p:cNvPr>
          <p:cNvSpPr>
            <a:spLocks noGrp="1" noChangeArrowheads="1"/>
          </p:cNvSpPr>
          <p:nvPr>
            <p:ph type="body" idx="1"/>
          </p:nvPr>
        </p:nvSpPr>
        <p:spPr/>
        <p:txBody>
          <a:bodyPr/>
          <a:lstStyle/>
          <a:p>
            <a:r>
              <a:rPr lang="en-GB" altLang="en-US"/>
              <a:t>The tail command is used to display the last few lines of a text file or piped data.</a:t>
            </a:r>
          </a:p>
          <a:p>
            <a:r>
              <a:rPr lang="en-GB" altLang="en-US"/>
              <a:t>By default, tail will print the last 10 lines of its input to the standard output. </a:t>
            </a:r>
          </a:p>
          <a:p>
            <a:r>
              <a:rPr lang="en-GB" altLang="en-US"/>
              <a:t>With command line options the number of lines printed and the printing units (lines, blocks or bytes) may be changed.</a:t>
            </a:r>
          </a:p>
          <a:p>
            <a:r>
              <a:rPr lang="en-GB" altLang="en-US"/>
              <a:t>tail has a special command line option -f (follow) that allows a file to be monitored.</a:t>
            </a:r>
          </a:p>
          <a:p>
            <a:endParaRPr lang="en-GB"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368F7E-5390-4E81-9B98-4E3386A5658C}"/>
              </a:ext>
            </a:extLst>
          </p:cNvPr>
          <p:cNvSpPr>
            <a:spLocks noGrp="1"/>
          </p:cNvSpPr>
          <p:nvPr>
            <p:ph type="sldNum" sz="quarter" idx="10"/>
          </p:nvPr>
        </p:nvSpPr>
        <p:spPr/>
        <p:txBody>
          <a:bodyPr/>
          <a:lstStyle/>
          <a:p>
            <a:r>
              <a:rPr lang="en-GB" altLang="en-US"/>
              <a:t>Page </a:t>
            </a:r>
            <a:fld id="{FC881B76-2D8F-41E6-B74C-49C1C485F2B2}" type="slidenum">
              <a:rPr lang="en-GB" altLang="en-US"/>
              <a:pPr/>
              <a:t>72</a:t>
            </a:fld>
            <a:r>
              <a:rPr lang="en-GB" altLang="en-US" sz="1400" b="0">
                <a:solidFill>
                  <a:schemeClr val="tx1"/>
                </a:solidFill>
              </a:rPr>
              <a:t> | </a:t>
            </a:r>
            <a:fld id="{677CB3B0-0EE8-4C8E-A262-31C81C778E35}" type="datetime1">
              <a:rPr lang="en-GB" altLang="en-US" sz="1400" b="0">
                <a:solidFill>
                  <a:schemeClr val="tx1"/>
                </a:solidFill>
              </a:rPr>
              <a:pPr/>
              <a:t>07/07/2021</a:t>
            </a:fld>
            <a:r>
              <a:rPr lang="en-GB" altLang="en-US" sz="1400" b="0">
                <a:solidFill>
                  <a:schemeClr val="tx1"/>
                </a:solidFill>
              </a:rPr>
              <a:t> | UNIX Fundementals II </a:t>
            </a:r>
          </a:p>
        </p:txBody>
      </p:sp>
      <p:sp>
        <p:nvSpPr>
          <p:cNvPr id="436226" name="Rectangle 2">
            <a:extLst>
              <a:ext uri="{FF2B5EF4-FFF2-40B4-BE49-F238E27FC236}">
                <a16:creationId xmlns:a16="http://schemas.microsoft.com/office/drawing/2014/main" id="{CC5668D9-5775-4E63-95C3-D4AE944A1453}"/>
              </a:ext>
            </a:extLst>
          </p:cNvPr>
          <p:cNvSpPr>
            <a:spLocks noGrp="1" noChangeArrowheads="1"/>
          </p:cNvSpPr>
          <p:nvPr>
            <p:ph type="title"/>
          </p:nvPr>
        </p:nvSpPr>
        <p:spPr/>
        <p:txBody>
          <a:bodyPr/>
          <a:lstStyle/>
          <a:p>
            <a:r>
              <a:rPr lang="en-GB" altLang="en-US" sz="4000"/>
              <a:t>UNIX Tools &amp; Utilities – tail I</a:t>
            </a:r>
          </a:p>
        </p:txBody>
      </p:sp>
      <p:sp>
        <p:nvSpPr>
          <p:cNvPr id="436227" name="Rectangle 3">
            <a:extLst>
              <a:ext uri="{FF2B5EF4-FFF2-40B4-BE49-F238E27FC236}">
                <a16:creationId xmlns:a16="http://schemas.microsoft.com/office/drawing/2014/main" id="{549F8D07-C52C-417E-A756-BE01F8D6763D}"/>
              </a:ext>
            </a:extLst>
          </p:cNvPr>
          <p:cNvSpPr>
            <a:spLocks noGrp="1" noChangeArrowheads="1"/>
          </p:cNvSpPr>
          <p:nvPr>
            <p:ph type="body" idx="1"/>
          </p:nvPr>
        </p:nvSpPr>
        <p:spPr>
          <a:xfrm>
            <a:off x="704850" y="1196975"/>
            <a:ext cx="8564563" cy="4608513"/>
          </a:xfrm>
          <a:solidFill>
            <a:schemeClr val="tx1"/>
          </a:solidFill>
        </p:spPr>
        <p:txBody>
          <a:bodyPr/>
          <a:lstStyle/>
          <a:p>
            <a:pPr>
              <a:lnSpc>
                <a:spcPct val="80000"/>
              </a:lnSpc>
            </a:pPr>
            <a:r>
              <a:rPr lang="en-GB" altLang="en-US" sz="1400">
                <a:solidFill>
                  <a:schemeClr val="bg1"/>
                </a:solidFill>
              </a:rPr>
              <a:t>Example 1:</a:t>
            </a:r>
          </a:p>
          <a:p>
            <a:pPr>
              <a:lnSpc>
                <a:spcPct val="80000"/>
              </a:lnSpc>
              <a:buFont typeface="Wingdings" panose="05000000000000000000" pitchFamily="2" charset="2"/>
              <a:buNone/>
            </a:pPr>
            <a:endParaRPr lang="en-GB" altLang="en-US" sz="800">
              <a:solidFill>
                <a:schemeClr val="bg1"/>
              </a:solidFill>
            </a:endParaRP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srublba01:root:/opt/nmon/bin&gt; </a:t>
            </a:r>
            <a:r>
              <a:rPr lang="en-GB" altLang="en-US" sz="1400">
                <a:solidFill>
                  <a:schemeClr val="bg1"/>
                </a:solidFill>
                <a:latin typeface="Courier New" panose="02070309020205020404" pitchFamily="49" charset="0"/>
              </a:rPr>
              <a:t>tail -n 8 readme.txt</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e) AIX 5.2 capture vmo, ioo, no, nfso and schedo parameters in full.</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f) Remove order dependency in -f, -F, -T -t options.</a:t>
            </a:r>
          </a:p>
          <a:p>
            <a:pPr>
              <a:lnSpc>
                <a:spcPct val="80000"/>
              </a:lnSpc>
              <a:buFont typeface="Wingdings" panose="05000000000000000000" pitchFamily="2" charset="2"/>
              <a:buNone/>
            </a:pPr>
            <a:endParaRPr lang="en-GB" altLang="en-US" sz="800">
              <a:solidFill>
                <a:srgbClr val="00FF00"/>
              </a:solidFill>
              <a:latin typeface="Courier New" panose="02070309020205020404" pitchFamily="49" charset="0"/>
            </a:endParaRP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g) Bug fixes when running on AIX 5.2 (virtual memory stats and multipath I/O).</a:t>
            </a:r>
          </a:p>
          <a:p>
            <a:pPr>
              <a:lnSpc>
                <a:spcPct val="80000"/>
              </a:lnSpc>
              <a:buFont typeface="Wingdings" panose="05000000000000000000" pitchFamily="2" charset="2"/>
              <a:buNone/>
            </a:pPr>
            <a:endParaRPr lang="en-GB" altLang="en-US" sz="800">
              <a:solidFill>
                <a:srgbClr val="00FF00"/>
              </a:solidFill>
              <a:latin typeface="Courier New" panose="02070309020205020404" pitchFamily="49" charset="0"/>
            </a:endParaRP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h) Removed the disk read and write size data - now merged into blocksize stats.</a:t>
            </a:r>
          </a:p>
          <a:p>
            <a:pPr>
              <a:lnSpc>
                <a:spcPct val="80000"/>
              </a:lnSpc>
              <a:buFont typeface="Wingdings" panose="05000000000000000000" pitchFamily="2" charset="2"/>
              <a:buNone/>
            </a:pPr>
            <a:endParaRPr lang="en-GB" altLang="en-US" sz="800">
              <a:solidFill>
                <a:srgbClr val="00FF00"/>
              </a:solidFill>
              <a:latin typeface="Courier New" panose="02070309020205020404" pitchFamily="49" charset="0"/>
            </a:endParaRP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 The End ---</a:t>
            </a:r>
          </a:p>
          <a:p>
            <a:pPr>
              <a:lnSpc>
                <a:spcPct val="80000"/>
              </a:lnSpc>
              <a:buFont typeface="Wingdings" panose="05000000000000000000" pitchFamily="2" charset="2"/>
              <a:buNone/>
            </a:pPr>
            <a:endParaRPr lang="en-GB" altLang="en-US" sz="800">
              <a:solidFill>
                <a:srgbClr val="00FF00"/>
              </a:solidFill>
              <a:latin typeface="Courier New" panose="02070309020205020404" pitchFamily="49" charset="0"/>
            </a:endParaRPr>
          </a:p>
          <a:p>
            <a:pPr>
              <a:lnSpc>
                <a:spcPct val="80000"/>
              </a:lnSpc>
            </a:pPr>
            <a:r>
              <a:rPr lang="en-GB" altLang="en-US" sz="1400">
                <a:solidFill>
                  <a:schemeClr val="bg1"/>
                </a:solidFill>
              </a:rPr>
              <a:t>Example 2:</a:t>
            </a:r>
          </a:p>
          <a:p>
            <a:pPr>
              <a:lnSpc>
                <a:spcPct val="80000"/>
              </a:lnSpc>
              <a:buFont typeface="Wingdings" panose="05000000000000000000" pitchFamily="2" charset="2"/>
              <a:buNone/>
            </a:pPr>
            <a:endParaRPr lang="en-GB" altLang="en-US" sz="800">
              <a:solidFill>
                <a:srgbClr val="00FF00"/>
              </a:solidFill>
              <a:latin typeface="Courier New" panose="02070309020205020404" pitchFamily="49" charset="0"/>
            </a:endParaRP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Jun 18 18:51:00 srubsrublba01:root:/var/log&gt; </a:t>
            </a:r>
            <a:r>
              <a:rPr lang="en-GB" altLang="en-US" sz="1400">
                <a:solidFill>
                  <a:schemeClr val="bg1"/>
                </a:solidFill>
                <a:latin typeface="Courier New" panose="02070309020205020404" pitchFamily="49" charset="0"/>
              </a:rPr>
              <a:t>tail -f syslog</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Jun 20 15:51:00 srublba01 mail:info sendmail[3670062]: l5KEp0d2056256: to=root, ctladdr=daemon (1/1), delay=00:00:00, xdelay=00:00:00, mailer=local, pri=120662, dsn=2.0.0, stat=Sent</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Jun 20 15:51:04 srublba01 auth|security:notice last message repeated 2 times</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Jun 20 15:52:01 srublba01 user:info syslog: /usr/sbin/ifconfig en1</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Jun 20 15:52:01 srublba01 user:info syslog: /usr/sbin/ifconfig -a</a:t>
            </a:r>
          </a:p>
          <a:p>
            <a:pPr>
              <a:lnSpc>
                <a:spcPct val="80000"/>
              </a:lnSpc>
              <a:buFont typeface="Wingdings" panose="05000000000000000000" pitchFamily="2" charset="2"/>
              <a:buNone/>
            </a:pPr>
            <a:r>
              <a:rPr lang="en-GB" altLang="en-US" sz="1400">
                <a:solidFill>
                  <a:srgbClr val="00FF00"/>
                </a:solidFill>
                <a:latin typeface="Courier New" panose="02070309020205020404" pitchFamily="49" charset="0"/>
              </a:rPr>
              <a:t>Jun 20 15:52:03 srublba01 auth|security:notice su: from root to root at /dev/tty??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FBD871-E8DB-4F1C-88CC-D6476361BAB1}"/>
              </a:ext>
            </a:extLst>
          </p:cNvPr>
          <p:cNvSpPr>
            <a:spLocks noGrp="1"/>
          </p:cNvSpPr>
          <p:nvPr>
            <p:ph type="sldNum" sz="quarter" idx="10"/>
          </p:nvPr>
        </p:nvSpPr>
        <p:spPr/>
        <p:txBody>
          <a:bodyPr/>
          <a:lstStyle/>
          <a:p>
            <a:r>
              <a:rPr lang="en-GB" altLang="en-US"/>
              <a:t>Page </a:t>
            </a:r>
            <a:fld id="{5691984D-8C82-4096-845C-227FA5228934}" type="slidenum">
              <a:rPr lang="en-GB" altLang="en-US"/>
              <a:pPr/>
              <a:t>73</a:t>
            </a:fld>
            <a:r>
              <a:rPr lang="en-GB" altLang="en-US" sz="1400" b="0">
                <a:solidFill>
                  <a:schemeClr val="tx1"/>
                </a:solidFill>
              </a:rPr>
              <a:t> | </a:t>
            </a:r>
            <a:fld id="{00A5C462-E970-4655-8A9D-B92470111AE6}" type="datetime1">
              <a:rPr lang="en-GB" altLang="en-US" sz="1400" b="0">
                <a:solidFill>
                  <a:schemeClr val="tx1"/>
                </a:solidFill>
              </a:rPr>
              <a:pPr/>
              <a:t>07/07/2021</a:t>
            </a:fld>
            <a:r>
              <a:rPr lang="en-GB" altLang="en-US" sz="1400" b="0">
                <a:solidFill>
                  <a:schemeClr val="tx1"/>
                </a:solidFill>
              </a:rPr>
              <a:t> | UNIX Fundementals II </a:t>
            </a:r>
          </a:p>
        </p:txBody>
      </p:sp>
      <p:sp>
        <p:nvSpPr>
          <p:cNvPr id="352258" name="Rectangle 2">
            <a:extLst>
              <a:ext uri="{FF2B5EF4-FFF2-40B4-BE49-F238E27FC236}">
                <a16:creationId xmlns:a16="http://schemas.microsoft.com/office/drawing/2014/main" id="{A03508BB-F035-446B-BCC7-D57130C8E0C0}"/>
              </a:ext>
            </a:extLst>
          </p:cNvPr>
          <p:cNvSpPr>
            <a:spLocks noGrp="1" noChangeArrowheads="1"/>
          </p:cNvSpPr>
          <p:nvPr>
            <p:ph type="title"/>
          </p:nvPr>
        </p:nvSpPr>
        <p:spPr/>
        <p:txBody>
          <a:bodyPr/>
          <a:lstStyle/>
          <a:p>
            <a:r>
              <a:rPr lang="en-GB" altLang="en-US" sz="4000"/>
              <a:t>UNIX Tools &amp; Utilities – DOS/UNIX I</a:t>
            </a:r>
          </a:p>
        </p:txBody>
      </p:sp>
      <p:sp>
        <p:nvSpPr>
          <p:cNvPr id="352259" name="Rectangle 3">
            <a:extLst>
              <a:ext uri="{FF2B5EF4-FFF2-40B4-BE49-F238E27FC236}">
                <a16:creationId xmlns:a16="http://schemas.microsoft.com/office/drawing/2014/main" id="{664BF2A2-4159-4DC3-9D0B-10537ED656B2}"/>
              </a:ext>
            </a:extLst>
          </p:cNvPr>
          <p:cNvSpPr>
            <a:spLocks noGrp="1" noChangeArrowheads="1"/>
          </p:cNvSpPr>
          <p:nvPr>
            <p:ph type="body" idx="1"/>
          </p:nvPr>
        </p:nvSpPr>
        <p:spPr>
          <a:xfrm>
            <a:off x="742950" y="1268413"/>
            <a:ext cx="8674100" cy="4537075"/>
          </a:xfrm>
        </p:spPr>
        <p:txBody>
          <a:bodyPr/>
          <a:lstStyle/>
          <a:p>
            <a:pPr>
              <a:lnSpc>
                <a:spcPct val="90000"/>
              </a:lnSpc>
            </a:pPr>
            <a:r>
              <a:rPr lang="en-GB" altLang="en-US"/>
              <a:t>convert a UNIX text file to DOS format</a:t>
            </a:r>
          </a:p>
          <a:p>
            <a:pPr lvl="1">
              <a:lnSpc>
                <a:spcPct val="90000"/>
              </a:lnSpc>
            </a:pPr>
            <a:r>
              <a:rPr lang="en-GB" altLang="en-US"/>
              <a:t>AIX</a:t>
            </a:r>
          </a:p>
          <a:p>
            <a:pPr lvl="2">
              <a:lnSpc>
                <a:spcPct val="90000"/>
              </a:lnSpc>
            </a:pPr>
            <a:r>
              <a:rPr lang="en-GB" altLang="en-US">
                <a:solidFill>
                  <a:srgbClr val="800000"/>
                </a:solidFill>
              </a:rPr>
              <a:t>doswrite </a:t>
            </a:r>
            <a:r>
              <a:rPr lang="en-GB" altLang="en-US"/>
              <a:t>[ -a ] [  -v ] [ -DDevice ] File1 File2</a:t>
            </a:r>
          </a:p>
          <a:p>
            <a:pPr lvl="2">
              <a:lnSpc>
                <a:spcPct val="90000"/>
              </a:lnSpc>
            </a:pPr>
            <a:r>
              <a:rPr lang="en-GB" altLang="en-US"/>
              <a:t>command converts lowercase characters specified in the File1 parameter to uppercase</a:t>
            </a:r>
          </a:p>
          <a:p>
            <a:pPr lvl="2">
              <a:lnSpc>
                <a:spcPct val="90000"/>
              </a:lnSpc>
            </a:pPr>
            <a:r>
              <a:rPr lang="en-GB" altLang="en-US"/>
              <a:t>all file names are assumed to be full (not relative) path names, you do not need to add the initial / (slash).</a:t>
            </a:r>
          </a:p>
          <a:p>
            <a:pPr lvl="1">
              <a:lnSpc>
                <a:spcPct val="90000"/>
              </a:lnSpc>
            </a:pPr>
            <a:r>
              <a:rPr lang="en-GB" altLang="en-US"/>
              <a:t>Other flavours of UNIX </a:t>
            </a:r>
          </a:p>
          <a:p>
            <a:pPr lvl="2">
              <a:lnSpc>
                <a:spcPct val="90000"/>
              </a:lnSpc>
            </a:pPr>
            <a:r>
              <a:rPr lang="en-GB" altLang="en-US">
                <a:solidFill>
                  <a:srgbClr val="800000"/>
                </a:solidFill>
              </a:rPr>
              <a:t>unix2dos</a:t>
            </a:r>
            <a:r>
              <a:rPr lang="en-GB" altLang="en-US"/>
              <a:t> [-ascii] [-iso] [-7] [-437 | -850 | -860 | -863 | -865] originalfile convertedfile </a:t>
            </a:r>
          </a:p>
          <a:p>
            <a:pPr lvl="2">
              <a:lnSpc>
                <a:spcPct val="90000"/>
              </a:lnSpc>
            </a:pPr>
            <a:r>
              <a:rPr lang="en-GB" altLang="en-US"/>
              <a:t>The unix2dos utility converts ISO standard characters to the corresponding characters in the DOS extended character set. </a:t>
            </a:r>
          </a:p>
          <a:p>
            <a:pPr lvl="2">
              <a:lnSpc>
                <a:spcPct val="90000"/>
              </a:lnSpc>
            </a:pPr>
            <a:r>
              <a:rPr lang="en-GB" altLang="en-US"/>
              <a:t>If the original file and the converted file are the same, dos2unix will rewrite the original file after converting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52258"/>
                                        </p:tgtEl>
                                        <p:attrNameLst>
                                          <p:attrName>style.visibility</p:attrName>
                                        </p:attrNameLst>
                                      </p:cBhvr>
                                      <p:to>
                                        <p:strVal val="visible"/>
                                      </p:to>
                                    </p:set>
                                    <p:anim calcmode="discrete" valueType="clr">
                                      <p:cBhvr override="childStyle">
                                        <p:cTn id="7" dur="80"/>
                                        <p:tgtEl>
                                          <p:spTgt spid="35225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2258"/>
                                        </p:tgtEl>
                                        <p:attrNameLst>
                                          <p:attrName>fillcolor</p:attrName>
                                        </p:attrNameLst>
                                      </p:cBhvr>
                                      <p:tavLst>
                                        <p:tav tm="0">
                                          <p:val>
                                            <p:clrVal>
                                              <a:schemeClr val="accent2"/>
                                            </p:clrVal>
                                          </p:val>
                                        </p:tav>
                                        <p:tav tm="50000">
                                          <p:val>
                                            <p:clrVal>
                                              <a:schemeClr val="hlink"/>
                                            </p:clrVal>
                                          </p:val>
                                        </p:tav>
                                      </p:tavLst>
                                    </p:anim>
                                    <p:set>
                                      <p:cBhvr>
                                        <p:cTn id="9" dur="80"/>
                                        <p:tgtEl>
                                          <p:spTgt spid="352258"/>
                                        </p:tgtEl>
                                        <p:attrNameLst>
                                          <p:attrName>fill.type</p:attrName>
                                        </p:attrNameLst>
                                      </p:cBhvr>
                                      <p:to>
                                        <p:strVal val="solid"/>
                                      </p:to>
                                    </p:set>
                                  </p:childTnLst>
                                </p:cTn>
                              </p:par>
                            </p:childTnLst>
                          </p:cTn>
                        </p:par>
                        <p:par>
                          <p:cTn id="10" fill="hold" nodeType="afterGroup">
                            <p:stCondLst>
                              <p:cond delay="1200"/>
                            </p:stCondLst>
                            <p:childTnLst>
                              <p:par>
                                <p:cTn id="11" presetID="5" presetClass="entr" presetSubtype="10" fill="hold" grpId="0" nodeType="afterEffect">
                                  <p:stCondLst>
                                    <p:cond delay="0"/>
                                  </p:stCondLst>
                                  <p:childTnLst>
                                    <p:set>
                                      <p:cBhvr>
                                        <p:cTn id="12" dur="1" fill="hold">
                                          <p:stCondLst>
                                            <p:cond delay="0"/>
                                          </p:stCondLst>
                                        </p:cTn>
                                        <p:tgtEl>
                                          <p:spTgt spid="352259">
                                            <p:txEl>
                                              <p:pRg st="0" end="0"/>
                                            </p:txEl>
                                          </p:spTgt>
                                        </p:tgtEl>
                                        <p:attrNameLst>
                                          <p:attrName>style.visibility</p:attrName>
                                        </p:attrNameLst>
                                      </p:cBhvr>
                                      <p:to>
                                        <p:strVal val="visible"/>
                                      </p:to>
                                    </p:set>
                                    <p:animEffect transition="in" filter="checkerboard(across)">
                                      <p:cBhvr>
                                        <p:cTn id="13" dur="500"/>
                                        <p:tgtEl>
                                          <p:spTgt spid="352259">
                                            <p:txEl>
                                              <p:pRg st="0" end="0"/>
                                            </p:txEl>
                                          </p:spTgt>
                                        </p:tgtEl>
                                      </p:cBhvr>
                                    </p:animEffect>
                                  </p:childTnLst>
                                </p:cTn>
                              </p:par>
                            </p:childTnLst>
                          </p:cTn>
                        </p:par>
                        <p:par>
                          <p:cTn id="14" fill="hold" nodeType="afterGroup">
                            <p:stCondLst>
                              <p:cond delay="1700"/>
                            </p:stCondLst>
                            <p:childTnLst>
                              <p:par>
                                <p:cTn id="15" presetID="2" presetClass="entr" presetSubtype="4" fill="hold" grpId="0" nodeType="afterEffect">
                                  <p:stCondLst>
                                    <p:cond delay="0"/>
                                  </p:stCondLst>
                                  <p:childTnLst>
                                    <p:set>
                                      <p:cBhvr>
                                        <p:cTn id="16" dur="1" fill="hold">
                                          <p:stCondLst>
                                            <p:cond delay="0"/>
                                          </p:stCondLst>
                                        </p:cTn>
                                        <p:tgtEl>
                                          <p:spTgt spid="352259">
                                            <p:txEl>
                                              <p:pRg st="1" end="1"/>
                                            </p:txEl>
                                          </p:spTgt>
                                        </p:tgtEl>
                                        <p:attrNameLst>
                                          <p:attrName>style.visibility</p:attrName>
                                        </p:attrNameLst>
                                      </p:cBhvr>
                                      <p:to>
                                        <p:strVal val="visible"/>
                                      </p:to>
                                    </p:set>
                                    <p:anim calcmode="lin" valueType="num">
                                      <p:cBhvr additive="base">
                                        <p:cTn id="17"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2259">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200"/>
                            </p:stCondLst>
                            <p:childTnLst>
                              <p:par>
                                <p:cTn id="20" presetID="2" presetClass="entr" presetSubtype="2" fill="hold" grpId="0" nodeType="afterEffect">
                                  <p:stCondLst>
                                    <p:cond delay="0"/>
                                  </p:stCondLst>
                                  <p:childTnLst>
                                    <p:set>
                                      <p:cBhvr>
                                        <p:cTn id="21" dur="1" fill="hold">
                                          <p:stCondLst>
                                            <p:cond delay="0"/>
                                          </p:stCondLst>
                                        </p:cTn>
                                        <p:tgtEl>
                                          <p:spTgt spid="352259">
                                            <p:txEl>
                                              <p:pRg st="2" end="2"/>
                                            </p:txEl>
                                          </p:spTgt>
                                        </p:tgtEl>
                                        <p:attrNameLst>
                                          <p:attrName>style.visibility</p:attrName>
                                        </p:attrNameLst>
                                      </p:cBhvr>
                                      <p:to>
                                        <p:strVal val="visible"/>
                                      </p:to>
                                    </p:set>
                                    <p:anim calcmode="lin" valueType="num">
                                      <p:cBhvr additive="base">
                                        <p:cTn id="22" dur="500" fill="hold"/>
                                        <p:tgtEl>
                                          <p:spTgt spid="352259">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700"/>
                            </p:stCondLst>
                            <p:childTnLst>
                              <p:par>
                                <p:cTn id="25" presetID="2" presetClass="entr" presetSubtype="2" fill="hold" grpId="0" nodeType="afterEffect">
                                  <p:stCondLst>
                                    <p:cond delay="0"/>
                                  </p:stCondLst>
                                  <p:childTnLst>
                                    <p:set>
                                      <p:cBhvr>
                                        <p:cTn id="26" dur="1" fill="hold">
                                          <p:stCondLst>
                                            <p:cond delay="0"/>
                                          </p:stCondLst>
                                        </p:cTn>
                                        <p:tgtEl>
                                          <p:spTgt spid="352259">
                                            <p:txEl>
                                              <p:pRg st="3" end="3"/>
                                            </p:txEl>
                                          </p:spTgt>
                                        </p:tgtEl>
                                        <p:attrNameLst>
                                          <p:attrName>style.visibility</p:attrName>
                                        </p:attrNameLst>
                                      </p:cBhvr>
                                      <p:to>
                                        <p:strVal val="visible"/>
                                      </p:to>
                                    </p:set>
                                    <p:anim calcmode="lin" valueType="num">
                                      <p:cBhvr additive="base">
                                        <p:cTn id="27" dur="500" fill="hold"/>
                                        <p:tgtEl>
                                          <p:spTgt spid="35225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200"/>
                            </p:stCondLst>
                            <p:childTnLst>
                              <p:par>
                                <p:cTn id="30" presetID="2" presetClass="entr" presetSubtype="2" fill="hold" grpId="0" nodeType="afterEffect">
                                  <p:stCondLst>
                                    <p:cond delay="0"/>
                                  </p:stCondLst>
                                  <p:childTnLst>
                                    <p:set>
                                      <p:cBhvr>
                                        <p:cTn id="31" dur="1" fill="hold">
                                          <p:stCondLst>
                                            <p:cond delay="0"/>
                                          </p:stCondLst>
                                        </p:cTn>
                                        <p:tgtEl>
                                          <p:spTgt spid="352259">
                                            <p:txEl>
                                              <p:pRg st="4" end="4"/>
                                            </p:txEl>
                                          </p:spTgt>
                                        </p:tgtEl>
                                        <p:attrNameLst>
                                          <p:attrName>style.visibility</p:attrName>
                                        </p:attrNameLst>
                                      </p:cBhvr>
                                      <p:to>
                                        <p:strVal val="visible"/>
                                      </p:to>
                                    </p:set>
                                    <p:anim calcmode="lin" valueType="num">
                                      <p:cBhvr additive="base">
                                        <p:cTn id="32" dur="500" fill="hold"/>
                                        <p:tgtEl>
                                          <p:spTgt spid="352259">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700"/>
                            </p:stCondLst>
                            <p:childTnLst>
                              <p:par>
                                <p:cTn id="35" presetID="2" presetClass="entr" presetSubtype="4" fill="hold" grpId="0" nodeType="after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200"/>
                            </p:stCondLst>
                            <p:childTnLst>
                              <p:par>
                                <p:cTn id="40" presetID="2" presetClass="entr" presetSubtype="2" fill="hold" grpId="0" nodeType="afterEffect">
                                  <p:stCondLst>
                                    <p:cond delay="0"/>
                                  </p:stCondLst>
                                  <p:childTnLst>
                                    <p:set>
                                      <p:cBhvr>
                                        <p:cTn id="41" dur="1" fill="hold">
                                          <p:stCondLst>
                                            <p:cond delay="0"/>
                                          </p:stCondLst>
                                        </p:cTn>
                                        <p:tgtEl>
                                          <p:spTgt spid="352259">
                                            <p:txEl>
                                              <p:pRg st="6" end="6"/>
                                            </p:txEl>
                                          </p:spTgt>
                                        </p:tgtEl>
                                        <p:attrNameLst>
                                          <p:attrName>style.visibility</p:attrName>
                                        </p:attrNameLst>
                                      </p:cBhvr>
                                      <p:to>
                                        <p:strVal val="visible"/>
                                      </p:to>
                                    </p:set>
                                    <p:anim calcmode="lin" valueType="num">
                                      <p:cBhvr additive="base">
                                        <p:cTn id="42" dur="500" fill="hold"/>
                                        <p:tgtEl>
                                          <p:spTgt spid="352259">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52259">
                                            <p:txEl>
                                              <p:pRg st="6" end="6"/>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700"/>
                            </p:stCondLst>
                            <p:childTnLst>
                              <p:par>
                                <p:cTn id="45" presetID="2" presetClass="entr" presetSubtype="2" fill="hold" grpId="0" nodeType="afterEffect">
                                  <p:stCondLst>
                                    <p:cond delay="0"/>
                                  </p:stCondLst>
                                  <p:childTnLst>
                                    <p:set>
                                      <p:cBhvr>
                                        <p:cTn id="46" dur="1" fill="hold">
                                          <p:stCondLst>
                                            <p:cond delay="0"/>
                                          </p:stCondLst>
                                        </p:cTn>
                                        <p:tgtEl>
                                          <p:spTgt spid="352259">
                                            <p:txEl>
                                              <p:pRg st="7" end="7"/>
                                            </p:txEl>
                                          </p:spTgt>
                                        </p:tgtEl>
                                        <p:attrNameLst>
                                          <p:attrName>style.visibility</p:attrName>
                                        </p:attrNameLst>
                                      </p:cBhvr>
                                      <p:to>
                                        <p:strVal val="visible"/>
                                      </p:to>
                                    </p:set>
                                    <p:anim calcmode="lin" valueType="num">
                                      <p:cBhvr additive="base">
                                        <p:cTn id="47" dur="500" fill="hold"/>
                                        <p:tgtEl>
                                          <p:spTgt spid="352259">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52259">
                                            <p:txEl>
                                              <p:pRg st="7" end="7"/>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200"/>
                            </p:stCondLst>
                            <p:childTnLst>
                              <p:par>
                                <p:cTn id="50" presetID="2" presetClass="entr" presetSubtype="2" fill="hold" grpId="0" nodeType="afterEffect">
                                  <p:stCondLst>
                                    <p:cond delay="0"/>
                                  </p:stCondLst>
                                  <p:childTnLst>
                                    <p:set>
                                      <p:cBhvr>
                                        <p:cTn id="51" dur="1" fill="hold">
                                          <p:stCondLst>
                                            <p:cond delay="0"/>
                                          </p:stCondLst>
                                        </p:cTn>
                                        <p:tgtEl>
                                          <p:spTgt spid="352259">
                                            <p:txEl>
                                              <p:pRg st="8" end="8"/>
                                            </p:txEl>
                                          </p:spTgt>
                                        </p:tgtEl>
                                        <p:attrNameLst>
                                          <p:attrName>style.visibility</p:attrName>
                                        </p:attrNameLst>
                                      </p:cBhvr>
                                      <p:to>
                                        <p:strVal val="visible"/>
                                      </p:to>
                                    </p:set>
                                    <p:anim calcmode="lin" valueType="num">
                                      <p:cBhvr additive="base">
                                        <p:cTn id="52" dur="500" fill="hold"/>
                                        <p:tgtEl>
                                          <p:spTgt spid="352259">
                                            <p:txEl>
                                              <p:pRg st="8" end="8"/>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35225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8" grpId="0"/>
      <p:bldP spid="352259"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D5A967-8C12-4A72-AAA1-6E437F2CE24C}"/>
              </a:ext>
            </a:extLst>
          </p:cNvPr>
          <p:cNvSpPr>
            <a:spLocks noGrp="1"/>
          </p:cNvSpPr>
          <p:nvPr>
            <p:ph type="sldNum" sz="quarter" idx="10"/>
          </p:nvPr>
        </p:nvSpPr>
        <p:spPr/>
        <p:txBody>
          <a:bodyPr/>
          <a:lstStyle/>
          <a:p>
            <a:r>
              <a:rPr lang="en-GB" altLang="en-US"/>
              <a:t>Page </a:t>
            </a:r>
            <a:fld id="{60326E39-9C42-4227-84FB-1F2B44C1C3F2}" type="slidenum">
              <a:rPr lang="en-GB" altLang="en-US"/>
              <a:pPr/>
              <a:t>74</a:t>
            </a:fld>
            <a:r>
              <a:rPr lang="en-GB" altLang="en-US" sz="1400" b="0">
                <a:solidFill>
                  <a:schemeClr val="tx1"/>
                </a:solidFill>
              </a:rPr>
              <a:t> | </a:t>
            </a:r>
            <a:fld id="{74DDEC62-B22A-4E4C-BF2F-AF66F51CA2E3}" type="datetime1">
              <a:rPr lang="en-GB" altLang="en-US" sz="1400" b="0">
                <a:solidFill>
                  <a:schemeClr val="tx1"/>
                </a:solidFill>
              </a:rPr>
              <a:pPr/>
              <a:t>07/07/2021</a:t>
            </a:fld>
            <a:r>
              <a:rPr lang="en-GB" altLang="en-US" sz="1400" b="0">
                <a:solidFill>
                  <a:schemeClr val="tx1"/>
                </a:solidFill>
              </a:rPr>
              <a:t> | UNIX Fundementals II </a:t>
            </a:r>
          </a:p>
        </p:txBody>
      </p:sp>
      <p:sp>
        <p:nvSpPr>
          <p:cNvPr id="472066" name="Rectangle 2">
            <a:extLst>
              <a:ext uri="{FF2B5EF4-FFF2-40B4-BE49-F238E27FC236}">
                <a16:creationId xmlns:a16="http://schemas.microsoft.com/office/drawing/2014/main" id="{BC4F59EE-C408-4B0A-AD79-E749396B6995}"/>
              </a:ext>
            </a:extLst>
          </p:cNvPr>
          <p:cNvSpPr>
            <a:spLocks noGrp="1" noChangeArrowheads="1"/>
          </p:cNvSpPr>
          <p:nvPr>
            <p:ph type="title"/>
          </p:nvPr>
        </p:nvSpPr>
        <p:spPr>
          <a:xfrm>
            <a:off x="560388" y="476250"/>
            <a:ext cx="8856662" cy="658813"/>
          </a:xfrm>
        </p:spPr>
        <p:txBody>
          <a:bodyPr/>
          <a:lstStyle/>
          <a:p>
            <a:r>
              <a:rPr lang="en-GB" altLang="en-US" sz="4000"/>
              <a:t>UNIX Tools &amp; Utilities – DOS/UNIX II</a:t>
            </a:r>
          </a:p>
        </p:txBody>
      </p:sp>
      <p:sp>
        <p:nvSpPr>
          <p:cNvPr id="472067" name="Rectangle 3">
            <a:extLst>
              <a:ext uri="{FF2B5EF4-FFF2-40B4-BE49-F238E27FC236}">
                <a16:creationId xmlns:a16="http://schemas.microsoft.com/office/drawing/2014/main" id="{49C26711-EFDF-4C57-A5CF-A6C1F6A64342}"/>
              </a:ext>
            </a:extLst>
          </p:cNvPr>
          <p:cNvSpPr>
            <a:spLocks noGrp="1" noChangeArrowheads="1"/>
          </p:cNvSpPr>
          <p:nvPr>
            <p:ph type="body" idx="1"/>
          </p:nvPr>
        </p:nvSpPr>
        <p:spPr>
          <a:xfrm>
            <a:off x="742950" y="1268413"/>
            <a:ext cx="8674100" cy="4537075"/>
          </a:xfrm>
        </p:spPr>
        <p:txBody>
          <a:bodyPr/>
          <a:lstStyle/>
          <a:p>
            <a:pPr>
              <a:lnSpc>
                <a:spcPct val="90000"/>
              </a:lnSpc>
            </a:pPr>
            <a:r>
              <a:rPr lang="en-GB" altLang="en-US"/>
              <a:t>convert a DOS text file to UNIX format</a:t>
            </a:r>
          </a:p>
          <a:p>
            <a:pPr lvl="1">
              <a:lnSpc>
                <a:spcPct val="90000"/>
              </a:lnSpc>
            </a:pPr>
            <a:r>
              <a:rPr lang="en-GB" altLang="en-US"/>
              <a:t>AIX</a:t>
            </a:r>
          </a:p>
          <a:p>
            <a:pPr lvl="2">
              <a:lnSpc>
                <a:spcPct val="90000"/>
              </a:lnSpc>
            </a:pPr>
            <a:r>
              <a:rPr lang="en-GB" altLang="en-US">
                <a:solidFill>
                  <a:srgbClr val="800000"/>
                </a:solidFill>
              </a:rPr>
              <a:t>dosread </a:t>
            </a:r>
            <a:r>
              <a:rPr lang="en-GB" altLang="en-US"/>
              <a:t>[ -a ] [ -v ] [ -D Device ] File1 [ File2 ]</a:t>
            </a:r>
          </a:p>
          <a:p>
            <a:pPr lvl="2">
              <a:lnSpc>
                <a:spcPct val="90000"/>
              </a:lnSpc>
            </a:pPr>
            <a:r>
              <a:rPr lang="en-GB" altLang="en-US"/>
              <a:t>dosread command copies the DOS file specified by the File1 variable to standard output or to the file specified by the File2 variable.</a:t>
            </a:r>
          </a:p>
          <a:p>
            <a:pPr lvl="2">
              <a:lnSpc>
                <a:spcPct val="90000"/>
              </a:lnSpc>
            </a:pPr>
            <a:r>
              <a:rPr lang="en-GB" altLang="en-US"/>
              <a:t>dosread command copies the number of bytes specified in the directory entry for the file specified by the File1 variable. Therefore you cannot copy directories because, by convention, directories have a record size of 0.</a:t>
            </a:r>
          </a:p>
          <a:p>
            <a:pPr lvl="1">
              <a:lnSpc>
                <a:spcPct val="90000"/>
              </a:lnSpc>
            </a:pPr>
            <a:r>
              <a:rPr lang="en-GB" altLang="en-US"/>
              <a:t>Other flavours of UNIX</a:t>
            </a:r>
          </a:p>
          <a:p>
            <a:pPr lvl="2">
              <a:lnSpc>
                <a:spcPct val="90000"/>
              </a:lnSpc>
            </a:pPr>
            <a:r>
              <a:rPr lang="en-GB" altLang="en-US">
                <a:solidFill>
                  <a:srgbClr val="800000"/>
                </a:solidFill>
              </a:rPr>
              <a:t>dos2unix </a:t>
            </a:r>
            <a:r>
              <a:rPr lang="en-GB" altLang="en-US"/>
              <a:t>[-ascii] [-iso] [-7] [-437 | -850 | -860 |  -863  | -865]  originalfile convertedfile</a:t>
            </a:r>
          </a:p>
          <a:p>
            <a:pPr lvl="2">
              <a:lnSpc>
                <a:spcPct val="90000"/>
              </a:lnSpc>
            </a:pPr>
            <a:r>
              <a:rPr lang="en-GB" altLang="en-US"/>
              <a:t>dos2unix utility converts characters in the DOS extended character set to the corresponding ISO standard characters. </a:t>
            </a:r>
          </a:p>
          <a:p>
            <a:pPr lvl="2">
              <a:lnSpc>
                <a:spcPct val="90000"/>
              </a:lnSpc>
            </a:pPr>
            <a:r>
              <a:rPr lang="en-GB" altLang="en-US"/>
              <a:t>If the original file and the converted file are the same, dos2unix will rewrite the original file after converting 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72066"/>
                                        </p:tgtEl>
                                        <p:attrNameLst>
                                          <p:attrName>style.visibility</p:attrName>
                                        </p:attrNameLst>
                                      </p:cBhvr>
                                      <p:to>
                                        <p:strVal val="visible"/>
                                      </p:to>
                                    </p:set>
                                    <p:anim calcmode="discrete" valueType="clr">
                                      <p:cBhvr override="childStyle">
                                        <p:cTn id="7" dur="80"/>
                                        <p:tgtEl>
                                          <p:spTgt spid="47206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2066"/>
                                        </p:tgtEl>
                                        <p:attrNameLst>
                                          <p:attrName>fillcolor</p:attrName>
                                        </p:attrNameLst>
                                      </p:cBhvr>
                                      <p:tavLst>
                                        <p:tav tm="0">
                                          <p:val>
                                            <p:clrVal>
                                              <a:schemeClr val="accent2"/>
                                            </p:clrVal>
                                          </p:val>
                                        </p:tav>
                                        <p:tav tm="50000">
                                          <p:val>
                                            <p:clrVal>
                                              <a:schemeClr val="hlink"/>
                                            </p:clrVal>
                                          </p:val>
                                        </p:tav>
                                      </p:tavLst>
                                    </p:anim>
                                    <p:set>
                                      <p:cBhvr>
                                        <p:cTn id="9" dur="80"/>
                                        <p:tgtEl>
                                          <p:spTgt spid="472066"/>
                                        </p:tgtEl>
                                        <p:attrNameLst>
                                          <p:attrName>fill.type</p:attrName>
                                        </p:attrNameLst>
                                      </p:cBhvr>
                                      <p:to>
                                        <p:strVal val="solid"/>
                                      </p:to>
                                    </p:set>
                                  </p:childTnLst>
                                </p:cTn>
                              </p:par>
                            </p:childTnLst>
                          </p:cTn>
                        </p:par>
                        <p:par>
                          <p:cTn id="10" fill="hold" nodeType="afterGroup">
                            <p:stCondLst>
                              <p:cond delay="1240"/>
                            </p:stCondLst>
                            <p:childTnLst>
                              <p:par>
                                <p:cTn id="11" presetID="5" presetClass="entr" presetSubtype="10" fill="hold" grpId="0" nodeType="afterEffect">
                                  <p:stCondLst>
                                    <p:cond delay="0"/>
                                  </p:stCondLst>
                                  <p:childTnLst>
                                    <p:set>
                                      <p:cBhvr>
                                        <p:cTn id="12" dur="1" fill="hold">
                                          <p:stCondLst>
                                            <p:cond delay="0"/>
                                          </p:stCondLst>
                                        </p:cTn>
                                        <p:tgtEl>
                                          <p:spTgt spid="472067">
                                            <p:txEl>
                                              <p:pRg st="0" end="0"/>
                                            </p:txEl>
                                          </p:spTgt>
                                        </p:tgtEl>
                                        <p:attrNameLst>
                                          <p:attrName>style.visibility</p:attrName>
                                        </p:attrNameLst>
                                      </p:cBhvr>
                                      <p:to>
                                        <p:strVal val="visible"/>
                                      </p:to>
                                    </p:set>
                                    <p:animEffect transition="in" filter="checkerboard(across)">
                                      <p:cBhvr>
                                        <p:cTn id="13" dur="500"/>
                                        <p:tgtEl>
                                          <p:spTgt spid="472067">
                                            <p:txEl>
                                              <p:pRg st="0" end="0"/>
                                            </p:txEl>
                                          </p:spTgt>
                                        </p:tgtEl>
                                      </p:cBhvr>
                                    </p:animEffect>
                                  </p:childTnLst>
                                </p:cTn>
                              </p:par>
                            </p:childTnLst>
                          </p:cTn>
                        </p:par>
                        <p:par>
                          <p:cTn id="14" fill="hold" nodeType="afterGroup">
                            <p:stCondLst>
                              <p:cond delay="1740"/>
                            </p:stCondLst>
                            <p:childTnLst>
                              <p:par>
                                <p:cTn id="15" presetID="2" presetClass="entr" presetSubtype="4" fill="hold" grpId="0" nodeType="afterEffect">
                                  <p:stCondLst>
                                    <p:cond delay="0"/>
                                  </p:stCondLst>
                                  <p:childTnLst>
                                    <p:set>
                                      <p:cBhvr>
                                        <p:cTn id="16" dur="1" fill="hold">
                                          <p:stCondLst>
                                            <p:cond delay="0"/>
                                          </p:stCondLst>
                                        </p:cTn>
                                        <p:tgtEl>
                                          <p:spTgt spid="472067">
                                            <p:txEl>
                                              <p:pRg st="1" end="1"/>
                                            </p:txEl>
                                          </p:spTgt>
                                        </p:tgtEl>
                                        <p:attrNameLst>
                                          <p:attrName>style.visibility</p:attrName>
                                        </p:attrNameLst>
                                      </p:cBhvr>
                                      <p:to>
                                        <p:strVal val="visible"/>
                                      </p:to>
                                    </p:set>
                                    <p:anim calcmode="lin" valueType="num">
                                      <p:cBhvr additive="base">
                                        <p:cTn id="17" dur="500" fill="hold"/>
                                        <p:tgtEl>
                                          <p:spTgt spid="4720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2067">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240"/>
                            </p:stCondLst>
                            <p:childTnLst>
                              <p:par>
                                <p:cTn id="20" presetID="2" presetClass="entr" presetSubtype="2" fill="hold" grpId="0" nodeType="afterEffect">
                                  <p:stCondLst>
                                    <p:cond delay="0"/>
                                  </p:stCondLst>
                                  <p:childTnLst>
                                    <p:set>
                                      <p:cBhvr>
                                        <p:cTn id="21" dur="1" fill="hold">
                                          <p:stCondLst>
                                            <p:cond delay="0"/>
                                          </p:stCondLst>
                                        </p:cTn>
                                        <p:tgtEl>
                                          <p:spTgt spid="472067">
                                            <p:txEl>
                                              <p:pRg st="2" end="2"/>
                                            </p:txEl>
                                          </p:spTgt>
                                        </p:tgtEl>
                                        <p:attrNameLst>
                                          <p:attrName>style.visibility</p:attrName>
                                        </p:attrNameLst>
                                      </p:cBhvr>
                                      <p:to>
                                        <p:strVal val="visible"/>
                                      </p:to>
                                    </p:set>
                                    <p:anim calcmode="lin" valueType="num">
                                      <p:cBhvr additive="base">
                                        <p:cTn id="22" dur="500" fill="hold"/>
                                        <p:tgtEl>
                                          <p:spTgt spid="472067">
                                            <p:txEl>
                                              <p:pRg st="2" end="2"/>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72067">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740"/>
                            </p:stCondLst>
                            <p:childTnLst>
                              <p:par>
                                <p:cTn id="25" presetID="2" presetClass="entr" presetSubtype="2" fill="hold" grpId="0" nodeType="afterEffect">
                                  <p:stCondLst>
                                    <p:cond delay="0"/>
                                  </p:stCondLst>
                                  <p:childTnLst>
                                    <p:set>
                                      <p:cBhvr>
                                        <p:cTn id="26" dur="1" fill="hold">
                                          <p:stCondLst>
                                            <p:cond delay="0"/>
                                          </p:stCondLst>
                                        </p:cTn>
                                        <p:tgtEl>
                                          <p:spTgt spid="472067">
                                            <p:txEl>
                                              <p:pRg st="3" end="3"/>
                                            </p:txEl>
                                          </p:spTgt>
                                        </p:tgtEl>
                                        <p:attrNameLst>
                                          <p:attrName>style.visibility</p:attrName>
                                        </p:attrNameLst>
                                      </p:cBhvr>
                                      <p:to>
                                        <p:strVal val="visible"/>
                                      </p:to>
                                    </p:set>
                                    <p:anim calcmode="lin" valueType="num">
                                      <p:cBhvr additive="base">
                                        <p:cTn id="27" dur="500" fill="hold"/>
                                        <p:tgtEl>
                                          <p:spTgt spid="472067">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72067">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240"/>
                            </p:stCondLst>
                            <p:childTnLst>
                              <p:par>
                                <p:cTn id="30" presetID="2" presetClass="entr" presetSubtype="2" fill="hold" grpId="0" nodeType="afterEffect">
                                  <p:stCondLst>
                                    <p:cond delay="0"/>
                                  </p:stCondLst>
                                  <p:childTnLst>
                                    <p:set>
                                      <p:cBhvr>
                                        <p:cTn id="31" dur="1" fill="hold">
                                          <p:stCondLst>
                                            <p:cond delay="0"/>
                                          </p:stCondLst>
                                        </p:cTn>
                                        <p:tgtEl>
                                          <p:spTgt spid="472067">
                                            <p:txEl>
                                              <p:pRg st="4" end="4"/>
                                            </p:txEl>
                                          </p:spTgt>
                                        </p:tgtEl>
                                        <p:attrNameLst>
                                          <p:attrName>style.visibility</p:attrName>
                                        </p:attrNameLst>
                                      </p:cBhvr>
                                      <p:to>
                                        <p:strVal val="visible"/>
                                      </p:to>
                                    </p:set>
                                    <p:anim calcmode="lin" valueType="num">
                                      <p:cBhvr additive="base">
                                        <p:cTn id="32" dur="500" fill="hold"/>
                                        <p:tgtEl>
                                          <p:spTgt spid="472067">
                                            <p:txEl>
                                              <p:pRg st="4" end="4"/>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72067">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740"/>
                            </p:stCondLst>
                            <p:childTnLst>
                              <p:par>
                                <p:cTn id="35" presetID="2" presetClass="entr" presetSubtype="4" fill="hold" grpId="0" nodeType="afterEffect">
                                  <p:stCondLst>
                                    <p:cond delay="0"/>
                                  </p:stCondLst>
                                  <p:childTnLst>
                                    <p:set>
                                      <p:cBhvr>
                                        <p:cTn id="36" dur="1" fill="hold">
                                          <p:stCondLst>
                                            <p:cond delay="0"/>
                                          </p:stCondLst>
                                        </p:cTn>
                                        <p:tgtEl>
                                          <p:spTgt spid="472067">
                                            <p:txEl>
                                              <p:pRg st="5" end="5"/>
                                            </p:txEl>
                                          </p:spTgt>
                                        </p:tgtEl>
                                        <p:attrNameLst>
                                          <p:attrName>style.visibility</p:attrName>
                                        </p:attrNameLst>
                                      </p:cBhvr>
                                      <p:to>
                                        <p:strVal val="visible"/>
                                      </p:to>
                                    </p:set>
                                    <p:anim calcmode="lin" valueType="num">
                                      <p:cBhvr additive="base">
                                        <p:cTn id="37" dur="500" fill="hold"/>
                                        <p:tgtEl>
                                          <p:spTgt spid="4720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2067">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240"/>
                            </p:stCondLst>
                            <p:childTnLst>
                              <p:par>
                                <p:cTn id="40" presetID="2" presetClass="entr" presetSubtype="2" fill="hold" grpId="0" nodeType="afterEffect">
                                  <p:stCondLst>
                                    <p:cond delay="0"/>
                                  </p:stCondLst>
                                  <p:childTnLst>
                                    <p:set>
                                      <p:cBhvr>
                                        <p:cTn id="41" dur="1" fill="hold">
                                          <p:stCondLst>
                                            <p:cond delay="0"/>
                                          </p:stCondLst>
                                        </p:cTn>
                                        <p:tgtEl>
                                          <p:spTgt spid="472067">
                                            <p:txEl>
                                              <p:pRg st="6" end="6"/>
                                            </p:txEl>
                                          </p:spTgt>
                                        </p:tgtEl>
                                        <p:attrNameLst>
                                          <p:attrName>style.visibility</p:attrName>
                                        </p:attrNameLst>
                                      </p:cBhvr>
                                      <p:to>
                                        <p:strVal val="visible"/>
                                      </p:to>
                                    </p:set>
                                    <p:anim calcmode="lin" valueType="num">
                                      <p:cBhvr additive="base">
                                        <p:cTn id="42" dur="500" fill="hold"/>
                                        <p:tgtEl>
                                          <p:spTgt spid="472067">
                                            <p:txEl>
                                              <p:pRg st="6" end="6"/>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72067">
                                            <p:txEl>
                                              <p:pRg st="6" end="6"/>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740"/>
                            </p:stCondLst>
                            <p:childTnLst>
                              <p:par>
                                <p:cTn id="45" presetID="2" presetClass="entr" presetSubtype="2" fill="hold" grpId="0" nodeType="afterEffect">
                                  <p:stCondLst>
                                    <p:cond delay="0"/>
                                  </p:stCondLst>
                                  <p:childTnLst>
                                    <p:set>
                                      <p:cBhvr>
                                        <p:cTn id="46" dur="1" fill="hold">
                                          <p:stCondLst>
                                            <p:cond delay="0"/>
                                          </p:stCondLst>
                                        </p:cTn>
                                        <p:tgtEl>
                                          <p:spTgt spid="472067">
                                            <p:txEl>
                                              <p:pRg st="7" end="7"/>
                                            </p:txEl>
                                          </p:spTgt>
                                        </p:tgtEl>
                                        <p:attrNameLst>
                                          <p:attrName>style.visibility</p:attrName>
                                        </p:attrNameLst>
                                      </p:cBhvr>
                                      <p:to>
                                        <p:strVal val="visible"/>
                                      </p:to>
                                    </p:set>
                                    <p:anim calcmode="lin" valueType="num">
                                      <p:cBhvr additive="base">
                                        <p:cTn id="47" dur="500" fill="hold"/>
                                        <p:tgtEl>
                                          <p:spTgt spid="472067">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72067">
                                            <p:txEl>
                                              <p:pRg st="7" end="7"/>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240"/>
                            </p:stCondLst>
                            <p:childTnLst>
                              <p:par>
                                <p:cTn id="50" presetID="2" presetClass="entr" presetSubtype="2" fill="hold" grpId="0" nodeType="afterEffect">
                                  <p:stCondLst>
                                    <p:cond delay="0"/>
                                  </p:stCondLst>
                                  <p:childTnLst>
                                    <p:set>
                                      <p:cBhvr>
                                        <p:cTn id="51" dur="1" fill="hold">
                                          <p:stCondLst>
                                            <p:cond delay="0"/>
                                          </p:stCondLst>
                                        </p:cTn>
                                        <p:tgtEl>
                                          <p:spTgt spid="472067">
                                            <p:txEl>
                                              <p:pRg st="8" end="8"/>
                                            </p:txEl>
                                          </p:spTgt>
                                        </p:tgtEl>
                                        <p:attrNameLst>
                                          <p:attrName>style.visibility</p:attrName>
                                        </p:attrNameLst>
                                      </p:cBhvr>
                                      <p:to>
                                        <p:strVal val="visible"/>
                                      </p:to>
                                    </p:set>
                                    <p:anim calcmode="lin" valueType="num">
                                      <p:cBhvr additive="base">
                                        <p:cTn id="52" dur="500" fill="hold"/>
                                        <p:tgtEl>
                                          <p:spTgt spid="472067">
                                            <p:txEl>
                                              <p:pRg st="8" end="8"/>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47206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p:bldP spid="47206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1D761F-222F-430D-B7BC-485CD39AB21E}"/>
              </a:ext>
            </a:extLst>
          </p:cNvPr>
          <p:cNvSpPr>
            <a:spLocks noGrp="1"/>
          </p:cNvSpPr>
          <p:nvPr>
            <p:ph type="sldNum" sz="quarter" idx="10"/>
          </p:nvPr>
        </p:nvSpPr>
        <p:spPr/>
        <p:txBody>
          <a:bodyPr/>
          <a:lstStyle/>
          <a:p>
            <a:r>
              <a:rPr lang="en-GB" altLang="en-US"/>
              <a:t>Page </a:t>
            </a:r>
            <a:fld id="{CBE24089-D77B-4013-879B-6979A95D5F05}" type="slidenum">
              <a:rPr lang="en-GB" altLang="en-US"/>
              <a:pPr/>
              <a:t>75</a:t>
            </a:fld>
            <a:r>
              <a:rPr lang="en-GB" altLang="en-US" sz="1400" b="0">
                <a:solidFill>
                  <a:schemeClr val="tx1"/>
                </a:solidFill>
              </a:rPr>
              <a:t> | </a:t>
            </a:r>
            <a:fld id="{3E9EEE03-C407-4FFD-89C4-D22BB9D72608}" type="datetime1">
              <a:rPr lang="en-GB" altLang="en-US" sz="1400" b="0">
                <a:solidFill>
                  <a:schemeClr val="tx1"/>
                </a:solidFill>
              </a:rPr>
              <a:pPr/>
              <a:t>07/07/2021</a:t>
            </a:fld>
            <a:r>
              <a:rPr lang="en-GB" altLang="en-US" sz="1400" b="0">
                <a:solidFill>
                  <a:schemeClr val="tx1"/>
                </a:solidFill>
              </a:rPr>
              <a:t> | UNIX Fundementals II </a:t>
            </a:r>
          </a:p>
        </p:txBody>
      </p:sp>
      <p:sp>
        <p:nvSpPr>
          <p:cNvPr id="353282" name="Rectangle 2">
            <a:extLst>
              <a:ext uri="{FF2B5EF4-FFF2-40B4-BE49-F238E27FC236}">
                <a16:creationId xmlns:a16="http://schemas.microsoft.com/office/drawing/2014/main" id="{CEB82B64-2E79-49BD-A9B2-054D5342C5BF}"/>
              </a:ext>
            </a:extLst>
          </p:cNvPr>
          <p:cNvSpPr>
            <a:spLocks noGrp="1" noChangeArrowheads="1"/>
          </p:cNvSpPr>
          <p:nvPr>
            <p:ph type="title"/>
          </p:nvPr>
        </p:nvSpPr>
        <p:spPr/>
        <p:txBody>
          <a:bodyPr/>
          <a:lstStyle/>
          <a:p>
            <a:r>
              <a:rPr lang="en-GB" altLang="en-US" sz="4000"/>
              <a:t>UNIX Tools &amp; Utilities - diff</a:t>
            </a:r>
          </a:p>
        </p:txBody>
      </p:sp>
      <p:sp>
        <p:nvSpPr>
          <p:cNvPr id="353283" name="Rectangle 3">
            <a:extLst>
              <a:ext uri="{FF2B5EF4-FFF2-40B4-BE49-F238E27FC236}">
                <a16:creationId xmlns:a16="http://schemas.microsoft.com/office/drawing/2014/main" id="{3AA07BFC-E7C8-429D-947F-2FE9529A5121}"/>
              </a:ext>
            </a:extLst>
          </p:cNvPr>
          <p:cNvSpPr>
            <a:spLocks noGrp="1" noChangeArrowheads="1"/>
          </p:cNvSpPr>
          <p:nvPr>
            <p:ph type="body" idx="1"/>
          </p:nvPr>
        </p:nvSpPr>
        <p:spPr/>
        <p:txBody>
          <a:bodyPr/>
          <a:lstStyle/>
          <a:p>
            <a:r>
              <a:rPr lang="en-GB" altLang="en-US"/>
              <a:t>The </a:t>
            </a:r>
            <a:r>
              <a:rPr lang="en-GB" altLang="en-US" b="1">
                <a:solidFill>
                  <a:srgbClr val="800000"/>
                </a:solidFill>
              </a:rPr>
              <a:t>diff</a:t>
            </a:r>
            <a:r>
              <a:rPr lang="en-GB" altLang="en-US"/>
              <a:t> command compares text files. </a:t>
            </a:r>
          </a:p>
          <a:p>
            <a:r>
              <a:rPr lang="en-GB" altLang="en-US" b="1">
                <a:solidFill>
                  <a:srgbClr val="800000"/>
                </a:solidFill>
              </a:rPr>
              <a:t>diff</a:t>
            </a:r>
            <a:r>
              <a:rPr lang="en-GB" altLang="en-US">
                <a:solidFill>
                  <a:srgbClr val="800000"/>
                </a:solidFill>
              </a:rPr>
              <a:t> </a:t>
            </a:r>
            <a:r>
              <a:rPr lang="en-GB" altLang="en-US"/>
              <a:t>can compare single files or the contents of directories. </a:t>
            </a:r>
          </a:p>
          <a:p>
            <a:r>
              <a:rPr lang="en-GB" altLang="en-US" b="1"/>
              <a:t>Note:</a:t>
            </a:r>
            <a:r>
              <a:rPr lang="en-GB" altLang="en-US"/>
              <a:t> The diff command only works with input files that are text files.</a:t>
            </a:r>
          </a:p>
          <a:p>
            <a:r>
              <a:rPr lang="en-GB" altLang="en-US"/>
              <a:t>If the Directory1 and Directory2 parameters are specified, the </a:t>
            </a:r>
            <a:r>
              <a:rPr lang="en-GB" altLang="en-US" b="1">
                <a:solidFill>
                  <a:srgbClr val="800000"/>
                </a:solidFill>
              </a:rPr>
              <a:t>diff</a:t>
            </a:r>
            <a:r>
              <a:rPr lang="en-GB" altLang="en-US"/>
              <a:t> command compares the text files that have the same name in both directories. Binary files that differ, common subdirectories, and files that appear in only one directory are listed.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C13F8F-C42B-44CB-9EAD-3950DB21D375}"/>
              </a:ext>
            </a:extLst>
          </p:cNvPr>
          <p:cNvSpPr>
            <a:spLocks noGrp="1"/>
          </p:cNvSpPr>
          <p:nvPr>
            <p:ph type="sldNum" sz="quarter" idx="10"/>
          </p:nvPr>
        </p:nvSpPr>
        <p:spPr/>
        <p:txBody>
          <a:bodyPr/>
          <a:lstStyle/>
          <a:p>
            <a:r>
              <a:rPr lang="en-GB" altLang="en-US"/>
              <a:t>Page </a:t>
            </a:r>
            <a:fld id="{ED636971-126F-48A7-B877-C4BCAA1B476B}" type="slidenum">
              <a:rPr lang="en-GB" altLang="en-US"/>
              <a:pPr/>
              <a:t>76</a:t>
            </a:fld>
            <a:r>
              <a:rPr lang="en-GB" altLang="en-US" sz="1400" b="0">
                <a:solidFill>
                  <a:schemeClr val="tx1"/>
                </a:solidFill>
              </a:rPr>
              <a:t> | </a:t>
            </a:r>
            <a:fld id="{49572AE2-02FA-41BC-ACB7-E478921BA6D1}" type="datetime1">
              <a:rPr lang="en-GB" altLang="en-US" sz="1400" b="0">
                <a:solidFill>
                  <a:schemeClr val="tx1"/>
                </a:solidFill>
              </a:rPr>
              <a:pPr/>
              <a:t>07/07/2021</a:t>
            </a:fld>
            <a:r>
              <a:rPr lang="en-GB" altLang="en-US" sz="1400" b="0">
                <a:solidFill>
                  <a:schemeClr val="tx1"/>
                </a:solidFill>
              </a:rPr>
              <a:t> | UNIX Fundementals II </a:t>
            </a:r>
          </a:p>
        </p:txBody>
      </p:sp>
      <p:sp>
        <p:nvSpPr>
          <p:cNvPr id="471042" name="Rectangle 2">
            <a:extLst>
              <a:ext uri="{FF2B5EF4-FFF2-40B4-BE49-F238E27FC236}">
                <a16:creationId xmlns:a16="http://schemas.microsoft.com/office/drawing/2014/main" id="{C2704C0B-BB1F-4F77-BB24-AC72E28C834B}"/>
              </a:ext>
            </a:extLst>
          </p:cNvPr>
          <p:cNvSpPr>
            <a:spLocks noGrp="1" noChangeArrowheads="1"/>
          </p:cNvSpPr>
          <p:nvPr>
            <p:ph type="title"/>
          </p:nvPr>
        </p:nvSpPr>
        <p:spPr/>
        <p:txBody>
          <a:bodyPr/>
          <a:lstStyle/>
          <a:p>
            <a:r>
              <a:rPr lang="en-GB" altLang="en-US" sz="4000"/>
              <a:t>UNIX Tools &amp; Utilities – diff example</a:t>
            </a:r>
          </a:p>
        </p:txBody>
      </p:sp>
      <p:sp>
        <p:nvSpPr>
          <p:cNvPr id="471044" name="Rectangle 4">
            <a:extLst>
              <a:ext uri="{FF2B5EF4-FFF2-40B4-BE49-F238E27FC236}">
                <a16:creationId xmlns:a16="http://schemas.microsoft.com/office/drawing/2014/main" id="{12D0497F-82E1-4E09-968E-493951F0BCF2}"/>
              </a:ext>
            </a:extLst>
          </p:cNvPr>
          <p:cNvSpPr>
            <a:spLocks noChangeArrowheads="1"/>
          </p:cNvSpPr>
          <p:nvPr/>
        </p:nvSpPr>
        <p:spPr bwMode="auto">
          <a:xfrm>
            <a:off x="704850" y="1341438"/>
            <a:ext cx="8496300" cy="45354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600">
                <a:solidFill>
                  <a:schemeClr val="bg1"/>
                </a:solidFill>
              </a:rPr>
              <a:t>Example:</a:t>
            </a:r>
          </a:p>
          <a:p>
            <a:pPr eaLnBrk="1" hangingPunct="1">
              <a:lnSpc>
                <a:spcPct val="80000"/>
              </a:lnSpc>
            </a:pPr>
            <a:endParaRPr lang="en-GB" altLang="en-US" sz="1600">
              <a:solidFill>
                <a:schemeClr val="bg1"/>
              </a:solidFill>
            </a:endParaRPr>
          </a:p>
          <a:p>
            <a:pPr lvl="1" eaLnBrk="1" hangingPunct="1">
              <a:buFont typeface="Wingdings" panose="05000000000000000000" pitchFamily="2" charset="2"/>
              <a:buNone/>
            </a:pPr>
            <a:r>
              <a:rPr lang="en-GB" altLang="en-US" sz="1400">
                <a:solidFill>
                  <a:srgbClr val="00FF00"/>
                </a:solidFill>
              </a:rPr>
              <a:t>srublba01:root:/var/nmon&gt; diff tunables.before tunables.after</a:t>
            </a:r>
          </a:p>
          <a:p>
            <a:pPr lvl="1" eaLnBrk="1" hangingPunct="1">
              <a:buFont typeface="Wingdings" panose="05000000000000000000" pitchFamily="2" charset="2"/>
              <a:buNone/>
            </a:pPr>
            <a:r>
              <a:rPr lang="en-GB" altLang="en-US" sz="1400">
                <a:solidFill>
                  <a:srgbClr val="00FF00"/>
                </a:solidFill>
              </a:rPr>
              <a:t>2c2</a:t>
            </a:r>
          </a:p>
          <a:p>
            <a:pPr lvl="1" eaLnBrk="1" hangingPunct="1">
              <a:buFont typeface="Wingdings" panose="05000000000000000000" pitchFamily="2" charset="2"/>
              <a:buNone/>
            </a:pPr>
            <a:r>
              <a:rPr lang="en-GB" altLang="en-US" sz="1400">
                <a:solidFill>
                  <a:srgbClr val="00FF00"/>
                </a:solidFill>
              </a:rPr>
              <a:t>&lt;       Description = "tunsave -a -F /var/nmon/tunables"</a:t>
            </a:r>
          </a:p>
          <a:p>
            <a:pPr lvl="1" eaLnBrk="1" hangingPunct="1">
              <a:buFont typeface="Wingdings" panose="05000000000000000000" pitchFamily="2" charset="2"/>
              <a:buNone/>
            </a:pPr>
            <a:r>
              <a:rPr lang="en-GB" altLang="en-US" sz="1400">
                <a:solidFill>
                  <a:srgbClr val="00FF00"/>
                </a:solidFill>
              </a:rPr>
              <a:t>---</a:t>
            </a:r>
          </a:p>
          <a:p>
            <a:pPr lvl="1" eaLnBrk="1" hangingPunct="1">
              <a:buFont typeface="Wingdings" panose="05000000000000000000" pitchFamily="2" charset="2"/>
              <a:buNone/>
            </a:pPr>
            <a:r>
              <a:rPr lang="en-GB" altLang="en-US" sz="1400">
                <a:solidFill>
                  <a:srgbClr val="00FF00"/>
                </a:solidFill>
              </a:rPr>
              <a:t>&gt;       Description = "tunsave -a -F /var/nmon/tunables.txt"</a:t>
            </a:r>
          </a:p>
          <a:p>
            <a:pPr lvl="1" eaLnBrk="1" hangingPunct="1">
              <a:buFont typeface="Wingdings" panose="05000000000000000000" pitchFamily="2" charset="2"/>
              <a:buNone/>
            </a:pPr>
            <a:r>
              <a:rPr lang="en-GB" altLang="en-US" sz="1400">
                <a:solidFill>
                  <a:srgbClr val="00FF00"/>
                </a:solidFill>
              </a:rPr>
              <a:t>5c5</a:t>
            </a:r>
          </a:p>
          <a:p>
            <a:pPr lvl="1" eaLnBrk="1" hangingPunct="1">
              <a:buFont typeface="Wingdings" panose="05000000000000000000" pitchFamily="2" charset="2"/>
              <a:buNone/>
            </a:pPr>
            <a:r>
              <a:rPr lang="en-GB" altLang="en-US" sz="1400">
                <a:solidFill>
                  <a:srgbClr val="00FF00"/>
                </a:solidFill>
              </a:rPr>
              <a:t>&lt;       Last_validation = "2007-03-06 08:57:04 GMT (current, reboot)"</a:t>
            </a:r>
          </a:p>
          <a:p>
            <a:pPr lvl="1" eaLnBrk="1" hangingPunct="1">
              <a:buFont typeface="Wingdings" panose="05000000000000000000" pitchFamily="2" charset="2"/>
              <a:buNone/>
            </a:pPr>
            <a:r>
              <a:rPr lang="en-GB" altLang="en-US" sz="1400">
                <a:solidFill>
                  <a:srgbClr val="00FF00"/>
                </a:solidFill>
              </a:rPr>
              <a:t>---</a:t>
            </a:r>
          </a:p>
          <a:p>
            <a:pPr lvl="1" eaLnBrk="1" hangingPunct="1">
              <a:buFont typeface="Wingdings" panose="05000000000000000000" pitchFamily="2" charset="2"/>
              <a:buNone/>
            </a:pPr>
            <a:r>
              <a:rPr lang="en-GB" altLang="en-US" sz="1400">
                <a:solidFill>
                  <a:srgbClr val="00FF00"/>
                </a:solidFill>
              </a:rPr>
              <a:t>&gt;       Last_validation = "2007-03-06 10:31:13 GMT (current, reboot)"</a:t>
            </a:r>
          </a:p>
          <a:p>
            <a:pPr lvl="1" eaLnBrk="1" hangingPunct="1">
              <a:buFont typeface="Wingdings" panose="05000000000000000000" pitchFamily="2" charset="2"/>
              <a:buNone/>
            </a:pPr>
            <a:r>
              <a:rPr lang="en-GB" altLang="en-US" sz="1400">
                <a:solidFill>
                  <a:srgbClr val="00FF00"/>
                </a:solidFill>
              </a:rPr>
              <a:t>62c62</a:t>
            </a:r>
          </a:p>
          <a:p>
            <a:pPr lvl="1" eaLnBrk="1" hangingPunct="1">
              <a:buFont typeface="Wingdings" panose="05000000000000000000" pitchFamily="2" charset="2"/>
              <a:buNone/>
            </a:pPr>
            <a:r>
              <a:rPr lang="en-GB" altLang="en-US" sz="1400">
                <a:solidFill>
                  <a:srgbClr val="00FF00"/>
                </a:solidFill>
              </a:rPr>
              <a:t>&lt;       pinnable_frames = "STATIC"      # value was 3877518 (never restored)</a:t>
            </a:r>
          </a:p>
          <a:p>
            <a:pPr lvl="1" eaLnBrk="1" hangingPunct="1">
              <a:buFont typeface="Wingdings" panose="05000000000000000000" pitchFamily="2" charset="2"/>
              <a:buNone/>
            </a:pPr>
            <a:r>
              <a:rPr lang="en-GB" altLang="en-US" sz="1400">
                <a:solidFill>
                  <a:srgbClr val="00FF00"/>
                </a:solidFill>
              </a:rPr>
              <a:t>---</a:t>
            </a:r>
          </a:p>
          <a:p>
            <a:pPr lvl="1" eaLnBrk="1" hangingPunct="1">
              <a:buFont typeface="Wingdings" panose="05000000000000000000" pitchFamily="2" charset="2"/>
              <a:buNone/>
            </a:pPr>
            <a:r>
              <a:rPr lang="en-GB" altLang="en-US" sz="1400">
                <a:solidFill>
                  <a:srgbClr val="00FF00"/>
                </a:solidFill>
              </a:rPr>
              <a:t>&gt;       pinnable_frames = "STATIC"      # value was 3876420 (never restored)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0CEB9CB-D2EA-4A3E-A08D-60338F02B114}"/>
              </a:ext>
            </a:extLst>
          </p:cNvPr>
          <p:cNvSpPr>
            <a:spLocks noGrp="1"/>
          </p:cNvSpPr>
          <p:nvPr>
            <p:ph type="sldNum" sz="quarter" idx="10"/>
          </p:nvPr>
        </p:nvSpPr>
        <p:spPr/>
        <p:txBody>
          <a:bodyPr/>
          <a:lstStyle/>
          <a:p>
            <a:r>
              <a:rPr lang="en-GB" altLang="en-US"/>
              <a:t>Page </a:t>
            </a:r>
            <a:fld id="{F81F8B33-5401-4D2E-85E3-8AEE516A7743}" type="slidenum">
              <a:rPr lang="en-GB" altLang="en-US"/>
              <a:pPr/>
              <a:t>77</a:t>
            </a:fld>
            <a:r>
              <a:rPr lang="en-GB" altLang="en-US" sz="1400" b="0">
                <a:solidFill>
                  <a:schemeClr val="tx1"/>
                </a:solidFill>
              </a:rPr>
              <a:t> | </a:t>
            </a:r>
            <a:fld id="{99285A35-E664-490A-BA52-9C0BD92AA247}" type="datetime1">
              <a:rPr lang="en-GB" altLang="en-US" sz="1400" b="0">
                <a:solidFill>
                  <a:schemeClr val="tx1"/>
                </a:solidFill>
              </a:rPr>
              <a:pPr/>
              <a:t>07/07/2021</a:t>
            </a:fld>
            <a:r>
              <a:rPr lang="en-GB" altLang="en-US" sz="1400" b="0">
                <a:solidFill>
                  <a:schemeClr val="tx1"/>
                </a:solidFill>
              </a:rPr>
              <a:t> | UNIX Fundementals II </a:t>
            </a:r>
          </a:p>
        </p:txBody>
      </p:sp>
      <p:sp>
        <p:nvSpPr>
          <p:cNvPr id="354306" name="Rectangle 2">
            <a:extLst>
              <a:ext uri="{FF2B5EF4-FFF2-40B4-BE49-F238E27FC236}">
                <a16:creationId xmlns:a16="http://schemas.microsoft.com/office/drawing/2014/main" id="{E7B9788B-48D8-4A6E-A7C8-A8E2E18AC481}"/>
              </a:ext>
            </a:extLst>
          </p:cNvPr>
          <p:cNvSpPr>
            <a:spLocks noGrp="1" noChangeArrowheads="1"/>
          </p:cNvSpPr>
          <p:nvPr>
            <p:ph type="title"/>
          </p:nvPr>
        </p:nvSpPr>
        <p:spPr/>
        <p:txBody>
          <a:bodyPr/>
          <a:lstStyle/>
          <a:p>
            <a:r>
              <a:rPr lang="en-GB" altLang="en-US" sz="4000"/>
              <a:t>UNIX Tools &amp; Utilities - cmp</a:t>
            </a:r>
          </a:p>
        </p:txBody>
      </p:sp>
      <p:sp>
        <p:nvSpPr>
          <p:cNvPr id="354307" name="Rectangle 3">
            <a:extLst>
              <a:ext uri="{FF2B5EF4-FFF2-40B4-BE49-F238E27FC236}">
                <a16:creationId xmlns:a16="http://schemas.microsoft.com/office/drawing/2014/main" id="{0D633122-2111-44DD-97B6-A1DBD32A6C12}"/>
              </a:ext>
            </a:extLst>
          </p:cNvPr>
          <p:cNvSpPr>
            <a:spLocks noGrp="1" noChangeArrowheads="1"/>
          </p:cNvSpPr>
          <p:nvPr>
            <p:ph type="body" idx="1"/>
          </p:nvPr>
        </p:nvSpPr>
        <p:spPr>
          <a:xfrm>
            <a:off x="742950" y="1268413"/>
            <a:ext cx="8420100" cy="2736850"/>
          </a:xfrm>
        </p:spPr>
        <p:txBody>
          <a:bodyPr/>
          <a:lstStyle/>
          <a:p>
            <a:r>
              <a:rPr lang="en-GB" altLang="en-US" b="1">
                <a:solidFill>
                  <a:srgbClr val="800000"/>
                </a:solidFill>
              </a:rPr>
              <a:t>cmp</a:t>
            </a:r>
            <a:r>
              <a:rPr lang="en-GB" altLang="en-US"/>
              <a:t> compares two files of any type and writes the results to the standard output. </a:t>
            </a:r>
          </a:p>
          <a:p>
            <a:r>
              <a:rPr lang="en-GB" altLang="en-US"/>
              <a:t>By default, </a:t>
            </a:r>
            <a:r>
              <a:rPr lang="en-GB" altLang="en-US">
                <a:solidFill>
                  <a:srgbClr val="800000"/>
                </a:solidFill>
              </a:rPr>
              <a:t>cmp</a:t>
            </a:r>
            <a:r>
              <a:rPr lang="en-GB" altLang="en-US"/>
              <a:t> is silent if the files are the same.</a:t>
            </a:r>
          </a:p>
          <a:p>
            <a:r>
              <a:rPr lang="en-GB" altLang="en-US"/>
              <a:t>If the files differ, the byte and line number at which the first difference occurred is reported.</a:t>
            </a:r>
          </a:p>
          <a:p>
            <a:endParaRPr lang="en-GB" altLang="en-US"/>
          </a:p>
          <a:p>
            <a:endParaRPr lang="en-GB" altLang="en-US"/>
          </a:p>
        </p:txBody>
      </p:sp>
      <p:sp>
        <p:nvSpPr>
          <p:cNvPr id="354309" name="Rectangle 5">
            <a:extLst>
              <a:ext uri="{FF2B5EF4-FFF2-40B4-BE49-F238E27FC236}">
                <a16:creationId xmlns:a16="http://schemas.microsoft.com/office/drawing/2014/main" id="{FBF58DD3-6F7A-46B0-90E6-3AB0EB549B7B}"/>
              </a:ext>
            </a:extLst>
          </p:cNvPr>
          <p:cNvSpPr>
            <a:spLocks noChangeArrowheads="1"/>
          </p:cNvSpPr>
          <p:nvPr/>
        </p:nvSpPr>
        <p:spPr bwMode="auto">
          <a:xfrm>
            <a:off x="776288" y="3860800"/>
            <a:ext cx="8420100" cy="15843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800">
                <a:solidFill>
                  <a:schemeClr val="bg1"/>
                </a:solidFill>
              </a:rPr>
              <a:t>Example:</a:t>
            </a:r>
          </a:p>
          <a:p>
            <a:pPr eaLnBrk="1" hangingPunct="1">
              <a:lnSpc>
                <a:spcPct val="80000"/>
              </a:lnSpc>
            </a:pPr>
            <a:endParaRPr lang="en-GB" altLang="en-US" sz="1800">
              <a:solidFill>
                <a:schemeClr val="bg1"/>
              </a:solidFill>
            </a:endParaRPr>
          </a:p>
          <a:p>
            <a:pPr lvl="1" eaLnBrk="1" hangingPunct="1">
              <a:buFont typeface="Wingdings" panose="05000000000000000000" pitchFamily="2" charset="2"/>
              <a:buNone/>
            </a:pPr>
            <a:r>
              <a:rPr lang="en-GB" altLang="en-US" sz="1400">
                <a:solidFill>
                  <a:srgbClr val="00FF00"/>
                </a:solidFill>
              </a:rPr>
              <a:t>gbsrual0048:root:/etc/tunables&gt; cmp lastboot nextboot</a:t>
            </a:r>
          </a:p>
          <a:p>
            <a:pPr lvl="1" eaLnBrk="1" hangingPunct="1">
              <a:buFont typeface="Wingdings" panose="05000000000000000000" pitchFamily="2" charset="2"/>
              <a:buNone/>
            </a:pPr>
            <a:r>
              <a:rPr lang="en-GB" altLang="en-US" sz="1400">
                <a:solidFill>
                  <a:srgbClr val="00FF00"/>
                </a:solidFill>
              </a:rPr>
              <a:t>lastboot nextboot differ: char 1, line 1</a:t>
            </a:r>
          </a:p>
          <a:p>
            <a:pPr lvl="1" eaLnBrk="1" hangingPunct="1">
              <a:buFont typeface="Wingdings" panose="05000000000000000000" pitchFamily="2" charset="2"/>
              <a:buNone/>
            </a:pPr>
            <a:r>
              <a:rPr lang="en-GB" altLang="en-US" sz="1400">
                <a:solidFill>
                  <a:srgbClr val="00FF00"/>
                </a:solidFill>
              </a:rPr>
              <a:t>gbsrual0048:root:/etc/tunables&gt;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810BA4-7147-4171-8655-C4686CC8640B}"/>
              </a:ext>
            </a:extLst>
          </p:cNvPr>
          <p:cNvSpPr>
            <a:spLocks noGrp="1"/>
          </p:cNvSpPr>
          <p:nvPr>
            <p:ph type="sldNum" sz="quarter" idx="10"/>
          </p:nvPr>
        </p:nvSpPr>
        <p:spPr/>
        <p:txBody>
          <a:bodyPr/>
          <a:lstStyle/>
          <a:p>
            <a:r>
              <a:rPr lang="en-GB" altLang="en-US"/>
              <a:t>Page </a:t>
            </a:r>
            <a:fld id="{E67B297B-C420-43F5-BA4F-6AF11D78A7F9}" type="slidenum">
              <a:rPr lang="en-GB" altLang="en-US"/>
              <a:pPr/>
              <a:t>78</a:t>
            </a:fld>
            <a:r>
              <a:rPr lang="en-GB" altLang="en-US" sz="1400" b="0">
                <a:solidFill>
                  <a:schemeClr val="tx1"/>
                </a:solidFill>
              </a:rPr>
              <a:t> | </a:t>
            </a:r>
            <a:fld id="{BA18B9E7-32EA-4AAE-AFFF-27C3A1F38B82}" type="datetime1">
              <a:rPr lang="en-GB" altLang="en-US" sz="1400" b="0">
                <a:solidFill>
                  <a:schemeClr val="tx1"/>
                </a:solidFill>
              </a:rPr>
              <a:pPr/>
              <a:t>07/07/2021</a:t>
            </a:fld>
            <a:r>
              <a:rPr lang="en-GB" altLang="en-US" sz="1400" b="0">
                <a:solidFill>
                  <a:schemeClr val="tx1"/>
                </a:solidFill>
              </a:rPr>
              <a:t> | UNIX Fundementals II </a:t>
            </a:r>
          </a:p>
        </p:txBody>
      </p:sp>
      <p:sp>
        <p:nvSpPr>
          <p:cNvPr id="355330" name="Rectangle 2">
            <a:extLst>
              <a:ext uri="{FF2B5EF4-FFF2-40B4-BE49-F238E27FC236}">
                <a16:creationId xmlns:a16="http://schemas.microsoft.com/office/drawing/2014/main" id="{B28186BE-1C7D-4849-9435-FCA1F916165F}"/>
              </a:ext>
            </a:extLst>
          </p:cNvPr>
          <p:cNvSpPr>
            <a:spLocks noGrp="1" noChangeArrowheads="1"/>
          </p:cNvSpPr>
          <p:nvPr>
            <p:ph type="title"/>
          </p:nvPr>
        </p:nvSpPr>
        <p:spPr/>
        <p:txBody>
          <a:bodyPr/>
          <a:lstStyle/>
          <a:p>
            <a:r>
              <a:rPr lang="en-GB" altLang="en-US" sz="4000"/>
              <a:t>UNIX Tools &amp; Utilities - dircmp</a:t>
            </a:r>
          </a:p>
        </p:txBody>
      </p:sp>
      <p:sp>
        <p:nvSpPr>
          <p:cNvPr id="355331" name="Rectangle 3">
            <a:extLst>
              <a:ext uri="{FF2B5EF4-FFF2-40B4-BE49-F238E27FC236}">
                <a16:creationId xmlns:a16="http://schemas.microsoft.com/office/drawing/2014/main" id="{DDEC1C30-785A-46EA-859F-DCECE8E40C4A}"/>
              </a:ext>
            </a:extLst>
          </p:cNvPr>
          <p:cNvSpPr>
            <a:spLocks noGrp="1" noChangeArrowheads="1"/>
          </p:cNvSpPr>
          <p:nvPr>
            <p:ph type="body" idx="1"/>
          </p:nvPr>
        </p:nvSpPr>
        <p:spPr/>
        <p:txBody>
          <a:bodyPr/>
          <a:lstStyle/>
          <a:p>
            <a:r>
              <a:rPr lang="en-GB" altLang="en-US" b="1">
                <a:solidFill>
                  <a:srgbClr val="800000"/>
                </a:solidFill>
              </a:rPr>
              <a:t>dircmp </a:t>
            </a:r>
            <a:r>
              <a:rPr lang="en-GB" altLang="en-US"/>
              <a:t>examines dir1 and dir2 and generates various tabulated information about the contents of the directories.</a:t>
            </a:r>
          </a:p>
          <a:p>
            <a:r>
              <a:rPr lang="en-GB" altLang="en-US"/>
              <a:t>Sorted listings of files that are unique to each directory are generated for all the options.  </a:t>
            </a:r>
          </a:p>
          <a:p>
            <a:r>
              <a:rPr lang="en-GB" altLang="en-US"/>
              <a:t>If no option is entered, a sorted list is output indicating whether the filenames common to both directories have the same contents.</a:t>
            </a:r>
          </a:p>
          <a:p>
            <a:endParaRPr lang="en-GB"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6EF818C-C53A-4371-A031-15E1350D0550}"/>
              </a:ext>
            </a:extLst>
          </p:cNvPr>
          <p:cNvSpPr>
            <a:spLocks noGrp="1"/>
          </p:cNvSpPr>
          <p:nvPr>
            <p:ph type="sldNum" sz="quarter" idx="10"/>
          </p:nvPr>
        </p:nvSpPr>
        <p:spPr/>
        <p:txBody>
          <a:bodyPr/>
          <a:lstStyle/>
          <a:p>
            <a:r>
              <a:rPr lang="en-GB" altLang="en-US"/>
              <a:t>Page </a:t>
            </a:r>
            <a:fld id="{5E09C3AA-9559-472A-AD8C-148C3885B889}" type="slidenum">
              <a:rPr lang="en-GB" altLang="en-US"/>
              <a:pPr/>
              <a:t>79</a:t>
            </a:fld>
            <a:r>
              <a:rPr lang="en-GB" altLang="en-US" sz="1400" b="0">
                <a:solidFill>
                  <a:schemeClr val="tx1"/>
                </a:solidFill>
              </a:rPr>
              <a:t> | </a:t>
            </a:r>
            <a:fld id="{658F09D5-99B9-4A2C-8B8A-0BA7A29C2FC1}" type="datetime1">
              <a:rPr lang="en-GB" altLang="en-US" sz="1400" b="0">
                <a:solidFill>
                  <a:schemeClr val="tx1"/>
                </a:solidFill>
              </a:rPr>
              <a:pPr/>
              <a:t>07/07/2021</a:t>
            </a:fld>
            <a:r>
              <a:rPr lang="en-GB" altLang="en-US" sz="1400" b="0">
                <a:solidFill>
                  <a:schemeClr val="tx1"/>
                </a:solidFill>
              </a:rPr>
              <a:t> | UNIX Fundementals II </a:t>
            </a:r>
          </a:p>
        </p:txBody>
      </p:sp>
      <p:sp>
        <p:nvSpPr>
          <p:cNvPr id="356354" name="Rectangle 2">
            <a:extLst>
              <a:ext uri="{FF2B5EF4-FFF2-40B4-BE49-F238E27FC236}">
                <a16:creationId xmlns:a16="http://schemas.microsoft.com/office/drawing/2014/main" id="{616E1262-D6CD-4EBA-823F-FB3EB2EE18FE}"/>
              </a:ext>
            </a:extLst>
          </p:cNvPr>
          <p:cNvSpPr>
            <a:spLocks noGrp="1" noChangeArrowheads="1"/>
          </p:cNvSpPr>
          <p:nvPr>
            <p:ph type="title"/>
          </p:nvPr>
        </p:nvSpPr>
        <p:spPr/>
        <p:txBody>
          <a:bodyPr/>
          <a:lstStyle/>
          <a:p>
            <a:r>
              <a:rPr lang="en-GB" altLang="en-US" sz="4000"/>
              <a:t>UNIX Tools &amp; Utilities – file </a:t>
            </a:r>
          </a:p>
        </p:txBody>
      </p:sp>
      <p:sp>
        <p:nvSpPr>
          <p:cNvPr id="356355" name="Rectangle 3">
            <a:extLst>
              <a:ext uri="{FF2B5EF4-FFF2-40B4-BE49-F238E27FC236}">
                <a16:creationId xmlns:a16="http://schemas.microsoft.com/office/drawing/2014/main" id="{0604F095-5FBC-4698-95C0-1EA221AEFD7B}"/>
              </a:ext>
            </a:extLst>
          </p:cNvPr>
          <p:cNvSpPr>
            <a:spLocks noGrp="1" noChangeArrowheads="1"/>
          </p:cNvSpPr>
          <p:nvPr>
            <p:ph type="body" idx="1"/>
          </p:nvPr>
        </p:nvSpPr>
        <p:spPr/>
        <p:txBody>
          <a:bodyPr/>
          <a:lstStyle/>
          <a:p>
            <a:r>
              <a:rPr lang="en-GB" altLang="en-US" sz="2000"/>
              <a:t>Determines the file type</a:t>
            </a:r>
          </a:p>
          <a:p>
            <a:r>
              <a:rPr lang="en-GB" altLang="en-US" sz="2000"/>
              <a:t>Carries out tests against the file (filelist) to determine type</a:t>
            </a:r>
          </a:p>
          <a:p>
            <a:r>
              <a:rPr lang="en-GB" altLang="en-US" sz="2000"/>
              <a:t>The file can be regular file, directory, FIFO(named pipe), block special, character special, symbolic link or sockets type. </a:t>
            </a:r>
          </a:p>
        </p:txBody>
      </p:sp>
      <p:sp>
        <p:nvSpPr>
          <p:cNvPr id="356356" name="Rectangle 4">
            <a:extLst>
              <a:ext uri="{FF2B5EF4-FFF2-40B4-BE49-F238E27FC236}">
                <a16:creationId xmlns:a16="http://schemas.microsoft.com/office/drawing/2014/main" id="{E57AD62E-AD6B-4CC1-ACBC-5A19D62C70F9}"/>
              </a:ext>
            </a:extLst>
          </p:cNvPr>
          <p:cNvSpPr>
            <a:spLocks noChangeArrowheads="1"/>
          </p:cNvSpPr>
          <p:nvPr/>
        </p:nvSpPr>
        <p:spPr bwMode="auto">
          <a:xfrm>
            <a:off x="776288" y="2852738"/>
            <a:ext cx="8420100" cy="29527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r>
              <a:rPr lang="en-GB" altLang="en-US" sz="1600">
                <a:solidFill>
                  <a:schemeClr val="bg1"/>
                </a:solidFill>
              </a:rPr>
              <a:t>Examples:</a:t>
            </a:r>
          </a:p>
          <a:p>
            <a:pPr eaLnBrk="1" hangingPunct="1">
              <a:buFont typeface="Wingdings" panose="05000000000000000000" pitchFamily="2" charset="2"/>
              <a:buNone/>
            </a:pPr>
            <a:endParaRPr lang="en-GB" altLang="en-US" sz="1600">
              <a:solidFill>
                <a:schemeClr val="bg1"/>
              </a:solidFill>
            </a:endParaRP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gbsrual0048:root:/opt/nmon/bin&gt; </a:t>
            </a:r>
            <a:r>
              <a:rPr lang="en-GB" altLang="en-US" sz="1600">
                <a:solidFill>
                  <a:schemeClr val="bg1"/>
                </a:solidFill>
                <a:latin typeface="Courier New" panose="02070309020205020404" pitchFamily="49" charset="0"/>
              </a:rPr>
              <a:t>file p_setup.ksh</a:t>
            </a: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p_setup.ksh: shell script  - ksh (Korn shell)</a:t>
            </a: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gbsrual0048:root:/opt/nmon/bin&gt; </a:t>
            </a:r>
            <a:r>
              <a:rPr lang="en-GB" altLang="en-US" sz="1600">
                <a:solidFill>
                  <a:schemeClr val="bg1"/>
                </a:solidFill>
                <a:latin typeface="Courier New" panose="02070309020205020404" pitchFamily="49" charset="0"/>
              </a:rPr>
              <a:t>file nmon.tmp</a:t>
            </a: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nmon.tmp: empty</a:t>
            </a: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gbsrual0048:root:/opt/nmon/bin&gt; </a:t>
            </a:r>
            <a:r>
              <a:rPr lang="en-GB" altLang="en-US" sz="1600">
                <a:solidFill>
                  <a:schemeClr val="bg1"/>
                </a:solidFill>
                <a:latin typeface="Courier New" panose="02070309020205020404" pitchFamily="49" charset="0"/>
              </a:rPr>
              <a:t>file nmon32</a:t>
            </a: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nmon32: executable (RISC System/6000) or object module</a:t>
            </a:r>
          </a:p>
          <a:p>
            <a:pPr eaLnBrk="1" hangingPunct="1">
              <a:buFont typeface="Wingdings" panose="05000000000000000000" pitchFamily="2" charset="2"/>
              <a:buNone/>
            </a:pPr>
            <a:r>
              <a:rPr lang="en-GB" altLang="en-US" sz="1600">
                <a:solidFill>
                  <a:srgbClr val="00FF00"/>
                </a:solidFill>
                <a:latin typeface="Courier New" panose="02070309020205020404" pitchFamily="49" charset="0"/>
              </a:rPr>
              <a:t>gbsrual0048:root:/opt/nmon/bin&gt;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61B7AC-B9C7-4B0E-8B9B-3DC111CCB01A}"/>
              </a:ext>
            </a:extLst>
          </p:cNvPr>
          <p:cNvSpPr>
            <a:spLocks noGrp="1"/>
          </p:cNvSpPr>
          <p:nvPr>
            <p:ph type="sldNum" sz="quarter" idx="10"/>
          </p:nvPr>
        </p:nvSpPr>
        <p:spPr/>
        <p:txBody>
          <a:bodyPr/>
          <a:lstStyle/>
          <a:p>
            <a:r>
              <a:rPr lang="en-GB" altLang="en-US"/>
              <a:t>Page </a:t>
            </a:r>
            <a:fld id="{6A0B0ECE-A1EF-438B-A68C-E96C6896373B}" type="slidenum">
              <a:rPr lang="en-GB" altLang="en-US"/>
              <a:pPr/>
              <a:t>8</a:t>
            </a:fld>
            <a:r>
              <a:rPr lang="en-GB" altLang="en-US" sz="1400" b="0">
                <a:solidFill>
                  <a:schemeClr val="tx1"/>
                </a:solidFill>
              </a:rPr>
              <a:t> | </a:t>
            </a:r>
            <a:fld id="{E3E25E5A-2317-4313-83C0-647DAEFBCF50}" type="datetime1">
              <a:rPr lang="en-GB" altLang="en-US" sz="1400" b="0">
                <a:solidFill>
                  <a:schemeClr val="tx1"/>
                </a:solidFill>
              </a:rPr>
              <a:pPr/>
              <a:t>07/07/2021</a:t>
            </a:fld>
            <a:r>
              <a:rPr lang="en-GB" altLang="en-US" sz="1400" b="0">
                <a:solidFill>
                  <a:schemeClr val="tx1"/>
                </a:solidFill>
              </a:rPr>
              <a:t> | UNIX Fundementals II </a:t>
            </a:r>
          </a:p>
        </p:txBody>
      </p:sp>
      <p:sp>
        <p:nvSpPr>
          <p:cNvPr id="371714" name="Rectangle 2">
            <a:extLst>
              <a:ext uri="{FF2B5EF4-FFF2-40B4-BE49-F238E27FC236}">
                <a16:creationId xmlns:a16="http://schemas.microsoft.com/office/drawing/2014/main" id="{40098DF7-84BB-4CEE-A928-4364259C68D6}"/>
              </a:ext>
            </a:extLst>
          </p:cNvPr>
          <p:cNvSpPr>
            <a:spLocks noGrp="1" noChangeArrowheads="1"/>
          </p:cNvSpPr>
          <p:nvPr>
            <p:ph type="title"/>
          </p:nvPr>
        </p:nvSpPr>
        <p:spPr/>
        <p:txBody>
          <a:bodyPr/>
          <a:lstStyle/>
          <a:p>
            <a:r>
              <a:rPr lang="en-GB" altLang="en-US" sz="4000"/>
              <a:t>vi editor – Command Input &amp; vi modes </a:t>
            </a:r>
          </a:p>
        </p:txBody>
      </p:sp>
      <p:sp>
        <p:nvSpPr>
          <p:cNvPr id="371715" name="Rectangle 3">
            <a:extLst>
              <a:ext uri="{FF2B5EF4-FFF2-40B4-BE49-F238E27FC236}">
                <a16:creationId xmlns:a16="http://schemas.microsoft.com/office/drawing/2014/main" id="{0237B4CC-4E06-49AC-B225-7AEB3DCC4A81}"/>
              </a:ext>
            </a:extLst>
          </p:cNvPr>
          <p:cNvSpPr>
            <a:spLocks noGrp="1" noChangeArrowheads="1"/>
          </p:cNvSpPr>
          <p:nvPr>
            <p:ph type="body" idx="1"/>
          </p:nvPr>
        </p:nvSpPr>
        <p:spPr/>
        <p:txBody>
          <a:bodyPr/>
          <a:lstStyle/>
          <a:p>
            <a:pPr>
              <a:lnSpc>
                <a:spcPct val="90000"/>
              </a:lnSpc>
            </a:pPr>
            <a:r>
              <a:rPr lang="en-GB" altLang="en-US" sz="1800"/>
              <a:t>There are three operational modes to the vi editor:</a:t>
            </a:r>
          </a:p>
          <a:p>
            <a:pPr lvl="1">
              <a:lnSpc>
                <a:spcPct val="90000"/>
              </a:lnSpc>
            </a:pPr>
            <a:endParaRPr lang="en-GB" altLang="en-US" sz="1600"/>
          </a:p>
          <a:p>
            <a:pPr lvl="1">
              <a:lnSpc>
                <a:spcPct val="90000"/>
              </a:lnSpc>
            </a:pPr>
            <a:r>
              <a:rPr lang="en-GB" altLang="en-US" sz="1600"/>
              <a:t>Vi mode: </a:t>
            </a:r>
          </a:p>
          <a:p>
            <a:pPr lvl="2">
              <a:lnSpc>
                <a:spcPct val="90000"/>
              </a:lnSpc>
            </a:pPr>
            <a:r>
              <a:rPr lang="en-GB" altLang="en-US" sz="1400"/>
              <a:t>This is the mode vi starts in.</a:t>
            </a:r>
          </a:p>
          <a:p>
            <a:pPr lvl="2">
              <a:lnSpc>
                <a:spcPct val="90000"/>
              </a:lnSpc>
            </a:pPr>
            <a:r>
              <a:rPr lang="en-GB" altLang="en-US" sz="1400"/>
              <a:t>Most keys on the keyboard are defined to be a specific command. </a:t>
            </a:r>
          </a:p>
          <a:p>
            <a:pPr lvl="2">
              <a:lnSpc>
                <a:spcPct val="90000"/>
              </a:lnSpc>
            </a:pPr>
            <a:r>
              <a:rPr lang="en-GB" altLang="en-US" sz="1400"/>
              <a:t>As the key or key Sequence is issued, that command is executed.</a:t>
            </a:r>
          </a:p>
          <a:p>
            <a:pPr lvl="2">
              <a:lnSpc>
                <a:spcPct val="90000"/>
              </a:lnSpc>
            </a:pPr>
            <a:r>
              <a:rPr lang="en-GB" altLang="en-US" sz="1400"/>
              <a:t>At any time, pressing the &lt;ESC&gt; key returns the user to vi mode.</a:t>
            </a:r>
          </a:p>
          <a:p>
            <a:pPr lvl="1">
              <a:lnSpc>
                <a:spcPct val="90000"/>
              </a:lnSpc>
              <a:buFont typeface="Wingdings" panose="05000000000000000000" pitchFamily="2" charset="2"/>
              <a:buNone/>
            </a:pPr>
            <a:endParaRPr lang="en-GB" altLang="en-US" sz="1600"/>
          </a:p>
          <a:p>
            <a:pPr lvl="1">
              <a:lnSpc>
                <a:spcPct val="90000"/>
              </a:lnSpc>
            </a:pPr>
            <a:r>
              <a:rPr lang="en-GB" altLang="en-US" sz="1600"/>
              <a:t>Command mode: </a:t>
            </a:r>
          </a:p>
          <a:p>
            <a:pPr lvl="2">
              <a:lnSpc>
                <a:spcPct val="90000"/>
              </a:lnSpc>
            </a:pPr>
            <a:r>
              <a:rPr lang="en-GB" altLang="en-US" sz="1400"/>
              <a:t>to reach this mode, you MUST first be in vi mode</a:t>
            </a:r>
          </a:p>
          <a:p>
            <a:pPr lvl="2">
              <a:lnSpc>
                <a:spcPct val="90000"/>
              </a:lnSpc>
            </a:pPr>
            <a:r>
              <a:rPr lang="en-GB" altLang="en-US" sz="1400"/>
              <a:t>Issue a colon (``:") to enter the command mode</a:t>
            </a:r>
          </a:p>
          <a:p>
            <a:pPr lvl="2">
              <a:lnSpc>
                <a:spcPct val="90000"/>
              </a:lnSpc>
            </a:pPr>
            <a:r>
              <a:rPr lang="en-GB" altLang="en-US" sz="1400"/>
              <a:t>The colon will appear at the bottom left corner of the screen. </a:t>
            </a:r>
          </a:p>
          <a:p>
            <a:pPr lvl="2">
              <a:lnSpc>
                <a:spcPct val="90000"/>
              </a:lnSpc>
            </a:pPr>
            <a:r>
              <a:rPr lang="en-GB" altLang="en-US" sz="1400"/>
              <a:t>The command may be issued following the colon.</a:t>
            </a:r>
          </a:p>
          <a:p>
            <a:pPr lvl="2">
              <a:lnSpc>
                <a:spcPct val="90000"/>
              </a:lnSpc>
              <a:buFontTx/>
              <a:buNone/>
            </a:pPr>
            <a:endParaRPr lang="en-GB" altLang="en-US" sz="1400"/>
          </a:p>
          <a:p>
            <a:pPr lvl="1">
              <a:lnSpc>
                <a:spcPct val="90000"/>
              </a:lnSpc>
            </a:pPr>
            <a:r>
              <a:rPr lang="en-GB" altLang="en-US" sz="1600"/>
              <a:t>Input mode: </a:t>
            </a:r>
          </a:p>
          <a:p>
            <a:pPr lvl="2">
              <a:lnSpc>
                <a:spcPct val="90000"/>
              </a:lnSpc>
            </a:pPr>
            <a:r>
              <a:rPr lang="en-GB" altLang="en-US" sz="1400"/>
              <a:t>this is where most users expect an editor to start. </a:t>
            </a:r>
          </a:p>
          <a:p>
            <a:pPr lvl="2">
              <a:lnSpc>
                <a:spcPct val="90000"/>
              </a:lnSpc>
            </a:pPr>
            <a:r>
              <a:rPr lang="en-GB" altLang="en-US" sz="1400"/>
              <a:t>This “mode” actually refers to commands issued  from vi mode but that allow the user to start inputting data into the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dissolve">
                                      <p:cBhvr>
                                        <p:cTn id="7" dur="500"/>
                                        <p:tgtEl>
                                          <p:spTgt spid="37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71715">
                                            <p:txEl>
                                              <p:pRg st="2" end="2"/>
                                            </p:txEl>
                                          </p:spTgt>
                                        </p:tgtEl>
                                        <p:attrNameLst>
                                          <p:attrName>style.visibility</p:attrName>
                                        </p:attrNameLst>
                                      </p:cBhvr>
                                      <p:to>
                                        <p:strVal val="visible"/>
                                      </p:to>
                                    </p:set>
                                    <p:animEffect transition="in" filter="dissolve">
                                      <p:cBhvr>
                                        <p:cTn id="12" dur="500"/>
                                        <p:tgtEl>
                                          <p:spTgt spid="371715">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71715">
                                            <p:txEl>
                                              <p:pRg st="3" end="3"/>
                                            </p:txEl>
                                          </p:spTgt>
                                        </p:tgtEl>
                                        <p:attrNameLst>
                                          <p:attrName>style.visibility</p:attrName>
                                        </p:attrNameLst>
                                      </p:cBhvr>
                                      <p:to>
                                        <p:strVal val="visible"/>
                                      </p:to>
                                    </p:set>
                                    <p:animEffect transition="in" filter="dissolve">
                                      <p:cBhvr>
                                        <p:cTn id="15" dur="500"/>
                                        <p:tgtEl>
                                          <p:spTgt spid="371715">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71715">
                                            <p:txEl>
                                              <p:pRg st="4" end="4"/>
                                            </p:txEl>
                                          </p:spTgt>
                                        </p:tgtEl>
                                        <p:attrNameLst>
                                          <p:attrName>style.visibility</p:attrName>
                                        </p:attrNameLst>
                                      </p:cBhvr>
                                      <p:to>
                                        <p:strVal val="visible"/>
                                      </p:to>
                                    </p:set>
                                    <p:animEffect transition="in" filter="dissolve">
                                      <p:cBhvr>
                                        <p:cTn id="18" dur="500"/>
                                        <p:tgtEl>
                                          <p:spTgt spid="37171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71715">
                                            <p:txEl>
                                              <p:pRg st="5" end="5"/>
                                            </p:txEl>
                                          </p:spTgt>
                                        </p:tgtEl>
                                        <p:attrNameLst>
                                          <p:attrName>style.visibility</p:attrName>
                                        </p:attrNameLst>
                                      </p:cBhvr>
                                      <p:to>
                                        <p:strVal val="visible"/>
                                      </p:to>
                                    </p:set>
                                    <p:animEffect transition="in" filter="dissolve">
                                      <p:cBhvr>
                                        <p:cTn id="21" dur="500"/>
                                        <p:tgtEl>
                                          <p:spTgt spid="37171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71715">
                                            <p:txEl>
                                              <p:pRg st="6" end="6"/>
                                            </p:txEl>
                                          </p:spTgt>
                                        </p:tgtEl>
                                        <p:attrNameLst>
                                          <p:attrName>style.visibility</p:attrName>
                                        </p:attrNameLst>
                                      </p:cBhvr>
                                      <p:to>
                                        <p:strVal val="visible"/>
                                      </p:to>
                                    </p:set>
                                    <p:animEffect transition="in" filter="dissolve">
                                      <p:cBhvr>
                                        <p:cTn id="24" dur="500"/>
                                        <p:tgtEl>
                                          <p:spTgt spid="371715">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71715">
                                            <p:txEl>
                                              <p:pRg st="8" end="8"/>
                                            </p:txEl>
                                          </p:spTgt>
                                        </p:tgtEl>
                                        <p:attrNameLst>
                                          <p:attrName>style.visibility</p:attrName>
                                        </p:attrNameLst>
                                      </p:cBhvr>
                                      <p:to>
                                        <p:strVal val="visible"/>
                                      </p:to>
                                    </p:set>
                                    <p:animEffect transition="in" filter="dissolve">
                                      <p:cBhvr>
                                        <p:cTn id="29" dur="500"/>
                                        <p:tgtEl>
                                          <p:spTgt spid="371715">
                                            <p:txEl>
                                              <p:pRg st="8" end="8"/>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71715">
                                            <p:txEl>
                                              <p:pRg st="9" end="9"/>
                                            </p:txEl>
                                          </p:spTgt>
                                        </p:tgtEl>
                                        <p:attrNameLst>
                                          <p:attrName>style.visibility</p:attrName>
                                        </p:attrNameLst>
                                      </p:cBhvr>
                                      <p:to>
                                        <p:strVal val="visible"/>
                                      </p:to>
                                    </p:set>
                                    <p:animEffect transition="in" filter="dissolve">
                                      <p:cBhvr>
                                        <p:cTn id="32" dur="500"/>
                                        <p:tgtEl>
                                          <p:spTgt spid="371715">
                                            <p:txEl>
                                              <p:pRg st="9" end="9"/>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71715">
                                            <p:txEl>
                                              <p:pRg st="10" end="10"/>
                                            </p:txEl>
                                          </p:spTgt>
                                        </p:tgtEl>
                                        <p:attrNameLst>
                                          <p:attrName>style.visibility</p:attrName>
                                        </p:attrNameLst>
                                      </p:cBhvr>
                                      <p:to>
                                        <p:strVal val="visible"/>
                                      </p:to>
                                    </p:set>
                                    <p:animEffect transition="in" filter="dissolve">
                                      <p:cBhvr>
                                        <p:cTn id="35" dur="500"/>
                                        <p:tgtEl>
                                          <p:spTgt spid="371715">
                                            <p:txEl>
                                              <p:pRg st="10" end="10"/>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71715">
                                            <p:txEl>
                                              <p:pRg st="11" end="11"/>
                                            </p:txEl>
                                          </p:spTgt>
                                        </p:tgtEl>
                                        <p:attrNameLst>
                                          <p:attrName>style.visibility</p:attrName>
                                        </p:attrNameLst>
                                      </p:cBhvr>
                                      <p:to>
                                        <p:strVal val="visible"/>
                                      </p:to>
                                    </p:set>
                                    <p:animEffect transition="in" filter="dissolve">
                                      <p:cBhvr>
                                        <p:cTn id="38" dur="500"/>
                                        <p:tgtEl>
                                          <p:spTgt spid="371715">
                                            <p:txEl>
                                              <p:pRg st="11" end="11"/>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71715">
                                            <p:txEl>
                                              <p:pRg st="12" end="12"/>
                                            </p:txEl>
                                          </p:spTgt>
                                        </p:tgtEl>
                                        <p:attrNameLst>
                                          <p:attrName>style.visibility</p:attrName>
                                        </p:attrNameLst>
                                      </p:cBhvr>
                                      <p:to>
                                        <p:strVal val="visible"/>
                                      </p:to>
                                    </p:set>
                                    <p:animEffect transition="in" filter="dissolve">
                                      <p:cBhvr>
                                        <p:cTn id="41" dur="500"/>
                                        <p:tgtEl>
                                          <p:spTgt spid="371715">
                                            <p:txEl>
                                              <p:pRg st="12" end="1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371715">
                                            <p:txEl>
                                              <p:pRg st="14" end="14"/>
                                            </p:txEl>
                                          </p:spTgt>
                                        </p:tgtEl>
                                        <p:attrNameLst>
                                          <p:attrName>style.visibility</p:attrName>
                                        </p:attrNameLst>
                                      </p:cBhvr>
                                      <p:to>
                                        <p:strVal val="visible"/>
                                      </p:to>
                                    </p:set>
                                    <p:animEffect transition="in" filter="dissolve">
                                      <p:cBhvr>
                                        <p:cTn id="46" dur="500"/>
                                        <p:tgtEl>
                                          <p:spTgt spid="371715">
                                            <p:txEl>
                                              <p:pRg st="14" end="14"/>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371715">
                                            <p:txEl>
                                              <p:pRg st="15" end="15"/>
                                            </p:txEl>
                                          </p:spTgt>
                                        </p:tgtEl>
                                        <p:attrNameLst>
                                          <p:attrName>style.visibility</p:attrName>
                                        </p:attrNameLst>
                                      </p:cBhvr>
                                      <p:to>
                                        <p:strVal val="visible"/>
                                      </p:to>
                                    </p:set>
                                    <p:animEffect transition="in" filter="dissolve">
                                      <p:cBhvr>
                                        <p:cTn id="49" dur="500"/>
                                        <p:tgtEl>
                                          <p:spTgt spid="371715">
                                            <p:txEl>
                                              <p:pRg st="15" end="15"/>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371715">
                                            <p:txEl>
                                              <p:pRg st="16" end="16"/>
                                            </p:txEl>
                                          </p:spTgt>
                                        </p:tgtEl>
                                        <p:attrNameLst>
                                          <p:attrName>style.visibility</p:attrName>
                                        </p:attrNameLst>
                                      </p:cBhvr>
                                      <p:to>
                                        <p:strVal val="visible"/>
                                      </p:to>
                                    </p:set>
                                    <p:animEffect transition="in" filter="dissolve">
                                      <p:cBhvr>
                                        <p:cTn id="52" dur="500"/>
                                        <p:tgtEl>
                                          <p:spTgt spid="37171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8C85855-BA69-488A-ABC1-C4BD971D6833}"/>
              </a:ext>
            </a:extLst>
          </p:cNvPr>
          <p:cNvSpPr>
            <a:spLocks noGrp="1"/>
          </p:cNvSpPr>
          <p:nvPr>
            <p:ph type="sldNum" sz="quarter" idx="10"/>
          </p:nvPr>
        </p:nvSpPr>
        <p:spPr/>
        <p:txBody>
          <a:bodyPr/>
          <a:lstStyle/>
          <a:p>
            <a:r>
              <a:rPr lang="en-GB" altLang="en-US"/>
              <a:t>Page </a:t>
            </a:r>
            <a:fld id="{A89BAD17-72C5-49A5-B109-D150E46E7B8A}" type="slidenum">
              <a:rPr lang="en-GB" altLang="en-US"/>
              <a:pPr/>
              <a:t>80</a:t>
            </a:fld>
            <a:r>
              <a:rPr lang="en-GB" altLang="en-US" sz="1400" b="0">
                <a:solidFill>
                  <a:schemeClr val="tx1"/>
                </a:solidFill>
              </a:rPr>
              <a:t> | </a:t>
            </a:r>
            <a:fld id="{168DAFED-0DE0-48B9-A0CF-29EA647F596B}" type="datetime1">
              <a:rPr lang="en-GB" altLang="en-US" sz="1400" b="0">
                <a:solidFill>
                  <a:schemeClr val="tx1"/>
                </a:solidFill>
              </a:rPr>
              <a:pPr/>
              <a:t>07/07/2021</a:t>
            </a:fld>
            <a:r>
              <a:rPr lang="en-GB" altLang="en-US" sz="1400" b="0">
                <a:solidFill>
                  <a:schemeClr val="tx1"/>
                </a:solidFill>
              </a:rPr>
              <a:t> | UNIX Fundementals II </a:t>
            </a:r>
          </a:p>
        </p:txBody>
      </p:sp>
      <p:sp>
        <p:nvSpPr>
          <p:cNvPr id="468994" name="Rectangle 2">
            <a:extLst>
              <a:ext uri="{FF2B5EF4-FFF2-40B4-BE49-F238E27FC236}">
                <a16:creationId xmlns:a16="http://schemas.microsoft.com/office/drawing/2014/main" id="{1C515964-EFA9-4649-9BC1-F7DB6E5BC12A}"/>
              </a:ext>
            </a:extLst>
          </p:cNvPr>
          <p:cNvSpPr>
            <a:spLocks noGrp="1" noChangeArrowheads="1"/>
          </p:cNvSpPr>
          <p:nvPr>
            <p:ph type="title"/>
          </p:nvPr>
        </p:nvSpPr>
        <p:spPr/>
        <p:txBody>
          <a:bodyPr/>
          <a:lstStyle/>
          <a:p>
            <a:r>
              <a:rPr lang="en-GB" altLang="en-US" sz="4000"/>
              <a:t>UNIX Tools &amp; Utilities – alias </a:t>
            </a:r>
          </a:p>
        </p:txBody>
      </p:sp>
      <p:sp>
        <p:nvSpPr>
          <p:cNvPr id="468995" name="Rectangle 3">
            <a:extLst>
              <a:ext uri="{FF2B5EF4-FFF2-40B4-BE49-F238E27FC236}">
                <a16:creationId xmlns:a16="http://schemas.microsoft.com/office/drawing/2014/main" id="{5153FAED-B86C-4577-82FA-8FDACE4959EB}"/>
              </a:ext>
            </a:extLst>
          </p:cNvPr>
          <p:cNvSpPr>
            <a:spLocks noGrp="1" noChangeArrowheads="1"/>
          </p:cNvSpPr>
          <p:nvPr>
            <p:ph type="body" idx="1"/>
          </p:nvPr>
        </p:nvSpPr>
        <p:spPr/>
        <p:txBody>
          <a:bodyPr/>
          <a:lstStyle/>
          <a:p>
            <a:r>
              <a:rPr lang="en-GB" altLang="en-US" sz="2000"/>
              <a:t>alias is a command that enables a replacement of a word with another string.</a:t>
            </a:r>
          </a:p>
          <a:p>
            <a:r>
              <a:rPr lang="en-GB" altLang="en-US" sz="2000"/>
              <a:t> It is mainly used for abbreviating a system command, or for adding default arguments to a regularly used command.</a:t>
            </a:r>
          </a:p>
          <a:p>
            <a:r>
              <a:rPr lang="en-GB" altLang="en-US" sz="2000"/>
              <a:t>Typically, an alias will last for the life of the shell session but can be placed in a shell configuration file (~/.cshrc or the systemwide /etc/csh.cshrc for csh)</a:t>
            </a:r>
          </a:p>
          <a:p>
            <a:endParaRPr lang="en-GB" altLang="en-US" sz="2000"/>
          </a:p>
        </p:txBody>
      </p:sp>
      <p:sp>
        <p:nvSpPr>
          <p:cNvPr id="468996" name="Rectangle 4">
            <a:extLst>
              <a:ext uri="{FF2B5EF4-FFF2-40B4-BE49-F238E27FC236}">
                <a16:creationId xmlns:a16="http://schemas.microsoft.com/office/drawing/2014/main" id="{5E4A9CAD-7528-4C39-8D42-C57D33A789B7}"/>
              </a:ext>
            </a:extLst>
          </p:cNvPr>
          <p:cNvSpPr>
            <a:spLocks noChangeArrowheads="1"/>
          </p:cNvSpPr>
          <p:nvPr/>
        </p:nvSpPr>
        <p:spPr bwMode="auto">
          <a:xfrm>
            <a:off x="776288" y="3716338"/>
            <a:ext cx="8420100" cy="2089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r>
              <a:rPr lang="en-GB" altLang="en-US" sz="1600">
                <a:solidFill>
                  <a:schemeClr val="bg1"/>
                </a:solidFill>
              </a:rPr>
              <a:t>Examples:</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gbsrual0048:root:/&gt; </a:t>
            </a:r>
            <a:r>
              <a:rPr lang="en-GB" altLang="en-US" sz="1200">
                <a:solidFill>
                  <a:schemeClr val="bg1"/>
                </a:solidFill>
                <a:latin typeface="Courier New" panose="02070309020205020404" pitchFamily="49" charset="0"/>
              </a:rPr>
              <a:t>alias</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c=clear</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cat=/usr/bin/cat</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history='fc -l'</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integer='typeset -i'</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local=typeset</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r='fc -e -'</a:t>
            </a:r>
          </a:p>
          <a:p>
            <a:pPr eaLnBrk="1" hangingPunct="1">
              <a:buFont typeface="Wingdings" panose="05000000000000000000" pitchFamily="2" charset="2"/>
              <a:buNone/>
            </a:pPr>
            <a:r>
              <a:rPr lang="en-GB" altLang="en-US" sz="1200">
                <a:solidFill>
                  <a:srgbClr val="00FF00"/>
                </a:solidFill>
                <a:latin typeface="Courier New" panose="02070309020205020404" pitchFamily="49" charset="0"/>
              </a:rPr>
              <a:t>stop='kill -STOP'</a:t>
            </a:r>
            <a:endParaRPr lang="en-GB" altLang="en-US" sz="1400">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68994"/>
                                        </p:tgtEl>
                                        <p:attrNameLst>
                                          <p:attrName>style.visibility</p:attrName>
                                        </p:attrNameLst>
                                      </p:cBhvr>
                                      <p:to>
                                        <p:strVal val="visible"/>
                                      </p:to>
                                    </p:set>
                                    <p:anim calcmode="discrete" valueType="clr">
                                      <p:cBhvr override="childStyle">
                                        <p:cTn id="7" dur="80"/>
                                        <p:tgtEl>
                                          <p:spTgt spid="46899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68994"/>
                                        </p:tgtEl>
                                        <p:attrNameLst>
                                          <p:attrName>fillcolor</p:attrName>
                                        </p:attrNameLst>
                                      </p:cBhvr>
                                      <p:tavLst>
                                        <p:tav tm="0">
                                          <p:val>
                                            <p:clrVal>
                                              <a:schemeClr val="accent2"/>
                                            </p:clrVal>
                                          </p:val>
                                        </p:tav>
                                        <p:tav tm="50000">
                                          <p:val>
                                            <p:clrVal>
                                              <a:schemeClr val="hlink"/>
                                            </p:clrVal>
                                          </p:val>
                                        </p:tav>
                                      </p:tavLst>
                                    </p:anim>
                                    <p:set>
                                      <p:cBhvr>
                                        <p:cTn id="9" dur="80"/>
                                        <p:tgtEl>
                                          <p:spTgt spid="468994"/>
                                        </p:tgtEl>
                                        <p:attrNameLst>
                                          <p:attrName>fill.type</p:attrName>
                                        </p:attrNameLst>
                                      </p:cBhvr>
                                      <p:to>
                                        <p:strVal val="solid"/>
                                      </p:to>
                                    </p:set>
                                  </p:childTnLst>
                                </p:cTn>
                              </p:par>
                            </p:childTnLst>
                          </p:cTn>
                        </p:par>
                        <p:par>
                          <p:cTn id="10" fill="hold" nodeType="afterGroup">
                            <p:stCondLst>
                              <p:cond delay="1040"/>
                            </p:stCondLst>
                            <p:childTnLst>
                              <p:par>
                                <p:cTn id="11" presetID="5" presetClass="entr" presetSubtype="10" fill="hold" grpId="0" nodeType="afterEffect">
                                  <p:stCondLst>
                                    <p:cond delay="0"/>
                                  </p:stCondLst>
                                  <p:childTnLst>
                                    <p:set>
                                      <p:cBhvr>
                                        <p:cTn id="12" dur="1" fill="hold">
                                          <p:stCondLst>
                                            <p:cond delay="0"/>
                                          </p:stCondLst>
                                        </p:cTn>
                                        <p:tgtEl>
                                          <p:spTgt spid="468995">
                                            <p:txEl>
                                              <p:pRg st="0" end="0"/>
                                            </p:txEl>
                                          </p:spTgt>
                                        </p:tgtEl>
                                        <p:attrNameLst>
                                          <p:attrName>style.visibility</p:attrName>
                                        </p:attrNameLst>
                                      </p:cBhvr>
                                      <p:to>
                                        <p:strVal val="visible"/>
                                      </p:to>
                                    </p:set>
                                    <p:animEffect transition="in" filter="checkerboard(across)">
                                      <p:cBhvr>
                                        <p:cTn id="13" dur="500"/>
                                        <p:tgtEl>
                                          <p:spTgt spid="468995">
                                            <p:txEl>
                                              <p:pRg st="0" end="0"/>
                                            </p:txEl>
                                          </p:spTgt>
                                        </p:tgtEl>
                                      </p:cBhvr>
                                    </p:animEffect>
                                  </p:childTnLst>
                                </p:cTn>
                              </p:par>
                            </p:childTnLst>
                          </p:cTn>
                        </p:par>
                        <p:par>
                          <p:cTn id="14" fill="hold" nodeType="afterGroup">
                            <p:stCondLst>
                              <p:cond delay="1540"/>
                            </p:stCondLst>
                            <p:childTnLst>
                              <p:par>
                                <p:cTn id="15" presetID="5" presetClass="entr" presetSubtype="10" fill="hold" grpId="0" nodeType="afterEffect">
                                  <p:stCondLst>
                                    <p:cond delay="0"/>
                                  </p:stCondLst>
                                  <p:childTnLst>
                                    <p:set>
                                      <p:cBhvr>
                                        <p:cTn id="16" dur="1" fill="hold">
                                          <p:stCondLst>
                                            <p:cond delay="0"/>
                                          </p:stCondLst>
                                        </p:cTn>
                                        <p:tgtEl>
                                          <p:spTgt spid="468995">
                                            <p:txEl>
                                              <p:pRg st="1" end="1"/>
                                            </p:txEl>
                                          </p:spTgt>
                                        </p:tgtEl>
                                        <p:attrNameLst>
                                          <p:attrName>style.visibility</p:attrName>
                                        </p:attrNameLst>
                                      </p:cBhvr>
                                      <p:to>
                                        <p:strVal val="visible"/>
                                      </p:to>
                                    </p:set>
                                    <p:animEffect transition="in" filter="checkerboard(across)">
                                      <p:cBhvr>
                                        <p:cTn id="17" dur="500"/>
                                        <p:tgtEl>
                                          <p:spTgt spid="468995">
                                            <p:txEl>
                                              <p:pRg st="1" end="1"/>
                                            </p:txEl>
                                          </p:spTgt>
                                        </p:tgtEl>
                                      </p:cBhvr>
                                    </p:animEffect>
                                  </p:childTnLst>
                                </p:cTn>
                              </p:par>
                            </p:childTnLst>
                          </p:cTn>
                        </p:par>
                        <p:par>
                          <p:cTn id="18" fill="hold" nodeType="afterGroup">
                            <p:stCondLst>
                              <p:cond delay="2040"/>
                            </p:stCondLst>
                            <p:childTnLst>
                              <p:par>
                                <p:cTn id="19" presetID="5" presetClass="entr" presetSubtype="10" fill="hold" grpId="0" nodeType="afterEffect">
                                  <p:stCondLst>
                                    <p:cond delay="0"/>
                                  </p:stCondLst>
                                  <p:childTnLst>
                                    <p:set>
                                      <p:cBhvr>
                                        <p:cTn id="20" dur="1" fill="hold">
                                          <p:stCondLst>
                                            <p:cond delay="0"/>
                                          </p:stCondLst>
                                        </p:cTn>
                                        <p:tgtEl>
                                          <p:spTgt spid="468995">
                                            <p:txEl>
                                              <p:pRg st="2" end="2"/>
                                            </p:txEl>
                                          </p:spTgt>
                                        </p:tgtEl>
                                        <p:attrNameLst>
                                          <p:attrName>style.visibility</p:attrName>
                                        </p:attrNameLst>
                                      </p:cBhvr>
                                      <p:to>
                                        <p:strVal val="visible"/>
                                      </p:to>
                                    </p:set>
                                    <p:animEffect transition="in" filter="checkerboard(across)">
                                      <p:cBhvr>
                                        <p:cTn id="21" dur="500"/>
                                        <p:tgtEl>
                                          <p:spTgt spid="4689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68996">
                                            <p:bg/>
                                          </p:spTgt>
                                        </p:tgtEl>
                                        <p:attrNameLst>
                                          <p:attrName>style.visibility</p:attrName>
                                        </p:attrNameLst>
                                      </p:cBhvr>
                                      <p:to>
                                        <p:strVal val="visible"/>
                                      </p:to>
                                    </p:set>
                                    <p:animEffect transition="in" filter="dissolve">
                                      <p:cBhvr>
                                        <p:cTn id="26" dur="500"/>
                                        <p:tgtEl>
                                          <p:spTgt spid="468996">
                                            <p:bg/>
                                          </p:spTgt>
                                        </p:tgtEl>
                                      </p:cBhvr>
                                    </p:animEffect>
                                  </p:childTnLst>
                                </p:cTn>
                              </p:par>
                            </p:childTnLst>
                          </p:cTn>
                        </p:par>
                        <p:par>
                          <p:cTn id="27" fill="hold" nodeType="afterGroup">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468996">
                                            <p:txEl>
                                              <p:pRg st="0" end="0"/>
                                            </p:txEl>
                                          </p:spTgt>
                                        </p:tgtEl>
                                        <p:attrNameLst>
                                          <p:attrName>style.visibility</p:attrName>
                                        </p:attrNameLst>
                                      </p:cBhvr>
                                      <p:to>
                                        <p:strVal val="visible"/>
                                      </p:to>
                                    </p:set>
                                    <p:animEffect transition="in" filter="checkerboard(across)">
                                      <p:cBhvr>
                                        <p:cTn id="30" dur="500"/>
                                        <p:tgtEl>
                                          <p:spTgt spid="468996">
                                            <p:txEl>
                                              <p:pRg st="0" end="0"/>
                                            </p:txEl>
                                          </p:spTgt>
                                        </p:tgtEl>
                                      </p:cBhvr>
                                    </p:animEffect>
                                  </p:childTnLst>
                                </p:cTn>
                              </p:par>
                            </p:childTnLst>
                          </p:cTn>
                        </p:par>
                        <p:par>
                          <p:cTn id="31" fill="hold" nodeType="afterGroup">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468996">
                                            <p:txEl>
                                              <p:pRg st="1" end="1"/>
                                            </p:txEl>
                                          </p:spTgt>
                                        </p:tgtEl>
                                        <p:attrNameLst>
                                          <p:attrName>style.visibility</p:attrName>
                                        </p:attrNameLst>
                                      </p:cBhvr>
                                      <p:to>
                                        <p:strVal val="visible"/>
                                      </p:to>
                                    </p:set>
                                    <p:anim calcmode="lin" valueType="num">
                                      <p:cBhvr additive="base">
                                        <p:cTn id="34" dur="500" fill="hold"/>
                                        <p:tgtEl>
                                          <p:spTgt spid="468996">
                                            <p:txEl>
                                              <p:pRg st="1" end="1"/>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468996">
                                            <p:txEl>
                                              <p:pRg st="1" end="1"/>
                                            </p:txEl>
                                          </p:spTgt>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1500"/>
                            </p:stCondLst>
                            <p:childTnLst>
                              <p:par>
                                <p:cTn id="37" presetID="2" presetClass="entr" presetSubtype="2" fill="hold" grpId="0" nodeType="afterEffect">
                                  <p:stCondLst>
                                    <p:cond delay="0"/>
                                  </p:stCondLst>
                                  <p:childTnLst>
                                    <p:set>
                                      <p:cBhvr>
                                        <p:cTn id="38" dur="1" fill="hold">
                                          <p:stCondLst>
                                            <p:cond delay="0"/>
                                          </p:stCondLst>
                                        </p:cTn>
                                        <p:tgtEl>
                                          <p:spTgt spid="468996">
                                            <p:txEl>
                                              <p:pRg st="2" end="2"/>
                                            </p:txEl>
                                          </p:spTgt>
                                        </p:tgtEl>
                                        <p:attrNameLst>
                                          <p:attrName>style.visibility</p:attrName>
                                        </p:attrNameLst>
                                      </p:cBhvr>
                                      <p:to>
                                        <p:strVal val="visible"/>
                                      </p:to>
                                    </p:set>
                                    <p:anim calcmode="lin" valueType="num">
                                      <p:cBhvr additive="base">
                                        <p:cTn id="39" dur="500" fill="hold"/>
                                        <p:tgtEl>
                                          <p:spTgt spid="468996">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8996">
                                            <p:txEl>
                                              <p:pRg st="2" end="2"/>
                                            </p:txEl>
                                          </p:spTgt>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2000"/>
                            </p:stCondLst>
                            <p:childTnLst>
                              <p:par>
                                <p:cTn id="42" presetID="2" presetClass="entr" presetSubtype="2" fill="hold" grpId="0" nodeType="afterEffect">
                                  <p:stCondLst>
                                    <p:cond delay="0"/>
                                  </p:stCondLst>
                                  <p:childTnLst>
                                    <p:set>
                                      <p:cBhvr>
                                        <p:cTn id="43" dur="1" fill="hold">
                                          <p:stCondLst>
                                            <p:cond delay="0"/>
                                          </p:stCondLst>
                                        </p:cTn>
                                        <p:tgtEl>
                                          <p:spTgt spid="468996">
                                            <p:txEl>
                                              <p:pRg st="3" end="3"/>
                                            </p:txEl>
                                          </p:spTgt>
                                        </p:tgtEl>
                                        <p:attrNameLst>
                                          <p:attrName>style.visibility</p:attrName>
                                        </p:attrNameLst>
                                      </p:cBhvr>
                                      <p:to>
                                        <p:strVal val="visible"/>
                                      </p:to>
                                    </p:set>
                                    <p:anim calcmode="lin" valueType="num">
                                      <p:cBhvr additive="base">
                                        <p:cTn id="44" dur="500" fill="hold"/>
                                        <p:tgtEl>
                                          <p:spTgt spid="468996">
                                            <p:txEl>
                                              <p:pRg st="3" end="3"/>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68996">
                                            <p:txEl>
                                              <p:pRg st="3" end="3"/>
                                            </p:txEl>
                                          </p:spTgt>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500"/>
                            </p:stCondLst>
                            <p:childTnLst>
                              <p:par>
                                <p:cTn id="47" presetID="2" presetClass="entr" presetSubtype="2" fill="hold" grpId="0" nodeType="afterEffect">
                                  <p:stCondLst>
                                    <p:cond delay="0"/>
                                  </p:stCondLst>
                                  <p:childTnLst>
                                    <p:set>
                                      <p:cBhvr>
                                        <p:cTn id="48" dur="1" fill="hold">
                                          <p:stCondLst>
                                            <p:cond delay="0"/>
                                          </p:stCondLst>
                                        </p:cTn>
                                        <p:tgtEl>
                                          <p:spTgt spid="468996">
                                            <p:txEl>
                                              <p:pRg st="4" end="4"/>
                                            </p:txEl>
                                          </p:spTgt>
                                        </p:tgtEl>
                                        <p:attrNameLst>
                                          <p:attrName>style.visibility</p:attrName>
                                        </p:attrNameLst>
                                      </p:cBhvr>
                                      <p:to>
                                        <p:strVal val="visible"/>
                                      </p:to>
                                    </p:set>
                                    <p:anim calcmode="lin" valueType="num">
                                      <p:cBhvr additive="base">
                                        <p:cTn id="49" dur="500" fill="hold"/>
                                        <p:tgtEl>
                                          <p:spTgt spid="468996">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68996">
                                            <p:txEl>
                                              <p:pRg st="4" end="4"/>
                                            </p:txEl>
                                          </p:spTgt>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3000"/>
                            </p:stCondLst>
                            <p:childTnLst>
                              <p:par>
                                <p:cTn id="52" presetID="2" presetClass="entr" presetSubtype="2" fill="hold" grpId="0" nodeType="afterEffect">
                                  <p:stCondLst>
                                    <p:cond delay="0"/>
                                  </p:stCondLst>
                                  <p:childTnLst>
                                    <p:set>
                                      <p:cBhvr>
                                        <p:cTn id="53" dur="1" fill="hold">
                                          <p:stCondLst>
                                            <p:cond delay="0"/>
                                          </p:stCondLst>
                                        </p:cTn>
                                        <p:tgtEl>
                                          <p:spTgt spid="468996">
                                            <p:txEl>
                                              <p:pRg st="5" end="5"/>
                                            </p:txEl>
                                          </p:spTgt>
                                        </p:tgtEl>
                                        <p:attrNameLst>
                                          <p:attrName>style.visibility</p:attrName>
                                        </p:attrNameLst>
                                      </p:cBhvr>
                                      <p:to>
                                        <p:strVal val="visible"/>
                                      </p:to>
                                    </p:set>
                                    <p:anim calcmode="lin" valueType="num">
                                      <p:cBhvr additive="base">
                                        <p:cTn id="54" dur="500" fill="hold"/>
                                        <p:tgtEl>
                                          <p:spTgt spid="468996">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468996">
                                            <p:txEl>
                                              <p:pRg st="5" end="5"/>
                                            </p:txEl>
                                          </p:spTgt>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3500"/>
                            </p:stCondLst>
                            <p:childTnLst>
                              <p:par>
                                <p:cTn id="57" presetID="2" presetClass="entr" presetSubtype="2" fill="hold" grpId="0" nodeType="afterEffect">
                                  <p:stCondLst>
                                    <p:cond delay="0"/>
                                  </p:stCondLst>
                                  <p:childTnLst>
                                    <p:set>
                                      <p:cBhvr>
                                        <p:cTn id="58" dur="1" fill="hold">
                                          <p:stCondLst>
                                            <p:cond delay="0"/>
                                          </p:stCondLst>
                                        </p:cTn>
                                        <p:tgtEl>
                                          <p:spTgt spid="468996">
                                            <p:txEl>
                                              <p:pRg st="6" end="6"/>
                                            </p:txEl>
                                          </p:spTgt>
                                        </p:tgtEl>
                                        <p:attrNameLst>
                                          <p:attrName>style.visibility</p:attrName>
                                        </p:attrNameLst>
                                      </p:cBhvr>
                                      <p:to>
                                        <p:strVal val="visible"/>
                                      </p:to>
                                    </p:set>
                                    <p:anim calcmode="lin" valueType="num">
                                      <p:cBhvr additive="base">
                                        <p:cTn id="59" dur="500" fill="hold"/>
                                        <p:tgtEl>
                                          <p:spTgt spid="468996">
                                            <p:txEl>
                                              <p:pRg st="6" end="6"/>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468996">
                                            <p:txEl>
                                              <p:pRg st="6" end="6"/>
                                            </p:txEl>
                                          </p:spTgt>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4000"/>
                            </p:stCondLst>
                            <p:childTnLst>
                              <p:par>
                                <p:cTn id="62" presetID="2" presetClass="entr" presetSubtype="2" fill="hold" grpId="0" nodeType="afterEffect">
                                  <p:stCondLst>
                                    <p:cond delay="0"/>
                                  </p:stCondLst>
                                  <p:childTnLst>
                                    <p:set>
                                      <p:cBhvr>
                                        <p:cTn id="63" dur="1" fill="hold">
                                          <p:stCondLst>
                                            <p:cond delay="0"/>
                                          </p:stCondLst>
                                        </p:cTn>
                                        <p:tgtEl>
                                          <p:spTgt spid="468996">
                                            <p:txEl>
                                              <p:pRg st="7" end="7"/>
                                            </p:txEl>
                                          </p:spTgt>
                                        </p:tgtEl>
                                        <p:attrNameLst>
                                          <p:attrName>style.visibility</p:attrName>
                                        </p:attrNameLst>
                                      </p:cBhvr>
                                      <p:to>
                                        <p:strVal val="visible"/>
                                      </p:to>
                                    </p:set>
                                    <p:anim calcmode="lin" valueType="num">
                                      <p:cBhvr additive="base">
                                        <p:cTn id="64" dur="500" fill="hold"/>
                                        <p:tgtEl>
                                          <p:spTgt spid="468996">
                                            <p:txEl>
                                              <p:pRg st="7" end="7"/>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468996">
                                            <p:txEl>
                                              <p:pRg st="7" end="7"/>
                                            </p:txEl>
                                          </p:spTgt>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4500"/>
                            </p:stCondLst>
                            <p:childTnLst>
                              <p:par>
                                <p:cTn id="67" presetID="2" presetClass="entr" presetSubtype="2" fill="hold" grpId="0" nodeType="afterEffect">
                                  <p:stCondLst>
                                    <p:cond delay="0"/>
                                  </p:stCondLst>
                                  <p:childTnLst>
                                    <p:set>
                                      <p:cBhvr>
                                        <p:cTn id="68" dur="1" fill="hold">
                                          <p:stCondLst>
                                            <p:cond delay="0"/>
                                          </p:stCondLst>
                                        </p:cTn>
                                        <p:tgtEl>
                                          <p:spTgt spid="468996">
                                            <p:txEl>
                                              <p:pRg st="8" end="8"/>
                                            </p:txEl>
                                          </p:spTgt>
                                        </p:tgtEl>
                                        <p:attrNameLst>
                                          <p:attrName>style.visibility</p:attrName>
                                        </p:attrNameLst>
                                      </p:cBhvr>
                                      <p:to>
                                        <p:strVal val="visible"/>
                                      </p:to>
                                    </p:set>
                                    <p:anim calcmode="lin" valueType="num">
                                      <p:cBhvr additive="base">
                                        <p:cTn id="69" dur="500" fill="hold"/>
                                        <p:tgtEl>
                                          <p:spTgt spid="468996">
                                            <p:txEl>
                                              <p:pRg st="8" end="8"/>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6899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p:bldP spid="468995" grpId="0" uiExpand="1" build="p"/>
      <p:bldP spid="468996" grpId="0" uiExpand="1" build="allAtOnce"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F8DEC6D-0585-4BCA-8FAA-899BAE210D48}"/>
              </a:ext>
            </a:extLst>
          </p:cNvPr>
          <p:cNvSpPr>
            <a:spLocks noGrp="1"/>
          </p:cNvSpPr>
          <p:nvPr>
            <p:ph type="sldNum" sz="quarter" idx="10"/>
          </p:nvPr>
        </p:nvSpPr>
        <p:spPr/>
        <p:txBody>
          <a:bodyPr/>
          <a:lstStyle/>
          <a:p>
            <a:r>
              <a:rPr lang="en-GB" altLang="en-US"/>
              <a:t>Page </a:t>
            </a:r>
            <a:fld id="{23DB1B75-7BD0-46A2-A2ED-3EDE48BBE77E}" type="slidenum">
              <a:rPr lang="en-GB" altLang="en-US"/>
              <a:pPr/>
              <a:t>81</a:t>
            </a:fld>
            <a:r>
              <a:rPr lang="en-GB" altLang="en-US" sz="1400" b="0">
                <a:solidFill>
                  <a:schemeClr val="tx1"/>
                </a:solidFill>
              </a:rPr>
              <a:t> | </a:t>
            </a:r>
            <a:fld id="{0102AFFF-AB31-4F33-B161-82E8185BFE98}" type="datetime1">
              <a:rPr lang="en-GB" altLang="en-US" sz="1400" b="0">
                <a:solidFill>
                  <a:schemeClr val="tx1"/>
                </a:solidFill>
              </a:rPr>
              <a:pPr/>
              <a:t>07/07/2021</a:t>
            </a:fld>
            <a:r>
              <a:rPr lang="en-GB" altLang="en-US" sz="1400" b="0">
                <a:solidFill>
                  <a:schemeClr val="tx1"/>
                </a:solidFill>
              </a:rPr>
              <a:t> | UNIX Fundementals II </a:t>
            </a:r>
          </a:p>
        </p:txBody>
      </p:sp>
      <p:sp>
        <p:nvSpPr>
          <p:cNvPr id="358402" name="Rectangle 2">
            <a:extLst>
              <a:ext uri="{FF2B5EF4-FFF2-40B4-BE49-F238E27FC236}">
                <a16:creationId xmlns:a16="http://schemas.microsoft.com/office/drawing/2014/main" id="{46ED08B1-38F3-4B77-B457-CCB674046854}"/>
              </a:ext>
            </a:extLst>
          </p:cNvPr>
          <p:cNvSpPr>
            <a:spLocks noGrp="1" noChangeArrowheads="1"/>
          </p:cNvSpPr>
          <p:nvPr>
            <p:ph type="title"/>
          </p:nvPr>
        </p:nvSpPr>
        <p:spPr/>
        <p:txBody>
          <a:bodyPr/>
          <a:lstStyle/>
          <a:p>
            <a:r>
              <a:rPr lang="en-GB" altLang="en-US" sz="4000"/>
              <a:t>UNIX Tools &amp; Utilities - which</a:t>
            </a:r>
          </a:p>
        </p:txBody>
      </p:sp>
      <p:sp>
        <p:nvSpPr>
          <p:cNvPr id="358403" name="Rectangle 3">
            <a:extLst>
              <a:ext uri="{FF2B5EF4-FFF2-40B4-BE49-F238E27FC236}">
                <a16:creationId xmlns:a16="http://schemas.microsoft.com/office/drawing/2014/main" id="{400C8E9C-3309-495B-AD21-4655FF4CB1E1}"/>
              </a:ext>
            </a:extLst>
          </p:cNvPr>
          <p:cNvSpPr>
            <a:spLocks noGrp="1" noChangeArrowheads="1"/>
          </p:cNvSpPr>
          <p:nvPr>
            <p:ph type="body" idx="1"/>
          </p:nvPr>
        </p:nvSpPr>
        <p:spPr>
          <a:xfrm>
            <a:off x="742950" y="1268413"/>
            <a:ext cx="8420100" cy="2305050"/>
          </a:xfrm>
        </p:spPr>
        <p:txBody>
          <a:bodyPr/>
          <a:lstStyle/>
          <a:p>
            <a:pPr>
              <a:lnSpc>
                <a:spcPct val="80000"/>
              </a:lnSpc>
            </a:pPr>
            <a:r>
              <a:rPr lang="en-GB" altLang="en-US" sz="2000" b="1">
                <a:solidFill>
                  <a:srgbClr val="800000"/>
                </a:solidFill>
              </a:rPr>
              <a:t>which</a:t>
            </a:r>
            <a:r>
              <a:rPr lang="en-GB" altLang="en-US" sz="2000"/>
              <a:t> - Locates a program file, including aliases and paths.</a:t>
            </a:r>
          </a:p>
          <a:p>
            <a:pPr>
              <a:lnSpc>
                <a:spcPct val="80000"/>
              </a:lnSpc>
            </a:pPr>
            <a:r>
              <a:rPr lang="en-GB" altLang="en-US" sz="2000"/>
              <a:t> For each name given, which searches for the file that would be executed if name were given as a command, and displays the absolute path of that file.  </a:t>
            </a:r>
          </a:p>
          <a:p>
            <a:pPr>
              <a:lnSpc>
                <a:spcPct val="80000"/>
              </a:lnSpc>
            </a:pPr>
            <a:r>
              <a:rPr lang="en-GB" altLang="en-US" sz="2000"/>
              <a:t>Each argument is expanded if it is aliased, and searched for along the user's path.</a:t>
            </a:r>
          </a:p>
          <a:p>
            <a:pPr>
              <a:lnSpc>
                <a:spcPct val="80000"/>
              </a:lnSpc>
            </a:pPr>
            <a:r>
              <a:rPr lang="en-GB" altLang="en-US" sz="2000"/>
              <a:t> In the Korn shell, you can use the </a:t>
            </a:r>
            <a:r>
              <a:rPr lang="en-GB" altLang="en-US" sz="2000" b="1">
                <a:solidFill>
                  <a:srgbClr val="800000"/>
                </a:solidFill>
              </a:rPr>
              <a:t>whence</a:t>
            </a:r>
            <a:r>
              <a:rPr lang="en-GB" altLang="en-US" sz="2000"/>
              <a:t> command to produce a more verbose report.</a:t>
            </a:r>
          </a:p>
        </p:txBody>
      </p:sp>
      <p:sp>
        <p:nvSpPr>
          <p:cNvPr id="358404" name="Rectangle 4">
            <a:extLst>
              <a:ext uri="{FF2B5EF4-FFF2-40B4-BE49-F238E27FC236}">
                <a16:creationId xmlns:a16="http://schemas.microsoft.com/office/drawing/2014/main" id="{27B0423B-C8F5-42D8-9A24-5ECBC9F894D1}"/>
              </a:ext>
            </a:extLst>
          </p:cNvPr>
          <p:cNvSpPr>
            <a:spLocks noChangeArrowheads="1"/>
          </p:cNvSpPr>
          <p:nvPr/>
        </p:nvSpPr>
        <p:spPr bwMode="auto">
          <a:xfrm>
            <a:off x="704850" y="3716338"/>
            <a:ext cx="8420100" cy="21605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r>
              <a:rPr lang="en-GB" altLang="en-US" sz="1800">
                <a:solidFill>
                  <a:schemeClr val="bg1"/>
                </a:solidFill>
              </a:rPr>
              <a:t>Examples:</a:t>
            </a:r>
          </a:p>
          <a:p>
            <a:pPr eaLnBrk="1" hangingPunct="1">
              <a:buFont typeface="Wingdings" panose="05000000000000000000" pitchFamily="2" charset="2"/>
              <a:buNone/>
            </a:pPr>
            <a:endParaRPr lang="en-GB" altLang="en-US" sz="1400">
              <a:solidFill>
                <a:schemeClr val="bg1"/>
              </a:solidFill>
            </a:endParaRPr>
          </a:p>
          <a:p>
            <a:pPr lvl="1" eaLnBrk="1" hangingPunct="1">
              <a:buFont typeface="Wingdings" panose="05000000000000000000" pitchFamily="2" charset="2"/>
              <a:buNone/>
            </a:pPr>
            <a:r>
              <a:rPr lang="en-GB" altLang="en-US" sz="1600">
                <a:solidFill>
                  <a:srgbClr val="00FF00"/>
                </a:solidFill>
              </a:rPr>
              <a:t>srublba01:root:/&gt; </a:t>
            </a:r>
            <a:r>
              <a:rPr lang="en-GB" altLang="en-US" sz="1600">
                <a:solidFill>
                  <a:schemeClr val="bg1"/>
                </a:solidFill>
              </a:rPr>
              <a:t>which nmon</a:t>
            </a:r>
          </a:p>
          <a:p>
            <a:pPr lvl="1" eaLnBrk="1" hangingPunct="1">
              <a:buFont typeface="Wingdings" panose="05000000000000000000" pitchFamily="2" charset="2"/>
              <a:buNone/>
            </a:pPr>
            <a:r>
              <a:rPr lang="en-GB" altLang="en-US" sz="1600">
                <a:solidFill>
                  <a:srgbClr val="00FF00"/>
                </a:solidFill>
              </a:rPr>
              <a:t>/usr/bin/nmon</a:t>
            </a:r>
          </a:p>
          <a:p>
            <a:pPr lvl="1" eaLnBrk="1" hangingPunct="1">
              <a:buFont typeface="Wingdings" panose="05000000000000000000" pitchFamily="2" charset="2"/>
              <a:buNone/>
            </a:pPr>
            <a:endParaRPr lang="en-GB" altLang="en-US" sz="1600">
              <a:solidFill>
                <a:srgbClr val="00FF00"/>
              </a:solidFill>
            </a:endParaRPr>
          </a:p>
          <a:p>
            <a:pPr lvl="1" eaLnBrk="1" hangingPunct="1">
              <a:buFont typeface="Wingdings" panose="05000000000000000000" pitchFamily="2" charset="2"/>
              <a:buNone/>
            </a:pPr>
            <a:r>
              <a:rPr lang="en-GB" altLang="en-US" sz="1600">
                <a:solidFill>
                  <a:srgbClr val="00FF00"/>
                </a:solidFill>
              </a:rPr>
              <a:t>$ </a:t>
            </a:r>
            <a:r>
              <a:rPr lang="en-GB" altLang="en-US" sz="1600">
                <a:solidFill>
                  <a:schemeClr val="bg1"/>
                </a:solidFill>
              </a:rPr>
              <a:t>which hostname</a:t>
            </a:r>
          </a:p>
          <a:p>
            <a:pPr lvl="1" eaLnBrk="1" hangingPunct="1">
              <a:buFont typeface="Wingdings" panose="05000000000000000000" pitchFamily="2" charset="2"/>
              <a:buNone/>
            </a:pPr>
            <a:r>
              <a:rPr lang="en-GB" altLang="en-US" sz="1600">
                <a:solidFill>
                  <a:srgbClr val="00FF00"/>
                </a:solidFill>
              </a:rPr>
              <a:t>/usr/bin/hostname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58402"/>
                                        </p:tgtEl>
                                        <p:attrNameLst>
                                          <p:attrName>style.visibility</p:attrName>
                                        </p:attrNameLst>
                                      </p:cBhvr>
                                      <p:to>
                                        <p:strVal val="visible"/>
                                      </p:to>
                                    </p:set>
                                    <p:anim calcmode="discrete" valueType="clr">
                                      <p:cBhvr override="childStyle">
                                        <p:cTn id="7" dur="80"/>
                                        <p:tgtEl>
                                          <p:spTgt spid="35840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8402"/>
                                        </p:tgtEl>
                                        <p:attrNameLst>
                                          <p:attrName>fillcolor</p:attrName>
                                        </p:attrNameLst>
                                      </p:cBhvr>
                                      <p:tavLst>
                                        <p:tav tm="0">
                                          <p:val>
                                            <p:clrVal>
                                              <a:schemeClr val="accent2"/>
                                            </p:clrVal>
                                          </p:val>
                                        </p:tav>
                                        <p:tav tm="50000">
                                          <p:val>
                                            <p:clrVal>
                                              <a:schemeClr val="hlink"/>
                                            </p:clrVal>
                                          </p:val>
                                        </p:tav>
                                      </p:tavLst>
                                    </p:anim>
                                    <p:set>
                                      <p:cBhvr>
                                        <p:cTn id="9" dur="80"/>
                                        <p:tgtEl>
                                          <p:spTgt spid="358402"/>
                                        </p:tgtEl>
                                        <p:attrNameLst>
                                          <p:attrName>fill.type</p:attrName>
                                        </p:attrNameLst>
                                      </p:cBhvr>
                                      <p:to>
                                        <p:strVal val="solid"/>
                                      </p:to>
                                    </p:set>
                                  </p:childTnLst>
                                </p:cTn>
                              </p:par>
                            </p:childTnLst>
                          </p:cTn>
                        </p:par>
                        <p:par>
                          <p:cTn id="10" fill="hold" nodeType="afterGroup">
                            <p:stCondLst>
                              <p:cond delay="1040"/>
                            </p:stCondLst>
                            <p:childTnLst>
                              <p:par>
                                <p:cTn id="11" presetID="5" presetClass="entr" presetSubtype="10" fill="hold" grpId="0" nodeType="afterEffect">
                                  <p:stCondLst>
                                    <p:cond delay="0"/>
                                  </p:stCondLst>
                                  <p:childTnLst>
                                    <p:set>
                                      <p:cBhvr>
                                        <p:cTn id="12" dur="1" fill="hold">
                                          <p:stCondLst>
                                            <p:cond delay="0"/>
                                          </p:stCondLst>
                                        </p:cTn>
                                        <p:tgtEl>
                                          <p:spTgt spid="358403">
                                            <p:txEl>
                                              <p:pRg st="0" end="0"/>
                                            </p:txEl>
                                          </p:spTgt>
                                        </p:tgtEl>
                                        <p:attrNameLst>
                                          <p:attrName>style.visibility</p:attrName>
                                        </p:attrNameLst>
                                      </p:cBhvr>
                                      <p:to>
                                        <p:strVal val="visible"/>
                                      </p:to>
                                    </p:set>
                                    <p:animEffect transition="in" filter="checkerboard(across)">
                                      <p:cBhvr>
                                        <p:cTn id="13" dur="500"/>
                                        <p:tgtEl>
                                          <p:spTgt spid="358403">
                                            <p:txEl>
                                              <p:pRg st="0" end="0"/>
                                            </p:txEl>
                                          </p:spTgt>
                                        </p:tgtEl>
                                      </p:cBhvr>
                                    </p:animEffect>
                                  </p:childTnLst>
                                </p:cTn>
                              </p:par>
                            </p:childTnLst>
                          </p:cTn>
                        </p:par>
                        <p:par>
                          <p:cTn id="14" fill="hold" nodeType="afterGroup">
                            <p:stCondLst>
                              <p:cond delay="1540"/>
                            </p:stCondLst>
                            <p:childTnLst>
                              <p:par>
                                <p:cTn id="15" presetID="5" presetClass="entr" presetSubtype="10" fill="hold" grpId="0" nodeType="afterEffect">
                                  <p:stCondLst>
                                    <p:cond delay="0"/>
                                  </p:stCondLst>
                                  <p:childTnLst>
                                    <p:set>
                                      <p:cBhvr>
                                        <p:cTn id="16" dur="1" fill="hold">
                                          <p:stCondLst>
                                            <p:cond delay="0"/>
                                          </p:stCondLst>
                                        </p:cTn>
                                        <p:tgtEl>
                                          <p:spTgt spid="358403">
                                            <p:txEl>
                                              <p:pRg st="1" end="1"/>
                                            </p:txEl>
                                          </p:spTgt>
                                        </p:tgtEl>
                                        <p:attrNameLst>
                                          <p:attrName>style.visibility</p:attrName>
                                        </p:attrNameLst>
                                      </p:cBhvr>
                                      <p:to>
                                        <p:strVal val="visible"/>
                                      </p:to>
                                    </p:set>
                                    <p:animEffect transition="in" filter="checkerboard(across)">
                                      <p:cBhvr>
                                        <p:cTn id="17" dur="500"/>
                                        <p:tgtEl>
                                          <p:spTgt spid="358403">
                                            <p:txEl>
                                              <p:pRg st="1" end="1"/>
                                            </p:txEl>
                                          </p:spTgt>
                                        </p:tgtEl>
                                      </p:cBhvr>
                                    </p:animEffect>
                                  </p:childTnLst>
                                </p:cTn>
                              </p:par>
                            </p:childTnLst>
                          </p:cTn>
                        </p:par>
                        <p:par>
                          <p:cTn id="18" fill="hold" nodeType="afterGroup">
                            <p:stCondLst>
                              <p:cond delay="2040"/>
                            </p:stCondLst>
                            <p:childTnLst>
                              <p:par>
                                <p:cTn id="19" presetID="5" presetClass="entr" presetSubtype="10" fill="hold" grpId="0" nodeType="afterEffect">
                                  <p:stCondLst>
                                    <p:cond delay="0"/>
                                  </p:stCondLst>
                                  <p:childTnLst>
                                    <p:set>
                                      <p:cBhvr>
                                        <p:cTn id="20" dur="1" fill="hold">
                                          <p:stCondLst>
                                            <p:cond delay="0"/>
                                          </p:stCondLst>
                                        </p:cTn>
                                        <p:tgtEl>
                                          <p:spTgt spid="358403">
                                            <p:txEl>
                                              <p:pRg st="2" end="2"/>
                                            </p:txEl>
                                          </p:spTgt>
                                        </p:tgtEl>
                                        <p:attrNameLst>
                                          <p:attrName>style.visibility</p:attrName>
                                        </p:attrNameLst>
                                      </p:cBhvr>
                                      <p:to>
                                        <p:strVal val="visible"/>
                                      </p:to>
                                    </p:set>
                                    <p:animEffect transition="in" filter="checkerboard(across)">
                                      <p:cBhvr>
                                        <p:cTn id="21" dur="500"/>
                                        <p:tgtEl>
                                          <p:spTgt spid="358403">
                                            <p:txEl>
                                              <p:pRg st="2" end="2"/>
                                            </p:txEl>
                                          </p:spTgt>
                                        </p:tgtEl>
                                      </p:cBhvr>
                                    </p:animEffect>
                                  </p:childTnLst>
                                </p:cTn>
                              </p:par>
                            </p:childTnLst>
                          </p:cTn>
                        </p:par>
                        <p:par>
                          <p:cTn id="22" fill="hold" nodeType="afterGroup">
                            <p:stCondLst>
                              <p:cond delay="2540"/>
                            </p:stCondLst>
                            <p:childTnLst>
                              <p:par>
                                <p:cTn id="23" presetID="5" presetClass="entr" presetSubtype="10" fill="hold" grpId="0" nodeType="afterEffect">
                                  <p:stCondLst>
                                    <p:cond delay="0"/>
                                  </p:stCondLst>
                                  <p:childTnLst>
                                    <p:set>
                                      <p:cBhvr>
                                        <p:cTn id="24" dur="1" fill="hold">
                                          <p:stCondLst>
                                            <p:cond delay="0"/>
                                          </p:stCondLst>
                                        </p:cTn>
                                        <p:tgtEl>
                                          <p:spTgt spid="358403">
                                            <p:txEl>
                                              <p:pRg st="3" end="3"/>
                                            </p:txEl>
                                          </p:spTgt>
                                        </p:tgtEl>
                                        <p:attrNameLst>
                                          <p:attrName>style.visibility</p:attrName>
                                        </p:attrNameLst>
                                      </p:cBhvr>
                                      <p:to>
                                        <p:strVal val="visible"/>
                                      </p:to>
                                    </p:set>
                                    <p:animEffect transition="in" filter="checkerboard(across)">
                                      <p:cBhvr>
                                        <p:cTn id="25" dur="500"/>
                                        <p:tgtEl>
                                          <p:spTgt spid="35840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8404">
                                            <p:bg/>
                                          </p:spTgt>
                                        </p:tgtEl>
                                        <p:attrNameLst>
                                          <p:attrName>style.visibility</p:attrName>
                                        </p:attrNameLst>
                                      </p:cBhvr>
                                      <p:to>
                                        <p:strVal val="visible"/>
                                      </p:to>
                                    </p:set>
                                    <p:animEffect transition="in" filter="dissolve">
                                      <p:cBhvr>
                                        <p:cTn id="30" dur="500"/>
                                        <p:tgtEl>
                                          <p:spTgt spid="358404">
                                            <p:bg/>
                                          </p:spTgt>
                                        </p:tgtEl>
                                      </p:cBhvr>
                                    </p:animEffect>
                                  </p:childTnLst>
                                </p:cTn>
                              </p:par>
                            </p:childTnLst>
                          </p:cTn>
                        </p:par>
                        <p:par>
                          <p:cTn id="31" fill="hold" nodeType="afterGroup">
                            <p:stCondLst>
                              <p:cond delay="500"/>
                            </p:stCondLst>
                            <p:childTnLst>
                              <p:par>
                                <p:cTn id="32" presetID="5" presetClass="entr" presetSubtype="10" fill="hold" grpId="0" nodeType="afterEffect">
                                  <p:stCondLst>
                                    <p:cond delay="0"/>
                                  </p:stCondLst>
                                  <p:childTnLst>
                                    <p:set>
                                      <p:cBhvr>
                                        <p:cTn id="33" dur="1" fill="hold">
                                          <p:stCondLst>
                                            <p:cond delay="0"/>
                                          </p:stCondLst>
                                        </p:cTn>
                                        <p:tgtEl>
                                          <p:spTgt spid="358404">
                                            <p:txEl>
                                              <p:pRg st="0" end="0"/>
                                            </p:txEl>
                                          </p:spTgt>
                                        </p:tgtEl>
                                        <p:attrNameLst>
                                          <p:attrName>style.visibility</p:attrName>
                                        </p:attrNameLst>
                                      </p:cBhvr>
                                      <p:to>
                                        <p:strVal val="visible"/>
                                      </p:to>
                                    </p:set>
                                    <p:animEffect transition="in" filter="checkerboard(across)">
                                      <p:cBhvr>
                                        <p:cTn id="34" dur="500"/>
                                        <p:tgtEl>
                                          <p:spTgt spid="358404">
                                            <p:txEl>
                                              <p:pRg st="0" end="0"/>
                                            </p:txEl>
                                          </p:spTgt>
                                        </p:tgtEl>
                                      </p:cBhvr>
                                    </p:animEffect>
                                  </p:childTnLst>
                                </p:cTn>
                              </p:par>
                            </p:childTnLst>
                          </p:cTn>
                        </p:par>
                        <p:par>
                          <p:cTn id="35" fill="hold" nodeType="afterGroup">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358404">
                                            <p:txEl>
                                              <p:pRg st="2" end="2"/>
                                            </p:txEl>
                                          </p:spTgt>
                                        </p:tgtEl>
                                        <p:attrNameLst>
                                          <p:attrName>style.visibility</p:attrName>
                                        </p:attrNameLst>
                                      </p:cBhvr>
                                      <p:to>
                                        <p:strVal val="visible"/>
                                      </p:to>
                                    </p:set>
                                    <p:anim calcmode="lin" valueType="num">
                                      <p:cBhvr additive="base">
                                        <p:cTn id="38" dur="500" fill="hold"/>
                                        <p:tgtEl>
                                          <p:spTgt spid="358404">
                                            <p:txEl>
                                              <p:pRg st="2" end="2"/>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58404">
                                            <p:txEl>
                                              <p:pRg st="2" end="2"/>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500"/>
                            </p:stCondLst>
                            <p:childTnLst>
                              <p:par>
                                <p:cTn id="41" presetID="2" presetClass="entr" presetSubtype="2" fill="hold" grpId="0" nodeType="afterEffect">
                                  <p:stCondLst>
                                    <p:cond delay="0"/>
                                  </p:stCondLst>
                                  <p:childTnLst>
                                    <p:set>
                                      <p:cBhvr>
                                        <p:cTn id="42" dur="1" fill="hold">
                                          <p:stCondLst>
                                            <p:cond delay="0"/>
                                          </p:stCondLst>
                                        </p:cTn>
                                        <p:tgtEl>
                                          <p:spTgt spid="358404">
                                            <p:txEl>
                                              <p:pRg st="3" end="3"/>
                                            </p:txEl>
                                          </p:spTgt>
                                        </p:tgtEl>
                                        <p:attrNameLst>
                                          <p:attrName>style.visibility</p:attrName>
                                        </p:attrNameLst>
                                      </p:cBhvr>
                                      <p:to>
                                        <p:strVal val="visible"/>
                                      </p:to>
                                    </p:set>
                                    <p:anim calcmode="lin" valueType="num">
                                      <p:cBhvr additive="base">
                                        <p:cTn id="43" dur="500" fill="hold"/>
                                        <p:tgtEl>
                                          <p:spTgt spid="358404">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58404">
                                            <p:txEl>
                                              <p:pRg st="3" end="3"/>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2000"/>
                            </p:stCondLst>
                            <p:childTnLst>
                              <p:par>
                                <p:cTn id="46" presetID="2" presetClass="entr" presetSubtype="2" fill="hold" grpId="0" nodeType="afterEffect">
                                  <p:stCondLst>
                                    <p:cond delay="0"/>
                                  </p:stCondLst>
                                  <p:childTnLst>
                                    <p:set>
                                      <p:cBhvr>
                                        <p:cTn id="47" dur="1" fill="hold">
                                          <p:stCondLst>
                                            <p:cond delay="0"/>
                                          </p:stCondLst>
                                        </p:cTn>
                                        <p:tgtEl>
                                          <p:spTgt spid="358404">
                                            <p:txEl>
                                              <p:pRg st="5" end="5"/>
                                            </p:txEl>
                                          </p:spTgt>
                                        </p:tgtEl>
                                        <p:attrNameLst>
                                          <p:attrName>style.visibility</p:attrName>
                                        </p:attrNameLst>
                                      </p:cBhvr>
                                      <p:to>
                                        <p:strVal val="visible"/>
                                      </p:to>
                                    </p:set>
                                    <p:anim calcmode="lin" valueType="num">
                                      <p:cBhvr additive="base">
                                        <p:cTn id="48" dur="500" fill="hold"/>
                                        <p:tgtEl>
                                          <p:spTgt spid="358404">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58404">
                                            <p:txEl>
                                              <p:pRg st="5" end="5"/>
                                            </p:txEl>
                                          </p:spTgt>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2500"/>
                            </p:stCondLst>
                            <p:childTnLst>
                              <p:par>
                                <p:cTn id="51" presetID="2" presetClass="entr" presetSubtype="2" fill="hold" grpId="0" nodeType="afterEffect">
                                  <p:stCondLst>
                                    <p:cond delay="0"/>
                                  </p:stCondLst>
                                  <p:childTnLst>
                                    <p:set>
                                      <p:cBhvr>
                                        <p:cTn id="52" dur="1" fill="hold">
                                          <p:stCondLst>
                                            <p:cond delay="0"/>
                                          </p:stCondLst>
                                        </p:cTn>
                                        <p:tgtEl>
                                          <p:spTgt spid="358404">
                                            <p:txEl>
                                              <p:pRg st="6" end="6"/>
                                            </p:txEl>
                                          </p:spTgt>
                                        </p:tgtEl>
                                        <p:attrNameLst>
                                          <p:attrName>style.visibility</p:attrName>
                                        </p:attrNameLst>
                                      </p:cBhvr>
                                      <p:to>
                                        <p:strVal val="visible"/>
                                      </p:to>
                                    </p:set>
                                    <p:anim calcmode="lin" valueType="num">
                                      <p:cBhvr additive="base">
                                        <p:cTn id="53" dur="500" fill="hold"/>
                                        <p:tgtEl>
                                          <p:spTgt spid="358404">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5840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p:bldP spid="358403" grpId="0" uiExpand="1" build="p"/>
      <p:bldP spid="358404" grpId="0" uiExpand="1" build="allAtOnce"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634711C-0F07-4FE5-B827-F38B24A2AEE2}"/>
              </a:ext>
            </a:extLst>
          </p:cNvPr>
          <p:cNvSpPr>
            <a:spLocks noGrp="1"/>
          </p:cNvSpPr>
          <p:nvPr>
            <p:ph type="sldNum" sz="quarter" idx="10"/>
          </p:nvPr>
        </p:nvSpPr>
        <p:spPr/>
        <p:txBody>
          <a:bodyPr/>
          <a:lstStyle/>
          <a:p>
            <a:r>
              <a:rPr lang="en-GB" altLang="en-US"/>
              <a:t>Page </a:t>
            </a:r>
            <a:fld id="{BB1E6044-EF20-4045-9AF9-81227CD5FF8D}" type="slidenum">
              <a:rPr lang="en-GB" altLang="en-US"/>
              <a:pPr/>
              <a:t>82</a:t>
            </a:fld>
            <a:r>
              <a:rPr lang="en-GB" altLang="en-US" sz="1400" b="0">
                <a:solidFill>
                  <a:schemeClr val="tx1"/>
                </a:solidFill>
              </a:rPr>
              <a:t> | </a:t>
            </a:r>
            <a:fld id="{D8D9FD77-3241-4FBB-8E96-200D3DF6D24A}" type="datetime1">
              <a:rPr lang="en-GB" altLang="en-US" sz="1400" b="0">
                <a:solidFill>
                  <a:schemeClr val="tx1"/>
                </a:solidFill>
              </a:rPr>
              <a:pPr/>
              <a:t>07/07/2021</a:t>
            </a:fld>
            <a:r>
              <a:rPr lang="en-GB" altLang="en-US" sz="1400" b="0">
                <a:solidFill>
                  <a:schemeClr val="tx1"/>
                </a:solidFill>
              </a:rPr>
              <a:t> | UNIX Fundementals II </a:t>
            </a:r>
          </a:p>
        </p:txBody>
      </p:sp>
      <p:sp>
        <p:nvSpPr>
          <p:cNvPr id="359426" name="Rectangle 2">
            <a:extLst>
              <a:ext uri="{FF2B5EF4-FFF2-40B4-BE49-F238E27FC236}">
                <a16:creationId xmlns:a16="http://schemas.microsoft.com/office/drawing/2014/main" id="{19C2CB46-80ED-4B9D-A23E-7B040EB9BB8B}"/>
              </a:ext>
            </a:extLst>
          </p:cNvPr>
          <p:cNvSpPr>
            <a:spLocks noGrp="1" noChangeArrowheads="1"/>
          </p:cNvSpPr>
          <p:nvPr>
            <p:ph type="title"/>
          </p:nvPr>
        </p:nvSpPr>
        <p:spPr/>
        <p:txBody>
          <a:bodyPr/>
          <a:lstStyle/>
          <a:p>
            <a:r>
              <a:rPr lang="en-GB" altLang="en-US" sz="4000"/>
              <a:t>UNIX Tools &amp; Utilities - whereis</a:t>
            </a:r>
          </a:p>
        </p:txBody>
      </p:sp>
      <p:sp>
        <p:nvSpPr>
          <p:cNvPr id="359427" name="Rectangle 3">
            <a:extLst>
              <a:ext uri="{FF2B5EF4-FFF2-40B4-BE49-F238E27FC236}">
                <a16:creationId xmlns:a16="http://schemas.microsoft.com/office/drawing/2014/main" id="{279C1613-4B0D-4714-A9B9-B5C5F26D5813}"/>
              </a:ext>
            </a:extLst>
          </p:cNvPr>
          <p:cNvSpPr>
            <a:spLocks noGrp="1" noChangeArrowheads="1"/>
          </p:cNvSpPr>
          <p:nvPr>
            <p:ph type="body" idx="1"/>
          </p:nvPr>
        </p:nvSpPr>
        <p:spPr>
          <a:xfrm>
            <a:off x="742950" y="1268413"/>
            <a:ext cx="8420100" cy="1728787"/>
          </a:xfrm>
        </p:spPr>
        <p:txBody>
          <a:bodyPr/>
          <a:lstStyle/>
          <a:p>
            <a:pPr>
              <a:lnSpc>
                <a:spcPct val="80000"/>
              </a:lnSpc>
            </a:pPr>
            <a:r>
              <a:rPr lang="en-GB" altLang="en-US" sz="2000" b="1">
                <a:solidFill>
                  <a:srgbClr val="800000"/>
                </a:solidFill>
              </a:rPr>
              <a:t>whereis</a:t>
            </a:r>
            <a:r>
              <a:rPr lang="en-GB" altLang="en-US" sz="2000"/>
              <a:t> locates source, binary, and manuals sections for specified files.  </a:t>
            </a:r>
          </a:p>
          <a:p>
            <a:pPr>
              <a:lnSpc>
                <a:spcPct val="80000"/>
              </a:lnSpc>
            </a:pPr>
            <a:r>
              <a:rPr lang="en-GB" altLang="en-US" sz="2000"/>
              <a:t>The supplied names are first stripped of leading path name components and any (single) trailing extension of the form .ext (such as .c). </a:t>
            </a:r>
          </a:p>
          <a:p>
            <a:pPr>
              <a:lnSpc>
                <a:spcPct val="80000"/>
              </a:lnSpc>
            </a:pPr>
            <a:r>
              <a:rPr lang="en-GB" altLang="en-US" sz="2000"/>
              <a:t>A usage message is returned if a bad option is entered.</a:t>
            </a:r>
          </a:p>
        </p:txBody>
      </p:sp>
      <p:sp>
        <p:nvSpPr>
          <p:cNvPr id="359428" name="Rectangle 4">
            <a:extLst>
              <a:ext uri="{FF2B5EF4-FFF2-40B4-BE49-F238E27FC236}">
                <a16:creationId xmlns:a16="http://schemas.microsoft.com/office/drawing/2014/main" id="{7E6EB424-9175-4BEA-A97D-A93B013E7631}"/>
              </a:ext>
            </a:extLst>
          </p:cNvPr>
          <p:cNvSpPr>
            <a:spLocks noChangeArrowheads="1"/>
          </p:cNvSpPr>
          <p:nvPr/>
        </p:nvSpPr>
        <p:spPr bwMode="auto">
          <a:xfrm>
            <a:off x="704850" y="3141663"/>
            <a:ext cx="8420100" cy="2663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r>
              <a:rPr lang="en-GB" altLang="en-US" sz="1800">
                <a:solidFill>
                  <a:schemeClr val="bg1"/>
                </a:solidFill>
              </a:rPr>
              <a:t>Examples:</a:t>
            </a:r>
          </a:p>
          <a:p>
            <a:pPr eaLnBrk="1" hangingPunct="1">
              <a:buFont typeface="Wingdings" panose="05000000000000000000" pitchFamily="2" charset="2"/>
              <a:buNone/>
            </a:pPr>
            <a:endParaRPr lang="en-GB" altLang="en-US" sz="1400">
              <a:solidFill>
                <a:schemeClr val="bg1"/>
              </a:solidFill>
            </a:endParaRPr>
          </a:p>
          <a:p>
            <a:pPr lvl="1" eaLnBrk="1" hangingPunct="1">
              <a:buFont typeface="Wingdings" panose="05000000000000000000" pitchFamily="2" charset="2"/>
              <a:buNone/>
            </a:pPr>
            <a:r>
              <a:rPr lang="en-GB" altLang="en-US" sz="1400">
                <a:solidFill>
                  <a:srgbClr val="00FF00"/>
                </a:solidFill>
              </a:rPr>
              <a:t>srublba01:root:/&gt; </a:t>
            </a:r>
            <a:r>
              <a:rPr lang="en-GB" altLang="en-US" sz="1400">
                <a:solidFill>
                  <a:schemeClr val="bg1"/>
                </a:solidFill>
              </a:rPr>
              <a:t>whereis nmon</a:t>
            </a:r>
          </a:p>
          <a:p>
            <a:pPr lvl="1" eaLnBrk="1" hangingPunct="1">
              <a:buFont typeface="Wingdings" panose="05000000000000000000" pitchFamily="2" charset="2"/>
              <a:buNone/>
            </a:pPr>
            <a:r>
              <a:rPr lang="en-GB" altLang="en-US" sz="1400">
                <a:solidFill>
                  <a:srgbClr val="00FF00"/>
                </a:solidFill>
              </a:rPr>
              <a:t>nmon: /usr/bin/nmon</a:t>
            </a:r>
          </a:p>
          <a:p>
            <a:pPr lvl="1" eaLnBrk="1" hangingPunct="1">
              <a:buFont typeface="Wingdings" panose="05000000000000000000" pitchFamily="2" charset="2"/>
              <a:buNone/>
            </a:pPr>
            <a:endParaRPr lang="en-GB" altLang="en-US" sz="1400">
              <a:solidFill>
                <a:srgbClr val="00FF00"/>
              </a:solidFill>
            </a:endParaRPr>
          </a:p>
          <a:p>
            <a:pPr lvl="1" eaLnBrk="1" hangingPunct="1">
              <a:buFont typeface="Wingdings" panose="05000000000000000000" pitchFamily="2" charset="2"/>
              <a:buNone/>
            </a:pPr>
            <a:r>
              <a:rPr lang="en-GB" altLang="en-US" sz="1400">
                <a:solidFill>
                  <a:srgbClr val="00FF00"/>
                </a:solidFill>
              </a:rPr>
              <a:t>srublba01:root:/&gt; </a:t>
            </a:r>
            <a:r>
              <a:rPr lang="en-GB" altLang="en-US" sz="1400">
                <a:solidFill>
                  <a:schemeClr val="bg1"/>
                </a:solidFill>
              </a:rPr>
              <a:t>whereis man</a:t>
            </a:r>
          </a:p>
          <a:p>
            <a:pPr lvl="1" eaLnBrk="1" hangingPunct="1">
              <a:buFont typeface="Wingdings" panose="05000000000000000000" pitchFamily="2" charset="2"/>
              <a:buNone/>
            </a:pPr>
            <a:r>
              <a:rPr lang="en-GB" altLang="en-US" sz="1400">
                <a:solidFill>
                  <a:srgbClr val="00FF00"/>
                </a:solidFill>
              </a:rPr>
              <a:t>man: /usr/bin/man /usr/ucb/man /usr/local/man</a:t>
            </a:r>
          </a:p>
          <a:p>
            <a:pPr lvl="1" eaLnBrk="1" hangingPunct="1">
              <a:buFont typeface="Wingdings" panose="05000000000000000000" pitchFamily="2" charset="2"/>
              <a:buNone/>
            </a:pPr>
            <a:endParaRPr lang="en-GB" altLang="en-US" sz="1400">
              <a:solidFill>
                <a:srgbClr val="00FF00"/>
              </a:solidFill>
            </a:endParaRPr>
          </a:p>
          <a:p>
            <a:pPr lvl="1" eaLnBrk="1" hangingPunct="1">
              <a:buFont typeface="Wingdings" panose="05000000000000000000" pitchFamily="2" charset="2"/>
              <a:buNone/>
            </a:pPr>
            <a:r>
              <a:rPr lang="en-GB" altLang="en-US" sz="1400">
                <a:solidFill>
                  <a:srgbClr val="00FF00"/>
                </a:solidFill>
              </a:rPr>
              <a:t>srublba01:root:/&gt; </a:t>
            </a:r>
            <a:r>
              <a:rPr lang="en-GB" altLang="en-US" sz="1400">
                <a:solidFill>
                  <a:schemeClr val="bg1"/>
                </a:solidFill>
              </a:rPr>
              <a:t>whereis passwd</a:t>
            </a:r>
          </a:p>
          <a:p>
            <a:pPr lvl="1" eaLnBrk="1" hangingPunct="1">
              <a:buFont typeface="Wingdings" panose="05000000000000000000" pitchFamily="2" charset="2"/>
              <a:buNone/>
            </a:pPr>
            <a:r>
              <a:rPr lang="en-GB" altLang="en-US" sz="1400">
                <a:solidFill>
                  <a:srgbClr val="00FF00"/>
                </a:solidFill>
              </a:rPr>
              <a:t>passwd: /etc/passwd /usr/bin/passwd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F9ACA54-064C-4E1A-97B4-D26B18463EED}"/>
              </a:ext>
            </a:extLst>
          </p:cNvPr>
          <p:cNvSpPr>
            <a:spLocks noGrp="1"/>
          </p:cNvSpPr>
          <p:nvPr>
            <p:ph type="sldNum" sz="quarter" idx="10"/>
          </p:nvPr>
        </p:nvSpPr>
        <p:spPr/>
        <p:txBody>
          <a:bodyPr/>
          <a:lstStyle/>
          <a:p>
            <a:r>
              <a:rPr lang="en-GB" altLang="en-US"/>
              <a:t>Page </a:t>
            </a:r>
            <a:fld id="{CFA291FE-EDAD-42AE-B228-523D50DA9D70}" type="slidenum">
              <a:rPr lang="en-GB" altLang="en-US"/>
              <a:pPr/>
              <a:t>83</a:t>
            </a:fld>
            <a:r>
              <a:rPr lang="en-GB" altLang="en-US" sz="1400" b="0">
                <a:solidFill>
                  <a:schemeClr val="tx1"/>
                </a:solidFill>
              </a:rPr>
              <a:t> | </a:t>
            </a:r>
            <a:fld id="{5CF1CA3F-9BED-4953-B833-A94C88CDE663}" type="datetime1">
              <a:rPr lang="en-GB" altLang="en-US" sz="1400" b="0">
                <a:solidFill>
                  <a:schemeClr val="tx1"/>
                </a:solidFill>
              </a:rPr>
              <a:pPr/>
              <a:t>07/07/2021</a:t>
            </a:fld>
            <a:r>
              <a:rPr lang="en-GB" altLang="en-US" sz="1400" b="0">
                <a:solidFill>
                  <a:schemeClr val="tx1"/>
                </a:solidFill>
              </a:rPr>
              <a:t> | UNIX Fundementals II </a:t>
            </a:r>
          </a:p>
        </p:txBody>
      </p:sp>
      <p:sp>
        <p:nvSpPr>
          <p:cNvPr id="460802" name="Rectangle 2">
            <a:extLst>
              <a:ext uri="{FF2B5EF4-FFF2-40B4-BE49-F238E27FC236}">
                <a16:creationId xmlns:a16="http://schemas.microsoft.com/office/drawing/2014/main" id="{81F799E5-85DD-44A3-BCF4-8F93A78D00DD}"/>
              </a:ext>
            </a:extLst>
          </p:cNvPr>
          <p:cNvSpPr>
            <a:spLocks noGrp="1" noChangeArrowheads="1"/>
          </p:cNvSpPr>
          <p:nvPr>
            <p:ph type="title"/>
          </p:nvPr>
        </p:nvSpPr>
        <p:spPr/>
        <p:txBody>
          <a:bodyPr/>
          <a:lstStyle/>
          <a:p>
            <a:r>
              <a:rPr lang="en-GB" altLang="en-US" sz="4000"/>
              <a:t>UNIX Tools &amp; Utilities - tr</a:t>
            </a:r>
          </a:p>
        </p:txBody>
      </p:sp>
      <p:sp>
        <p:nvSpPr>
          <p:cNvPr id="460803" name="Rectangle 3">
            <a:extLst>
              <a:ext uri="{FF2B5EF4-FFF2-40B4-BE49-F238E27FC236}">
                <a16:creationId xmlns:a16="http://schemas.microsoft.com/office/drawing/2014/main" id="{0AAB1B1C-61AC-48BC-B861-864C361EBED2}"/>
              </a:ext>
            </a:extLst>
          </p:cNvPr>
          <p:cNvSpPr>
            <a:spLocks noGrp="1" noChangeArrowheads="1"/>
          </p:cNvSpPr>
          <p:nvPr>
            <p:ph type="body" idx="1"/>
          </p:nvPr>
        </p:nvSpPr>
        <p:spPr>
          <a:xfrm>
            <a:off x="742950" y="1268413"/>
            <a:ext cx="8420100" cy="2305050"/>
          </a:xfrm>
        </p:spPr>
        <p:txBody>
          <a:bodyPr/>
          <a:lstStyle/>
          <a:p>
            <a:pPr>
              <a:lnSpc>
                <a:spcPct val="80000"/>
              </a:lnSpc>
            </a:pPr>
            <a:r>
              <a:rPr lang="en-GB" altLang="en-US" sz="1200"/>
              <a:t> </a:t>
            </a:r>
            <a:r>
              <a:rPr lang="en-GB" altLang="en-US" sz="1200" b="1">
                <a:solidFill>
                  <a:srgbClr val="800000"/>
                </a:solidFill>
              </a:rPr>
              <a:t>tr</a:t>
            </a:r>
            <a:r>
              <a:rPr lang="en-GB" altLang="en-US" sz="1200"/>
              <a:t> (abbreviated from </a:t>
            </a:r>
            <a:r>
              <a:rPr lang="en-GB" altLang="en-US" sz="1200" b="1">
                <a:solidFill>
                  <a:srgbClr val="800000"/>
                </a:solidFill>
              </a:rPr>
              <a:t>tr</a:t>
            </a:r>
            <a:r>
              <a:rPr lang="en-GB" altLang="en-US" sz="1200"/>
              <a:t>anslate or </a:t>
            </a:r>
            <a:r>
              <a:rPr lang="en-GB" altLang="en-US" sz="1200" b="1">
                <a:solidFill>
                  <a:srgbClr val="800000"/>
                </a:solidFill>
              </a:rPr>
              <a:t>tr</a:t>
            </a:r>
            <a:r>
              <a:rPr lang="en-GB" altLang="en-US" sz="1200"/>
              <a:t>ansliterate) reads from the standard input and writes to the standard output. It takes as parameters two sets of characters, and replaces occurrences of the characters in the first set with the corresponding elements from the other set.  </a:t>
            </a:r>
          </a:p>
          <a:p>
            <a:pPr lvl="1">
              <a:lnSpc>
                <a:spcPct val="80000"/>
              </a:lnSpc>
            </a:pPr>
            <a:r>
              <a:rPr lang="en-GB" altLang="en-US" sz="1000">
                <a:solidFill>
                  <a:srgbClr val="800000"/>
                </a:solidFill>
              </a:rPr>
              <a:t>Transforming Characters</a:t>
            </a:r>
            <a:r>
              <a:rPr lang="en-GB" altLang="en-US" sz="1000"/>
              <a:t> -	If String1 and String2 are both specified and the -d flag is not specified, the tr command replaces each character contained in String1 from the standard input with the character in the same position in String2.</a:t>
            </a:r>
          </a:p>
          <a:p>
            <a:pPr lvl="1">
              <a:lnSpc>
                <a:spcPct val="80000"/>
              </a:lnSpc>
            </a:pPr>
            <a:r>
              <a:rPr lang="en-GB" altLang="en-US" sz="1000">
                <a:solidFill>
                  <a:srgbClr val="800000"/>
                </a:solidFill>
              </a:rPr>
              <a:t>Deleting Characters Using the -d Flag</a:t>
            </a:r>
            <a:r>
              <a:rPr lang="en-GB" altLang="en-US" sz="1000"/>
              <a:t> - If the -d flag is specified, the tr command deletes each character contained in String1 from standard input.</a:t>
            </a:r>
          </a:p>
          <a:p>
            <a:pPr lvl="1">
              <a:lnSpc>
                <a:spcPct val="80000"/>
              </a:lnSpc>
            </a:pPr>
            <a:r>
              <a:rPr lang="en-GB" altLang="en-US" sz="1000">
                <a:solidFill>
                  <a:srgbClr val="800000"/>
                </a:solidFill>
              </a:rPr>
              <a:t>Removing Sequences Using the -s Flag</a:t>
            </a:r>
            <a:r>
              <a:rPr lang="en-GB" altLang="en-US" sz="1000"/>
              <a:t> - If the -s flag is specified, the tr command removes all but the first character in any sequence of a character string represented in String1 or String2. For each character represented in String1, the tr command removes all but the first occurrence of the character from standard output. For each character represented in String2, the tr command removes all but the first occurrence in a sequence of occurrences of that character in the standard output.</a:t>
            </a:r>
          </a:p>
        </p:txBody>
      </p:sp>
      <p:sp>
        <p:nvSpPr>
          <p:cNvPr id="460804" name="Rectangle 4">
            <a:extLst>
              <a:ext uri="{FF2B5EF4-FFF2-40B4-BE49-F238E27FC236}">
                <a16:creationId xmlns:a16="http://schemas.microsoft.com/office/drawing/2014/main" id="{3D9FDB28-C856-42CA-881A-3C4046D86293}"/>
              </a:ext>
            </a:extLst>
          </p:cNvPr>
          <p:cNvSpPr>
            <a:spLocks noChangeArrowheads="1"/>
          </p:cNvSpPr>
          <p:nvPr/>
        </p:nvSpPr>
        <p:spPr bwMode="auto">
          <a:xfrm>
            <a:off x="704850" y="3141663"/>
            <a:ext cx="8569325" cy="26638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r>
              <a:rPr lang="en-GB" altLang="en-US" sz="1200">
                <a:solidFill>
                  <a:schemeClr val="bg1"/>
                </a:solidFill>
              </a:rPr>
              <a:t>Examples:</a:t>
            </a:r>
          </a:p>
          <a:p>
            <a:pPr lvl="1" eaLnBrk="1" hangingPunct="1"/>
            <a:r>
              <a:rPr lang="en-GB" altLang="en-US" sz="1000">
                <a:solidFill>
                  <a:srgbClr val="00FF00"/>
                </a:solidFill>
              </a:rPr>
              <a:t>To translate braces into parentheses, type:</a:t>
            </a:r>
          </a:p>
          <a:p>
            <a:pPr lvl="1" eaLnBrk="1" hangingPunct="1">
              <a:buFont typeface="Wingdings" panose="05000000000000000000" pitchFamily="2" charset="2"/>
              <a:buNone/>
            </a:pPr>
            <a:endParaRPr lang="en-GB" altLang="en-US" sz="800">
              <a:solidFill>
                <a:srgbClr val="00FF00"/>
              </a:solidFill>
            </a:endParaRPr>
          </a:p>
          <a:p>
            <a:pPr lvl="1" eaLnBrk="1" hangingPunct="1">
              <a:buFont typeface="Wingdings" panose="05000000000000000000" pitchFamily="2" charset="2"/>
              <a:buNone/>
            </a:pPr>
            <a:r>
              <a:rPr lang="en-GB" altLang="en-US" sz="1000">
                <a:solidFill>
                  <a:srgbClr val="00FF00"/>
                </a:solidFill>
              </a:rPr>
              <a:t>			tr '{}' '()' &lt; textfile &gt; newfile</a:t>
            </a:r>
          </a:p>
          <a:p>
            <a:pPr lvl="1" eaLnBrk="1" hangingPunct="1">
              <a:buFont typeface="Wingdings" panose="05000000000000000000" pitchFamily="2" charset="2"/>
              <a:buNone/>
            </a:pPr>
            <a:endParaRPr lang="en-GB" altLang="en-US" sz="800">
              <a:solidFill>
                <a:srgbClr val="00FF00"/>
              </a:solidFill>
            </a:endParaRPr>
          </a:p>
          <a:p>
            <a:pPr eaLnBrk="1" hangingPunct="1">
              <a:buFont typeface="Wingdings" panose="05000000000000000000" pitchFamily="2" charset="2"/>
              <a:buNone/>
            </a:pPr>
            <a:r>
              <a:rPr lang="en-GB" altLang="en-US" sz="1000">
                <a:solidFill>
                  <a:srgbClr val="00FF00"/>
                </a:solidFill>
              </a:rPr>
              <a:t>	This translates each { (left brace) to ( (left parenthesis) and each } (right brace) to ) (right parenthesis).  All other characters remain unchanged.</a:t>
            </a:r>
          </a:p>
          <a:p>
            <a:pPr eaLnBrk="1" hangingPunct="1">
              <a:buFont typeface="Wingdings" panose="05000000000000000000" pitchFamily="2" charset="2"/>
              <a:buNone/>
            </a:pPr>
            <a:endParaRPr lang="en-GB" altLang="en-US" sz="1000">
              <a:solidFill>
                <a:srgbClr val="00FF00"/>
              </a:solidFill>
            </a:endParaRPr>
          </a:p>
          <a:p>
            <a:pPr lvl="1" eaLnBrk="1" hangingPunct="1"/>
            <a:r>
              <a:rPr lang="en-GB" altLang="en-US" sz="1000">
                <a:solidFill>
                  <a:srgbClr val="00FF00"/>
                </a:solidFill>
              </a:rPr>
              <a:t>To translate lowercase characters to uppercase, type:</a:t>
            </a:r>
          </a:p>
          <a:p>
            <a:pPr eaLnBrk="1" hangingPunct="1">
              <a:buFont typeface="Wingdings" panose="05000000000000000000" pitchFamily="2" charset="2"/>
              <a:buNone/>
            </a:pPr>
            <a:endParaRPr lang="en-GB" altLang="en-US" sz="1000">
              <a:solidFill>
                <a:srgbClr val="00FF00"/>
              </a:solidFill>
            </a:endParaRPr>
          </a:p>
          <a:p>
            <a:pPr eaLnBrk="1" hangingPunct="1">
              <a:buFont typeface="Wingdings" panose="05000000000000000000" pitchFamily="2" charset="2"/>
              <a:buNone/>
            </a:pPr>
            <a:r>
              <a:rPr lang="en-GB" altLang="en-US" sz="1000">
                <a:solidFill>
                  <a:srgbClr val="00FF00"/>
                </a:solidFill>
              </a:rPr>
              <a:t>            		tr 'a-z' 'A-Z' &lt; textfile &gt; newfile</a:t>
            </a:r>
          </a:p>
          <a:p>
            <a:pPr eaLnBrk="1" hangingPunct="1">
              <a:buFont typeface="Wingdings" panose="05000000000000000000" pitchFamily="2" charset="2"/>
              <a:buNone/>
            </a:pPr>
            <a:endParaRPr lang="en-GB" altLang="en-US" sz="1000">
              <a:solidFill>
                <a:srgbClr val="00FF00"/>
              </a:solidFill>
            </a:endParaRPr>
          </a:p>
          <a:p>
            <a:pPr lvl="1" eaLnBrk="1" hangingPunct="1"/>
            <a:r>
              <a:rPr lang="en-GB" altLang="en-US" sz="1000">
                <a:solidFill>
                  <a:srgbClr val="00FF00"/>
                </a:solidFill>
              </a:rPr>
              <a:t>To delete all NULL characters from a file, type:</a:t>
            </a:r>
          </a:p>
          <a:p>
            <a:pPr eaLnBrk="1" hangingPunct="1">
              <a:buFont typeface="Wingdings" panose="05000000000000000000" pitchFamily="2" charset="2"/>
              <a:buNone/>
            </a:pPr>
            <a:endParaRPr lang="en-GB" altLang="en-US" sz="1000">
              <a:solidFill>
                <a:srgbClr val="00FF00"/>
              </a:solidFill>
            </a:endParaRPr>
          </a:p>
          <a:p>
            <a:pPr eaLnBrk="1" hangingPunct="1">
              <a:buFont typeface="Wingdings" panose="05000000000000000000" pitchFamily="2" charset="2"/>
              <a:buNone/>
            </a:pPr>
            <a:r>
              <a:rPr lang="en-GB" altLang="en-US" sz="1000">
                <a:solidFill>
                  <a:srgbClr val="00FF00"/>
                </a:solidFill>
              </a:rPr>
              <a:t>            		tr -d '\0' &lt; textfile &gt; newfile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6FCFBDF-E116-4655-A33E-74445F329F8D}"/>
              </a:ext>
            </a:extLst>
          </p:cNvPr>
          <p:cNvSpPr>
            <a:spLocks noGrp="1"/>
          </p:cNvSpPr>
          <p:nvPr>
            <p:ph type="sldNum" sz="quarter" idx="10"/>
          </p:nvPr>
        </p:nvSpPr>
        <p:spPr/>
        <p:txBody>
          <a:bodyPr/>
          <a:lstStyle/>
          <a:p>
            <a:r>
              <a:rPr lang="en-GB" altLang="en-US"/>
              <a:t>Page </a:t>
            </a:r>
            <a:fld id="{1CF3EEEC-8EF4-4211-9DB8-F8F84529F849}" type="slidenum">
              <a:rPr lang="en-GB" altLang="en-US"/>
              <a:pPr/>
              <a:t>84</a:t>
            </a:fld>
            <a:r>
              <a:rPr lang="en-GB" altLang="en-US" sz="1400" b="0">
                <a:solidFill>
                  <a:schemeClr val="tx1"/>
                </a:solidFill>
              </a:rPr>
              <a:t> | </a:t>
            </a:r>
            <a:fld id="{C81C4F00-FAB0-4B61-882E-877E10A78E47}" type="datetime1">
              <a:rPr lang="en-GB" altLang="en-US" sz="1400" b="0">
                <a:solidFill>
                  <a:schemeClr val="tx1"/>
                </a:solidFill>
              </a:rPr>
              <a:pPr/>
              <a:t>07/07/2021</a:t>
            </a:fld>
            <a:r>
              <a:rPr lang="en-GB" altLang="en-US" sz="1400" b="0">
                <a:solidFill>
                  <a:schemeClr val="tx1"/>
                </a:solidFill>
              </a:rPr>
              <a:t> | UNIX Fundementals II </a:t>
            </a:r>
          </a:p>
        </p:txBody>
      </p:sp>
      <p:sp>
        <p:nvSpPr>
          <p:cNvPr id="361474" name="Rectangle 2">
            <a:extLst>
              <a:ext uri="{FF2B5EF4-FFF2-40B4-BE49-F238E27FC236}">
                <a16:creationId xmlns:a16="http://schemas.microsoft.com/office/drawing/2014/main" id="{FA9E7DC7-54D2-403F-ACC6-2898412D4DF3}"/>
              </a:ext>
            </a:extLst>
          </p:cNvPr>
          <p:cNvSpPr>
            <a:spLocks noGrp="1" noChangeArrowheads="1"/>
          </p:cNvSpPr>
          <p:nvPr>
            <p:ph type="title"/>
          </p:nvPr>
        </p:nvSpPr>
        <p:spPr/>
        <p:txBody>
          <a:bodyPr/>
          <a:lstStyle/>
          <a:p>
            <a:r>
              <a:rPr lang="en-GB" altLang="en-US" sz="4000"/>
              <a:t>UNIX Tools &amp; Utilities – Compression</a:t>
            </a:r>
          </a:p>
        </p:txBody>
      </p:sp>
      <p:sp>
        <p:nvSpPr>
          <p:cNvPr id="361475" name="Rectangle 3">
            <a:extLst>
              <a:ext uri="{FF2B5EF4-FFF2-40B4-BE49-F238E27FC236}">
                <a16:creationId xmlns:a16="http://schemas.microsoft.com/office/drawing/2014/main" id="{120CA804-DBF2-4325-BCA6-57708C59A201}"/>
              </a:ext>
            </a:extLst>
          </p:cNvPr>
          <p:cNvSpPr>
            <a:spLocks noGrp="1" noChangeArrowheads="1"/>
          </p:cNvSpPr>
          <p:nvPr>
            <p:ph type="body" idx="1"/>
          </p:nvPr>
        </p:nvSpPr>
        <p:spPr>
          <a:xfrm>
            <a:off x="776288" y="1268413"/>
            <a:ext cx="8420100" cy="2592387"/>
          </a:xfrm>
        </p:spPr>
        <p:txBody>
          <a:bodyPr/>
          <a:lstStyle/>
          <a:p>
            <a:pPr>
              <a:lnSpc>
                <a:spcPct val="80000"/>
              </a:lnSpc>
            </a:pPr>
            <a:r>
              <a:rPr lang="en-GB" altLang="en-US" sz="1600"/>
              <a:t>Compress files:</a:t>
            </a:r>
          </a:p>
          <a:p>
            <a:pPr lvl="1">
              <a:lnSpc>
                <a:spcPct val="80000"/>
              </a:lnSpc>
            </a:pPr>
            <a:r>
              <a:rPr lang="en-GB" altLang="en-US" sz="1400" b="1">
                <a:solidFill>
                  <a:srgbClr val="800000"/>
                </a:solidFill>
              </a:rPr>
              <a:t>compress</a:t>
            </a:r>
            <a:r>
              <a:rPr lang="en-GB" altLang="en-US" sz="1400"/>
              <a:t>			-	AIX</a:t>
            </a:r>
          </a:p>
          <a:p>
            <a:pPr lvl="1">
              <a:lnSpc>
                <a:spcPct val="80000"/>
              </a:lnSpc>
            </a:pPr>
            <a:r>
              <a:rPr lang="en-GB" altLang="en-US" sz="1400" b="1">
                <a:solidFill>
                  <a:srgbClr val="800000"/>
                </a:solidFill>
              </a:rPr>
              <a:t>gzip, compress</a:t>
            </a:r>
            <a:r>
              <a:rPr lang="en-GB" altLang="en-US" sz="1400"/>
              <a:t>		-	Linux</a:t>
            </a:r>
          </a:p>
          <a:p>
            <a:pPr lvl="1">
              <a:lnSpc>
                <a:spcPct val="80000"/>
              </a:lnSpc>
            </a:pPr>
            <a:r>
              <a:rPr lang="en-GB" altLang="en-US" sz="1400" b="1">
                <a:solidFill>
                  <a:srgbClr val="800000"/>
                </a:solidFill>
              </a:rPr>
              <a:t>gzip, compress</a:t>
            </a:r>
            <a:r>
              <a:rPr lang="en-GB" altLang="en-US" sz="1400"/>
              <a:t>		-	Solaris</a:t>
            </a:r>
          </a:p>
          <a:p>
            <a:pPr lvl="1">
              <a:lnSpc>
                <a:spcPct val="80000"/>
              </a:lnSpc>
            </a:pPr>
            <a:r>
              <a:rPr lang="en-GB" altLang="en-US" sz="1400" b="1">
                <a:solidFill>
                  <a:srgbClr val="800000"/>
                </a:solidFill>
              </a:rPr>
              <a:t>gzip, compress</a:t>
            </a:r>
            <a:r>
              <a:rPr lang="en-GB" altLang="en-US" sz="1400">
                <a:solidFill>
                  <a:srgbClr val="800000"/>
                </a:solidFill>
              </a:rPr>
              <a:t>	</a:t>
            </a:r>
            <a:r>
              <a:rPr lang="en-GB" altLang="en-US" sz="1400"/>
              <a:t>	-	HPUX</a:t>
            </a:r>
          </a:p>
          <a:p>
            <a:pPr lvl="1">
              <a:lnSpc>
                <a:spcPct val="80000"/>
              </a:lnSpc>
            </a:pPr>
            <a:endParaRPr lang="en-GB" altLang="en-US" sz="1400"/>
          </a:p>
          <a:p>
            <a:pPr>
              <a:lnSpc>
                <a:spcPct val="80000"/>
              </a:lnSpc>
            </a:pPr>
            <a:r>
              <a:rPr lang="en-GB" altLang="en-US" sz="1600"/>
              <a:t>Decompress Files:</a:t>
            </a:r>
          </a:p>
          <a:p>
            <a:pPr lvl="1">
              <a:lnSpc>
                <a:spcPct val="80000"/>
              </a:lnSpc>
            </a:pPr>
            <a:r>
              <a:rPr lang="en-GB" altLang="en-US" sz="1400" b="1">
                <a:solidFill>
                  <a:srgbClr val="800000"/>
                </a:solidFill>
              </a:rPr>
              <a:t>uncompress</a:t>
            </a:r>
            <a:r>
              <a:rPr lang="en-GB" altLang="en-US" sz="1400"/>
              <a:t> 		-	AIX</a:t>
            </a:r>
          </a:p>
          <a:p>
            <a:pPr lvl="1">
              <a:lnSpc>
                <a:spcPct val="80000"/>
              </a:lnSpc>
            </a:pPr>
            <a:r>
              <a:rPr lang="en-GB" altLang="en-US" sz="1400" b="1">
                <a:solidFill>
                  <a:srgbClr val="800000"/>
                </a:solidFill>
              </a:rPr>
              <a:t>gunzip, bunzip2, uncompress</a:t>
            </a:r>
            <a:r>
              <a:rPr lang="en-GB" altLang="en-US" sz="1400"/>
              <a:t>-	Linux</a:t>
            </a:r>
          </a:p>
          <a:p>
            <a:pPr lvl="1">
              <a:lnSpc>
                <a:spcPct val="80000"/>
              </a:lnSpc>
            </a:pPr>
            <a:r>
              <a:rPr lang="en-GB" altLang="en-US" sz="1400" b="1">
                <a:solidFill>
                  <a:srgbClr val="800000"/>
                </a:solidFill>
              </a:rPr>
              <a:t>gunzip, bunzip2, uncompress</a:t>
            </a:r>
            <a:r>
              <a:rPr lang="en-GB" altLang="en-US" sz="1400"/>
              <a:t>-	Solaris</a:t>
            </a:r>
          </a:p>
          <a:p>
            <a:pPr lvl="1">
              <a:lnSpc>
                <a:spcPct val="80000"/>
              </a:lnSpc>
            </a:pPr>
            <a:r>
              <a:rPr lang="en-GB" altLang="en-US" sz="1400" b="1">
                <a:solidFill>
                  <a:srgbClr val="800000"/>
                </a:solidFill>
              </a:rPr>
              <a:t>gunzip, uncompress	</a:t>
            </a:r>
            <a:r>
              <a:rPr lang="en-GB" altLang="en-US" sz="1400"/>
              <a:t>-	HPUX</a:t>
            </a:r>
          </a:p>
        </p:txBody>
      </p:sp>
      <p:sp>
        <p:nvSpPr>
          <p:cNvPr id="361476" name="Rectangle 4">
            <a:extLst>
              <a:ext uri="{FF2B5EF4-FFF2-40B4-BE49-F238E27FC236}">
                <a16:creationId xmlns:a16="http://schemas.microsoft.com/office/drawing/2014/main" id="{2AF739CA-36BD-46B0-B491-61C03BFED859}"/>
              </a:ext>
            </a:extLst>
          </p:cNvPr>
          <p:cNvSpPr>
            <a:spLocks noChangeArrowheads="1"/>
          </p:cNvSpPr>
          <p:nvPr/>
        </p:nvSpPr>
        <p:spPr bwMode="auto">
          <a:xfrm>
            <a:off x="776288" y="3716338"/>
            <a:ext cx="8420100" cy="216058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Wingdings" panose="05000000000000000000" pitchFamily="2" charset="2"/>
              <a:buChar char="q"/>
              <a:defRPr sz="24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a:solidFill>
                  <a:schemeClr val="tx1"/>
                </a:solidFill>
                <a:latin typeface="Verdana" panose="020B0604030504040204" pitchFamily="34" charset="0"/>
              </a:defRPr>
            </a:lvl2pPr>
            <a:lvl3pPr marL="1143000" indent="-228600">
              <a:spcBef>
                <a:spcPct val="20000"/>
              </a:spcBef>
              <a:buChar char="•"/>
              <a:defRPr b="1" i="1">
                <a:solidFill>
                  <a:schemeClr val="tx1"/>
                </a:solidFill>
                <a:latin typeface="Times New Roman" panose="02020603050405020304" pitchFamily="18" charset="0"/>
              </a:defRPr>
            </a:lvl3pPr>
            <a:lvl4pPr marL="1600200" indent="-228600">
              <a:spcBef>
                <a:spcPct val="20000"/>
              </a:spcBef>
              <a:buChar char="o"/>
              <a:defRPr>
                <a:solidFill>
                  <a:schemeClr val="tx1"/>
                </a:solidFill>
                <a:latin typeface="Arial Narrow" panose="020B0606020202030204" pitchFamily="34" charset="0"/>
              </a:defRPr>
            </a:lvl4pPr>
            <a:lvl5pPr marL="2057400" indent="-228600">
              <a:spcBef>
                <a:spcPct val="20000"/>
              </a:spcBef>
              <a:buFont typeface="Wingdings" panose="05000000000000000000" pitchFamily="2" charset="2"/>
              <a:buChar char="Ø"/>
              <a:defRPr>
                <a:solidFill>
                  <a:schemeClr val="tx1"/>
                </a:solidFill>
                <a:latin typeface="Times New Roman" panose="02020603050405020304" pitchFamily="18" charset="0"/>
              </a:defRPr>
            </a:lvl5pPr>
            <a:lvl6pPr marL="25146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6pPr>
            <a:lvl7pPr marL="29718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7pPr>
            <a:lvl8pPr marL="34290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8pPr>
            <a:lvl9pPr marL="3886200" indent="-228600" fontAlgn="base">
              <a:spcBef>
                <a:spcPct val="20000"/>
              </a:spcBef>
              <a:spcAft>
                <a:spcPct val="0"/>
              </a:spcAft>
              <a:buFont typeface="Wingdings" panose="05000000000000000000" pitchFamily="2" charset="2"/>
              <a:buChar char="Ø"/>
              <a:defRPr>
                <a:solidFill>
                  <a:schemeClr val="tx1"/>
                </a:solidFill>
                <a:latin typeface="Times New Roman" panose="02020603050405020304" pitchFamily="18" charset="0"/>
              </a:defRPr>
            </a:lvl9pPr>
          </a:lstStyle>
          <a:p>
            <a:pPr eaLnBrk="1" hangingPunct="1">
              <a:lnSpc>
                <a:spcPct val="80000"/>
              </a:lnSpc>
            </a:pPr>
            <a:r>
              <a:rPr lang="en-GB" altLang="en-US" sz="1800">
                <a:solidFill>
                  <a:schemeClr val="bg1"/>
                </a:solidFill>
              </a:rPr>
              <a:t>compress Examples:</a:t>
            </a:r>
          </a:p>
          <a:p>
            <a:pPr eaLnBrk="1" hangingPunct="1">
              <a:lnSpc>
                <a:spcPct val="80000"/>
              </a:lnSpc>
            </a:pPr>
            <a:endParaRPr lang="en-GB" altLang="en-US" sz="1800">
              <a:solidFill>
                <a:schemeClr val="bg1"/>
              </a:solidFill>
            </a:endParaRPr>
          </a:p>
          <a:p>
            <a:pPr eaLnBrk="1" hangingPunct="1">
              <a:lnSpc>
                <a:spcPct val="80000"/>
              </a:lnSpc>
              <a:buFont typeface="Wingdings" panose="05000000000000000000" pitchFamily="2" charset="2"/>
              <a:buNone/>
            </a:pPr>
            <a:r>
              <a:rPr lang="en-GB" altLang="en-US" sz="1600">
                <a:solidFill>
                  <a:srgbClr val="00FF00"/>
                </a:solidFill>
              </a:rPr>
              <a:t>srublba01:root:/var/nmon&gt; </a:t>
            </a:r>
            <a:r>
              <a:rPr lang="en-GB" altLang="en-US" sz="1600">
                <a:solidFill>
                  <a:schemeClr val="bg1"/>
                </a:solidFill>
              </a:rPr>
              <a:t>compress -v icondead.070530.log</a:t>
            </a:r>
          </a:p>
          <a:p>
            <a:pPr eaLnBrk="1" hangingPunct="1">
              <a:lnSpc>
                <a:spcPct val="80000"/>
              </a:lnSpc>
              <a:buFont typeface="Wingdings" panose="05000000000000000000" pitchFamily="2" charset="2"/>
              <a:buNone/>
            </a:pPr>
            <a:r>
              <a:rPr lang="en-GB" altLang="en-US" sz="1600">
                <a:solidFill>
                  <a:srgbClr val="00FF00"/>
                </a:solidFill>
              </a:rPr>
              <a:t>icondead.070530.log: Compression: 74.91% This file is replaced with icondead.070530.log.Z.</a:t>
            </a:r>
          </a:p>
          <a:p>
            <a:pPr eaLnBrk="1" hangingPunct="1">
              <a:lnSpc>
                <a:spcPct val="80000"/>
              </a:lnSpc>
              <a:buFont typeface="Wingdings" panose="05000000000000000000" pitchFamily="2" charset="2"/>
              <a:buNone/>
            </a:pPr>
            <a:r>
              <a:rPr lang="en-GB" altLang="en-US" sz="1600">
                <a:solidFill>
                  <a:srgbClr val="00FF00"/>
                </a:solidFill>
              </a:rPr>
              <a:t>srublba01:root:/var/nmon&gt;</a:t>
            </a:r>
          </a:p>
          <a:p>
            <a:pPr eaLnBrk="1" hangingPunct="1">
              <a:lnSpc>
                <a:spcPct val="80000"/>
              </a:lnSpc>
              <a:buFont typeface="Wingdings" panose="05000000000000000000" pitchFamily="2" charset="2"/>
              <a:buNone/>
            </a:pPr>
            <a:r>
              <a:rPr lang="en-GB" altLang="en-US" sz="1600">
                <a:solidFill>
                  <a:srgbClr val="00FF00"/>
                </a:solidFill>
              </a:rPr>
              <a:t>srublba01:root:/var/nmon&gt; </a:t>
            </a:r>
            <a:r>
              <a:rPr lang="en-GB" altLang="en-US" sz="1600">
                <a:solidFill>
                  <a:schemeClr val="bg1"/>
                </a:solidFill>
              </a:rPr>
              <a:t>uncompress icondead.070530.log.Z</a:t>
            </a:r>
          </a:p>
          <a:p>
            <a:pPr eaLnBrk="1" hangingPunct="1">
              <a:lnSpc>
                <a:spcPct val="80000"/>
              </a:lnSpc>
              <a:buFont typeface="Wingdings" panose="05000000000000000000" pitchFamily="2" charset="2"/>
              <a:buNone/>
            </a:pPr>
            <a:r>
              <a:rPr lang="en-GB" altLang="en-US" sz="1600">
                <a:solidFill>
                  <a:srgbClr val="00FF00"/>
                </a:solidFill>
              </a:rPr>
              <a:t>srublba01:root:/var/nmon&gt;</a:t>
            </a:r>
          </a:p>
          <a:p>
            <a:pPr eaLnBrk="1" hangingPunct="1">
              <a:lnSpc>
                <a:spcPct val="80000"/>
              </a:lnSpc>
              <a:buFont typeface="Wingdings" panose="05000000000000000000" pitchFamily="2" charset="2"/>
              <a:buNone/>
            </a:pPr>
            <a:endParaRPr lang="en-GB" altLang="en-US" sz="1600">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61474"/>
                                        </p:tgtEl>
                                        <p:attrNameLst>
                                          <p:attrName>style.visibility</p:attrName>
                                        </p:attrNameLst>
                                      </p:cBhvr>
                                      <p:to>
                                        <p:strVal val="visible"/>
                                      </p:to>
                                    </p:set>
                                    <p:anim calcmode="discrete" valueType="clr">
                                      <p:cBhvr override="childStyle">
                                        <p:cTn id="7" dur="80"/>
                                        <p:tgtEl>
                                          <p:spTgt spid="36147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1474"/>
                                        </p:tgtEl>
                                        <p:attrNameLst>
                                          <p:attrName>fillcolor</p:attrName>
                                        </p:attrNameLst>
                                      </p:cBhvr>
                                      <p:tavLst>
                                        <p:tav tm="0">
                                          <p:val>
                                            <p:clrVal>
                                              <a:schemeClr val="accent2"/>
                                            </p:clrVal>
                                          </p:val>
                                        </p:tav>
                                        <p:tav tm="50000">
                                          <p:val>
                                            <p:clrVal>
                                              <a:schemeClr val="hlink"/>
                                            </p:clrVal>
                                          </p:val>
                                        </p:tav>
                                      </p:tavLst>
                                    </p:anim>
                                    <p:set>
                                      <p:cBhvr>
                                        <p:cTn id="9" dur="80"/>
                                        <p:tgtEl>
                                          <p:spTgt spid="361474"/>
                                        </p:tgtEl>
                                        <p:attrNameLst>
                                          <p:attrName>fill.type</p:attrName>
                                        </p:attrNameLst>
                                      </p:cBhvr>
                                      <p:to>
                                        <p:strVal val="solid"/>
                                      </p:to>
                                    </p:set>
                                  </p:childTnLst>
                                </p:cTn>
                              </p:par>
                            </p:childTnLst>
                          </p:cTn>
                        </p:par>
                        <p:par>
                          <p:cTn id="10" fill="hold" nodeType="afterGroup">
                            <p:stCondLst>
                              <p:cond delay="1280"/>
                            </p:stCondLst>
                            <p:childTnLst>
                              <p:par>
                                <p:cTn id="11" presetID="5" presetClass="entr" presetSubtype="10" fill="hold" grpId="0" nodeType="afterEffect">
                                  <p:stCondLst>
                                    <p:cond delay="0"/>
                                  </p:stCondLst>
                                  <p:childTnLst>
                                    <p:set>
                                      <p:cBhvr>
                                        <p:cTn id="12" dur="1" fill="hold">
                                          <p:stCondLst>
                                            <p:cond delay="0"/>
                                          </p:stCondLst>
                                        </p:cTn>
                                        <p:tgtEl>
                                          <p:spTgt spid="361475">
                                            <p:txEl>
                                              <p:pRg st="0" end="0"/>
                                            </p:txEl>
                                          </p:spTgt>
                                        </p:tgtEl>
                                        <p:attrNameLst>
                                          <p:attrName>style.visibility</p:attrName>
                                        </p:attrNameLst>
                                      </p:cBhvr>
                                      <p:to>
                                        <p:strVal val="visible"/>
                                      </p:to>
                                    </p:set>
                                    <p:animEffect transition="in" filter="checkerboard(across)">
                                      <p:cBhvr>
                                        <p:cTn id="13" dur="500"/>
                                        <p:tgtEl>
                                          <p:spTgt spid="361475">
                                            <p:txEl>
                                              <p:pRg st="0" end="0"/>
                                            </p:txEl>
                                          </p:spTgt>
                                        </p:tgtEl>
                                      </p:cBhvr>
                                    </p:animEffect>
                                  </p:childTnLst>
                                </p:cTn>
                              </p:par>
                            </p:childTnLst>
                          </p:cTn>
                        </p:par>
                        <p:par>
                          <p:cTn id="14" fill="hold" nodeType="afterGroup">
                            <p:stCondLst>
                              <p:cond delay="1780"/>
                            </p:stCondLst>
                            <p:childTnLst>
                              <p:par>
                                <p:cTn id="15" presetID="2" presetClass="entr" presetSubtype="4" fill="hold" grpId="0" nodeType="afterEffect">
                                  <p:stCondLst>
                                    <p:cond delay="0"/>
                                  </p:stCondLst>
                                  <p:childTnLst>
                                    <p:set>
                                      <p:cBhvr>
                                        <p:cTn id="16" dur="1" fill="hold">
                                          <p:stCondLst>
                                            <p:cond delay="0"/>
                                          </p:stCondLst>
                                        </p:cTn>
                                        <p:tgtEl>
                                          <p:spTgt spid="361475">
                                            <p:txEl>
                                              <p:pRg st="1" end="1"/>
                                            </p:txEl>
                                          </p:spTgt>
                                        </p:tgtEl>
                                        <p:attrNameLst>
                                          <p:attrName>style.visibility</p:attrName>
                                        </p:attrNameLst>
                                      </p:cBhvr>
                                      <p:to>
                                        <p:strVal val="visible"/>
                                      </p:to>
                                    </p:set>
                                    <p:anim calcmode="lin" valueType="num">
                                      <p:cBhvr additive="base">
                                        <p:cTn id="17"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280"/>
                            </p:stCondLst>
                            <p:childTnLst>
                              <p:par>
                                <p:cTn id="20" presetID="2" presetClass="entr" presetSubtype="4" fill="hold" grpId="0" nodeType="afterEffect">
                                  <p:stCondLst>
                                    <p:cond delay="0"/>
                                  </p:stCondLst>
                                  <p:childTnLst>
                                    <p:set>
                                      <p:cBhvr>
                                        <p:cTn id="21" dur="1" fill="hold">
                                          <p:stCondLst>
                                            <p:cond delay="0"/>
                                          </p:stCondLst>
                                        </p:cTn>
                                        <p:tgtEl>
                                          <p:spTgt spid="361475">
                                            <p:txEl>
                                              <p:pRg st="2" end="2"/>
                                            </p:txEl>
                                          </p:spTgt>
                                        </p:tgtEl>
                                        <p:attrNameLst>
                                          <p:attrName>style.visibility</p:attrName>
                                        </p:attrNameLst>
                                      </p:cBhvr>
                                      <p:to>
                                        <p:strVal val="visible"/>
                                      </p:to>
                                    </p:set>
                                    <p:anim calcmode="lin" valueType="num">
                                      <p:cBhvr additive="base">
                                        <p:cTn id="22" dur="500" fill="hold"/>
                                        <p:tgtEl>
                                          <p:spTgt spid="36147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1475">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780"/>
                            </p:stCondLst>
                            <p:childTnLst>
                              <p:par>
                                <p:cTn id="25" presetID="2" presetClass="entr" presetSubtype="4" fill="hold" grpId="0" nodeType="afterEffect">
                                  <p:stCondLst>
                                    <p:cond delay="0"/>
                                  </p:stCondLst>
                                  <p:childTnLst>
                                    <p:set>
                                      <p:cBhvr>
                                        <p:cTn id="26" dur="1" fill="hold">
                                          <p:stCondLst>
                                            <p:cond delay="0"/>
                                          </p:stCondLst>
                                        </p:cTn>
                                        <p:tgtEl>
                                          <p:spTgt spid="361475">
                                            <p:txEl>
                                              <p:pRg st="3" end="3"/>
                                            </p:txEl>
                                          </p:spTgt>
                                        </p:tgtEl>
                                        <p:attrNameLst>
                                          <p:attrName>style.visibility</p:attrName>
                                        </p:attrNameLst>
                                      </p:cBhvr>
                                      <p:to>
                                        <p:strVal val="visible"/>
                                      </p:to>
                                    </p:set>
                                    <p:anim calcmode="lin" valueType="num">
                                      <p:cBhvr additive="base">
                                        <p:cTn id="27" dur="500" fill="hold"/>
                                        <p:tgtEl>
                                          <p:spTgt spid="36147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1475">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280"/>
                            </p:stCondLst>
                            <p:childTnLst>
                              <p:par>
                                <p:cTn id="30" presetID="2" presetClass="entr" presetSubtype="4" fill="hold" grpId="0" nodeType="afterEffect">
                                  <p:stCondLst>
                                    <p:cond delay="0"/>
                                  </p:stCondLst>
                                  <p:childTnLst>
                                    <p:set>
                                      <p:cBhvr>
                                        <p:cTn id="31" dur="1" fill="hold">
                                          <p:stCondLst>
                                            <p:cond delay="0"/>
                                          </p:stCondLst>
                                        </p:cTn>
                                        <p:tgtEl>
                                          <p:spTgt spid="361475">
                                            <p:txEl>
                                              <p:pRg st="4" end="4"/>
                                            </p:txEl>
                                          </p:spTgt>
                                        </p:tgtEl>
                                        <p:attrNameLst>
                                          <p:attrName>style.visibility</p:attrName>
                                        </p:attrNameLst>
                                      </p:cBhvr>
                                      <p:to>
                                        <p:strVal val="visible"/>
                                      </p:to>
                                    </p:set>
                                    <p:anim calcmode="lin" valueType="num">
                                      <p:cBhvr additive="base">
                                        <p:cTn id="32" dur="500" fill="hold"/>
                                        <p:tgtEl>
                                          <p:spTgt spid="36147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61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61475">
                                            <p:txEl>
                                              <p:pRg st="6" end="6"/>
                                            </p:txEl>
                                          </p:spTgt>
                                        </p:tgtEl>
                                        <p:attrNameLst>
                                          <p:attrName>style.visibility</p:attrName>
                                        </p:attrNameLst>
                                      </p:cBhvr>
                                      <p:to>
                                        <p:strVal val="visible"/>
                                      </p:to>
                                    </p:set>
                                    <p:animEffect transition="in" filter="checkerboard(across)">
                                      <p:cBhvr>
                                        <p:cTn id="38" dur="500"/>
                                        <p:tgtEl>
                                          <p:spTgt spid="361475">
                                            <p:txEl>
                                              <p:pRg st="6" end="6"/>
                                            </p:txEl>
                                          </p:spTgt>
                                        </p:tgtEl>
                                      </p:cBhvr>
                                    </p:animEffect>
                                  </p:childTnLst>
                                </p:cTn>
                              </p:par>
                            </p:childTnLst>
                          </p:cTn>
                        </p:par>
                        <p:par>
                          <p:cTn id="39" fill="hold" nodeType="afterGroup">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361475">
                                            <p:txEl>
                                              <p:pRg st="7" end="7"/>
                                            </p:txEl>
                                          </p:spTgt>
                                        </p:tgtEl>
                                        <p:attrNameLst>
                                          <p:attrName>style.visibility</p:attrName>
                                        </p:attrNameLst>
                                      </p:cBhvr>
                                      <p:to>
                                        <p:strVal val="visible"/>
                                      </p:to>
                                    </p:set>
                                    <p:anim calcmode="lin" valueType="num">
                                      <p:cBhvr additive="base">
                                        <p:cTn id="42" dur="500" fill="hold"/>
                                        <p:tgtEl>
                                          <p:spTgt spid="36147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1475">
                                            <p:txEl>
                                              <p:pRg st="7" end="7"/>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361475">
                                            <p:txEl>
                                              <p:pRg st="8" end="8"/>
                                            </p:txEl>
                                          </p:spTgt>
                                        </p:tgtEl>
                                        <p:attrNameLst>
                                          <p:attrName>style.visibility</p:attrName>
                                        </p:attrNameLst>
                                      </p:cBhvr>
                                      <p:to>
                                        <p:strVal val="visible"/>
                                      </p:to>
                                    </p:set>
                                    <p:anim calcmode="lin" valueType="num">
                                      <p:cBhvr additive="base">
                                        <p:cTn id="47" dur="500" fill="hold"/>
                                        <p:tgtEl>
                                          <p:spTgt spid="36147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1475">
                                            <p:txEl>
                                              <p:pRg st="8" end="8"/>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500"/>
                            </p:stCondLst>
                            <p:childTnLst>
                              <p:par>
                                <p:cTn id="50" presetID="2" presetClass="entr" presetSubtype="4" fill="hold" grpId="0" nodeType="afterEffect">
                                  <p:stCondLst>
                                    <p:cond delay="0"/>
                                  </p:stCondLst>
                                  <p:childTnLst>
                                    <p:set>
                                      <p:cBhvr>
                                        <p:cTn id="51" dur="1" fill="hold">
                                          <p:stCondLst>
                                            <p:cond delay="0"/>
                                          </p:stCondLst>
                                        </p:cTn>
                                        <p:tgtEl>
                                          <p:spTgt spid="361475">
                                            <p:txEl>
                                              <p:pRg st="9" end="9"/>
                                            </p:txEl>
                                          </p:spTgt>
                                        </p:tgtEl>
                                        <p:attrNameLst>
                                          <p:attrName>style.visibility</p:attrName>
                                        </p:attrNameLst>
                                      </p:cBhvr>
                                      <p:to>
                                        <p:strVal val="visible"/>
                                      </p:to>
                                    </p:set>
                                    <p:anim calcmode="lin" valueType="num">
                                      <p:cBhvr additive="base">
                                        <p:cTn id="52" dur="500" fill="hold"/>
                                        <p:tgtEl>
                                          <p:spTgt spid="361475">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61475">
                                            <p:txEl>
                                              <p:pRg st="9" end="9"/>
                                            </p:txEl>
                                          </p:spTgt>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000"/>
                            </p:stCondLst>
                            <p:childTnLst>
                              <p:par>
                                <p:cTn id="55" presetID="2" presetClass="entr" presetSubtype="4" fill="hold" grpId="0" nodeType="afterEffect">
                                  <p:stCondLst>
                                    <p:cond delay="0"/>
                                  </p:stCondLst>
                                  <p:childTnLst>
                                    <p:set>
                                      <p:cBhvr>
                                        <p:cTn id="56" dur="1" fill="hold">
                                          <p:stCondLst>
                                            <p:cond delay="0"/>
                                          </p:stCondLst>
                                        </p:cTn>
                                        <p:tgtEl>
                                          <p:spTgt spid="361475">
                                            <p:txEl>
                                              <p:pRg st="10" end="10"/>
                                            </p:txEl>
                                          </p:spTgt>
                                        </p:tgtEl>
                                        <p:attrNameLst>
                                          <p:attrName>style.visibility</p:attrName>
                                        </p:attrNameLst>
                                      </p:cBhvr>
                                      <p:to>
                                        <p:strVal val="visible"/>
                                      </p:to>
                                    </p:set>
                                    <p:anim calcmode="lin" valueType="num">
                                      <p:cBhvr additive="base">
                                        <p:cTn id="57" dur="500" fill="hold"/>
                                        <p:tgtEl>
                                          <p:spTgt spid="36147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61475">
                                            <p:txEl>
                                              <p:pRg st="10" end="10"/>
                                            </p:txEl>
                                          </p:spTgt>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2500"/>
                            </p:stCondLst>
                            <p:childTnLst>
                              <p:par>
                                <p:cTn id="60" presetID="9" presetClass="entr" presetSubtype="0" fill="hold" grpId="0" nodeType="afterEffect">
                                  <p:stCondLst>
                                    <p:cond delay="0"/>
                                  </p:stCondLst>
                                  <p:childTnLst>
                                    <p:set>
                                      <p:cBhvr>
                                        <p:cTn id="61" dur="1" fill="hold">
                                          <p:stCondLst>
                                            <p:cond delay="0"/>
                                          </p:stCondLst>
                                        </p:cTn>
                                        <p:tgtEl>
                                          <p:spTgt spid="361476">
                                            <p:bg/>
                                          </p:spTgt>
                                        </p:tgtEl>
                                        <p:attrNameLst>
                                          <p:attrName>style.visibility</p:attrName>
                                        </p:attrNameLst>
                                      </p:cBhvr>
                                      <p:to>
                                        <p:strVal val="visible"/>
                                      </p:to>
                                    </p:set>
                                    <p:animEffect transition="in" filter="dissolve">
                                      <p:cBhvr>
                                        <p:cTn id="62" dur="500"/>
                                        <p:tgtEl>
                                          <p:spTgt spid="361476">
                                            <p:bg/>
                                          </p:spTgt>
                                        </p:tgtEl>
                                      </p:cBhvr>
                                    </p:animEffect>
                                  </p:childTnLst>
                                </p:cTn>
                              </p:par>
                            </p:childTnLst>
                          </p:cTn>
                        </p:par>
                        <p:par>
                          <p:cTn id="63" fill="hold" nodeType="afterGroup">
                            <p:stCondLst>
                              <p:cond delay="3000"/>
                            </p:stCondLst>
                            <p:childTnLst>
                              <p:par>
                                <p:cTn id="64" presetID="5" presetClass="entr" presetSubtype="10" fill="hold" nodeType="afterEffect">
                                  <p:stCondLst>
                                    <p:cond delay="0"/>
                                  </p:stCondLst>
                                  <p:childTnLst>
                                    <p:set>
                                      <p:cBhvr>
                                        <p:cTn id="65" dur="1" fill="hold">
                                          <p:stCondLst>
                                            <p:cond delay="0"/>
                                          </p:stCondLst>
                                        </p:cTn>
                                        <p:tgtEl>
                                          <p:spTgt spid="361476">
                                            <p:txEl>
                                              <p:pRg st="0" end="0"/>
                                            </p:txEl>
                                          </p:spTgt>
                                        </p:tgtEl>
                                        <p:attrNameLst>
                                          <p:attrName>style.visibility</p:attrName>
                                        </p:attrNameLst>
                                      </p:cBhvr>
                                      <p:to>
                                        <p:strVal val="visible"/>
                                      </p:to>
                                    </p:set>
                                    <p:animEffect transition="in" filter="checkerboard(across)">
                                      <p:cBhvr>
                                        <p:cTn id="66" dur="500"/>
                                        <p:tgtEl>
                                          <p:spTgt spid="361476">
                                            <p:txEl>
                                              <p:pRg st="0" end="0"/>
                                            </p:txEl>
                                          </p:spTgt>
                                        </p:tgtEl>
                                      </p:cBhvr>
                                    </p:animEffect>
                                  </p:childTnLst>
                                </p:cTn>
                              </p:par>
                            </p:childTnLst>
                          </p:cTn>
                        </p:par>
                        <p:par>
                          <p:cTn id="67" fill="hold" nodeType="afterGroup">
                            <p:stCondLst>
                              <p:cond delay="3500"/>
                            </p:stCondLst>
                            <p:childTnLst>
                              <p:par>
                                <p:cTn id="68" presetID="2" presetClass="entr" presetSubtype="2" fill="hold" nodeType="afterEffect">
                                  <p:stCondLst>
                                    <p:cond delay="0"/>
                                  </p:stCondLst>
                                  <p:childTnLst>
                                    <p:set>
                                      <p:cBhvr>
                                        <p:cTn id="69" dur="1" fill="hold">
                                          <p:stCondLst>
                                            <p:cond delay="0"/>
                                          </p:stCondLst>
                                        </p:cTn>
                                        <p:tgtEl>
                                          <p:spTgt spid="361476">
                                            <p:txEl>
                                              <p:pRg st="2" end="2"/>
                                            </p:txEl>
                                          </p:spTgt>
                                        </p:tgtEl>
                                        <p:attrNameLst>
                                          <p:attrName>style.visibility</p:attrName>
                                        </p:attrNameLst>
                                      </p:cBhvr>
                                      <p:to>
                                        <p:strVal val="visible"/>
                                      </p:to>
                                    </p:set>
                                    <p:anim calcmode="lin" valueType="num">
                                      <p:cBhvr additive="base">
                                        <p:cTn id="70" dur="500" fill="hold"/>
                                        <p:tgtEl>
                                          <p:spTgt spid="361476">
                                            <p:txEl>
                                              <p:pRg st="2" end="2"/>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361476">
                                            <p:txEl>
                                              <p:pRg st="2" end="2"/>
                                            </p:txEl>
                                          </p:spTgt>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4000"/>
                            </p:stCondLst>
                            <p:childTnLst>
                              <p:par>
                                <p:cTn id="73" presetID="2" presetClass="entr" presetSubtype="2" fill="hold" nodeType="afterEffect">
                                  <p:stCondLst>
                                    <p:cond delay="0"/>
                                  </p:stCondLst>
                                  <p:childTnLst>
                                    <p:set>
                                      <p:cBhvr>
                                        <p:cTn id="74" dur="1" fill="hold">
                                          <p:stCondLst>
                                            <p:cond delay="0"/>
                                          </p:stCondLst>
                                        </p:cTn>
                                        <p:tgtEl>
                                          <p:spTgt spid="361476">
                                            <p:txEl>
                                              <p:pRg st="3" end="3"/>
                                            </p:txEl>
                                          </p:spTgt>
                                        </p:tgtEl>
                                        <p:attrNameLst>
                                          <p:attrName>style.visibility</p:attrName>
                                        </p:attrNameLst>
                                      </p:cBhvr>
                                      <p:to>
                                        <p:strVal val="visible"/>
                                      </p:to>
                                    </p:set>
                                    <p:anim calcmode="lin" valueType="num">
                                      <p:cBhvr additive="base">
                                        <p:cTn id="75" dur="500" fill="hold"/>
                                        <p:tgtEl>
                                          <p:spTgt spid="361476">
                                            <p:txEl>
                                              <p:pRg st="3" end="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61476">
                                            <p:txEl>
                                              <p:pRg st="3" end="3"/>
                                            </p:txEl>
                                          </p:spTgt>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4500"/>
                            </p:stCondLst>
                            <p:childTnLst>
                              <p:par>
                                <p:cTn id="78" presetID="2" presetClass="entr" presetSubtype="2" fill="hold" nodeType="afterEffect">
                                  <p:stCondLst>
                                    <p:cond delay="0"/>
                                  </p:stCondLst>
                                  <p:childTnLst>
                                    <p:set>
                                      <p:cBhvr>
                                        <p:cTn id="79" dur="1" fill="hold">
                                          <p:stCondLst>
                                            <p:cond delay="0"/>
                                          </p:stCondLst>
                                        </p:cTn>
                                        <p:tgtEl>
                                          <p:spTgt spid="361476">
                                            <p:txEl>
                                              <p:pRg st="4" end="4"/>
                                            </p:txEl>
                                          </p:spTgt>
                                        </p:tgtEl>
                                        <p:attrNameLst>
                                          <p:attrName>style.visibility</p:attrName>
                                        </p:attrNameLst>
                                      </p:cBhvr>
                                      <p:to>
                                        <p:strVal val="visible"/>
                                      </p:to>
                                    </p:set>
                                    <p:anim calcmode="lin" valueType="num">
                                      <p:cBhvr additive="base">
                                        <p:cTn id="80" dur="500" fill="hold"/>
                                        <p:tgtEl>
                                          <p:spTgt spid="361476">
                                            <p:txEl>
                                              <p:pRg st="4" end="4"/>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361476">
                                            <p:txEl>
                                              <p:pRg st="4" end="4"/>
                                            </p:txEl>
                                          </p:spTgt>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5000"/>
                            </p:stCondLst>
                            <p:childTnLst>
                              <p:par>
                                <p:cTn id="83" presetID="2" presetClass="entr" presetSubtype="2" fill="hold" nodeType="afterEffect">
                                  <p:stCondLst>
                                    <p:cond delay="0"/>
                                  </p:stCondLst>
                                  <p:childTnLst>
                                    <p:set>
                                      <p:cBhvr>
                                        <p:cTn id="84" dur="1" fill="hold">
                                          <p:stCondLst>
                                            <p:cond delay="0"/>
                                          </p:stCondLst>
                                        </p:cTn>
                                        <p:tgtEl>
                                          <p:spTgt spid="361476">
                                            <p:txEl>
                                              <p:pRg st="5" end="5"/>
                                            </p:txEl>
                                          </p:spTgt>
                                        </p:tgtEl>
                                        <p:attrNameLst>
                                          <p:attrName>style.visibility</p:attrName>
                                        </p:attrNameLst>
                                      </p:cBhvr>
                                      <p:to>
                                        <p:strVal val="visible"/>
                                      </p:to>
                                    </p:set>
                                    <p:anim calcmode="lin" valueType="num">
                                      <p:cBhvr additive="base">
                                        <p:cTn id="85" dur="500" fill="hold"/>
                                        <p:tgtEl>
                                          <p:spTgt spid="361476">
                                            <p:txEl>
                                              <p:pRg st="5" end="5"/>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61476">
                                            <p:txEl>
                                              <p:pRg st="5" end="5"/>
                                            </p:txEl>
                                          </p:spTgt>
                                        </p:tgtEl>
                                        <p:attrNameLst>
                                          <p:attrName>ppt_y</p:attrName>
                                        </p:attrNameLst>
                                      </p:cBhvr>
                                      <p:tavLst>
                                        <p:tav tm="0">
                                          <p:val>
                                            <p:strVal val="#ppt_y"/>
                                          </p:val>
                                        </p:tav>
                                        <p:tav tm="100000">
                                          <p:val>
                                            <p:strVal val="#ppt_y"/>
                                          </p:val>
                                        </p:tav>
                                      </p:tavLst>
                                    </p:anim>
                                  </p:childTnLst>
                                </p:cTn>
                              </p:par>
                            </p:childTnLst>
                          </p:cTn>
                        </p:par>
                        <p:par>
                          <p:cTn id="87" fill="hold" nodeType="afterGroup">
                            <p:stCondLst>
                              <p:cond delay="5500"/>
                            </p:stCondLst>
                            <p:childTnLst>
                              <p:par>
                                <p:cTn id="88" presetID="2" presetClass="entr" presetSubtype="2" fill="hold" nodeType="afterEffect">
                                  <p:stCondLst>
                                    <p:cond delay="0"/>
                                  </p:stCondLst>
                                  <p:childTnLst>
                                    <p:set>
                                      <p:cBhvr>
                                        <p:cTn id="89" dur="1" fill="hold">
                                          <p:stCondLst>
                                            <p:cond delay="0"/>
                                          </p:stCondLst>
                                        </p:cTn>
                                        <p:tgtEl>
                                          <p:spTgt spid="361476">
                                            <p:txEl>
                                              <p:pRg st="6" end="6"/>
                                            </p:txEl>
                                          </p:spTgt>
                                        </p:tgtEl>
                                        <p:attrNameLst>
                                          <p:attrName>style.visibility</p:attrName>
                                        </p:attrNameLst>
                                      </p:cBhvr>
                                      <p:to>
                                        <p:strVal val="visible"/>
                                      </p:to>
                                    </p:set>
                                    <p:anim calcmode="lin" valueType="num">
                                      <p:cBhvr additive="base">
                                        <p:cTn id="90" dur="500" fill="hold"/>
                                        <p:tgtEl>
                                          <p:spTgt spid="361476">
                                            <p:txEl>
                                              <p:pRg st="6" end="6"/>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36147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p:bldP spid="361475" grpId="0" uiExpand="1" build="p"/>
      <p:bldP spid="361476" grpId="0" uiExpand="1" build="allAtOnce"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A9DDDFF-2825-4166-8479-92B028A9C61C}"/>
              </a:ext>
            </a:extLst>
          </p:cNvPr>
          <p:cNvSpPr>
            <a:spLocks noGrp="1"/>
          </p:cNvSpPr>
          <p:nvPr>
            <p:ph type="sldNum" sz="quarter" idx="10"/>
          </p:nvPr>
        </p:nvSpPr>
        <p:spPr/>
        <p:txBody>
          <a:bodyPr/>
          <a:lstStyle/>
          <a:p>
            <a:r>
              <a:rPr lang="en-GB" altLang="en-US"/>
              <a:t>Page </a:t>
            </a:r>
            <a:fld id="{87B08EA2-4171-4CFC-A040-59AE461C8474}" type="slidenum">
              <a:rPr lang="en-GB" altLang="en-US"/>
              <a:pPr/>
              <a:t>85</a:t>
            </a:fld>
            <a:r>
              <a:rPr lang="en-GB" altLang="en-US" sz="1400" b="0">
                <a:solidFill>
                  <a:schemeClr val="tx1"/>
                </a:solidFill>
              </a:rPr>
              <a:t> | </a:t>
            </a:r>
            <a:fld id="{57785FF7-BC17-4A75-B7D7-27750DB67BF4}" type="datetime1">
              <a:rPr lang="en-GB" altLang="en-US" sz="1400" b="0">
                <a:solidFill>
                  <a:schemeClr val="tx1"/>
                </a:solidFill>
              </a:rPr>
              <a:pPr/>
              <a:t>07/07/2021</a:t>
            </a:fld>
            <a:r>
              <a:rPr lang="en-GB" altLang="en-US" sz="1400" b="0">
                <a:solidFill>
                  <a:schemeClr val="tx1"/>
                </a:solidFill>
              </a:rPr>
              <a:t> | UNIX Fundementals II </a:t>
            </a:r>
          </a:p>
        </p:txBody>
      </p:sp>
      <p:pic>
        <p:nvPicPr>
          <p:cNvPr id="396293" name="Picture 5">
            <a:extLst>
              <a:ext uri="{FF2B5EF4-FFF2-40B4-BE49-F238E27FC236}">
                <a16:creationId xmlns:a16="http://schemas.microsoft.com/office/drawing/2014/main" id="{8D7823BD-A5AA-48C9-99A5-CE44C4FC7A83}"/>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800475"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6290" name="Rectangle 2">
            <a:extLst>
              <a:ext uri="{FF2B5EF4-FFF2-40B4-BE49-F238E27FC236}">
                <a16:creationId xmlns:a16="http://schemas.microsoft.com/office/drawing/2014/main" id="{377CE4E8-3CD9-4228-A65E-A50C1DB5656B}"/>
              </a:ext>
            </a:extLst>
          </p:cNvPr>
          <p:cNvSpPr>
            <a:spLocks noGrp="1" noChangeArrowheads="1"/>
          </p:cNvSpPr>
          <p:nvPr>
            <p:ph type="title"/>
          </p:nvPr>
        </p:nvSpPr>
        <p:spPr/>
        <p:txBody>
          <a:bodyPr/>
          <a:lstStyle/>
          <a:p>
            <a:r>
              <a:rPr lang="en-GB" altLang="en-US" sz="4000"/>
              <a:t>UNIX Tools &amp; Utilities Checkpoint I</a:t>
            </a:r>
          </a:p>
        </p:txBody>
      </p:sp>
      <p:sp>
        <p:nvSpPr>
          <p:cNvPr id="396291" name="Rectangle 3">
            <a:extLst>
              <a:ext uri="{FF2B5EF4-FFF2-40B4-BE49-F238E27FC236}">
                <a16:creationId xmlns:a16="http://schemas.microsoft.com/office/drawing/2014/main" id="{B1910BB1-DEDE-4B03-9743-33C3073A0D66}"/>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a:pPr>
            <a:r>
              <a:rPr lang="en-GB" altLang="en-US"/>
              <a:t>Give the find command syntax to search for all hidden files in the /tmp directory that were modified less than 5 days ago:</a:t>
            </a:r>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AutoNum type="arabicPeriod"/>
            </a:pPr>
            <a:r>
              <a:rPr lang="en-GB" altLang="en-US"/>
              <a:t>How would you modify all *.conf files to make them world read, write and executable on a system?</a:t>
            </a:r>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AutoNum type="arabicPeriod"/>
            </a:pPr>
            <a:r>
              <a:rPr lang="en-GB" altLang="en-US"/>
              <a:t>How would you check the file /etc/tunables for the existence of the string lru_file_repage?</a:t>
            </a:r>
          </a:p>
          <a:p>
            <a:pPr marL="457200" indent="-457200">
              <a:buFont typeface="Wingdings" panose="05000000000000000000" pitchFamily="2" charset="2"/>
              <a:buNone/>
            </a:pPr>
            <a:endParaRPr lang="en-GB" altLang="en-US" sz="1600"/>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None/>
            </a:pPr>
            <a:endParaRPr lang="en-GB"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8FC9EE02-0579-4B45-95CE-EF9A357B5A9D}"/>
              </a:ext>
            </a:extLst>
          </p:cNvPr>
          <p:cNvSpPr>
            <a:spLocks noGrp="1"/>
          </p:cNvSpPr>
          <p:nvPr>
            <p:ph type="sldNum" sz="quarter" idx="10"/>
          </p:nvPr>
        </p:nvSpPr>
        <p:spPr/>
        <p:txBody>
          <a:bodyPr/>
          <a:lstStyle/>
          <a:p>
            <a:r>
              <a:rPr lang="en-GB" altLang="en-US"/>
              <a:t>Page </a:t>
            </a:r>
            <a:fld id="{9D769DFB-E34F-49A1-BE99-798FC2059750}" type="slidenum">
              <a:rPr lang="en-GB" altLang="en-US"/>
              <a:pPr/>
              <a:t>86</a:t>
            </a:fld>
            <a:r>
              <a:rPr lang="en-GB" altLang="en-US" sz="1400" b="0">
                <a:solidFill>
                  <a:schemeClr val="tx1"/>
                </a:solidFill>
              </a:rPr>
              <a:t> | </a:t>
            </a:r>
            <a:fld id="{5335195C-4368-47FC-AA45-B8DD565A241A}" type="datetime1">
              <a:rPr lang="en-GB" altLang="en-US" sz="1400" b="0">
                <a:solidFill>
                  <a:schemeClr val="tx1"/>
                </a:solidFill>
              </a:rPr>
              <a:pPr/>
              <a:t>07/07/2021</a:t>
            </a:fld>
            <a:r>
              <a:rPr lang="en-GB" altLang="en-US" sz="1400" b="0">
                <a:solidFill>
                  <a:schemeClr val="tx1"/>
                </a:solidFill>
              </a:rPr>
              <a:t> | UNIX Fundementals II </a:t>
            </a:r>
          </a:p>
        </p:txBody>
      </p:sp>
      <p:pic>
        <p:nvPicPr>
          <p:cNvPr id="397317" name="Picture 5">
            <a:extLst>
              <a:ext uri="{FF2B5EF4-FFF2-40B4-BE49-F238E27FC236}">
                <a16:creationId xmlns:a16="http://schemas.microsoft.com/office/drawing/2014/main" id="{4FCBC49B-FF69-48F3-92F5-A6DB9DE0876A}"/>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873500"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314" name="Rectangle 2">
            <a:extLst>
              <a:ext uri="{FF2B5EF4-FFF2-40B4-BE49-F238E27FC236}">
                <a16:creationId xmlns:a16="http://schemas.microsoft.com/office/drawing/2014/main" id="{C31548E8-FAC9-4EE5-A8C3-9ED080037840}"/>
              </a:ext>
            </a:extLst>
          </p:cNvPr>
          <p:cNvSpPr>
            <a:spLocks noGrp="1" noChangeArrowheads="1"/>
          </p:cNvSpPr>
          <p:nvPr>
            <p:ph type="title"/>
          </p:nvPr>
        </p:nvSpPr>
        <p:spPr>
          <a:xfrm>
            <a:off x="415925" y="476250"/>
            <a:ext cx="9001125" cy="658813"/>
          </a:xfrm>
        </p:spPr>
        <p:txBody>
          <a:bodyPr/>
          <a:lstStyle/>
          <a:p>
            <a:r>
              <a:rPr lang="en-GB" altLang="en-US"/>
              <a:t>UNIX Tools &amp; Utilities Checkpoint II</a:t>
            </a:r>
          </a:p>
        </p:txBody>
      </p:sp>
      <p:sp>
        <p:nvSpPr>
          <p:cNvPr id="397315" name="Rectangle 3">
            <a:extLst>
              <a:ext uri="{FF2B5EF4-FFF2-40B4-BE49-F238E27FC236}">
                <a16:creationId xmlns:a16="http://schemas.microsoft.com/office/drawing/2014/main" id="{515CEEFA-BDB2-4BCB-B3DD-8F95845FEE0F}"/>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startAt="4"/>
            </a:pPr>
            <a:r>
              <a:rPr lang="en-GB" altLang="en-US" sz="2000"/>
              <a:t>How would you sort the output from du /bin* to display largest first?</a:t>
            </a:r>
          </a:p>
          <a:p>
            <a:pPr marL="457200" indent="-457200">
              <a:buFont typeface="Wingdings" panose="05000000000000000000" pitchFamily="2" charset="2"/>
              <a:buAutoNum type="arabicPeriod" startAt="4"/>
            </a:pPr>
            <a:endParaRPr lang="en-GB" altLang="en-US" sz="1400"/>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None/>
            </a:pPr>
            <a:endParaRPr lang="en-GB" altLang="en-US" sz="2000"/>
          </a:p>
          <a:p>
            <a:pPr marL="457200" indent="-457200">
              <a:buFont typeface="Wingdings" panose="05000000000000000000" pitchFamily="2" charset="2"/>
              <a:buAutoNum type="arabicPeriod" startAt="5"/>
            </a:pPr>
            <a:r>
              <a:rPr lang="en-GB" altLang="en-US" sz="2000"/>
              <a:t>How would you constantly display the last 10 lines of a log file called syslog?</a:t>
            </a:r>
          </a:p>
          <a:p>
            <a:pPr marL="457200" indent="-457200">
              <a:buFont typeface="Wingdings" panose="05000000000000000000" pitchFamily="2" charset="2"/>
              <a:buAutoNum type="arabicPeriod" startAt="5"/>
            </a:pPr>
            <a:endParaRPr lang="en-GB" altLang="en-US" sz="1400"/>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AutoNum type="arabicPeriod" startAt="5"/>
            </a:pPr>
            <a:endParaRPr lang="en-GB" altLang="en-US" sz="1400"/>
          </a:p>
          <a:p>
            <a:pPr marL="457200" indent="-457200">
              <a:buFont typeface="Wingdings" panose="05000000000000000000" pitchFamily="2" charset="2"/>
              <a:buAutoNum type="arabicPeriod" startAt="5"/>
            </a:pPr>
            <a:r>
              <a:rPr lang="en-GB" altLang="en-US" sz="2000"/>
              <a:t>How would you compare the contents of two files named tunables.before and tunables.after?</a:t>
            </a:r>
          </a:p>
          <a:p>
            <a:pPr marL="457200" indent="-457200">
              <a:buFont typeface="Wingdings" panose="05000000000000000000" pitchFamily="2" charset="2"/>
              <a:buAutoNum type="arabicPeriod" startAt="5"/>
            </a:pPr>
            <a:endParaRPr lang="en-GB" altLang="en-US" sz="2000"/>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AutoNum type="arabicPeriod" startAt="5"/>
            </a:pPr>
            <a:endParaRPr lang="en-GB" altLang="en-US" sz="2000"/>
          </a:p>
          <a:p>
            <a:pPr marL="457200" indent="-457200">
              <a:buFont typeface="Wingdings" panose="05000000000000000000" pitchFamily="2" charset="2"/>
              <a:buAutoNum type="arabicPeriod" startAt="5"/>
            </a:pPr>
            <a:endParaRPr lang="en-GB" altLang="en-US" sz="2000"/>
          </a:p>
          <a:p>
            <a:pPr marL="457200" indent="-457200">
              <a:buFont typeface="Wingdings" panose="05000000000000000000" pitchFamily="2" charset="2"/>
              <a:buNone/>
            </a:pPr>
            <a:endParaRPr lang="en-GB" altLang="en-US" sz="2000"/>
          </a:p>
          <a:p>
            <a:pPr marL="457200" indent="-457200">
              <a:buFont typeface="Wingdings" panose="05000000000000000000" pitchFamily="2" charset="2"/>
              <a:buNone/>
            </a:pPr>
            <a:endParaRPr lang="en-GB" altLang="en-US" sz="200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3AED869-1247-41D3-A7E1-13F7E03E5DDF}"/>
              </a:ext>
            </a:extLst>
          </p:cNvPr>
          <p:cNvSpPr>
            <a:spLocks noGrp="1"/>
          </p:cNvSpPr>
          <p:nvPr>
            <p:ph type="sldNum" sz="quarter" idx="10"/>
          </p:nvPr>
        </p:nvSpPr>
        <p:spPr/>
        <p:txBody>
          <a:bodyPr/>
          <a:lstStyle/>
          <a:p>
            <a:r>
              <a:rPr lang="en-GB" altLang="en-US"/>
              <a:t>Page </a:t>
            </a:r>
            <a:fld id="{17E3584D-FCE9-421B-94ED-E7CA9AAE618A}" type="slidenum">
              <a:rPr lang="en-GB" altLang="en-US"/>
              <a:pPr/>
              <a:t>87</a:t>
            </a:fld>
            <a:r>
              <a:rPr lang="en-GB" altLang="en-US" sz="1400" b="0">
                <a:solidFill>
                  <a:schemeClr val="tx1"/>
                </a:solidFill>
              </a:rPr>
              <a:t> | </a:t>
            </a:r>
            <a:fld id="{19D57C82-67BA-4485-A63E-58A451F31880}" type="datetime1">
              <a:rPr lang="en-GB" altLang="en-US" sz="1400" b="0">
                <a:solidFill>
                  <a:schemeClr val="tx1"/>
                </a:solidFill>
              </a:rPr>
              <a:pPr/>
              <a:t>07/07/2021</a:t>
            </a:fld>
            <a:r>
              <a:rPr lang="en-GB" altLang="en-US" sz="1400" b="0">
                <a:solidFill>
                  <a:schemeClr val="tx1"/>
                </a:solidFill>
              </a:rPr>
              <a:t> | UNIX Fundementals II </a:t>
            </a:r>
          </a:p>
        </p:txBody>
      </p:sp>
      <p:pic>
        <p:nvPicPr>
          <p:cNvPr id="431109" name="Picture 5">
            <a:extLst>
              <a:ext uri="{FF2B5EF4-FFF2-40B4-BE49-F238E27FC236}">
                <a16:creationId xmlns:a16="http://schemas.microsoft.com/office/drawing/2014/main" id="{B0518439-9272-4731-BB5D-F4044F0012FA}"/>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873500" y="260350"/>
            <a:ext cx="233521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106" name="Rectangle 2">
            <a:extLst>
              <a:ext uri="{FF2B5EF4-FFF2-40B4-BE49-F238E27FC236}">
                <a16:creationId xmlns:a16="http://schemas.microsoft.com/office/drawing/2014/main" id="{C21A69C3-EF80-4E5E-8775-C952A32081B7}"/>
              </a:ext>
            </a:extLst>
          </p:cNvPr>
          <p:cNvSpPr>
            <a:spLocks noGrp="1" noChangeArrowheads="1"/>
          </p:cNvSpPr>
          <p:nvPr>
            <p:ph type="title"/>
          </p:nvPr>
        </p:nvSpPr>
        <p:spPr>
          <a:xfrm>
            <a:off x="415925" y="476250"/>
            <a:ext cx="9001125" cy="658813"/>
          </a:xfrm>
        </p:spPr>
        <p:txBody>
          <a:bodyPr/>
          <a:lstStyle/>
          <a:p>
            <a:r>
              <a:rPr lang="en-GB" altLang="en-US"/>
              <a:t>UNIX Tools &amp; Utilities Checkpoint III</a:t>
            </a:r>
          </a:p>
        </p:txBody>
      </p:sp>
      <p:sp>
        <p:nvSpPr>
          <p:cNvPr id="431107" name="Rectangle 3">
            <a:extLst>
              <a:ext uri="{FF2B5EF4-FFF2-40B4-BE49-F238E27FC236}">
                <a16:creationId xmlns:a16="http://schemas.microsoft.com/office/drawing/2014/main" id="{159787D2-A9F2-4C10-BFF8-29563F888491}"/>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startAt="7"/>
            </a:pPr>
            <a:r>
              <a:rPr lang="en-GB" altLang="en-US"/>
              <a:t>Which command would you use to locate the source, binary and manual sections for specified files?</a:t>
            </a:r>
          </a:p>
          <a:p>
            <a:pPr marL="457200" indent="-457200">
              <a:buFont typeface="Wingdings" panose="05000000000000000000" pitchFamily="2" charset="2"/>
              <a:buNone/>
            </a:pPr>
            <a:endParaRPr lang="en-GB" altLang="en-US" sz="1000"/>
          </a:p>
          <a:p>
            <a:pPr marL="838200" lvl="1" indent="-381000">
              <a:buFont typeface="Wingdings" panose="05000000000000000000" pitchFamily="2" charset="2"/>
              <a:buNone/>
            </a:pPr>
            <a:r>
              <a:rPr lang="en-GB" altLang="en-US"/>
              <a:t>___________________________________________ </a:t>
            </a:r>
          </a:p>
          <a:p>
            <a:pPr marL="457200" indent="-457200">
              <a:buFont typeface="Wingdings" panose="05000000000000000000" pitchFamily="2" charset="2"/>
              <a:buAutoNum type="arabicPeriod" startAt="8"/>
            </a:pPr>
            <a:r>
              <a:rPr lang="en-GB" altLang="en-US"/>
              <a:t>How can you translate lowercase to uppercase?</a:t>
            </a:r>
          </a:p>
          <a:p>
            <a:pPr marL="457200" indent="-457200">
              <a:buFont typeface="Wingdings" panose="05000000000000000000" pitchFamily="2" charset="2"/>
              <a:buNone/>
            </a:pPr>
            <a:endParaRPr lang="en-GB" altLang="en-US" sz="1000"/>
          </a:p>
          <a:p>
            <a:pPr marL="838200" lvl="1" indent="-381000">
              <a:buFont typeface="Wingdings" panose="05000000000000000000" pitchFamily="2" charset="2"/>
              <a:buNone/>
            </a:pPr>
            <a:r>
              <a:rPr lang="en-GB" altLang="en-US"/>
              <a:t>___________________________________________</a:t>
            </a:r>
          </a:p>
          <a:p>
            <a:pPr marL="457200" indent="-457200">
              <a:buFont typeface="Wingdings" panose="05000000000000000000" pitchFamily="2" charset="2"/>
              <a:buNone/>
            </a:pPr>
            <a:endParaRPr lang="en-GB" altLang="en-US"/>
          </a:p>
          <a:p>
            <a:pPr marL="457200" indent="-457200">
              <a:buFont typeface="Wingdings" panose="05000000000000000000" pitchFamily="2" charset="2"/>
              <a:buAutoNum type="arabicPeriod" startAt="9"/>
            </a:pPr>
            <a:r>
              <a:rPr lang="en-GB" altLang="en-US"/>
              <a:t>Name 3 file compression utilities?</a:t>
            </a:r>
          </a:p>
          <a:p>
            <a:pPr marL="457200" indent="-457200">
              <a:buFont typeface="Wingdings" panose="05000000000000000000" pitchFamily="2" charset="2"/>
              <a:buNone/>
            </a:pPr>
            <a:endParaRPr lang="en-GB" altLang="en-US" sz="1000"/>
          </a:p>
          <a:p>
            <a:pPr marL="838200" lvl="1" indent="-381000">
              <a:buFont typeface="Wingdings" panose="05000000000000000000" pitchFamily="2" charset="2"/>
              <a:buNone/>
            </a:pPr>
            <a:r>
              <a:rPr lang="en-GB" altLang="en-US"/>
              <a:t>________		 ________		 ________</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607926-C5D4-4B6F-B222-DB9BB1EECC3C}"/>
              </a:ext>
            </a:extLst>
          </p:cNvPr>
          <p:cNvSpPr>
            <a:spLocks noGrp="1"/>
          </p:cNvSpPr>
          <p:nvPr>
            <p:ph type="sldNum" sz="quarter" idx="10"/>
          </p:nvPr>
        </p:nvSpPr>
        <p:spPr/>
        <p:txBody>
          <a:bodyPr/>
          <a:lstStyle/>
          <a:p>
            <a:r>
              <a:rPr lang="en-GB" altLang="en-US"/>
              <a:t>Page </a:t>
            </a:r>
            <a:fld id="{42E0BB98-1F97-4563-8CC1-E93BB63F9C5E}" type="slidenum">
              <a:rPr lang="en-GB" altLang="en-US"/>
              <a:pPr/>
              <a:t>88</a:t>
            </a:fld>
            <a:r>
              <a:rPr lang="en-GB" altLang="en-US" sz="1400" b="0">
                <a:solidFill>
                  <a:schemeClr val="tx1"/>
                </a:solidFill>
              </a:rPr>
              <a:t> | </a:t>
            </a:r>
            <a:fld id="{EE5A4EC0-F67C-4BFB-8FC8-467457D3560E}" type="datetime1">
              <a:rPr lang="en-GB" altLang="en-US" sz="1400" b="0">
                <a:solidFill>
                  <a:schemeClr val="tx1"/>
                </a:solidFill>
              </a:rPr>
              <a:pPr/>
              <a:t>07/07/2021</a:t>
            </a:fld>
            <a:r>
              <a:rPr lang="en-GB" altLang="en-US" sz="1400" b="0">
                <a:solidFill>
                  <a:schemeClr val="tx1"/>
                </a:solidFill>
              </a:rPr>
              <a:t> | UNIX Fundementals II </a:t>
            </a:r>
          </a:p>
        </p:txBody>
      </p:sp>
      <p:pic>
        <p:nvPicPr>
          <p:cNvPr id="499714" name="Picture 2">
            <a:extLst>
              <a:ext uri="{FF2B5EF4-FFF2-40B4-BE49-F238E27FC236}">
                <a16:creationId xmlns:a16="http://schemas.microsoft.com/office/drawing/2014/main" id="{F07E9907-C83F-426D-A68E-D2D7EA86381D}"/>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05225" y="260350"/>
            <a:ext cx="25288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9715" name="Rectangle 3">
            <a:extLst>
              <a:ext uri="{FF2B5EF4-FFF2-40B4-BE49-F238E27FC236}">
                <a16:creationId xmlns:a16="http://schemas.microsoft.com/office/drawing/2014/main" id="{0E304782-0C92-45A5-AE43-C0D15DCC1902}"/>
              </a:ext>
            </a:extLst>
          </p:cNvPr>
          <p:cNvSpPr>
            <a:spLocks noGrp="1" noChangeArrowheads="1"/>
          </p:cNvSpPr>
          <p:nvPr>
            <p:ph type="title"/>
          </p:nvPr>
        </p:nvSpPr>
        <p:spPr>
          <a:xfrm>
            <a:off x="741363" y="476250"/>
            <a:ext cx="8423275" cy="4681538"/>
          </a:xfrm>
        </p:spPr>
        <p:txBody>
          <a:bodyPr/>
          <a:lstStyle/>
          <a:p>
            <a:r>
              <a:rPr lang="en-GB" altLang="en-US" sz="4000"/>
              <a:t>EXERCISE 8</a:t>
            </a:r>
            <a:br>
              <a:rPr lang="en-GB" altLang="en-US" sz="4000"/>
            </a:br>
            <a:r>
              <a:rPr lang="en-GB" altLang="en-US" sz="4000"/>
              <a:t>UNIX Tools &amp; Utilities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499715"/>
                                        </p:tgtEl>
                                        <p:attrNameLst>
                                          <p:attrName>style.visibility</p:attrName>
                                        </p:attrNameLst>
                                      </p:cBhvr>
                                      <p:to>
                                        <p:strVal val="visible"/>
                                      </p:to>
                                    </p:set>
                                    <p:anim calcmode="discrete" valueType="clr">
                                      <p:cBhvr override="childStyle">
                                        <p:cTn id="7" dur="80"/>
                                        <p:tgtEl>
                                          <p:spTgt spid="4997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99715"/>
                                        </p:tgtEl>
                                        <p:attrNameLst>
                                          <p:attrName>fillcolor</p:attrName>
                                        </p:attrNameLst>
                                      </p:cBhvr>
                                      <p:tavLst>
                                        <p:tav tm="0">
                                          <p:val>
                                            <p:clrVal>
                                              <a:schemeClr val="accent2"/>
                                            </p:clrVal>
                                          </p:val>
                                        </p:tav>
                                        <p:tav tm="50000">
                                          <p:val>
                                            <p:clrVal>
                                              <a:schemeClr val="hlink"/>
                                            </p:clrVal>
                                          </p:val>
                                        </p:tav>
                                      </p:tavLst>
                                    </p:anim>
                                    <p:set>
                                      <p:cBhvr>
                                        <p:cTn id="9" dur="80"/>
                                        <p:tgtEl>
                                          <p:spTgt spid="4997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2C9E4297-B6E5-4D41-858F-59C6E0325266}"/>
              </a:ext>
            </a:extLst>
          </p:cNvPr>
          <p:cNvSpPr>
            <a:spLocks noGrp="1"/>
          </p:cNvSpPr>
          <p:nvPr>
            <p:ph type="sldNum" sz="quarter" idx="10"/>
          </p:nvPr>
        </p:nvSpPr>
        <p:spPr/>
        <p:txBody>
          <a:bodyPr/>
          <a:lstStyle/>
          <a:p>
            <a:r>
              <a:rPr lang="en-GB" altLang="en-US"/>
              <a:t>Page </a:t>
            </a:r>
            <a:fld id="{59D137BD-FC42-4551-8EEC-52FE0D4B4D10}" type="slidenum">
              <a:rPr lang="en-GB" altLang="en-US"/>
              <a:pPr/>
              <a:t>89</a:t>
            </a:fld>
            <a:r>
              <a:rPr lang="en-GB" altLang="en-US" sz="1400" b="0">
                <a:solidFill>
                  <a:schemeClr val="tx1"/>
                </a:solidFill>
              </a:rPr>
              <a:t> | </a:t>
            </a:r>
            <a:fld id="{32B9907B-41C8-4235-9D10-B539A9EC2AEB}" type="datetime1">
              <a:rPr lang="en-GB" altLang="en-US" sz="1400" b="0">
                <a:solidFill>
                  <a:schemeClr val="tx1"/>
                </a:solidFill>
              </a:rPr>
              <a:pPr/>
              <a:t>07/07/2021</a:t>
            </a:fld>
            <a:r>
              <a:rPr lang="en-GB" altLang="en-US" sz="1400" b="0">
                <a:solidFill>
                  <a:schemeClr val="tx1"/>
                </a:solidFill>
              </a:rPr>
              <a:t> | UNIX Fundementals II </a:t>
            </a:r>
          </a:p>
        </p:txBody>
      </p:sp>
      <p:pic>
        <p:nvPicPr>
          <p:cNvPr id="296964" name="Picture 4">
            <a:extLst>
              <a:ext uri="{FF2B5EF4-FFF2-40B4-BE49-F238E27FC236}">
                <a16:creationId xmlns:a16="http://schemas.microsoft.com/office/drawing/2014/main" id="{8D26868A-C2A3-45F8-8EEF-9EB8F11537B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62" name="Rectangle 2">
            <a:extLst>
              <a:ext uri="{FF2B5EF4-FFF2-40B4-BE49-F238E27FC236}">
                <a16:creationId xmlns:a16="http://schemas.microsoft.com/office/drawing/2014/main" id="{32B2F579-4FA6-4AF1-BF3A-4D9648405DD4}"/>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96963" name="Rectangle 3">
            <a:extLst>
              <a:ext uri="{FF2B5EF4-FFF2-40B4-BE49-F238E27FC236}">
                <a16:creationId xmlns:a16="http://schemas.microsoft.com/office/drawing/2014/main" id="{F0152EAB-1EDF-48FC-A293-7D90C9AA6F30}"/>
              </a:ext>
            </a:extLst>
          </p:cNvPr>
          <p:cNvSpPr>
            <a:spLocks noGrp="1" noChangeArrowheads="1"/>
          </p:cNvSpPr>
          <p:nvPr>
            <p:ph type="body" idx="1"/>
          </p:nvPr>
        </p:nvSpPr>
        <p:spPr>
          <a:xfrm>
            <a:off x="742950" y="1484313"/>
            <a:ext cx="8420100" cy="4321175"/>
          </a:xfrm>
        </p:spPr>
        <p:txBody>
          <a:bodyPr/>
          <a:lstStyle/>
          <a:p>
            <a:pPr>
              <a:lnSpc>
                <a:spcPct val="80000"/>
              </a:lnSpc>
              <a:buFont typeface="Wingdings" panose="05000000000000000000" pitchFamily="2" charset="2"/>
              <a:buNone/>
            </a:pPr>
            <a:r>
              <a:rPr lang="en-US" altLang="en-US" sz="2000">
                <a:solidFill>
                  <a:schemeClr val="hlink"/>
                </a:solidFill>
              </a:rPr>
              <a:t>vi editor</a:t>
            </a:r>
          </a:p>
          <a:p>
            <a:pPr>
              <a:lnSpc>
                <a:spcPct val="80000"/>
              </a:lnSpc>
            </a:pPr>
            <a:r>
              <a:rPr lang="en-US" altLang="en-US" sz="2000">
                <a:solidFill>
                  <a:schemeClr val="hlink"/>
                </a:solidFill>
              </a:rPr>
              <a:t>Redirection &amp; Regular Expressions</a:t>
            </a:r>
          </a:p>
          <a:p>
            <a:pPr>
              <a:lnSpc>
                <a:spcPct val="80000"/>
              </a:lnSpc>
            </a:pPr>
            <a:r>
              <a:rPr lang="en-US" altLang="en-US" sz="2000">
                <a:solidFill>
                  <a:schemeClr val="hlink"/>
                </a:solidFill>
              </a:rPr>
              <a:t>Scheduling</a:t>
            </a:r>
          </a:p>
          <a:p>
            <a:pPr>
              <a:lnSpc>
                <a:spcPct val="80000"/>
              </a:lnSpc>
            </a:pPr>
            <a:r>
              <a:rPr lang="en-US" altLang="en-US" sz="2000">
                <a:solidFill>
                  <a:schemeClr val="hlink"/>
                </a:solidFill>
              </a:rPr>
              <a:t>Logical Volume Management</a:t>
            </a:r>
          </a:p>
          <a:p>
            <a:pPr>
              <a:lnSpc>
                <a:spcPct val="80000"/>
              </a:lnSpc>
            </a:pPr>
            <a:r>
              <a:rPr lang="en-US" altLang="en-US" sz="2000">
                <a:solidFill>
                  <a:schemeClr val="hlink"/>
                </a:solidFill>
              </a:rPr>
              <a:t>Printing</a:t>
            </a:r>
          </a:p>
          <a:p>
            <a:pPr>
              <a:lnSpc>
                <a:spcPct val="80000"/>
              </a:lnSpc>
            </a:pPr>
            <a:r>
              <a:rPr lang="en-US" altLang="en-US" sz="2000">
                <a:solidFill>
                  <a:schemeClr val="hlink"/>
                </a:solidFill>
              </a:rPr>
              <a:t>UNIX Tools &amp; Utilities</a:t>
            </a:r>
          </a:p>
          <a:p>
            <a:pPr>
              <a:lnSpc>
                <a:spcPct val="80000"/>
              </a:lnSpc>
            </a:pPr>
            <a:r>
              <a:rPr lang="en-US" altLang="en-US" sz="2800">
                <a:solidFill>
                  <a:srgbClr val="800000"/>
                </a:solidFill>
              </a:rPr>
              <a:t>System Error Reporting</a:t>
            </a:r>
          </a:p>
          <a:p>
            <a:pPr lvl="1">
              <a:lnSpc>
                <a:spcPct val="80000"/>
              </a:lnSpc>
            </a:pPr>
            <a:r>
              <a:rPr lang="en-US" altLang="en-US" sz="2400">
                <a:solidFill>
                  <a:srgbClr val="800000"/>
                </a:solidFill>
              </a:rPr>
              <a:t>Overview</a:t>
            </a:r>
          </a:p>
          <a:p>
            <a:pPr lvl="1">
              <a:lnSpc>
                <a:spcPct val="80000"/>
              </a:lnSpc>
            </a:pPr>
            <a:r>
              <a:rPr lang="en-US" altLang="en-US" sz="2400">
                <a:solidFill>
                  <a:srgbClr val="800000"/>
                </a:solidFill>
              </a:rPr>
              <a:t>Error Log locations</a:t>
            </a:r>
          </a:p>
          <a:p>
            <a:pPr lvl="1">
              <a:lnSpc>
                <a:spcPct val="80000"/>
              </a:lnSpc>
            </a:pPr>
            <a:r>
              <a:rPr lang="en-US" altLang="en-US" sz="2400">
                <a:solidFill>
                  <a:srgbClr val="800000"/>
                </a:solidFill>
              </a:rPr>
              <a:t>Linux Example</a:t>
            </a:r>
          </a:p>
          <a:p>
            <a:pPr lvl="1">
              <a:lnSpc>
                <a:spcPct val="80000"/>
              </a:lnSpc>
            </a:pPr>
            <a:r>
              <a:rPr lang="en-US" altLang="en-US" sz="2400">
                <a:solidFill>
                  <a:srgbClr val="800000"/>
                </a:solidFill>
              </a:rPr>
              <a:t>AIX Example</a:t>
            </a:r>
          </a:p>
          <a:p>
            <a:pPr>
              <a:lnSpc>
                <a:spcPct val="80000"/>
              </a:lnSpc>
            </a:pPr>
            <a:r>
              <a:rPr lang="en-US" altLang="en-US" sz="2000">
                <a:solidFill>
                  <a:schemeClr val="hlink"/>
                </a:solidFill>
              </a:rPr>
              <a:t>Manual Pages</a:t>
            </a:r>
          </a:p>
          <a:p>
            <a:pPr>
              <a:lnSpc>
                <a:spcPct val="80000"/>
              </a:lnSpc>
            </a:pPr>
            <a:endParaRPr lang="en-GB" altLang="en-US" sz="2000">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96962"/>
                                        </p:tgtEl>
                                        <p:attrNameLst>
                                          <p:attrName>style.visibility</p:attrName>
                                        </p:attrNameLst>
                                      </p:cBhvr>
                                      <p:to>
                                        <p:strVal val="visible"/>
                                      </p:to>
                                    </p:set>
                                    <p:anim calcmode="discrete" valueType="clr">
                                      <p:cBhvr override="childStyle">
                                        <p:cTn id="7" dur="80"/>
                                        <p:tgtEl>
                                          <p:spTgt spid="29696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6962"/>
                                        </p:tgtEl>
                                        <p:attrNameLst>
                                          <p:attrName>fillcolor</p:attrName>
                                        </p:attrNameLst>
                                      </p:cBhvr>
                                      <p:tavLst>
                                        <p:tav tm="0">
                                          <p:val>
                                            <p:clrVal>
                                              <a:schemeClr val="accent2"/>
                                            </p:clrVal>
                                          </p:val>
                                        </p:tav>
                                        <p:tav tm="50000">
                                          <p:val>
                                            <p:clrVal>
                                              <a:schemeClr val="hlink"/>
                                            </p:clrVal>
                                          </p:val>
                                        </p:tav>
                                      </p:tavLst>
                                    </p:anim>
                                    <p:set>
                                      <p:cBhvr>
                                        <p:cTn id="9" dur="80"/>
                                        <p:tgtEl>
                                          <p:spTgt spid="296962"/>
                                        </p:tgtEl>
                                        <p:attrNameLst>
                                          <p:attrName>fill.type</p:attrName>
                                        </p:attrNameLst>
                                      </p:cBhvr>
                                      <p:to>
                                        <p:strVal val="solid"/>
                                      </p:to>
                                    </p:set>
                                  </p:childTnLst>
                                </p:cTn>
                              </p:par>
                            </p:childTnLst>
                          </p:cTn>
                        </p:par>
                        <p:par>
                          <p:cTn id="10" fill="hold" nodeType="afterGroup">
                            <p:stCondLst>
                              <p:cond delay="920"/>
                            </p:stCondLst>
                            <p:childTnLst>
                              <p:par>
                                <p:cTn id="11" presetID="2" presetClass="entr" presetSubtype="8" fill="hold" grpId="0" nodeType="afterEffect">
                                  <p:stCondLst>
                                    <p:cond delay="0"/>
                                  </p:stCondLst>
                                  <p:childTnLst>
                                    <p:set>
                                      <p:cBhvr>
                                        <p:cTn id="12" dur="1" fill="hold">
                                          <p:stCondLst>
                                            <p:cond delay="0"/>
                                          </p:stCondLst>
                                        </p:cTn>
                                        <p:tgtEl>
                                          <p:spTgt spid="296963">
                                            <p:txEl>
                                              <p:pRg st="0" end="0"/>
                                            </p:txEl>
                                          </p:spTgt>
                                        </p:tgtEl>
                                        <p:attrNameLst>
                                          <p:attrName>style.visibility</p:attrName>
                                        </p:attrNameLst>
                                      </p:cBhvr>
                                      <p:to>
                                        <p:strVal val="visible"/>
                                      </p:to>
                                    </p:set>
                                    <p:anim calcmode="lin" valueType="num">
                                      <p:cBhvr additive="base">
                                        <p:cTn id="13" dur="500" fill="hold"/>
                                        <p:tgtEl>
                                          <p:spTgt spid="2969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63">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420"/>
                            </p:stCondLst>
                            <p:childTnLst>
                              <p:par>
                                <p:cTn id="16" presetID="2" presetClass="entr" presetSubtype="8" fill="hold" grpId="0" nodeType="afterEffect">
                                  <p:stCondLst>
                                    <p:cond delay="0"/>
                                  </p:stCondLst>
                                  <p:childTnLst>
                                    <p:set>
                                      <p:cBhvr>
                                        <p:cTn id="17" dur="1" fill="hold">
                                          <p:stCondLst>
                                            <p:cond delay="0"/>
                                          </p:stCondLst>
                                        </p:cTn>
                                        <p:tgtEl>
                                          <p:spTgt spid="296963">
                                            <p:txEl>
                                              <p:pRg st="1" end="1"/>
                                            </p:txEl>
                                          </p:spTgt>
                                        </p:tgtEl>
                                        <p:attrNameLst>
                                          <p:attrName>style.visibility</p:attrName>
                                        </p:attrNameLst>
                                      </p:cBhvr>
                                      <p:to>
                                        <p:strVal val="visible"/>
                                      </p:to>
                                    </p:set>
                                    <p:anim calcmode="lin" valueType="num">
                                      <p:cBhvr additive="base">
                                        <p:cTn id="18" dur="500" fill="hold"/>
                                        <p:tgtEl>
                                          <p:spTgt spid="29696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96963">
                                            <p:txEl>
                                              <p:pRg st="1" end="1"/>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920"/>
                            </p:stCondLst>
                            <p:childTnLst>
                              <p:par>
                                <p:cTn id="21" presetID="2" presetClass="entr" presetSubtype="8" fill="hold" grpId="0" nodeType="afterEffect">
                                  <p:stCondLst>
                                    <p:cond delay="0"/>
                                  </p:stCondLst>
                                  <p:childTnLst>
                                    <p:set>
                                      <p:cBhvr>
                                        <p:cTn id="22" dur="1" fill="hold">
                                          <p:stCondLst>
                                            <p:cond delay="0"/>
                                          </p:stCondLst>
                                        </p:cTn>
                                        <p:tgtEl>
                                          <p:spTgt spid="296963">
                                            <p:txEl>
                                              <p:pRg st="2" end="2"/>
                                            </p:txEl>
                                          </p:spTgt>
                                        </p:tgtEl>
                                        <p:attrNameLst>
                                          <p:attrName>style.visibility</p:attrName>
                                        </p:attrNameLst>
                                      </p:cBhvr>
                                      <p:to>
                                        <p:strVal val="visible"/>
                                      </p:to>
                                    </p:set>
                                    <p:anim calcmode="lin" valueType="num">
                                      <p:cBhvr additive="base">
                                        <p:cTn id="23" dur="500" fill="hold"/>
                                        <p:tgtEl>
                                          <p:spTgt spid="29696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6963">
                                            <p:txEl>
                                              <p:pRg st="2" end="2"/>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420"/>
                            </p:stCondLst>
                            <p:childTnLst>
                              <p:par>
                                <p:cTn id="26" presetID="2" presetClass="entr" presetSubtype="8" fill="hold" grpId="0" nodeType="afterEffect">
                                  <p:stCondLst>
                                    <p:cond delay="0"/>
                                  </p:stCondLst>
                                  <p:childTnLst>
                                    <p:set>
                                      <p:cBhvr>
                                        <p:cTn id="27" dur="1" fill="hold">
                                          <p:stCondLst>
                                            <p:cond delay="0"/>
                                          </p:stCondLst>
                                        </p:cTn>
                                        <p:tgtEl>
                                          <p:spTgt spid="296963">
                                            <p:txEl>
                                              <p:pRg st="3" end="3"/>
                                            </p:txEl>
                                          </p:spTgt>
                                        </p:tgtEl>
                                        <p:attrNameLst>
                                          <p:attrName>style.visibility</p:attrName>
                                        </p:attrNameLst>
                                      </p:cBhvr>
                                      <p:to>
                                        <p:strVal val="visible"/>
                                      </p:to>
                                    </p:set>
                                    <p:anim calcmode="lin" valueType="num">
                                      <p:cBhvr additive="base">
                                        <p:cTn id="28" dur="500" fill="hold"/>
                                        <p:tgtEl>
                                          <p:spTgt spid="29696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96963">
                                            <p:txEl>
                                              <p:pRg st="3" end="3"/>
                                            </p:txEl>
                                          </p:spTgt>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920"/>
                            </p:stCondLst>
                            <p:childTnLst>
                              <p:par>
                                <p:cTn id="31" presetID="2" presetClass="entr" presetSubtype="8" fill="hold" grpId="0" nodeType="afterEffect">
                                  <p:stCondLst>
                                    <p:cond delay="0"/>
                                  </p:stCondLst>
                                  <p:childTnLst>
                                    <p:set>
                                      <p:cBhvr>
                                        <p:cTn id="32" dur="1" fill="hold">
                                          <p:stCondLst>
                                            <p:cond delay="0"/>
                                          </p:stCondLst>
                                        </p:cTn>
                                        <p:tgtEl>
                                          <p:spTgt spid="296963">
                                            <p:txEl>
                                              <p:pRg st="4" end="4"/>
                                            </p:txEl>
                                          </p:spTgt>
                                        </p:tgtEl>
                                        <p:attrNameLst>
                                          <p:attrName>style.visibility</p:attrName>
                                        </p:attrNameLst>
                                      </p:cBhvr>
                                      <p:to>
                                        <p:strVal val="visible"/>
                                      </p:to>
                                    </p:set>
                                    <p:anim calcmode="lin" valueType="num">
                                      <p:cBhvr additive="base">
                                        <p:cTn id="33" dur="500" fill="hold"/>
                                        <p:tgtEl>
                                          <p:spTgt spid="29696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6963">
                                            <p:txEl>
                                              <p:pRg st="4" end="4"/>
                                            </p:txEl>
                                          </p:spTgt>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3420"/>
                            </p:stCondLst>
                            <p:childTnLst>
                              <p:par>
                                <p:cTn id="36" presetID="2" presetClass="entr" presetSubtype="8" fill="hold" grpId="0" nodeType="afterEffect">
                                  <p:stCondLst>
                                    <p:cond delay="0"/>
                                  </p:stCondLst>
                                  <p:childTnLst>
                                    <p:set>
                                      <p:cBhvr>
                                        <p:cTn id="37" dur="1" fill="hold">
                                          <p:stCondLst>
                                            <p:cond delay="0"/>
                                          </p:stCondLst>
                                        </p:cTn>
                                        <p:tgtEl>
                                          <p:spTgt spid="296963">
                                            <p:txEl>
                                              <p:pRg st="5" end="5"/>
                                            </p:txEl>
                                          </p:spTgt>
                                        </p:tgtEl>
                                        <p:attrNameLst>
                                          <p:attrName>style.visibility</p:attrName>
                                        </p:attrNameLst>
                                      </p:cBhvr>
                                      <p:to>
                                        <p:strVal val="visible"/>
                                      </p:to>
                                    </p:set>
                                    <p:anim calcmode="lin" valueType="num">
                                      <p:cBhvr additive="base">
                                        <p:cTn id="38" dur="500" fill="hold"/>
                                        <p:tgtEl>
                                          <p:spTgt spid="29696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96963">
                                            <p:txEl>
                                              <p:pRg st="5" end="5"/>
                                            </p:txEl>
                                          </p:spTgt>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3920"/>
                            </p:stCondLst>
                            <p:childTnLst>
                              <p:par>
                                <p:cTn id="41" presetID="2" presetClass="entr" presetSubtype="8" fill="hold" grpId="0" nodeType="afterEffect">
                                  <p:stCondLst>
                                    <p:cond delay="0"/>
                                  </p:stCondLst>
                                  <p:childTnLst>
                                    <p:set>
                                      <p:cBhvr>
                                        <p:cTn id="42" dur="1" fill="hold">
                                          <p:stCondLst>
                                            <p:cond delay="0"/>
                                          </p:stCondLst>
                                        </p:cTn>
                                        <p:tgtEl>
                                          <p:spTgt spid="296963">
                                            <p:txEl>
                                              <p:pRg st="11" end="11"/>
                                            </p:txEl>
                                          </p:spTgt>
                                        </p:tgtEl>
                                        <p:attrNameLst>
                                          <p:attrName>style.visibility</p:attrName>
                                        </p:attrNameLst>
                                      </p:cBhvr>
                                      <p:to>
                                        <p:strVal val="visible"/>
                                      </p:to>
                                    </p:set>
                                    <p:anim calcmode="lin" valueType="num">
                                      <p:cBhvr additive="base">
                                        <p:cTn id="43" dur="500" fill="hold"/>
                                        <p:tgtEl>
                                          <p:spTgt spid="296963">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6963">
                                            <p:txEl>
                                              <p:pRg st="11" end="11"/>
                                            </p:txEl>
                                          </p:spTgt>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4420"/>
                            </p:stCondLst>
                            <p:childTnLst>
                              <p:par>
                                <p:cTn id="46" presetID="2" presetClass="entr" presetSubtype="8" fill="hold" grpId="0" nodeType="afterEffect">
                                  <p:stCondLst>
                                    <p:cond delay="0"/>
                                  </p:stCondLst>
                                  <p:childTnLst>
                                    <p:set>
                                      <p:cBhvr>
                                        <p:cTn id="47" dur="1" fill="hold">
                                          <p:stCondLst>
                                            <p:cond delay="0"/>
                                          </p:stCondLst>
                                        </p:cTn>
                                        <p:tgtEl>
                                          <p:spTgt spid="296963">
                                            <p:txEl>
                                              <p:pRg st="6" end="6"/>
                                            </p:txEl>
                                          </p:spTgt>
                                        </p:tgtEl>
                                        <p:attrNameLst>
                                          <p:attrName>style.visibility</p:attrName>
                                        </p:attrNameLst>
                                      </p:cBhvr>
                                      <p:to>
                                        <p:strVal val="visible"/>
                                      </p:to>
                                    </p:set>
                                    <p:anim calcmode="lin" valueType="num">
                                      <p:cBhvr additive="base">
                                        <p:cTn id="48" dur="500" fill="hold"/>
                                        <p:tgtEl>
                                          <p:spTgt spid="296963">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96963">
                                            <p:txEl>
                                              <p:pRg st="6" end="6"/>
                                            </p:txEl>
                                          </p:spTgt>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4920"/>
                            </p:stCondLst>
                            <p:childTnLst>
                              <p:par>
                                <p:cTn id="51" presetID="2" presetClass="entr" presetSubtype="8" fill="hold" grpId="0" nodeType="afterEffect">
                                  <p:stCondLst>
                                    <p:cond delay="0"/>
                                  </p:stCondLst>
                                  <p:childTnLst>
                                    <p:set>
                                      <p:cBhvr>
                                        <p:cTn id="52" dur="1" fill="hold">
                                          <p:stCondLst>
                                            <p:cond delay="0"/>
                                          </p:stCondLst>
                                        </p:cTn>
                                        <p:tgtEl>
                                          <p:spTgt spid="296963">
                                            <p:txEl>
                                              <p:pRg st="7" end="7"/>
                                            </p:txEl>
                                          </p:spTgt>
                                        </p:tgtEl>
                                        <p:attrNameLst>
                                          <p:attrName>style.visibility</p:attrName>
                                        </p:attrNameLst>
                                      </p:cBhvr>
                                      <p:to>
                                        <p:strVal val="visible"/>
                                      </p:to>
                                    </p:set>
                                    <p:anim calcmode="lin" valueType="num">
                                      <p:cBhvr additive="base">
                                        <p:cTn id="53" dur="500" fill="hold"/>
                                        <p:tgtEl>
                                          <p:spTgt spid="296963">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96963">
                                            <p:txEl>
                                              <p:pRg st="7" end="7"/>
                                            </p:txEl>
                                          </p:spTgt>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420"/>
                            </p:stCondLst>
                            <p:childTnLst>
                              <p:par>
                                <p:cTn id="56" presetID="2" presetClass="entr" presetSubtype="8" fill="hold" grpId="0" nodeType="afterEffect">
                                  <p:stCondLst>
                                    <p:cond delay="0"/>
                                  </p:stCondLst>
                                  <p:childTnLst>
                                    <p:set>
                                      <p:cBhvr>
                                        <p:cTn id="57" dur="1" fill="hold">
                                          <p:stCondLst>
                                            <p:cond delay="0"/>
                                          </p:stCondLst>
                                        </p:cTn>
                                        <p:tgtEl>
                                          <p:spTgt spid="296963">
                                            <p:txEl>
                                              <p:pRg st="8" end="8"/>
                                            </p:txEl>
                                          </p:spTgt>
                                        </p:tgtEl>
                                        <p:attrNameLst>
                                          <p:attrName>style.visibility</p:attrName>
                                        </p:attrNameLst>
                                      </p:cBhvr>
                                      <p:to>
                                        <p:strVal val="visible"/>
                                      </p:to>
                                    </p:set>
                                    <p:anim calcmode="lin" valueType="num">
                                      <p:cBhvr additive="base">
                                        <p:cTn id="58" dur="500" fill="hold"/>
                                        <p:tgtEl>
                                          <p:spTgt spid="296963">
                                            <p:txEl>
                                              <p:pRg st="8" end="8"/>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296963">
                                            <p:txEl>
                                              <p:pRg st="8" end="8"/>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920"/>
                            </p:stCondLst>
                            <p:childTnLst>
                              <p:par>
                                <p:cTn id="61" presetID="2" presetClass="entr" presetSubtype="8" fill="hold" grpId="0" nodeType="afterEffect">
                                  <p:stCondLst>
                                    <p:cond delay="0"/>
                                  </p:stCondLst>
                                  <p:childTnLst>
                                    <p:set>
                                      <p:cBhvr>
                                        <p:cTn id="62" dur="1" fill="hold">
                                          <p:stCondLst>
                                            <p:cond delay="0"/>
                                          </p:stCondLst>
                                        </p:cTn>
                                        <p:tgtEl>
                                          <p:spTgt spid="296963">
                                            <p:txEl>
                                              <p:pRg st="9" end="9"/>
                                            </p:txEl>
                                          </p:spTgt>
                                        </p:tgtEl>
                                        <p:attrNameLst>
                                          <p:attrName>style.visibility</p:attrName>
                                        </p:attrNameLst>
                                      </p:cBhvr>
                                      <p:to>
                                        <p:strVal val="visible"/>
                                      </p:to>
                                    </p:set>
                                    <p:anim calcmode="lin" valueType="num">
                                      <p:cBhvr additive="base">
                                        <p:cTn id="63" dur="500" fill="hold"/>
                                        <p:tgtEl>
                                          <p:spTgt spid="296963">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296963">
                                            <p:txEl>
                                              <p:pRg st="9" end="9"/>
                                            </p:txEl>
                                          </p:spTgt>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6420"/>
                            </p:stCondLst>
                            <p:childTnLst>
                              <p:par>
                                <p:cTn id="66" presetID="2" presetClass="entr" presetSubtype="8" fill="hold" grpId="0" nodeType="afterEffect">
                                  <p:stCondLst>
                                    <p:cond delay="0"/>
                                  </p:stCondLst>
                                  <p:childTnLst>
                                    <p:set>
                                      <p:cBhvr>
                                        <p:cTn id="67" dur="1" fill="hold">
                                          <p:stCondLst>
                                            <p:cond delay="0"/>
                                          </p:stCondLst>
                                        </p:cTn>
                                        <p:tgtEl>
                                          <p:spTgt spid="296963">
                                            <p:txEl>
                                              <p:pRg st="10" end="10"/>
                                            </p:txEl>
                                          </p:spTgt>
                                        </p:tgtEl>
                                        <p:attrNameLst>
                                          <p:attrName>style.visibility</p:attrName>
                                        </p:attrNameLst>
                                      </p:cBhvr>
                                      <p:to>
                                        <p:strVal val="visible"/>
                                      </p:to>
                                    </p:set>
                                    <p:anim calcmode="lin" valueType="num">
                                      <p:cBhvr additive="base">
                                        <p:cTn id="68" dur="500" fill="hold"/>
                                        <p:tgtEl>
                                          <p:spTgt spid="296963">
                                            <p:txEl>
                                              <p:pRg st="10" end="10"/>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29696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p:bldP spid="29696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96B1F8-FB7F-4712-ABDD-5A167FB667BF}"/>
              </a:ext>
            </a:extLst>
          </p:cNvPr>
          <p:cNvSpPr>
            <a:spLocks noGrp="1"/>
          </p:cNvSpPr>
          <p:nvPr>
            <p:ph type="sldNum" sz="quarter" idx="10"/>
          </p:nvPr>
        </p:nvSpPr>
        <p:spPr/>
        <p:txBody>
          <a:bodyPr/>
          <a:lstStyle/>
          <a:p>
            <a:r>
              <a:rPr lang="en-GB" altLang="en-US"/>
              <a:t>Page </a:t>
            </a:r>
            <a:fld id="{8F61920D-95E5-4B93-AB78-71DA9BA79C97}" type="slidenum">
              <a:rPr lang="en-GB" altLang="en-US"/>
              <a:pPr/>
              <a:t>9</a:t>
            </a:fld>
            <a:r>
              <a:rPr lang="en-GB" altLang="en-US" sz="1400" b="0">
                <a:solidFill>
                  <a:schemeClr val="tx1"/>
                </a:solidFill>
              </a:rPr>
              <a:t> | </a:t>
            </a:r>
            <a:fld id="{D3EBB32F-CC67-4919-86E4-25E6E3CAF4D4}" type="datetime1">
              <a:rPr lang="en-GB" altLang="en-US" sz="1400" b="0">
                <a:solidFill>
                  <a:schemeClr val="tx1"/>
                </a:solidFill>
              </a:rPr>
              <a:pPr/>
              <a:t>07/07/2021</a:t>
            </a:fld>
            <a:r>
              <a:rPr lang="en-GB" altLang="en-US" sz="1400" b="0">
                <a:solidFill>
                  <a:schemeClr val="tx1"/>
                </a:solidFill>
              </a:rPr>
              <a:t> | UNIX Fundementals II </a:t>
            </a:r>
          </a:p>
        </p:txBody>
      </p:sp>
      <p:sp>
        <p:nvSpPr>
          <p:cNvPr id="362498" name="Rectangle 2">
            <a:extLst>
              <a:ext uri="{FF2B5EF4-FFF2-40B4-BE49-F238E27FC236}">
                <a16:creationId xmlns:a16="http://schemas.microsoft.com/office/drawing/2014/main" id="{512473D4-5511-474F-973C-E41B00862F58}"/>
              </a:ext>
            </a:extLst>
          </p:cNvPr>
          <p:cNvSpPr>
            <a:spLocks noGrp="1" noChangeArrowheads="1"/>
          </p:cNvSpPr>
          <p:nvPr>
            <p:ph type="title"/>
          </p:nvPr>
        </p:nvSpPr>
        <p:spPr/>
        <p:txBody>
          <a:bodyPr/>
          <a:lstStyle/>
          <a:p>
            <a:r>
              <a:rPr lang="en-GB" altLang="en-US" sz="4000"/>
              <a:t>vi editor – Invoking &amp; Closing vi</a:t>
            </a:r>
          </a:p>
        </p:txBody>
      </p:sp>
      <p:sp>
        <p:nvSpPr>
          <p:cNvPr id="362499" name="Rectangle 3">
            <a:extLst>
              <a:ext uri="{FF2B5EF4-FFF2-40B4-BE49-F238E27FC236}">
                <a16:creationId xmlns:a16="http://schemas.microsoft.com/office/drawing/2014/main" id="{437F68E4-B470-4C8B-892F-389C7341D7E4}"/>
              </a:ext>
            </a:extLst>
          </p:cNvPr>
          <p:cNvSpPr>
            <a:spLocks noGrp="1" noChangeArrowheads="1"/>
          </p:cNvSpPr>
          <p:nvPr>
            <p:ph type="body" idx="1"/>
          </p:nvPr>
        </p:nvSpPr>
        <p:spPr/>
        <p:txBody>
          <a:bodyPr/>
          <a:lstStyle/>
          <a:p>
            <a:r>
              <a:rPr lang="en-GB" altLang="en-US">
                <a:solidFill>
                  <a:srgbClr val="800000"/>
                </a:solidFill>
              </a:rPr>
              <a:t>vi &lt;filename&gt;</a:t>
            </a:r>
            <a:r>
              <a:rPr lang="en-GB" altLang="en-US"/>
              <a:t>	 Open file for editing.</a:t>
            </a:r>
          </a:p>
          <a:p>
            <a:pPr>
              <a:buFont typeface="Wingdings" panose="05000000000000000000" pitchFamily="2" charset="2"/>
              <a:buNone/>
            </a:pPr>
            <a:endParaRPr lang="en-GB" altLang="en-US"/>
          </a:p>
          <a:p>
            <a:r>
              <a:rPr lang="en-GB" altLang="en-US">
                <a:solidFill>
                  <a:srgbClr val="800000"/>
                </a:solidFill>
              </a:rPr>
              <a:t>vi +n &lt;file&gt;</a:t>
            </a:r>
            <a:r>
              <a:rPr lang="en-GB" altLang="en-US"/>
              <a:t>     Open file and go to line n.</a:t>
            </a:r>
          </a:p>
          <a:p>
            <a:pPr>
              <a:buFont typeface="Wingdings" panose="05000000000000000000" pitchFamily="2" charset="2"/>
              <a:buNone/>
            </a:pPr>
            <a:endParaRPr lang="en-GB" altLang="en-US"/>
          </a:p>
          <a:p>
            <a:r>
              <a:rPr lang="en-GB" altLang="en-US">
                <a:solidFill>
                  <a:srgbClr val="800000"/>
                </a:solidFill>
              </a:rPr>
              <a:t>vi -r &lt;file&gt;</a:t>
            </a:r>
            <a:r>
              <a:rPr lang="en-GB" altLang="en-US"/>
              <a:t>     Recover a failed editing session.</a:t>
            </a:r>
          </a:p>
          <a:p>
            <a:endParaRPr lang="en-GB" altLang="en-US"/>
          </a:p>
          <a:p>
            <a:r>
              <a:rPr lang="en-GB" altLang="en-US"/>
              <a:t>To close a vi session:</a:t>
            </a:r>
          </a:p>
          <a:p>
            <a:pPr lvl="1"/>
            <a:r>
              <a:rPr lang="en-GB" altLang="en-US"/>
              <a:t>Without saving file </a:t>
            </a:r>
            <a:r>
              <a:rPr lang="en-GB" altLang="en-US">
                <a:solidFill>
                  <a:srgbClr val="800000"/>
                </a:solidFill>
              </a:rPr>
              <a:t>:q!</a:t>
            </a:r>
          </a:p>
          <a:p>
            <a:pPr lvl="1"/>
            <a:r>
              <a:rPr lang="en-GB" altLang="en-US"/>
              <a:t>Saving file </a:t>
            </a:r>
            <a:r>
              <a:rPr lang="en-GB" altLang="en-US">
                <a:solidFill>
                  <a:srgbClr val="800000"/>
                </a:solidFill>
              </a:rPr>
              <a:t>:wq</a:t>
            </a:r>
          </a:p>
          <a:p>
            <a:pPr lvl="1"/>
            <a:endParaRPr lang="en-GB" altLang="en-US"/>
          </a:p>
          <a:p>
            <a:pPr lvl="1"/>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dissolve">
                                      <p:cBhvr>
                                        <p:cTn id="7" dur="500"/>
                                        <p:tgtEl>
                                          <p:spTgt spid="362499">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animEffect transition="in" filter="dissolve">
                                      <p:cBhvr>
                                        <p:cTn id="11" dur="500"/>
                                        <p:tgtEl>
                                          <p:spTgt spid="362499">
                                            <p:txEl>
                                              <p:pRg st="2" end="2"/>
                                            </p:txEl>
                                          </p:spTgt>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animEffect transition="in" filter="dissolve">
                                      <p:cBhvr>
                                        <p:cTn id="15" dur="500"/>
                                        <p:tgtEl>
                                          <p:spTgt spid="362499">
                                            <p:txEl>
                                              <p:pRg st="4" end="4"/>
                                            </p:txEl>
                                          </p:spTgt>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362499">
                                            <p:txEl>
                                              <p:pRg st="6" end="6"/>
                                            </p:txEl>
                                          </p:spTgt>
                                        </p:tgtEl>
                                        <p:attrNameLst>
                                          <p:attrName>style.visibility</p:attrName>
                                        </p:attrNameLst>
                                      </p:cBhvr>
                                      <p:to>
                                        <p:strVal val="visible"/>
                                      </p:to>
                                    </p:set>
                                    <p:animEffect transition="in" filter="dissolve">
                                      <p:cBhvr>
                                        <p:cTn id="19" dur="500"/>
                                        <p:tgtEl>
                                          <p:spTgt spid="362499">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62499">
                                            <p:txEl>
                                              <p:pRg st="7" end="7"/>
                                            </p:txEl>
                                          </p:spTgt>
                                        </p:tgtEl>
                                        <p:attrNameLst>
                                          <p:attrName>style.visibility</p:attrName>
                                        </p:attrNameLst>
                                      </p:cBhvr>
                                      <p:to>
                                        <p:strVal val="visible"/>
                                      </p:to>
                                    </p:set>
                                    <p:animEffect transition="in" filter="dissolve">
                                      <p:cBhvr>
                                        <p:cTn id="22" dur="500"/>
                                        <p:tgtEl>
                                          <p:spTgt spid="362499">
                                            <p:txEl>
                                              <p:pRg st="7" end="7"/>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62499">
                                            <p:txEl>
                                              <p:pRg st="8" end="8"/>
                                            </p:txEl>
                                          </p:spTgt>
                                        </p:tgtEl>
                                        <p:attrNameLst>
                                          <p:attrName>style.visibility</p:attrName>
                                        </p:attrNameLst>
                                      </p:cBhvr>
                                      <p:to>
                                        <p:strVal val="visible"/>
                                      </p:to>
                                    </p:set>
                                    <p:animEffect transition="in" filter="dissolve">
                                      <p:cBhvr>
                                        <p:cTn id="25" dur="500"/>
                                        <p:tgtEl>
                                          <p:spTgt spid="362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A41CDA-D24E-49C6-B518-3071932A8C43}"/>
              </a:ext>
            </a:extLst>
          </p:cNvPr>
          <p:cNvSpPr>
            <a:spLocks noGrp="1"/>
          </p:cNvSpPr>
          <p:nvPr>
            <p:ph type="sldNum" sz="quarter" idx="10"/>
          </p:nvPr>
        </p:nvSpPr>
        <p:spPr/>
        <p:txBody>
          <a:bodyPr/>
          <a:lstStyle/>
          <a:p>
            <a:r>
              <a:rPr lang="en-GB" altLang="en-US"/>
              <a:t>Page </a:t>
            </a:r>
            <a:fld id="{1E31E7BC-1619-48D4-9495-BA7D8E13C38C}" type="slidenum">
              <a:rPr lang="en-GB" altLang="en-US"/>
              <a:pPr/>
              <a:t>90</a:t>
            </a:fld>
            <a:r>
              <a:rPr lang="en-GB" altLang="en-US" sz="1400" b="0">
                <a:solidFill>
                  <a:schemeClr val="tx1"/>
                </a:solidFill>
              </a:rPr>
              <a:t> | </a:t>
            </a:r>
            <a:fld id="{5C186BFB-9B66-4433-90A6-111C270E3787}" type="datetime1">
              <a:rPr lang="en-GB" altLang="en-US" sz="1400" b="0">
                <a:solidFill>
                  <a:schemeClr val="tx1"/>
                </a:solidFill>
              </a:rPr>
              <a:pPr/>
              <a:t>07/07/2021</a:t>
            </a:fld>
            <a:r>
              <a:rPr lang="en-GB" altLang="en-US" sz="1400" b="0">
                <a:solidFill>
                  <a:schemeClr val="tx1"/>
                </a:solidFill>
              </a:rPr>
              <a:t> | UNIX Fundementals II </a:t>
            </a:r>
          </a:p>
        </p:txBody>
      </p:sp>
      <p:sp>
        <p:nvSpPr>
          <p:cNvPr id="76802" name="Rectangle 2">
            <a:extLst>
              <a:ext uri="{FF2B5EF4-FFF2-40B4-BE49-F238E27FC236}">
                <a16:creationId xmlns:a16="http://schemas.microsoft.com/office/drawing/2014/main" id="{3784ADE3-A504-41DD-8285-1A984222F1F3}"/>
              </a:ext>
            </a:extLst>
          </p:cNvPr>
          <p:cNvSpPr>
            <a:spLocks noGrp="1" noChangeArrowheads="1"/>
          </p:cNvSpPr>
          <p:nvPr>
            <p:ph type="title"/>
          </p:nvPr>
        </p:nvSpPr>
        <p:spPr/>
        <p:txBody>
          <a:bodyPr/>
          <a:lstStyle/>
          <a:p>
            <a:r>
              <a:rPr lang="en-US" altLang="en-US"/>
              <a:t>System Error Reporting - Overview</a:t>
            </a:r>
          </a:p>
        </p:txBody>
      </p:sp>
      <p:sp>
        <p:nvSpPr>
          <p:cNvPr id="76803" name="Rectangle 3">
            <a:extLst>
              <a:ext uri="{FF2B5EF4-FFF2-40B4-BE49-F238E27FC236}">
                <a16:creationId xmlns:a16="http://schemas.microsoft.com/office/drawing/2014/main" id="{8A4A305D-5B80-4C36-A6AD-A64B9DD29289}"/>
              </a:ext>
            </a:extLst>
          </p:cNvPr>
          <p:cNvSpPr>
            <a:spLocks noChangeArrowheads="1"/>
          </p:cNvSpPr>
          <p:nvPr>
            <p:ph type="body" idx="1"/>
          </p:nvPr>
        </p:nvSpPr>
        <p:spPr/>
        <p:txBody>
          <a:bodyPr/>
          <a:lstStyle/>
          <a:p>
            <a:pPr>
              <a:lnSpc>
                <a:spcPct val="90000"/>
              </a:lnSpc>
            </a:pPr>
            <a:r>
              <a:rPr lang="en-GB" altLang="en-US"/>
              <a:t>System error logs hold some important information about the operating system and the hardware.</a:t>
            </a:r>
          </a:p>
          <a:p>
            <a:pPr>
              <a:lnSpc>
                <a:spcPct val="90000"/>
              </a:lnSpc>
            </a:pPr>
            <a:endParaRPr lang="en-GB" altLang="en-US"/>
          </a:p>
          <a:p>
            <a:pPr>
              <a:lnSpc>
                <a:spcPct val="90000"/>
              </a:lnSpc>
            </a:pPr>
            <a:r>
              <a:rPr lang="en-GB" altLang="en-US"/>
              <a:t>In the event of a problem this is always a good place to start.</a:t>
            </a:r>
          </a:p>
          <a:p>
            <a:pPr>
              <a:lnSpc>
                <a:spcPct val="90000"/>
              </a:lnSpc>
            </a:pPr>
            <a:endParaRPr lang="en-GB" altLang="en-US"/>
          </a:p>
          <a:p>
            <a:pPr algn="just">
              <a:lnSpc>
                <a:spcPct val="90000"/>
              </a:lnSpc>
              <a:spcAft>
                <a:spcPts val="1200"/>
              </a:spcAft>
            </a:pPr>
            <a:r>
              <a:rPr lang="en-GB" altLang="en-US"/>
              <a:t>System logs reside in different places depending on which flavour of UNIX you are using.</a:t>
            </a:r>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C614D0-C3FC-4B7D-9A42-90FB7E4129D0}"/>
              </a:ext>
            </a:extLst>
          </p:cNvPr>
          <p:cNvSpPr>
            <a:spLocks noGrp="1"/>
          </p:cNvSpPr>
          <p:nvPr>
            <p:ph type="sldNum" sz="quarter" idx="10"/>
          </p:nvPr>
        </p:nvSpPr>
        <p:spPr/>
        <p:txBody>
          <a:bodyPr/>
          <a:lstStyle/>
          <a:p>
            <a:r>
              <a:rPr lang="en-GB" altLang="en-US"/>
              <a:t>Page </a:t>
            </a:r>
            <a:fld id="{8FF696C7-0AAC-4EFE-B46E-9188C907BC3C}" type="slidenum">
              <a:rPr lang="en-GB" altLang="en-US"/>
              <a:pPr/>
              <a:t>91</a:t>
            </a:fld>
            <a:r>
              <a:rPr lang="en-GB" altLang="en-US" sz="1400" b="0">
                <a:solidFill>
                  <a:schemeClr val="tx1"/>
                </a:solidFill>
              </a:rPr>
              <a:t> | </a:t>
            </a:r>
            <a:fld id="{26C7EB63-B6BA-4716-A843-B124FF8AD8A2}" type="datetime1">
              <a:rPr lang="en-GB" altLang="en-US" sz="1400" b="0">
                <a:solidFill>
                  <a:schemeClr val="tx1"/>
                </a:solidFill>
              </a:rPr>
              <a:pPr/>
              <a:t>07/07/2021</a:t>
            </a:fld>
            <a:r>
              <a:rPr lang="en-GB" altLang="en-US" sz="1400" b="0">
                <a:solidFill>
                  <a:schemeClr val="tx1"/>
                </a:solidFill>
              </a:rPr>
              <a:t> | UNIX Fundementals II </a:t>
            </a:r>
          </a:p>
        </p:txBody>
      </p:sp>
      <p:sp>
        <p:nvSpPr>
          <p:cNvPr id="78850" name="Rectangle 2">
            <a:extLst>
              <a:ext uri="{FF2B5EF4-FFF2-40B4-BE49-F238E27FC236}">
                <a16:creationId xmlns:a16="http://schemas.microsoft.com/office/drawing/2014/main" id="{32C92DCD-8C46-4CDE-8DEA-324ED2CC7EFA}"/>
              </a:ext>
            </a:extLst>
          </p:cNvPr>
          <p:cNvSpPr>
            <a:spLocks noGrp="1" noChangeArrowheads="1"/>
          </p:cNvSpPr>
          <p:nvPr>
            <p:ph type="title"/>
          </p:nvPr>
        </p:nvSpPr>
        <p:spPr>
          <a:xfrm>
            <a:off x="344488" y="476250"/>
            <a:ext cx="9145587" cy="658813"/>
          </a:xfrm>
        </p:spPr>
        <p:txBody>
          <a:bodyPr/>
          <a:lstStyle/>
          <a:p>
            <a:r>
              <a:rPr lang="en-US" altLang="en-US"/>
              <a:t>System Error reporting - Log Locations</a:t>
            </a:r>
          </a:p>
        </p:txBody>
      </p:sp>
      <p:sp>
        <p:nvSpPr>
          <p:cNvPr id="78851" name="Rectangle 3">
            <a:extLst>
              <a:ext uri="{FF2B5EF4-FFF2-40B4-BE49-F238E27FC236}">
                <a16:creationId xmlns:a16="http://schemas.microsoft.com/office/drawing/2014/main" id="{DFDA8DCC-3291-4ABB-8AE8-1BD989B79CBB}"/>
              </a:ext>
            </a:extLst>
          </p:cNvPr>
          <p:cNvSpPr>
            <a:spLocks noGrp="1" noChangeArrowheads="1"/>
          </p:cNvSpPr>
          <p:nvPr>
            <p:ph type="body" idx="1"/>
          </p:nvPr>
        </p:nvSpPr>
        <p:spPr/>
        <p:txBody>
          <a:bodyPr/>
          <a:lstStyle/>
          <a:p>
            <a:r>
              <a:rPr lang="en-US" altLang="en-US"/>
              <a:t>Typical log locations include (depending on the UNIX configuration).</a:t>
            </a:r>
          </a:p>
          <a:p>
            <a:endParaRPr lang="en-US" altLang="en-US"/>
          </a:p>
          <a:p>
            <a:pPr lvl="1"/>
            <a:r>
              <a:rPr lang="en-US" altLang="en-US"/>
              <a:t>/var/log			(UNIX)</a:t>
            </a:r>
          </a:p>
          <a:p>
            <a:pPr lvl="1"/>
            <a:r>
              <a:rPr lang="en-US" altLang="en-US"/>
              <a:t>/var/adm		(AIX)</a:t>
            </a:r>
          </a:p>
          <a:p>
            <a:pPr lvl="1"/>
            <a:r>
              <a:rPr lang="en-US" altLang="en-US"/>
              <a:t>/var/adm/ras		(AIX)</a:t>
            </a:r>
          </a:p>
          <a:p>
            <a:pPr lvl="1"/>
            <a:r>
              <a:rPr lang="en-US" altLang="en-US"/>
              <a:t>/var/adm/messages	(HP-UX)</a:t>
            </a:r>
          </a:p>
          <a:p>
            <a:pPr lvl="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78850"/>
                                        </p:tgtEl>
                                        <p:attrNameLst>
                                          <p:attrName>style.visibility</p:attrName>
                                        </p:attrNameLst>
                                      </p:cBhvr>
                                      <p:to>
                                        <p:strVal val="visible"/>
                                      </p:to>
                                    </p:set>
                                    <p:anim calcmode="discrete" valueType="clr">
                                      <p:cBhvr override="childStyle">
                                        <p:cTn id="7" dur="80"/>
                                        <p:tgtEl>
                                          <p:spTgt spid="7885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8850"/>
                                        </p:tgtEl>
                                        <p:attrNameLst>
                                          <p:attrName>fillcolor</p:attrName>
                                        </p:attrNameLst>
                                      </p:cBhvr>
                                      <p:tavLst>
                                        <p:tav tm="0">
                                          <p:val>
                                            <p:clrVal>
                                              <a:schemeClr val="accent2"/>
                                            </p:clrVal>
                                          </p:val>
                                        </p:tav>
                                        <p:tav tm="50000">
                                          <p:val>
                                            <p:clrVal>
                                              <a:schemeClr val="hlink"/>
                                            </p:clrVal>
                                          </p:val>
                                        </p:tav>
                                      </p:tavLst>
                                    </p:anim>
                                    <p:set>
                                      <p:cBhvr>
                                        <p:cTn id="9" dur="80"/>
                                        <p:tgtEl>
                                          <p:spTgt spid="78850"/>
                                        </p:tgtEl>
                                        <p:attrNameLst>
                                          <p:attrName>fill.type</p:attrName>
                                        </p:attrNameLst>
                                      </p:cBhvr>
                                      <p:to>
                                        <p:strVal val="solid"/>
                                      </p:to>
                                    </p:set>
                                  </p:childTnLst>
                                </p:cTn>
                              </p:par>
                            </p:childTnLst>
                          </p:cTn>
                        </p:par>
                        <p:par>
                          <p:cTn id="10" fill="hold" nodeType="afterGroup">
                            <p:stCondLst>
                              <p:cond delay="1360"/>
                            </p:stCondLst>
                            <p:childTnLst>
                              <p:par>
                                <p:cTn id="11" presetID="5" presetClass="entr" presetSubtype="10" fill="hold" grpId="0" nodeType="after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Effect transition="in" filter="checkerboard(across)">
                                      <p:cBhvr>
                                        <p:cTn id="13" dur="500"/>
                                        <p:tgtEl>
                                          <p:spTgt spid="78851">
                                            <p:txEl>
                                              <p:pRg st="0" end="0"/>
                                            </p:txEl>
                                          </p:spTgt>
                                        </p:tgtEl>
                                      </p:cBhvr>
                                    </p:animEffect>
                                  </p:childTnLst>
                                </p:cTn>
                              </p:par>
                            </p:childTnLst>
                          </p:cTn>
                        </p:par>
                        <p:par>
                          <p:cTn id="14" fill="hold" nodeType="afterGroup">
                            <p:stCondLst>
                              <p:cond delay="1860"/>
                            </p:stCondLst>
                            <p:childTnLst>
                              <p:par>
                                <p:cTn id="15" presetID="2" presetClass="entr" presetSubtype="4" fill="hold" grpId="0" nodeType="after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 calcmode="lin" valueType="num">
                                      <p:cBhvr additive="base">
                                        <p:cTn id="17"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360"/>
                            </p:stCondLst>
                            <p:childTnLst>
                              <p:par>
                                <p:cTn id="20" presetID="2" presetClass="entr" presetSubtype="4" fill="hold" grpId="0" nodeType="after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 calcmode="lin" valueType="num">
                                      <p:cBhvr additive="base">
                                        <p:cTn id="22"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860"/>
                            </p:stCondLst>
                            <p:childTnLst>
                              <p:par>
                                <p:cTn id="25" presetID="2" presetClass="entr" presetSubtype="4" fill="hold" grpId="0" nodeType="after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 calcmode="lin" valueType="num">
                                      <p:cBhvr additive="base">
                                        <p:cTn id="27" dur="500" fill="hold"/>
                                        <p:tgtEl>
                                          <p:spTgt spid="788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851">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360"/>
                            </p:stCondLst>
                            <p:childTnLst>
                              <p:par>
                                <p:cTn id="30" presetID="2" presetClass="entr" presetSubtype="4" fill="hold" grpId="0" nodeType="afterEffect">
                                  <p:stCondLst>
                                    <p:cond delay="0"/>
                                  </p:stCondLst>
                                  <p:childTnLst>
                                    <p:set>
                                      <p:cBhvr>
                                        <p:cTn id="31" dur="1" fill="hold">
                                          <p:stCondLst>
                                            <p:cond delay="0"/>
                                          </p:stCondLst>
                                        </p:cTn>
                                        <p:tgtEl>
                                          <p:spTgt spid="78851">
                                            <p:txEl>
                                              <p:pRg st="5" end="5"/>
                                            </p:txEl>
                                          </p:spTgt>
                                        </p:tgtEl>
                                        <p:attrNameLst>
                                          <p:attrName>style.visibility</p:attrName>
                                        </p:attrNameLst>
                                      </p:cBhvr>
                                      <p:to>
                                        <p:strVal val="visible"/>
                                      </p:to>
                                    </p:set>
                                    <p:anim calcmode="lin" valueType="num">
                                      <p:cBhvr additive="base">
                                        <p:cTn id="32" dur="500" fill="hold"/>
                                        <p:tgtEl>
                                          <p:spTgt spid="7885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88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B020D474-0717-4E31-9699-9B46D8920B43}"/>
              </a:ext>
            </a:extLst>
          </p:cNvPr>
          <p:cNvSpPr>
            <a:spLocks noGrp="1"/>
          </p:cNvSpPr>
          <p:nvPr>
            <p:ph type="sldNum" sz="quarter" idx="10"/>
          </p:nvPr>
        </p:nvSpPr>
        <p:spPr/>
        <p:txBody>
          <a:bodyPr/>
          <a:lstStyle/>
          <a:p>
            <a:r>
              <a:rPr lang="en-GB" altLang="en-US"/>
              <a:t>Page </a:t>
            </a:r>
            <a:fld id="{A8608937-EE34-42AC-BFA8-B37B6C9587BF}" type="slidenum">
              <a:rPr lang="en-GB" altLang="en-US"/>
              <a:pPr/>
              <a:t>92</a:t>
            </a:fld>
            <a:r>
              <a:rPr lang="en-GB" altLang="en-US" sz="1400" b="0">
                <a:solidFill>
                  <a:schemeClr val="tx1"/>
                </a:solidFill>
              </a:rPr>
              <a:t> | </a:t>
            </a:r>
            <a:fld id="{C4B7C037-4913-4EFF-B7F0-A441839E2DB3}" type="datetime1">
              <a:rPr lang="en-GB" altLang="en-US" sz="1400" b="0">
                <a:solidFill>
                  <a:schemeClr val="tx1"/>
                </a:solidFill>
              </a:rPr>
              <a:pPr/>
              <a:t>07/07/2021</a:t>
            </a:fld>
            <a:r>
              <a:rPr lang="en-GB" altLang="en-US" sz="1400" b="0">
                <a:solidFill>
                  <a:schemeClr val="tx1"/>
                </a:solidFill>
              </a:rPr>
              <a:t> | UNIX Fundementals II </a:t>
            </a:r>
          </a:p>
        </p:txBody>
      </p:sp>
      <p:sp>
        <p:nvSpPr>
          <p:cNvPr id="79874" name="Rectangle 2">
            <a:extLst>
              <a:ext uri="{FF2B5EF4-FFF2-40B4-BE49-F238E27FC236}">
                <a16:creationId xmlns:a16="http://schemas.microsoft.com/office/drawing/2014/main" id="{2AB67E00-2FAE-4DC5-9272-3F164F1548D5}"/>
              </a:ext>
            </a:extLst>
          </p:cNvPr>
          <p:cNvSpPr>
            <a:spLocks noGrp="1" noChangeArrowheads="1"/>
          </p:cNvSpPr>
          <p:nvPr>
            <p:ph type="title"/>
          </p:nvPr>
        </p:nvSpPr>
        <p:spPr/>
        <p:txBody>
          <a:bodyPr/>
          <a:lstStyle/>
          <a:p>
            <a:r>
              <a:rPr lang="en-US" altLang="en-US"/>
              <a:t>System Error Reporting – Linux</a:t>
            </a:r>
          </a:p>
        </p:txBody>
      </p:sp>
      <p:sp>
        <p:nvSpPr>
          <p:cNvPr id="79875" name="Text Box 3">
            <a:extLst>
              <a:ext uri="{FF2B5EF4-FFF2-40B4-BE49-F238E27FC236}">
                <a16:creationId xmlns:a16="http://schemas.microsoft.com/office/drawing/2014/main" id="{ACF72721-72F7-4B79-BD8A-01898BE6528B}"/>
              </a:ext>
            </a:extLst>
          </p:cNvPr>
          <p:cNvSpPr txBox="1">
            <a:spLocks noChangeArrowheads="1"/>
          </p:cNvSpPr>
          <p:nvPr/>
        </p:nvSpPr>
        <p:spPr bwMode="auto">
          <a:xfrm>
            <a:off x="704850" y="1676400"/>
            <a:ext cx="8640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q"/>
            </a:pPr>
            <a:r>
              <a:rPr lang="en-US" altLang="en-US"/>
              <a:t>Linux example:	The file </a:t>
            </a:r>
            <a:r>
              <a:rPr lang="en-US" altLang="en-US">
                <a:solidFill>
                  <a:srgbClr val="800000"/>
                </a:solidFill>
              </a:rPr>
              <a:t>/var/log/message</a:t>
            </a:r>
            <a:r>
              <a:rPr lang="en-US" altLang="en-US"/>
              <a:t> is the main o/s log file. Using tail –100 will show the last 100 messages.</a:t>
            </a:r>
          </a:p>
        </p:txBody>
      </p:sp>
      <p:sp>
        <p:nvSpPr>
          <p:cNvPr id="79876" name="Text Box 4">
            <a:extLst>
              <a:ext uri="{FF2B5EF4-FFF2-40B4-BE49-F238E27FC236}">
                <a16:creationId xmlns:a16="http://schemas.microsoft.com/office/drawing/2014/main" id="{10DFF36C-FAC8-4BBD-BAFC-A6F18DABF64D}"/>
              </a:ext>
            </a:extLst>
          </p:cNvPr>
          <p:cNvSpPr txBox="1">
            <a:spLocks noChangeArrowheads="1"/>
          </p:cNvSpPr>
          <p:nvPr/>
        </p:nvSpPr>
        <p:spPr bwMode="auto">
          <a:xfrm>
            <a:off x="704850" y="2636838"/>
            <a:ext cx="8496300" cy="32416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spAutoFit/>
          </a:bodyPr>
          <a:lstStyle/>
          <a:p>
            <a:pPr>
              <a:spcBef>
                <a:spcPct val="50000"/>
              </a:spcBef>
            </a:pPr>
            <a:r>
              <a:rPr lang="en-US" altLang="en-US" sz="900">
                <a:solidFill>
                  <a:srgbClr val="00FF00"/>
                </a:solidFill>
                <a:latin typeface="Courier New" panose="02070309020205020404" pitchFamily="49" charset="0"/>
              </a:rPr>
              <a:t>[root@fairmaiden rc5.d]# tail -15 /var/log/messages</a:t>
            </a:r>
          </a:p>
          <a:p>
            <a:pPr>
              <a:spcBef>
                <a:spcPct val="50000"/>
              </a:spcBef>
            </a:pPr>
            <a:r>
              <a:rPr lang="en-US" altLang="en-US" sz="900">
                <a:solidFill>
                  <a:srgbClr val="00FF00"/>
                </a:solidFill>
                <a:latin typeface="Courier New" panose="02070309020205020404" pitchFamily="49" charset="0"/>
              </a:rPr>
              <a:t>Aug 12 13:14:56 fairmaiden nmbd[5569]:   Samba name server FAIRMAIDEN is now a local master browser for workgroup MSHOME on subnet 192.168.11.5</a:t>
            </a:r>
          </a:p>
          <a:p>
            <a:pPr>
              <a:spcBef>
                <a:spcPct val="50000"/>
              </a:spcBef>
            </a:pPr>
            <a:r>
              <a:rPr lang="en-US" altLang="en-US" sz="900">
                <a:solidFill>
                  <a:srgbClr val="00FF00"/>
                </a:solidFill>
                <a:latin typeface="Courier New" panose="02070309020205020404" pitchFamily="49" charset="0"/>
              </a:rPr>
              <a:t>Aug 12 13:14:56 fairmaiden nmbd[5569]:   *****</a:t>
            </a:r>
          </a:p>
          <a:p>
            <a:pPr>
              <a:spcBef>
                <a:spcPct val="50000"/>
              </a:spcBef>
            </a:pPr>
            <a:r>
              <a:rPr lang="en-US" altLang="en-US" sz="900">
                <a:solidFill>
                  <a:srgbClr val="00FF00"/>
                </a:solidFill>
                <a:latin typeface="Courier New" panose="02070309020205020404" pitchFamily="49" charset="0"/>
              </a:rPr>
              <a:t>Aug 12 13:17:20 fairmaiden smbd[6745]: [2005/08/12 13:17:19, 0] lib/util_sock.c:read_socket_data(384)</a:t>
            </a:r>
          </a:p>
          <a:p>
            <a:pPr>
              <a:spcBef>
                <a:spcPct val="50000"/>
              </a:spcBef>
            </a:pPr>
            <a:r>
              <a:rPr lang="en-US" altLang="en-US" sz="900">
                <a:solidFill>
                  <a:srgbClr val="00FF00"/>
                </a:solidFill>
                <a:latin typeface="Courier New" panose="02070309020205020404" pitchFamily="49" charset="0"/>
              </a:rPr>
              <a:t>Aug 12 13:17:20 fairmaiden smbd[6745]:   read_socket_data: recv failure for 4. Error = Connection reset by peer</a:t>
            </a:r>
          </a:p>
          <a:p>
            <a:pPr>
              <a:spcBef>
                <a:spcPct val="50000"/>
              </a:spcBef>
            </a:pPr>
            <a:r>
              <a:rPr lang="en-US" altLang="en-US" sz="900">
                <a:solidFill>
                  <a:srgbClr val="00FF00"/>
                </a:solidFill>
                <a:latin typeface="Courier New" panose="02070309020205020404" pitchFamily="49" charset="0"/>
              </a:rPr>
              <a:t>Aug 12 13:20:36 fairmaiden sshd(pam_unix)[7012]: session opened for user troyski by (uid=0)</a:t>
            </a:r>
          </a:p>
          <a:p>
            <a:pPr>
              <a:spcBef>
                <a:spcPct val="50000"/>
              </a:spcBef>
            </a:pPr>
            <a:r>
              <a:rPr lang="en-US" altLang="en-US" sz="900">
                <a:solidFill>
                  <a:srgbClr val="00FF00"/>
                </a:solidFill>
                <a:latin typeface="Courier New" panose="02070309020205020404" pitchFamily="49" charset="0"/>
              </a:rPr>
              <a:t>Aug 12 13:20:46 fairmaiden su(pam_unix)[7039]: session opened for user root by troyski(uid=500)</a:t>
            </a:r>
          </a:p>
          <a:p>
            <a:pPr>
              <a:spcBef>
                <a:spcPct val="50000"/>
              </a:spcBef>
            </a:pPr>
            <a:r>
              <a:rPr lang="en-US" altLang="en-US" sz="900">
                <a:solidFill>
                  <a:srgbClr val="00FF00"/>
                </a:solidFill>
                <a:latin typeface="Courier New" panose="02070309020205020404" pitchFamily="49" charset="0"/>
              </a:rPr>
              <a:t>Aug 12 13:24:10 fairmaiden kernel: SMB connection re-established (-5)</a:t>
            </a:r>
          </a:p>
          <a:p>
            <a:pPr>
              <a:spcBef>
                <a:spcPct val="50000"/>
              </a:spcBef>
            </a:pPr>
            <a:r>
              <a:rPr lang="en-US" altLang="en-US" sz="900">
                <a:solidFill>
                  <a:srgbClr val="00FF00"/>
                </a:solidFill>
                <a:latin typeface="Courier New" panose="02070309020205020404" pitchFamily="49" charset="0"/>
              </a:rPr>
              <a:t>Aug 12 14:01:01 fairmaiden crond(pam_unix)[7866]: session opened for user root by (uid=0)</a:t>
            </a:r>
          </a:p>
          <a:p>
            <a:pPr>
              <a:spcBef>
                <a:spcPct val="50000"/>
              </a:spcBef>
            </a:pPr>
            <a:r>
              <a:rPr lang="en-US" altLang="en-US" sz="900">
                <a:solidFill>
                  <a:srgbClr val="00FF00"/>
                </a:solidFill>
                <a:latin typeface="Courier New" panose="02070309020205020404" pitchFamily="49" charset="0"/>
              </a:rPr>
              <a:t>Aug 12 14:01:02 fairmaiden crond(pam_unix)[7866]: session closed for user root</a:t>
            </a:r>
          </a:p>
          <a:p>
            <a:pPr>
              <a:spcBef>
                <a:spcPct val="50000"/>
              </a:spcBef>
            </a:pPr>
            <a:r>
              <a:rPr lang="en-US" altLang="en-US" sz="900">
                <a:solidFill>
                  <a:srgbClr val="00FF00"/>
                </a:solidFill>
                <a:latin typeface="Courier New" panose="02070309020205020404" pitchFamily="49" charset="0"/>
              </a:rPr>
              <a:t>Aug 12 14:26:03 fairmaiden proftpd[8597]: fairmaiden (192.168.11.2[192.168.11.2]) - FTP session opened.</a:t>
            </a:r>
          </a:p>
          <a:p>
            <a:pPr>
              <a:spcBef>
                <a:spcPct val="50000"/>
              </a:spcBef>
            </a:pPr>
            <a:r>
              <a:rPr lang="en-US" altLang="en-US" sz="900">
                <a:solidFill>
                  <a:srgbClr val="00FF00"/>
                </a:solidFill>
                <a:latin typeface="Courier New" panose="02070309020205020404" pitchFamily="49" charset="0"/>
              </a:rPr>
              <a:t>Aug 12 14:26:04 fairmaiden proftpd[8597]: fairmaiden (192.168.11.2[192.168.11.2]) - no such user 'anonymous'</a:t>
            </a:r>
          </a:p>
          <a:p>
            <a:pPr>
              <a:spcBef>
                <a:spcPct val="50000"/>
              </a:spcBef>
            </a:pPr>
            <a:r>
              <a:rPr lang="en-US" altLang="en-US" sz="900">
                <a:solidFill>
                  <a:srgbClr val="00FF00"/>
                </a:solidFill>
                <a:latin typeface="Courier New" panose="02070309020205020404" pitchFamily="49" charset="0"/>
              </a:rPr>
              <a:t>Aug 12 14:26:06 fairmaiden proftpd[8597]: fairmaiden (192.168.11.2[192.168.11.2]) - FTP session closed.</a:t>
            </a:r>
          </a:p>
          <a:p>
            <a:pPr>
              <a:spcBef>
                <a:spcPct val="50000"/>
              </a:spcBef>
            </a:pPr>
            <a:r>
              <a:rPr lang="en-US" altLang="en-US" sz="900">
                <a:solidFill>
                  <a:srgbClr val="00FF00"/>
                </a:solidFill>
                <a:latin typeface="Courier New" panose="02070309020205020404" pitchFamily="49" charset="0"/>
              </a:rPr>
              <a:t>Aug 12 14:26:15 fairmaiden su(pam_unix)[8606]: session opened for user root by troyski(uid=500)</a:t>
            </a:r>
          </a:p>
          <a:p>
            <a:pPr>
              <a:spcBef>
                <a:spcPct val="50000"/>
              </a:spcBef>
            </a:pPr>
            <a:r>
              <a:rPr lang="en-US" altLang="en-US" sz="900">
                <a:solidFill>
                  <a:srgbClr val="00FF00"/>
                </a:solidFill>
                <a:latin typeface="Courier New" panose="02070309020205020404" pitchFamily="49" charset="0"/>
              </a:rPr>
              <a:t>[root@fairmaiden rc5.d]#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checkerboard(across)">
                                      <p:cBhvr>
                                        <p:cTn id="7" dur="500"/>
                                        <p:tgtEl>
                                          <p:spTgt spid="79875">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dissolve">
                                      <p:cBhvr>
                                        <p:cTn id="11"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79EFB412-EC18-4C7E-8E52-8B383058190B}"/>
              </a:ext>
            </a:extLst>
          </p:cNvPr>
          <p:cNvSpPr>
            <a:spLocks noGrp="1"/>
          </p:cNvSpPr>
          <p:nvPr>
            <p:ph type="sldNum" sz="quarter" idx="10"/>
          </p:nvPr>
        </p:nvSpPr>
        <p:spPr/>
        <p:txBody>
          <a:bodyPr/>
          <a:lstStyle/>
          <a:p>
            <a:r>
              <a:rPr lang="en-GB" altLang="en-US"/>
              <a:t>Page </a:t>
            </a:r>
            <a:fld id="{191B0875-07EB-4FCD-ADA2-2733879E0BB6}" type="slidenum">
              <a:rPr lang="en-GB" altLang="en-US"/>
              <a:pPr/>
              <a:t>93</a:t>
            </a:fld>
            <a:r>
              <a:rPr lang="en-GB" altLang="en-US" sz="1400" b="0">
                <a:solidFill>
                  <a:schemeClr val="tx1"/>
                </a:solidFill>
              </a:rPr>
              <a:t> | </a:t>
            </a:r>
            <a:fld id="{C430E50E-D76D-484B-9F9C-0FB9919446B8}" type="datetime1">
              <a:rPr lang="en-GB" altLang="en-US" sz="1400" b="0">
                <a:solidFill>
                  <a:schemeClr val="tx1"/>
                </a:solidFill>
              </a:rPr>
              <a:pPr/>
              <a:t>07/07/2021</a:t>
            </a:fld>
            <a:r>
              <a:rPr lang="en-GB" altLang="en-US" sz="1400" b="0">
                <a:solidFill>
                  <a:schemeClr val="tx1"/>
                </a:solidFill>
              </a:rPr>
              <a:t> | UNIX Fundementals II </a:t>
            </a:r>
          </a:p>
        </p:txBody>
      </p:sp>
      <p:sp>
        <p:nvSpPr>
          <p:cNvPr id="94210" name="Rectangle 2">
            <a:extLst>
              <a:ext uri="{FF2B5EF4-FFF2-40B4-BE49-F238E27FC236}">
                <a16:creationId xmlns:a16="http://schemas.microsoft.com/office/drawing/2014/main" id="{E300D99F-FF68-4011-B356-C5D0FFB6183A}"/>
              </a:ext>
            </a:extLst>
          </p:cNvPr>
          <p:cNvSpPr>
            <a:spLocks noGrp="1" noChangeArrowheads="1"/>
          </p:cNvSpPr>
          <p:nvPr>
            <p:ph type="title"/>
          </p:nvPr>
        </p:nvSpPr>
        <p:spPr/>
        <p:txBody>
          <a:bodyPr/>
          <a:lstStyle/>
          <a:p>
            <a:r>
              <a:rPr lang="en-US" altLang="en-US"/>
              <a:t>System Error Reporting – Linux I</a:t>
            </a:r>
          </a:p>
        </p:txBody>
      </p:sp>
      <p:sp>
        <p:nvSpPr>
          <p:cNvPr id="94211" name="Text Box 3">
            <a:extLst>
              <a:ext uri="{FF2B5EF4-FFF2-40B4-BE49-F238E27FC236}">
                <a16:creationId xmlns:a16="http://schemas.microsoft.com/office/drawing/2014/main" id="{4DBC68DE-0AF5-4455-933D-19592D55282D}"/>
              </a:ext>
            </a:extLst>
          </p:cNvPr>
          <p:cNvSpPr txBox="1">
            <a:spLocks noChangeArrowheads="1"/>
          </p:cNvSpPr>
          <p:nvPr/>
        </p:nvSpPr>
        <p:spPr bwMode="auto">
          <a:xfrm>
            <a:off x="776288" y="119697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q"/>
            </a:pPr>
            <a:r>
              <a:rPr lang="en-US" altLang="en-US"/>
              <a:t>Linux example:	The </a:t>
            </a:r>
            <a:r>
              <a:rPr lang="en-US" altLang="en-US">
                <a:solidFill>
                  <a:srgbClr val="800000"/>
                </a:solidFill>
              </a:rPr>
              <a:t>dmesg </a:t>
            </a:r>
            <a:r>
              <a:rPr lang="en-US" altLang="en-US"/>
              <a:t>command shows boot-time and hardware messages.</a:t>
            </a:r>
          </a:p>
        </p:txBody>
      </p:sp>
      <p:sp>
        <p:nvSpPr>
          <p:cNvPr id="94212" name="Text Box 4">
            <a:extLst>
              <a:ext uri="{FF2B5EF4-FFF2-40B4-BE49-F238E27FC236}">
                <a16:creationId xmlns:a16="http://schemas.microsoft.com/office/drawing/2014/main" id="{030DC8FB-6F41-465B-A5BE-22D604374942}"/>
              </a:ext>
            </a:extLst>
          </p:cNvPr>
          <p:cNvSpPr txBox="1">
            <a:spLocks noChangeAspect="1" noChangeArrowheads="1"/>
          </p:cNvSpPr>
          <p:nvPr/>
        </p:nvSpPr>
        <p:spPr bwMode="auto">
          <a:xfrm>
            <a:off x="776288" y="2133600"/>
            <a:ext cx="8353425" cy="374332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8100000" algn="ctr" rotWithShape="0">
                    <a:schemeClr val="bg2"/>
                  </a:outerShdw>
                </a:effectLst>
              </a14:hiddenEffects>
            </a:ext>
          </a:extLst>
        </p:spPr>
        <p:txBody>
          <a:bodyPr/>
          <a:lstStyle/>
          <a:p>
            <a:pPr>
              <a:spcBef>
                <a:spcPct val="50000"/>
              </a:spcBef>
            </a:pPr>
            <a:r>
              <a:rPr lang="en-US" altLang="en-US" sz="1200">
                <a:solidFill>
                  <a:srgbClr val="00FF00"/>
                </a:solidFill>
                <a:latin typeface="Courier New" panose="02070309020205020404" pitchFamily="49" charset="0"/>
              </a:rPr>
              <a:t>[root@fairmaiden rc5.d]# </a:t>
            </a:r>
            <a:r>
              <a:rPr lang="en-US" altLang="en-US" sz="1200">
                <a:solidFill>
                  <a:schemeClr val="bg1"/>
                </a:solidFill>
                <a:latin typeface="Courier New" panose="02070309020205020404" pitchFamily="49" charset="0"/>
              </a:rPr>
              <a:t>dmesg</a:t>
            </a:r>
          </a:p>
          <a:p>
            <a:pPr>
              <a:spcBef>
                <a:spcPct val="50000"/>
              </a:spcBef>
            </a:pPr>
            <a:r>
              <a:rPr lang="en-US" altLang="en-US" sz="1200">
                <a:solidFill>
                  <a:srgbClr val="00FF00"/>
                </a:solidFill>
                <a:latin typeface="Courier New" panose="02070309020205020404" pitchFamily="49" charset="0"/>
              </a:rPr>
              <a:t>UNIX version 2.6.12-1.1372_FC3 (bhcompile@tweety.build.redhat.com) (gcc vesion 3.4.3 20050227 (Red Hat 3.4.3-22)) #1 Fr</a:t>
            </a:r>
          </a:p>
          <a:p>
            <a:pPr>
              <a:spcBef>
                <a:spcPct val="50000"/>
              </a:spcBef>
            </a:pPr>
            <a:r>
              <a:rPr lang="en-US" altLang="en-US" sz="1200">
                <a:solidFill>
                  <a:srgbClr val="00FF00"/>
                </a:solidFill>
                <a:latin typeface="Courier New" panose="02070309020205020404" pitchFamily="49" charset="0"/>
              </a:rPr>
              <a:t>i Jul 15 00:59:10 EDT 2005</a:t>
            </a:r>
          </a:p>
          <a:p>
            <a:pPr>
              <a:spcBef>
                <a:spcPct val="50000"/>
              </a:spcBef>
            </a:pPr>
            <a:r>
              <a:rPr lang="en-US" altLang="en-US" sz="1200">
                <a:solidFill>
                  <a:srgbClr val="00FF00"/>
                </a:solidFill>
                <a:latin typeface="Courier New" panose="02070309020205020404" pitchFamily="49" charset="0"/>
              </a:rPr>
              <a:t>BIOS-provided physical RAM map:</a:t>
            </a:r>
          </a:p>
          <a:p>
            <a:pPr>
              <a:spcBef>
                <a:spcPct val="50000"/>
              </a:spcBef>
            </a:pPr>
            <a:r>
              <a:rPr lang="en-US" altLang="en-US" sz="1200">
                <a:solidFill>
                  <a:srgbClr val="00FF00"/>
                </a:solidFill>
                <a:latin typeface="Courier New" panose="02070309020205020404" pitchFamily="49" charset="0"/>
              </a:rPr>
              <a:t> BIOS-e820: 0000000000000000 - 00000000000a0000 (usable)</a:t>
            </a:r>
          </a:p>
          <a:p>
            <a:pPr>
              <a:spcBef>
                <a:spcPct val="50000"/>
              </a:spcBef>
            </a:pPr>
            <a:r>
              <a:rPr lang="en-US" altLang="en-US" sz="1200">
                <a:solidFill>
                  <a:srgbClr val="00FF00"/>
                </a:solidFill>
                <a:latin typeface="Courier New" panose="02070309020205020404" pitchFamily="49" charset="0"/>
              </a:rPr>
              <a:t> BIOS-e820: 00000000000f0000 - 0000000000100000 (reserved)</a:t>
            </a:r>
          </a:p>
          <a:p>
            <a:pPr>
              <a:spcBef>
                <a:spcPct val="50000"/>
              </a:spcBef>
            </a:pPr>
            <a:r>
              <a:rPr lang="en-US" altLang="en-US" sz="1200">
                <a:solidFill>
                  <a:srgbClr val="00FF00"/>
                </a:solidFill>
                <a:latin typeface="Courier New" panose="02070309020205020404" pitchFamily="49" charset="0"/>
              </a:rPr>
              <a:t> BIOS-e820: 00000000037f0000 - 00000000037f3000 (ACPI NVS)</a:t>
            </a:r>
          </a:p>
          <a:p>
            <a:pPr>
              <a:spcBef>
                <a:spcPct val="50000"/>
              </a:spcBef>
            </a:pPr>
            <a:r>
              <a:rPr lang="en-US" altLang="en-US" sz="1200">
                <a:solidFill>
                  <a:srgbClr val="00FF00"/>
                </a:solidFill>
                <a:latin typeface="Courier New" panose="02070309020205020404" pitchFamily="49" charset="0"/>
              </a:rPr>
              <a:t> BIOS-e820: 00000000037f3000 - 0000000003800000 (ACPI data)</a:t>
            </a:r>
          </a:p>
          <a:p>
            <a:pPr>
              <a:spcBef>
                <a:spcPct val="50000"/>
              </a:spcBef>
            </a:pPr>
            <a:r>
              <a:rPr lang="en-US" altLang="en-US" sz="1200">
                <a:solidFill>
                  <a:srgbClr val="00FF00"/>
                </a:solidFill>
                <a:latin typeface="Courier New" panose="02070309020205020404" pitchFamily="49" charset="0"/>
              </a:rPr>
              <a:t> BIOS-e820: 00000000ffff0000 - 0000000100000000 (reserved)</a:t>
            </a:r>
          </a:p>
          <a:p>
            <a:pPr>
              <a:spcBef>
                <a:spcPct val="50000"/>
              </a:spcBef>
            </a:pPr>
            <a:r>
              <a:rPr lang="en-US" altLang="en-US" sz="1200">
                <a:solidFill>
                  <a:srgbClr val="00FF00"/>
                </a:solidFill>
                <a:latin typeface="Courier New" panose="02070309020205020404" pitchFamily="49" charset="0"/>
              </a:rPr>
              <a:t> 0MB HIGHMEM available.</a:t>
            </a:r>
          </a:p>
          <a:p>
            <a:pPr>
              <a:spcBef>
                <a:spcPct val="50000"/>
              </a:spcBef>
            </a:pPr>
            <a:r>
              <a:rPr lang="en-US" altLang="en-US" sz="1200">
                <a:solidFill>
                  <a:srgbClr val="00FF00"/>
                </a:solidFill>
                <a:latin typeface="Courier New" panose="02070309020205020404" pitchFamily="49" charset="0"/>
              </a:rPr>
              <a:t> 55MB LOWMEM available.</a:t>
            </a:r>
          </a:p>
          <a:p>
            <a:pPr>
              <a:spcBef>
                <a:spcPct val="50000"/>
              </a:spcBef>
            </a:pPr>
            <a:r>
              <a:rPr lang="en-US" altLang="en-US" sz="1200">
                <a:solidFill>
                  <a:srgbClr val="00FF00"/>
                </a:solidFill>
                <a:latin typeface="Courier New" panose="02070309020205020404" pitchFamily="49" charset="0"/>
              </a:rPr>
              <a:t>Using x86 segment limits to approximate NX protection</a:t>
            </a:r>
          </a:p>
          <a:p>
            <a:pPr>
              <a:spcBef>
                <a:spcPct val="50000"/>
              </a:spcBef>
            </a:pPr>
            <a:r>
              <a:rPr lang="en-US" altLang="en-US" sz="1200">
                <a:solidFill>
                  <a:srgbClr val="00FF00"/>
                </a:solidFill>
                <a:latin typeface="Courier New" panose="02070309020205020404" pitchFamily="49" charset="0"/>
              </a:rPr>
              <a:t>On node 0 totalpages: 14320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checkerboard(across)">
                                      <p:cBhvr>
                                        <p:cTn id="7" dur="500"/>
                                        <p:tgtEl>
                                          <p:spTgt spid="94211">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4212"/>
                                        </p:tgtEl>
                                        <p:attrNameLst>
                                          <p:attrName>style.visibility</p:attrName>
                                        </p:attrNameLst>
                                      </p:cBhvr>
                                      <p:to>
                                        <p:strVal val="visible"/>
                                      </p:to>
                                    </p:set>
                                    <p:animEffect transition="in" filter="dissolve">
                                      <p:cBhvr>
                                        <p:cTn id="11"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6AFDA7-5F98-4DC5-AB67-EEC473C45EB0}"/>
              </a:ext>
            </a:extLst>
          </p:cNvPr>
          <p:cNvSpPr>
            <a:spLocks noGrp="1"/>
          </p:cNvSpPr>
          <p:nvPr>
            <p:ph type="sldNum" sz="quarter" idx="10"/>
          </p:nvPr>
        </p:nvSpPr>
        <p:spPr/>
        <p:txBody>
          <a:bodyPr/>
          <a:lstStyle/>
          <a:p>
            <a:r>
              <a:rPr lang="en-GB" altLang="en-US"/>
              <a:t>Page </a:t>
            </a:r>
            <a:fld id="{3D0CDA98-74C2-44A5-95B9-FDEB69E95464}" type="slidenum">
              <a:rPr lang="en-GB" altLang="en-US"/>
              <a:pPr/>
              <a:t>94</a:t>
            </a:fld>
            <a:r>
              <a:rPr lang="en-GB" altLang="en-US" sz="1400" b="0">
                <a:solidFill>
                  <a:schemeClr val="tx1"/>
                </a:solidFill>
              </a:rPr>
              <a:t> | </a:t>
            </a:r>
            <a:fld id="{B8FC494D-0EA9-4E65-B44E-85FDB343B1E4}" type="datetime1">
              <a:rPr lang="en-GB" altLang="en-US" sz="1400" b="0">
                <a:solidFill>
                  <a:schemeClr val="tx1"/>
                </a:solidFill>
              </a:rPr>
              <a:pPr/>
              <a:t>07/07/2021</a:t>
            </a:fld>
            <a:r>
              <a:rPr lang="en-GB" altLang="en-US" sz="1400" b="0">
                <a:solidFill>
                  <a:schemeClr val="tx1"/>
                </a:solidFill>
              </a:rPr>
              <a:t> | UNIX Fundementals II </a:t>
            </a:r>
          </a:p>
        </p:txBody>
      </p:sp>
      <p:sp>
        <p:nvSpPr>
          <p:cNvPr id="475138" name="Rectangle 2">
            <a:extLst>
              <a:ext uri="{FF2B5EF4-FFF2-40B4-BE49-F238E27FC236}">
                <a16:creationId xmlns:a16="http://schemas.microsoft.com/office/drawing/2014/main" id="{3C63EE30-AB4B-46D6-80C0-583D5D31ADEC}"/>
              </a:ext>
            </a:extLst>
          </p:cNvPr>
          <p:cNvSpPr>
            <a:spLocks noGrp="1" noChangeArrowheads="1"/>
          </p:cNvSpPr>
          <p:nvPr>
            <p:ph type="title"/>
          </p:nvPr>
        </p:nvSpPr>
        <p:spPr/>
        <p:txBody>
          <a:bodyPr/>
          <a:lstStyle/>
          <a:p>
            <a:r>
              <a:rPr lang="en-US" altLang="en-US" sz="4000"/>
              <a:t>System Error Reporting – AIX I</a:t>
            </a:r>
            <a:endParaRPr lang="en-GB" altLang="en-US" sz="4000"/>
          </a:p>
        </p:txBody>
      </p:sp>
      <p:sp>
        <p:nvSpPr>
          <p:cNvPr id="475139" name="Rectangle 3">
            <a:extLst>
              <a:ext uri="{FF2B5EF4-FFF2-40B4-BE49-F238E27FC236}">
                <a16:creationId xmlns:a16="http://schemas.microsoft.com/office/drawing/2014/main" id="{7CE1A630-9D61-4024-8CF5-FD8F07EE1B8F}"/>
              </a:ext>
            </a:extLst>
          </p:cNvPr>
          <p:cNvSpPr>
            <a:spLocks noGrp="1" noChangeArrowheads="1"/>
          </p:cNvSpPr>
          <p:nvPr>
            <p:ph type="body" idx="1"/>
          </p:nvPr>
        </p:nvSpPr>
        <p:spPr>
          <a:solidFill>
            <a:schemeClr val="tx1"/>
          </a:solidFill>
          <a:ln/>
        </p:spPr>
        <p:txBody>
          <a:bodyPr/>
          <a:lstStyle/>
          <a:p>
            <a:pPr>
              <a:lnSpc>
                <a:spcPct val="90000"/>
              </a:lnSpc>
            </a:pPr>
            <a:r>
              <a:rPr lang="en-GB" altLang="en-US" sz="1800">
                <a:solidFill>
                  <a:schemeClr val="bg1"/>
                </a:solidFill>
              </a:rPr>
              <a:t>AIX system error log example:</a:t>
            </a:r>
          </a:p>
          <a:p>
            <a:pPr>
              <a:lnSpc>
                <a:spcPct val="90000"/>
              </a:lnSpc>
              <a:buFont typeface="Wingdings" panose="05000000000000000000" pitchFamily="2" charset="2"/>
              <a:buNone/>
            </a:pPr>
            <a:endParaRPr lang="en-GB" altLang="en-US" sz="1800">
              <a:solidFill>
                <a:schemeClr val="bg1"/>
              </a:solidFill>
            </a:endParaRPr>
          </a:p>
          <a:p>
            <a:pPr>
              <a:lnSpc>
                <a:spcPct val="90000"/>
              </a:lnSpc>
              <a:buFont typeface="Wingdings" panose="05000000000000000000" pitchFamily="2" charset="2"/>
              <a:buNone/>
            </a:pPr>
            <a:r>
              <a:rPr lang="en-GB" altLang="en-US" sz="1400">
                <a:solidFill>
                  <a:srgbClr val="00FF00"/>
                </a:solidFill>
              </a:rPr>
              <a:t>gbsrual0048:root:/&gt; </a:t>
            </a:r>
            <a:r>
              <a:rPr lang="en-GB" altLang="en-US" sz="1400">
                <a:solidFill>
                  <a:schemeClr val="bg1"/>
                </a:solidFill>
              </a:rPr>
              <a:t>errpt</a:t>
            </a:r>
          </a:p>
          <a:p>
            <a:pPr>
              <a:lnSpc>
                <a:spcPct val="90000"/>
              </a:lnSpc>
              <a:buFont typeface="Wingdings" panose="05000000000000000000" pitchFamily="2" charset="2"/>
              <a:buNone/>
            </a:pPr>
            <a:r>
              <a:rPr lang="en-GB" altLang="en-US" sz="1400">
                <a:solidFill>
                  <a:srgbClr val="00FF00"/>
                </a:solidFill>
              </a:rPr>
              <a:t>IDENTIFIER TIMESTAMP  T C RESOURCE_NAME  DESCRIPTION</a:t>
            </a:r>
          </a:p>
          <a:p>
            <a:pPr>
              <a:lnSpc>
                <a:spcPct val="90000"/>
              </a:lnSpc>
              <a:buFont typeface="Wingdings" panose="05000000000000000000" pitchFamily="2" charset="2"/>
              <a:buNone/>
            </a:pPr>
            <a:r>
              <a:rPr lang="en-GB" altLang="en-US" sz="1400">
                <a:solidFill>
                  <a:srgbClr val="00FF00"/>
                </a:solidFill>
              </a:rPr>
              <a:t>DE84C4DB   0913160907 I O ConfigRM       IBM.ConfigRM daemon has started.</a:t>
            </a:r>
          </a:p>
          <a:p>
            <a:pPr>
              <a:lnSpc>
                <a:spcPct val="90000"/>
              </a:lnSpc>
              <a:buFont typeface="Wingdings" panose="05000000000000000000" pitchFamily="2" charset="2"/>
              <a:buNone/>
            </a:pPr>
            <a:r>
              <a:rPr lang="en-GB" altLang="en-US" sz="1400">
                <a:solidFill>
                  <a:srgbClr val="00FF00"/>
                </a:solidFill>
              </a:rPr>
              <a:t>A2205861   0903222607 P S SYSPROC        Excessive interrupt disablement time</a:t>
            </a:r>
          </a:p>
          <a:p>
            <a:pPr>
              <a:lnSpc>
                <a:spcPct val="90000"/>
              </a:lnSpc>
              <a:buFont typeface="Wingdings" panose="05000000000000000000" pitchFamily="2" charset="2"/>
              <a:buNone/>
            </a:pPr>
            <a:r>
              <a:rPr lang="en-GB" altLang="en-US" sz="1400">
                <a:solidFill>
                  <a:srgbClr val="00FF00"/>
                </a:solidFill>
              </a:rPr>
              <a:t>A6DF45AA   0903101807 I O RMCdaemon      The daemon is started.</a:t>
            </a:r>
          </a:p>
          <a:p>
            <a:pPr>
              <a:lnSpc>
                <a:spcPct val="90000"/>
              </a:lnSpc>
              <a:buFont typeface="Wingdings" panose="05000000000000000000" pitchFamily="2" charset="2"/>
              <a:buNone/>
            </a:pPr>
            <a:r>
              <a:rPr lang="en-GB" altLang="en-US" sz="1400">
                <a:solidFill>
                  <a:srgbClr val="00FF00"/>
                </a:solidFill>
              </a:rPr>
              <a:t>2BFA76F6   0903101507 T S SYSPROC        SYSTEM SHUTDOWN BY USER</a:t>
            </a:r>
          </a:p>
          <a:p>
            <a:pPr>
              <a:lnSpc>
                <a:spcPct val="90000"/>
              </a:lnSpc>
              <a:buFont typeface="Wingdings" panose="05000000000000000000" pitchFamily="2" charset="2"/>
              <a:buNone/>
            </a:pPr>
            <a:r>
              <a:rPr lang="en-GB" altLang="en-US" sz="1400">
                <a:solidFill>
                  <a:srgbClr val="00FF00"/>
                </a:solidFill>
              </a:rPr>
              <a:t>9DBCFDEE   0903101707 T O errdemon       ERROR LOGGING TURNED ON</a:t>
            </a:r>
          </a:p>
          <a:p>
            <a:pPr>
              <a:lnSpc>
                <a:spcPct val="90000"/>
              </a:lnSpc>
              <a:buFont typeface="Wingdings" panose="05000000000000000000" pitchFamily="2" charset="2"/>
              <a:buNone/>
            </a:pPr>
            <a:r>
              <a:rPr lang="en-GB" altLang="en-US" sz="1400">
                <a:solidFill>
                  <a:srgbClr val="00FF00"/>
                </a:solidFill>
              </a:rPr>
              <a:t>192AC071   0903100407 T O errdemon       ERROR LOGGING TURNED OFF</a:t>
            </a:r>
          </a:p>
          <a:p>
            <a:pPr>
              <a:lnSpc>
                <a:spcPct val="90000"/>
              </a:lnSpc>
              <a:buFont typeface="Wingdings" panose="05000000000000000000" pitchFamily="2" charset="2"/>
              <a:buNone/>
            </a:pPr>
            <a:r>
              <a:rPr lang="en-GB" altLang="en-US" sz="1400">
                <a:solidFill>
                  <a:srgbClr val="00FF00"/>
                </a:solidFill>
              </a:rPr>
              <a:t>A6DF45AA   0903100307 I O RMCdaemon      The daemon is started.</a:t>
            </a:r>
          </a:p>
          <a:p>
            <a:pPr>
              <a:lnSpc>
                <a:spcPct val="90000"/>
              </a:lnSpc>
              <a:buFont typeface="Wingdings" panose="05000000000000000000" pitchFamily="2" charset="2"/>
              <a:buNone/>
            </a:pPr>
            <a:r>
              <a:rPr lang="en-GB" altLang="en-US" sz="1400">
                <a:solidFill>
                  <a:srgbClr val="00FF00"/>
                </a:solidFill>
              </a:rPr>
              <a:t>7F88E76D   0903100307 P S console        SOFTWARE PROGRAM ERROR</a:t>
            </a:r>
          </a:p>
          <a:p>
            <a:pPr>
              <a:lnSpc>
                <a:spcPct val="90000"/>
              </a:lnSpc>
              <a:buFont typeface="Wingdings" panose="05000000000000000000" pitchFamily="2" charset="2"/>
              <a:buNone/>
            </a:pPr>
            <a:r>
              <a:rPr lang="en-GB" altLang="en-US" sz="1400">
                <a:solidFill>
                  <a:srgbClr val="00FF00"/>
                </a:solidFill>
              </a:rPr>
              <a:t>7F88E76D   0903100307 P S console        SOFTWARE PROGRAM ERROR</a:t>
            </a:r>
          </a:p>
          <a:p>
            <a:pPr>
              <a:lnSpc>
                <a:spcPct val="90000"/>
              </a:lnSpc>
              <a:buFont typeface="Wingdings" panose="05000000000000000000" pitchFamily="2" charset="2"/>
              <a:buNone/>
            </a:pPr>
            <a:r>
              <a:rPr lang="en-GB" altLang="en-US" sz="1400">
                <a:solidFill>
                  <a:srgbClr val="00FF00"/>
                </a:solidFill>
              </a:rPr>
              <a:t>2BFA76F6   0903100107 T S SYSPROC        SYSTEM SHUTDOWN BY USER</a:t>
            </a:r>
          </a:p>
          <a:p>
            <a:pPr>
              <a:lnSpc>
                <a:spcPct val="90000"/>
              </a:lnSpc>
              <a:buFont typeface="Wingdings" panose="05000000000000000000" pitchFamily="2" charset="2"/>
              <a:buNone/>
            </a:pPr>
            <a:r>
              <a:rPr lang="en-GB" altLang="en-US" sz="1400">
                <a:solidFill>
                  <a:srgbClr val="00FF00"/>
                </a:solidFill>
              </a:rPr>
              <a:t>9DBCFDEE   0903100207 T O errdemon       ERROR LOGGING TURNED ON</a:t>
            </a:r>
          </a:p>
          <a:p>
            <a:pPr>
              <a:lnSpc>
                <a:spcPct val="90000"/>
              </a:lnSpc>
              <a:buFont typeface="Wingdings" panose="05000000000000000000" pitchFamily="2" charset="2"/>
              <a:buNone/>
            </a:pPr>
            <a:r>
              <a:rPr lang="en-GB" altLang="en-US" sz="1400">
                <a:solidFill>
                  <a:srgbClr val="00FF00"/>
                </a:solidFill>
              </a:rPr>
              <a:t>192AC071   0903095907 T O errdemon       ERROR LOGGING TURNED OFF</a:t>
            </a:r>
          </a:p>
          <a:p>
            <a:pPr>
              <a:lnSpc>
                <a:spcPct val="90000"/>
              </a:lnSpc>
              <a:buFont typeface="Wingdings" panose="05000000000000000000" pitchFamily="2" charset="2"/>
              <a:buNone/>
            </a:pPr>
            <a:r>
              <a:rPr lang="en-GB" altLang="en-US" sz="1400">
                <a:solidFill>
                  <a:srgbClr val="00FF00"/>
                </a:solidFill>
              </a:rPr>
              <a:t>F3931284   0903095807 I H ent9           ETHERNET NETWORK RECOVERY MODE</a:t>
            </a:r>
          </a:p>
          <a:p>
            <a:pPr>
              <a:lnSpc>
                <a:spcPct val="90000"/>
              </a:lnSpc>
              <a:buFont typeface="Wingdings" panose="05000000000000000000" pitchFamily="2" charset="2"/>
              <a:buNone/>
            </a:pPr>
            <a:r>
              <a:rPr lang="en-GB" altLang="en-US" sz="1400">
                <a:solidFill>
                  <a:srgbClr val="00FF00"/>
                </a:solidFill>
              </a:rPr>
              <a:t>EC0BCCD4   0903095807 T H ent9           ETHERNET DOWN</a:t>
            </a:r>
          </a:p>
          <a:p>
            <a:pPr>
              <a:lnSpc>
                <a:spcPct val="90000"/>
              </a:lnSpc>
            </a:pPr>
            <a:endParaRPr lang="en-GB" altLang="en-US" sz="1400">
              <a:solidFill>
                <a:srgbClr val="00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75138"/>
                                        </p:tgtEl>
                                        <p:attrNameLst>
                                          <p:attrName>style.visibility</p:attrName>
                                        </p:attrNameLst>
                                      </p:cBhvr>
                                      <p:to>
                                        <p:strVal val="visible"/>
                                      </p:to>
                                    </p:set>
                                    <p:anim calcmode="discrete" valueType="clr">
                                      <p:cBhvr override="childStyle">
                                        <p:cTn id="7" dur="80"/>
                                        <p:tgtEl>
                                          <p:spTgt spid="47513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5138"/>
                                        </p:tgtEl>
                                        <p:attrNameLst>
                                          <p:attrName>fillcolor</p:attrName>
                                        </p:attrNameLst>
                                      </p:cBhvr>
                                      <p:tavLst>
                                        <p:tav tm="0">
                                          <p:val>
                                            <p:clrVal>
                                              <a:schemeClr val="accent2"/>
                                            </p:clrVal>
                                          </p:val>
                                        </p:tav>
                                        <p:tav tm="50000">
                                          <p:val>
                                            <p:clrVal>
                                              <a:schemeClr val="hlink"/>
                                            </p:clrVal>
                                          </p:val>
                                        </p:tav>
                                      </p:tavLst>
                                    </p:anim>
                                    <p:set>
                                      <p:cBhvr>
                                        <p:cTn id="9" dur="80"/>
                                        <p:tgtEl>
                                          <p:spTgt spid="475138"/>
                                        </p:tgtEl>
                                        <p:attrNameLst>
                                          <p:attrName>fill.type</p:attrName>
                                        </p:attrNameLst>
                                      </p:cBhvr>
                                      <p:to>
                                        <p:strVal val="solid"/>
                                      </p:to>
                                    </p:set>
                                  </p:childTnLst>
                                </p:cTn>
                              </p:par>
                              <p:par>
                                <p:cTn id="10" presetID="9" presetClass="entr" presetSubtype="0" fill="hold" grpId="0" nodeType="withEffect">
                                  <p:stCondLst>
                                    <p:cond delay="0"/>
                                  </p:stCondLst>
                                  <p:childTnLst>
                                    <p:set>
                                      <p:cBhvr>
                                        <p:cTn id="11" dur="1" fill="hold">
                                          <p:stCondLst>
                                            <p:cond delay="0"/>
                                          </p:stCondLst>
                                        </p:cTn>
                                        <p:tgtEl>
                                          <p:spTgt spid="475139">
                                            <p:bg/>
                                          </p:spTgt>
                                        </p:tgtEl>
                                        <p:attrNameLst>
                                          <p:attrName>style.visibility</p:attrName>
                                        </p:attrNameLst>
                                      </p:cBhvr>
                                      <p:to>
                                        <p:strVal val="visible"/>
                                      </p:to>
                                    </p:set>
                                    <p:animEffect transition="in" filter="dissolve">
                                      <p:cBhvr>
                                        <p:cTn id="12" dur="500"/>
                                        <p:tgtEl>
                                          <p:spTgt spid="47513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p:bldP spid="475139" grpId="0" uiExpand="1" build="p"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35EA7C-355F-4B73-AF5F-9B76086C37DC}"/>
              </a:ext>
            </a:extLst>
          </p:cNvPr>
          <p:cNvSpPr>
            <a:spLocks noGrp="1"/>
          </p:cNvSpPr>
          <p:nvPr>
            <p:ph type="sldNum" sz="quarter" idx="10"/>
          </p:nvPr>
        </p:nvSpPr>
        <p:spPr/>
        <p:txBody>
          <a:bodyPr/>
          <a:lstStyle/>
          <a:p>
            <a:r>
              <a:rPr lang="en-GB" altLang="en-US"/>
              <a:t>Page </a:t>
            </a:r>
            <a:fld id="{2C24EDBA-EF9C-4A19-9098-EA54986EC8F8}" type="slidenum">
              <a:rPr lang="en-GB" altLang="en-US"/>
              <a:pPr/>
              <a:t>95</a:t>
            </a:fld>
            <a:r>
              <a:rPr lang="en-GB" altLang="en-US" sz="1400" b="0">
                <a:solidFill>
                  <a:schemeClr val="tx1"/>
                </a:solidFill>
              </a:rPr>
              <a:t> | </a:t>
            </a:r>
            <a:fld id="{FF25B287-BEA2-485A-81E8-0BC14AF921AD}" type="datetime1">
              <a:rPr lang="en-GB" altLang="en-US" sz="1400" b="0">
                <a:solidFill>
                  <a:schemeClr val="tx1"/>
                </a:solidFill>
              </a:rPr>
              <a:pPr/>
              <a:t>07/07/2021</a:t>
            </a:fld>
            <a:r>
              <a:rPr lang="en-GB" altLang="en-US" sz="1400" b="0">
                <a:solidFill>
                  <a:schemeClr val="tx1"/>
                </a:solidFill>
              </a:rPr>
              <a:t> | UNIX Fundementals II </a:t>
            </a:r>
          </a:p>
        </p:txBody>
      </p:sp>
      <p:sp>
        <p:nvSpPr>
          <p:cNvPr id="477186" name="Rectangle 2">
            <a:extLst>
              <a:ext uri="{FF2B5EF4-FFF2-40B4-BE49-F238E27FC236}">
                <a16:creationId xmlns:a16="http://schemas.microsoft.com/office/drawing/2014/main" id="{768D52C4-BAEC-4B96-9620-59097DC9F6E9}"/>
              </a:ext>
            </a:extLst>
          </p:cNvPr>
          <p:cNvSpPr>
            <a:spLocks noGrp="1" noChangeArrowheads="1"/>
          </p:cNvSpPr>
          <p:nvPr>
            <p:ph type="title"/>
          </p:nvPr>
        </p:nvSpPr>
        <p:spPr/>
        <p:txBody>
          <a:bodyPr/>
          <a:lstStyle/>
          <a:p>
            <a:r>
              <a:rPr lang="en-US" altLang="en-US" sz="4000"/>
              <a:t>System Error Reporting – AIX II</a:t>
            </a:r>
            <a:endParaRPr lang="en-GB" altLang="en-US" sz="4000"/>
          </a:p>
        </p:txBody>
      </p:sp>
      <p:sp>
        <p:nvSpPr>
          <p:cNvPr id="477187" name="Rectangle 3">
            <a:extLst>
              <a:ext uri="{FF2B5EF4-FFF2-40B4-BE49-F238E27FC236}">
                <a16:creationId xmlns:a16="http://schemas.microsoft.com/office/drawing/2014/main" id="{2112BB8B-E7C2-423D-AF9B-D0C305151731}"/>
              </a:ext>
            </a:extLst>
          </p:cNvPr>
          <p:cNvSpPr>
            <a:spLocks noGrp="1" noChangeArrowheads="1"/>
          </p:cNvSpPr>
          <p:nvPr>
            <p:ph type="body" idx="1"/>
          </p:nvPr>
        </p:nvSpPr>
        <p:spPr>
          <a:xfrm>
            <a:off x="776288" y="1196975"/>
            <a:ext cx="8420100" cy="4681538"/>
          </a:xfrm>
          <a:solidFill>
            <a:schemeClr val="tx1"/>
          </a:solidFill>
          <a:ln/>
        </p:spPr>
        <p:txBody>
          <a:bodyPr/>
          <a:lstStyle/>
          <a:p>
            <a:pPr>
              <a:lnSpc>
                <a:spcPct val="80000"/>
              </a:lnSpc>
              <a:buFont typeface="Wingdings" panose="05000000000000000000" pitchFamily="2" charset="2"/>
              <a:buNone/>
            </a:pPr>
            <a:r>
              <a:rPr lang="en-GB" altLang="en-US" sz="1200">
                <a:solidFill>
                  <a:schemeClr val="bg1"/>
                </a:solidFill>
              </a:rPr>
              <a:t>AIX system error log example:gbsrual0048:root:/&gt; errpt -a | pg</a:t>
            </a:r>
          </a:p>
          <a:p>
            <a:pPr>
              <a:lnSpc>
                <a:spcPct val="80000"/>
              </a:lnSpc>
              <a:buFont typeface="Wingdings" panose="05000000000000000000" pitchFamily="2" charset="2"/>
              <a:buNone/>
            </a:pPr>
            <a:r>
              <a:rPr lang="en-GB" altLang="en-US" sz="800">
                <a:solidFill>
                  <a:schemeClr val="bg1"/>
                </a:solidFill>
              </a:rPr>
              <a:t>---------------------------------------------------------------------------</a:t>
            </a:r>
          </a:p>
          <a:p>
            <a:pPr>
              <a:lnSpc>
                <a:spcPct val="80000"/>
              </a:lnSpc>
              <a:buFont typeface="Wingdings" panose="05000000000000000000" pitchFamily="2" charset="2"/>
              <a:buNone/>
            </a:pPr>
            <a:r>
              <a:rPr lang="en-GB" altLang="en-US" sz="1200">
                <a:solidFill>
                  <a:schemeClr val="bg1"/>
                </a:solidFill>
              </a:rPr>
              <a:t>LABEL:          CONFIGRM_STARTED_ST</a:t>
            </a:r>
          </a:p>
          <a:p>
            <a:pPr>
              <a:lnSpc>
                <a:spcPct val="80000"/>
              </a:lnSpc>
              <a:buFont typeface="Wingdings" panose="05000000000000000000" pitchFamily="2" charset="2"/>
              <a:buNone/>
            </a:pPr>
            <a:r>
              <a:rPr lang="en-GB" altLang="en-US" sz="1200">
                <a:solidFill>
                  <a:schemeClr val="bg1"/>
                </a:solidFill>
              </a:rPr>
              <a:t>IDENTIFIER:     DE84C4DB</a:t>
            </a:r>
          </a:p>
          <a:p>
            <a:pPr>
              <a:lnSpc>
                <a:spcPct val="80000"/>
              </a:lnSpc>
              <a:buFont typeface="Wingdings" panose="05000000000000000000" pitchFamily="2" charset="2"/>
              <a:buNone/>
            </a:pPr>
            <a:r>
              <a:rPr lang="en-GB" altLang="en-US" sz="1200">
                <a:solidFill>
                  <a:schemeClr val="bg1"/>
                </a:solidFill>
              </a:rPr>
              <a:t>Date/Time:       Thu 13 Sep 16:09:22 2007</a:t>
            </a:r>
          </a:p>
          <a:p>
            <a:pPr>
              <a:lnSpc>
                <a:spcPct val="80000"/>
              </a:lnSpc>
              <a:buFont typeface="Wingdings" panose="05000000000000000000" pitchFamily="2" charset="2"/>
              <a:buNone/>
            </a:pPr>
            <a:r>
              <a:rPr lang="en-GB" altLang="en-US" sz="1200">
                <a:solidFill>
                  <a:schemeClr val="bg1"/>
                </a:solidFill>
              </a:rPr>
              <a:t>Sequence Number: 561</a:t>
            </a:r>
          </a:p>
          <a:p>
            <a:pPr>
              <a:lnSpc>
                <a:spcPct val="80000"/>
              </a:lnSpc>
              <a:buFont typeface="Wingdings" panose="05000000000000000000" pitchFamily="2" charset="2"/>
              <a:buNone/>
            </a:pPr>
            <a:r>
              <a:rPr lang="en-GB" altLang="en-US" sz="1200">
                <a:solidFill>
                  <a:schemeClr val="bg1"/>
                </a:solidFill>
              </a:rPr>
              <a:t>Machine Id:      0002A587D600</a:t>
            </a:r>
          </a:p>
          <a:p>
            <a:pPr>
              <a:lnSpc>
                <a:spcPct val="80000"/>
              </a:lnSpc>
              <a:buFont typeface="Wingdings" panose="05000000000000000000" pitchFamily="2" charset="2"/>
              <a:buNone/>
            </a:pPr>
            <a:r>
              <a:rPr lang="en-GB" altLang="en-US" sz="1200">
                <a:solidFill>
                  <a:schemeClr val="bg1"/>
                </a:solidFill>
              </a:rPr>
              <a:t>Node Id:         gbsrual0048</a:t>
            </a:r>
          </a:p>
          <a:p>
            <a:pPr>
              <a:lnSpc>
                <a:spcPct val="80000"/>
              </a:lnSpc>
              <a:buFont typeface="Wingdings" panose="05000000000000000000" pitchFamily="2" charset="2"/>
              <a:buNone/>
            </a:pPr>
            <a:r>
              <a:rPr lang="en-GB" altLang="en-US" sz="1200">
                <a:solidFill>
                  <a:schemeClr val="bg1"/>
                </a:solidFill>
              </a:rPr>
              <a:t>Class:           O</a:t>
            </a:r>
          </a:p>
          <a:p>
            <a:pPr>
              <a:lnSpc>
                <a:spcPct val="80000"/>
              </a:lnSpc>
              <a:buFont typeface="Wingdings" panose="05000000000000000000" pitchFamily="2" charset="2"/>
              <a:buNone/>
            </a:pPr>
            <a:r>
              <a:rPr lang="en-GB" altLang="en-US" sz="1200">
                <a:solidFill>
                  <a:schemeClr val="bg1"/>
                </a:solidFill>
              </a:rPr>
              <a:t>Type:            INFO</a:t>
            </a:r>
          </a:p>
          <a:p>
            <a:pPr>
              <a:lnSpc>
                <a:spcPct val="80000"/>
              </a:lnSpc>
              <a:buFont typeface="Wingdings" panose="05000000000000000000" pitchFamily="2" charset="2"/>
              <a:buNone/>
            </a:pPr>
            <a:r>
              <a:rPr lang="en-GB" altLang="en-US" sz="1200">
                <a:solidFill>
                  <a:schemeClr val="bg1"/>
                </a:solidFill>
              </a:rPr>
              <a:t>Resource Name:   ConfigRM</a:t>
            </a:r>
          </a:p>
          <a:p>
            <a:pPr>
              <a:lnSpc>
                <a:spcPct val="80000"/>
              </a:lnSpc>
              <a:buFont typeface="Wingdings" panose="05000000000000000000" pitchFamily="2" charset="2"/>
              <a:buNone/>
            </a:pPr>
            <a:endParaRPr lang="en-GB" altLang="en-US" sz="800">
              <a:solidFill>
                <a:schemeClr val="bg1"/>
              </a:solidFill>
            </a:endParaRPr>
          </a:p>
          <a:p>
            <a:pPr>
              <a:lnSpc>
                <a:spcPct val="80000"/>
              </a:lnSpc>
              <a:buFont typeface="Wingdings" panose="05000000000000000000" pitchFamily="2" charset="2"/>
              <a:buNone/>
            </a:pPr>
            <a:r>
              <a:rPr lang="en-GB" altLang="en-US" sz="1000">
                <a:solidFill>
                  <a:schemeClr val="bg1"/>
                </a:solidFill>
              </a:rPr>
              <a:t>Description</a:t>
            </a:r>
          </a:p>
          <a:p>
            <a:pPr>
              <a:lnSpc>
                <a:spcPct val="80000"/>
              </a:lnSpc>
              <a:buFont typeface="Wingdings" panose="05000000000000000000" pitchFamily="2" charset="2"/>
              <a:buNone/>
            </a:pPr>
            <a:r>
              <a:rPr lang="en-GB" altLang="en-US" sz="1000">
                <a:solidFill>
                  <a:schemeClr val="bg1"/>
                </a:solidFill>
              </a:rPr>
              <a:t>IBM.ConfigRM daemon has started.</a:t>
            </a:r>
          </a:p>
          <a:p>
            <a:pPr>
              <a:lnSpc>
                <a:spcPct val="80000"/>
              </a:lnSpc>
              <a:buFont typeface="Wingdings" panose="05000000000000000000" pitchFamily="2" charset="2"/>
              <a:buNone/>
            </a:pPr>
            <a:endParaRPr lang="en-GB" altLang="en-US" sz="800">
              <a:solidFill>
                <a:schemeClr val="bg1"/>
              </a:solidFill>
            </a:endParaRPr>
          </a:p>
          <a:p>
            <a:pPr>
              <a:lnSpc>
                <a:spcPct val="80000"/>
              </a:lnSpc>
              <a:buFont typeface="Wingdings" panose="05000000000000000000" pitchFamily="2" charset="2"/>
              <a:buNone/>
            </a:pPr>
            <a:r>
              <a:rPr lang="en-GB" altLang="en-US" sz="1000">
                <a:solidFill>
                  <a:schemeClr val="bg1"/>
                </a:solidFill>
              </a:rPr>
              <a:t>Probable Causes</a:t>
            </a:r>
          </a:p>
          <a:p>
            <a:pPr>
              <a:lnSpc>
                <a:spcPct val="80000"/>
              </a:lnSpc>
              <a:buFont typeface="Wingdings" panose="05000000000000000000" pitchFamily="2" charset="2"/>
              <a:buNone/>
            </a:pPr>
            <a:r>
              <a:rPr lang="en-GB" altLang="en-US" sz="1000">
                <a:solidFill>
                  <a:schemeClr val="bg1"/>
                </a:solidFill>
              </a:rPr>
              <a:t>The RSCT Configuration Manager daemon (IBM.ConfigRMd) has been started.</a:t>
            </a:r>
          </a:p>
          <a:p>
            <a:pPr>
              <a:lnSpc>
                <a:spcPct val="80000"/>
              </a:lnSpc>
              <a:buFont typeface="Wingdings" panose="05000000000000000000" pitchFamily="2" charset="2"/>
              <a:buNone/>
            </a:pPr>
            <a:endParaRPr lang="en-GB" altLang="en-US" sz="800">
              <a:solidFill>
                <a:schemeClr val="bg1"/>
              </a:solidFill>
            </a:endParaRPr>
          </a:p>
          <a:p>
            <a:pPr>
              <a:lnSpc>
                <a:spcPct val="80000"/>
              </a:lnSpc>
              <a:buFont typeface="Wingdings" panose="05000000000000000000" pitchFamily="2" charset="2"/>
              <a:buNone/>
            </a:pPr>
            <a:r>
              <a:rPr lang="en-GB" altLang="en-US" sz="1000">
                <a:solidFill>
                  <a:schemeClr val="bg1"/>
                </a:solidFill>
              </a:rPr>
              <a:t>User Causes</a:t>
            </a:r>
          </a:p>
          <a:p>
            <a:pPr>
              <a:lnSpc>
                <a:spcPct val="80000"/>
              </a:lnSpc>
              <a:buFont typeface="Wingdings" panose="05000000000000000000" pitchFamily="2" charset="2"/>
              <a:buNone/>
            </a:pPr>
            <a:r>
              <a:rPr lang="en-GB" altLang="en-US" sz="1000">
                <a:solidFill>
                  <a:schemeClr val="bg1"/>
                </a:solidFill>
              </a:rPr>
              <a:t>The RSCT Configuration Manager daemon (IBM.ConfigRMd) has been started.</a:t>
            </a:r>
          </a:p>
          <a:p>
            <a:pPr>
              <a:lnSpc>
                <a:spcPct val="80000"/>
              </a:lnSpc>
              <a:buFont typeface="Wingdings" panose="05000000000000000000" pitchFamily="2" charset="2"/>
              <a:buNone/>
            </a:pPr>
            <a:endParaRPr lang="en-GB" altLang="en-US" sz="800">
              <a:solidFill>
                <a:schemeClr val="bg1"/>
              </a:solidFill>
            </a:endParaRPr>
          </a:p>
          <a:p>
            <a:pPr>
              <a:lnSpc>
                <a:spcPct val="80000"/>
              </a:lnSpc>
              <a:buFont typeface="Wingdings" panose="05000000000000000000" pitchFamily="2" charset="2"/>
              <a:buNone/>
            </a:pPr>
            <a:r>
              <a:rPr lang="en-GB" altLang="en-US" sz="1000">
                <a:solidFill>
                  <a:schemeClr val="bg1"/>
                </a:solidFill>
              </a:rPr>
              <a:t>        Recommended Actions</a:t>
            </a:r>
          </a:p>
          <a:p>
            <a:pPr>
              <a:lnSpc>
                <a:spcPct val="80000"/>
              </a:lnSpc>
              <a:buFont typeface="Wingdings" panose="05000000000000000000" pitchFamily="2" charset="2"/>
              <a:buNone/>
            </a:pPr>
            <a:r>
              <a:rPr lang="en-GB" altLang="en-US" sz="1000">
                <a:solidFill>
                  <a:schemeClr val="bg1"/>
                </a:solidFill>
              </a:rPr>
              <a:t>        None</a:t>
            </a:r>
          </a:p>
          <a:p>
            <a:pPr>
              <a:lnSpc>
                <a:spcPct val="80000"/>
              </a:lnSpc>
              <a:buFont typeface="Wingdings" panose="05000000000000000000" pitchFamily="2" charset="2"/>
              <a:buNone/>
            </a:pPr>
            <a:endParaRPr lang="en-GB" altLang="en-US" sz="800">
              <a:solidFill>
                <a:schemeClr val="bg1"/>
              </a:solidFill>
            </a:endParaRPr>
          </a:p>
          <a:p>
            <a:pPr>
              <a:lnSpc>
                <a:spcPct val="80000"/>
              </a:lnSpc>
              <a:buFont typeface="Wingdings" panose="05000000000000000000" pitchFamily="2" charset="2"/>
              <a:buNone/>
            </a:pPr>
            <a:r>
              <a:rPr lang="en-GB" altLang="en-US" sz="1000">
                <a:solidFill>
                  <a:schemeClr val="bg1"/>
                </a:solidFill>
              </a:rPr>
              <a:t>Detail Data</a:t>
            </a:r>
          </a:p>
          <a:p>
            <a:pPr>
              <a:lnSpc>
                <a:spcPct val="80000"/>
              </a:lnSpc>
              <a:buFont typeface="Wingdings" panose="05000000000000000000" pitchFamily="2" charset="2"/>
              <a:buNone/>
            </a:pPr>
            <a:r>
              <a:rPr lang="en-GB" altLang="en-US" sz="1000">
                <a:solidFill>
                  <a:schemeClr val="bg1"/>
                </a:solidFill>
              </a:rPr>
              <a:t>DETECTING MODULE</a:t>
            </a:r>
          </a:p>
          <a:p>
            <a:pPr>
              <a:lnSpc>
                <a:spcPct val="80000"/>
              </a:lnSpc>
              <a:buFont typeface="Wingdings" panose="05000000000000000000" pitchFamily="2" charset="2"/>
              <a:buNone/>
            </a:pPr>
            <a:r>
              <a:rPr lang="en-GB" altLang="en-US" sz="1000">
                <a:solidFill>
                  <a:schemeClr val="bg1"/>
                </a:solidFill>
              </a:rPr>
              <a:t>RSCT,IBM.ConfigRMd.C,1.29,207</a:t>
            </a:r>
          </a:p>
          <a:p>
            <a:pPr>
              <a:lnSpc>
                <a:spcPct val="80000"/>
              </a:lnSpc>
              <a:buFont typeface="Wingdings" panose="05000000000000000000" pitchFamily="2" charset="2"/>
              <a:buNone/>
            </a:pPr>
            <a:r>
              <a:rPr lang="en-GB" altLang="en-US" sz="1000">
                <a:solidFill>
                  <a:schemeClr val="bg1"/>
                </a:solidFill>
              </a:rPr>
              <a:t>ERROR ID</a:t>
            </a:r>
          </a:p>
          <a:p>
            <a:pPr>
              <a:lnSpc>
                <a:spcPct val="80000"/>
              </a:lnSpc>
              <a:buFont typeface="Wingdings" panose="05000000000000000000" pitchFamily="2" charset="2"/>
              <a:buNone/>
            </a:pPr>
            <a:r>
              <a:rPr lang="en-GB" altLang="en-US" sz="1000">
                <a:solidFill>
                  <a:schemeClr val="bg1"/>
                </a:solidFill>
              </a:rPr>
              <a:t>REFERENCE CODE</a:t>
            </a:r>
          </a:p>
          <a:p>
            <a:pPr>
              <a:lnSpc>
                <a:spcPct val="80000"/>
              </a:lnSpc>
              <a:buFont typeface="Wingdings" panose="05000000000000000000" pitchFamily="2" charset="2"/>
              <a:buNone/>
            </a:pPr>
            <a:r>
              <a:rPr lang="en-GB" altLang="en-US" sz="80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77186"/>
                                        </p:tgtEl>
                                        <p:attrNameLst>
                                          <p:attrName>style.visibility</p:attrName>
                                        </p:attrNameLst>
                                      </p:cBhvr>
                                      <p:to>
                                        <p:strVal val="visible"/>
                                      </p:to>
                                    </p:set>
                                    <p:anim calcmode="discrete" valueType="clr">
                                      <p:cBhvr override="childStyle">
                                        <p:cTn id="7" dur="80"/>
                                        <p:tgtEl>
                                          <p:spTgt spid="4771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77186"/>
                                        </p:tgtEl>
                                        <p:attrNameLst>
                                          <p:attrName>fillcolor</p:attrName>
                                        </p:attrNameLst>
                                      </p:cBhvr>
                                      <p:tavLst>
                                        <p:tav tm="0">
                                          <p:val>
                                            <p:clrVal>
                                              <a:schemeClr val="accent2"/>
                                            </p:clrVal>
                                          </p:val>
                                        </p:tav>
                                        <p:tav tm="50000">
                                          <p:val>
                                            <p:clrVal>
                                              <a:schemeClr val="hlink"/>
                                            </p:clrVal>
                                          </p:val>
                                        </p:tav>
                                      </p:tavLst>
                                    </p:anim>
                                    <p:set>
                                      <p:cBhvr>
                                        <p:cTn id="9" dur="80"/>
                                        <p:tgtEl>
                                          <p:spTgt spid="477186"/>
                                        </p:tgtEl>
                                        <p:attrNameLst>
                                          <p:attrName>fill.type</p:attrName>
                                        </p:attrNameLst>
                                      </p:cBhvr>
                                      <p:to>
                                        <p:strVal val="solid"/>
                                      </p:to>
                                    </p:set>
                                  </p:childTnLst>
                                </p:cTn>
                              </p:par>
                              <p:par>
                                <p:cTn id="10" presetID="9" presetClass="entr" presetSubtype="0" fill="hold" grpId="0" nodeType="withEffect">
                                  <p:stCondLst>
                                    <p:cond delay="0"/>
                                  </p:stCondLst>
                                  <p:childTnLst>
                                    <p:set>
                                      <p:cBhvr>
                                        <p:cTn id="11" dur="1" fill="hold">
                                          <p:stCondLst>
                                            <p:cond delay="0"/>
                                          </p:stCondLst>
                                        </p:cTn>
                                        <p:tgtEl>
                                          <p:spTgt spid="477187">
                                            <p:bg/>
                                          </p:spTgt>
                                        </p:tgtEl>
                                        <p:attrNameLst>
                                          <p:attrName>style.visibility</p:attrName>
                                        </p:attrNameLst>
                                      </p:cBhvr>
                                      <p:to>
                                        <p:strVal val="visible"/>
                                      </p:to>
                                    </p:set>
                                    <p:animEffect transition="in" filter="dissolve">
                                      <p:cBhvr>
                                        <p:cTn id="12" dur="500"/>
                                        <p:tgtEl>
                                          <p:spTgt spid="477187">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p:bldP spid="477187" grpId="0"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9F8AA7AA-886B-41D3-9FDC-2B956DFFA07E}"/>
              </a:ext>
            </a:extLst>
          </p:cNvPr>
          <p:cNvSpPr>
            <a:spLocks noGrp="1"/>
          </p:cNvSpPr>
          <p:nvPr>
            <p:ph type="sldNum" sz="quarter" idx="10"/>
          </p:nvPr>
        </p:nvSpPr>
        <p:spPr/>
        <p:txBody>
          <a:bodyPr/>
          <a:lstStyle/>
          <a:p>
            <a:r>
              <a:rPr lang="en-GB" altLang="en-US"/>
              <a:t>Page </a:t>
            </a:r>
            <a:fld id="{E3A1B395-BAC2-44F7-90E1-0AF5745BF042}" type="slidenum">
              <a:rPr lang="en-GB" altLang="en-US"/>
              <a:pPr/>
              <a:t>96</a:t>
            </a:fld>
            <a:r>
              <a:rPr lang="en-GB" altLang="en-US" sz="1400" b="0">
                <a:solidFill>
                  <a:schemeClr val="tx1"/>
                </a:solidFill>
              </a:rPr>
              <a:t> | </a:t>
            </a:r>
            <a:fld id="{FDEB6298-3935-4D43-89B9-3584F1CF73A7}" type="datetime1">
              <a:rPr lang="en-GB" altLang="en-US" sz="1400" b="0">
                <a:solidFill>
                  <a:schemeClr val="tx1"/>
                </a:solidFill>
              </a:rPr>
              <a:pPr/>
              <a:t>07/07/2021</a:t>
            </a:fld>
            <a:r>
              <a:rPr lang="en-GB" altLang="en-US" sz="1400" b="0">
                <a:solidFill>
                  <a:schemeClr val="tx1"/>
                </a:solidFill>
              </a:rPr>
              <a:t> | UNIX Fundementals II </a:t>
            </a:r>
          </a:p>
        </p:txBody>
      </p:sp>
      <p:pic>
        <p:nvPicPr>
          <p:cNvPr id="398341" name="Picture 5">
            <a:extLst>
              <a:ext uri="{FF2B5EF4-FFF2-40B4-BE49-F238E27FC236}">
                <a16:creationId xmlns:a16="http://schemas.microsoft.com/office/drawing/2014/main" id="{2373EC33-4DCA-4D64-9EE1-A986B2B4A832}"/>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38" name="Rectangle 2">
            <a:extLst>
              <a:ext uri="{FF2B5EF4-FFF2-40B4-BE49-F238E27FC236}">
                <a16:creationId xmlns:a16="http://schemas.microsoft.com/office/drawing/2014/main" id="{445E327C-DADF-4F58-9514-899E3EB0A196}"/>
              </a:ext>
            </a:extLst>
          </p:cNvPr>
          <p:cNvSpPr>
            <a:spLocks noGrp="1" noChangeArrowheads="1"/>
          </p:cNvSpPr>
          <p:nvPr>
            <p:ph type="title"/>
          </p:nvPr>
        </p:nvSpPr>
        <p:spPr>
          <a:xfrm>
            <a:off x="415925" y="476250"/>
            <a:ext cx="9001125" cy="658813"/>
          </a:xfrm>
        </p:spPr>
        <p:txBody>
          <a:bodyPr/>
          <a:lstStyle/>
          <a:p>
            <a:r>
              <a:rPr lang="en-GB" altLang="en-US"/>
              <a:t>System Error Reporting Checkpoint I</a:t>
            </a:r>
          </a:p>
        </p:txBody>
      </p:sp>
      <p:sp>
        <p:nvSpPr>
          <p:cNvPr id="398339" name="Rectangle 3">
            <a:extLst>
              <a:ext uri="{FF2B5EF4-FFF2-40B4-BE49-F238E27FC236}">
                <a16:creationId xmlns:a16="http://schemas.microsoft.com/office/drawing/2014/main" id="{C1AA78C0-A152-4204-A433-3AFA0B9470DB}"/>
              </a:ext>
            </a:extLst>
          </p:cNvPr>
          <p:cNvSpPr>
            <a:spLocks noGrp="1" noChangeArrowheads="1"/>
          </p:cNvSpPr>
          <p:nvPr>
            <p:ph type="body" idx="1"/>
          </p:nvPr>
        </p:nvSpPr>
        <p:spPr>
          <a:xfrm>
            <a:off x="704850" y="1341438"/>
            <a:ext cx="8420100" cy="4537075"/>
          </a:xfrm>
        </p:spPr>
        <p:txBody>
          <a:bodyPr/>
          <a:lstStyle/>
          <a:p>
            <a:pPr marL="457200" indent="-457200">
              <a:buFont typeface="Wingdings" panose="05000000000000000000" pitchFamily="2" charset="2"/>
              <a:buAutoNum type="arabicPeriod"/>
            </a:pPr>
            <a:r>
              <a:rPr lang="en-GB" altLang="en-US"/>
              <a:t>Where are the system error log files kept for:</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AutoNum type="alphaLcParenR"/>
            </a:pPr>
            <a:r>
              <a:rPr lang="en-GB" altLang="en-US"/>
              <a:t>Linux	_____________________________</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AutoNum type="alphaLcParenR"/>
            </a:pPr>
            <a:r>
              <a:rPr lang="en-GB" altLang="en-US"/>
              <a:t>AIX	_____________________________</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AutoNum type="alphaLcParenR"/>
            </a:pPr>
            <a:r>
              <a:rPr lang="en-GB" altLang="en-US"/>
              <a:t>Solaris	_____________________________</a:t>
            </a:r>
          </a:p>
          <a:p>
            <a:pPr marL="838200" lvl="1" indent="-381000">
              <a:buFont typeface="Wingdings" panose="05000000000000000000" pitchFamily="2" charset="2"/>
              <a:buAutoNum type="alphaLcParenR"/>
            </a:pPr>
            <a:endParaRPr lang="en-GB" altLang="en-US"/>
          </a:p>
          <a:p>
            <a:pPr marL="457200" indent="-457200">
              <a:buFont typeface="Wingdings" panose="05000000000000000000" pitchFamily="2" charset="2"/>
              <a:buAutoNum type="arabicPeriod"/>
            </a:pPr>
            <a:r>
              <a:rPr lang="en-GB" altLang="en-US"/>
              <a:t>What command would you to display the system error logs for AIX?</a:t>
            </a:r>
          </a:p>
          <a:p>
            <a:pPr marL="457200" indent="-457200">
              <a:buFont typeface="Wingdings" panose="05000000000000000000" pitchFamily="2" charset="2"/>
              <a:buAutoNum type="arabicPeriod"/>
            </a:pPr>
            <a:endParaRPr lang="en-GB" altLang="en-US"/>
          </a:p>
        </p:txBody>
      </p:sp>
      <p:sp>
        <p:nvSpPr>
          <p:cNvPr id="398340" name="Line 4">
            <a:extLst>
              <a:ext uri="{FF2B5EF4-FFF2-40B4-BE49-F238E27FC236}">
                <a16:creationId xmlns:a16="http://schemas.microsoft.com/office/drawing/2014/main" id="{8F65196F-EA41-4A50-80E5-5585DBFE8002}"/>
              </a:ext>
            </a:extLst>
          </p:cNvPr>
          <p:cNvSpPr>
            <a:spLocks noChangeShapeType="1"/>
          </p:cNvSpPr>
          <p:nvPr/>
        </p:nvSpPr>
        <p:spPr bwMode="auto">
          <a:xfrm>
            <a:off x="1136650" y="5516563"/>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8342" name="Text Box 6">
            <a:extLst>
              <a:ext uri="{FF2B5EF4-FFF2-40B4-BE49-F238E27FC236}">
                <a16:creationId xmlns:a16="http://schemas.microsoft.com/office/drawing/2014/main" id="{74E8B32D-A963-4348-9437-E160EC129985}"/>
              </a:ext>
            </a:extLst>
          </p:cNvPr>
          <p:cNvSpPr txBox="1">
            <a:spLocks noChangeArrowheads="1"/>
          </p:cNvSpPr>
          <p:nvPr/>
        </p:nvSpPr>
        <p:spPr bwMode="auto">
          <a:xfrm>
            <a:off x="488950" y="1628775"/>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2C082940-2F73-4A68-85D8-EF09C51CF3BA}"/>
              </a:ext>
            </a:extLst>
          </p:cNvPr>
          <p:cNvSpPr>
            <a:spLocks noGrp="1"/>
          </p:cNvSpPr>
          <p:nvPr>
            <p:ph type="sldNum" sz="quarter" idx="10"/>
          </p:nvPr>
        </p:nvSpPr>
        <p:spPr/>
        <p:txBody>
          <a:bodyPr/>
          <a:lstStyle/>
          <a:p>
            <a:r>
              <a:rPr lang="en-GB" altLang="en-US"/>
              <a:t>Page </a:t>
            </a:r>
            <a:fld id="{96264490-4178-4447-BADC-B48E166FA049}" type="slidenum">
              <a:rPr lang="en-GB" altLang="en-US"/>
              <a:pPr/>
              <a:t>97</a:t>
            </a:fld>
            <a:r>
              <a:rPr lang="en-GB" altLang="en-US" sz="1400" b="0">
                <a:solidFill>
                  <a:schemeClr val="tx1"/>
                </a:solidFill>
              </a:rPr>
              <a:t> | </a:t>
            </a:r>
            <a:fld id="{28FE94E4-F718-42C5-A090-526391F2BA2C}" type="datetime1">
              <a:rPr lang="en-GB" altLang="en-US" sz="1400" b="0">
                <a:solidFill>
                  <a:schemeClr val="tx1"/>
                </a:solidFill>
              </a:rPr>
              <a:pPr/>
              <a:t>07/07/2021</a:t>
            </a:fld>
            <a:r>
              <a:rPr lang="en-GB" altLang="en-US" sz="1400" b="0">
                <a:solidFill>
                  <a:schemeClr val="tx1"/>
                </a:solidFill>
              </a:rPr>
              <a:t> | UNIX Fundementals II </a:t>
            </a:r>
          </a:p>
        </p:txBody>
      </p:sp>
      <p:pic>
        <p:nvPicPr>
          <p:cNvPr id="474114" name="Picture 2">
            <a:extLst>
              <a:ext uri="{FF2B5EF4-FFF2-40B4-BE49-F238E27FC236}">
                <a16:creationId xmlns:a16="http://schemas.microsoft.com/office/drawing/2014/main" id="{E3DFD52D-28DA-4C28-A8ED-FB703EA1D7F4}"/>
              </a:ext>
            </a:extLst>
          </p:cNvPr>
          <p:cNvPicPr>
            <a:picLocks noChangeAspect="1" noChangeArrowheads="1"/>
          </p:cNvPicPr>
          <p:nvPr/>
        </p:nvPicPr>
        <p:blipFill>
          <a:blip r:embed="rId2">
            <a:lum bright="90000" contrast="-80000"/>
            <a:extLst>
              <a:ext uri="{28A0092B-C50C-407E-A947-70E740481C1C}">
                <a14:useLocalDpi xmlns:a14="http://schemas.microsoft.com/office/drawing/2010/main" val="0"/>
              </a:ext>
            </a:extLst>
          </a:blip>
          <a:srcRect/>
          <a:stretch>
            <a:fillRect/>
          </a:stretch>
        </p:blipFill>
        <p:spPr bwMode="auto">
          <a:xfrm>
            <a:off x="3729038" y="260350"/>
            <a:ext cx="23352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4115" name="Rectangle 3">
            <a:extLst>
              <a:ext uri="{FF2B5EF4-FFF2-40B4-BE49-F238E27FC236}">
                <a16:creationId xmlns:a16="http://schemas.microsoft.com/office/drawing/2014/main" id="{A987695E-4B24-4526-B46C-3FABF634A65B}"/>
              </a:ext>
            </a:extLst>
          </p:cNvPr>
          <p:cNvSpPr>
            <a:spLocks noGrp="1" noChangeArrowheads="1"/>
          </p:cNvSpPr>
          <p:nvPr>
            <p:ph type="title"/>
          </p:nvPr>
        </p:nvSpPr>
        <p:spPr/>
        <p:txBody>
          <a:bodyPr/>
          <a:lstStyle/>
          <a:p>
            <a:r>
              <a:rPr lang="en-GB" altLang="en-US"/>
              <a:t>System Error Reporting Checkpoint</a:t>
            </a:r>
          </a:p>
        </p:txBody>
      </p:sp>
      <p:sp>
        <p:nvSpPr>
          <p:cNvPr id="474116" name="Rectangle 4">
            <a:extLst>
              <a:ext uri="{FF2B5EF4-FFF2-40B4-BE49-F238E27FC236}">
                <a16:creationId xmlns:a16="http://schemas.microsoft.com/office/drawing/2014/main" id="{0E5FCADC-C051-4A57-AB4C-E6ACE1B53F41}"/>
              </a:ext>
            </a:extLst>
          </p:cNvPr>
          <p:cNvSpPr>
            <a:spLocks noGrp="1" noChangeArrowheads="1"/>
          </p:cNvSpPr>
          <p:nvPr>
            <p:ph type="body" idx="1"/>
          </p:nvPr>
        </p:nvSpPr>
        <p:spPr/>
        <p:txBody>
          <a:bodyPr/>
          <a:lstStyle/>
          <a:p>
            <a:pPr marL="457200" indent="-457200">
              <a:buFont typeface="Wingdings" panose="05000000000000000000" pitchFamily="2" charset="2"/>
              <a:buAutoNum type="arabicPeriod" startAt="3"/>
            </a:pPr>
            <a:r>
              <a:rPr lang="en-GB" altLang="en-US"/>
              <a:t>Which command would you use to display the system error logs for the following flavours of UNIX:</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AutoNum type="alphaLcParenR"/>
            </a:pPr>
            <a:r>
              <a:rPr lang="en-GB" altLang="en-US"/>
              <a:t>Linux	_____________________________</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AutoNum type="alphaLcParenR"/>
            </a:pPr>
            <a:r>
              <a:rPr lang="en-GB" altLang="en-US"/>
              <a:t>AIX	_____________________________</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AutoNum type="alphaLcParenR"/>
            </a:pPr>
            <a:r>
              <a:rPr lang="en-GB" altLang="en-US"/>
              <a:t>Solaris	_____________________________</a:t>
            </a:r>
          </a:p>
          <a:p>
            <a:pPr marL="838200" lvl="1" indent="-381000">
              <a:buFont typeface="Wingdings" panose="05000000000000000000" pitchFamily="2" charset="2"/>
              <a:buAutoNum type="alphaLcParenR"/>
            </a:pPr>
            <a:endParaRPr lang="en-GB" altLang="en-US"/>
          </a:p>
          <a:p>
            <a:pPr marL="457200" indent="-457200">
              <a:buFont typeface="Wingdings" panose="05000000000000000000" pitchFamily="2" charset="2"/>
              <a:buAutoNum type="arabicPeriod" startAt="3"/>
            </a:pPr>
            <a:r>
              <a:rPr lang="en-GB" altLang="en-US"/>
              <a:t>What information is recorded in the system error logs?</a:t>
            </a:r>
          </a:p>
          <a:p>
            <a:pPr marL="838200" lvl="1" indent="-381000">
              <a:buFont typeface="Wingdings" panose="05000000000000000000" pitchFamily="2" charset="2"/>
              <a:buAutoNum type="alphaLcParenR"/>
            </a:pPr>
            <a:endParaRPr lang="en-GB" altLang="en-US"/>
          </a:p>
          <a:p>
            <a:pPr marL="838200" lvl="1" indent="-381000">
              <a:buFont typeface="Wingdings" panose="05000000000000000000" pitchFamily="2" charset="2"/>
              <a:buNone/>
            </a:pPr>
            <a:endParaRPr lang="en-GB" altLang="en-US"/>
          </a:p>
        </p:txBody>
      </p:sp>
      <p:sp>
        <p:nvSpPr>
          <p:cNvPr id="474118" name="Text Box 6">
            <a:extLst>
              <a:ext uri="{FF2B5EF4-FFF2-40B4-BE49-F238E27FC236}">
                <a16:creationId xmlns:a16="http://schemas.microsoft.com/office/drawing/2014/main" id="{AC8040AC-4694-4517-8C63-903AA4E9AEE0}"/>
              </a:ext>
            </a:extLst>
          </p:cNvPr>
          <p:cNvSpPr txBox="1">
            <a:spLocks noChangeArrowheads="1"/>
          </p:cNvSpPr>
          <p:nvPr/>
        </p:nvSpPr>
        <p:spPr bwMode="auto">
          <a:xfrm>
            <a:off x="488950" y="1628775"/>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a:p>
        </p:txBody>
      </p:sp>
      <p:sp>
        <p:nvSpPr>
          <p:cNvPr id="474119" name="Line 7">
            <a:extLst>
              <a:ext uri="{FF2B5EF4-FFF2-40B4-BE49-F238E27FC236}">
                <a16:creationId xmlns:a16="http://schemas.microsoft.com/office/drawing/2014/main" id="{3B3E6262-2297-4CA5-973C-5A132F0AC51B}"/>
              </a:ext>
            </a:extLst>
          </p:cNvPr>
          <p:cNvSpPr>
            <a:spLocks noChangeShapeType="1"/>
          </p:cNvSpPr>
          <p:nvPr/>
        </p:nvSpPr>
        <p:spPr bwMode="auto">
          <a:xfrm>
            <a:off x="1136650" y="5661025"/>
            <a:ext cx="74104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B1DC687-01E4-4B53-8573-1909B96AB944}"/>
              </a:ext>
            </a:extLst>
          </p:cNvPr>
          <p:cNvSpPr>
            <a:spLocks noGrp="1"/>
          </p:cNvSpPr>
          <p:nvPr>
            <p:ph type="sldNum" sz="quarter" idx="10"/>
          </p:nvPr>
        </p:nvSpPr>
        <p:spPr/>
        <p:txBody>
          <a:bodyPr/>
          <a:lstStyle/>
          <a:p>
            <a:r>
              <a:rPr lang="en-GB" altLang="en-US"/>
              <a:t>Page </a:t>
            </a:r>
            <a:fld id="{84A46621-0313-455D-8208-FFCB4FD90078}" type="slidenum">
              <a:rPr lang="en-GB" altLang="en-US"/>
              <a:pPr/>
              <a:t>98</a:t>
            </a:fld>
            <a:r>
              <a:rPr lang="en-GB" altLang="en-US" sz="1400" b="0">
                <a:solidFill>
                  <a:schemeClr val="tx1"/>
                </a:solidFill>
              </a:rPr>
              <a:t> | </a:t>
            </a:r>
            <a:fld id="{7BD89F86-1A17-4615-BD46-12C1B913D28F}" type="datetime1">
              <a:rPr lang="en-GB" altLang="en-US" sz="1400" b="0">
                <a:solidFill>
                  <a:schemeClr val="tx1"/>
                </a:solidFill>
              </a:rPr>
              <a:pPr/>
              <a:t>07/07/2021</a:t>
            </a:fld>
            <a:r>
              <a:rPr lang="en-GB" altLang="en-US" sz="1400" b="0">
                <a:solidFill>
                  <a:schemeClr val="tx1"/>
                </a:solidFill>
              </a:rPr>
              <a:t> | UNIX Fundementals II </a:t>
            </a:r>
          </a:p>
        </p:txBody>
      </p:sp>
      <p:pic>
        <p:nvPicPr>
          <p:cNvPr id="299012" name="Picture 4">
            <a:extLst>
              <a:ext uri="{FF2B5EF4-FFF2-40B4-BE49-F238E27FC236}">
                <a16:creationId xmlns:a16="http://schemas.microsoft.com/office/drawing/2014/main" id="{48F4210A-ED50-4AD8-9C38-65BDB08AB246}"/>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40113" y="960438"/>
            <a:ext cx="2981325" cy="589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0" name="Rectangle 2">
            <a:extLst>
              <a:ext uri="{FF2B5EF4-FFF2-40B4-BE49-F238E27FC236}">
                <a16:creationId xmlns:a16="http://schemas.microsoft.com/office/drawing/2014/main" id="{463DCA1E-502F-4812-BC09-0B4105D2B934}"/>
              </a:ext>
            </a:extLst>
          </p:cNvPr>
          <p:cNvSpPr>
            <a:spLocks noGrp="1" noChangeArrowheads="1"/>
          </p:cNvSpPr>
          <p:nvPr>
            <p:ph type="title"/>
          </p:nvPr>
        </p:nvSpPr>
        <p:spPr/>
        <p:txBody>
          <a:bodyPr/>
          <a:lstStyle/>
          <a:p>
            <a:r>
              <a:rPr lang="en-GB" altLang="en-US"/>
              <a:t>UNIX </a:t>
            </a:r>
            <a:r>
              <a:rPr lang="en-GB" altLang="en-US">
                <a:solidFill>
                  <a:srgbClr val="800000"/>
                </a:solidFill>
              </a:rPr>
              <a:t>Fun</a:t>
            </a:r>
            <a:r>
              <a:rPr lang="en-GB" altLang="en-US"/>
              <a:t>damentals Part II</a:t>
            </a:r>
          </a:p>
        </p:txBody>
      </p:sp>
      <p:sp>
        <p:nvSpPr>
          <p:cNvPr id="299011" name="Rectangle 3">
            <a:extLst>
              <a:ext uri="{FF2B5EF4-FFF2-40B4-BE49-F238E27FC236}">
                <a16:creationId xmlns:a16="http://schemas.microsoft.com/office/drawing/2014/main" id="{EBCD7C36-7FCA-4A60-9ADD-605DBE3AFBA4}"/>
              </a:ext>
            </a:extLst>
          </p:cNvPr>
          <p:cNvSpPr>
            <a:spLocks noGrp="1" noChangeArrowheads="1"/>
          </p:cNvSpPr>
          <p:nvPr>
            <p:ph type="body" idx="1"/>
          </p:nvPr>
        </p:nvSpPr>
        <p:spPr>
          <a:xfrm>
            <a:off x="742950" y="1484313"/>
            <a:ext cx="8420100" cy="4321175"/>
          </a:xfrm>
        </p:spPr>
        <p:txBody>
          <a:bodyPr/>
          <a:lstStyle/>
          <a:p>
            <a:r>
              <a:rPr lang="en-US" altLang="en-US">
                <a:solidFill>
                  <a:schemeClr val="hlink"/>
                </a:solidFill>
              </a:rPr>
              <a:t>vi editor</a:t>
            </a:r>
          </a:p>
          <a:p>
            <a:r>
              <a:rPr lang="en-US" altLang="en-US">
                <a:solidFill>
                  <a:schemeClr val="hlink"/>
                </a:solidFill>
              </a:rPr>
              <a:t>Redirection &amp; Regular Expressions</a:t>
            </a:r>
          </a:p>
          <a:p>
            <a:r>
              <a:rPr lang="en-US" altLang="en-US">
                <a:solidFill>
                  <a:schemeClr val="hlink"/>
                </a:solidFill>
              </a:rPr>
              <a:t>Scheduling</a:t>
            </a:r>
          </a:p>
          <a:p>
            <a:r>
              <a:rPr lang="en-US" altLang="en-US">
                <a:solidFill>
                  <a:schemeClr val="hlink"/>
                </a:solidFill>
              </a:rPr>
              <a:t>Networking</a:t>
            </a:r>
          </a:p>
          <a:p>
            <a:r>
              <a:rPr lang="en-US" altLang="en-US">
                <a:solidFill>
                  <a:schemeClr val="hlink"/>
                </a:solidFill>
              </a:rPr>
              <a:t>Printing</a:t>
            </a:r>
          </a:p>
          <a:p>
            <a:r>
              <a:rPr lang="en-US" altLang="en-US">
                <a:solidFill>
                  <a:schemeClr val="hlink"/>
                </a:solidFill>
              </a:rPr>
              <a:t>UNIX Tools &amp; Utilities</a:t>
            </a:r>
          </a:p>
          <a:p>
            <a:r>
              <a:rPr lang="en-US" altLang="en-US">
                <a:solidFill>
                  <a:schemeClr val="hlink"/>
                </a:solidFill>
              </a:rPr>
              <a:t>System Error Reporting</a:t>
            </a:r>
          </a:p>
          <a:p>
            <a:r>
              <a:rPr lang="en-US" altLang="en-US" sz="3200">
                <a:solidFill>
                  <a:srgbClr val="800000"/>
                </a:solidFill>
              </a:rPr>
              <a:t>UNIX Manual Pages</a:t>
            </a:r>
          </a:p>
          <a:p>
            <a:endParaRPr lang="en-GB" altLang="en-US">
              <a:solidFill>
                <a:schemeClr val="hlink"/>
              </a:solidFill>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299010"/>
                                        </p:tgtEl>
                                        <p:attrNameLst>
                                          <p:attrName>style.visibility</p:attrName>
                                        </p:attrNameLst>
                                      </p:cBhvr>
                                      <p:to>
                                        <p:strVal val="visible"/>
                                      </p:to>
                                    </p:set>
                                    <p:anim calcmode="discrete" valueType="clr">
                                      <p:cBhvr override="childStyle">
                                        <p:cTn id="7" dur="80"/>
                                        <p:tgtEl>
                                          <p:spTgt spid="29901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99010"/>
                                        </p:tgtEl>
                                        <p:attrNameLst>
                                          <p:attrName>fillcolor</p:attrName>
                                        </p:attrNameLst>
                                      </p:cBhvr>
                                      <p:tavLst>
                                        <p:tav tm="0">
                                          <p:val>
                                            <p:clrVal>
                                              <a:schemeClr val="accent2"/>
                                            </p:clrVal>
                                          </p:val>
                                        </p:tav>
                                        <p:tav tm="50000">
                                          <p:val>
                                            <p:clrVal>
                                              <a:schemeClr val="hlink"/>
                                            </p:clrVal>
                                          </p:val>
                                        </p:tav>
                                      </p:tavLst>
                                    </p:anim>
                                    <p:set>
                                      <p:cBhvr>
                                        <p:cTn id="9" dur="80"/>
                                        <p:tgtEl>
                                          <p:spTgt spid="299010"/>
                                        </p:tgtEl>
                                        <p:attrNameLst>
                                          <p:attrName>fill.type</p:attrName>
                                        </p:attrNameLst>
                                      </p:cBhvr>
                                      <p:to>
                                        <p:strVal val="solid"/>
                                      </p:to>
                                    </p:set>
                                  </p:childTnLst>
                                </p:cTn>
                              </p:par>
                            </p:childTnLst>
                          </p:cTn>
                        </p:par>
                        <p:par>
                          <p:cTn id="10" fill="hold" nodeType="afterGroup">
                            <p:stCondLst>
                              <p:cond delay="920"/>
                            </p:stCondLst>
                            <p:childTnLst>
                              <p:par>
                                <p:cTn id="11" presetID="3" presetClass="entr" presetSubtype="10" fill="hold" grpId="0" nodeType="afterEffect">
                                  <p:stCondLst>
                                    <p:cond delay="0"/>
                                  </p:stCondLst>
                                  <p:childTnLst>
                                    <p:set>
                                      <p:cBhvr>
                                        <p:cTn id="12" dur="1" fill="hold">
                                          <p:stCondLst>
                                            <p:cond delay="0"/>
                                          </p:stCondLst>
                                        </p:cTn>
                                        <p:tgtEl>
                                          <p:spTgt spid="299011">
                                            <p:txEl>
                                              <p:pRg st="0" end="0"/>
                                            </p:txEl>
                                          </p:spTgt>
                                        </p:tgtEl>
                                        <p:attrNameLst>
                                          <p:attrName>style.visibility</p:attrName>
                                        </p:attrNameLst>
                                      </p:cBhvr>
                                      <p:to>
                                        <p:strVal val="visible"/>
                                      </p:to>
                                    </p:set>
                                    <p:animEffect transition="in" filter="blinds(horizontal)">
                                      <p:cBhvr>
                                        <p:cTn id="13" dur="500"/>
                                        <p:tgtEl>
                                          <p:spTgt spid="299011">
                                            <p:txEl>
                                              <p:pRg st="0" end="0"/>
                                            </p:txEl>
                                          </p:spTgt>
                                        </p:tgtEl>
                                      </p:cBhvr>
                                    </p:animEffect>
                                  </p:childTnLst>
                                </p:cTn>
                              </p:par>
                            </p:childTnLst>
                          </p:cTn>
                        </p:par>
                        <p:par>
                          <p:cTn id="14" fill="hold" nodeType="afterGroup">
                            <p:stCondLst>
                              <p:cond delay="1420"/>
                            </p:stCondLst>
                            <p:childTnLst>
                              <p:par>
                                <p:cTn id="15" presetID="3" presetClass="entr" presetSubtype="10" fill="hold" grpId="0" nodeType="afterEffect">
                                  <p:stCondLst>
                                    <p:cond delay="0"/>
                                  </p:stCondLst>
                                  <p:childTnLst>
                                    <p:set>
                                      <p:cBhvr>
                                        <p:cTn id="16" dur="1" fill="hold">
                                          <p:stCondLst>
                                            <p:cond delay="0"/>
                                          </p:stCondLst>
                                        </p:cTn>
                                        <p:tgtEl>
                                          <p:spTgt spid="299011">
                                            <p:txEl>
                                              <p:pRg st="1" end="1"/>
                                            </p:txEl>
                                          </p:spTgt>
                                        </p:tgtEl>
                                        <p:attrNameLst>
                                          <p:attrName>style.visibility</p:attrName>
                                        </p:attrNameLst>
                                      </p:cBhvr>
                                      <p:to>
                                        <p:strVal val="visible"/>
                                      </p:to>
                                    </p:set>
                                    <p:animEffect transition="in" filter="blinds(horizontal)">
                                      <p:cBhvr>
                                        <p:cTn id="17" dur="500"/>
                                        <p:tgtEl>
                                          <p:spTgt spid="299011">
                                            <p:txEl>
                                              <p:pRg st="1" end="1"/>
                                            </p:txEl>
                                          </p:spTgt>
                                        </p:tgtEl>
                                      </p:cBhvr>
                                    </p:animEffect>
                                  </p:childTnLst>
                                </p:cTn>
                              </p:par>
                            </p:childTnLst>
                          </p:cTn>
                        </p:par>
                        <p:par>
                          <p:cTn id="18" fill="hold" nodeType="afterGroup">
                            <p:stCondLst>
                              <p:cond delay="1920"/>
                            </p:stCondLst>
                            <p:childTnLst>
                              <p:par>
                                <p:cTn id="19" presetID="3" presetClass="entr" presetSubtype="10" fill="hold" grpId="0" nodeType="afterEffect">
                                  <p:stCondLst>
                                    <p:cond delay="0"/>
                                  </p:stCondLst>
                                  <p:childTnLst>
                                    <p:set>
                                      <p:cBhvr>
                                        <p:cTn id="20" dur="1" fill="hold">
                                          <p:stCondLst>
                                            <p:cond delay="0"/>
                                          </p:stCondLst>
                                        </p:cTn>
                                        <p:tgtEl>
                                          <p:spTgt spid="299011">
                                            <p:txEl>
                                              <p:pRg st="2" end="2"/>
                                            </p:txEl>
                                          </p:spTgt>
                                        </p:tgtEl>
                                        <p:attrNameLst>
                                          <p:attrName>style.visibility</p:attrName>
                                        </p:attrNameLst>
                                      </p:cBhvr>
                                      <p:to>
                                        <p:strVal val="visible"/>
                                      </p:to>
                                    </p:set>
                                    <p:animEffect transition="in" filter="blinds(horizontal)">
                                      <p:cBhvr>
                                        <p:cTn id="21" dur="500"/>
                                        <p:tgtEl>
                                          <p:spTgt spid="299011">
                                            <p:txEl>
                                              <p:pRg st="2" end="2"/>
                                            </p:txEl>
                                          </p:spTgt>
                                        </p:tgtEl>
                                      </p:cBhvr>
                                    </p:animEffect>
                                  </p:childTnLst>
                                </p:cTn>
                              </p:par>
                            </p:childTnLst>
                          </p:cTn>
                        </p:par>
                        <p:par>
                          <p:cTn id="22" fill="hold" nodeType="afterGroup">
                            <p:stCondLst>
                              <p:cond delay="2420"/>
                            </p:stCondLst>
                            <p:childTnLst>
                              <p:par>
                                <p:cTn id="23" presetID="3" presetClass="entr" presetSubtype="10" fill="hold" grpId="0" nodeType="afterEffect">
                                  <p:stCondLst>
                                    <p:cond delay="0"/>
                                  </p:stCondLst>
                                  <p:childTnLst>
                                    <p:set>
                                      <p:cBhvr>
                                        <p:cTn id="24" dur="1" fill="hold">
                                          <p:stCondLst>
                                            <p:cond delay="0"/>
                                          </p:stCondLst>
                                        </p:cTn>
                                        <p:tgtEl>
                                          <p:spTgt spid="299011">
                                            <p:txEl>
                                              <p:pRg st="3" end="3"/>
                                            </p:txEl>
                                          </p:spTgt>
                                        </p:tgtEl>
                                        <p:attrNameLst>
                                          <p:attrName>style.visibility</p:attrName>
                                        </p:attrNameLst>
                                      </p:cBhvr>
                                      <p:to>
                                        <p:strVal val="visible"/>
                                      </p:to>
                                    </p:set>
                                    <p:animEffect transition="in" filter="blinds(horizontal)">
                                      <p:cBhvr>
                                        <p:cTn id="25" dur="500"/>
                                        <p:tgtEl>
                                          <p:spTgt spid="299011">
                                            <p:txEl>
                                              <p:pRg st="3" end="3"/>
                                            </p:txEl>
                                          </p:spTgt>
                                        </p:tgtEl>
                                      </p:cBhvr>
                                    </p:animEffect>
                                  </p:childTnLst>
                                </p:cTn>
                              </p:par>
                            </p:childTnLst>
                          </p:cTn>
                        </p:par>
                        <p:par>
                          <p:cTn id="26" fill="hold" nodeType="afterGroup">
                            <p:stCondLst>
                              <p:cond delay="2920"/>
                            </p:stCondLst>
                            <p:childTnLst>
                              <p:par>
                                <p:cTn id="27" presetID="3" presetClass="entr" presetSubtype="10" fill="hold" grpId="0" nodeType="afterEffect">
                                  <p:stCondLst>
                                    <p:cond delay="0"/>
                                  </p:stCondLst>
                                  <p:childTnLst>
                                    <p:set>
                                      <p:cBhvr>
                                        <p:cTn id="28" dur="1" fill="hold">
                                          <p:stCondLst>
                                            <p:cond delay="0"/>
                                          </p:stCondLst>
                                        </p:cTn>
                                        <p:tgtEl>
                                          <p:spTgt spid="299011">
                                            <p:txEl>
                                              <p:pRg st="4" end="4"/>
                                            </p:txEl>
                                          </p:spTgt>
                                        </p:tgtEl>
                                        <p:attrNameLst>
                                          <p:attrName>style.visibility</p:attrName>
                                        </p:attrNameLst>
                                      </p:cBhvr>
                                      <p:to>
                                        <p:strVal val="visible"/>
                                      </p:to>
                                    </p:set>
                                    <p:animEffect transition="in" filter="blinds(horizontal)">
                                      <p:cBhvr>
                                        <p:cTn id="29" dur="500"/>
                                        <p:tgtEl>
                                          <p:spTgt spid="299011">
                                            <p:txEl>
                                              <p:pRg st="4" end="4"/>
                                            </p:txEl>
                                          </p:spTgt>
                                        </p:tgtEl>
                                      </p:cBhvr>
                                    </p:animEffect>
                                  </p:childTnLst>
                                </p:cTn>
                              </p:par>
                            </p:childTnLst>
                          </p:cTn>
                        </p:par>
                        <p:par>
                          <p:cTn id="30" fill="hold" nodeType="afterGroup">
                            <p:stCondLst>
                              <p:cond delay="3420"/>
                            </p:stCondLst>
                            <p:childTnLst>
                              <p:par>
                                <p:cTn id="31" presetID="3" presetClass="entr" presetSubtype="10" fill="hold" grpId="0" nodeType="afterEffect">
                                  <p:stCondLst>
                                    <p:cond delay="0"/>
                                  </p:stCondLst>
                                  <p:childTnLst>
                                    <p:set>
                                      <p:cBhvr>
                                        <p:cTn id="32" dur="1" fill="hold">
                                          <p:stCondLst>
                                            <p:cond delay="0"/>
                                          </p:stCondLst>
                                        </p:cTn>
                                        <p:tgtEl>
                                          <p:spTgt spid="299011">
                                            <p:txEl>
                                              <p:pRg st="5" end="5"/>
                                            </p:txEl>
                                          </p:spTgt>
                                        </p:tgtEl>
                                        <p:attrNameLst>
                                          <p:attrName>style.visibility</p:attrName>
                                        </p:attrNameLst>
                                      </p:cBhvr>
                                      <p:to>
                                        <p:strVal val="visible"/>
                                      </p:to>
                                    </p:set>
                                    <p:animEffect transition="in" filter="blinds(horizontal)">
                                      <p:cBhvr>
                                        <p:cTn id="33" dur="500"/>
                                        <p:tgtEl>
                                          <p:spTgt spid="299011">
                                            <p:txEl>
                                              <p:pRg st="5" end="5"/>
                                            </p:txEl>
                                          </p:spTgt>
                                        </p:tgtEl>
                                      </p:cBhvr>
                                    </p:animEffect>
                                  </p:childTnLst>
                                </p:cTn>
                              </p:par>
                            </p:childTnLst>
                          </p:cTn>
                        </p:par>
                        <p:par>
                          <p:cTn id="34" fill="hold" nodeType="afterGroup">
                            <p:stCondLst>
                              <p:cond delay="3920"/>
                            </p:stCondLst>
                            <p:childTnLst>
                              <p:par>
                                <p:cTn id="35" presetID="3" presetClass="entr" presetSubtype="10" fill="hold" grpId="0" nodeType="afterEffect">
                                  <p:stCondLst>
                                    <p:cond delay="0"/>
                                  </p:stCondLst>
                                  <p:childTnLst>
                                    <p:set>
                                      <p:cBhvr>
                                        <p:cTn id="36" dur="1" fill="hold">
                                          <p:stCondLst>
                                            <p:cond delay="0"/>
                                          </p:stCondLst>
                                        </p:cTn>
                                        <p:tgtEl>
                                          <p:spTgt spid="299011">
                                            <p:txEl>
                                              <p:pRg st="6" end="6"/>
                                            </p:txEl>
                                          </p:spTgt>
                                        </p:tgtEl>
                                        <p:attrNameLst>
                                          <p:attrName>style.visibility</p:attrName>
                                        </p:attrNameLst>
                                      </p:cBhvr>
                                      <p:to>
                                        <p:strVal val="visible"/>
                                      </p:to>
                                    </p:set>
                                    <p:animEffect transition="in" filter="blinds(horizontal)">
                                      <p:cBhvr>
                                        <p:cTn id="37" dur="500"/>
                                        <p:tgtEl>
                                          <p:spTgt spid="299011">
                                            <p:txEl>
                                              <p:pRg st="6" end="6"/>
                                            </p:txEl>
                                          </p:spTgt>
                                        </p:tgtEl>
                                      </p:cBhvr>
                                    </p:animEffect>
                                  </p:childTnLst>
                                </p:cTn>
                              </p:par>
                            </p:childTnLst>
                          </p:cTn>
                        </p:par>
                        <p:par>
                          <p:cTn id="38" fill="hold" nodeType="afterGroup">
                            <p:stCondLst>
                              <p:cond delay="4420"/>
                            </p:stCondLst>
                            <p:childTnLst>
                              <p:par>
                                <p:cTn id="39" presetID="3" presetClass="entr" presetSubtype="10" fill="hold" grpId="0" nodeType="afterEffect">
                                  <p:stCondLst>
                                    <p:cond delay="0"/>
                                  </p:stCondLst>
                                  <p:childTnLst>
                                    <p:set>
                                      <p:cBhvr>
                                        <p:cTn id="40" dur="1" fill="hold">
                                          <p:stCondLst>
                                            <p:cond delay="0"/>
                                          </p:stCondLst>
                                        </p:cTn>
                                        <p:tgtEl>
                                          <p:spTgt spid="299011">
                                            <p:txEl>
                                              <p:pRg st="7" end="7"/>
                                            </p:txEl>
                                          </p:spTgt>
                                        </p:tgtEl>
                                        <p:attrNameLst>
                                          <p:attrName>style.visibility</p:attrName>
                                        </p:attrNameLst>
                                      </p:cBhvr>
                                      <p:to>
                                        <p:strVal val="visible"/>
                                      </p:to>
                                    </p:set>
                                    <p:animEffect transition="in" filter="blinds(horizontal)">
                                      <p:cBhvr>
                                        <p:cTn id="41" dur="500"/>
                                        <p:tgtEl>
                                          <p:spTgt spid="299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p:bldP spid="299011"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7FD0E1-3F7F-45A7-9BAA-EA09108BF7F9}"/>
              </a:ext>
            </a:extLst>
          </p:cNvPr>
          <p:cNvSpPr>
            <a:spLocks noGrp="1"/>
          </p:cNvSpPr>
          <p:nvPr>
            <p:ph type="sldNum" sz="quarter" idx="10"/>
          </p:nvPr>
        </p:nvSpPr>
        <p:spPr/>
        <p:txBody>
          <a:bodyPr/>
          <a:lstStyle/>
          <a:p>
            <a:r>
              <a:rPr lang="en-GB" altLang="en-US"/>
              <a:t>Page </a:t>
            </a:r>
            <a:fld id="{6B533687-E0AD-4F40-8F87-C2D884BB018F}" type="slidenum">
              <a:rPr lang="en-GB" altLang="en-US"/>
              <a:pPr/>
              <a:t>99</a:t>
            </a:fld>
            <a:r>
              <a:rPr lang="en-GB" altLang="en-US" sz="1400" b="0">
                <a:solidFill>
                  <a:schemeClr val="tx1"/>
                </a:solidFill>
              </a:rPr>
              <a:t> | </a:t>
            </a:r>
            <a:fld id="{BFD56FDD-095E-4C22-B2B8-CC33086C02D1}" type="datetime1">
              <a:rPr lang="en-GB" altLang="en-US" sz="1400" b="0">
                <a:solidFill>
                  <a:schemeClr val="tx1"/>
                </a:solidFill>
              </a:rPr>
              <a:pPr/>
              <a:t>07/07/2021</a:t>
            </a:fld>
            <a:r>
              <a:rPr lang="en-GB" altLang="en-US" sz="1400" b="0">
                <a:solidFill>
                  <a:schemeClr val="tx1"/>
                </a:solidFill>
              </a:rPr>
              <a:t> | UNIX Fundementals II </a:t>
            </a:r>
          </a:p>
        </p:txBody>
      </p:sp>
      <p:sp>
        <p:nvSpPr>
          <p:cNvPr id="81922" name="Rectangle 2">
            <a:extLst>
              <a:ext uri="{FF2B5EF4-FFF2-40B4-BE49-F238E27FC236}">
                <a16:creationId xmlns:a16="http://schemas.microsoft.com/office/drawing/2014/main" id="{694BE24F-2C1A-4047-B7AF-1CABFCA68CCC}"/>
              </a:ext>
            </a:extLst>
          </p:cNvPr>
          <p:cNvSpPr>
            <a:spLocks noGrp="1" noChangeArrowheads="1"/>
          </p:cNvSpPr>
          <p:nvPr>
            <p:ph type="title"/>
          </p:nvPr>
        </p:nvSpPr>
        <p:spPr/>
        <p:txBody>
          <a:bodyPr/>
          <a:lstStyle/>
          <a:p>
            <a:r>
              <a:rPr lang="en-US" altLang="en-US"/>
              <a:t>UNIX Manual Pages</a:t>
            </a:r>
          </a:p>
        </p:txBody>
      </p:sp>
      <p:sp>
        <p:nvSpPr>
          <p:cNvPr id="81923" name="Rectangle 3">
            <a:extLst>
              <a:ext uri="{FF2B5EF4-FFF2-40B4-BE49-F238E27FC236}">
                <a16:creationId xmlns:a16="http://schemas.microsoft.com/office/drawing/2014/main" id="{74971DB4-1C15-4304-9D95-E37E72F42A19}"/>
              </a:ext>
            </a:extLst>
          </p:cNvPr>
          <p:cNvSpPr>
            <a:spLocks noGrp="1" noChangeArrowheads="1"/>
          </p:cNvSpPr>
          <p:nvPr>
            <p:ph type="body" idx="1"/>
          </p:nvPr>
        </p:nvSpPr>
        <p:spPr>
          <a:xfrm>
            <a:off x="742950" y="1125538"/>
            <a:ext cx="8420100" cy="4679950"/>
          </a:xfrm>
        </p:spPr>
        <p:txBody>
          <a:bodyPr/>
          <a:lstStyle/>
          <a:p>
            <a:pPr marL="457200" indent="-457200">
              <a:lnSpc>
                <a:spcPct val="90000"/>
              </a:lnSpc>
            </a:pPr>
            <a:r>
              <a:rPr lang="en-US" altLang="en-US" sz="2000"/>
              <a:t>Most UNIX servers have help for UNIX commands in the form of manual pages, this includes Linux.</a:t>
            </a:r>
          </a:p>
          <a:p>
            <a:pPr marL="457200" indent="-457200">
              <a:lnSpc>
                <a:spcPct val="90000"/>
              </a:lnSpc>
            </a:pPr>
            <a:r>
              <a:rPr lang="en-US" altLang="en-US" sz="2000"/>
              <a:t>The “man” command can be used to access this help.</a:t>
            </a:r>
          </a:p>
          <a:p>
            <a:pPr marL="457200" indent="-457200">
              <a:lnSpc>
                <a:spcPct val="90000"/>
              </a:lnSpc>
            </a:pPr>
            <a:r>
              <a:rPr lang="en-US" altLang="en-US" sz="2000"/>
              <a:t>However, some production servers do not have the man pages installed in order to save space and for ‘security’ reasons.</a:t>
            </a:r>
          </a:p>
          <a:p>
            <a:pPr marL="457200" indent="-457200">
              <a:lnSpc>
                <a:spcPct val="90000"/>
              </a:lnSpc>
            </a:pPr>
            <a:r>
              <a:rPr lang="en-GB" altLang="en-US" sz="2000"/>
              <a:t>The man page database is grouped into eight sections: </a:t>
            </a:r>
          </a:p>
          <a:p>
            <a:pPr marL="838200" lvl="1" indent="-381000">
              <a:lnSpc>
                <a:spcPct val="90000"/>
              </a:lnSpc>
              <a:buFont typeface="Wingdings" panose="05000000000000000000" pitchFamily="2" charset="2"/>
              <a:buAutoNum type="arabicPeriod"/>
            </a:pPr>
            <a:r>
              <a:rPr lang="en-GB" altLang="en-US" sz="1600"/>
              <a:t>Indicates user commands and daemons. </a:t>
            </a:r>
          </a:p>
          <a:p>
            <a:pPr marL="838200" lvl="1" indent="-381000">
              <a:lnSpc>
                <a:spcPct val="90000"/>
              </a:lnSpc>
              <a:buFont typeface="Wingdings" panose="05000000000000000000" pitchFamily="2" charset="2"/>
              <a:buAutoNum type="arabicPeriod"/>
            </a:pPr>
            <a:r>
              <a:rPr lang="en-GB" altLang="en-US" sz="1600"/>
              <a:t>Indicates system calls and kernel services. </a:t>
            </a:r>
          </a:p>
          <a:p>
            <a:pPr marL="838200" lvl="1" indent="-381000">
              <a:lnSpc>
                <a:spcPct val="90000"/>
              </a:lnSpc>
              <a:buFont typeface="Wingdings" panose="05000000000000000000" pitchFamily="2" charset="2"/>
              <a:buAutoNum type="arabicPeriod"/>
            </a:pPr>
            <a:r>
              <a:rPr lang="en-GB" altLang="en-US" sz="1600"/>
              <a:t>Indicates subroutines. </a:t>
            </a:r>
          </a:p>
          <a:p>
            <a:pPr marL="838200" lvl="1" indent="-381000">
              <a:lnSpc>
                <a:spcPct val="90000"/>
              </a:lnSpc>
              <a:buFont typeface="Wingdings" panose="05000000000000000000" pitchFamily="2" charset="2"/>
              <a:buAutoNum type="arabicPeriod"/>
            </a:pPr>
            <a:r>
              <a:rPr lang="en-GB" altLang="en-US" sz="1600"/>
              <a:t>Indicates special files, device drivers, and hardware. </a:t>
            </a:r>
          </a:p>
          <a:p>
            <a:pPr marL="838200" lvl="1" indent="-381000">
              <a:lnSpc>
                <a:spcPct val="90000"/>
              </a:lnSpc>
              <a:buFont typeface="Wingdings" panose="05000000000000000000" pitchFamily="2" charset="2"/>
              <a:buAutoNum type="arabicPeriod"/>
            </a:pPr>
            <a:r>
              <a:rPr lang="en-GB" altLang="en-US" sz="1600"/>
              <a:t>Indicates configuration files. </a:t>
            </a:r>
          </a:p>
          <a:p>
            <a:pPr marL="838200" lvl="1" indent="-381000">
              <a:lnSpc>
                <a:spcPct val="90000"/>
              </a:lnSpc>
              <a:buFont typeface="Wingdings" panose="05000000000000000000" pitchFamily="2" charset="2"/>
              <a:buAutoNum type="arabicPeriod"/>
            </a:pPr>
            <a:r>
              <a:rPr lang="en-GB" altLang="en-US" sz="1600"/>
              <a:t>Indicates games. </a:t>
            </a:r>
          </a:p>
          <a:p>
            <a:pPr marL="838200" lvl="1" indent="-381000">
              <a:lnSpc>
                <a:spcPct val="90000"/>
              </a:lnSpc>
              <a:buFont typeface="Wingdings" panose="05000000000000000000" pitchFamily="2" charset="2"/>
              <a:buAutoNum type="arabicPeriod"/>
            </a:pPr>
            <a:r>
              <a:rPr lang="en-GB" altLang="en-US" sz="1600"/>
              <a:t>Indicates miscellaneous commands. </a:t>
            </a:r>
          </a:p>
          <a:p>
            <a:pPr marL="838200" lvl="1" indent="-381000">
              <a:lnSpc>
                <a:spcPct val="90000"/>
              </a:lnSpc>
              <a:buFont typeface="Wingdings" panose="05000000000000000000" pitchFamily="2" charset="2"/>
              <a:buAutoNum type="arabicPeriod"/>
            </a:pPr>
            <a:r>
              <a:rPr lang="en-GB" altLang="en-US" sz="1600"/>
              <a:t>Indicates administrative commands and daemons. </a:t>
            </a:r>
          </a:p>
          <a:p>
            <a:pPr marL="457200" indent="-457200">
              <a:lnSpc>
                <a:spcPct val="90000"/>
              </a:lnSpc>
            </a:pPr>
            <a:r>
              <a:rPr lang="en-GB" altLang="en-US" sz="1800"/>
              <a:t>All man pages follow a common layout that is optimized for presentation on a simple ASCII text display, possibly without any form of highlighting or font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1922"/>
                                        </p:tgtEl>
                                        <p:attrNameLst>
                                          <p:attrName>style.visibility</p:attrName>
                                        </p:attrNameLst>
                                      </p:cBhvr>
                                      <p:to>
                                        <p:strVal val="visible"/>
                                      </p:to>
                                    </p:set>
                                    <p:anim calcmode="discrete" valueType="clr">
                                      <p:cBhvr override="childStyle">
                                        <p:cTn id="7" dur="80"/>
                                        <p:tgtEl>
                                          <p:spTgt spid="8192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22"/>
                                        </p:tgtEl>
                                        <p:attrNameLst>
                                          <p:attrName>fillcolor</p:attrName>
                                        </p:attrNameLst>
                                      </p:cBhvr>
                                      <p:tavLst>
                                        <p:tav tm="0">
                                          <p:val>
                                            <p:clrVal>
                                              <a:schemeClr val="accent2"/>
                                            </p:clrVal>
                                          </p:val>
                                        </p:tav>
                                        <p:tav tm="50000">
                                          <p:val>
                                            <p:clrVal>
                                              <a:schemeClr val="hlink"/>
                                            </p:clrVal>
                                          </p:val>
                                        </p:tav>
                                      </p:tavLst>
                                    </p:anim>
                                    <p:set>
                                      <p:cBhvr>
                                        <p:cTn id="9" dur="80"/>
                                        <p:tgtEl>
                                          <p:spTgt spid="81922"/>
                                        </p:tgtEl>
                                        <p:attrNameLst>
                                          <p:attrName>fill.type</p:attrName>
                                        </p:attrNameLst>
                                      </p:cBhvr>
                                      <p:to>
                                        <p:strVal val="solid"/>
                                      </p:to>
                                    </p:set>
                                  </p:childTnLst>
                                </p:cTn>
                              </p:par>
                            </p:childTnLst>
                          </p:cTn>
                        </p:par>
                        <p:par>
                          <p:cTn id="10" fill="hold" nodeType="afterGroup">
                            <p:stCondLst>
                              <p:cond delay="640"/>
                            </p:stCondLst>
                            <p:childTnLst>
                              <p:par>
                                <p:cTn id="11" presetID="5" presetClass="entr" presetSubtype="10" fill="hold" grpId="0" nodeType="after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Effect transition="in" filter="checkerboard(across)">
                                      <p:cBhvr>
                                        <p:cTn id="13" dur="500"/>
                                        <p:tgtEl>
                                          <p:spTgt spid="81923">
                                            <p:txEl>
                                              <p:pRg st="0" end="0"/>
                                            </p:txEl>
                                          </p:spTgt>
                                        </p:tgtEl>
                                      </p:cBhvr>
                                    </p:animEffect>
                                  </p:childTnLst>
                                </p:cTn>
                              </p:par>
                            </p:childTnLst>
                          </p:cTn>
                        </p:par>
                        <p:par>
                          <p:cTn id="14" fill="hold" nodeType="afterGroup">
                            <p:stCondLst>
                              <p:cond delay="1140"/>
                            </p:stCondLst>
                            <p:childTnLst>
                              <p:par>
                                <p:cTn id="15" presetID="5" presetClass="entr" presetSubtype="10" fill="hold" grpId="0" nodeType="afterEffect">
                                  <p:stCondLst>
                                    <p:cond delay="0"/>
                                  </p:stCondLst>
                                  <p:childTnLst>
                                    <p:set>
                                      <p:cBhvr>
                                        <p:cTn id="16" dur="1" fill="hold">
                                          <p:stCondLst>
                                            <p:cond delay="0"/>
                                          </p:stCondLst>
                                        </p:cTn>
                                        <p:tgtEl>
                                          <p:spTgt spid="81923">
                                            <p:txEl>
                                              <p:pRg st="1" end="1"/>
                                            </p:txEl>
                                          </p:spTgt>
                                        </p:tgtEl>
                                        <p:attrNameLst>
                                          <p:attrName>style.visibility</p:attrName>
                                        </p:attrNameLst>
                                      </p:cBhvr>
                                      <p:to>
                                        <p:strVal val="visible"/>
                                      </p:to>
                                    </p:set>
                                    <p:animEffect transition="in" filter="checkerboard(across)">
                                      <p:cBhvr>
                                        <p:cTn id="17" dur="500"/>
                                        <p:tgtEl>
                                          <p:spTgt spid="81923">
                                            <p:txEl>
                                              <p:pRg st="1" end="1"/>
                                            </p:txEl>
                                          </p:spTgt>
                                        </p:tgtEl>
                                      </p:cBhvr>
                                    </p:animEffect>
                                  </p:childTnLst>
                                </p:cTn>
                              </p:par>
                            </p:childTnLst>
                          </p:cTn>
                        </p:par>
                        <p:par>
                          <p:cTn id="18" fill="hold" nodeType="afterGroup">
                            <p:stCondLst>
                              <p:cond delay="1640"/>
                            </p:stCondLst>
                            <p:childTnLst>
                              <p:par>
                                <p:cTn id="19" presetID="5" presetClass="entr" presetSubtype="10" fill="hold" grpId="0" nodeType="afterEffect">
                                  <p:stCondLst>
                                    <p:cond delay="0"/>
                                  </p:stCondLst>
                                  <p:childTnLst>
                                    <p:set>
                                      <p:cBhvr>
                                        <p:cTn id="20" dur="1" fill="hold">
                                          <p:stCondLst>
                                            <p:cond delay="0"/>
                                          </p:stCondLst>
                                        </p:cTn>
                                        <p:tgtEl>
                                          <p:spTgt spid="81923">
                                            <p:txEl>
                                              <p:pRg st="2" end="2"/>
                                            </p:txEl>
                                          </p:spTgt>
                                        </p:tgtEl>
                                        <p:attrNameLst>
                                          <p:attrName>style.visibility</p:attrName>
                                        </p:attrNameLst>
                                      </p:cBhvr>
                                      <p:to>
                                        <p:strVal val="visible"/>
                                      </p:to>
                                    </p:set>
                                    <p:animEffect transition="in" filter="checkerboard(across)">
                                      <p:cBhvr>
                                        <p:cTn id="21" dur="500"/>
                                        <p:tgtEl>
                                          <p:spTgt spid="81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uiExpand="1" build="p"/>
    </p:bldLst>
  </p:timing>
</p:sld>
</file>

<file path=ppt/theme/theme1.xml><?xml version="1.0" encoding="utf-8"?>
<a:theme xmlns:a="http://schemas.openxmlformats.org/drawingml/2006/main" name="Thesaurus Template">
  <a:themeElements>
    <a:clrScheme name="Thesaurus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esaurus Templa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Thesaurus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esaurus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esaurus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esaurus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esauru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esauru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esauru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6712</TotalTime>
  <Words>16374</Words>
  <Application>Microsoft Office PowerPoint</Application>
  <PresentationFormat>A4 Paper (210x297 mm)</PresentationFormat>
  <Paragraphs>1735</Paragraphs>
  <Slides>104</Slides>
  <Notes>83</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104</vt:i4>
      </vt:variant>
    </vt:vector>
  </HeadingPairs>
  <TitlesOfParts>
    <vt:vector size="114" baseType="lpstr">
      <vt:lpstr>Times New Roman</vt:lpstr>
      <vt:lpstr>Arial</vt:lpstr>
      <vt:lpstr>Wingdings</vt:lpstr>
      <vt:lpstr>Verdana</vt:lpstr>
      <vt:lpstr>Arial Narrow</vt:lpstr>
      <vt:lpstr>Arial Unicode MS</vt:lpstr>
      <vt:lpstr>Courier New</vt:lpstr>
      <vt:lpstr>Thesaurus Template</vt:lpstr>
      <vt:lpstr>Visio 2000 Drawing</vt:lpstr>
      <vt:lpstr>Microsoft Visio Drawing</vt:lpstr>
      <vt:lpstr>PowerPoint Presentation</vt:lpstr>
      <vt:lpstr>UNIX Fundamentals COURSE AGENDA PART I</vt:lpstr>
      <vt:lpstr>UNIX Fundamentals COURSE AGENDA PART II</vt:lpstr>
      <vt:lpstr>UNIX Fundamentals Part II</vt:lpstr>
      <vt:lpstr>vi editor</vt:lpstr>
      <vt:lpstr>vi editor – What is vi?</vt:lpstr>
      <vt:lpstr>vi editor - A Brief History of vi</vt:lpstr>
      <vt:lpstr>vi editor – Command Input &amp; vi modes </vt:lpstr>
      <vt:lpstr>vi editor – Invoking &amp; Closing vi</vt:lpstr>
      <vt:lpstr>vi editor – Moving Around In vi</vt:lpstr>
      <vt:lpstr>vi editor – Inserting, Deleting &amp; Saving</vt:lpstr>
      <vt:lpstr>vi editor – Copying &amp; Pasting</vt:lpstr>
      <vt:lpstr>vi editor – Find/Search</vt:lpstr>
      <vt:lpstr>vi editor - External Files</vt:lpstr>
      <vt:lpstr>vi editor – Substitution</vt:lpstr>
      <vt:lpstr>Vi Editor Checkpoint - 1</vt:lpstr>
      <vt:lpstr>Vi Editor Checkpoint - 2</vt:lpstr>
      <vt:lpstr>EXERCISE 5 Using vi</vt:lpstr>
      <vt:lpstr>UNIX Fundamentals Part II</vt:lpstr>
      <vt:lpstr>I/O Redirection Revisited</vt:lpstr>
      <vt:lpstr>Pipes</vt:lpstr>
      <vt:lpstr>Redirection to multiple outputs</vt:lpstr>
      <vt:lpstr>Regular Expressions</vt:lpstr>
      <vt:lpstr>Regular Expressions I</vt:lpstr>
      <vt:lpstr>Input/Output Redirection Checkpoint I</vt:lpstr>
      <vt:lpstr>Input/Output Redirection Checkpoint II</vt:lpstr>
      <vt:lpstr>EXERCISE 6 Redirection &amp; Regular Expressions</vt:lpstr>
      <vt:lpstr>UNIX Fundamentals Part II</vt:lpstr>
      <vt:lpstr>Scheduling – CRONTAB Overview</vt:lpstr>
      <vt:lpstr>Scheduling – CRONTAB Commands</vt:lpstr>
      <vt:lpstr>Scheduling – CRONTAB File Syntax</vt:lpstr>
      <vt:lpstr>Scheduling – CRONTAB File Syntax I</vt:lpstr>
      <vt:lpstr>Scheduling – CRONTAB Example</vt:lpstr>
      <vt:lpstr>Scheduling – CRONTAB Restrictions</vt:lpstr>
      <vt:lpstr>Scheduling – CRONTAB File Syntax II</vt:lpstr>
      <vt:lpstr>Scheduling – at command</vt:lpstr>
      <vt:lpstr>Scheduling – at command I</vt:lpstr>
      <vt:lpstr>Scheduling Checkpoint</vt:lpstr>
      <vt:lpstr>Scheduling Checkpoint I</vt:lpstr>
      <vt:lpstr>UNIX Fundamentals Part II</vt:lpstr>
      <vt:lpstr>LVM – Volume Managers</vt:lpstr>
      <vt:lpstr>LVM – Basic Concepts &amp; Terminology</vt:lpstr>
      <vt:lpstr>LVM – Linux Example</vt:lpstr>
      <vt:lpstr>LVM – Disk Utilities</vt:lpstr>
      <vt:lpstr>LVM – Disk Utilities I</vt:lpstr>
      <vt:lpstr>LVM – Disk Utilities II</vt:lpstr>
      <vt:lpstr>Logical Volume Management Checkpoint I</vt:lpstr>
      <vt:lpstr>Logical Volume Management Checkpoint II</vt:lpstr>
      <vt:lpstr>EXERCISE 7 Disk &amp; Logical Volume Management</vt:lpstr>
      <vt:lpstr>UNIX Fundamentals Part II</vt:lpstr>
      <vt:lpstr>Printing - Overview</vt:lpstr>
      <vt:lpstr>Printing – Overview I</vt:lpstr>
      <vt:lpstr>Printing – Queue Definitions</vt:lpstr>
      <vt:lpstr>Printing – Start/Stop Print Subsystem</vt:lpstr>
      <vt:lpstr>Printing – Submitting Print Jobs</vt:lpstr>
      <vt:lpstr>Printing – Removing Print Jobs</vt:lpstr>
      <vt:lpstr>Printing – Print Job Statistics</vt:lpstr>
      <vt:lpstr>Printing Checkpoint I</vt:lpstr>
      <vt:lpstr>Printing Checkpoint II</vt:lpstr>
      <vt:lpstr>UNIX Fundamentals Part II</vt:lpstr>
      <vt:lpstr>UNIX Tools &amp; Utilities</vt:lpstr>
      <vt:lpstr>UNIX Tools &amp; Utilities - find</vt:lpstr>
      <vt:lpstr>UNIX Tools &amp; Utilities – find I</vt:lpstr>
      <vt:lpstr>UNIX Tools &amp; Utilities – find II</vt:lpstr>
      <vt:lpstr>UNIX Tools &amp; Utilities - grep</vt:lpstr>
      <vt:lpstr>UNIX Tools &amp; Utilities – grep I</vt:lpstr>
      <vt:lpstr>UNIX Tools &amp; Utilities - sort</vt:lpstr>
      <vt:lpstr>UNIX Tools &amp; Utilities – sort I</vt:lpstr>
      <vt:lpstr>UNIX Tools &amp; Utilities - head</vt:lpstr>
      <vt:lpstr>UNIX Tools &amp; Utilities – head I</vt:lpstr>
      <vt:lpstr>UNIX Tools &amp; Utilities - tail</vt:lpstr>
      <vt:lpstr>UNIX Tools &amp; Utilities – tail I</vt:lpstr>
      <vt:lpstr>UNIX Tools &amp; Utilities – DOS/UNIX I</vt:lpstr>
      <vt:lpstr>UNIX Tools &amp; Utilities – DOS/UNIX II</vt:lpstr>
      <vt:lpstr>UNIX Tools &amp; Utilities - diff</vt:lpstr>
      <vt:lpstr>UNIX Tools &amp; Utilities – diff example</vt:lpstr>
      <vt:lpstr>UNIX Tools &amp; Utilities - cmp</vt:lpstr>
      <vt:lpstr>UNIX Tools &amp; Utilities - dircmp</vt:lpstr>
      <vt:lpstr>UNIX Tools &amp; Utilities – file </vt:lpstr>
      <vt:lpstr>UNIX Tools &amp; Utilities – alias </vt:lpstr>
      <vt:lpstr>UNIX Tools &amp; Utilities - which</vt:lpstr>
      <vt:lpstr>UNIX Tools &amp; Utilities - whereis</vt:lpstr>
      <vt:lpstr>UNIX Tools &amp; Utilities - tr</vt:lpstr>
      <vt:lpstr>UNIX Tools &amp; Utilities – Compression</vt:lpstr>
      <vt:lpstr>UNIX Tools &amp; Utilities Checkpoint I</vt:lpstr>
      <vt:lpstr>UNIX Tools &amp; Utilities Checkpoint II</vt:lpstr>
      <vt:lpstr>UNIX Tools &amp; Utilities Checkpoint III</vt:lpstr>
      <vt:lpstr>EXERCISE 8 UNIX Tools &amp; Utilities</vt:lpstr>
      <vt:lpstr>UNIX Fundamentals Part II</vt:lpstr>
      <vt:lpstr>System Error Reporting - Overview</vt:lpstr>
      <vt:lpstr>System Error reporting - Log Locations</vt:lpstr>
      <vt:lpstr>System Error Reporting – Linux</vt:lpstr>
      <vt:lpstr>System Error Reporting – Linux I</vt:lpstr>
      <vt:lpstr>System Error Reporting – AIX I</vt:lpstr>
      <vt:lpstr>System Error Reporting – AIX II</vt:lpstr>
      <vt:lpstr>System Error Reporting Checkpoint I</vt:lpstr>
      <vt:lpstr>System Error Reporting Checkpoint</vt:lpstr>
      <vt:lpstr>UNIX Fundamentals Part II</vt:lpstr>
      <vt:lpstr>UNIX Manual Pages</vt:lpstr>
      <vt:lpstr>UNIX Manual Pages I</vt:lpstr>
      <vt:lpstr>UNIX Manual Pages II</vt:lpstr>
      <vt:lpstr>Manual Pages Checkpoint</vt:lpstr>
      <vt:lpstr>EXERCISE 9 UNIX man Pages</vt:lpstr>
      <vt:lpstr>Fin (End of Part II)</vt:lpstr>
    </vt:vector>
  </TitlesOfParts>
  <Manager>Ray Lowes</Manager>
  <Company>HSBC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Fundamentals</dc:title>
  <dc:subject>PART II</dc:subject>
  <dc:creator>G. Hounsell</dc:creator>
  <cp:lastModifiedBy>Gerry Hounsell</cp:lastModifiedBy>
  <cp:revision>220</cp:revision>
  <dcterms:created xsi:type="dcterms:W3CDTF">2002-07-10T14:14:15Z</dcterms:created>
  <dcterms:modified xsi:type="dcterms:W3CDTF">2021-07-07T21:41:43Z</dcterms:modified>
</cp:coreProperties>
</file>