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124"/>
  </p:notesMasterIdLst>
  <p:handoutMasterIdLst>
    <p:handoutMasterId r:id="rId125"/>
  </p:handoutMasterIdLst>
  <p:sldIdLst>
    <p:sldId id="256" r:id="rId2"/>
    <p:sldId id="414" r:id="rId3"/>
    <p:sldId id="415" r:id="rId4"/>
    <p:sldId id="343" r:id="rId5"/>
    <p:sldId id="344" r:id="rId6"/>
    <p:sldId id="345" r:id="rId7"/>
    <p:sldId id="259" r:id="rId8"/>
    <p:sldId id="261" r:id="rId9"/>
    <p:sldId id="262" r:id="rId10"/>
    <p:sldId id="263" r:id="rId11"/>
    <p:sldId id="335" r:id="rId12"/>
    <p:sldId id="336" r:id="rId13"/>
    <p:sldId id="366" r:id="rId14"/>
    <p:sldId id="346" r:id="rId15"/>
    <p:sldId id="361" r:id="rId16"/>
    <p:sldId id="376" r:id="rId17"/>
    <p:sldId id="365" r:id="rId18"/>
    <p:sldId id="364" r:id="rId19"/>
    <p:sldId id="311" r:id="rId20"/>
    <p:sldId id="374" r:id="rId21"/>
    <p:sldId id="362" r:id="rId22"/>
    <p:sldId id="372" r:id="rId23"/>
    <p:sldId id="418" r:id="rId24"/>
    <p:sldId id="402" r:id="rId25"/>
    <p:sldId id="417" r:id="rId26"/>
    <p:sldId id="409" r:id="rId27"/>
    <p:sldId id="407" r:id="rId28"/>
    <p:sldId id="419" r:id="rId29"/>
    <p:sldId id="410" r:id="rId30"/>
    <p:sldId id="363" r:id="rId31"/>
    <p:sldId id="373" r:id="rId32"/>
    <p:sldId id="375" r:id="rId33"/>
    <p:sldId id="403" r:id="rId34"/>
    <p:sldId id="408" r:id="rId35"/>
    <p:sldId id="348" r:id="rId36"/>
    <p:sldId id="338" r:id="rId37"/>
    <p:sldId id="377" r:id="rId38"/>
    <p:sldId id="378" r:id="rId39"/>
    <p:sldId id="379" r:id="rId40"/>
    <p:sldId id="380" r:id="rId41"/>
    <p:sldId id="381" r:id="rId42"/>
    <p:sldId id="340" r:id="rId43"/>
    <p:sldId id="382" r:id="rId44"/>
    <p:sldId id="383" r:id="rId45"/>
    <p:sldId id="342" r:id="rId46"/>
    <p:sldId id="404" r:id="rId47"/>
    <p:sldId id="424" r:id="rId48"/>
    <p:sldId id="425" r:id="rId49"/>
    <p:sldId id="349" r:id="rId50"/>
    <p:sldId id="352" r:id="rId51"/>
    <p:sldId id="388" r:id="rId52"/>
    <p:sldId id="384" r:id="rId53"/>
    <p:sldId id="389" r:id="rId54"/>
    <p:sldId id="390" r:id="rId55"/>
    <p:sldId id="398" r:id="rId56"/>
    <p:sldId id="385" r:id="rId57"/>
    <p:sldId id="386" r:id="rId58"/>
    <p:sldId id="387" r:id="rId59"/>
    <p:sldId id="399" r:id="rId60"/>
    <p:sldId id="392" r:id="rId61"/>
    <p:sldId id="420" r:id="rId62"/>
    <p:sldId id="421" r:id="rId63"/>
    <p:sldId id="397" r:id="rId64"/>
    <p:sldId id="400" r:id="rId65"/>
    <p:sldId id="422" r:id="rId66"/>
    <p:sldId id="396" r:id="rId67"/>
    <p:sldId id="395" r:id="rId68"/>
    <p:sldId id="401" r:id="rId69"/>
    <p:sldId id="353" r:id="rId70"/>
    <p:sldId id="354" r:id="rId71"/>
    <p:sldId id="355" r:id="rId72"/>
    <p:sldId id="357" r:id="rId73"/>
    <p:sldId id="358" r:id="rId74"/>
    <p:sldId id="359" r:id="rId75"/>
    <p:sldId id="405" r:id="rId76"/>
    <p:sldId id="406" r:id="rId77"/>
    <p:sldId id="426" r:id="rId78"/>
    <p:sldId id="350" r:id="rId79"/>
    <p:sldId id="368" r:id="rId80"/>
    <p:sldId id="423" r:id="rId81"/>
    <p:sldId id="269" r:id="rId82"/>
    <p:sldId id="270" r:id="rId83"/>
    <p:sldId id="271" r:id="rId84"/>
    <p:sldId id="276" r:id="rId85"/>
    <p:sldId id="277" r:id="rId86"/>
    <p:sldId id="275" r:id="rId87"/>
    <p:sldId id="279" r:id="rId88"/>
    <p:sldId id="278" r:id="rId89"/>
    <p:sldId id="280" r:id="rId90"/>
    <p:sldId id="367" r:id="rId91"/>
    <p:sldId id="281" r:id="rId92"/>
    <p:sldId id="282" r:id="rId93"/>
    <p:sldId id="283" r:id="rId94"/>
    <p:sldId id="285" r:id="rId95"/>
    <p:sldId id="286" r:id="rId96"/>
    <p:sldId id="293" r:id="rId97"/>
    <p:sldId id="287" r:id="rId98"/>
    <p:sldId id="288" r:id="rId99"/>
    <p:sldId id="289" r:id="rId100"/>
    <p:sldId id="290" r:id="rId101"/>
    <p:sldId id="291" r:id="rId102"/>
    <p:sldId id="294" r:id="rId103"/>
    <p:sldId id="369" r:id="rId104"/>
    <p:sldId id="371" r:id="rId105"/>
    <p:sldId id="295" r:id="rId106"/>
    <p:sldId id="297" r:id="rId107"/>
    <p:sldId id="298" r:id="rId108"/>
    <p:sldId id="300" r:id="rId109"/>
    <p:sldId id="301" r:id="rId110"/>
    <p:sldId id="302" r:id="rId111"/>
    <p:sldId id="303" r:id="rId112"/>
    <p:sldId id="304" r:id="rId113"/>
    <p:sldId id="416" r:id="rId114"/>
    <p:sldId id="411" r:id="rId115"/>
    <p:sldId id="412" r:id="rId116"/>
    <p:sldId id="427" r:id="rId117"/>
    <p:sldId id="351" r:id="rId118"/>
    <p:sldId id="292" r:id="rId119"/>
    <p:sldId id="319" r:id="rId120"/>
    <p:sldId id="320" r:id="rId121"/>
    <p:sldId id="413" r:id="rId122"/>
    <p:sldId id="333" r:id="rId123"/>
  </p:sldIdLst>
  <p:sldSz cx="9144000" cy="6858000" type="screen4x3"/>
  <p:notesSz cx="6662738" cy="9774238"/>
  <p:defaultTextStyle>
    <a:defPPr>
      <a:defRPr lang="en-US"/>
    </a:defPPr>
    <a:lvl1pPr algn="ctr" rtl="0" eaLnBrk="0" fontAlgn="base" hangingPunct="0">
      <a:spcBef>
        <a:spcPct val="0"/>
      </a:spcBef>
      <a:spcAft>
        <a:spcPct val="0"/>
      </a:spcAft>
      <a:defRPr sz="4400" kern="1200">
        <a:solidFill>
          <a:schemeClr val="tx2"/>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4400" kern="1200">
        <a:solidFill>
          <a:schemeClr val="tx2"/>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4400" kern="1200">
        <a:solidFill>
          <a:schemeClr val="tx2"/>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4400" kern="1200">
        <a:solidFill>
          <a:schemeClr val="tx2"/>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4400" kern="1200">
        <a:solidFill>
          <a:schemeClr val="tx2"/>
        </a:solidFill>
        <a:latin typeface="Times New Roman" panose="02020603050405020304" pitchFamily="18" charset="0"/>
        <a:ea typeface="+mn-ea"/>
        <a:cs typeface="+mn-cs"/>
      </a:defRPr>
    </a:lvl5pPr>
    <a:lvl6pPr marL="2286000" algn="l" defTabSz="914400" rtl="0" eaLnBrk="1" latinLnBrk="0" hangingPunct="1">
      <a:defRPr sz="4400" kern="1200">
        <a:solidFill>
          <a:schemeClr val="tx2"/>
        </a:solidFill>
        <a:latin typeface="Times New Roman" panose="02020603050405020304" pitchFamily="18" charset="0"/>
        <a:ea typeface="+mn-ea"/>
        <a:cs typeface="+mn-cs"/>
      </a:defRPr>
    </a:lvl6pPr>
    <a:lvl7pPr marL="2743200" algn="l" defTabSz="914400" rtl="0" eaLnBrk="1" latinLnBrk="0" hangingPunct="1">
      <a:defRPr sz="4400" kern="1200">
        <a:solidFill>
          <a:schemeClr val="tx2"/>
        </a:solidFill>
        <a:latin typeface="Times New Roman" panose="02020603050405020304" pitchFamily="18" charset="0"/>
        <a:ea typeface="+mn-ea"/>
        <a:cs typeface="+mn-cs"/>
      </a:defRPr>
    </a:lvl7pPr>
    <a:lvl8pPr marL="3200400" algn="l" defTabSz="914400" rtl="0" eaLnBrk="1" latinLnBrk="0" hangingPunct="1">
      <a:defRPr sz="4400" kern="1200">
        <a:solidFill>
          <a:schemeClr val="tx2"/>
        </a:solidFill>
        <a:latin typeface="Times New Roman" panose="02020603050405020304" pitchFamily="18" charset="0"/>
        <a:ea typeface="+mn-ea"/>
        <a:cs typeface="+mn-cs"/>
      </a:defRPr>
    </a:lvl8pPr>
    <a:lvl9pPr marL="3657600" algn="l" defTabSz="914400" rtl="0" eaLnBrk="1" latinLnBrk="0" hangingPunct="1">
      <a:defRPr sz="4400" kern="1200">
        <a:solidFill>
          <a:schemeClr val="tx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79">
          <p15:clr>
            <a:srgbClr val="A4A3A4"/>
          </p15:clr>
        </p15:guide>
        <p15:guide id="2" pos="209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Gate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66D2D3-9697-4936-B9B9-B18AE0D0C914}" v="1" dt="2021-07-07T21:34:09.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7" autoAdjust="0"/>
    <p:restoredTop sz="79211" autoAdjust="0"/>
  </p:normalViewPr>
  <p:slideViewPr>
    <p:cSldViewPr>
      <p:cViewPr varScale="1">
        <p:scale>
          <a:sx n="115" d="100"/>
          <a:sy n="115" d="100"/>
        </p:scale>
        <p:origin x="558" y="9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1020"/>
    </p:cViewPr>
  </p:sorterViewPr>
  <p:notesViewPr>
    <p:cSldViewPr>
      <p:cViewPr>
        <p:scale>
          <a:sx n="100" d="100"/>
          <a:sy n="100" d="100"/>
        </p:scale>
        <p:origin x="-2274" y="756"/>
      </p:cViewPr>
      <p:guideLst>
        <p:guide orient="horz" pos="3079"/>
        <p:guide pos="2099"/>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microsoft.com/office/2015/10/relationships/revisionInfo" Target="revisionInfo.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ry Hounsell" userId="f26a6ef12e6cac77" providerId="LiveId" clId="{9B66D2D3-9697-4936-B9B9-B18AE0D0C914}"/>
    <pc:docChg chg="custSel modSld modMainMaster">
      <pc:chgData name="Gerry Hounsell" userId="f26a6ef12e6cac77" providerId="LiveId" clId="{9B66D2D3-9697-4936-B9B9-B18AE0D0C914}" dt="2021-07-07T21:34:09.311" v="1" actId="478"/>
      <pc:docMkLst>
        <pc:docMk/>
      </pc:docMkLst>
      <pc:sldChg chg="addSp modSp mod chgLayout">
        <pc:chgData name="Gerry Hounsell" userId="f26a6ef12e6cac77" providerId="LiveId" clId="{9B66D2D3-9697-4936-B9B9-B18AE0D0C914}" dt="2021-07-07T21:31:16.082" v="0" actId="700"/>
        <pc:sldMkLst>
          <pc:docMk/>
          <pc:sldMk cId="0" sldId="256"/>
        </pc:sldMkLst>
        <pc:spChg chg="add mod ord">
          <ac:chgData name="Gerry Hounsell" userId="f26a6ef12e6cac77" providerId="LiveId" clId="{9B66D2D3-9697-4936-B9B9-B18AE0D0C914}" dt="2021-07-07T21:31:16.082" v="0" actId="700"/>
          <ac:spMkLst>
            <pc:docMk/>
            <pc:sldMk cId="0" sldId="256"/>
            <ac:spMk id="2" creationId="{D81E8227-E4E6-41EB-9B4E-2B422A94F933}"/>
          </ac:spMkLst>
        </pc:spChg>
        <pc:spChg chg="add mod ord">
          <ac:chgData name="Gerry Hounsell" userId="f26a6ef12e6cac77" providerId="LiveId" clId="{9B66D2D3-9697-4936-B9B9-B18AE0D0C914}" dt="2021-07-07T21:31:16.082" v="0" actId="700"/>
          <ac:spMkLst>
            <pc:docMk/>
            <pc:sldMk cId="0" sldId="256"/>
            <ac:spMk id="3" creationId="{B7D7ED80-AEC2-46DB-8441-CA0DF3625CD8}"/>
          </ac:spMkLst>
        </pc:spChg>
      </pc:sldChg>
      <pc:sldMasterChg chg="delSp">
        <pc:chgData name="Gerry Hounsell" userId="f26a6ef12e6cac77" providerId="LiveId" clId="{9B66D2D3-9697-4936-B9B9-B18AE0D0C914}" dt="2021-07-07T21:34:09.311" v="1" actId="478"/>
        <pc:sldMasterMkLst>
          <pc:docMk/>
          <pc:sldMasterMk cId="0" sldId="2147483651"/>
        </pc:sldMasterMkLst>
        <pc:picChg chg="del">
          <ac:chgData name="Gerry Hounsell" userId="f26a6ef12e6cac77" providerId="LiveId" clId="{9B66D2D3-9697-4936-B9B9-B18AE0D0C914}" dt="2021-07-07T21:34:09.311" v="1" actId="478"/>
          <ac:picMkLst>
            <pc:docMk/>
            <pc:sldMasterMk cId="0" sldId="2147483651"/>
            <ac:picMk id="93197" creationId="{F3337BC1-02FA-431B-8263-7872A29ABC44}"/>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7" name="Rectangle 7">
            <a:extLst>
              <a:ext uri="{FF2B5EF4-FFF2-40B4-BE49-F238E27FC236}">
                <a16:creationId xmlns:a16="http://schemas.microsoft.com/office/drawing/2014/main" id="{4144F5E6-CB3F-4D42-96AA-2120D7A1E5E8}"/>
              </a:ext>
            </a:extLst>
          </p:cNvPr>
          <p:cNvSpPr>
            <a:spLocks noChangeArrowheads="1"/>
          </p:cNvSpPr>
          <p:nvPr/>
        </p:nvSpPr>
        <p:spPr bwMode="auto">
          <a:xfrm>
            <a:off x="327025" y="9207500"/>
            <a:ext cx="372427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fld id="{2AABF20F-FA76-4E3D-A74C-74A66C8ADAF4}" type="datetime1">
              <a:rPr lang="en-GB" altLang="en-US" sz="1200">
                <a:solidFill>
                  <a:srgbClr val="800000"/>
                </a:solidFill>
                <a:latin typeface="Arial" panose="020B0604020202020204" pitchFamily="34" charset="0"/>
              </a:rPr>
              <a:pPr algn="l"/>
              <a:t>07/07/2021</a:t>
            </a:fld>
            <a:r>
              <a:rPr lang="en-GB" altLang="en-US" sz="1200">
                <a:solidFill>
                  <a:srgbClr val="800000"/>
                </a:solidFill>
                <a:latin typeface="Arial" panose="020B0604020202020204" pitchFamily="34" charset="0"/>
              </a:rPr>
              <a:t> | UNIX Fundamentals - Part I</a:t>
            </a:r>
            <a:r>
              <a:rPr lang="en-GB" altLang="en-US" sz="1400">
                <a:solidFill>
                  <a:srgbClr val="800000"/>
                </a:solidFill>
                <a:latin typeface="Arial" panose="020B0604020202020204" pitchFamily="34" charset="0"/>
              </a:rPr>
              <a:t> </a:t>
            </a:r>
            <a:endParaRPr lang="en-GB" altLang="en-US" sz="1200">
              <a:solidFill>
                <a:srgbClr val="800000"/>
              </a:solidFill>
              <a:latin typeface="Arial" panose="020B0604020202020204" pitchFamily="34" charset="0"/>
            </a:endParaRPr>
          </a:p>
        </p:txBody>
      </p:sp>
      <p:sp>
        <p:nvSpPr>
          <p:cNvPr id="117768" name="Line 8">
            <a:extLst>
              <a:ext uri="{FF2B5EF4-FFF2-40B4-BE49-F238E27FC236}">
                <a16:creationId xmlns:a16="http://schemas.microsoft.com/office/drawing/2014/main" id="{E05F31D1-AA61-49A7-9DD7-F9755A97FA0D}"/>
              </a:ext>
            </a:extLst>
          </p:cNvPr>
          <p:cNvSpPr>
            <a:spLocks noChangeShapeType="1"/>
          </p:cNvSpPr>
          <p:nvPr/>
        </p:nvSpPr>
        <p:spPr bwMode="auto">
          <a:xfrm>
            <a:off x="306388" y="9136063"/>
            <a:ext cx="5834062" cy="0"/>
          </a:xfrm>
          <a:prstGeom prst="line">
            <a:avLst/>
          </a:prstGeom>
          <a:noFill/>
          <a:ln w="1905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7769" name="Rectangle 9">
            <a:extLst>
              <a:ext uri="{FF2B5EF4-FFF2-40B4-BE49-F238E27FC236}">
                <a16:creationId xmlns:a16="http://schemas.microsoft.com/office/drawing/2014/main" id="{925D222B-9AB4-412D-87DF-268AF8C2075D}"/>
              </a:ext>
            </a:extLst>
          </p:cNvPr>
          <p:cNvSpPr>
            <a:spLocks noChangeArrowheads="1"/>
          </p:cNvSpPr>
          <p:nvPr/>
        </p:nvSpPr>
        <p:spPr bwMode="auto">
          <a:xfrm>
            <a:off x="5203825" y="9207500"/>
            <a:ext cx="936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GB" altLang="en-US" sz="1200" b="1">
                <a:solidFill>
                  <a:srgbClr val="800000"/>
                </a:solidFill>
                <a:latin typeface="Arial" panose="020B0604020202020204" pitchFamily="34" charset="0"/>
              </a:rPr>
              <a:t>Page </a:t>
            </a:r>
            <a:fld id="{3061DA84-7521-4B6F-A2FA-AE0E58F5FA36}" type="slidenum">
              <a:rPr lang="en-GB" altLang="en-US" sz="1200" b="1">
                <a:solidFill>
                  <a:srgbClr val="800000"/>
                </a:solidFill>
                <a:latin typeface="Arial" panose="020B0604020202020204" pitchFamily="34" charset="0"/>
              </a:rPr>
              <a:pPr algn="r"/>
              <a:t>‹#›</a:t>
            </a:fld>
            <a:r>
              <a:rPr lang="en-GB" altLang="en-US" sz="1200">
                <a:solidFill>
                  <a:schemeClr val="tx1"/>
                </a:solidFill>
                <a:latin typeface="Arial" panose="020B0604020202020204" pitchFamily="34" charset="0"/>
              </a:rPr>
              <a:t> </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6" name="Rectangle 4">
            <a:extLst>
              <a:ext uri="{FF2B5EF4-FFF2-40B4-BE49-F238E27FC236}">
                <a16:creationId xmlns:a16="http://schemas.microsoft.com/office/drawing/2014/main" id="{7734E895-29C2-442B-B2D9-D252CB525AEE}"/>
              </a:ext>
            </a:extLst>
          </p:cNvPr>
          <p:cNvSpPr>
            <a:spLocks noRot="1" noChangeArrowheads="1" noTextEdit="1"/>
          </p:cNvSpPr>
          <p:nvPr>
            <p:ph type="sldImg" idx="2"/>
          </p:nvPr>
        </p:nvSpPr>
        <p:spPr bwMode="auto">
          <a:xfrm>
            <a:off x="889000" y="733425"/>
            <a:ext cx="4887913"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7" name="Rectangle 5">
            <a:extLst>
              <a:ext uri="{FF2B5EF4-FFF2-40B4-BE49-F238E27FC236}">
                <a16:creationId xmlns:a16="http://schemas.microsoft.com/office/drawing/2014/main" id="{2584854B-B297-4F69-876C-72E7E96E3343}"/>
              </a:ext>
            </a:extLst>
          </p:cNvPr>
          <p:cNvSpPr>
            <a:spLocks noGrp="1" noChangeArrowheads="1"/>
          </p:cNvSpPr>
          <p:nvPr>
            <p:ph type="body" sz="quarter" idx="3"/>
          </p:nvPr>
        </p:nvSpPr>
        <p:spPr bwMode="auto">
          <a:xfrm>
            <a:off x="666750" y="4643438"/>
            <a:ext cx="5329238" cy="439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5240" name="Rectangle 8">
            <a:extLst>
              <a:ext uri="{FF2B5EF4-FFF2-40B4-BE49-F238E27FC236}">
                <a16:creationId xmlns:a16="http://schemas.microsoft.com/office/drawing/2014/main" id="{872C91A2-19D8-4795-AF1B-4543435039C8}"/>
              </a:ext>
            </a:extLst>
          </p:cNvPr>
          <p:cNvSpPr>
            <a:spLocks noChangeArrowheads="1"/>
          </p:cNvSpPr>
          <p:nvPr/>
        </p:nvSpPr>
        <p:spPr bwMode="auto">
          <a:xfrm>
            <a:off x="327025" y="9207500"/>
            <a:ext cx="372427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fld id="{86A57DC6-D851-42AB-A829-3A988641D692}" type="datetime1">
              <a:rPr lang="en-GB" altLang="en-US" sz="1200">
                <a:solidFill>
                  <a:schemeClr val="tx1"/>
                </a:solidFill>
                <a:latin typeface="Arial" panose="020B0604020202020204" pitchFamily="34" charset="0"/>
              </a:rPr>
              <a:pPr algn="l"/>
              <a:t>07/07/2021</a:t>
            </a:fld>
            <a:r>
              <a:rPr lang="en-GB" altLang="en-US" sz="1200">
                <a:solidFill>
                  <a:schemeClr val="tx1"/>
                </a:solidFill>
                <a:latin typeface="Arial" panose="020B0604020202020204" pitchFamily="34" charset="0"/>
              </a:rPr>
              <a:t> | UNIX Fundamentals - Part I</a:t>
            </a:r>
            <a:r>
              <a:rPr lang="en-GB" altLang="en-US" sz="1400">
                <a:solidFill>
                  <a:schemeClr val="tx1"/>
                </a:solidFill>
                <a:latin typeface="Arial" panose="020B0604020202020204" pitchFamily="34" charset="0"/>
              </a:rPr>
              <a:t> </a:t>
            </a:r>
            <a:endParaRPr lang="en-GB" altLang="en-US" sz="1200">
              <a:solidFill>
                <a:schemeClr val="tx1"/>
              </a:solidFill>
              <a:latin typeface="Arial" panose="020B0604020202020204" pitchFamily="34" charset="0"/>
            </a:endParaRPr>
          </a:p>
        </p:txBody>
      </p:sp>
      <p:sp>
        <p:nvSpPr>
          <p:cNvPr id="95241" name="Line 9">
            <a:extLst>
              <a:ext uri="{FF2B5EF4-FFF2-40B4-BE49-F238E27FC236}">
                <a16:creationId xmlns:a16="http://schemas.microsoft.com/office/drawing/2014/main" id="{878129B2-51C0-47BB-9372-D41F773FCC82}"/>
              </a:ext>
            </a:extLst>
          </p:cNvPr>
          <p:cNvSpPr>
            <a:spLocks noChangeShapeType="1"/>
          </p:cNvSpPr>
          <p:nvPr/>
        </p:nvSpPr>
        <p:spPr bwMode="auto">
          <a:xfrm>
            <a:off x="306388" y="9136063"/>
            <a:ext cx="5834062" cy="0"/>
          </a:xfrm>
          <a:prstGeom prst="line">
            <a:avLst/>
          </a:prstGeom>
          <a:noFill/>
          <a:ln w="1905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5244" name="Rectangle 12">
            <a:extLst>
              <a:ext uri="{FF2B5EF4-FFF2-40B4-BE49-F238E27FC236}">
                <a16:creationId xmlns:a16="http://schemas.microsoft.com/office/drawing/2014/main" id="{A2F7AA14-4845-457B-BC95-4AB31BBDFD3F}"/>
              </a:ext>
            </a:extLst>
          </p:cNvPr>
          <p:cNvSpPr>
            <a:spLocks noChangeArrowheads="1"/>
          </p:cNvSpPr>
          <p:nvPr/>
        </p:nvSpPr>
        <p:spPr bwMode="auto">
          <a:xfrm>
            <a:off x="5203825" y="9207500"/>
            <a:ext cx="936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GB" altLang="en-US" sz="1200" b="1">
                <a:solidFill>
                  <a:srgbClr val="800000"/>
                </a:solidFill>
                <a:latin typeface="Arial" panose="020B0604020202020204" pitchFamily="34" charset="0"/>
              </a:rPr>
              <a:t>Page </a:t>
            </a:r>
            <a:fld id="{A92B93A5-B771-4501-A2BA-BDDEF3172893}" type="slidenum">
              <a:rPr lang="en-GB" altLang="en-US" sz="1200" b="1">
                <a:solidFill>
                  <a:srgbClr val="800000"/>
                </a:solidFill>
                <a:latin typeface="Arial" panose="020B0604020202020204" pitchFamily="34" charset="0"/>
              </a:rPr>
              <a:pPr algn="r"/>
              <a:t>‹#›</a:t>
            </a:fld>
            <a:r>
              <a:rPr lang="en-GB" altLang="en-US" sz="1200">
                <a:solidFill>
                  <a:schemeClr val="tx1"/>
                </a:solidFill>
                <a:latin typeface="Arial" panose="020B0604020202020204" pitchFamily="34" charset="0"/>
              </a:rPr>
              <a:t> </a:t>
            </a: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F2DFB05B-7C7A-4566-8751-BC9E8243CC3D}"/>
              </a:ext>
            </a:extLst>
          </p:cNvPr>
          <p:cNvSpPr>
            <a:spLocks noRot="1" noChangeArrowheads="1" noTextEdit="1"/>
          </p:cNvSpPr>
          <p:nvPr>
            <p:ph type="sldImg"/>
          </p:nvPr>
        </p:nvSpPr>
        <p:spPr>
          <a:ln/>
        </p:spPr>
      </p:sp>
      <p:sp>
        <p:nvSpPr>
          <p:cNvPr id="155651" name="Rectangle 3">
            <a:extLst>
              <a:ext uri="{FF2B5EF4-FFF2-40B4-BE49-F238E27FC236}">
                <a16:creationId xmlns:a16="http://schemas.microsoft.com/office/drawing/2014/main" id="{8904CD6E-6A63-4CA1-BD36-5C6306B093D0}"/>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654BA17E-1D40-4EBC-B05A-2DB22098258F}"/>
              </a:ext>
            </a:extLst>
          </p:cNvPr>
          <p:cNvSpPr>
            <a:spLocks noRot="1" noChangeArrowheads="1" noTextEdit="1"/>
          </p:cNvSpPr>
          <p:nvPr>
            <p:ph type="sldImg"/>
          </p:nvPr>
        </p:nvSpPr>
        <p:spPr>
          <a:ln/>
        </p:spPr>
      </p:sp>
      <p:sp>
        <p:nvSpPr>
          <p:cNvPr id="99331" name="Rectangle 3">
            <a:extLst>
              <a:ext uri="{FF2B5EF4-FFF2-40B4-BE49-F238E27FC236}">
                <a16:creationId xmlns:a16="http://schemas.microsoft.com/office/drawing/2014/main" id="{1764CFC0-1F26-476F-B76B-7FC9DDDD6C1B}"/>
              </a:ext>
            </a:extLst>
          </p:cNvPr>
          <p:cNvSpPr>
            <a:spLocks noGrp="1" noChangeArrowheads="1"/>
          </p:cNvSpPr>
          <p:nvPr>
            <p:ph type="body" idx="1"/>
          </p:nvPr>
        </p:nvSpPr>
        <p:spPr/>
        <p:txBody>
          <a:bodyPr/>
          <a:lstStyle/>
          <a:p>
            <a:pPr algn="just"/>
            <a:r>
              <a:rPr lang="en-US" altLang="en-US">
                <a:latin typeface="Arial Narrow" panose="020B0606020202030204" pitchFamily="34" charset="0"/>
              </a:rPr>
              <a:t>Other companies began to offer commercial versions of the UNIX System for their own mini-computers and workstations. Most of these new Unix flavors were developed from the System V base under a license from AT&amp;T. Others chose BSD instead. One of the leading developers of BSD, Bill Joy, went on to co-found Sun Microsystems in 1982 and create SunOS (now Solaris) for their workstation computers. In 1980, Microsoft announced its first Unix for 16-bit microcomputers called Xenix, which the Santa Cruz Operation (SCO) ported to the Intel 8086 processor in 1983, and eventually branched Xenix into SCO UNIX in 1989.</a:t>
            </a:r>
          </a:p>
          <a:p>
            <a:pPr algn="just"/>
            <a:r>
              <a:rPr lang="en-US" altLang="en-US">
                <a:latin typeface="Arial Narrow" panose="020B0606020202030204" pitchFamily="34" charset="0"/>
              </a:rPr>
              <a:t>In 1984, an industry group called X/Open was formed, with the aim of forming compatible open systems, that is, standardize the UNIX systems.</a:t>
            </a:r>
          </a:p>
          <a:p>
            <a:pPr algn="just"/>
            <a:endParaRPr lang="en-US" altLang="en-US">
              <a:latin typeface="Arial Narrow" panose="020B0606020202030204" pitchFamily="34" charset="0"/>
            </a:endParaRPr>
          </a:p>
          <a:p>
            <a:endParaRPr lang="en-US" altLang="en-US">
              <a:latin typeface="Arial Narrow" panose="020B0606020202030204" pitchFamily="3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86145590-664A-4609-96F4-ADC67E9CC9AA}"/>
              </a:ext>
            </a:extLst>
          </p:cNvPr>
          <p:cNvSpPr>
            <a:spLocks noRot="1" noChangeArrowheads="1" noTextEdit="1"/>
          </p:cNvSpPr>
          <p:nvPr>
            <p:ph type="sldImg"/>
          </p:nvPr>
        </p:nvSpPr>
        <p:spPr>
          <a:ln/>
        </p:spPr>
      </p:sp>
      <p:sp>
        <p:nvSpPr>
          <p:cNvPr id="190467" name="Rectangle 3">
            <a:extLst>
              <a:ext uri="{FF2B5EF4-FFF2-40B4-BE49-F238E27FC236}">
                <a16:creationId xmlns:a16="http://schemas.microsoft.com/office/drawing/2014/main" id="{1E4F447E-D385-4B40-9768-5EED5A5CBD9E}"/>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EB055C17-410F-484D-86DE-CD92F029AE0F}"/>
              </a:ext>
            </a:extLst>
          </p:cNvPr>
          <p:cNvSpPr>
            <a:spLocks noRot="1" noChangeArrowheads="1" noTextEdit="1"/>
          </p:cNvSpPr>
          <p:nvPr>
            <p:ph type="sldImg"/>
          </p:nvPr>
        </p:nvSpPr>
        <p:spPr>
          <a:ln/>
        </p:spPr>
      </p:sp>
      <p:sp>
        <p:nvSpPr>
          <p:cNvPr id="191491" name="Rectangle 3">
            <a:extLst>
              <a:ext uri="{FF2B5EF4-FFF2-40B4-BE49-F238E27FC236}">
                <a16:creationId xmlns:a16="http://schemas.microsoft.com/office/drawing/2014/main" id="{F8DFA2C3-3B67-4D84-9BEA-6F890E426C3D}"/>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564A5CE5-2DFF-45EB-A5DA-5B9B32535DFD}"/>
              </a:ext>
            </a:extLst>
          </p:cNvPr>
          <p:cNvSpPr>
            <a:spLocks noRot="1" noChangeArrowheads="1" noTextEdit="1"/>
          </p:cNvSpPr>
          <p:nvPr>
            <p:ph type="sldImg"/>
          </p:nvPr>
        </p:nvSpPr>
        <p:spPr>
          <a:ln/>
        </p:spPr>
      </p:sp>
      <p:sp>
        <p:nvSpPr>
          <p:cNvPr id="192515" name="Rectangle 3">
            <a:extLst>
              <a:ext uri="{FF2B5EF4-FFF2-40B4-BE49-F238E27FC236}">
                <a16:creationId xmlns:a16="http://schemas.microsoft.com/office/drawing/2014/main" id="{81C19CDC-7683-45C5-B2BE-7BFA292AA290}"/>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972C9A9B-DFE2-420E-B15D-CD7ECB3B4AEB}"/>
              </a:ext>
            </a:extLst>
          </p:cNvPr>
          <p:cNvSpPr>
            <a:spLocks noRot="1" noChangeArrowheads="1" noTextEdit="1"/>
          </p:cNvSpPr>
          <p:nvPr>
            <p:ph type="sldImg"/>
          </p:nvPr>
        </p:nvSpPr>
        <p:spPr>
          <a:ln/>
        </p:spPr>
      </p:sp>
      <p:sp>
        <p:nvSpPr>
          <p:cNvPr id="193539" name="Rectangle 3">
            <a:extLst>
              <a:ext uri="{FF2B5EF4-FFF2-40B4-BE49-F238E27FC236}">
                <a16:creationId xmlns:a16="http://schemas.microsoft.com/office/drawing/2014/main" id="{F61257F2-E384-4034-AB2B-3DF7AE2B39C7}"/>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7C71FFB4-BD74-4F84-B83E-612DCEE699A6}"/>
              </a:ext>
            </a:extLst>
          </p:cNvPr>
          <p:cNvSpPr>
            <a:spLocks noRot="1" noChangeArrowheads="1" noTextEdit="1"/>
          </p:cNvSpPr>
          <p:nvPr>
            <p:ph type="sldImg"/>
          </p:nvPr>
        </p:nvSpPr>
        <p:spPr>
          <a:ln/>
        </p:spPr>
      </p:sp>
      <p:sp>
        <p:nvSpPr>
          <p:cNvPr id="194563" name="Rectangle 3">
            <a:extLst>
              <a:ext uri="{FF2B5EF4-FFF2-40B4-BE49-F238E27FC236}">
                <a16:creationId xmlns:a16="http://schemas.microsoft.com/office/drawing/2014/main" id="{4BCDFCD6-6E55-4E68-9CAC-462FCEE6D3B0}"/>
              </a:ext>
            </a:extLst>
          </p:cNvPr>
          <p:cNvSpPr>
            <a:spLocks noGrp="1" noChangeArrowheads="1"/>
          </p:cNvSpPr>
          <p:nvPr>
            <p:ph type="body" idx="1"/>
          </p:nvPr>
        </p:nvSpPr>
        <p:spPr>
          <a:xfrm>
            <a:off x="379413" y="4454525"/>
            <a:ext cx="3095625" cy="3960813"/>
          </a:xfrm>
        </p:spPr>
        <p:txBody>
          <a:bodyPr/>
          <a:lstStyle/>
          <a:p>
            <a:r>
              <a:rPr lang="en-GB" altLang="en-US" sz="1000" b="1">
                <a:latin typeface="Arial Narrow" panose="020B0606020202030204" pitchFamily="34" charset="0"/>
              </a:rPr>
              <a:t>chmod: Change Mode (Permissions)</a:t>
            </a:r>
          </a:p>
          <a:p>
            <a:r>
              <a:rPr lang="en-GB" altLang="en-US" sz="1000">
                <a:latin typeface="Arial Narrow" panose="020B0606020202030204" pitchFamily="34" charset="0"/>
              </a:rPr>
              <a:t>The chmod command allows a user to change the permissions of a file/directory. To use chmod, the user must be the owner of the file.  The general syntax, using the conventional method is</a:t>
            </a:r>
          </a:p>
          <a:p>
            <a:endParaRPr lang="en-GB" altLang="en-US" sz="1000">
              <a:latin typeface="Arial Narrow" panose="020B0606020202030204" pitchFamily="34" charset="0"/>
            </a:endParaRPr>
          </a:p>
          <a:p>
            <a:r>
              <a:rPr lang="en-GB" altLang="en-US" sz="1000">
                <a:latin typeface="Arial Narrow" panose="020B0606020202030204" pitchFamily="34" charset="0"/>
              </a:rPr>
              <a:t>chmod [ugo]+j-[rwx] filename(s)</a:t>
            </a:r>
          </a:p>
          <a:p>
            <a:endParaRPr lang="en-GB" altLang="en-US" sz="1000">
              <a:latin typeface="Arial Narrow" panose="020B0606020202030204" pitchFamily="34" charset="0"/>
            </a:endParaRPr>
          </a:p>
          <a:p>
            <a:r>
              <a:rPr lang="en-GB" altLang="en-US" sz="1000">
                <a:latin typeface="Arial Narrow" panose="020B0606020202030204" pitchFamily="34" charset="0"/>
              </a:rPr>
              <a:t>Where	u : permission for user/owner.</a:t>
            </a:r>
          </a:p>
          <a:p>
            <a:r>
              <a:rPr lang="en-GB" altLang="en-US" sz="1000">
                <a:latin typeface="Arial Narrow" panose="020B0606020202030204" pitchFamily="34" charset="0"/>
              </a:rPr>
              <a:t>	g : permission for group.</a:t>
            </a:r>
          </a:p>
          <a:p>
            <a:r>
              <a:rPr lang="en-GB" altLang="en-US" sz="1000">
                <a:latin typeface="Arial Narrow" panose="020B0606020202030204" pitchFamily="34" charset="0"/>
              </a:rPr>
              <a:t>	o : permission for others.</a:t>
            </a:r>
          </a:p>
          <a:p>
            <a:r>
              <a:rPr lang="en-GB" altLang="en-US" sz="1000">
                <a:latin typeface="Arial Narrow" panose="020B0606020202030204" pitchFamily="34" charset="0"/>
              </a:rPr>
              <a:t>	r : read permission.</a:t>
            </a:r>
          </a:p>
          <a:p>
            <a:r>
              <a:rPr lang="en-GB" altLang="en-US" sz="1000">
                <a:latin typeface="Arial Narrow" panose="020B0606020202030204" pitchFamily="34" charset="0"/>
              </a:rPr>
              <a:t>	w : write permission.</a:t>
            </a:r>
          </a:p>
          <a:p>
            <a:r>
              <a:rPr lang="en-GB" altLang="en-US" sz="1000">
                <a:latin typeface="Arial Narrow" panose="020B0606020202030204" pitchFamily="34" charset="0"/>
              </a:rPr>
              <a:t>	x : execute permission.</a:t>
            </a:r>
          </a:p>
          <a:p>
            <a:endParaRPr lang="en-GB" altLang="en-US" sz="1000">
              <a:latin typeface="Arial Narrow" panose="020B0606020202030204" pitchFamily="34" charset="0"/>
            </a:endParaRPr>
          </a:p>
          <a:p>
            <a:r>
              <a:rPr lang="en-GB" altLang="en-US" sz="1000">
                <a:latin typeface="Arial Narrow" panose="020B0606020202030204" pitchFamily="34" charset="0"/>
              </a:rPr>
              <a:t>Any combination of ugo, rwx may be used. If none is used, then all threeare assumed.  It is also acceptable to put a combination of \[ugo]+j-[rwx]", as long as they are separated by a comma (,).</a:t>
            </a:r>
          </a:p>
          <a:p>
            <a:r>
              <a:rPr lang="en-GB" altLang="en-US" sz="1000">
                <a:latin typeface="Arial Narrow" panose="020B0606020202030204" pitchFamily="34" charset="0"/>
              </a:rPr>
              <a:t>Typing the command </a:t>
            </a:r>
            <a:r>
              <a:rPr lang="en-GB" altLang="en-US" sz="1000" b="1">
                <a:latin typeface="Arial Narrow" panose="020B0606020202030204" pitchFamily="34" charset="0"/>
              </a:rPr>
              <a:t>chmod</a:t>
            </a:r>
            <a:r>
              <a:rPr lang="en-GB" altLang="en-US" sz="1000">
                <a:latin typeface="Arial Narrow" panose="020B0606020202030204" pitchFamily="34" charset="0"/>
              </a:rPr>
              <a:t> by itself will display the usage of the command.</a:t>
            </a:r>
          </a:p>
          <a:p>
            <a:r>
              <a:rPr lang="en-GB" altLang="en-US" sz="800" b="1" i="1">
                <a:latin typeface="Arial Narrow" panose="020B0606020202030204" pitchFamily="34" charset="0"/>
              </a:rPr>
              <a:t>Refer to the UNIX manual of your machine for more options on the command.</a:t>
            </a:r>
          </a:p>
        </p:txBody>
      </p:sp>
      <p:sp>
        <p:nvSpPr>
          <p:cNvPr id="194564" name="Rectangle 4">
            <a:extLst>
              <a:ext uri="{FF2B5EF4-FFF2-40B4-BE49-F238E27FC236}">
                <a16:creationId xmlns:a16="http://schemas.microsoft.com/office/drawing/2014/main" id="{283DBD17-5A64-4159-A93B-1A3DF0DF2213}"/>
              </a:ext>
            </a:extLst>
          </p:cNvPr>
          <p:cNvSpPr>
            <a:spLocks noChangeArrowheads="1"/>
          </p:cNvSpPr>
          <p:nvPr/>
        </p:nvSpPr>
        <p:spPr bwMode="auto">
          <a:xfrm>
            <a:off x="3475038" y="4598988"/>
            <a:ext cx="3024187"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defRPr sz="1200">
                <a:solidFill>
                  <a:schemeClr val="tx1"/>
                </a:solidFill>
                <a:latin typeface="Times New Roman" panose="02020603050405020304" pitchFamily="18" charset="0"/>
                <a:cs typeface="Arial" panose="020B0604020202020204" pitchFamily="34" charset="0"/>
              </a:defRPr>
            </a:lvl1pPr>
            <a:lvl2pPr algn="l">
              <a:spcBef>
                <a:spcPct val="30000"/>
              </a:spcBef>
              <a:defRPr sz="1200">
                <a:solidFill>
                  <a:schemeClr val="tx1"/>
                </a:solidFill>
                <a:latin typeface="Times New Roman" panose="02020603050405020304" pitchFamily="18" charset="0"/>
                <a:cs typeface="Arial" panose="020B0604020202020204" pitchFamily="34" charset="0"/>
              </a:defRPr>
            </a:lvl2pPr>
            <a:lvl3pPr algn="l">
              <a:spcBef>
                <a:spcPct val="30000"/>
              </a:spcBef>
              <a:defRPr sz="1200">
                <a:solidFill>
                  <a:schemeClr val="tx1"/>
                </a:solidFill>
                <a:latin typeface="Times New Roman" panose="02020603050405020304" pitchFamily="18" charset="0"/>
                <a:cs typeface="Arial" panose="020B0604020202020204" pitchFamily="34" charset="0"/>
              </a:defRPr>
            </a:lvl3pPr>
            <a:lvl4pPr algn="l">
              <a:spcBef>
                <a:spcPct val="30000"/>
              </a:spcBef>
              <a:defRPr sz="1200">
                <a:solidFill>
                  <a:schemeClr val="tx1"/>
                </a:solidFill>
                <a:latin typeface="Times New Roman" panose="02020603050405020304" pitchFamily="18" charset="0"/>
                <a:cs typeface="Arial" panose="020B0604020202020204" pitchFamily="34" charset="0"/>
              </a:defRPr>
            </a:lvl4pPr>
            <a:lvl5pPr algn="l">
              <a:spcBef>
                <a:spcPct val="30000"/>
              </a:spcBef>
              <a:defRPr sz="1200">
                <a:solidFill>
                  <a:schemeClr val="tx1"/>
                </a:solidFill>
                <a:latin typeface="Times New Roman" panose="02020603050405020304" pitchFamily="18" charset="0"/>
                <a:cs typeface="Arial" panose="020B0604020202020204" pitchFamily="34" charset="0"/>
              </a:defRPr>
            </a:lvl5pPr>
            <a:lvl6pPr fontAlgn="base">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fontAlgn="base">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fontAlgn="base">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fontAlgn="base">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r>
              <a:rPr lang="en-GB" altLang="en-US" sz="1000">
                <a:latin typeface="Arial Narrow" panose="020B0606020202030204" pitchFamily="34" charset="0"/>
              </a:rPr>
              <a:t>The syntax using the numeric method is:</a:t>
            </a:r>
          </a:p>
          <a:p>
            <a:pPr eaLnBrk="1" hangingPunct="1"/>
            <a:endParaRPr lang="en-GB" altLang="en-US" sz="1000">
              <a:latin typeface="Arial Narrow" panose="020B0606020202030204" pitchFamily="34" charset="0"/>
            </a:endParaRPr>
          </a:p>
          <a:p>
            <a:pPr eaLnBrk="1" hangingPunct="1"/>
            <a:r>
              <a:rPr lang="en-US" altLang="en-US" sz="1000">
                <a:latin typeface="Arial Narrow" panose="020B0606020202030204" pitchFamily="34" charset="0"/>
              </a:rPr>
              <a:t>chmod abcd (filename)        Changes files/directory permissions</a:t>
            </a:r>
          </a:p>
          <a:p>
            <a:pPr eaLnBrk="1" hangingPunct="1"/>
            <a:endParaRPr lang="en-US" altLang="en-US" sz="1000">
              <a:latin typeface="Arial Narrow" panose="020B0606020202030204" pitchFamily="34" charset="0"/>
            </a:endParaRPr>
          </a:p>
          <a:p>
            <a:pPr eaLnBrk="1" hangingPunct="1"/>
            <a:r>
              <a:rPr lang="en-US" altLang="en-US" sz="1000">
                <a:latin typeface="Arial Narrow" panose="020B0606020202030204" pitchFamily="34" charset="0"/>
              </a:rPr>
              <a:t>Where</a:t>
            </a:r>
          </a:p>
          <a:p>
            <a:pPr eaLnBrk="1" hangingPunct="1"/>
            <a:r>
              <a:rPr lang="en-US" altLang="en-US" sz="1000">
                <a:latin typeface="Arial Narrow" panose="020B0606020202030204" pitchFamily="34" charset="0"/>
              </a:rPr>
              <a:t>a is  (4 SUID) + (2 SGID)  + (1 SVTX)</a:t>
            </a:r>
          </a:p>
          <a:p>
            <a:pPr eaLnBrk="1" hangingPunct="1"/>
            <a:r>
              <a:rPr lang="en-US" altLang="en-US" sz="1000">
                <a:latin typeface="Arial Narrow" panose="020B0606020202030204" pitchFamily="34" charset="0"/>
              </a:rPr>
              <a:t>b is  (4 read) + (2 write) + (1 execute)  permissions for owner</a:t>
            </a:r>
          </a:p>
          <a:p>
            <a:pPr eaLnBrk="1" hangingPunct="1"/>
            <a:r>
              <a:rPr lang="en-US" altLang="en-US" sz="1000">
                <a:latin typeface="Arial Narrow" panose="020B0606020202030204" pitchFamily="34" charset="0"/>
              </a:rPr>
              <a:t>c is  (4 read) + (2 write) + (1 execute)  permissions for group</a:t>
            </a:r>
          </a:p>
          <a:p>
            <a:pPr eaLnBrk="1" hangingPunct="1"/>
            <a:r>
              <a:rPr lang="en-US" altLang="en-US" sz="1000">
                <a:latin typeface="Arial Narrow" panose="020B0606020202030204" pitchFamily="34" charset="0"/>
              </a:rPr>
              <a:t>d is  (4 read) + (2 write) + (1 execute)  permissions for others</a:t>
            </a:r>
          </a:p>
          <a:p>
            <a:pPr eaLnBrk="1" hangingPunct="1"/>
            <a:endParaRPr lang="en-US" altLang="en-US" sz="1000">
              <a:latin typeface="Arial Narrow" panose="020B0606020202030204" pitchFamily="34" charset="0"/>
            </a:endParaRPr>
          </a:p>
          <a:p>
            <a:pPr eaLnBrk="1" hangingPunct="1"/>
            <a:r>
              <a:rPr lang="en-GB" altLang="en-US" sz="1000">
                <a:latin typeface="Arial Narrow" panose="020B0606020202030204" pitchFamily="34" charset="0"/>
              </a:rPr>
              <a:t>0 = ---  no permissions whatsoever; this person cannot read, write, or execute the file</a:t>
            </a:r>
          </a:p>
          <a:p>
            <a:pPr eaLnBrk="1" hangingPunct="1"/>
            <a:r>
              <a:rPr lang="en-GB" altLang="en-US" sz="1000">
                <a:latin typeface="Arial Narrow" panose="020B0606020202030204" pitchFamily="34" charset="0"/>
              </a:rPr>
              <a:t>1 = --x  execute only </a:t>
            </a:r>
            <a:r>
              <a:rPr lang="en-US" altLang="en-US" sz="1000">
                <a:latin typeface="Arial Narrow" panose="020B0606020202030204" pitchFamily="34" charset="0"/>
              </a:rPr>
              <a:t> </a:t>
            </a:r>
            <a:endParaRPr lang="en-GB" altLang="en-US" sz="1000">
              <a:latin typeface="Arial Narrow" panose="020B0606020202030204" pitchFamily="34" charset="0"/>
            </a:endParaRPr>
          </a:p>
          <a:p>
            <a:pPr eaLnBrk="1" hangingPunct="1"/>
            <a:r>
              <a:rPr lang="en-GB" altLang="en-US" sz="1000">
                <a:latin typeface="Arial Narrow" panose="020B0606020202030204" pitchFamily="34" charset="0"/>
              </a:rPr>
              <a:t>2 = -w-  write only </a:t>
            </a:r>
          </a:p>
          <a:p>
            <a:pPr eaLnBrk="1" hangingPunct="1"/>
            <a:r>
              <a:rPr lang="en-GB" altLang="en-US" sz="1000">
                <a:latin typeface="Arial Narrow" panose="020B0606020202030204" pitchFamily="34" charset="0"/>
              </a:rPr>
              <a:t>3 = -wx  write and execute (1+2)</a:t>
            </a:r>
          </a:p>
          <a:p>
            <a:pPr eaLnBrk="1" hangingPunct="1"/>
            <a:r>
              <a:rPr lang="en-GB" altLang="en-US" sz="1000">
                <a:latin typeface="Arial Narrow" panose="020B0606020202030204" pitchFamily="34" charset="0"/>
              </a:rPr>
              <a:t>4 = r--  read only 	</a:t>
            </a:r>
          </a:p>
          <a:p>
            <a:pPr eaLnBrk="1" hangingPunct="1"/>
            <a:r>
              <a:rPr lang="en-GB" altLang="en-US" sz="1000">
                <a:latin typeface="Arial Narrow" panose="020B0606020202030204" pitchFamily="34" charset="0"/>
              </a:rPr>
              <a:t>5 = r-x  read and execute (4+1) </a:t>
            </a:r>
          </a:p>
          <a:p>
            <a:pPr eaLnBrk="1" hangingPunct="1"/>
            <a:r>
              <a:rPr lang="en-GB" altLang="en-US" sz="1000">
                <a:latin typeface="Arial Narrow" panose="020B0606020202030204" pitchFamily="34" charset="0"/>
              </a:rPr>
              <a:t>6 = rw-   read and write (4+2) </a:t>
            </a:r>
          </a:p>
          <a:p>
            <a:pPr eaLnBrk="1" hangingPunct="1"/>
            <a:r>
              <a:rPr lang="en-GB" altLang="en-US" sz="1000">
                <a:latin typeface="Arial Narrow" panose="020B0606020202030204" pitchFamily="34" charset="0"/>
              </a:rPr>
              <a:t>7 = rwx  read and write and execute (4+2+1)</a:t>
            </a:r>
            <a:endParaRPr lang="en-GB" altLang="en-US" sz="1000" b="1" i="1">
              <a:latin typeface="Arial Narrow" panose="020B0606020202030204" pitchFamily="34" charset="0"/>
            </a:endParaRPr>
          </a:p>
        </p:txBody>
      </p:sp>
      <p:sp>
        <p:nvSpPr>
          <p:cNvPr id="194565" name="Rectangle 5">
            <a:extLst>
              <a:ext uri="{FF2B5EF4-FFF2-40B4-BE49-F238E27FC236}">
                <a16:creationId xmlns:a16="http://schemas.microsoft.com/office/drawing/2014/main" id="{E617AAF3-88F8-4412-AD65-11D19B590E61}"/>
              </a:ext>
            </a:extLst>
          </p:cNvPr>
          <p:cNvSpPr>
            <a:spLocks noChangeArrowheads="1"/>
          </p:cNvSpPr>
          <p:nvPr/>
        </p:nvSpPr>
        <p:spPr bwMode="auto">
          <a:xfrm>
            <a:off x="306388" y="8559800"/>
            <a:ext cx="5834062" cy="479425"/>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defRPr sz="1200">
                <a:solidFill>
                  <a:schemeClr val="tx1"/>
                </a:solidFill>
                <a:latin typeface="Times New Roman" panose="02020603050405020304" pitchFamily="18" charset="0"/>
                <a:cs typeface="Arial" panose="020B0604020202020204" pitchFamily="34" charset="0"/>
              </a:defRPr>
            </a:lvl1pPr>
            <a:lvl2pPr algn="l">
              <a:spcBef>
                <a:spcPct val="30000"/>
              </a:spcBef>
              <a:defRPr sz="1200">
                <a:solidFill>
                  <a:schemeClr val="tx1"/>
                </a:solidFill>
                <a:latin typeface="Times New Roman" panose="02020603050405020304" pitchFamily="18" charset="0"/>
                <a:cs typeface="Arial" panose="020B0604020202020204" pitchFamily="34" charset="0"/>
              </a:defRPr>
            </a:lvl2pPr>
            <a:lvl3pPr algn="l">
              <a:spcBef>
                <a:spcPct val="30000"/>
              </a:spcBef>
              <a:defRPr sz="1200">
                <a:solidFill>
                  <a:schemeClr val="tx1"/>
                </a:solidFill>
                <a:latin typeface="Times New Roman" panose="02020603050405020304" pitchFamily="18" charset="0"/>
                <a:cs typeface="Arial" panose="020B0604020202020204" pitchFamily="34" charset="0"/>
              </a:defRPr>
            </a:lvl3pPr>
            <a:lvl4pPr algn="l">
              <a:spcBef>
                <a:spcPct val="30000"/>
              </a:spcBef>
              <a:defRPr sz="1200">
                <a:solidFill>
                  <a:schemeClr val="tx1"/>
                </a:solidFill>
                <a:latin typeface="Times New Roman" panose="02020603050405020304" pitchFamily="18" charset="0"/>
                <a:cs typeface="Arial" panose="020B0604020202020204" pitchFamily="34" charset="0"/>
              </a:defRPr>
            </a:lvl4pPr>
            <a:lvl5pPr algn="l">
              <a:spcBef>
                <a:spcPct val="30000"/>
              </a:spcBef>
              <a:defRPr sz="1200">
                <a:solidFill>
                  <a:schemeClr val="tx1"/>
                </a:solidFill>
                <a:latin typeface="Times New Roman" panose="02020603050405020304" pitchFamily="18" charset="0"/>
                <a:cs typeface="Arial" panose="020B0604020202020204" pitchFamily="34" charset="0"/>
              </a:defRPr>
            </a:lvl5pPr>
            <a:lvl6pPr fontAlgn="base">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fontAlgn="base">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fontAlgn="base">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fontAlgn="base">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r>
              <a:rPr lang="en-GB" altLang="en-US" sz="1000"/>
              <a:t>Typing the command </a:t>
            </a:r>
            <a:r>
              <a:rPr lang="en-GB" altLang="en-US" sz="1000" b="1"/>
              <a:t>chmod</a:t>
            </a:r>
            <a:r>
              <a:rPr lang="en-GB" altLang="en-US" sz="1000"/>
              <a:t> by itself will display the usage of the command.</a:t>
            </a:r>
          </a:p>
          <a:p>
            <a:pPr eaLnBrk="1" hangingPunct="1"/>
            <a:r>
              <a:rPr lang="en-GB" altLang="en-US" sz="1000" b="1" i="1"/>
              <a:t>Refer to the UNIX manual of your machine for more options on the command.</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a:extLst>
              <a:ext uri="{FF2B5EF4-FFF2-40B4-BE49-F238E27FC236}">
                <a16:creationId xmlns:a16="http://schemas.microsoft.com/office/drawing/2014/main" id="{31C6E13F-346D-4CA6-819C-2C6F198EA1B9}"/>
              </a:ext>
            </a:extLst>
          </p:cNvPr>
          <p:cNvSpPr>
            <a:spLocks noRot="1" noChangeArrowheads="1" noTextEdit="1"/>
          </p:cNvSpPr>
          <p:nvPr>
            <p:ph type="sldImg"/>
          </p:nvPr>
        </p:nvSpPr>
        <p:spPr>
          <a:ln/>
        </p:spPr>
      </p:sp>
      <p:sp>
        <p:nvSpPr>
          <p:cNvPr id="408579" name="Rectangle 3">
            <a:extLst>
              <a:ext uri="{FF2B5EF4-FFF2-40B4-BE49-F238E27FC236}">
                <a16:creationId xmlns:a16="http://schemas.microsoft.com/office/drawing/2014/main" id="{E13A2477-EB0D-4284-82B4-00157F1274BC}"/>
              </a:ext>
            </a:extLst>
          </p:cNvPr>
          <p:cNvSpPr>
            <a:spLocks noGrp="1" noChangeArrowheads="1"/>
          </p:cNvSpPr>
          <p:nvPr>
            <p:ph type="body" idx="1"/>
          </p:nvPr>
        </p:nvSpPr>
        <p:spPr>
          <a:xfrm>
            <a:off x="379413" y="4454525"/>
            <a:ext cx="5688012" cy="4608513"/>
          </a:xfrm>
        </p:spPr>
        <p:txBody>
          <a:bodyPr/>
          <a:lstStyle/>
          <a:p>
            <a:r>
              <a:rPr lang="en-GB" altLang="en-US">
                <a:latin typeface="Arial Narrow" panose="020B0606020202030204" pitchFamily="34" charset="0"/>
              </a:rPr>
              <a:t>umask command:</a:t>
            </a:r>
          </a:p>
          <a:p>
            <a:endParaRPr lang="en-GB" altLang="en-US">
              <a:latin typeface="Arial Narrow" panose="020B0606020202030204" pitchFamily="34" charset="0"/>
            </a:endParaRPr>
          </a:p>
          <a:p>
            <a:r>
              <a:rPr lang="en-GB" altLang="en-US">
                <a:latin typeface="Arial Narrow" panose="020B0606020202030204" pitchFamily="34" charset="0"/>
              </a:rPr>
              <a:t>umask [ -S ] [ Mask ]</a:t>
            </a:r>
          </a:p>
          <a:p>
            <a:endParaRPr lang="en-GB" altLang="en-US">
              <a:latin typeface="Arial Narrow" panose="020B0606020202030204" pitchFamily="34" charset="0"/>
            </a:endParaRPr>
          </a:p>
          <a:p>
            <a:r>
              <a:rPr lang="en-GB" altLang="en-US">
                <a:latin typeface="Arial Narrow" panose="020B0606020202030204" pitchFamily="34" charset="0"/>
              </a:rPr>
              <a:t>The -S flag produces symbolic output. If the flag is not specified, the default output format is octal.</a:t>
            </a:r>
          </a:p>
          <a:p>
            <a:endParaRPr lang="en-GB" altLang="en-US">
              <a:latin typeface="Arial Narrow" panose="020B0606020202030204"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D2146055-C021-4DF9-8014-26309A031C1B}"/>
              </a:ext>
            </a:extLst>
          </p:cNvPr>
          <p:cNvSpPr>
            <a:spLocks noRot="1" noChangeArrowheads="1" noTextEdit="1"/>
          </p:cNvSpPr>
          <p:nvPr>
            <p:ph type="sldImg"/>
          </p:nvPr>
        </p:nvSpPr>
        <p:spPr>
          <a:ln/>
        </p:spPr>
      </p:sp>
      <p:sp>
        <p:nvSpPr>
          <p:cNvPr id="391171" name="Rectangle 3">
            <a:extLst>
              <a:ext uri="{FF2B5EF4-FFF2-40B4-BE49-F238E27FC236}">
                <a16:creationId xmlns:a16="http://schemas.microsoft.com/office/drawing/2014/main" id="{16F8AABA-6743-4B8E-BE20-51560CC3A122}"/>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C1FCFE92-2DE5-4E8E-99B8-E16E867F599F}"/>
              </a:ext>
            </a:extLst>
          </p:cNvPr>
          <p:cNvSpPr>
            <a:spLocks noRot="1" noChangeArrowheads="1" noTextEdit="1"/>
          </p:cNvSpPr>
          <p:nvPr>
            <p:ph type="sldImg"/>
          </p:nvPr>
        </p:nvSpPr>
        <p:spPr>
          <a:ln/>
        </p:spPr>
      </p:sp>
      <p:sp>
        <p:nvSpPr>
          <p:cNvPr id="390147" name="Rectangle 3">
            <a:extLst>
              <a:ext uri="{FF2B5EF4-FFF2-40B4-BE49-F238E27FC236}">
                <a16:creationId xmlns:a16="http://schemas.microsoft.com/office/drawing/2014/main" id="{A5BF3144-2F8E-4213-ADA5-2C6A5C63C19A}"/>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35EE6580-DB38-4A83-AFCB-DD3AF336A8BF}"/>
              </a:ext>
            </a:extLst>
          </p:cNvPr>
          <p:cNvSpPr>
            <a:spLocks noRot="1" noChangeArrowheads="1" noTextEdit="1"/>
          </p:cNvSpPr>
          <p:nvPr>
            <p:ph type="sldImg"/>
          </p:nvPr>
        </p:nvSpPr>
        <p:spPr>
          <a:ln/>
        </p:spPr>
      </p:sp>
      <p:sp>
        <p:nvSpPr>
          <p:cNvPr id="284675" name="Rectangle 3">
            <a:extLst>
              <a:ext uri="{FF2B5EF4-FFF2-40B4-BE49-F238E27FC236}">
                <a16:creationId xmlns:a16="http://schemas.microsoft.com/office/drawing/2014/main" id="{2A047744-EC77-4372-9430-D1B3F0F18AEC}"/>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E59B617E-61CD-4302-89FC-BB69EB306E43}"/>
              </a:ext>
            </a:extLst>
          </p:cNvPr>
          <p:cNvSpPr>
            <a:spLocks noRot="1" noChangeArrowheads="1" noTextEdit="1"/>
          </p:cNvSpPr>
          <p:nvPr>
            <p:ph type="sldImg"/>
          </p:nvPr>
        </p:nvSpPr>
        <p:spPr>
          <a:ln/>
        </p:spPr>
      </p:sp>
      <p:sp>
        <p:nvSpPr>
          <p:cNvPr id="183299" name="Rectangle 3">
            <a:extLst>
              <a:ext uri="{FF2B5EF4-FFF2-40B4-BE49-F238E27FC236}">
                <a16:creationId xmlns:a16="http://schemas.microsoft.com/office/drawing/2014/main" id="{42CFDEA8-4C7D-4B27-83D8-78926C10180C}"/>
              </a:ext>
            </a:extLst>
          </p:cNvPr>
          <p:cNvSpPr>
            <a:spLocks noGrp="1" noChangeArrowheads="1"/>
          </p:cNvSpPr>
          <p:nvPr>
            <p:ph type="body" idx="1"/>
          </p:nvPr>
        </p:nvSpPr>
        <p:spPr/>
        <p:txBody>
          <a:bodyPr/>
          <a:lstStyle/>
          <a:p>
            <a:pPr algn="just"/>
            <a:r>
              <a:rPr lang="en-GB" altLang="en-US">
                <a:latin typeface="Arial Narrow" panose="020B0606020202030204" pitchFamily="34" charset="0"/>
              </a:rPr>
              <a:t>In UNIX, every output device is referred to as a file. </a:t>
            </a:r>
          </a:p>
          <a:p>
            <a:pPr algn="just"/>
            <a:r>
              <a:rPr lang="en-GB" altLang="en-US">
                <a:latin typeface="Arial Narrow" panose="020B0606020202030204" pitchFamily="34" charset="0"/>
              </a:rPr>
              <a:t>For writing to the console (the monitor), the file to write to is /dev/console. </a:t>
            </a:r>
          </a:p>
          <a:p>
            <a:pPr algn="just"/>
            <a:r>
              <a:rPr lang="en-GB" altLang="en-US">
                <a:latin typeface="Arial Narrow" panose="020B0606020202030204" pitchFamily="34" charset="0"/>
              </a:rPr>
              <a:t>To write to tape, the file is /dev/nrst0 (on a Sun SPARCstation 2). Even the keyboard writes to a file (/dev/kbd) which is read by the operating system.</a:t>
            </a:r>
          </a:p>
          <a:p>
            <a:pPr algn="just"/>
            <a:endParaRPr lang="en-GB" altLang="en-US">
              <a:latin typeface="Arial Narrow" panose="020B0606020202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B5BBB63-C1A1-4C22-8ECF-BCB08DE2559E}"/>
              </a:ext>
            </a:extLst>
          </p:cNvPr>
          <p:cNvSpPr>
            <a:spLocks noRot="1" noChangeArrowheads="1" noTextEdit="1"/>
          </p:cNvSpPr>
          <p:nvPr>
            <p:ph type="sldImg"/>
          </p:nvPr>
        </p:nvSpPr>
        <p:spPr>
          <a:ln/>
        </p:spPr>
      </p:sp>
      <p:sp>
        <p:nvSpPr>
          <p:cNvPr id="101379" name="Rectangle 3">
            <a:extLst>
              <a:ext uri="{FF2B5EF4-FFF2-40B4-BE49-F238E27FC236}">
                <a16:creationId xmlns:a16="http://schemas.microsoft.com/office/drawing/2014/main" id="{387D53CC-6A34-4B25-925E-3A07B6CA987B}"/>
              </a:ext>
            </a:extLst>
          </p:cNvPr>
          <p:cNvSpPr>
            <a:spLocks noGrp="1" noChangeArrowheads="1"/>
          </p:cNvSpPr>
          <p:nvPr>
            <p:ph type="body" idx="1"/>
          </p:nvPr>
        </p:nvSpPr>
        <p:spPr/>
        <p:txBody>
          <a:bodyPr/>
          <a:lstStyle/>
          <a:p>
            <a:pPr algn="just">
              <a:lnSpc>
                <a:spcPct val="90000"/>
              </a:lnSpc>
            </a:pPr>
            <a:r>
              <a:rPr lang="en-GB" altLang="en-US">
                <a:latin typeface="Arial Narrow" panose="020B0606020202030204" pitchFamily="34" charset="0"/>
              </a:rPr>
              <a:t>The Unix wars were the struggles between vendors of the Unix computer operating system in the late 1980s and early 1990s to set the standard for Unix henceforth. These battles are commonly held to have harmed the market acceptance of Unix and created a market gap that allowed the rise of Windows NT.</a:t>
            </a:r>
          </a:p>
          <a:p>
            <a:pPr algn="just">
              <a:lnSpc>
                <a:spcPct val="90000"/>
              </a:lnSpc>
            </a:pPr>
            <a:endParaRPr lang="en-GB" altLang="en-US">
              <a:latin typeface="Arial Narrow" panose="020B0606020202030204" pitchFamily="34" charset="0"/>
            </a:endParaRPr>
          </a:p>
          <a:p>
            <a:pPr algn="just">
              <a:lnSpc>
                <a:spcPct val="90000"/>
              </a:lnSpc>
            </a:pPr>
            <a:r>
              <a:rPr lang="en-GB" altLang="en-US">
                <a:latin typeface="Arial Narrow" panose="020B0606020202030204" pitchFamily="34" charset="0"/>
              </a:rPr>
              <a:t>In the mid-1980s, the two common versions of Unix were BSD, from the University of California at Berkeley, and System V, from AT&amp;T. Both were derived from the earlier Version 7 Unix, but had diverged considerably. (This conflict was also known as the "UNIX wars" to some degree.) Further, each vendor's version of Unix was different to a greater or lesser degree.</a:t>
            </a:r>
          </a:p>
          <a:p>
            <a:pPr algn="just">
              <a:lnSpc>
                <a:spcPct val="90000"/>
              </a:lnSpc>
            </a:pPr>
            <a:endParaRPr lang="en-GB" altLang="en-US">
              <a:latin typeface="Arial Narrow" panose="020B0606020202030204" pitchFamily="34" charset="0"/>
            </a:endParaRPr>
          </a:p>
          <a:p>
            <a:pPr algn="just">
              <a:lnSpc>
                <a:spcPct val="90000"/>
              </a:lnSpc>
            </a:pPr>
            <a:r>
              <a:rPr lang="en-GB" altLang="en-US">
                <a:latin typeface="Arial Narrow" panose="020B0606020202030204" pitchFamily="34" charset="0"/>
              </a:rPr>
              <a:t>AT&amp;T added various features into UNIX System V, such as file locking, system administration, job control (modelled on ITS), streams, the Remote File System and TLI. AT&amp;T cooperated with Sun Microsystems and between 1987 and 1989 merged Xenix, BSD, SunOS, and System V into System V Release 4 (SVR4), independently of X/Open. This new release consolidated all the previous features into one package, and threatened the end of competing versions. It also greatly increased licensing fees. </a:t>
            </a:r>
          </a:p>
          <a:p>
            <a:pPr algn="just">
              <a:lnSpc>
                <a:spcPct val="90000"/>
              </a:lnSpc>
            </a:pPr>
            <a:endParaRPr lang="en-GB" altLang="en-US">
              <a:latin typeface="Arial Narrow" panose="020B0606020202030204" pitchFamily="34" charset="0"/>
            </a:endParaRPr>
          </a:p>
          <a:p>
            <a:pPr algn="just">
              <a:lnSpc>
                <a:spcPct val="90000"/>
              </a:lnSpc>
            </a:pPr>
            <a:r>
              <a:rPr lang="en-GB" altLang="en-US">
                <a:latin typeface="Arial Narrow" panose="020B0606020202030204" pitchFamily="34" charset="0"/>
              </a:rPr>
              <a:t>In 1990, the Open Software Foundation released OSF/1, their standard Unix implementation, and it was more closely based on BSD than on SVR4. The Foundation was started in 1988 and was funded by several Unix-related companies that wished to counteract the collaboration of AT&amp;T and Sun on SVR4. Subsequently, AT&amp;T and another group of licensees formed the group "UNIX International" in order to counteract OSF. This escalation of conflict between competing vendors gave rise to the syntagma "Unix wars". </a:t>
            </a:r>
            <a:endParaRPr lang="en-US" altLang="en-US">
              <a:latin typeface="Arial Narrow" panose="020B0606020202030204" pitchFamily="34"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4ECAAA59-90EA-4E5E-ACAD-4D37D65D7B5A}"/>
              </a:ext>
            </a:extLst>
          </p:cNvPr>
          <p:cNvSpPr>
            <a:spLocks noRot="1" noChangeArrowheads="1" noTextEdit="1"/>
          </p:cNvSpPr>
          <p:nvPr>
            <p:ph type="sldImg"/>
          </p:nvPr>
        </p:nvSpPr>
        <p:spPr>
          <a:ln/>
        </p:spPr>
      </p:sp>
      <p:sp>
        <p:nvSpPr>
          <p:cNvPr id="205827" name="Rectangle 3">
            <a:extLst>
              <a:ext uri="{FF2B5EF4-FFF2-40B4-BE49-F238E27FC236}">
                <a16:creationId xmlns:a16="http://schemas.microsoft.com/office/drawing/2014/main" id="{F0A536A7-C5B5-4627-A3BC-06165F43959C}"/>
              </a:ext>
            </a:extLst>
          </p:cNvPr>
          <p:cNvSpPr>
            <a:spLocks noGrp="1" noChangeArrowheads="1"/>
          </p:cNvSpPr>
          <p:nvPr>
            <p:ph type="body" idx="1"/>
          </p:nvPr>
        </p:nvSpPr>
        <p:spPr/>
        <p:txBody>
          <a:bodyPr/>
          <a:lstStyle/>
          <a:p>
            <a:pPr algn="just"/>
            <a:r>
              <a:rPr lang="en-GB" altLang="en-US">
                <a:latin typeface="Arial Narrow" panose="020B0606020202030204" pitchFamily="34" charset="0"/>
              </a:rPr>
              <a:t>Devices are created using a special command (in AIX) – mknod.  i.e. you do not ‘create a file’.</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C9A2630A-ADCB-4AEF-B0F1-9A69AA2B0501}"/>
              </a:ext>
            </a:extLst>
          </p:cNvPr>
          <p:cNvSpPr>
            <a:spLocks noRot="1" noChangeArrowheads="1" noTextEdit="1"/>
          </p:cNvSpPr>
          <p:nvPr>
            <p:ph type="sldImg"/>
          </p:nvPr>
        </p:nvSpPr>
        <p:spPr>
          <a:ln/>
        </p:spPr>
      </p:sp>
      <p:sp>
        <p:nvSpPr>
          <p:cNvPr id="206851" name="Rectangle 3">
            <a:extLst>
              <a:ext uri="{FF2B5EF4-FFF2-40B4-BE49-F238E27FC236}">
                <a16:creationId xmlns:a16="http://schemas.microsoft.com/office/drawing/2014/main" id="{7870FEE6-0D7C-4035-A088-087EC1220CD4}"/>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E157592F-885B-4D96-8277-1FA2B8FCBB3D}"/>
              </a:ext>
            </a:extLst>
          </p:cNvPr>
          <p:cNvSpPr>
            <a:spLocks noRot="1" noChangeArrowheads="1" noTextEdit="1"/>
          </p:cNvSpPr>
          <p:nvPr>
            <p:ph type="sldImg"/>
          </p:nvPr>
        </p:nvSpPr>
        <p:spPr>
          <a:ln/>
        </p:spPr>
      </p:sp>
      <p:sp>
        <p:nvSpPr>
          <p:cNvPr id="413699" name="Rectangle 3">
            <a:extLst>
              <a:ext uri="{FF2B5EF4-FFF2-40B4-BE49-F238E27FC236}">
                <a16:creationId xmlns:a16="http://schemas.microsoft.com/office/drawing/2014/main" id="{52D3AE14-5564-4061-9D70-96E5E3D18A49}"/>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CA1BE5C6-4145-496C-91FA-813E0FAF1B84}"/>
              </a:ext>
            </a:extLst>
          </p:cNvPr>
          <p:cNvSpPr>
            <a:spLocks noRot="1" noChangeArrowheads="1" noTextEdit="1"/>
          </p:cNvSpPr>
          <p:nvPr>
            <p:ph type="sldImg"/>
          </p:nvPr>
        </p:nvSpPr>
        <p:spPr>
          <a:ln/>
        </p:spPr>
      </p:sp>
      <p:sp>
        <p:nvSpPr>
          <p:cNvPr id="217091" name="Rectangle 3">
            <a:extLst>
              <a:ext uri="{FF2B5EF4-FFF2-40B4-BE49-F238E27FC236}">
                <a16:creationId xmlns:a16="http://schemas.microsoft.com/office/drawing/2014/main" id="{67140F59-F89F-4891-ABC1-008FBD59B05A}"/>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3BD6F83C-6A79-43C7-8A34-284F8CB41E00}"/>
              </a:ext>
            </a:extLst>
          </p:cNvPr>
          <p:cNvSpPr>
            <a:spLocks noRot="1" noChangeArrowheads="1" noTextEdit="1"/>
          </p:cNvSpPr>
          <p:nvPr>
            <p:ph type="sldImg"/>
          </p:nvPr>
        </p:nvSpPr>
        <p:spPr>
          <a:ln/>
        </p:spPr>
      </p:sp>
      <p:sp>
        <p:nvSpPr>
          <p:cNvPr id="103427" name="Rectangle 3">
            <a:extLst>
              <a:ext uri="{FF2B5EF4-FFF2-40B4-BE49-F238E27FC236}">
                <a16:creationId xmlns:a16="http://schemas.microsoft.com/office/drawing/2014/main" id="{AE48F46B-81DD-4C54-931E-12D73A704DC2}"/>
              </a:ext>
            </a:extLst>
          </p:cNvPr>
          <p:cNvSpPr>
            <a:spLocks noGrp="1" noChangeArrowheads="1"/>
          </p:cNvSpPr>
          <p:nvPr>
            <p:ph type="body" idx="1"/>
          </p:nvPr>
        </p:nvSpPr>
        <p:spPr/>
        <p:txBody>
          <a:bodyPr/>
          <a:lstStyle/>
          <a:p>
            <a:pPr algn="just"/>
            <a:r>
              <a:rPr lang="en-GB" altLang="en-US">
                <a:latin typeface="Arial Narrow" panose="020B0606020202030204" pitchFamily="34" charset="0"/>
              </a:rPr>
              <a:t>The dot-com crash has led to significant consolidation of Unix users as well; of the many commercial flavours of Unix that were born in the 1980s, only Sun's Solaris, Next's NextStep (now Apple's Mac OS X) and IBM's AIX are still doing relatively well in the market as players such as Digital Equipment Corporation, Data General, and the original Santa Cruz Operation (now known as Tarantella) have been bought out or gone out of business. The rise of UNIX and the open-source BSD implementations as a dominating force in the Unix space has also dealt a damaging blow to commercial Unix development, as some companies opt for open source over closed.</a:t>
            </a:r>
            <a:r>
              <a:rPr lang="en-GB" alt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84EDAC2C-B15F-4B1E-A336-0901E8DC3986}"/>
              </a:ext>
            </a:extLst>
          </p:cNvPr>
          <p:cNvSpPr>
            <a:spLocks noRot="1" noChangeArrowheads="1" noTextEdit="1"/>
          </p:cNvSpPr>
          <p:nvPr>
            <p:ph type="sldImg"/>
          </p:nvPr>
        </p:nvSpPr>
        <p:spPr>
          <a:ln/>
        </p:spPr>
      </p:sp>
      <p:sp>
        <p:nvSpPr>
          <p:cNvPr id="272387" name="Rectangle 3">
            <a:extLst>
              <a:ext uri="{FF2B5EF4-FFF2-40B4-BE49-F238E27FC236}">
                <a16:creationId xmlns:a16="http://schemas.microsoft.com/office/drawing/2014/main" id="{28D34722-D62E-4EA8-BF68-062A544D3962}"/>
              </a:ext>
            </a:extLst>
          </p:cNvPr>
          <p:cNvSpPr>
            <a:spLocks noGrp="1" noChangeArrowheads="1"/>
          </p:cNvSpPr>
          <p:nvPr>
            <p:ph type="body" idx="1"/>
          </p:nvPr>
        </p:nvSpPr>
        <p:spPr>
          <a:xfrm>
            <a:off x="379413" y="4454525"/>
            <a:ext cx="5761037" cy="4586288"/>
          </a:xfrm>
        </p:spPr>
        <p:txBody>
          <a:bodyPr/>
          <a:lstStyle/>
          <a:p>
            <a:pPr algn="just">
              <a:lnSpc>
                <a:spcPct val="90000"/>
              </a:lnSpc>
            </a:pPr>
            <a:r>
              <a:rPr lang="en-GB" altLang="en-US" sz="1000" b="1" u="sng">
                <a:latin typeface="Arial Narrow" panose="020B0606020202030204" pitchFamily="34" charset="0"/>
              </a:rPr>
              <a:t>Multi-tasking, Time Sharing </a:t>
            </a:r>
            <a:r>
              <a:rPr lang="en-GB" altLang="en-US" sz="1000">
                <a:latin typeface="Arial Narrow" panose="020B0606020202030204" pitchFamily="34" charset="0"/>
              </a:rPr>
              <a:t>UNIX is a multi-tasking operating system, which means that a number of programs can run at the same time. Those programs (called processes) can communicate with each other.  For example, a C program could be compiling as mail is being read or a file is being edited.  Processes that \wake-up" occasionally, and/or regularly, are called daemons. Daemons are used to synchronise disks, send and receive mail, print documents, and so on.</a:t>
            </a:r>
          </a:p>
          <a:p>
            <a:pPr algn="just">
              <a:lnSpc>
                <a:spcPct val="90000"/>
              </a:lnSpc>
            </a:pPr>
            <a:r>
              <a:rPr lang="en-GB" altLang="en-US" sz="1000" b="1" u="sng">
                <a:latin typeface="Arial Narrow" panose="020B0606020202030204" pitchFamily="34" charset="0"/>
              </a:rPr>
              <a:t>Multi-user </a:t>
            </a:r>
            <a:r>
              <a:rPr lang="en-GB" altLang="en-US" sz="1000">
                <a:latin typeface="Arial Narrow" panose="020B0606020202030204" pitchFamily="34" charset="0"/>
              </a:rPr>
              <a:t>UNIX is also multi-user: two, three, or more users are able to use the same processor to execute their programs.</a:t>
            </a:r>
          </a:p>
          <a:p>
            <a:pPr algn="just">
              <a:lnSpc>
                <a:spcPct val="90000"/>
              </a:lnSpc>
            </a:pPr>
            <a:r>
              <a:rPr lang="en-GB" altLang="en-US" sz="1000" b="1" u="sng">
                <a:latin typeface="Arial Narrow" panose="020B0606020202030204" pitchFamily="34" charset="0"/>
              </a:rPr>
              <a:t>Network Capabilities </a:t>
            </a:r>
            <a:r>
              <a:rPr lang="en-GB" altLang="en-US" sz="1000">
                <a:latin typeface="Arial Narrow" panose="020B0606020202030204" pitchFamily="34" charset="0"/>
              </a:rPr>
              <a:t>Most of today's UNIX workstations come with TCP/IP and Ethernet connections. At NRC the Ethernet network connects dozens of Suns, Silicon Graphics, VAXes, IBM RS/6000s, HPs, and an increasing number of PCs.  From any of those nodes, it is simple to logon to a remote machine, send mail to a user on those machines, or transfer files to or from those nodes.</a:t>
            </a:r>
          </a:p>
          <a:p>
            <a:pPr algn="just">
              <a:lnSpc>
                <a:spcPct val="90000"/>
              </a:lnSpc>
            </a:pPr>
            <a:r>
              <a:rPr lang="en-GB" altLang="en-US" sz="1000" b="1" u="sng">
                <a:latin typeface="Arial Narrow" panose="020B0606020202030204" pitchFamily="34" charset="0"/>
              </a:rPr>
              <a:t>Portability </a:t>
            </a:r>
            <a:r>
              <a:rPr lang="en-GB" altLang="en-US" sz="1000">
                <a:latin typeface="Arial Narrow" panose="020B0606020202030204" pitchFamily="34" charset="0"/>
              </a:rPr>
              <a:t>Traditionally, most operating systems were written in Assembler, for a specific architecture. It was therefore VERY painful (if at all possible) to `port' the operating system to other architectures.  UNIX, on the other hand, is mostly written in the C language. This alone allows UNIX to be portable to many architectures. Today, UNIX runs on more architectures than any other operating system in the world. Examples of such architectures/processors are the Motorola 680X0-based workstations, the 80X86 machines, the RISC based architectures (SPARC, MIPS, 88000), VAXes, IBM mainframes, Amdahl, Cray, and many more.</a:t>
            </a:r>
          </a:p>
          <a:p>
            <a:pPr algn="just">
              <a:lnSpc>
                <a:spcPct val="90000"/>
              </a:lnSpc>
            </a:pPr>
            <a:r>
              <a:rPr lang="en-GB" altLang="en-US" sz="1000" b="1" u="sng">
                <a:latin typeface="Arial Narrow" panose="020B0606020202030204" pitchFamily="34" charset="0"/>
              </a:rPr>
              <a:t>Flexibility </a:t>
            </a:r>
            <a:r>
              <a:rPr lang="en-GB" altLang="en-US" sz="1000">
                <a:latin typeface="Arial Narrow" panose="020B0606020202030204" pitchFamily="34" charset="0"/>
              </a:rPr>
              <a:t>UNIX is also a very flexible operating system, both for system administrators and users. Program names can be changed. aliases can be defined.  Arguments to programs can also be changed. New programs can be built, and put in the user's own bin directory, thus allowing further customisation of the system.</a:t>
            </a:r>
          </a:p>
          <a:p>
            <a:pPr algn="just">
              <a:lnSpc>
                <a:spcPct val="90000"/>
              </a:lnSpc>
            </a:pPr>
            <a:r>
              <a:rPr lang="en-GB" altLang="en-US" sz="1000" b="1" u="sng">
                <a:latin typeface="Arial Narrow" panose="020B0606020202030204" pitchFamily="34" charset="0"/>
              </a:rPr>
              <a:t>Software Available </a:t>
            </a:r>
            <a:r>
              <a:rPr lang="en-GB" altLang="en-US" sz="1000">
                <a:latin typeface="Arial Narrow" panose="020B0606020202030204" pitchFamily="34" charset="0"/>
              </a:rPr>
              <a:t>Thousands of application packages are available for the UNIX/linux system.  In addition to the commercial packages, many programs are written and made available in the public domain. Examples of such packages are the X Window system, written at the Massachusetts Institute of Technology, the TEX system produced at Stanford, and many other utilities/applications written by individuals and organisations, for the benefit of the \Open Source Community". For many, it is their way of thanking the \Internet Community" for the vast amount of resources available.  Linux is a perfect example of the incredible amount of software available, at no cost to individuals.</a:t>
            </a:r>
          </a:p>
          <a:p>
            <a:pPr algn="just">
              <a:lnSpc>
                <a:spcPct val="90000"/>
              </a:lnSpc>
            </a:pPr>
            <a:r>
              <a:rPr lang="en-GB" altLang="en-US" sz="1000" b="1" u="sng">
                <a:latin typeface="Arial Narrow" panose="020B0606020202030204" pitchFamily="34" charset="0"/>
              </a:rPr>
              <a:t>Virtual Memory </a:t>
            </a:r>
            <a:r>
              <a:rPr lang="en-GB" altLang="en-US" sz="1000">
                <a:latin typeface="Arial Narrow" panose="020B0606020202030204" pitchFamily="34" charset="0"/>
              </a:rPr>
              <a:t>The UNIX operating system has virtual memory, or swap space, which means it can run programs bigger than the amount of RAM the computer actually has! The amount of virtual memory is decided upon by the system administrator.</a:t>
            </a:r>
          </a:p>
          <a:p>
            <a:pPr algn="just">
              <a:lnSpc>
                <a:spcPct val="90000"/>
              </a:lnSpc>
            </a:pPr>
            <a:r>
              <a:rPr lang="en-GB" altLang="en-US" sz="1000" b="1" u="sng">
                <a:latin typeface="Arial Narrow" panose="020B0606020202030204" pitchFamily="34" charset="0"/>
              </a:rPr>
              <a:t>Case Sensitivity </a:t>
            </a:r>
            <a:r>
              <a:rPr lang="en-GB" altLang="en-US" sz="1000">
                <a:latin typeface="Arial Narrow" panose="020B0606020202030204" pitchFamily="34" charset="0"/>
              </a:rPr>
              <a:t>The most common mistake for beginners involves the use of mixed case in UNIX commands: UNIX is case sensitive, i.e., \a" is different from \A".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a:extLst>
              <a:ext uri="{FF2B5EF4-FFF2-40B4-BE49-F238E27FC236}">
                <a16:creationId xmlns:a16="http://schemas.microsoft.com/office/drawing/2014/main" id="{4C01B0A4-B05D-43C1-80E2-802266C33505}"/>
              </a:ext>
            </a:extLst>
          </p:cNvPr>
          <p:cNvSpPr>
            <a:spLocks noRot="1" noChangeArrowheads="1" noTextEdit="1"/>
          </p:cNvSpPr>
          <p:nvPr>
            <p:ph type="sldImg"/>
          </p:nvPr>
        </p:nvSpPr>
        <p:spPr>
          <a:ln/>
        </p:spPr>
      </p:sp>
      <p:sp>
        <p:nvSpPr>
          <p:cNvPr id="285699" name="Rectangle 3">
            <a:extLst>
              <a:ext uri="{FF2B5EF4-FFF2-40B4-BE49-F238E27FC236}">
                <a16:creationId xmlns:a16="http://schemas.microsoft.com/office/drawing/2014/main" id="{8375CB41-7F44-4E2E-8A36-3A3F55EABCA1}"/>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a:extLst>
              <a:ext uri="{FF2B5EF4-FFF2-40B4-BE49-F238E27FC236}">
                <a16:creationId xmlns:a16="http://schemas.microsoft.com/office/drawing/2014/main" id="{801EB68D-39EF-4A62-A7AE-C80E50D1F3BC}"/>
              </a:ext>
            </a:extLst>
          </p:cNvPr>
          <p:cNvSpPr>
            <a:spLocks noRot="1" noChangeArrowheads="1" noTextEdit="1"/>
          </p:cNvSpPr>
          <p:nvPr>
            <p:ph type="sldImg"/>
          </p:nvPr>
        </p:nvSpPr>
        <p:spPr>
          <a:ln/>
        </p:spPr>
      </p:sp>
      <p:sp>
        <p:nvSpPr>
          <p:cNvPr id="286723" name="Rectangle 3">
            <a:extLst>
              <a:ext uri="{FF2B5EF4-FFF2-40B4-BE49-F238E27FC236}">
                <a16:creationId xmlns:a16="http://schemas.microsoft.com/office/drawing/2014/main" id="{7DDEC26A-4856-4BCF-A3CF-90726D2C572D}"/>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9F0C7A47-3070-4B81-9A3A-D09DB2DE3D92}"/>
              </a:ext>
            </a:extLst>
          </p:cNvPr>
          <p:cNvSpPr>
            <a:spLocks noRot="1" noChangeArrowheads="1" noTextEdit="1"/>
          </p:cNvSpPr>
          <p:nvPr>
            <p:ph type="sldImg"/>
          </p:nvPr>
        </p:nvSpPr>
        <p:spPr>
          <a:ln/>
        </p:spPr>
      </p:sp>
      <p:sp>
        <p:nvSpPr>
          <p:cNvPr id="318467" name="Rectangle 3">
            <a:extLst>
              <a:ext uri="{FF2B5EF4-FFF2-40B4-BE49-F238E27FC236}">
                <a16:creationId xmlns:a16="http://schemas.microsoft.com/office/drawing/2014/main" id="{07302D30-F3C8-43B0-9875-2C38D4443807}"/>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482C055F-9780-4C2E-B54F-7C5FE50B9DD4}"/>
              </a:ext>
            </a:extLst>
          </p:cNvPr>
          <p:cNvSpPr>
            <a:spLocks noRot="1" noChangeArrowheads="1" noTextEdit="1"/>
          </p:cNvSpPr>
          <p:nvPr>
            <p:ph type="sldImg"/>
          </p:nvPr>
        </p:nvSpPr>
        <p:spPr>
          <a:ln/>
        </p:spPr>
      </p:sp>
      <p:sp>
        <p:nvSpPr>
          <p:cNvPr id="270339" name="Rectangle 3">
            <a:extLst>
              <a:ext uri="{FF2B5EF4-FFF2-40B4-BE49-F238E27FC236}">
                <a16:creationId xmlns:a16="http://schemas.microsoft.com/office/drawing/2014/main" id="{BE4B310A-D9AD-45EE-93E5-79B08720E683}"/>
              </a:ext>
            </a:extLst>
          </p:cNvPr>
          <p:cNvSpPr>
            <a:spLocks noGrp="1" noChangeArrowheads="1"/>
          </p:cNvSpPr>
          <p:nvPr>
            <p:ph type="body" idx="1"/>
          </p:nvPr>
        </p:nvSpPr>
        <p:spPr/>
        <p:txBody>
          <a:bodyPr/>
          <a:lstStyle/>
          <a:p>
            <a:pPr algn="just"/>
            <a:r>
              <a:rPr lang="en-GB" altLang="en-US" b="1">
                <a:solidFill>
                  <a:srgbClr val="800000"/>
                </a:solidFill>
                <a:latin typeface="Arial Narrow" panose="020B0606020202030204" pitchFamily="34" charset="0"/>
              </a:rPr>
              <a:t>The kernel</a:t>
            </a:r>
            <a:r>
              <a:rPr lang="en-GB" altLang="en-US">
                <a:latin typeface="Arial Narrow" panose="020B0606020202030204" pitchFamily="34" charset="0"/>
              </a:rPr>
              <a:t> is that part of the system which manages the resources of whatever computer system it lives on, to keep track of the disks, tapes, printers, terminals, communication lines and any other devices.</a:t>
            </a:r>
          </a:p>
          <a:p>
            <a:pPr algn="just"/>
            <a:endParaRPr lang="en-GB" altLang="en-US">
              <a:latin typeface="Arial Narrow" panose="020B0606020202030204" pitchFamily="34" charset="0"/>
            </a:endParaRPr>
          </a:p>
          <a:p>
            <a:pPr algn="just"/>
            <a:r>
              <a:rPr lang="en-GB" altLang="en-US">
                <a:latin typeface="Arial Narrow" panose="020B0606020202030204" pitchFamily="34" charset="0"/>
              </a:rPr>
              <a:t>The </a:t>
            </a:r>
            <a:r>
              <a:rPr lang="en-GB" altLang="en-US" b="1">
                <a:solidFill>
                  <a:srgbClr val="800000"/>
                </a:solidFill>
                <a:latin typeface="Arial Narrow" panose="020B0606020202030204" pitchFamily="34" charset="0"/>
              </a:rPr>
              <a:t>file system</a:t>
            </a:r>
            <a:r>
              <a:rPr lang="en-GB" altLang="en-US">
                <a:latin typeface="Arial Narrow" panose="020B0606020202030204" pitchFamily="34" charset="0"/>
              </a:rPr>
              <a:t> is the organising structure for data. The file system is perhaps the most important part of the UNIX operating system. The file system goes beyond being a simple repository for data, and provides the means of organizing the layout of the data storage in complex ways.</a:t>
            </a:r>
          </a:p>
          <a:p>
            <a:pPr algn="just"/>
            <a:endParaRPr lang="en-GB" altLang="en-US">
              <a:latin typeface="Arial Narrow" panose="020B0606020202030204" pitchFamily="34" charset="0"/>
            </a:endParaRPr>
          </a:p>
          <a:p>
            <a:pPr algn="just"/>
            <a:r>
              <a:rPr lang="en-GB" altLang="en-US" b="1">
                <a:solidFill>
                  <a:srgbClr val="800000"/>
                </a:solidFill>
                <a:latin typeface="Arial Narrow" panose="020B0606020202030204" pitchFamily="34" charset="0"/>
              </a:rPr>
              <a:t>The shell</a:t>
            </a:r>
            <a:r>
              <a:rPr lang="en-GB" altLang="en-US">
                <a:latin typeface="Arial Narrow" panose="020B0606020202030204" pitchFamily="34" charset="0"/>
              </a:rPr>
              <a:t> is the command interpreter. Although the shell is just a utility program, and is not properly a part of the system, it is the part that the user sees. The shell listens to your terminal and translates your requests into actions on the part of the kernel and the many utility programs.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a:extLst>
              <a:ext uri="{FF2B5EF4-FFF2-40B4-BE49-F238E27FC236}">
                <a16:creationId xmlns:a16="http://schemas.microsoft.com/office/drawing/2014/main" id="{3FF45F93-BDBE-41D8-A3D0-B63CB0F31C47}"/>
              </a:ext>
            </a:extLst>
          </p:cNvPr>
          <p:cNvSpPr>
            <a:spLocks noRot="1" noChangeArrowheads="1" noTextEdit="1"/>
          </p:cNvSpPr>
          <p:nvPr>
            <p:ph type="sldImg"/>
          </p:nvPr>
        </p:nvSpPr>
        <p:spPr>
          <a:ln/>
        </p:spPr>
      </p:sp>
      <p:sp>
        <p:nvSpPr>
          <p:cNvPr id="288771" name="Rectangle 3">
            <a:extLst>
              <a:ext uri="{FF2B5EF4-FFF2-40B4-BE49-F238E27FC236}">
                <a16:creationId xmlns:a16="http://schemas.microsoft.com/office/drawing/2014/main" id="{3063001A-2F40-4BA0-A4E7-EE45C53088C4}"/>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6A223283-78EE-4FFB-8C44-BDF93C765611}"/>
              </a:ext>
            </a:extLst>
          </p:cNvPr>
          <p:cNvSpPr>
            <a:spLocks noRot="1" noChangeArrowheads="1" noTextEdit="1"/>
          </p:cNvSpPr>
          <p:nvPr>
            <p:ph type="sldImg"/>
          </p:nvPr>
        </p:nvSpPr>
        <p:spPr>
          <a:ln/>
        </p:spPr>
      </p:sp>
      <p:sp>
        <p:nvSpPr>
          <p:cNvPr id="104451" name="Rectangle 3">
            <a:extLst>
              <a:ext uri="{FF2B5EF4-FFF2-40B4-BE49-F238E27FC236}">
                <a16:creationId xmlns:a16="http://schemas.microsoft.com/office/drawing/2014/main" id="{F2B0F9CB-3C64-4A52-8A23-9AAE93364F96}"/>
              </a:ext>
            </a:extLst>
          </p:cNvPr>
          <p:cNvSpPr>
            <a:spLocks noGrp="1" noChangeArrowheads="1"/>
          </p:cNvSpPr>
          <p:nvPr>
            <p:ph type="body" idx="1"/>
          </p:nvPr>
        </p:nvSpPr>
        <p:spPr/>
        <p:txBody>
          <a:bodyPr/>
          <a:lstStyle/>
          <a:p>
            <a:pPr algn="just"/>
            <a:r>
              <a:rPr lang="en-GB" altLang="en-US">
                <a:latin typeface="Arial Narrow" panose="020B0606020202030204" pitchFamily="34" charset="0"/>
              </a:rPr>
              <a:t>The kernel is the name given to the central core of the operating system.</a:t>
            </a:r>
          </a:p>
          <a:p>
            <a:pPr algn="just"/>
            <a:r>
              <a:rPr lang="en-GB" altLang="en-US">
                <a:latin typeface="Arial Narrow" panose="020B0606020202030204" pitchFamily="34" charset="0"/>
              </a:rPr>
              <a:t>Programs are called from the UNIX shell to interact with the kernel as required.</a:t>
            </a:r>
          </a:p>
          <a:p>
            <a:endParaRPr lang="en-US" altLang="en-US">
              <a:latin typeface="Arial Narrow" panose="020B0606020202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0DE4E0FA-E24D-4F44-91B2-644621AFA2DF}"/>
              </a:ext>
            </a:extLst>
          </p:cNvPr>
          <p:cNvSpPr>
            <a:spLocks noRot="1" noChangeArrowheads="1" noTextEdit="1"/>
          </p:cNvSpPr>
          <p:nvPr>
            <p:ph type="sldImg"/>
          </p:nvPr>
        </p:nvSpPr>
        <p:spPr>
          <a:ln/>
        </p:spPr>
      </p:sp>
      <p:sp>
        <p:nvSpPr>
          <p:cNvPr id="393219" name="Rectangle 3">
            <a:extLst>
              <a:ext uri="{FF2B5EF4-FFF2-40B4-BE49-F238E27FC236}">
                <a16:creationId xmlns:a16="http://schemas.microsoft.com/office/drawing/2014/main" id="{9B3740B7-5E51-45A7-A37C-F48487BC0E99}"/>
              </a:ext>
            </a:extLst>
          </p:cNvPr>
          <p:cNvSpPr>
            <a:spLocks noGrp="1" noChangeArrowheads="1"/>
          </p:cNvSpPr>
          <p:nvPr>
            <p:ph type="body" idx="1"/>
          </p:nvPr>
        </p:nvSpPr>
        <p:spPr/>
        <p:txBody>
          <a:bodyPr/>
          <a:lstStyle/>
          <a:p>
            <a:pPr>
              <a:buFont typeface="Wingdings" panose="05000000000000000000" pitchFamily="2" charset="2"/>
              <a:buChar char="§"/>
            </a:pPr>
            <a:r>
              <a:rPr lang="en-GB" altLang="en-US">
                <a:latin typeface="Arial" panose="020B0604020202020204" pitchFamily="34" charset="0"/>
              </a:rPr>
              <a:t>Training Hours</a:t>
            </a:r>
          </a:p>
          <a:p>
            <a:pPr lvl="1">
              <a:buFont typeface="Wingdings" panose="05000000000000000000" pitchFamily="2" charset="2"/>
              <a:buChar char="Ø"/>
            </a:pPr>
            <a:r>
              <a:rPr lang="en-GB" altLang="en-US" sz="1000"/>
              <a:t>Start:	 09:00</a:t>
            </a:r>
          </a:p>
          <a:p>
            <a:pPr lvl="1">
              <a:buFont typeface="Wingdings" panose="05000000000000000000" pitchFamily="2" charset="2"/>
              <a:buChar char="Ø"/>
            </a:pPr>
            <a:r>
              <a:rPr lang="en-GB" altLang="en-US" sz="1000"/>
              <a:t>Finish:17:30</a:t>
            </a:r>
          </a:p>
          <a:p>
            <a:pPr>
              <a:buFont typeface="Wingdings" panose="05000000000000000000" pitchFamily="2" charset="2"/>
              <a:buChar char="§"/>
            </a:pPr>
            <a:r>
              <a:rPr lang="en-GB" altLang="en-US">
                <a:latin typeface="Arial" panose="020B0604020202020204" pitchFamily="34" charset="0"/>
              </a:rPr>
              <a:t>Building Hours</a:t>
            </a:r>
          </a:p>
          <a:p>
            <a:pPr lvl="1">
              <a:buFont typeface="Wingdings" panose="05000000000000000000" pitchFamily="2" charset="2"/>
              <a:buChar char="Ø"/>
            </a:pPr>
            <a:r>
              <a:rPr lang="en-GB" altLang="en-US" sz="1000"/>
              <a:t>24 hours operation.</a:t>
            </a:r>
          </a:p>
          <a:p>
            <a:pPr>
              <a:buFont typeface="Wingdings" panose="05000000000000000000" pitchFamily="2" charset="2"/>
              <a:buChar char="§"/>
            </a:pPr>
            <a:r>
              <a:rPr lang="en-GB" altLang="en-US">
                <a:latin typeface="Arial" panose="020B0604020202020204" pitchFamily="34" charset="0"/>
              </a:rPr>
              <a:t>Restrooms</a:t>
            </a:r>
          </a:p>
          <a:p>
            <a:pPr lvl="1">
              <a:buFont typeface="Wingdings" panose="05000000000000000000" pitchFamily="2" charset="2"/>
              <a:buChar char="Ø"/>
            </a:pPr>
            <a:r>
              <a:rPr lang="en-GB" altLang="en-US" sz="1000"/>
              <a:t>Female- </a:t>
            </a:r>
          </a:p>
          <a:p>
            <a:pPr lvl="1">
              <a:buFont typeface="Wingdings" panose="05000000000000000000" pitchFamily="2" charset="2"/>
              <a:buChar char="Ø"/>
            </a:pPr>
            <a:r>
              <a:rPr lang="en-GB" altLang="en-US" sz="1000"/>
              <a:t>Male	 - </a:t>
            </a:r>
          </a:p>
          <a:p>
            <a:pPr>
              <a:buFont typeface="Wingdings" panose="05000000000000000000" pitchFamily="2" charset="2"/>
              <a:buChar char="§"/>
            </a:pPr>
            <a:r>
              <a:rPr lang="en-GB" altLang="en-US">
                <a:latin typeface="Arial" panose="020B0604020202020204" pitchFamily="34" charset="0"/>
              </a:rPr>
              <a:t>Meals/Breaks</a:t>
            </a:r>
          </a:p>
          <a:p>
            <a:pPr lvl="1">
              <a:buFont typeface="Wingdings" panose="05000000000000000000" pitchFamily="2" charset="2"/>
              <a:buChar char="Ø"/>
            </a:pPr>
            <a:r>
              <a:rPr lang="en-GB" altLang="en-US" sz="1000"/>
              <a:t>Mid Morning	-	</a:t>
            </a:r>
          </a:p>
          <a:p>
            <a:pPr lvl="1">
              <a:buFont typeface="Wingdings" panose="05000000000000000000" pitchFamily="2" charset="2"/>
              <a:buChar char="Ø"/>
            </a:pPr>
            <a:r>
              <a:rPr lang="en-GB" altLang="en-US" sz="1000"/>
              <a:t>Lunch 	-	</a:t>
            </a:r>
          </a:p>
          <a:p>
            <a:pPr lvl="1">
              <a:buFont typeface="Wingdings" panose="05000000000000000000" pitchFamily="2" charset="2"/>
              <a:buChar char="Ø"/>
            </a:pPr>
            <a:r>
              <a:rPr lang="en-GB" altLang="en-US" sz="1000"/>
              <a:t>Mid Afternoon	-</a:t>
            </a:r>
            <a:r>
              <a:rPr lang="en-GB" altLang="en-US" sz="1000">
                <a:latin typeface="Arial" panose="020B0604020202020204" pitchFamily="34" charset="0"/>
              </a:rPr>
              <a:t>	</a:t>
            </a:r>
          </a:p>
          <a:p>
            <a:pPr>
              <a:buFont typeface="Wingdings" panose="05000000000000000000" pitchFamily="2" charset="2"/>
              <a:buChar char="§"/>
            </a:pPr>
            <a:r>
              <a:rPr lang="en-GB" altLang="en-US">
                <a:latin typeface="Arial" panose="020B0604020202020204" pitchFamily="34" charset="0"/>
              </a:rPr>
              <a:t>Telephones</a:t>
            </a:r>
          </a:p>
          <a:p>
            <a:pPr lvl="1">
              <a:buFont typeface="Wingdings" panose="05000000000000000000" pitchFamily="2" charset="2"/>
              <a:buChar char="Ø"/>
            </a:pPr>
            <a:r>
              <a:rPr lang="en-GB" altLang="en-US" sz="1000"/>
              <a:t>Please turn off mobile phones or leave them on silent.</a:t>
            </a:r>
          </a:p>
          <a:p>
            <a:pPr>
              <a:buFont typeface="Wingdings" panose="05000000000000000000" pitchFamily="2" charset="2"/>
              <a:buChar char="§"/>
            </a:pPr>
            <a:r>
              <a:rPr lang="en-GB" altLang="en-US">
                <a:latin typeface="Arial" panose="020B0604020202020204" pitchFamily="34" charset="0"/>
              </a:rPr>
              <a:t>Messages</a:t>
            </a:r>
          </a:p>
          <a:p>
            <a:pPr lvl="1">
              <a:buFont typeface="Wingdings" panose="05000000000000000000" pitchFamily="2" charset="2"/>
              <a:buChar char="Ø"/>
            </a:pPr>
            <a:r>
              <a:rPr lang="en-GB" altLang="en-US" sz="1000"/>
              <a:t>Will be left with your trainer.</a:t>
            </a:r>
          </a:p>
          <a:p>
            <a:pPr>
              <a:buFont typeface="Wingdings" panose="05000000000000000000" pitchFamily="2" charset="2"/>
              <a:buChar char="§"/>
            </a:pPr>
            <a:r>
              <a:rPr lang="en-GB" altLang="en-US">
                <a:latin typeface="Arial" panose="020B0604020202020204" pitchFamily="34" charset="0"/>
              </a:rPr>
              <a:t>Smoking Policy</a:t>
            </a:r>
          </a:p>
          <a:p>
            <a:pPr lvl="1">
              <a:buFont typeface="Wingdings" panose="05000000000000000000" pitchFamily="2" charset="2"/>
              <a:buChar char="Ø"/>
            </a:pPr>
            <a:r>
              <a:rPr lang="en-GB" altLang="en-US" sz="1000"/>
              <a:t>No Smoking in building.</a:t>
            </a:r>
          </a:p>
          <a:p>
            <a:pPr lvl="1">
              <a:buFont typeface="Wingdings" panose="05000000000000000000" pitchFamily="2" charset="2"/>
              <a:buChar char="Ø"/>
            </a:pPr>
            <a:r>
              <a:rPr lang="en-GB" altLang="en-US" sz="1000"/>
              <a:t>Smoking area available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2B90529E-ABD3-48BB-83CA-592F781CF94D}"/>
              </a:ext>
            </a:extLst>
          </p:cNvPr>
          <p:cNvSpPr>
            <a:spLocks noRot="1" noChangeArrowheads="1" noTextEdit="1"/>
          </p:cNvSpPr>
          <p:nvPr>
            <p:ph type="sldImg"/>
          </p:nvPr>
        </p:nvSpPr>
        <p:spPr>
          <a:ln/>
        </p:spPr>
      </p:sp>
      <p:sp>
        <p:nvSpPr>
          <p:cNvPr id="314371" name="Rectangle 3">
            <a:extLst>
              <a:ext uri="{FF2B5EF4-FFF2-40B4-BE49-F238E27FC236}">
                <a16:creationId xmlns:a16="http://schemas.microsoft.com/office/drawing/2014/main" id="{C8AFBF10-8EF4-4B18-B2BB-F33AC8054288}"/>
              </a:ext>
            </a:extLst>
          </p:cNvPr>
          <p:cNvSpPr>
            <a:spLocks noGrp="1" noChangeArrowheads="1"/>
          </p:cNvSpPr>
          <p:nvPr>
            <p:ph type="body" idx="1"/>
          </p:nvPr>
        </p:nvSpPr>
        <p:spPr/>
        <p:txBody>
          <a:bodyPr/>
          <a:lstStyle/>
          <a:p>
            <a:pPr algn="just">
              <a:buFontTx/>
              <a:buChar char="•"/>
            </a:pPr>
            <a:r>
              <a:rPr lang="en-GB" altLang="en-US">
                <a:latin typeface="Arial Narrow" panose="020B0606020202030204" pitchFamily="34" charset="0"/>
              </a:rPr>
              <a:t>The kernel manages multiple processes which may be running on the system at any time.</a:t>
            </a:r>
          </a:p>
          <a:p>
            <a:pPr algn="just">
              <a:buFontTx/>
              <a:buChar char="•"/>
            </a:pPr>
            <a:r>
              <a:rPr lang="en-GB" altLang="en-US">
                <a:latin typeface="Arial Narrow" panose="020B0606020202030204" pitchFamily="34" charset="0"/>
              </a:rPr>
              <a:t>The kernel controls the input and output systems of the machine, for example, terminals, printers, etc.  It also manages disks connected to the system and controls access to files on them.</a:t>
            </a:r>
          </a:p>
          <a:p>
            <a:pPr algn="just">
              <a:buFontTx/>
              <a:buChar char="•"/>
            </a:pPr>
            <a:r>
              <a:rPr lang="en-GB" altLang="en-US">
                <a:latin typeface="Arial Narrow" panose="020B0606020202030204" pitchFamily="34" charset="0"/>
              </a:rPr>
              <a:t>“c” compliers are developed for a particular hardware environment.</a:t>
            </a:r>
          </a:p>
          <a:p>
            <a:pPr algn="just">
              <a:buFontTx/>
              <a:buChar char="•"/>
            </a:pPr>
            <a:r>
              <a:rPr lang="en-GB" altLang="en-US">
                <a:latin typeface="Arial Narrow" panose="020B0606020202030204" pitchFamily="34" charset="0"/>
              </a:rPr>
              <a:t>Porting of UNIX to a new environment involves compiling the “c” code of the kernel and developing the associated assembler routines.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a:extLst>
              <a:ext uri="{FF2B5EF4-FFF2-40B4-BE49-F238E27FC236}">
                <a16:creationId xmlns:a16="http://schemas.microsoft.com/office/drawing/2014/main" id="{6BE5F9E3-FB00-470D-9A74-D0F05D655CDA}"/>
              </a:ext>
            </a:extLst>
          </p:cNvPr>
          <p:cNvSpPr>
            <a:spLocks noRot="1" noChangeArrowheads="1" noTextEdit="1"/>
          </p:cNvSpPr>
          <p:nvPr>
            <p:ph type="sldImg"/>
          </p:nvPr>
        </p:nvSpPr>
        <p:spPr>
          <a:ln/>
        </p:spPr>
      </p:sp>
      <p:sp>
        <p:nvSpPr>
          <p:cNvPr id="289795" name="Rectangle 3">
            <a:extLst>
              <a:ext uri="{FF2B5EF4-FFF2-40B4-BE49-F238E27FC236}">
                <a16:creationId xmlns:a16="http://schemas.microsoft.com/office/drawing/2014/main" id="{151D1A2B-3485-4272-8F10-6BB76339B1D0}"/>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7D2BA482-1CFC-4AD4-AE88-0CA2D8F1A4FF}"/>
              </a:ext>
            </a:extLst>
          </p:cNvPr>
          <p:cNvSpPr>
            <a:spLocks noRot="1" noChangeArrowheads="1" noTextEdit="1"/>
          </p:cNvSpPr>
          <p:nvPr>
            <p:ph type="sldImg"/>
          </p:nvPr>
        </p:nvSpPr>
        <p:spPr>
          <a:ln/>
        </p:spPr>
      </p:sp>
      <p:sp>
        <p:nvSpPr>
          <p:cNvPr id="307203" name="Rectangle 3">
            <a:extLst>
              <a:ext uri="{FF2B5EF4-FFF2-40B4-BE49-F238E27FC236}">
                <a16:creationId xmlns:a16="http://schemas.microsoft.com/office/drawing/2014/main" id="{3B2A5A10-3A26-4E47-85A2-D5787DE38C42}"/>
              </a:ext>
            </a:extLst>
          </p:cNvPr>
          <p:cNvSpPr>
            <a:spLocks noGrp="1" noChangeArrowheads="1"/>
          </p:cNvSpPr>
          <p:nvPr>
            <p:ph type="body" idx="1"/>
          </p:nvPr>
        </p:nvSpPr>
        <p:spPr>
          <a:xfrm>
            <a:off x="666750" y="4454525"/>
            <a:ext cx="5329238" cy="4586288"/>
          </a:xfrm>
        </p:spPr>
        <p:txBody>
          <a:bodyPr/>
          <a:lstStyle/>
          <a:p>
            <a:pPr algn="just">
              <a:spcBef>
                <a:spcPct val="10000"/>
              </a:spcBef>
            </a:pPr>
            <a:r>
              <a:rPr lang="en-GB" altLang="en-US" sz="1000">
                <a:latin typeface="Arial Narrow" panose="020B0606020202030204" pitchFamily="34" charset="0"/>
              </a:rPr>
              <a:t>The shell is the command interpreter. Although the shell is just a utility program, and is not properly a part of the system, it is the part that the user sees. The shell listens to your terminal and translates your requests into actions on the part of the kernel and the many utility programs.  Before Unix, interpreting the users' commands was done by a part of the operating system (OS).  One of the best ideas in Unix was taking this job out of the OS and giving it to an ordinary program - the shell.  This approach has several advantages, namely:</a:t>
            </a:r>
          </a:p>
          <a:p>
            <a:pPr algn="just">
              <a:spcBef>
                <a:spcPct val="10000"/>
              </a:spcBef>
            </a:pPr>
            <a:endParaRPr lang="en-GB" altLang="en-US" sz="1000">
              <a:latin typeface="Arial Narrow" panose="020B0606020202030204" pitchFamily="34" charset="0"/>
            </a:endParaRPr>
          </a:p>
          <a:p>
            <a:pPr algn="just">
              <a:spcBef>
                <a:spcPct val="10000"/>
              </a:spcBef>
              <a:buFont typeface="Arial Narrow" panose="020B0606020202030204" pitchFamily="34" charset="0"/>
              <a:buChar char="•"/>
            </a:pPr>
            <a:r>
              <a:rPr lang="en-GB" altLang="en-US" sz="1000">
                <a:latin typeface="Arial Narrow" panose="020B0606020202030204" pitchFamily="34" charset="0"/>
              </a:rPr>
              <a:t>Users have a choice of shells.  </a:t>
            </a:r>
          </a:p>
          <a:p>
            <a:pPr algn="just">
              <a:spcBef>
                <a:spcPct val="10000"/>
              </a:spcBef>
              <a:buFont typeface="Arial Narrow" panose="020B0606020202030204" pitchFamily="34" charset="0"/>
              <a:buChar char="•"/>
            </a:pPr>
            <a:r>
              <a:rPr lang="en-GB" altLang="en-US" sz="1000">
                <a:latin typeface="Arial Narrow" panose="020B0606020202030204" pitchFamily="34" charset="0"/>
              </a:rPr>
              <a:t>Systems developers can give users menu-driven shells if needed.</a:t>
            </a:r>
          </a:p>
          <a:p>
            <a:pPr algn="just">
              <a:spcBef>
                <a:spcPct val="10000"/>
              </a:spcBef>
              <a:buFont typeface="Arial Narrow" panose="020B0606020202030204" pitchFamily="34" charset="0"/>
              <a:buChar char="•"/>
            </a:pPr>
            <a:r>
              <a:rPr lang="en-GB" altLang="en-US" sz="1000">
                <a:latin typeface="Arial Narrow" panose="020B0606020202030204" pitchFamily="34" charset="0"/>
              </a:rPr>
              <a:t>the name of the chosen shell is held at the end of the user's entry in the passwd file.</a:t>
            </a:r>
          </a:p>
          <a:p>
            <a:pPr algn="just">
              <a:spcBef>
                <a:spcPct val="10000"/>
              </a:spcBef>
              <a:buFont typeface="Arial Narrow" panose="020B0606020202030204" pitchFamily="34" charset="0"/>
              <a:buChar char="•"/>
            </a:pPr>
            <a:r>
              <a:rPr lang="en-GB" altLang="en-US" sz="1000">
                <a:latin typeface="Arial Narrow" panose="020B0606020202030204" pitchFamily="34" charset="0"/>
              </a:rPr>
              <a:t>You can even write your own if you don't like the standard ones.</a:t>
            </a:r>
          </a:p>
          <a:p>
            <a:pPr algn="just">
              <a:spcBef>
                <a:spcPct val="10000"/>
              </a:spcBef>
              <a:buFont typeface="Arial Narrow" panose="020B0606020202030204" pitchFamily="34" charset="0"/>
              <a:buChar char="•"/>
            </a:pPr>
            <a:r>
              <a:rPr lang="en-GB" altLang="en-US" sz="1000">
                <a:latin typeface="Arial Narrow" panose="020B0606020202030204" pitchFamily="34" charset="0"/>
              </a:rPr>
              <a:t>Shells can be written in high-level languages by programmers who don' t need to be experts in writing OSs.</a:t>
            </a:r>
          </a:p>
          <a:p>
            <a:pPr algn="just">
              <a:spcBef>
                <a:spcPct val="10000"/>
              </a:spcBef>
              <a:buFont typeface="Arial Narrow" panose="020B0606020202030204" pitchFamily="34" charset="0"/>
              <a:buChar char="•"/>
            </a:pPr>
            <a:r>
              <a:rPr lang="en-GB" altLang="en-US" sz="1000">
                <a:latin typeface="Arial Narrow" panose="020B0606020202030204" pitchFamily="34" charset="0"/>
              </a:rPr>
              <a:t>The OS is smaller and simpler.</a:t>
            </a:r>
          </a:p>
          <a:p>
            <a:pPr algn="just">
              <a:spcBef>
                <a:spcPct val="10000"/>
              </a:spcBef>
            </a:pPr>
            <a:endParaRPr lang="en-GB" altLang="en-US" sz="1000">
              <a:latin typeface="Arial Narrow" panose="020B0606020202030204" pitchFamily="34" charset="0"/>
            </a:endParaRPr>
          </a:p>
          <a:p>
            <a:pPr algn="just">
              <a:spcBef>
                <a:spcPct val="10000"/>
              </a:spcBef>
            </a:pPr>
            <a:r>
              <a:rPr lang="en-GB" altLang="en-US" sz="1000">
                <a:latin typeface="Arial Narrow" panose="020B0606020202030204" pitchFamily="34" charset="0"/>
              </a:rPr>
              <a:t>Each shell has its own advantages. The general consensus of views from users familiar with both (C and Bourne) shells appears to be that the C shell is superior for interactive work, because of its process control features, while the Bourne shell has more powerful language constructs, and so is better for use in shell scripts.  The Korn Shell is newer, and incorporates the features and functionality of both the C and Bourne shells, while retaining the speed of the Bourne shell (with which it is also upward compatible).  Some useful features of the shell are:</a:t>
            </a:r>
          </a:p>
          <a:p>
            <a:pPr algn="just">
              <a:spcBef>
                <a:spcPct val="10000"/>
              </a:spcBef>
            </a:pPr>
            <a:endParaRPr lang="en-GB" altLang="en-US" sz="1000">
              <a:latin typeface="Arial Narrow" panose="020B0606020202030204" pitchFamily="34" charset="0"/>
            </a:endParaRPr>
          </a:p>
          <a:p>
            <a:pPr algn="just">
              <a:spcBef>
                <a:spcPct val="10000"/>
              </a:spcBef>
              <a:buFont typeface="Arial Narrow" panose="020B0606020202030204" pitchFamily="34" charset="0"/>
              <a:buChar char="•"/>
            </a:pPr>
            <a:r>
              <a:rPr lang="en-GB" altLang="en-US" sz="1000">
                <a:latin typeface="Arial Narrow" panose="020B0606020202030204" pitchFamily="34" charset="0"/>
              </a:rPr>
              <a:t>history -  which allows you to re-use old commands, either as they were or slightly modified. </a:t>
            </a:r>
          </a:p>
          <a:p>
            <a:pPr algn="just">
              <a:spcBef>
                <a:spcPct val="10000"/>
              </a:spcBef>
              <a:buFont typeface="Arial Narrow" panose="020B0606020202030204" pitchFamily="34" charset="0"/>
              <a:buChar char="•"/>
            </a:pPr>
            <a:r>
              <a:rPr lang="en-GB" altLang="en-US" sz="1000">
                <a:latin typeface="Arial Narrow" panose="020B0606020202030204" pitchFamily="34" charset="0"/>
              </a:rPr>
              <a:t>alias - which allows you to execute rm –I instead of rm so that you have to confirm every file deletion.  Any command can be aliased.</a:t>
            </a:r>
          </a:p>
          <a:p>
            <a:pPr algn="just">
              <a:spcBef>
                <a:spcPct val="10000"/>
              </a:spcBef>
              <a:buFont typeface="Arial Narrow" panose="020B0606020202030204" pitchFamily="34" charset="0"/>
              <a:buChar char="•"/>
            </a:pPr>
            <a:r>
              <a:rPr lang="en-GB" altLang="en-US" sz="1000">
                <a:latin typeface="Arial Narrow" panose="020B0606020202030204" pitchFamily="34" charset="0"/>
              </a:rPr>
              <a:t>noclobber - lets you avoid overwriting files when using re-direction e.g. </a:t>
            </a:r>
          </a:p>
          <a:p>
            <a:pPr algn="just">
              <a:spcBef>
                <a:spcPct val="10000"/>
              </a:spcBef>
            </a:pPr>
            <a:r>
              <a:rPr lang="en-GB" altLang="en-US" sz="1000">
                <a:latin typeface="Arial Narrow" panose="020B0606020202030204" pitchFamily="34" charset="0"/>
              </a:rPr>
              <a:t>	date &gt; precious would not overwrite precious.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26537A25-3FD0-49B3-956A-370E0A16F130}"/>
              </a:ext>
            </a:extLst>
          </p:cNvPr>
          <p:cNvSpPr>
            <a:spLocks noRot="1" noChangeArrowheads="1" noTextEdit="1"/>
          </p:cNvSpPr>
          <p:nvPr>
            <p:ph type="sldImg"/>
          </p:nvPr>
        </p:nvSpPr>
        <p:spPr>
          <a:ln/>
        </p:spPr>
      </p:sp>
      <p:sp>
        <p:nvSpPr>
          <p:cNvPr id="371715" name="Rectangle 3">
            <a:extLst>
              <a:ext uri="{FF2B5EF4-FFF2-40B4-BE49-F238E27FC236}">
                <a16:creationId xmlns:a16="http://schemas.microsoft.com/office/drawing/2014/main" id="{2D99F7A3-9EEF-4E9C-B42C-C8E63079DD24}"/>
              </a:ext>
            </a:extLst>
          </p:cNvPr>
          <p:cNvSpPr>
            <a:spLocks noGrp="1" noChangeArrowheads="1"/>
          </p:cNvSpPr>
          <p:nvPr>
            <p:ph type="body" idx="1"/>
          </p:nvPr>
        </p:nvSpPr>
        <p:spPr/>
        <p:txBody>
          <a:bodyPr/>
          <a:lstStyle/>
          <a:p>
            <a:pPr algn="just"/>
            <a:r>
              <a:rPr lang="en-GB" altLang="en-US">
                <a:latin typeface="Arial Narrow" panose="020B0606020202030204" pitchFamily="34" charset="0"/>
              </a:rPr>
              <a:t>In Unix, the shell has very few built-in commands; mostly it calls self contained little programs such as rm, cp, and mv to do even the most basic tasks.  This approach has several advantages.</a:t>
            </a:r>
          </a:p>
          <a:p>
            <a:pPr algn="just">
              <a:buFontTx/>
              <a:buChar char="•"/>
            </a:pPr>
            <a:r>
              <a:rPr lang="en-GB" altLang="en-US">
                <a:latin typeface="Arial Narrow" panose="020B0606020202030204" pitchFamily="34" charset="0"/>
              </a:rPr>
              <a:t>It is very easy to add new commands to Unix because all you have to do is make an executable file available with a suitable name.</a:t>
            </a:r>
          </a:p>
          <a:p>
            <a:pPr algn="just">
              <a:buFontTx/>
              <a:buChar char="•"/>
            </a:pPr>
            <a:r>
              <a:rPr lang="en-GB" altLang="en-US">
                <a:latin typeface="Arial Narrow" panose="020B0606020202030204" pitchFamily="34" charset="0"/>
              </a:rPr>
              <a:t>Apart from the built-in commands, the same set of Unix commands is available from all the different shells.</a:t>
            </a:r>
          </a:p>
          <a:p>
            <a:pPr algn="just">
              <a:buFontTx/>
              <a:buChar char="•"/>
            </a:pPr>
            <a:r>
              <a:rPr lang="en-GB" altLang="en-US">
                <a:latin typeface="Arial Narrow" panose="020B0606020202030204" pitchFamily="34" charset="0"/>
              </a:rPr>
              <a:t>Since shells deal with the filename expansion (wild cards), programs such as rm, cp, and mv do not have to do it and their authors can concentrate on the main task of the program.</a:t>
            </a:r>
          </a:p>
          <a:p>
            <a:pPr algn="just">
              <a:buFontTx/>
              <a:buChar char="•"/>
            </a:pPr>
            <a:r>
              <a:rPr lang="en-GB" altLang="en-US">
                <a:latin typeface="Arial Narrow" panose="020B0606020202030204" pitchFamily="34" charset="0"/>
              </a:rPr>
              <a:t>Since shells deal with input-output redirection, the little programs do not have to do it.</a:t>
            </a:r>
          </a:p>
          <a:p>
            <a:pPr algn="just">
              <a:buFontTx/>
              <a:buChar char="•"/>
            </a:pPr>
            <a:r>
              <a:rPr lang="en-GB" altLang="en-US">
                <a:latin typeface="Arial Narrow" panose="020B0606020202030204" pitchFamily="34" charset="0"/>
              </a:rPr>
              <a:t>Many of the small programs do not even need to open files because they inherit them from the shell.</a:t>
            </a:r>
          </a:p>
          <a:p>
            <a:pPr algn="just">
              <a:buFontTx/>
              <a:buChar char="•"/>
            </a:pPr>
            <a:r>
              <a:rPr lang="en-GB" altLang="en-US">
                <a:latin typeface="Arial Narrow" panose="020B0606020202030204" pitchFamily="34" charset="0"/>
              </a:rPr>
              <a:t>The shells are smaller and simpler.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35ED9A84-6657-49D5-A25C-F7EDDB94A9B8}"/>
              </a:ext>
            </a:extLst>
          </p:cNvPr>
          <p:cNvSpPr>
            <a:spLocks noRot="1" noChangeArrowheads="1" noTextEdit="1"/>
          </p:cNvSpPr>
          <p:nvPr>
            <p:ph type="sldImg"/>
          </p:nvPr>
        </p:nvSpPr>
        <p:spPr>
          <a:ln/>
        </p:spPr>
      </p:sp>
      <p:sp>
        <p:nvSpPr>
          <p:cNvPr id="417795" name="Rectangle 3">
            <a:extLst>
              <a:ext uri="{FF2B5EF4-FFF2-40B4-BE49-F238E27FC236}">
                <a16:creationId xmlns:a16="http://schemas.microsoft.com/office/drawing/2014/main" id="{07C8A9FF-3E85-4250-B38C-F9C0D266766C}"/>
              </a:ext>
            </a:extLst>
          </p:cNvPr>
          <p:cNvSpPr>
            <a:spLocks noGrp="1" noChangeArrowheads="1"/>
          </p:cNvSpPr>
          <p:nvPr>
            <p:ph type="body" idx="1"/>
          </p:nvPr>
        </p:nvSpPr>
        <p:spPr/>
        <p:txBody>
          <a:bodyPr/>
          <a:lstStyle/>
          <a:p>
            <a:pPr lvl="1" algn="just"/>
            <a:r>
              <a:rPr lang="en-GB" altLang="en-US">
                <a:latin typeface="Arial Narrow" panose="020B0606020202030204" pitchFamily="34" charset="0"/>
              </a:rPr>
              <a:t>standard input		- 	abbreviated to stdin </a:t>
            </a:r>
          </a:p>
          <a:p>
            <a:pPr lvl="1" algn="just"/>
            <a:r>
              <a:rPr lang="en-GB" altLang="en-US">
                <a:latin typeface="Arial Narrow" panose="020B0606020202030204" pitchFamily="34" charset="0"/>
              </a:rPr>
              <a:t>standard output	-	abbreviated to stdout</a:t>
            </a:r>
          </a:p>
          <a:p>
            <a:pPr lvl="1" algn="just"/>
            <a:r>
              <a:rPr lang="en-GB" altLang="en-US">
                <a:latin typeface="Arial Narrow" panose="020B0606020202030204" pitchFamily="34" charset="0"/>
              </a:rPr>
              <a:t>standard error		-	abbreviated to stderr</a:t>
            </a:r>
          </a:p>
          <a:p>
            <a:endParaRPr lang="en-GB"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a:extLst>
              <a:ext uri="{FF2B5EF4-FFF2-40B4-BE49-F238E27FC236}">
                <a16:creationId xmlns:a16="http://schemas.microsoft.com/office/drawing/2014/main" id="{8FBFDB04-DA78-4688-ADD1-21C2B48CBD19}"/>
              </a:ext>
            </a:extLst>
          </p:cNvPr>
          <p:cNvSpPr>
            <a:spLocks noRot="1" noChangeArrowheads="1" noTextEdit="1"/>
          </p:cNvSpPr>
          <p:nvPr>
            <p:ph type="sldImg"/>
          </p:nvPr>
        </p:nvSpPr>
        <p:spPr>
          <a:ln/>
        </p:spPr>
      </p:sp>
      <p:sp>
        <p:nvSpPr>
          <p:cNvPr id="380931" name="Rectangle 3">
            <a:extLst>
              <a:ext uri="{FF2B5EF4-FFF2-40B4-BE49-F238E27FC236}">
                <a16:creationId xmlns:a16="http://schemas.microsoft.com/office/drawing/2014/main" id="{74E8A2E4-69C9-4226-AB18-C158F9FA3060}"/>
              </a:ext>
            </a:extLst>
          </p:cNvPr>
          <p:cNvSpPr>
            <a:spLocks noGrp="1" noChangeArrowheads="1"/>
          </p:cNvSpPr>
          <p:nvPr>
            <p:ph type="body" idx="1"/>
          </p:nvPr>
        </p:nvSpPr>
        <p:spPr/>
        <p:txBody>
          <a:bodyPr/>
          <a:lstStyle/>
          <a:p>
            <a:pPr marL="179388" lvl="1">
              <a:lnSpc>
                <a:spcPct val="90000"/>
              </a:lnSpc>
            </a:pPr>
            <a:r>
              <a:rPr lang="en-GB" altLang="en-US" sz="1000">
                <a:latin typeface="Arial Narrow" panose="020B0606020202030204" pitchFamily="34" charset="0"/>
              </a:rPr>
              <a:t>stdin	-	&lt;	0</a:t>
            </a:r>
          </a:p>
          <a:p>
            <a:pPr marL="179388" lvl="1">
              <a:lnSpc>
                <a:spcPct val="90000"/>
              </a:lnSpc>
            </a:pPr>
            <a:r>
              <a:rPr lang="en-GB" altLang="en-US" sz="1000">
                <a:latin typeface="Arial Narrow" panose="020B0606020202030204" pitchFamily="34" charset="0"/>
              </a:rPr>
              <a:t>stdout	-	&gt;	1</a:t>
            </a:r>
          </a:p>
          <a:p>
            <a:pPr marL="179388" lvl="1">
              <a:lnSpc>
                <a:spcPct val="90000"/>
              </a:lnSpc>
            </a:pPr>
            <a:r>
              <a:rPr lang="en-GB" altLang="en-US" sz="1000">
                <a:latin typeface="Arial Narrow" panose="020B0606020202030204" pitchFamily="34" charset="0"/>
              </a:rPr>
              <a:t>stderr	-	2&gt;	2</a:t>
            </a:r>
          </a:p>
          <a:p>
            <a:pPr>
              <a:lnSpc>
                <a:spcPct val="90000"/>
              </a:lnSpc>
            </a:pPr>
            <a:endParaRPr lang="en-GB" altLang="en-US" sz="1000">
              <a:latin typeface="Arial Narrow" panose="020B0606020202030204" pitchFamily="34" charset="0"/>
            </a:endParaRPr>
          </a:p>
          <a:p>
            <a:pPr>
              <a:lnSpc>
                <a:spcPct val="90000"/>
              </a:lnSpc>
            </a:pPr>
            <a:r>
              <a:rPr lang="en-GB" altLang="en-US" sz="1000" u="sng">
                <a:latin typeface="Arial Narrow" panose="020B0606020202030204" pitchFamily="34" charset="0"/>
              </a:rPr>
              <a:t>Examples:</a:t>
            </a:r>
          </a:p>
          <a:p>
            <a:pPr>
              <a:lnSpc>
                <a:spcPct val="90000"/>
              </a:lnSpc>
            </a:pPr>
            <a:r>
              <a:rPr lang="en-GB" altLang="en-US" sz="1000" b="1">
                <a:latin typeface="Arial Narrow" panose="020B0606020202030204" pitchFamily="34" charset="0"/>
              </a:rPr>
              <a:t>Redirection input from a file: &lt;</a:t>
            </a:r>
          </a:p>
          <a:p>
            <a:pPr>
              <a:lnSpc>
                <a:spcPct val="90000"/>
              </a:lnSpc>
            </a:pPr>
            <a:r>
              <a:rPr lang="en-GB" altLang="en-US" sz="1000">
                <a:latin typeface="Arial Narrow" panose="020B0606020202030204" pitchFamily="34" charset="0"/>
              </a:rPr>
              <a:t>	mail hounselg &lt; letter</a:t>
            </a:r>
          </a:p>
          <a:p>
            <a:pPr>
              <a:lnSpc>
                <a:spcPct val="90000"/>
              </a:lnSpc>
            </a:pPr>
            <a:endParaRPr lang="en-GB" altLang="en-US" sz="1000">
              <a:latin typeface="Arial Narrow" panose="020B0606020202030204" pitchFamily="34" charset="0"/>
            </a:endParaRPr>
          </a:p>
          <a:p>
            <a:pPr>
              <a:lnSpc>
                <a:spcPct val="90000"/>
              </a:lnSpc>
            </a:pPr>
            <a:r>
              <a:rPr lang="en-GB" altLang="en-US" sz="1000">
                <a:latin typeface="Arial Narrow" panose="020B0606020202030204" pitchFamily="34" charset="0"/>
              </a:rPr>
              <a:t>In this example the file letter can be created using an editor.  It is then used as standard input to the mail program rather than typing from the keyboard.  The symbol &lt; tells mail to take input from the file instead of the keyboard.</a:t>
            </a:r>
          </a:p>
          <a:p>
            <a:pPr marL="179388" lvl="1">
              <a:lnSpc>
                <a:spcPct val="90000"/>
              </a:lnSpc>
            </a:pPr>
            <a:endParaRPr lang="en-GB" altLang="en-US" sz="1000">
              <a:latin typeface="Arial Narrow" panose="020B0606020202030204" pitchFamily="34" charset="0"/>
            </a:endParaRPr>
          </a:p>
          <a:p>
            <a:pPr>
              <a:lnSpc>
                <a:spcPct val="90000"/>
              </a:lnSpc>
            </a:pPr>
            <a:r>
              <a:rPr lang="en-GB" altLang="en-US" sz="1000" b="1">
                <a:latin typeface="Arial Narrow" panose="020B0606020202030204" pitchFamily="34" charset="0"/>
              </a:rPr>
              <a:t>Default Standard output: </a:t>
            </a:r>
          </a:p>
          <a:p>
            <a:pPr>
              <a:lnSpc>
                <a:spcPct val="90000"/>
              </a:lnSpc>
            </a:pPr>
            <a:r>
              <a:rPr lang="en-GB" altLang="en-US" sz="1000">
                <a:latin typeface="Arial Narrow" panose="020B0606020202030204" pitchFamily="34" charset="0"/>
              </a:rPr>
              <a:t>	$ ls</a:t>
            </a:r>
          </a:p>
          <a:p>
            <a:pPr>
              <a:lnSpc>
                <a:spcPct val="90000"/>
              </a:lnSpc>
            </a:pPr>
            <a:r>
              <a:rPr lang="en-GB" altLang="en-US" sz="1000">
                <a:latin typeface="Arial Narrow" panose="020B0606020202030204" pitchFamily="34" charset="0"/>
              </a:rPr>
              <a:t>	file1 file2 file3</a:t>
            </a:r>
          </a:p>
          <a:p>
            <a:pPr>
              <a:lnSpc>
                <a:spcPct val="90000"/>
              </a:lnSpc>
            </a:pPr>
            <a:endParaRPr lang="en-GB" altLang="en-US" sz="1000">
              <a:latin typeface="Arial Narrow" panose="020B0606020202030204" pitchFamily="34" charset="0"/>
            </a:endParaRPr>
          </a:p>
          <a:p>
            <a:pPr>
              <a:lnSpc>
                <a:spcPct val="90000"/>
              </a:lnSpc>
            </a:pPr>
            <a:r>
              <a:rPr lang="en-GB" altLang="en-US" sz="1000" b="1">
                <a:latin typeface="Arial Narrow" panose="020B0606020202030204" pitchFamily="34" charset="0"/>
              </a:rPr>
              <a:t>Redirect output from a file: &gt;</a:t>
            </a:r>
          </a:p>
          <a:p>
            <a:pPr>
              <a:lnSpc>
                <a:spcPct val="90000"/>
              </a:lnSpc>
            </a:pPr>
            <a:r>
              <a:rPr lang="en-GB" altLang="en-US" sz="1000">
                <a:latin typeface="Arial Narrow" panose="020B0606020202030204" pitchFamily="34" charset="0"/>
              </a:rPr>
              <a:t>	$ ls &gt; ls.out</a:t>
            </a:r>
          </a:p>
          <a:p>
            <a:pPr>
              <a:lnSpc>
                <a:spcPct val="90000"/>
              </a:lnSpc>
            </a:pPr>
            <a:r>
              <a:rPr lang="en-GB" altLang="en-US" sz="1000">
                <a:latin typeface="Arial Narrow" panose="020B0606020202030204" pitchFamily="34" charset="0"/>
              </a:rPr>
              <a:t>The output will go to the file ls.out</a:t>
            </a:r>
          </a:p>
          <a:p>
            <a:pPr>
              <a:lnSpc>
                <a:spcPct val="90000"/>
              </a:lnSpc>
            </a:pPr>
            <a:endParaRPr lang="en-GB" altLang="en-US" sz="1000">
              <a:latin typeface="Arial Narrow" panose="020B0606020202030204" pitchFamily="34" charset="0"/>
            </a:endParaRPr>
          </a:p>
          <a:p>
            <a:pPr>
              <a:lnSpc>
                <a:spcPct val="90000"/>
              </a:lnSpc>
            </a:pPr>
            <a:r>
              <a:rPr lang="en-GB" altLang="en-US" sz="1000" b="1">
                <a:latin typeface="Arial Narrow" panose="020B0606020202030204" pitchFamily="34" charset="0"/>
              </a:rPr>
              <a:t>Redirecting &amp; appending output to a file: &gt;&gt;</a:t>
            </a:r>
          </a:p>
          <a:p>
            <a:pPr>
              <a:lnSpc>
                <a:spcPct val="90000"/>
              </a:lnSpc>
            </a:pPr>
            <a:r>
              <a:rPr lang="en-GB" altLang="en-US" sz="1000">
                <a:latin typeface="Arial Narrow" panose="020B0606020202030204" pitchFamily="34" charset="0"/>
              </a:rPr>
              <a:t>	who &gt;&gt; who.there</a:t>
            </a:r>
          </a:p>
          <a:p>
            <a:pPr>
              <a:lnSpc>
                <a:spcPct val="90000"/>
              </a:lnSpc>
            </a:pPr>
            <a:r>
              <a:rPr lang="en-GB" altLang="en-US" sz="1000">
                <a:latin typeface="Arial Narrow" panose="020B0606020202030204" pitchFamily="34" charset="0"/>
              </a:rPr>
              <a:t>The output will be appended to the file whos.there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7B43C56F-CA76-44B1-8E5D-50E4D2D8900C}"/>
              </a:ext>
            </a:extLst>
          </p:cNvPr>
          <p:cNvSpPr>
            <a:spLocks noRot="1" noChangeArrowheads="1" noTextEdit="1"/>
          </p:cNvSpPr>
          <p:nvPr>
            <p:ph type="sldImg"/>
          </p:nvPr>
        </p:nvSpPr>
        <p:spPr>
          <a:ln/>
        </p:spPr>
      </p:sp>
      <p:sp>
        <p:nvSpPr>
          <p:cNvPr id="377859" name="Rectangle 3">
            <a:extLst>
              <a:ext uri="{FF2B5EF4-FFF2-40B4-BE49-F238E27FC236}">
                <a16:creationId xmlns:a16="http://schemas.microsoft.com/office/drawing/2014/main" id="{8DD04389-7D75-462C-B3CA-2E2E72D9BA3F}"/>
              </a:ext>
            </a:extLst>
          </p:cNvPr>
          <p:cNvSpPr>
            <a:spLocks noGrp="1" noChangeArrowheads="1"/>
          </p:cNvSpPr>
          <p:nvPr>
            <p:ph type="body" idx="1"/>
          </p:nvPr>
        </p:nvSpPr>
        <p:spPr>
          <a:xfrm>
            <a:off x="666750" y="4527550"/>
            <a:ext cx="5329238" cy="4513263"/>
          </a:xfrm>
        </p:spPr>
        <p:txBody>
          <a:bodyPr/>
          <a:lstStyle/>
          <a:p>
            <a:pPr marL="179388" lvl="1">
              <a:lnSpc>
                <a:spcPct val="80000"/>
              </a:lnSpc>
              <a:buFontTx/>
              <a:buChar char="•"/>
            </a:pPr>
            <a:r>
              <a:rPr lang="en-GB" altLang="en-US" sz="1000">
                <a:latin typeface="Arial Narrow" panose="020B0606020202030204" pitchFamily="34" charset="0"/>
              </a:rPr>
              <a:t>“Variables are names known to a program that represent data whose value may change at any time while the program is running”.</a:t>
            </a:r>
          </a:p>
          <a:p>
            <a:pPr marL="179388" lvl="1">
              <a:lnSpc>
                <a:spcPct val="80000"/>
              </a:lnSpc>
              <a:buFontTx/>
              <a:buChar char="•"/>
            </a:pPr>
            <a:r>
              <a:rPr lang="en-GB" altLang="en-US" sz="1000">
                <a:latin typeface="Arial Narrow" panose="020B0606020202030204" pitchFamily="34" charset="0"/>
              </a:rPr>
              <a:t>To assign a value to a shell use the following convention:</a:t>
            </a:r>
          </a:p>
          <a:p>
            <a:pPr marL="179388" lvl="1">
              <a:lnSpc>
                <a:spcPct val="80000"/>
              </a:lnSpc>
            </a:pPr>
            <a:endParaRPr lang="en-GB" altLang="en-US" sz="1000">
              <a:latin typeface="Arial Narrow" panose="020B0606020202030204" pitchFamily="34" charset="0"/>
            </a:endParaRPr>
          </a:p>
          <a:p>
            <a:pPr marL="179388" lvl="1">
              <a:lnSpc>
                <a:spcPct val="80000"/>
              </a:lnSpc>
            </a:pPr>
            <a:r>
              <a:rPr lang="en-GB" altLang="en-US" sz="1000">
                <a:latin typeface="Arial Narrow" panose="020B0606020202030204" pitchFamily="34" charset="0"/>
              </a:rPr>
              <a:t>	NAME=value</a:t>
            </a:r>
          </a:p>
          <a:p>
            <a:pPr marL="179388" lvl="1">
              <a:lnSpc>
                <a:spcPct val="80000"/>
              </a:lnSpc>
            </a:pPr>
            <a:endParaRPr lang="en-GB" altLang="en-US" sz="1000">
              <a:latin typeface="Arial Narrow" panose="020B0606020202030204" pitchFamily="34" charset="0"/>
            </a:endParaRPr>
          </a:p>
          <a:p>
            <a:pPr marL="179388" lvl="1">
              <a:lnSpc>
                <a:spcPct val="80000"/>
              </a:lnSpc>
            </a:pPr>
            <a:r>
              <a:rPr lang="en-GB" altLang="en-US" sz="1000">
                <a:latin typeface="Arial Narrow" panose="020B0606020202030204" pitchFamily="34" charset="0"/>
              </a:rPr>
              <a:t>e.g.	STDDATA=/data/standard/stuff/etc</a:t>
            </a:r>
          </a:p>
          <a:p>
            <a:pPr marL="179388" lvl="1">
              <a:lnSpc>
                <a:spcPct val="80000"/>
              </a:lnSpc>
            </a:pPr>
            <a:r>
              <a:rPr lang="en-GB" altLang="en-US" sz="1000">
                <a:latin typeface="Arial Narrow" panose="020B0606020202030204" pitchFamily="34" charset="0"/>
              </a:rPr>
              <a:t>	export STDDATA</a:t>
            </a:r>
          </a:p>
          <a:p>
            <a:pPr marL="179388" lvl="1">
              <a:lnSpc>
                <a:spcPct val="80000"/>
              </a:lnSpc>
            </a:pPr>
            <a:endParaRPr lang="en-GB" altLang="en-US" sz="1000">
              <a:latin typeface="Arial Narrow" panose="020B0606020202030204" pitchFamily="34" charset="0"/>
            </a:endParaRPr>
          </a:p>
          <a:p>
            <a:pPr marL="179388" lvl="1">
              <a:lnSpc>
                <a:spcPct val="80000"/>
              </a:lnSpc>
              <a:buFontTx/>
              <a:buChar char="•"/>
            </a:pPr>
            <a:r>
              <a:rPr lang="en-GB" altLang="en-US" sz="1000">
                <a:latin typeface="Arial Narrow" panose="020B0606020202030204" pitchFamily="34" charset="0"/>
              </a:rPr>
              <a:t>To reference a variable, use the variable name with a $ in front, e.g.</a:t>
            </a:r>
          </a:p>
          <a:p>
            <a:pPr marL="179388" lvl="1">
              <a:lnSpc>
                <a:spcPct val="80000"/>
              </a:lnSpc>
            </a:pPr>
            <a:endParaRPr lang="en-GB" altLang="en-US" sz="1000">
              <a:latin typeface="Arial Narrow" panose="020B0606020202030204" pitchFamily="34" charset="0"/>
            </a:endParaRPr>
          </a:p>
          <a:p>
            <a:pPr marL="179388" lvl="1">
              <a:lnSpc>
                <a:spcPct val="80000"/>
              </a:lnSpc>
            </a:pPr>
            <a:r>
              <a:rPr lang="en-GB" altLang="en-US" sz="1000">
                <a:latin typeface="Arial Narrow" panose="020B0606020202030204" pitchFamily="34" charset="0"/>
              </a:rPr>
              <a:t>	$ echo $STDDATA</a:t>
            </a:r>
          </a:p>
          <a:p>
            <a:pPr marL="179388" lvl="1">
              <a:lnSpc>
                <a:spcPct val="80000"/>
              </a:lnSpc>
            </a:pPr>
            <a:r>
              <a:rPr lang="en-GB" altLang="en-US" sz="1000">
                <a:latin typeface="Arial Narrow" panose="020B0606020202030204" pitchFamily="34" charset="0"/>
              </a:rPr>
              <a:t>	$ cd $STDDATA</a:t>
            </a:r>
          </a:p>
          <a:p>
            <a:pPr marL="179388" lvl="1">
              <a:lnSpc>
                <a:spcPct val="80000"/>
              </a:lnSpc>
            </a:pPr>
            <a:endParaRPr lang="en-GB" altLang="en-US" sz="1000">
              <a:latin typeface="Arial Narrow" panose="020B0606020202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a:extLst>
              <a:ext uri="{FF2B5EF4-FFF2-40B4-BE49-F238E27FC236}">
                <a16:creationId xmlns:a16="http://schemas.microsoft.com/office/drawing/2014/main" id="{FF910DE5-BE98-41BF-B047-D2E9F55A5003}"/>
              </a:ext>
            </a:extLst>
          </p:cNvPr>
          <p:cNvSpPr>
            <a:spLocks noRot="1" noChangeArrowheads="1" noTextEdit="1"/>
          </p:cNvSpPr>
          <p:nvPr>
            <p:ph type="sldImg"/>
          </p:nvPr>
        </p:nvSpPr>
        <p:spPr>
          <a:ln/>
        </p:spPr>
      </p:sp>
      <p:sp>
        <p:nvSpPr>
          <p:cNvPr id="420867" name="Rectangle 3">
            <a:extLst>
              <a:ext uri="{FF2B5EF4-FFF2-40B4-BE49-F238E27FC236}">
                <a16:creationId xmlns:a16="http://schemas.microsoft.com/office/drawing/2014/main" id="{E70F584F-C3AF-4241-B9ED-BB59CF2D6AF4}"/>
              </a:ext>
            </a:extLst>
          </p:cNvPr>
          <p:cNvSpPr>
            <a:spLocks noGrp="1" noChangeArrowheads="1"/>
          </p:cNvSpPr>
          <p:nvPr>
            <p:ph type="body" idx="1"/>
          </p:nvPr>
        </p:nvSpPr>
        <p:spPr/>
        <p:txBody>
          <a:bodyPr/>
          <a:lstStyle/>
          <a:p>
            <a:pPr lvl="1"/>
            <a:endParaRPr lang="en-GB" altLang="en-US" u="sng">
              <a:latin typeface="Arial Narrow" panose="020B0606020202030204" pitchFamily="34" charset="0"/>
            </a:endParaRPr>
          </a:p>
          <a:p>
            <a:pPr lvl="1"/>
            <a:r>
              <a:rPr lang="en-GB" altLang="en-US">
                <a:latin typeface="Arial Narrow" panose="020B0606020202030204" pitchFamily="34" charset="0"/>
              </a:rPr>
              <a:t>‘ ‘ Single quotes example: </a:t>
            </a:r>
          </a:p>
          <a:p>
            <a:pPr lvl="1"/>
            <a:r>
              <a:rPr lang="en-GB" altLang="en-US">
                <a:latin typeface="Arial Narrow" panose="020B0606020202030204" pitchFamily="34" charset="0"/>
              </a:rPr>
              <a:t>	$ echo ‘$HOME’</a:t>
            </a:r>
          </a:p>
          <a:p>
            <a:pPr lvl="1"/>
            <a:r>
              <a:rPr lang="en-GB" altLang="en-US">
                <a:latin typeface="Arial Narrow" panose="020B0606020202030204" pitchFamily="34" charset="0"/>
              </a:rPr>
              <a:t>	</a:t>
            </a:r>
            <a:r>
              <a:rPr lang="en-GB" altLang="en-US" b="1">
                <a:latin typeface="Arial Narrow" panose="020B0606020202030204" pitchFamily="34" charset="0"/>
              </a:rPr>
              <a:t>$HOME</a:t>
            </a:r>
          </a:p>
          <a:p>
            <a:pPr lvl="1"/>
            <a:endParaRPr lang="en-GB" altLang="en-US">
              <a:latin typeface="Arial Narrow" panose="020B0606020202030204" pitchFamily="34" charset="0"/>
            </a:endParaRPr>
          </a:p>
          <a:p>
            <a:pPr lvl="1"/>
            <a:r>
              <a:rPr lang="en-GB" altLang="en-US">
                <a:latin typeface="Arial Narrow" panose="020B0606020202030204" pitchFamily="34" charset="0"/>
              </a:rPr>
              <a:t>“ “ Double quotes example:  </a:t>
            </a:r>
          </a:p>
          <a:p>
            <a:pPr lvl="1"/>
            <a:r>
              <a:rPr lang="en-GB" altLang="en-US">
                <a:latin typeface="Arial Narrow" panose="020B0606020202030204" pitchFamily="34" charset="0"/>
              </a:rPr>
              <a:t>	$ echo “$HOME”</a:t>
            </a:r>
          </a:p>
          <a:p>
            <a:pPr lvl="1"/>
            <a:r>
              <a:rPr lang="en-GB" altLang="en-US">
                <a:latin typeface="Arial Narrow" panose="020B0606020202030204" pitchFamily="34" charset="0"/>
              </a:rPr>
              <a:t>	</a:t>
            </a:r>
            <a:r>
              <a:rPr lang="en-GB" altLang="en-US" b="1">
                <a:latin typeface="Arial Narrow" panose="020B0606020202030204" pitchFamily="34" charset="0"/>
              </a:rPr>
              <a:t>/home/hounselg</a:t>
            </a:r>
          </a:p>
          <a:p>
            <a:pPr lvl="1"/>
            <a:endParaRPr lang="en-GB" altLang="en-US">
              <a:latin typeface="Arial Narrow" panose="020B0606020202030204" pitchFamily="34" charset="0"/>
            </a:endParaRPr>
          </a:p>
          <a:p>
            <a:pPr lvl="1"/>
            <a:r>
              <a:rPr lang="en-GB" altLang="en-US">
                <a:latin typeface="Arial Narrow" panose="020B0606020202030204" pitchFamily="34" charset="0"/>
              </a:rPr>
              <a:t>\ Backslash example:</a:t>
            </a:r>
          </a:p>
          <a:p>
            <a:pPr lvl="1"/>
            <a:r>
              <a:rPr lang="en-GB" altLang="en-US">
                <a:latin typeface="Arial Narrow" panose="020B0606020202030204" pitchFamily="34" charset="0"/>
              </a:rPr>
              <a:t>	$ echo \$HOME</a:t>
            </a:r>
          </a:p>
          <a:p>
            <a:pPr lvl="1"/>
            <a:r>
              <a:rPr lang="en-GB" altLang="en-US">
                <a:latin typeface="Arial Narrow" panose="020B0606020202030204" pitchFamily="34" charset="0"/>
              </a:rPr>
              <a:t>	</a:t>
            </a:r>
            <a:r>
              <a:rPr lang="en-GB" altLang="en-US" b="1">
                <a:latin typeface="Arial Narrow" panose="020B0606020202030204" pitchFamily="34" charset="0"/>
              </a:rPr>
              <a:t>$HOME</a:t>
            </a:r>
            <a:endParaRPr lang="en-GB" altLang="en-US">
              <a:latin typeface="Arial Narrow" panose="020B0606020202030204" pitchFamily="34" charset="0"/>
            </a:endParaRPr>
          </a:p>
          <a:p>
            <a:endParaRPr lang="en-GB"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a:extLst>
              <a:ext uri="{FF2B5EF4-FFF2-40B4-BE49-F238E27FC236}">
                <a16:creationId xmlns:a16="http://schemas.microsoft.com/office/drawing/2014/main" id="{ED89ED07-DD03-42F0-A7CD-67276B39C5BE}"/>
              </a:ext>
            </a:extLst>
          </p:cNvPr>
          <p:cNvSpPr>
            <a:spLocks noRot="1" noChangeArrowheads="1" noTextEdit="1"/>
          </p:cNvSpPr>
          <p:nvPr>
            <p:ph type="sldImg"/>
          </p:nvPr>
        </p:nvSpPr>
        <p:spPr>
          <a:ln/>
        </p:spPr>
      </p:sp>
      <p:sp>
        <p:nvSpPr>
          <p:cNvPr id="385027" name="Rectangle 3">
            <a:extLst>
              <a:ext uri="{FF2B5EF4-FFF2-40B4-BE49-F238E27FC236}">
                <a16:creationId xmlns:a16="http://schemas.microsoft.com/office/drawing/2014/main" id="{A2FC272F-AA35-470F-A364-FABC908A00EE}"/>
              </a:ext>
            </a:extLst>
          </p:cNvPr>
          <p:cNvSpPr>
            <a:spLocks noGrp="1" noChangeArrowheads="1"/>
          </p:cNvSpPr>
          <p:nvPr>
            <p:ph type="body" idx="1"/>
          </p:nvPr>
        </p:nvSpPr>
        <p:spPr/>
        <p:txBody>
          <a:bodyPr/>
          <a:lstStyle/>
          <a:p>
            <a:endParaRPr lang="en-GB" altLang="en-US">
              <a:latin typeface="Arial Narrow" panose="020B0606020202030204" pitchFamily="34" charset="0"/>
            </a:endParaRPr>
          </a:p>
          <a:p>
            <a:pPr lvl="1"/>
            <a:r>
              <a:rPr lang="en-GB" altLang="en-US">
                <a:latin typeface="Arial Narrow" panose="020B0606020202030204" pitchFamily="34" charset="0"/>
              </a:rPr>
              <a:t>$ ksh &lt;scriptname&gt;	-	Must have read permission</a:t>
            </a:r>
          </a:p>
          <a:p>
            <a:pPr lvl="1"/>
            <a:endParaRPr lang="en-GB" altLang="en-US">
              <a:latin typeface="Arial Narrow" panose="020B0606020202030204" pitchFamily="34" charset="0"/>
            </a:endParaRPr>
          </a:p>
          <a:p>
            <a:pPr lvl="1"/>
            <a:r>
              <a:rPr lang="en-GB" altLang="en-US">
                <a:latin typeface="Arial Narrow" panose="020B0606020202030204" pitchFamily="34" charset="0"/>
              </a:rPr>
              <a:t>$ &lt;scriptname&gt;	-	Must have read &amp; execute permission</a:t>
            </a:r>
          </a:p>
          <a:p>
            <a:pPr lvl="1"/>
            <a:endParaRPr lang="en-GB" altLang="en-US">
              <a:latin typeface="Arial Narrow" panose="020B0606020202030204" pitchFamily="34" charset="0"/>
            </a:endParaRPr>
          </a:p>
          <a:p>
            <a:pPr lvl="1"/>
            <a:r>
              <a:rPr lang="en-GB" altLang="en-US">
                <a:latin typeface="Arial Narrow" panose="020B0606020202030204" pitchFamily="34" charset="0"/>
              </a:rPr>
              <a:t>$. &lt;scriptname&gt;	-	Must have read permission</a:t>
            </a:r>
          </a:p>
          <a:p>
            <a:pPr lvl="1"/>
            <a:endParaRPr lang="en-GB" altLang="en-US">
              <a:latin typeface="Arial Narrow" panose="020B0606020202030204" pitchFamily="34" charset="0"/>
            </a:endParaRPr>
          </a:p>
          <a:p>
            <a:pPr lvl="1"/>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E1A3659D-A1C9-4643-A3A4-C9C3B21AB14A}"/>
              </a:ext>
            </a:extLst>
          </p:cNvPr>
          <p:cNvSpPr>
            <a:spLocks noRot="1" noChangeArrowheads="1" noTextEdit="1"/>
          </p:cNvSpPr>
          <p:nvPr>
            <p:ph type="sldImg"/>
          </p:nvPr>
        </p:nvSpPr>
        <p:spPr>
          <a:ln/>
        </p:spPr>
      </p:sp>
      <p:sp>
        <p:nvSpPr>
          <p:cNvPr id="267267" name="Rectangle 3">
            <a:extLst>
              <a:ext uri="{FF2B5EF4-FFF2-40B4-BE49-F238E27FC236}">
                <a16:creationId xmlns:a16="http://schemas.microsoft.com/office/drawing/2014/main" id="{EA39E991-284D-4085-BB03-B7404DCABC33}"/>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7B765E37-5516-4186-8593-8E237C6C644E}"/>
              </a:ext>
            </a:extLst>
          </p:cNvPr>
          <p:cNvSpPr>
            <a:spLocks noRot="1" noChangeArrowheads="1" noTextEdit="1"/>
          </p:cNvSpPr>
          <p:nvPr>
            <p:ph type="sldImg"/>
          </p:nvPr>
        </p:nvSpPr>
        <p:spPr>
          <a:ln/>
        </p:spPr>
      </p:sp>
      <p:sp>
        <p:nvSpPr>
          <p:cNvPr id="405507" name="Rectangle 3">
            <a:extLst>
              <a:ext uri="{FF2B5EF4-FFF2-40B4-BE49-F238E27FC236}">
                <a16:creationId xmlns:a16="http://schemas.microsoft.com/office/drawing/2014/main" id="{78DC98F8-4000-4F52-B4F3-C26F5511557D}"/>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4E7DD14C-8015-4A39-AFED-01026ED710BF}"/>
              </a:ext>
            </a:extLst>
          </p:cNvPr>
          <p:cNvSpPr>
            <a:spLocks noRot="1" noChangeArrowheads="1" noTextEdit="1"/>
          </p:cNvSpPr>
          <p:nvPr>
            <p:ph type="sldImg"/>
          </p:nvPr>
        </p:nvSpPr>
        <p:spPr>
          <a:ln/>
        </p:spPr>
      </p:sp>
      <p:sp>
        <p:nvSpPr>
          <p:cNvPr id="312323" name="Rectangle 3">
            <a:extLst>
              <a:ext uri="{FF2B5EF4-FFF2-40B4-BE49-F238E27FC236}">
                <a16:creationId xmlns:a16="http://schemas.microsoft.com/office/drawing/2014/main" id="{E698C3F9-DD67-48B6-9E0C-359C4172815C}"/>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BA7804AE-2CA2-4EAD-A1E6-625F9DD46FBF}"/>
              </a:ext>
            </a:extLst>
          </p:cNvPr>
          <p:cNvSpPr>
            <a:spLocks noRot="1" noChangeArrowheads="1" noTextEdit="1"/>
          </p:cNvSpPr>
          <p:nvPr>
            <p:ph type="sldImg"/>
          </p:nvPr>
        </p:nvSpPr>
        <p:spPr>
          <a:ln/>
        </p:spPr>
      </p:sp>
      <p:sp>
        <p:nvSpPr>
          <p:cNvPr id="316419" name="Rectangle 3">
            <a:extLst>
              <a:ext uri="{FF2B5EF4-FFF2-40B4-BE49-F238E27FC236}">
                <a16:creationId xmlns:a16="http://schemas.microsoft.com/office/drawing/2014/main" id="{41AD49A0-0350-4A99-AE97-D2D71B034A94}"/>
              </a:ext>
            </a:extLst>
          </p:cNvPr>
          <p:cNvSpPr>
            <a:spLocks noGrp="1" noChangeArrowheads="1"/>
          </p:cNvSpPr>
          <p:nvPr>
            <p:ph type="body" idx="1"/>
          </p:nvPr>
        </p:nvSpPr>
        <p:spPr/>
        <p:txBody>
          <a:bodyPr/>
          <a:lstStyle/>
          <a:p>
            <a:pPr marL="179388" lvl="1"/>
            <a:r>
              <a:rPr lang="en-GB" altLang="en-US" sz="1400">
                <a:latin typeface="Arial Narrow" panose="020B0606020202030204" pitchFamily="34" charset="0"/>
              </a:rPr>
              <a:t>It is recommended that no ‘metacharacters’ are used, namely:</a:t>
            </a:r>
          </a:p>
          <a:p>
            <a:pPr marL="179388" lvl="1"/>
            <a:endParaRPr lang="en-GB" altLang="en-US" sz="1400">
              <a:latin typeface="Arial Narrow" panose="020B0606020202030204" pitchFamily="34" charset="0"/>
            </a:endParaRPr>
          </a:p>
          <a:p>
            <a:pPr lvl="2"/>
            <a:r>
              <a:rPr lang="en-GB" altLang="en-US" sz="1400" b="1">
                <a:solidFill>
                  <a:srgbClr val="FF0000"/>
                </a:solidFill>
                <a:latin typeface="Arial Narrow" panose="020B0606020202030204" pitchFamily="34" charset="0"/>
              </a:rPr>
              <a:t>( * {  } [ ] ? $ \ ~ &gt; &lt; | &amp; )</a:t>
            </a:r>
          </a:p>
          <a:p>
            <a:endParaRPr lang="en-GB" altLang="en-US" sz="1400" b="1">
              <a:solidFill>
                <a:srgbClr val="FF0000"/>
              </a:solidFill>
              <a:latin typeface="Arial Narrow" panose="020B0606020202030204" pitchFamily="34" charset="0"/>
            </a:endParaRPr>
          </a:p>
          <a:p>
            <a:r>
              <a:rPr lang="en-GB" altLang="en-US" sz="1400">
                <a:latin typeface="Arial Narrow" panose="020B0606020202030204" pitchFamily="34" charset="0"/>
              </a:rPr>
              <a:t>Example of a hidden file is:</a:t>
            </a:r>
          </a:p>
          <a:p>
            <a:endParaRPr lang="en-GB" altLang="en-US" sz="1400">
              <a:latin typeface="Arial Narrow" panose="020B0606020202030204" pitchFamily="34" charset="0"/>
            </a:endParaRPr>
          </a:p>
          <a:p>
            <a:r>
              <a:rPr lang="en-GB" altLang="en-US" sz="1400" b="1">
                <a:latin typeface="Arial Narrow" panose="020B0606020202030204" pitchFamily="34" charset="0"/>
              </a:rPr>
              <a:t>	</a:t>
            </a:r>
            <a:r>
              <a:rPr lang="en-GB" altLang="en-US" sz="1400" b="1">
                <a:solidFill>
                  <a:srgbClr val="FF0000"/>
                </a:solidFill>
                <a:latin typeface="Arial Narrow" panose="020B0606020202030204" pitchFamily="34" charset="0"/>
              </a:rPr>
              <a:t>.profile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FDD10F28-FD56-45B7-86B1-2C9BE08997EE}"/>
              </a:ext>
            </a:extLst>
          </p:cNvPr>
          <p:cNvSpPr>
            <a:spLocks noRot="1" noChangeArrowheads="1" noTextEdit="1"/>
          </p:cNvSpPr>
          <p:nvPr>
            <p:ph type="sldImg"/>
          </p:nvPr>
        </p:nvSpPr>
        <p:spPr>
          <a:ln/>
        </p:spPr>
      </p:sp>
      <p:sp>
        <p:nvSpPr>
          <p:cNvPr id="409603" name="Rectangle 3">
            <a:extLst>
              <a:ext uri="{FF2B5EF4-FFF2-40B4-BE49-F238E27FC236}">
                <a16:creationId xmlns:a16="http://schemas.microsoft.com/office/drawing/2014/main" id="{4F99DDD2-2898-4681-8E5B-1FF4542E3D1F}"/>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3A358E60-63E7-4E6E-A195-76EA7DAA2F36}"/>
              </a:ext>
            </a:extLst>
          </p:cNvPr>
          <p:cNvSpPr>
            <a:spLocks noRot="1" noChangeArrowheads="1" noTextEdit="1"/>
          </p:cNvSpPr>
          <p:nvPr>
            <p:ph type="sldImg"/>
          </p:nvPr>
        </p:nvSpPr>
        <p:spPr>
          <a:ln/>
        </p:spPr>
      </p:sp>
      <p:sp>
        <p:nvSpPr>
          <p:cNvPr id="410627" name="Rectangle 3">
            <a:extLst>
              <a:ext uri="{FF2B5EF4-FFF2-40B4-BE49-F238E27FC236}">
                <a16:creationId xmlns:a16="http://schemas.microsoft.com/office/drawing/2014/main" id="{214A98D8-0FB0-43A0-BDCF-B6BCE5FBFA2D}"/>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a:extLst>
              <a:ext uri="{FF2B5EF4-FFF2-40B4-BE49-F238E27FC236}">
                <a16:creationId xmlns:a16="http://schemas.microsoft.com/office/drawing/2014/main" id="{FF9F1917-94D0-493F-B7E5-1FF7C8323409}"/>
              </a:ext>
            </a:extLst>
          </p:cNvPr>
          <p:cNvSpPr>
            <a:spLocks noRot="1" noChangeArrowheads="1" noTextEdit="1"/>
          </p:cNvSpPr>
          <p:nvPr>
            <p:ph type="sldImg"/>
          </p:nvPr>
        </p:nvSpPr>
        <p:spPr>
          <a:ln/>
        </p:spPr>
      </p:sp>
      <p:sp>
        <p:nvSpPr>
          <p:cNvPr id="290819" name="Rectangle 3">
            <a:extLst>
              <a:ext uri="{FF2B5EF4-FFF2-40B4-BE49-F238E27FC236}">
                <a16:creationId xmlns:a16="http://schemas.microsoft.com/office/drawing/2014/main" id="{E6E28008-C42D-401A-BDBB-5EAEF6C9157F}"/>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F731A9EF-5432-4207-8C00-28EA782FD920}"/>
              </a:ext>
            </a:extLst>
          </p:cNvPr>
          <p:cNvSpPr>
            <a:spLocks noRot="1" noChangeArrowheads="1" noTextEdit="1"/>
          </p:cNvSpPr>
          <p:nvPr>
            <p:ph type="sldImg"/>
          </p:nvPr>
        </p:nvSpPr>
        <p:spPr>
          <a:ln/>
        </p:spPr>
      </p:sp>
      <p:sp>
        <p:nvSpPr>
          <p:cNvPr id="158723" name="Rectangle 3">
            <a:extLst>
              <a:ext uri="{FF2B5EF4-FFF2-40B4-BE49-F238E27FC236}">
                <a16:creationId xmlns:a16="http://schemas.microsoft.com/office/drawing/2014/main" id="{AF8E0303-9A4F-4F15-A449-CCBEB6574F74}"/>
              </a:ext>
            </a:extLst>
          </p:cNvPr>
          <p:cNvSpPr>
            <a:spLocks noGrp="1" noChangeArrowheads="1"/>
          </p:cNvSpPr>
          <p:nvPr>
            <p:ph type="body" idx="1"/>
          </p:nvPr>
        </p:nvSpPr>
        <p:spPr/>
        <p:txBody>
          <a:bodyPr/>
          <a:lstStyle/>
          <a:p>
            <a:r>
              <a:rPr lang="en-GB" altLang="en-US" u="sng">
                <a:latin typeface="Arial Narrow" panose="020B0606020202030204" pitchFamily="34" charset="0"/>
              </a:rPr>
              <a:t>Passwords</a:t>
            </a:r>
          </a:p>
          <a:p>
            <a:pPr>
              <a:buFontTx/>
              <a:buChar char="•"/>
            </a:pPr>
            <a:r>
              <a:rPr lang="en-GB" altLang="en-US">
                <a:latin typeface="Arial Narrow" panose="020B0606020202030204" pitchFamily="34" charset="0"/>
              </a:rPr>
              <a:t>USE A PASSWORD.</a:t>
            </a:r>
          </a:p>
          <a:p>
            <a:pPr>
              <a:buFontTx/>
              <a:buChar char="•"/>
            </a:pPr>
            <a:r>
              <a:rPr lang="en-GB" altLang="en-US">
                <a:latin typeface="Arial Narrow" panose="020B0606020202030204" pitchFamily="34" charset="0"/>
              </a:rPr>
              <a:t> do not choose a password that exists in the dictionary i.e.</a:t>
            </a:r>
          </a:p>
          <a:p>
            <a:r>
              <a:rPr lang="en-GB" altLang="en-US">
                <a:latin typeface="Arial Narrow" panose="020B0606020202030204" pitchFamily="34" charset="0"/>
              </a:rPr>
              <a:t>	(/usr/share/lib/dict/words).</a:t>
            </a:r>
          </a:p>
          <a:p>
            <a:pPr>
              <a:buFontTx/>
              <a:buChar char="•"/>
            </a:pPr>
            <a:r>
              <a:rPr lang="en-GB" altLang="en-US">
                <a:latin typeface="Arial Narrow" panose="020B0606020202030204" pitchFamily="34" charset="0"/>
              </a:rPr>
              <a:t> change your password regularly.</a:t>
            </a:r>
          </a:p>
          <a:p>
            <a:pPr>
              <a:buFontTx/>
              <a:buChar char="•"/>
            </a:pPr>
            <a:r>
              <a:rPr lang="en-GB" altLang="en-US">
                <a:latin typeface="Arial Narrow" panose="020B0606020202030204" pitchFamily="34" charset="0"/>
              </a:rPr>
              <a:t>use a combination of letters and numbers, if possible.</a:t>
            </a:r>
          </a:p>
          <a:p>
            <a:pPr>
              <a:buFontTx/>
              <a:buChar char="•"/>
            </a:pPr>
            <a:r>
              <a:rPr lang="en-GB" altLang="en-US">
                <a:latin typeface="Arial Narrow" panose="020B0606020202030204" pitchFamily="34" charset="0"/>
              </a:rPr>
              <a:t>your password must be longer than ve characters.</a:t>
            </a:r>
          </a:p>
          <a:p>
            <a:pPr>
              <a:buFontTx/>
              <a:buChar char="•"/>
            </a:pPr>
            <a:r>
              <a:rPr lang="en-GB" altLang="en-US">
                <a:latin typeface="Arial Narrow" panose="020B0606020202030204" pitchFamily="34" charset="0"/>
              </a:rPr>
              <a:t>do not write your password anywhere.</a:t>
            </a:r>
          </a:p>
          <a:p>
            <a:pPr>
              <a:buFontTx/>
              <a:buChar char="•"/>
            </a:pPr>
            <a:r>
              <a:rPr lang="en-GB" altLang="en-US">
                <a:latin typeface="Arial Narrow" panose="020B0606020202030204" pitchFamily="34" charset="0"/>
              </a:rPr>
              <a:t>do not share your password with everyone who asks for it.</a:t>
            </a:r>
          </a:p>
          <a:p>
            <a:pPr>
              <a:buFontTx/>
              <a:buChar char="•"/>
            </a:pPr>
            <a:endParaRPr lang="en-GB" altLang="en-US">
              <a:latin typeface="Arial Narrow" panose="020B0606020202030204" pitchFamily="34" charset="0"/>
            </a:endParaRPr>
          </a:p>
          <a:p>
            <a:r>
              <a:rPr lang="en-GB" altLang="en-US" u="sng">
                <a:latin typeface="Arial Narrow" panose="020B0606020202030204" pitchFamily="34" charset="0"/>
              </a:rPr>
              <a:t>Root Password</a:t>
            </a:r>
          </a:p>
          <a:p>
            <a:r>
              <a:rPr lang="en-GB" altLang="en-US">
                <a:latin typeface="Arial Narrow" panose="020B0606020202030204" pitchFamily="34" charset="0"/>
              </a:rPr>
              <a:t>To system administrators:</a:t>
            </a:r>
          </a:p>
          <a:p>
            <a:pPr>
              <a:buFontTx/>
              <a:buChar char="•"/>
            </a:pPr>
            <a:r>
              <a:rPr lang="en-GB" altLang="en-US">
                <a:latin typeface="Arial Narrow" panose="020B0606020202030204" pitchFamily="34" charset="0"/>
              </a:rPr>
              <a:t> use the above rules.</a:t>
            </a:r>
          </a:p>
          <a:p>
            <a:pPr>
              <a:buFontTx/>
              <a:buChar char="•"/>
            </a:pPr>
            <a:r>
              <a:rPr lang="en-GB" altLang="en-US">
                <a:latin typeface="Arial Narrow" panose="020B0606020202030204" pitchFamily="34" charset="0"/>
              </a:rPr>
              <a:t> make sure every user uses a password.</a:t>
            </a:r>
          </a:p>
          <a:p>
            <a:pPr>
              <a:buFontTx/>
              <a:buChar char="•"/>
            </a:pPr>
            <a:r>
              <a:rPr lang="en-GB" altLang="en-US">
                <a:latin typeface="Arial Narrow" panose="020B0606020202030204" pitchFamily="34" charset="0"/>
              </a:rPr>
              <a:t> limit the number of people who know the root password, to at least one more than yourself, but not too many.</a:t>
            </a:r>
          </a:p>
          <a:p>
            <a:pPr>
              <a:buFontTx/>
              <a:buChar char="•"/>
            </a:pPr>
            <a:r>
              <a:rPr lang="en-GB" altLang="en-US">
                <a:latin typeface="Arial Narrow" panose="020B0606020202030204" pitchFamily="34" charset="0"/>
              </a:rPr>
              <a:t> use the root account only when performing system administration work.</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a:extLst>
              <a:ext uri="{FF2B5EF4-FFF2-40B4-BE49-F238E27FC236}">
                <a16:creationId xmlns:a16="http://schemas.microsoft.com/office/drawing/2014/main" id="{1AA31E0D-FDC6-4415-852D-D26473B290C7}"/>
              </a:ext>
            </a:extLst>
          </p:cNvPr>
          <p:cNvSpPr>
            <a:spLocks noRot="1" noChangeArrowheads="1" noTextEdit="1"/>
          </p:cNvSpPr>
          <p:nvPr>
            <p:ph type="sldImg"/>
          </p:nvPr>
        </p:nvSpPr>
        <p:spPr>
          <a:ln/>
        </p:spPr>
      </p:sp>
      <p:sp>
        <p:nvSpPr>
          <p:cNvPr id="363523" name="Rectangle 3">
            <a:extLst>
              <a:ext uri="{FF2B5EF4-FFF2-40B4-BE49-F238E27FC236}">
                <a16:creationId xmlns:a16="http://schemas.microsoft.com/office/drawing/2014/main" id="{89A429E5-7A22-46DF-ADD8-558D18347EE6}"/>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E0D17262-B159-41DF-AD5C-B17ABC618D5A}"/>
              </a:ext>
            </a:extLst>
          </p:cNvPr>
          <p:cNvSpPr>
            <a:spLocks noRot="1" noChangeArrowheads="1" noTextEdit="1"/>
          </p:cNvSpPr>
          <p:nvPr>
            <p:ph type="sldImg"/>
          </p:nvPr>
        </p:nvSpPr>
        <p:spPr>
          <a:ln/>
        </p:spPr>
      </p:sp>
      <p:sp>
        <p:nvSpPr>
          <p:cNvPr id="364547" name="Rectangle 3">
            <a:extLst>
              <a:ext uri="{FF2B5EF4-FFF2-40B4-BE49-F238E27FC236}">
                <a16:creationId xmlns:a16="http://schemas.microsoft.com/office/drawing/2014/main" id="{F1200750-8EC2-4958-A36A-28FB42DA3930}"/>
              </a:ext>
            </a:extLst>
          </p:cNvPr>
          <p:cNvSpPr>
            <a:spLocks noGrp="1" noChangeArrowheads="1"/>
          </p:cNvSpPr>
          <p:nvPr>
            <p:ph type="body" idx="1"/>
          </p:nvPr>
        </p:nvSpPr>
        <p:spPr/>
        <p:txBody>
          <a:bodyPr/>
          <a:lstStyle/>
          <a:p>
            <a:pPr algn="just"/>
            <a:r>
              <a:rPr lang="en-GB" altLang="en-US" i="1">
                <a:solidFill>
                  <a:srgbClr val="800000"/>
                </a:solidFill>
                <a:latin typeface="Arial Narrow" panose="020B0606020202030204" pitchFamily="34" charset="0"/>
              </a:rPr>
              <a:t>The message between the Login as and password prompt is known as the “system herald”.  It can normally be found (for AIX at least!) in the file /etc/security/login.cfg</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0571BD35-D076-4562-A0CF-4BA720AA1854}"/>
              </a:ext>
            </a:extLst>
          </p:cNvPr>
          <p:cNvSpPr>
            <a:spLocks noRot="1" noChangeArrowheads="1" noTextEdit="1"/>
          </p:cNvSpPr>
          <p:nvPr>
            <p:ph type="sldImg"/>
          </p:nvPr>
        </p:nvSpPr>
        <p:spPr>
          <a:ln/>
        </p:spPr>
      </p:sp>
      <p:sp>
        <p:nvSpPr>
          <p:cNvPr id="382979" name="Rectangle 3">
            <a:extLst>
              <a:ext uri="{FF2B5EF4-FFF2-40B4-BE49-F238E27FC236}">
                <a16:creationId xmlns:a16="http://schemas.microsoft.com/office/drawing/2014/main" id="{89A3CC8A-783E-491A-9703-3F955ECDB8C7}"/>
              </a:ext>
            </a:extLst>
          </p:cNvPr>
          <p:cNvSpPr>
            <a:spLocks noGrp="1" noChangeArrowheads="1"/>
          </p:cNvSpPr>
          <p:nvPr>
            <p:ph type="body" idx="1"/>
          </p:nvPr>
        </p:nvSpPr>
        <p:spPr/>
        <p:txBody>
          <a:bodyPr/>
          <a:lstStyle/>
          <a:p>
            <a:r>
              <a:rPr lang="en-GB" altLang="en-US" u="sng">
                <a:latin typeface="Arial Narrow" panose="020B0606020202030204" pitchFamily="34" charset="0"/>
              </a:rPr>
              <a:t>Changing Your Password</a:t>
            </a:r>
          </a:p>
          <a:p>
            <a:r>
              <a:rPr lang="en-GB" altLang="en-US">
                <a:latin typeface="Arial Narrow" panose="020B0606020202030204" pitchFamily="34" charset="0"/>
              </a:rPr>
              <a:t>Upon logging onto UNIX for the first time, it is STRONGLY recommended that the user change his/her password, using the passwd command:</a:t>
            </a:r>
          </a:p>
          <a:p>
            <a:r>
              <a:rPr lang="en-GB" altLang="en-US">
                <a:latin typeface="Arial Narrow" panose="020B0606020202030204" pitchFamily="34" charset="0"/>
              </a:rPr>
              <a:t>passwd</a:t>
            </a:r>
          </a:p>
          <a:p>
            <a:endParaRPr lang="en-GB" altLang="en-US">
              <a:latin typeface="Arial Narrow" panose="020B0606020202030204" pitchFamily="34" charset="0"/>
            </a:endParaRPr>
          </a:p>
          <a:p>
            <a:r>
              <a:rPr lang="en-GB" altLang="en-US">
                <a:latin typeface="Arial Narrow" panose="020B0606020202030204" pitchFamily="34" charset="0"/>
              </a:rPr>
              <a:t>UNIX will ask for the old password, then the new one (twice), always with the echo turned off.  Some systems will provide restrictions on the password: IRIX will insist on a password of at least five characters and at least ones non-alphabetic character.</a:t>
            </a:r>
          </a:p>
          <a:p>
            <a:r>
              <a:rPr lang="en-GB" altLang="en-US">
                <a:latin typeface="Arial Narrow" panose="020B0606020202030204" pitchFamily="34" charset="0"/>
              </a:rPr>
              <a:t>Also note that a maximum length of eight characters is used by the password algorithm: any password longer than eight characters will be truncated to eight.</a:t>
            </a:r>
          </a:p>
          <a:p>
            <a:endParaRPr lang="en-GB" altLang="en-US">
              <a:latin typeface="Arial Narrow" panose="020B0606020202030204" pitchFamily="34" charset="0"/>
            </a:endParaRPr>
          </a:p>
          <a:p>
            <a:r>
              <a:rPr lang="en-GB" altLang="en-US" i="1">
                <a:solidFill>
                  <a:srgbClr val="800000"/>
                </a:solidFill>
                <a:latin typeface="Arial Narrow" panose="020B0606020202030204" pitchFamily="34" charset="0"/>
              </a:rPr>
              <a:t>The message displayed during a successful login (see above) is found in “the message of the day” (/etc/motd) file.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26CD47DE-5A05-4814-81D1-F769AA8355E3}"/>
              </a:ext>
            </a:extLst>
          </p:cNvPr>
          <p:cNvSpPr>
            <a:spLocks noRot="1" noChangeArrowheads="1" noTextEdit="1"/>
          </p:cNvSpPr>
          <p:nvPr>
            <p:ph type="sldImg"/>
          </p:nvPr>
        </p:nvSpPr>
        <p:spPr>
          <a:ln/>
        </p:spPr>
      </p:sp>
      <p:sp>
        <p:nvSpPr>
          <p:cNvPr id="336899" name="Rectangle 3">
            <a:extLst>
              <a:ext uri="{FF2B5EF4-FFF2-40B4-BE49-F238E27FC236}">
                <a16:creationId xmlns:a16="http://schemas.microsoft.com/office/drawing/2014/main" id="{5526297F-40C7-4596-939D-F5CC81D4F5CF}"/>
              </a:ext>
            </a:extLst>
          </p:cNvPr>
          <p:cNvSpPr>
            <a:spLocks noGrp="1" noChangeArrowheads="1"/>
          </p:cNvSpPr>
          <p:nvPr>
            <p:ph type="body" idx="1"/>
          </p:nvPr>
        </p:nvSpPr>
        <p:spPr/>
        <p:txBody>
          <a:bodyPr/>
          <a:lstStyle/>
          <a:p>
            <a:pPr algn="just"/>
            <a:r>
              <a:rPr lang="en-GB" altLang="en-US">
                <a:latin typeface="Arial Narrow" panose="020B0606020202030204" pitchFamily="34" charset="0"/>
              </a:rPr>
              <a:t>Three commands can be used to log out of the UNIX session.  These are: </a:t>
            </a:r>
          </a:p>
          <a:p>
            <a:pPr algn="just"/>
            <a:endParaRPr lang="en-GB" altLang="en-US">
              <a:latin typeface="Arial Narrow" panose="020B0606020202030204" pitchFamily="34" charset="0"/>
            </a:endParaRPr>
          </a:p>
          <a:p>
            <a:pPr algn="just">
              <a:buFont typeface="Wingdings" panose="05000000000000000000" pitchFamily="2" charset="2"/>
              <a:buChar char="§"/>
            </a:pPr>
            <a:r>
              <a:rPr lang="en-GB" altLang="en-US">
                <a:latin typeface="Arial Narrow" panose="020B0606020202030204" pitchFamily="34" charset="0"/>
              </a:rPr>
              <a:t>logout</a:t>
            </a:r>
          </a:p>
          <a:p>
            <a:pPr algn="just">
              <a:buFont typeface="Wingdings" panose="05000000000000000000" pitchFamily="2" charset="2"/>
              <a:buChar char="§"/>
            </a:pPr>
            <a:r>
              <a:rPr lang="en-GB" altLang="en-US">
                <a:latin typeface="Arial Narrow" panose="020B0606020202030204" pitchFamily="34" charset="0"/>
              </a:rPr>
              <a:t>exit</a:t>
            </a:r>
          </a:p>
          <a:p>
            <a:pPr algn="just">
              <a:buFont typeface="Wingdings" panose="05000000000000000000" pitchFamily="2" charset="2"/>
              <a:buChar char="§"/>
            </a:pPr>
            <a:r>
              <a:rPr lang="en-GB" altLang="en-US">
                <a:latin typeface="Arial Narrow" panose="020B0606020202030204" pitchFamily="34" charset="0"/>
              </a:rPr>
              <a:t>CTRL-D. </a:t>
            </a:r>
          </a:p>
          <a:p>
            <a:pPr algn="just"/>
            <a:endParaRPr lang="en-GB" altLang="en-US">
              <a:latin typeface="Arial Narrow" panose="020B0606020202030204" pitchFamily="34" charset="0"/>
            </a:endParaRPr>
          </a:p>
          <a:p>
            <a:pPr algn="just"/>
            <a:r>
              <a:rPr lang="en-GB" altLang="en-US">
                <a:latin typeface="Arial Narrow" panose="020B0606020202030204" pitchFamily="34" charset="0"/>
              </a:rPr>
              <a:t>Some systems may not accept the CTL-D or exit. They are roughly equivalent when logging out from the console.</a:t>
            </a:r>
          </a:p>
          <a:p>
            <a:pPr algn="just"/>
            <a:endParaRPr lang="en-GB" altLang="en-US">
              <a:latin typeface="Arial Narrow" panose="020B0606020202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a:extLst>
              <a:ext uri="{FF2B5EF4-FFF2-40B4-BE49-F238E27FC236}">
                <a16:creationId xmlns:a16="http://schemas.microsoft.com/office/drawing/2014/main" id="{28533C0E-4276-4A44-9460-D99378E695EA}"/>
              </a:ext>
            </a:extLst>
          </p:cNvPr>
          <p:cNvSpPr>
            <a:spLocks noRot="1" noChangeArrowheads="1" noTextEdit="1"/>
          </p:cNvSpPr>
          <p:nvPr>
            <p:ph type="sldImg"/>
          </p:nvPr>
        </p:nvSpPr>
        <p:spPr>
          <a:ln/>
        </p:spPr>
      </p:sp>
      <p:sp>
        <p:nvSpPr>
          <p:cNvPr id="275459" name="Rectangle 3">
            <a:extLst>
              <a:ext uri="{FF2B5EF4-FFF2-40B4-BE49-F238E27FC236}">
                <a16:creationId xmlns:a16="http://schemas.microsoft.com/office/drawing/2014/main" id="{DC49F19F-43A4-4BCB-930A-C86020EC66A8}"/>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633C341A-B7AA-4903-BB30-4FA95A2436AE}"/>
              </a:ext>
            </a:extLst>
          </p:cNvPr>
          <p:cNvSpPr>
            <a:spLocks noRot="1" noChangeArrowheads="1" noTextEdit="1"/>
          </p:cNvSpPr>
          <p:nvPr>
            <p:ph type="sldImg"/>
          </p:nvPr>
        </p:nvSpPr>
        <p:spPr>
          <a:ln/>
        </p:spPr>
      </p:sp>
      <p:sp>
        <p:nvSpPr>
          <p:cNvPr id="325635" name="Rectangle 3">
            <a:extLst>
              <a:ext uri="{FF2B5EF4-FFF2-40B4-BE49-F238E27FC236}">
                <a16:creationId xmlns:a16="http://schemas.microsoft.com/office/drawing/2014/main" id="{C8B932E2-C736-49CD-81C2-75AB6ED143AD}"/>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C1187C4C-0E33-4544-B030-4E7E4B8B219F}"/>
              </a:ext>
            </a:extLst>
          </p:cNvPr>
          <p:cNvSpPr>
            <a:spLocks noRot="1" noChangeArrowheads="1" noTextEdit="1"/>
          </p:cNvSpPr>
          <p:nvPr>
            <p:ph type="sldImg"/>
          </p:nvPr>
        </p:nvSpPr>
        <p:spPr>
          <a:ln/>
        </p:spPr>
      </p:sp>
      <p:sp>
        <p:nvSpPr>
          <p:cNvPr id="159747" name="Rectangle 3">
            <a:extLst>
              <a:ext uri="{FF2B5EF4-FFF2-40B4-BE49-F238E27FC236}">
                <a16:creationId xmlns:a16="http://schemas.microsoft.com/office/drawing/2014/main" id="{D16157D2-85E8-4849-8691-04E9E7F62DA6}"/>
              </a:ext>
            </a:extLst>
          </p:cNvPr>
          <p:cNvSpPr>
            <a:spLocks noGrp="1" noChangeArrowheads="1"/>
          </p:cNvSpPr>
          <p:nvPr>
            <p:ph type="body" idx="1"/>
          </p:nvPr>
        </p:nvSpPr>
        <p:spPr/>
        <p:txBody>
          <a:bodyPr/>
          <a:lstStyle/>
          <a:p>
            <a:pPr>
              <a:lnSpc>
                <a:spcPct val="80000"/>
              </a:lnSpc>
            </a:pPr>
            <a:r>
              <a:rPr lang="en-GB" altLang="en-US" b="1" u="sng">
                <a:latin typeface="Arial Narrow" panose="020B0606020202030204" pitchFamily="34" charset="0"/>
              </a:rPr>
              <a:t>Who is On the system?</a:t>
            </a:r>
          </a:p>
          <a:p>
            <a:pPr>
              <a:lnSpc>
                <a:spcPct val="80000"/>
              </a:lnSpc>
            </a:pPr>
            <a:r>
              <a:rPr lang="en-GB" altLang="en-US">
                <a:latin typeface="Arial Narrow" panose="020B0606020202030204" pitchFamily="34" charset="0"/>
              </a:rPr>
              <a:t>Typing who will display on the standard output the logon names of the users on the system, and the time at which they logged on. e.g. :-</a:t>
            </a:r>
          </a:p>
          <a:p>
            <a:pPr>
              <a:lnSpc>
                <a:spcPct val="80000"/>
              </a:lnSpc>
            </a:pPr>
            <a:endParaRPr lang="en-GB" altLang="en-US">
              <a:latin typeface="Arial Narrow" panose="020B0606020202030204" pitchFamily="34" charset="0"/>
            </a:endParaRPr>
          </a:p>
          <a:p>
            <a:pPr>
              <a:lnSpc>
                <a:spcPct val="80000"/>
              </a:lnSpc>
            </a:pPr>
            <a:r>
              <a:rPr lang="en-GB" altLang="en-US" sz="900">
                <a:latin typeface="Courier New" panose="02070309020205020404" pitchFamily="49" charset="0"/>
              </a:rPr>
              <a:t>gbsrual0048:root:/opt/nmon/bin&gt; who</a:t>
            </a:r>
          </a:p>
          <a:p>
            <a:pPr>
              <a:lnSpc>
                <a:spcPct val="80000"/>
              </a:lnSpc>
            </a:pPr>
            <a:r>
              <a:rPr lang="en-GB" altLang="en-US" sz="900">
                <a:latin typeface="Courier New" panose="02070309020205020404" pitchFamily="49" charset="0"/>
              </a:rPr>
              <a:t>irssl01     pts/0       17 Sep 12:54     (A356BZD3WJHWCMR.in.hsbc)</a:t>
            </a:r>
          </a:p>
          <a:p>
            <a:pPr>
              <a:lnSpc>
                <a:spcPct val="80000"/>
              </a:lnSpc>
            </a:pPr>
            <a:r>
              <a:rPr lang="en-GB" altLang="en-US" sz="900">
                <a:latin typeface="Courier New" panose="02070309020205020404" pitchFamily="49" charset="0"/>
              </a:rPr>
              <a:t>root        pts/1       17 Sep 09:20     (srumlms02)</a:t>
            </a:r>
          </a:p>
          <a:p>
            <a:pPr>
              <a:lnSpc>
                <a:spcPct val="80000"/>
              </a:lnSpc>
            </a:pPr>
            <a:endParaRPr lang="en-GB" altLang="en-US" sz="800">
              <a:latin typeface="Arial Narrow" panose="020B0606020202030204" pitchFamily="34" charset="0"/>
            </a:endParaRPr>
          </a:p>
          <a:p>
            <a:pPr>
              <a:lnSpc>
                <a:spcPct val="80000"/>
              </a:lnSpc>
            </a:pPr>
            <a:r>
              <a:rPr lang="en-GB" altLang="en-US">
                <a:latin typeface="Arial Narrow" panose="020B0606020202030204" pitchFamily="34" charset="0"/>
              </a:rPr>
              <a:t>tells us that user root and user irssl01 are logged on.   Each on virtual devices connected remotely – pts/x and from separate remote hosts (A356BZD3WJHWCMR.in.hsbc, srumlms02).</a:t>
            </a:r>
          </a:p>
          <a:p>
            <a:pPr>
              <a:lnSpc>
                <a:spcPct val="80000"/>
              </a:lnSpc>
            </a:pPr>
            <a:endParaRPr lang="en-GB" altLang="en-US">
              <a:latin typeface="Arial Narrow" panose="020B0606020202030204" pitchFamily="34" charset="0"/>
            </a:endParaRPr>
          </a:p>
          <a:p>
            <a:pPr>
              <a:lnSpc>
                <a:spcPct val="80000"/>
              </a:lnSpc>
            </a:pPr>
            <a:r>
              <a:rPr lang="en-GB" altLang="en-US" b="1" u="sng">
                <a:latin typeface="Arial Narrow" panose="020B0606020202030204" pitchFamily="34" charset="0"/>
              </a:rPr>
              <a:t>Who is doing what on the system?</a:t>
            </a:r>
          </a:p>
          <a:p>
            <a:pPr>
              <a:lnSpc>
                <a:spcPct val="80000"/>
              </a:lnSpc>
            </a:pPr>
            <a:r>
              <a:rPr lang="en-GB" altLang="en-US">
                <a:latin typeface="Arial Narrow" panose="020B0606020202030204" pitchFamily="34" charset="0"/>
              </a:rPr>
              <a:t>Typing whodo gives the jobs currently being run on a system:</a:t>
            </a:r>
          </a:p>
          <a:p>
            <a:pPr>
              <a:lnSpc>
                <a:spcPct val="80000"/>
              </a:lnSpc>
            </a:pPr>
            <a:endParaRPr lang="en-GB" altLang="en-US">
              <a:latin typeface="Arial Narrow" panose="020B0606020202030204" pitchFamily="34" charset="0"/>
            </a:endParaRPr>
          </a:p>
          <a:p>
            <a:pPr>
              <a:lnSpc>
                <a:spcPct val="80000"/>
              </a:lnSpc>
            </a:pPr>
            <a:r>
              <a:rPr lang="en-GB" altLang="en-US" sz="900">
                <a:latin typeface="Courier New" panose="02070309020205020404" pitchFamily="49" charset="0"/>
              </a:rPr>
              <a:t>gbsrual0048:root:/opt/nmon/bin&gt; whodo</a:t>
            </a:r>
          </a:p>
          <a:p>
            <a:pPr>
              <a:lnSpc>
                <a:spcPct val="80000"/>
              </a:lnSpc>
            </a:pPr>
            <a:r>
              <a:rPr lang="en-GB" altLang="en-US" sz="900">
                <a:latin typeface="Courier New" panose="02070309020205020404" pitchFamily="49" charset="0"/>
              </a:rPr>
              <a:t>Mon Sep 17 13:14:51 2007</a:t>
            </a:r>
          </a:p>
          <a:p>
            <a:pPr>
              <a:lnSpc>
                <a:spcPct val="80000"/>
              </a:lnSpc>
            </a:pPr>
            <a:r>
              <a:rPr lang="en-GB" altLang="en-US" sz="900">
                <a:latin typeface="Courier New" panose="02070309020205020404" pitchFamily="49" charset="0"/>
              </a:rPr>
              <a:t>gbsrual0048</a:t>
            </a:r>
          </a:p>
          <a:p>
            <a:pPr>
              <a:lnSpc>
                <a:spcPct val="80000"/>
              </a:lnSpc>
            </a:pPr>
            <a:endParaRPr lang="en-GB" altLang="en-US" sz="900">
              <a:latin typeface="Courier New" panose="02070309020205020404" pitchFamily="49" charset="0"/>
            </a:endParaRPr>
          </a:p>
          <a:p>
            <a:pPr>
              <a:lnSpc>
                <a:spcPct val="80000"/>
              </a:lnSpc>
            </a:pPr>
            <a:r>
              <a:rPr lang="en-GB" altLang="en-US" sz="900">
                <a:latin typeface="Courier New" panose="02070309020205020404" pitchFamily="49" charset="0"/>
              </a:rPr>
              <a:t>pts/0   irssl01 12:54</a:t>
            </a:r>
          </a:p>
          <a:p>
            <a:pPr>
              <a:lnSpc>
                <a:spcPct val="80000"/>
              </a:lnSpc>
            </a:pPr>
            <a:r>
              <a:rPr lang="en-GB" altLang="en-US" sz="900">
                <a:latin typeface="Courier New" panose="02070309020205020404" pitchFamily="49" charset="0"/>
              </a:rPr>
              <a:t>     pts/0      3121296  0:00   ksh</a:t>
            </a:r>
          </a:p>
          <a:p>
            <a:pPr>
              <a:lnSpc>
                <a:spcPct val="80000"/>
              </a:lnSpc>
            </a:pPr>
            <a:endParaRPr lang="en-GB" altLang="en-US" sz="900">
              <a:latin typeface="Courier New" panose="02070309020205020404" pitchFamily="49" charset="0"/>
            </a:endParaRPr>
          </a:p>
          <a:p>
            <a:pPr>
              <a:lnSpc>
                <a:spcPct val="80000"/>
              </a:lnSpc>
            </a:pPr>
            <a:r>
              <a:rPr lang="en-GB" altLang="en-US" sz="900">
                <a:latin typeface="Courier New" panose="02070309020205020404" pitchFamily="49" charset="0"/>
              </a:rPr>
              <a:t>pts/1   root    9:20</a:t>
            </a:r>
          </a:p>
          <a:p>
            <a:pPr>
              <a:lnSpc>
                <a:spcPct val="80000"/>
              </a:lnSpc>
            </a:pPr>
            <a:r>
              <a:rPr lang="en-GB" altLang="en-US" sz="900">
                <a:latin typeface="Courier New" panose="02070309020205020404" pitchFamily="49" charset="0"/>
              </a:rPr>
              <a:t>     pts/1      2638026  0:01   ksh</a:t>
            </a:r>
          </a:p>
          <a:p>
            <a:pPr>
              <a:lnSpc>
                <a:spcPct val="80000"/>
              </a:lnSpc>
            </a:pPr>
            <a:r>
              <a:rPr lang="en-GB" altLang="en-US" sz="900">
                <a:latin typeface="Courier New" panose="02070309020205020404" pitchFamily="49" charset="0"/>
              </a:rPr>
              <a:t>     pts/1      1376426  0:00   ksh</a:t>
            </a:r>
          </a:p>
          <a:p>
            <a:pPr>
              <a:lnSpc>
                <a:spcPct val="80000"/>
              </a:lnSpc>
            </a:pPr>
            <a:r>
              <a:rPr lang="en-GB" altLang="en-US" sz="900">
                <a:latin typeface="Courier New" panose="02070309020205020404" pitchFamily="49" charset="0"/>
              </a:rPr>
              <a:t>     pts/1      2662432  0:00   whodo</a:t>
            </a:r>
          </a:p>
          <a:p>
            <a:pPr>
              <a:lnSpc>
                <a:spcPct val="80000"/>
              </a:lnSpc>
            </a:pPr>
            <a:endParaRPr lang="en-GB" altLang="en-US" sz="900">
              <a:latin typeface="Courier New" panose="02070309020205020404" pitchFamily="49"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D9F5495E-F2A9-4507-A46A-62D06A7CC508}"/>
              </a:ext>
            </a:extLst>
          </p:cNvPr>
          <p:cNvSpPr>
            <a:spLocks noRot="1" noChangeArrowheads="1" noTextEdit="1"/>
          </p:cNvSpPr>
          <p:nvPr>
            <p:ph type="sldImg"/>
          </p:nvPr>
        </p:nvSpPr>
        <p:spPr>
          <a:ln/>
        </p:spPr>
      </p:sp>
      <p:sp>
        <p:nvSpPr>
          <p:cNvPr id="327683" name="Rectangle 3">
            <a:extLst>
              <a:ext uri="{FF2B5EF4-FFF2-40B4-BE49-F238E27FC236}">
                <a16:creationId xmlns:a16="http://schemas.microsoft.com/office/drawing/2014/main" id="{521A44B8-80C3-4951-8B8E-38965D138399}"/>
              </a:ext>
            </a:extLst>
          </p:cNvPr>
          <p:cNvSpPr>
            <a:spLocks noGrp="1" noChangeArrowheads="1"/>
          </p:cNvSpPr>
          <p:nvPr>
            <p:ph type="body" idx="1"/>
          </p:nvPr>
        </p:nvSpPr>
        <p:spPr/>
        <p:txBody>
          <a:bodyPr/>
          <a:lstStyle/>
          <a:p>
            <a:r>
              <a:rPr lang="en-GB" altLang="en-US"/>
              <a:t>There is no such command as whereami, so we use the command pwd to identify which directory we are currently in.</a:t>
            </a:r>
          </a:p>
          <a:p>
            <a:endParaRPr lang="en-GB" altLang="en-US"/>
          </a:p>
          <a:p>
            <a:r>
              <a:rPr lang="en-GB" altLang="en-US"/>
              <a:t>pwd = print working directory</a:t>
            </a:r>
          </a:p>
          <a:p>
            <a:endParaRPr lang="en-GB" altLang="en-US"/>
          </a:p>
          <a:p>
            <a:r>
              <a:rPr lang="en-GB" altLang="en-US"/>
              <a:t>If you want the hostname and/or your username to be displayed in the command prompt, try using the following in your .profile:</a:t>
            </a:r>
          </a:p>
          <a:p>
            <a:endParaRPr lang="en-GB" altLang="en-US"/>
          </a:p>
          <a:p>
            <a:r>
              <a:rPr lang="en-GB" altLang="en-US"/>
              <a:t>PS1=`uname -n`":\$LOGNAME:\$PWD&gt;\ "</a:t>
            </a:r>
          </a:p>
          <a:p>
            <a:r>
              <a:rPr lang="en-GB" altLang="en-US"/>
              <a:t>export PS1</a:t>
            </a:r>
          </a:p>
          <a:p>
            <a:endParaRPr lang="en-GB"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2861DBA3-571B-4B40-B1CE-D1759BD78ED4}"/>
              </a:ext>
            </a:extLst>
          </p:cNvPr>
          <p:cNvSpPr>
            <a:spLocks noRot="1" noChangeArrowheads="1" noTextEdit="1"/>
          </p:cNvSpPr>
          <p:nvPr>
            <p:ph type="sldImg"/>
          </p:nvPr>
        </p:nvSpPr>
        <p:spPr>
          <a:ln/>
        </p:spPr>
      </p:sp>
      <p:sp>
        <p:nvSpPr>
          <p:cNvPr id="329731" name="Rectangle 3">
            <a:extLst>
              <a:ext uri="{FF2B5EF4-FFF2-40B4-BE49-F238E27FC236}">
                <a16:creationId xmlns:a16="http://schemas.microsoft.com/office/drawing/2014/main" id="{D56AD5BE-B748-4190-BAEC-A326572FB4C3}"/>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77542241-150F-4939-AAB6-D010D085AC5C}"/>
              </a:ext>
            </a:extLst>
          </p:cNvPr>
          <p:cNvSpPr>
            <a:spLocks noRot="1" noChangeArrowheads="1" noTextEdit="1"/>
          </p:cNvSpPr>
          <p:nvPr>
            <p:ph type="sldImg"/>
          </p:nvPr>
        </p:nvSpPr>
        <p:spPr>
          <a:ln/>
        </p:spPr>
      </p:sp>
      <p:sp>
        <p:nvSpPr>
          <p:cNvPr id="160771" name="Rectangle 3">
            <a:extLst>
              <a:ext uri="{FF2B5EF4-FFF2-40B4-BE49-F238E27FC236}">
                <a16:creationId xmlns:a16="http://schemas.microsoft.com/office/drawing/2014/main" id="{C5E0EE94-9F0F-4F9E-8D43-2FF205104A41}"/>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D396850D-FC0C-49F2-9809-1AE1C149A948}"/>
              </a:ext>
            </a:extLst>
          </p:cNvPr>
          <p:cNvSpPr>
            <a:spLocks noRot="1" noChangeArrowheads="1" noTextEdit="1"/>
          </p:cNvSpPr>
          <p:nvPr>
            <p:ph type="sldImg"/>
          </p:nvPr>
        </p:nvSpPr>
        <p:spPr>
          <a:ln/>
        </p:spPr>
      </p:sp>
      <p:sp>
        <p:nvSpPr>
          <p:cNvPr id="291843" name="Rectangle 3">
            <a:extLst>
              <a:ext uri="{FF2B5EF4-FFF2-40B4-BE49-F238E27FC236}">
                <a16:creationId xmlns:a16="http://schemas.microsoft.com/office/drawing/2014/main" id="{04DAF751-3A59-4C96-84C3-3CDC487D7F7A}"/>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9EBE5178-E50F-4F0F-8EBD-C3545B5DF2A7}"/>
              </a:ext>
            </a:extLst>
          </p:cNvPr>
          <p:cNvSpPr>
            <a:spLocks noRot="1" noChangeArrowheads="1" noTextEdit="1"/>
          </p:cNvSpPr>
          <p:nvPr>
            <p:ph type="sldImg"/>
          </p:nvPr>
        </p:nvSpPr>
        <p:spPr>
          <a:ln/>
        </p:spPr>
      </p:sp>
      <p:sp>
        <p:nvSpPr>
          <p:cNvPr id="246787" name="Rectangle 3">
            <a:extLst>
              <a:ext uri="{FF2B5EF4-FFF2-40B4-BE49-F238E27FC236}">
                <a16:creationId xmlns:a16="http://schemas.microsoft.com/office/drawing/2014/main" id="{87CC2432-B609-403C-B155-9C7C1A8CE713}"/>
              </a:ext>
            </a:extLst>
          </p:cNvPr>
          <p:cNvSpPr>
            <a:spLocks noGrp="1" noChangeArrowheads="1"/>
          </p:cNvSpPr>
          <p:nvPr>
            <p:ph type="body" idx="1"/>
          </p:nvPr>
        </p:nvSpPr>
        <p:spPr/>
        <p:txBody>
          <a:bodyPr/>
          <a:lstStyle/>
          <a:p>
            <a:r>
              <a:rPr lang="en-GB" altLang="en-US"/>
              <a:t>A process is a program in execution.</a:t>
            </a:r>
          </a:p>
          <a:p>
            <a:r>
              <a:rPr lang="en-GB" altLang="en-US"/>
              <a:t>Process control system calls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5C08AC24-B2FC-4B63-9DCC-0AE84518BC9D}"/>
              </a:ext>
            </a:extLst>
          </p:cNvPr>
          <p:cNvSpPr>
            <a:spLocks noRot="1" noChangeArrowheads="1" noTextEdit="1"/>
          </p:cNvSpPr>
          <p:nvPr>
            <p:ph type="sldImg"/>
          </p:nvPr>
        </p:nvSpPr>
        <p:spPr>
          <a:ln/>
        </p:spPr>
      </p:sp>
      <p:sp>
        <p:nvSpPr>
          <p:cNvPr id="338947" name="Rectangle 3">
            <a:extLst>
              <a:ext uri="{FF2B5EF4-FFF2-40B4-BE49-F238E27FC236}">
                <a16:creationId xmlns:a16="http://schemas.microsoft.com/office/drawing/2014/main" id="{279EA5A6-0DCE-4510-9270-49556445A3EF}"/>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4E33034B-D306-4632-9C36-31F6F3888324}"/>
              </a:ext>
            </a:extLst>
          </p:cNvPr>
          <p:cNvSpPr>
            <a:spLocks noRot="1" noChangeArrowheads="1" noTextEdit="1"/>
          </p:cNvSpPr>
          <p:nvPr>
            <p:ph type="sldImg"/>
          </p:nvPr>
        </p:nvSpPr>
        <p:spPr>
          <a:ln/>
        </p:spPr>
      </p:sp>
      <p:sp>
        <p:nvSpPr>
          <p:cNvPr id="335875" name="Rectangle 3">
            <a:extLst>
              <a:ext uri="{FF2B5EF4-FFF2-40B4-BE49-F238E27FC236}">
                <a16:creationId xmlns:a16="http://schemas.microsoft.com/office/drawing/2014/main" id="{9FC575A7-02C5-4EEC-BEE2-6AE6883B995D}"/>
              </a:ext>
            </a:extLst>
          </p:cNvPr>
          <p:cNvSpPr>
            <a:spLocks noGrp="1" noChangeArrowheads="1"/>
          </p:cNvSpPr>
          <p:nvPr>
            <p:ph type="body" idx="1"/>
          </p:nvPr>
        </p:nvSpPr>
        <p:spPr/>
        <p:txBody>
          <a:bodyPr/>
          <a:lstStyle/>
          <a:p>
            <a:r>
              <a:rPr lang="en-GB" altLang="en-US"/>
              <a:t>UNIX is a multitasking operating system. But how does it run a number of programs? </a:t>
            </a:r>
          </a:p>
          <a:p>
            <a:endParaRPr lang="en-GB" altLang="en-US"/>
          </a:p>
          <a:p>
            <a:r>
              <a:rPr lang="en-GB" altLang="en-US"/>
              <a:t>One answer: use a background process facility!</a:t>
            </a:r>
          </a:p>
          <a:p>
            <a:endParaRPr lang="en-GB" altLang="en-US"/>
          </a:p>
          <a:p>
            <a:pPr algn="just"/>
            <a:r>
              <a:rPr lang="en-GB" altLang="en-US"/>
              <a:t>When typing command names and waiting for the output, the user is said to be in foreground mode: the user has to wait for the program/command to finish executing before typing the next one. But if the user types an ampersand (&amp;) at the end of the command line, that particular command is executed in the background, and the command prompt immediately reappears, along with a process id number, called pid.</a:t>
            </a:r>
          </a:p>
          <a:p>
            <a:endParaRPr lang="en-GB"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B65C494B-6311-4D88-8C6F-A37FFB739807}"/>
              </a:ext>
            </a:extLst>
          </p:cNvPr>
          <p:cNvSpPr>
            <a:spLocks noRot="1" noChangeArrowheads="1" noTextEdit="1"/>
          </p:cNvSpPr>
          <p:nvPr>
            <p:ph type="sldImg"/>
          </p:nvPr>
        </p:nvSpPr>
        <p:spPr>
          <a:ln/>
        </p:spPr>
      </p:sp>
      <p:sp>
        <p:nvSpPr>
          <p:cNvPr id="340995" name="Rectangle 3">
            <a:extLst>
              <a:ext uri="{FF2B5EF4-FFF2-40B4-BE49-F238E27FC236}">
                <a16:creationId xmlns:a16="http://schemas.microsoft.com/office/drawing/2014/main" id="{A0F33565-FBD8-4B5C-A655-F81880FCA19E}"/>
              </a:ext>
            </a:extLst>
          </p:cNvPr>
          <p:cNvSpPr>
            <a:spLocks noGrp="1" noChangeArrowheads="1"/>
          </p:cNvSpPr>
          <p:nvPr>
            <p:ph type="body" idx="1"/>
          </p:nvPr>
        </p:nvSpPr>
        <p:spPr/>
        <p:txBody>
          <a:bodyPr/>
          <a:lstStyle/>
          <a:p>
            <a:r>
              <a:rPr lang="en-US" altLang="en-US">
                <a:latin typeface="Arial Narrow" panose="020B0606020202030204" pitchFamily="34" charset="0"/>
              </a:rPr>
              <a:t>Other examples of daemons are sendmail, nfsd, lpd and crond.</a:t>
            </a:r>
          </a:p>
          <a:p>
            <a:endParaRPr lang="en-GB" altLang="en-US">
              <a:latin typeface="Arial Narrow" panose="020B0606020202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39049A48-9880-4B22-852B-C478129A1BBB}"/>
              </a:ext>
            </a:extLst>
          </p:cNvPr>
          <p:cNvSpPr>
            <a:spLocks noRot="1" noChangeArrowheads="1" noTextEdit="1"/>
          </p:cNvSpPr>
          <p:nvPr>
            <p:ph type="sldImg"/>
          </p:nvPr>
        </p:nvSpPr>
        <p:spPr>
          <a:ln/>
        </p:spPr>
      </p:sp>
      <p:sp>
        <p:nvSpPr>
          <p:cNvPr id="274435" name="Rectangle 3">
            <a:extLst>
              <a:ext uri="{FF2B5EF4-FFF2-40B4-BE49-F238E27FC236}">
                <a16:creationId xmlns:a16="http://schemas.microsoft.com/office/drawing/2014/main" id="{DA3F433F-2B3A-45CB-9BA6-501EB1415BD6}"/>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715FD684-9590-4D20-885D-81F89FDBE738}"/>
              </a:ext>
            </a:extLst>
          </p:cNvPr>
          <p:cNvSpPr>
            <a:spLocks noRot="1" noChangeArrowheads="1" noTextEdit="1"/>
          </p:cNvSpPr>
          <p:nvPr>
            <p:ph type="sldImg"/>
          </p:nvPr>
        </p:nvSpPr>
        <p:spPr>
          <a:ln/>
        </p:spPr>
      </p:sp>
      <p:sp>
        <p:nvSpPr>
          <p:cNvPr id="356355" name="Rectangle 3">
            <a:extLst>
              <a:ext uri="{FF2B5EF4-FFF2-40B4-BE49-F238E27FC236}">
                <a16:creationId xmlns:a16="http://schemas.microsoft.com/office/drawing/2014/main" id="{72337BB5-FFBA-4CA3-93E1-CF5CDD343DFD}"/>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62D2B34D-574D-4734-A8AD-F3B510ED1BCB}"/>
              </a:ext>
            </a:extLst>
          </p:cNvPr>
          <p:cNvSpPr>
            <a:spLocks noRot="1" noChangeArrowheads="1" noTextEdit="1"/>
          </p:cNvSpPr>
          <p:nvPr>
            <p:ph type="sldImg"/>
          </p:nvPr>
        </p:nvSpPr>
        <p:spPr>
          <a:ln/>
        </p:spPr>
      </p:sp>
      <p:sp>
        <p:nvSpPr>
          <p:cNvPr id="369667" name="Rectangle 3">
            <a:extLst>
              <a:ext uri="{FF2B5EF4-FFF2-40B4-BE49-F238E27FC236}">
                <a16:creationId xmlns:a16="http://schemas.microsoft.com/office/drawing/2014/main" id="{F35130B7-30F2-4351-90AD-226FF075B41B}"/>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E9AA9733-9CA5-4DA7-861E-81B01F0BC3AC}"/>
              </a:ext>
            </a:extLst>
          </p:cNvPr>
          <p:cNvSpPr>
            <a:spLocks noRot="1" noChangeArrowheads="1" noTextEdit="1"/>
          </p:cNvSpPr>
          <p:nvPr>
            <p:ph type="sldImg"/>
          </p:nvPr>
        </p:nvSpPr>
        <p:spPr>
          <a:ln/>
        </p:spPr>
      </p:sp>
      <p:sp>
        <p:nvSpPr>
          <p:cNvPr id="358403" name="Rectangle 3">
            <a:extLst>
              <a:ext uri="{FF2B5EF4-FFF2-40B4-BE49-F238E27FC236}">
                <a16:creationId xmlns:a16="http://schemas.microsoft.com/office/drawing/2014/main" id="{19F4AA1E-A6BC-4290-8353-1A10A32924CE}"/>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97583EB1-B232-4974-9D6B-1B8E5CD93981}"/>
              </a:ext>
            </a:extLst>
          </p:cNvPr>
          <p:cNvSpPr>
            <a:spLocks noRot="1" noChangeArrowheads="1" noTextEdit="1"/>
          </p:cNvSpPr>
          <p:nvPr>
            <p:ph type="sldImg"/>
          </p:nvPr>
        </p:nvSpPr>
        <p:spPr>
          <a:ln/>
        </p:spPr>
      </p:sp>
      <p:sp>
        <p:nvSpPr>
          <p:cNvPr id="368643" name="Rectangle 3">
            <a:extLst>
              <a:ext uri="{FF2B5EF4-FFF2-40B4-BE49-F238E27FC236}">
                <a16:creationId xmlns:a16="http://schemas.microsoft.com/office/drawing/2014/main" id="{35A74BEC-A5F1-4D05-BCA4-55165934BE3C}"/>
              </a:ext>
            </a:extLst>
          </p:cNvPr>
          <p:cNvSpPr>
            <a:spLocks noGrp="1" noChangeArrowheads="1"/>
          </p:cNvSpPr>
          <p:nvPr>
            <p:ph type="body" idx="1"/>
          </p:nvPr>
        </p:nvSpPr>
        <p:spPr/>
        <p:txBody>
          <a:bodyPr/>
          <a:lstStyle/>
          <a:p>
            <a:pPr>
              <a:lnSpc>
                <a:spcPct val="90000"/>
              </a:lnSpc>
              <a:buFontTx/>
              <a:buChar char="•"/>
            </a:pPr>
            <a:r>
              <a:rPr lang="en-GB" altLang="en-US" sz="1000"/>
              <a:t>On startup a single process (called init, with PID 1) is created</a:t>
            </a:r>
          </a:p>
          <a:p>
            <a:pPr>
              <a:lnSpc>
                <a:spcPct val="90000"/>
              </a:lnSpc>
              <a:buFontTx/>
              <a:buChar char="•"/>
            </a:pPr>
            <a:r>
              <a:rPr lang="en-GB" altLang="en-US" sz="1000"/>
              <a:t>All subsequent process are derived from by the </a:t>
            </a:r>
            <a:r>
              <a:rPr lang="en-GB" altLang="en-US" sz="1000">
                <a:solidFill>
                  <a:srgbClr val="800000"/>
                </a:solidFill>
              </a:rPr>
              <a:t>fork-exec</a:t>
            </a:r>
            <a:r>
              <a:rPr lang="en-GB" altLang="en-US" sz="1000"/>
              <a:t> mechanism</a:t>
            </a:r>
          </a:p>
          <a:p>
            <a:pPr>
              <a:lnSpc>
                <a:spcPct val="90000"/>
              </a:lnSpc>
              <a:buFontTx/>
              <a:buChar char="•"/>
            </a:pPr>
            <a:r>
              <a:rPr lang="en-GB" altLang="en-US" sz="1000"/>
              <a:t>When a process forks it creates an exact copy of itself called the </a:t>
            </a:r>
            <a:r>
              <a:rPr lang="en-GB" altLang="en-US" sz="1000">
                <a:solidFill>
                  <a:srgbClr val="800000"/>
                </a:solidFill>
              </a:rPr>
              <a:t>child</a:t>
            </a:r>
            <a:r>
              <a:rPr lang="en-GB" altLang="en-US" sz="1000"/>
              <a:t> processes.</a:t>
            </a:r>
          </a:p>
          <a:p>
            <a:pPr>
              <a:lnSpc>
                <a:spcPct val="90000"/>
              </a:lnSpc>
              <a:buFontTx/>
              <a:buChar char="•"/>
            </a:pPr>
            <a:r>
              <a:rPr lang="en-GB" altLang="en-US" sz="1000"/>
              <a:t>The exec system call them places the image of the new process over the copy before allowing it to be scheduled to run.</a:t>
            </a:r>
          </a:p>
          <a:p>
            <a:pPr>
              <a:lnSpc>
                <a:spcPct val="90000"/>
              </a:lnSpc>
              <a:buFontTx/>
              <a:buChar char="•"/>
            </a:pPr>
            <a:r>
              <a:rPr lang="en-GB" altLang="en-US" sz="1000"/>
              <a:t>when a process dies (finishes or is killed) it sends a signal to its parent</a:t>
            </a:r>
          </a:p>
          <a:p>
            <a:pPr>
              <a:lnSpc>
                <a:spcPct val="90000"/>
              </a:lnSpc>
              <a:buFontTx/>
              <a:buChar char="•"/>
            </a:pPr>
            <a:r>
              <a:rPr lang="en-GB" altLang="en-US" sz="1000">
                <a:latin typeface="Arial Narrow" panose="020B0606020202030204" pitchFamily="34" charset="0"/>
              </a:rPr>
              <a:t>Parent Processes create children processes, which in turn create other processes. Forming a tree of processes.</a:t>
            </a:r>
          </a:p>
          <a:p>
            <a:pPr>
              <a:lnSpc>
                <a:spcPct val="90000"/>
              </a:lnSpc>
              <a:buFontTx/>
              <a:buChar char="•"/>
            </a:pPr>
            <a:r>
              <a:rPr lang="en-GB" altLang="en-US" sz="1000" b="1">
                <a:latin typeface="Arial Narrow" panose="020B0606020202030204" pitchFamily="34" charset="0"/>
              </a:rPr>
              <a:t>Resource sharing</a:t>
            </a:r>
          </a:p>
          <a:p>
            <a:pPr lvl="1">
              <a:lnSpc>
                <a:spcPct val="90000"/>
              </a:lnSpc>
              <a:buFontTx/>
              <a:buChar char="•"/>
            </a:pPr>
            <a:r>
              <a:rPr lang="en-GB" altLang="en-US" sz="1000">
                <a:latin typeface="Arial Narrow" panose="020B0606020202030204" pitchFamily="34" charset="0"/>
              </a:rPr>
              <a:t>Parents and children share all resources.</a:t>
            </a:r>
          </a:p>
          <a:p>
            <a:pPr lvl="1">
              <a:lnSpc>
                <a:spcPct val="90000"/>
              </a:lnSpc>
              <a:buFontTx/>
              <a:buChar char="•"/>
            </a:pPr>
            <a:r>
              <a:rPr lang="en-GB" altLang="en-US" sz="1000">
                <a:latin typeface="Arial Narrow" panose="020B0606020202030204" pitchFamily="34" charset="0"/>
              </a:rPr>
              <a:t>Children share subset of parents resources.</a:t>
            </a:r>
          </a:p>
          <a:p>
            <a:pPr>
              <a:lnSpc>
                <a:spcPct val="90000"/>
              </a:lnSpc>
              <a:buFontTx/>
              <a:buChar char="•"/>
            </a:pPr>
            <a:r>
              <a:rPr lang="en-GB" altLang="en-US" sz="1000" b="1">
                <a:latin typeface="Arial Narrow" panose="020B0606020202030204" pitchFamily="34" charset="0"/>
              </a:rPr>
              <a:t>Execution:</a:t>
            </a:r>
          </a:p>
          <a:p>
            <a:pPr lvl="1">
              <a:lnSpc>
                <a:spcPct val="90000"/>
              </a:lnSpc>
              <a:buFontTx/>
              <a:buChar char="•"/>
            </a:pPr>
            <a:r>
              <a:rPr lang="en-GB" altLang="en-US" sz="1000">
                <a:latin typeface="Arial Narrow" panose="020B0606020202030204" pitchFamily="34" charset="0"/>
              </a:rPr>
              <a:t>Parent and children execute concurrently</a:t>
            </a:r>
          </a:p>
          <a:p>
            <a:pPr lvl="1">
              <a:lnSpc>
                <a:spcPct val="90000"/>
              </a:lnSpc>
              <a:buFontTx/>
              <a:buChar char="•"/>
            </a:pPr>
            <a:r>
              <a:rPr lang="en-GB" altLang="en-US" sz="1000">
                <a:latin typeface="Arial Narrow" panose="020B0606020202030204" pitchFamily="34" charset="0"/>
              </a:rPr>
              <a:t>Parent waits until children terminate.</a:t>
            </a:r>
          </a:p>
          <a:p>
            <a:pPr>
              <a:lnSpc>
                <a:spcPct val="90000"/>
              </a:lnSpc>
              <a:buFontTx/>
              <a:buChar char="•"/>
            </a:pPr>
            <a:r>
              <a:rPr lang="en-US" altLang="en-US" sz="1000" b="1"/>
              <a:t>Process control system calls:</a:t>
            </a:r>
          </a:p>
          <a:p>
            <a:pPr lvl="1">
              <a:lnSpc>
                <a:spcPct val="90000"/>
              </a:lnSpc>
              <a:buFontTx/>
              <a:buChar char="•"/>
            </a:pPr>
            <a:r>
              <a:rPr lang="en-US" altLang="en-US" sz="1000"/>
              <a:t>fork creates a new process</a:t>
            </a:r>
          </a:p>
          <a:p>
            <a:pPr lvl="1">
              <a:lnSpc>
                <a:spcPct val="90000"/>
              </a:lnSpc>
              <a:buFontTx/>
              <a:buChar char="•"/>
            </a:pPr>
            <a:r>
              <a:rPr lang="en-US" altLang="en-US" sz="1000"/>
              <a:t>execute is used after a fork to replace one of the two processes' virtual memory space with a new program </a:t>
            </a:r>
          </a:p>
          <a:p>
            <a:pPr lvl="1">
              <a:lnSpc>
                <a:spcPct val="90000"/>
              </a:lnSpc>
              <a:buFontTx/>
              <a:buChar char="•"/>
            </a:pPr>
            <a:r>
              <a:rPr lang="en-US" altLang="en-US" sz="1000"/>
              <a:t>exit terminates a process</a:t>
            </a:r>
          </a:p>
          <a:p>
            <a:pPr lvl="1">
              <a:lnSpc>
                <a:spcPct val="90000"/>
              </a:lnSpc>
              <a:buFontTx/>
              <a:buChar char="•"/>
            </a:pPr>
            <a:r>
              <a:rPr lang="en-US" altLang="en-US" sz="1000"/>
              <a:t>A parent may wait for a child process to terminate; </a:t>
            </a:r>
          </a:p>
          <a:p>
            <a:pPr lvl="1">
              <a:lnSpc>
                <a:spcPct val="90000"/>
              </a:lnSpc>
              <a:buFontTx/>
              <a:buChar char="•"/>
            </a:pPr>
            <a:r>
              <a:rPr lang="en-US" altLang="en-US" sz="1000"/>
              <a:t>wait provides the process id of a terminated child so that the parent can tell which child terminated.</a:t>
            </a:r>
          </a:p>
          <a:p>
            <a:pPr lvl="1">
              <a:lnSpc>
                <a:spcPct val="90000"/>
              </a:lnSpc>
              <a:buFontTx/>
              <a:buChar char="•"/>
            </a:pPr>
            <a:r>
              <a:rPr lang="en-US" altLang="en-US" sz="1000"/>
              <a:t>wait allows the parent to collect performance statistics about the child</a:t>
            </a:r>
          </a:p>
          <a:p>
            <a:pPr lvl="1">
              <a:lnSpc>
                <a:spcPct val="90000"/>
              </a:lnSpc>
            </a:pPr>
            <a:endParaRPr lang="en-GB" altLang="en-US" sz="1000">
              <a:latin typeface="Arial Narrow" panose="020B0606020202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090C37CA-FD93-49ED-B807-C1AA9779365E}"/>
              </a:ext>
            </a:extLst>
          </p:cNvPr>
          <p:cNvSpPr>
            <a:spLocks noRot="1" noChangeArrowheads="1" noTextEdit="1"/>
          </p:cNvSpPr>
          <p:nvPr>
            <p:ph type="sldImg"/>
          </p:nvPr>
        </p:nvSpPr>
        <p:spPr>
          <a:ln/>
        </p:spPr>
      </p:sp>
      <p:sp>
        <p:nvSpPr>
          <p:cNvPr id="423939" name="Rectangle 3">
            <a:extLst>
              <a:ext uri="{FF2B5EF4-FFF2-40B4-BE49-F238E27FC236}">
                <a16:creationId xmlns:a16="http://schemas.microsoft.com/office/drawing/2014/main" id="{93E0C571-0EF2-4FE8-A4AB-7B68B182E6ED}"/>
              </a:ext>
            </a:extLst>
          </p:cNvPr>
          <p:cNvSpPr>
            <a:spLocks noGrp="1" noChangeArrowheads="1"/>
          </p:cNvSpPr>
          <p:nvPr>
            <p:ph type="body" idx="1"/>
          </p:nvPr>
        </p:nvSpPr>
        <p:spPr/>
        <p:txBody>
          <a:bodyPr/>
          <a:lstStyle/>
          <a:p>
            <a:pPr marL="228600" indent="-228600" algn="just"/>
            <a:r>
              <a:rPr lang="en-GB" altLang="en-US" sz="1000" b="1" u="sng">
                <a:latin typeface="Arial Narrow" panose="020B0606020202030204" pitchFamily="34" charset="0"/>
              </a:rPr>
              <a:t>Orphan processes</a:t>
            </a:r>
          </a:p>
          <a:p>
            <a:pPr marL="228600" indent="-228600" algn="just"/>
            <a:r>
              <a:rPr lang="en-GB" altLang="en-US" sz="1600">
                <a:latin typeface="Arial Narrow" panose="020B0606020202030204" pitchFamily="34" charset="0"/>
              </a:rPr>
              <a:t>An orphan process is a computer process whose parent process has finished or terminated. A process can become orphaned during remote invocation when the client process crashes after making a request of the server.  Orphans waste server resources and can potentially leave a server in trouble.</a:t>
            </a:r>
            <a:r>
              <a:rPr lang="en-GB" altLang="en-US" sz="1000">
                <a:latin typeface="Arial Narrow" panose="020B0606020202030204" pitchFamily="34" charset="0"/>
              </a:rPr>
              <a:t> </a:t>
            </a:r>
          </a:p>
          <a:p>
            <a:pPr marL="228600" indent="-228600" algn="just"/>
            <a:r>
              <a:rPr lang="en-GB" altLang="en-US" sz="1000">
                <a:latin typeface="Arial Narrow" panose="020B0606020202030204" pitchFamily="34" charset="0"/>
              </a:rPr>
              <a:t>However there are several solutions to the orphan process problem:</a:t>
            </a:r>
          </a:p>
          <a:p>
            <a:pPr marL="228600" indent="-228600" algn="just"/>
            <a:endParaRPr lang="en-GB" altLang="en-US" sz="700">
              <a:latin typeface="Arial Narrow" panose="020B0606020202030204" pitchFamily="34" charset="0"/>
            </a:endParaRPr>
          </a:p>
          <a:p>
            <a:pPr marL="228600" indent="-228600" algn="just">
              <a:buFontTx/>
              <a:buAutoNum type="arabicPeriod"/>
            </a:pPr>
            <a:r>
              <a:rPr lang="en-GB" altLang="en-US" sz="1000">
                <a:latin typeface="Arial Narrow" panose="020B0606020202030204" pitchFamily="34" charset="0"/>
              </a:rPr>
              <a:t>Extermination is the most commonly used technique; in this case the orphan process is killed. </a:t>
            </a:r>
          </a:p>
          <a:p>
            <a:pPr marL="228600" indent="-228600" algn="just">
              <a:buFontTx/>
              <a:buAutoNum type="arabicPeriod"/>
            </a:pPr>
            <a:r>
              <a:rPr lang="en-GB" altLang="en-US" sz="1000">
                <a:latin typeface="Arial Narrow" panose="020B0606020202030204" pitchFamily="34" charset="0"/>
              </a:rPr>
              <a:t>Reincarnation is a technique in which machines periodically try to locate the parents of any remote computations; at which point orphaned processes are killed. </a:t>
            </a:r>
          </a:p>
          <a:p>
            <a:pPr marL="228600" indent="-228600" algn="just">
              <a:buFontTx/>
              <a:buAutoNum type="arabicPeriod"/>
            </a:pPr>
            <a:r>
              <a:rPr lang="en-GB" altLang="en-US" sz="1000">
                <a:latin typeface="Arial Narrow" panose="020B0606020202030204" pitchFamily="34" charset="0"/>
              </a:rPr>
              <a:t>Expiration is a technique where each process is allotted a certain amount of time to finish before being killed. If need be a process may "ask" for more time to finish before the allotted time expires. </a:t>
            </a:r>
          </a:p>
          <a:p>
            <a:pPr marL="228600" indent="-228600" algn="just"/>
            <a:endParaRPr lang="en-GB" altLang="en-US" sz="700">
              <a:latin typeface="Arial Narrow" panose="020B0606020202030204" pitchFamily="34" charset="0"/>
            </a:endParaRPr>
          </a:p>
          <a:p>
            <a:pPr marL="228600" indent="-228600" algn="just"/>
            <a:r>
              <a:rPr lang="en-GB" altLang="en-US" sz="1000">
                <a:latin typeface="Arial Narrow" panose="020B0606020202030204" pitchFamily="34" charset="0"/>
              </a:rPr>
              <a:t>A process can also be orphaned running on the same machine as its parent process. In a UNIX-like operating system any orphaned process will be immediately adopted by the special init system process. This operation is called re-parenting and occurs automatically. Even though technically the process has the "init" process as its parent, it is still called an orphan process since the process which originally created it no longer exists.</a:t>
            </a:r>
          </a:p>
          <a:p>
            <a:pPr marL="228600" indent="-228600"/>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32C0EB0A-14E7-4BA1-84F2-C9901FE7D53D}"/>
              </a:ext>
            </a:extLst>
          </p:cNvPr>
          <p:cNvSpPr>
            <a:spLocks noRot="1" noChangeArrowheads="1" noTextEdit="1"/>
          </p:cNvSpPr>
          <p:nvPr>
            <p:ph type="sldImg"/>
          </p:nvPr>
        </p:nvSpPr>
        <p:spPr>
          <a:ln/>
        </p:spPr>
      </p:sp>
      <p:sp>
        <p:nvSpPr>
          <p:cNvPr id="424963" name="Rectangle 3">
            <a:extLst>
              <a:ext uri="{FF2B5EF4-FFF2-40B4-BE49-F238E27FC236}">
                <a16:creationId xmlns:a16="http://schemas.microsoft.com/office/drawing/2014/main" id="{2A73AE18-C021-4196-951C-8B8F43D4EF7D}"/>
              </a:ext>
            </a:extLst>
          </p:cNvPr>
          <p:cNvSpPr>
            <a:spLocks noGrp="1" noChangeArrowheads="1"/>
          </p:cNvSpPr>
          <p:nvPr>
            <p:ph type="body" idx="1"/>
          </p:nvPr>
        </p:nvSpPr>
        <p:spPr/>
        <p:txBody>
          <a:bodyPr/>
          <a:lstStyle/>
          <a:p>
            <a:pPr algn="just"/>
            <a:r>
              <a:rPr lang="en-GB" altLang="en-US" sz="1000" b="1" u="sng">
                <a:latin typeface="Arial Narrow" panose="020B0606020202030204" pitchFamily="34" charset="0"/>
              </a:rPr>
              <a:t>Zombie processes </a:t>
            </a:r>
          </a:p>
          <a:p>
            <a:pPr algn="just"/>
            <a:r>
              <a:rPr lang="en-GB" altLang="en-US" sz="1600">
                <a:latin typeface="Arial Narrow" panose="020B0606020202030204" pitchFamily="34" charset="0"/>
              </a:rPr>
              <a:t>A zombie process is a dead process that is no longer executing but is still recognized in the process table (in other words, it has a PID number). It has no other system space allocated to it. Zombie processes have been killed or have exited and continue to exist in the process table until the parent process dies or the system is shut down and restarted. Zombie processes display as &lt;defunct&gt; when listed by the ps command.</a:t>
            </a:r>
          </a:p>
          <a:p>
            <a:pPr algn="just"/>
            <a:r>
              <a:rPr lang="en-GB" altLang="en-US" sz="1000">
                <a:latin typeface="Arial Narrow" panose="020B0606020202030204" pitchFamily="34" charset="0"/>
              </a:rPr>
              <a:t>When a process ends, all of the memory and resources associated with it are de-allocated so they can be used by other processes. However, the process's entry in the process table remains. The parent can read the child's exit status by executing the wait system call, at which stage the zombie is removed. The wait call may be executed in sequential code, but it is commonly executed in a handler for the SIGCHLD signal, which the parent is sent whenever a child has died.</a:t>
            </a:r>
          </a:p>
          <a:p>
            <a:pPr algn="just"/>
            <a:r>
              <a:rPr lang="en-GB" altLang="en-US" sz="1000">
                <a:latin typeface="Arial Narrow" panose="020B0606020202030204" pitchFamily="34" charset="0"/>
              </a:rPr>
              <a:t>A zombie process is not the same as an orphan process. An orphan process is a process that is still executing, but whose parent has died. They don't become zombie processes; instead, they are adopted by init (process ID 1), which waits on its children.</a:t>
            </a:r>
          </a:p>
          <a:p>
            <a:pPr algn="just"/>
            <a:r>
              <a:rPr lang="en-GB" altLang="en-US" sz="1000">
                <a:latin typeface="Arial Narrow" panose="020B0606020202030204" pitchFamily="34" charset="0"/>
              </a:rPr>
              <a:t>To remove zombies from a system, the SIGCHLD signal can be sent to the parent manually, using the kill command. If the parent process still refuses to reap the zombie, the next step would be to remove the parent process. When a process loses its parent, init becomes its new parent. Init periodically executes the wait system call to reap any zombies with init as parent.</a:t>
            </a:r>
          </a:p>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B2423A01-4C26-4A5E-99D4-99FDC0A22653}"/>
              </a:ext>
            </a:extLst>
          </p:cNvPr>
          <p:cNvSpPr>
            <a:spLocks noRot="1" noChangeArrowheads="1" noTextEdit="1"/>
          </p:cNvSpPr>
          <p:nvPr>
            <p:ph type="sldImg"/>
          </p:nvPr>
        </p:nvSpPr>
        <p:spPr>
          <a:ln/>
        </p:spPr>
      </p:sp>
      <p:sp>
        <p:nvSpPr>
          <p:cNvPr id="367619" name="Rectangle 3">
            <a:extLst>
              <a:ext uri="{FF2B5EF4-FFF2-40B4-BE49-F238E27FC236}">
                <a16:creationId xmlns:a16="http://schemas.microsoft.com/office/drawing/2014/main" id="{0C67ABEB-14A7-486C-AB6F-8A5634C8E325}"/>
              </a:ext>
            </a:extLst>
          </p:cNvPr>
          <p:cNvSpPr>
            <a:spLocks noGrp="1" noChangeArrowheads="1"/>
          </p:cNvSpPr>
          <p:nvPr>
            <p:ph type="body" idx="1"/>
          </p:nvPr>
        </p:nvSpPr>
        <p:spPr/>
        <p:txBody>
          <a:bodyPr/>
          <a:lstStyle/>
          <a:p>
            <a:pPr algn="just"/>
            <a:r>
              <a:rPr lang="en-GB" altLang="en-US">
                <a:latin typeface="Arial Narrow" panose="020B0606020202030204" pitchFamily="34" charset="0"/>
              </a:rPr>
              <a:t>init process used during boot process to start the OS</a:t>
            </a:r>
          </a:p>
          <a:p>
            <a:pPr algn="just"/>
            <a:r>
              <a:rPr lang="en-GB" altLang="en-US">
                <a:latin typeface="Arial Narrow" panose="020B0606020202030204" pitchFamily="34" charset="0"/>
              </a:rPr>
              <a:t>init process has a PID of 1 and a PPID of 0</a:t>
            </a:r>
          </a:p>
          <a:p>
            <a:pPr algn="just"/>
            <a:r>
              <a:rPr lang="en-GB" altLang="en-US">
                <a:latin typeface="Arial Narrow" panose="020B0606020202030204" pitchFamily="34" charset="0"/>
              </a:rPr>
              <a:t>daemons are often started or have a PPID of 1</a:t>
            </a:r>
          </a:p>
          <a:p>
            <a:pPr algn="just"/>
            <a:endParaRPr lang="en-GB" altLang="en-US">
              <a:latin typeface="Arial Narrow" panose="020B0606020202030204" pitchFamily="34" charset="0"/>
            </a:endParaRPr>
          </a:p>
          <a:p>
            <a:pPr algn="just"/>
            <a:r>
              <a:rPr lang="en-US" altLang="en-US">
                <a:solidFill>
                  <a:srgbClr val="000000"/>
                </a:solidFill>
                <a:latin typeface="Arial Narrow" panose="020B0606020202030204" pitchFamily="34" charset="0"/>
              </a:rPr>
              <a:t>When the kernel has started itself (has been loaded into memory, has started running, and has initialised</a:t>
            </a:r>
            <a:r>
              <a:rPr lang="lv-LV" altLang="en-US">
                <a:solidFill>
                  <a:srgbClr val="000000"/>
                </a:solidFill>
                <a:latin typeface="Arial Narrow" panose="020B0606020202030204" pitchFamily="34" charset="0"/>
              </a:rPr>
              <a:t> </a:t>
            </a:r>
            <a:r>
              <a:rPr lang="en-US" altLang="en-US">
                <a:solidFill>
                  <a:srgbClr val="000000"/>
                </a:solidFill>
                <a:latin typeface="Arial Narrow" panose="020B0606020202030204" pitchFamily="34" charset="0"/>
              </a:rPr>
              <a:t>all device drivers and data structures), it finishes its own part of the boot process by starting a</a:t>
            </a:r>
            <a:r>
              <a:rPr lang="lv-LV" altLang="en-US">
                <a:solidFill>
                  <a:srgbClr val="000000"/>
                </a:solidFill>
                <a:latin typeface="Arial Narrow" panose="020B0606020202030204" pitchFamily="34" charset="0"/>
              </a:rPr>
              <a:t> </a:t>
            </a:r>
            <a:r>
              <a:rPr lang="en-US" altLang="en-US">
                <a:solidFill>
                  <a:srgbClr val="000000"/>
                </a:solidFill>
                <a:latin typeface="Arial Narrow" panose="020B0606020202030204" pitchFamily="34" charset="0"/>
              </a:rPr>
              <a:t>user level program, </a:t>
            </a:r>
            <a:r>
              <a:rPr lang="en-US" altLang="en-US" b="1">
                <a:solidFill>
                  <a:srgbClr val="000000"/>
                </a:solidFill>
                <a:latin typeface="Arial Narrow" panose="020B0606020202030204" pitchFamily="34" charset="0"/>
              </a:rPr>
              <a:t>init</a:t>
            </a:r>
            <a:r>
              <a:rPr lang="en-US" altLang="en-US">
                <a:solidFill>
                  <a:srgbClr val="000000"/>
                </a:solidFill>
                <a:latin typeface="Arial Narrow" panose="020B0606020202030204" pitchFamily="34" charset="0"/>
              </a:rPr>
              <a:t>. Thus, </a:t>
            </a:r>
            <a:r>
              <a:rPr lang="en-US" altLang="en-US" b="1">
                <a:solidFill>
                  <a:srgbClr val="000000"/>
                </a:solidFill>
                <a:latin typeface="Arial Narrow" panose="020B0606020202030204" pitchFamily="34" charset="0"/>
              </a:rPr>
              <a:t>init </a:t>
            </a:r>
            <a:r>
              <a:rPr lang="en-US" altLang="en-US">
                <a:solidFill>
                  <a:srgbClr val="000000"/>
                </a:solidFill>
                <a:latin typeface="Arial Narrow" panose="020B0606020202030204" pitchFamily="34" charset="0"/>
              </a:rPr>
              <a:t>is always the first process (its process number is always 1).</a:t>
            </a:r>
          </a:p>
          <a:p>
            <a:pPr algn="just"/>
            <a:endParaRPr lang="lv-LV" altLang="en-US">
              <a:solidFill>
                <a:srgbClr val="000000"/>
              </a:solidFill>
              <a:latin typeface="Arial Narrow" panose="020B0606020202030204" pitchFamily="34" charset="0"/>
            </a:endParaRPr>
          </a:p>
          <a:p>
            <a:pPr algn="just"/>
            <a:r>
              <a:rPr lang="en-US" altLang="en-US">
                <a:solidFill>
                  <a:srgbClr val="000000"/>
                </a:solidFill>
                <a:latin typeface="Arial Narrow" panose="020B0606020202030204" pitchFamily="34" charset="0"/>
              </a:rPr>
              <a:t>The kernel looks for </a:t>
            </a:r>
            <a:r>
              <a:rPr lang="en-US" altLang="en-US" b="1">
                <a:solidFill>
                  <a:srgbClr val="000000"/>
                </a:solidFill>
                <a:latin typeface="Arial Narrow" panose="020B0606020202030204" pitchFamily="34" charset="0"/>
              </a:rPr>
              <a:t>init </a:t>
            </a:r>
            <a:r>
              <a:rPr lang="en-US" altLang="en-US">
                <a:solidFill>
                  <a:srgbClr val="000000"/>
                </a:solidFill>
                <a:latin typeface="Arial Narrow" panose="020B0606020202030204" pitchFamily="34" charset="0"/>
              </a:rPr>
              <a:t>in a few locations that have been</a:t>
            </a:r>
            <a:r>
              <a:rPr lang="lv-LV" altLang="en-US">
                <a:solidFill>
                  <a:srgbClr val="000000"/>
                </a:solidFill>
                <a:latin typeface="Arial Narrow" panose="020B0606020202030204" pitchFamily="34" charset="0"/>
              </a:rPr>
              <a:t> </a:t>
            </a:r>
            <a:r>
              <a:rPr lang="en-US" altLang="en-US">
                <a:solidFill>
                  <a:srgbClr val="000000"/>
                </a:solidFill>
                <a:latin typeface="Arial Narrow" panose="020B0606020202030204" pitchFamily="34" charset="0"/>
              </a:rPr>
              <a:t>historically used for it, but the proper location</a:t>
            </a:r>
            <a:r>
              <a:rPr lang="lv-LV" altLang="en-US">
                <a:solidFill>
                  <a:srgbClr val="000000"/>
                </a:solidFill>
                <a:latin typeface="Arial Narrow" panose="020B0606020202030204" pitchFamily="34" charset="0"/>
              </a:rPr>
              <a:t> </a:t>
            </a:r>
            <a:r>
              <a:rPr lang="en-US" altLang="en-US">
                <a:solidFill>
                  <a:srgbClr val="000000"/>
                </a:solidFill>
                <a:latin typeface="Arial Narrow" panose="020B0606020202030204" pitchFamily="34" charset="0"/>
              </a:rPr>
              <a:t>for it (on a Linux system) is /sbin/init. If the kernel can't find </a:t>
            </a:r>
            <a:r>
              <a:rPr lang="en-US" altLang="en-US" b="1">
                <a:solidFill>
                  <a:srgbClr val="000000"/>
                </a:solidFill>
                <a:latin typeface="Arial Narrow" panose="020B0606020202030204" pitchFamily="34" charset="0"/>
              </a:rPr>
              <a:t>init</a:t>
            </a:r>
            <a:r>
              <a:rPr lang="en-US" altLang="en-US">
                <a:solidFill>
                  <a:srgbClr val="000000"/>
                </a:solidFill>
                <a:latin typeface="Arial Narrow" panose="020B0606020202030204" pitchFamily="34" charset="0"/>
              </a:rPr>
              <a:t>, it tries to run /bin/sh, and if that</a:t>
            </a:r>
            <a:r>
              <a:rPr lang="lv-LV" altLang="en-US">
                <a:solidFill>
                  <a:srgbClr val="000000"/>
                </a:solidFill>
                <a:latin typeface="Arial Narrow" panose="020B0606020202030204" pitchFamily="34" charset="0"/>
              </a:rPr>
              <a:t> </a:t>
            </a:r>
            <a:r>
              <a:rPr lang="en-US" altLang="en-US">
                <a:solidFill>
                  <a:srgbClr val="000000"/>
                </a:solidFill>
                <a:latin typeface="Arial Narrow" panose="020B0606020202030204" pitchFamily="34" charset="0"/>
              </a:rPr>
              <a:t>also fails, the startup of the system fails.</a:t>
            </a:r>
          </a:p>
          <a:p>
            <a:pPr algn="just"/>
            <a:endParaRPr lang="lv-LV" altLang="en-US">
              <a:solidFill>
                <a:srgbClr val="000000"/>
              </a:solidFill>
              <a:latin typeface="Arial Narrow" panose="020B0606020202030204" pitchFamily="34" charset="0"/>
            </a:endParaRPr>
          </a:p>
          <a:p>
            <a:pPr algn="just"/>
            <a:r>
              <a:rPr lang="en-US" altLang="en-US">
                <a:solidFill>
                  <a:srgbClr val="000000"/>
                </a:solidFill>
                <a:latin typeface="Arial Narrow" panose="020B0606020202030204" pitchFamily="34" charset="0"/>
              </a:rPr>
              <a:t>When </a:t>
            </a:r>
            <a:r>
              <a:rPr lang="en-US" altLang="en-US" b="1">
                <a:solidFill>
                  <a:srgbClr val="000000"/>
                </a:solidFill>
                <a:latin typeface="Arial Narrow" panose="020B0606020202030204" pitchFamily="34" charset="0"/>
              </a:rPr>
              <a:t>init </a:t>
            </a:r>
            <a:r>
              <a:rPr lang="en-US" altLang="en-US">
                <a:solidFill>
                  <a:srgbClr val="000000"/>
                </a:solidFill>
                <a:latin typeface="Arial Narrow" panose="020B0606020202030204" pitchFamily="34" charset="0"/>
              </a:rPr>
              <a:t>starts, it finishes the boot process by doing a number of administrative tasks, such as checking</a:t>
            </a:r>
            <a:r>
              <a:rPr lang="lv-LV" altLang="en-US">
                <a:solidFill>
                  <a:srgbClr val="000000"/>
                </a:solidFill>
                <a:latin typeface="Arial Narrow" panose="020B0606020202030204" pitchFamily="34" charset="0"/>
              </a:rPr>
              <a:t> </a:t>
            </a:r>
            <a:r>
              <a:rPr lang="en-US" altLang="en-US">
                <a:solidFill>
                  <a:srgbClr val="000000"/>
                </a:solidFill>
                <a:latin typeface="Arial Narrow" panose="020B0606020202030204" pitchFamily="34" charset="0"/>
              </a:rPr>
              <a:t>filesystems, cleaning up /tmp, starting various services, and starting a </a:t>
            </a:r>
            <a:r>
              <a:rPr lang="en-US" altLang="en-US" b="1">
                <a:solidFill>
                  <a:srgbClr val="000000"/>
                </a:solidFill>
                <a:latin typeface="Arial Narrow" panose="020B0606020202030204" pitchFamily="34" charset="0"/>
              </a:rPr>
              <a:t>getty </a:t>
            </a:r>
            <a:r>
              <a:rPr lang="en-US" altLang="en-US">
                <a:solidFill>
                  <a:srgbClr val="000000"/>
                </a:solidFill>
                <a:latin typeface="Arial Narrow" panose="020B0606020202030204" pitchFamily="34" charset="0"/>
              </a:rPr>
              <a:t>for each terminal and virtual</a:t>
            </a:r>
            <a:r>
              <a:rPr lang="lv-LV" altLang="en-US">
                <a:solidFill>
                  <a:srgbClr val="000000"/>
                </a:solidFill>
                <a:latin typeface="Arial Narrow" panose="020B0606020202030204" pitchFamily="34" charset="0"/>
              </a:rPr>
              <a:t> </a:t>
            </a:r>
            <a:r>
              <a:rPr lang="en-US" altLang="en-US">
                <a:solidFill>
                  <a:srgbClr val="000000"/>
                </a:solidFill>
                <a:latin typeface="Arial Narrow" panose="020B0606020202030204" pitchFamily="34" charset="0"/>
              </a:rPr>
              <a:t>console where users should be able to log in</a:t>
            </a:r>
            <a:endParaRPr lang="en-GB" altLang="en-US">
              <a:solidFill>
                <a:srgbClr val="000000"/>
              </a:solidFill>
              <a:latin typeface="Arial Narrow" panose="020B0606020202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516EF6E3-7E12-48A9-A40E-F4FA2C7DE4DD}"/>
              </a:ext>
            </a:extLst>
          </p:cNvPr>
          <p:cNvSpPr>
            <a:spLocks noRot="1" noChangeArrowheads="1" noTextEdit="1"/>
          </p:cNvSpPr>
          <p:nvPr>
            <p:ph type="sldImg"/>
          </p:nvPr>
        </p:nvSpPr>
        <p:spPr>
          <a:ln/>
        </p:spPr>
      </p:sp>
      <p:sp>
        <p:nvSpPr>
          <p:cNvPr id="360451" name="Rectangle 3">
            <a:extLst>
              <a:ext uri="{FF2B5EF4-FFF2-40B4-BE49-F238E27FC236}">
                <a16:creationId xmlns:a16="http://schemas.microsoft.com/office/drawing/2014/main" id="{7DEA767D-EE08-47F0-93D4-C5849DBE291A}"/>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D6608EF4-A287-4656-9E16-02FB00D9A15B}"/>
              </a:ext>
            </a:extLst>
          </p:cNvPr>
          <p:cNvSpPr>
            <a:spLocks noRot="1" noChangeArrowheads="1" noTextEdit="1"/>
          </p:cNvSpPr>
          <p:nvPr>
            <p:ph type="sldImg"/>
          </p:nvPr>
        </p:nvSpPr>
        <p:spPr>
          <a:ln/>
        </p:spPr>
      </p:sp>
      <p:sp>
        <p:nvSpPr>
          <p:cNvPr id="429059" name="Rectangle 3">
            <a:extLst>
              <a:ext uri="{FF2B5EF4-FFF2-40B4-BE49-F238E27FC236}">
                <a16:creationId xmlns:a16="http://schemas.microsoft.com/office/drawing/2014/main" id="{7055875C-C4EF-40A1-A2CE-F0739EC3C021}"/>
              </a:ext>
            </a:extLst>
          </p:cNvPr>
          <p:cNvSpPr>
            <a:spLocks noGrp="1" noChangeArrowheads="1"/>
          </p:cNvSpPr>
          <p:nvPr>
            <p:ph type="body" idx="1"/>
          </p:nvPr>
        </p:nvSpPr>
        <p:spPr/>
        <p:txBody>
          <a:bodyPr/>
          <a:lstStyle/>
          <a:p>
            <a:r>
              <a:rPr lang="en-GB" altLang="en-US" sz="1000">
                <a:latin typeface="Arial Narrow" panose="020B0606020202030204" pitchFamily="34" charset="0"/>
              </a:rPr>
              <a:t>As a process executes it changes state:</a:t>
            </a:r>
          </a:p>
          <a:p>
            <a:endParaRPr lang="en-GB" altLang="en-US" sz="1000">
              <a:latin typeface="Arial Narrow" panose="020B0606020202030204" pitchFamily="34" charset="0"/>
            </a:endParaRPr>
          </a:p>
          <a:p>
            <a:pPr>
              <a:buFontTx/>
              <a:buChar char="•"/>
            </a:pPr>
            <a:r>
              <a:rPr lang="en-GB" altLang="en-US" sz="1000">
                <a:latin typeface="Arial Narrow" panose="020B0606020202030204" pitchFamily="34" charset="0"/>
              </a:rPr>
              <a:t>New		-	The process is being created.</a:t>
            </a:r>
          </a:p>
          <a:p>
            <a:pPr>
              <a:buFontTx/>
              <a:buChar char="•"/>
            </a:pPr>
            <a:r>
              <a:rPr lang="en-GB" altLang="en-US" sz="1000">
                <a:latin typeface="Arial Narrow" panose="020B0606020202030204" pitchFamily="34" charset="0"/>
              </a:rPr>
              <a:t>Running		-	Instructions are being executed.</a:t>
            </a:r>
          </a:p>
          <a:p>
            <a:pPr>
              <a:buFontTx/>
              <a:buChar char="•"/>
            </a:pPr>
            <a:r>
              <a:rPr lang="en-GB" altLang="en-US" sz="1000">
                <a:latin typeface="Arial Narrow" panose="020B0606020202030204" pitchFamily="34" charset="0"/>
              </a:rPr>
              <a:t>Waiting		-	The process is waiting for an event to occur.</a:t>
            </a:r>
          </a:p>
          <a:p>
            <a:pPr>
              <a:buFontTx/>
              <a:buChar char="•"/>
            </a:pPr>
            <a:r>
              <a:rPr lang="en-GB" altLang="en-US" sz="1000">
                <a:latin typeface="Arial Narrow" panose="020B0606020202030204" pitchFamily="34" charset="0"/>
              </a:rPr>
              <a:t>Ready		-	The process is waiting to run</a:t>
            </a:r>
          </a:p>
          <a:p>
            <a:pPr>
              <a:buFontTx/>
              <a:buChar char="•"/>
            </a:pPr>
            <a:r>
              <a:rPr lang="en-GB" altLang="en-US" sz="1000">
                <a:latin typeface="Arial Narrow" panose="020B0606020202030204" pitchFamily="34" charset="0"/>
              </a:rPr>
              <a:t>Terminated	-	The process has finished execution.</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id="{52E6332A-8759-47CB-A97D-0619ED4848E3}"/>
              </a:ext>
            </a:extLst>
          </p:cNvPr>
          <p:cNvSpPr>
            <a:spLocks noRot="1" noChangeArrowheads="1" noTextEdit="1"/>
          </p:cNvSpPr>
          <p:nvPr>
            <p:ph type="sldImg"/>
          </p:nvPr>
        </p:nvSpPr>
        <p:spPr>
          <a:ln/>
        </p:spPr>
      </p:sp>
      <p:sp>
        <p:nvSpPr>
          <p:cNvPr id="350211" name="Rectangle 3">
            <a:extLst>
              <a:ext uri="{FF2B5EF4-FFF2-40B4-BE49-F238E27FC236}">
                <a16:creationId xmlns:a16="http://schemas.microsoft.com/office/drawing/2014/main" id="{7E35608A-918F-4238-8222-81375020620F}"/>
              </a:ext>
            </a:extLst>
          </p:cNvPr>
          <p:cNvSpPr>
            <a:spLocks noGrp="1" noChangeArrowheads="1"/>
          </p:cNvSpPr>
          <p:nvPr>
            <p:ph type="body" idx="1"/>
          </p:nvPr>
        </p:nvSpPr>
        <p:spPr/>
        <p:txBody>
          <a:bodyPr/>
          <a:lstStyle/>
          <a:p>
            <a:r>
              <a:rPr lang="en-GB" altLang="en-US">
                <a:latin typeface="Arial Narrow" panose="020B0606020202030204" pitchFamily="34" charset="0"/>
              </a:rPr>
              <a:t>Kill –l from an IBM AIX server :-</a:t>
            </a:r>
          </a:p>
          <a:p>
            <a:endParaRPr lang="en-GB" altLang="en-US">
              <a:latin typeface="Arial Narrow" panose="020B0606020202030204" pitchFamily="34" charset="0"/>
            </a:endParaRPr>
          </a:p>
          <a:p>
            <a:r>
              <a:rPr lang="en-GB" altLang="en-US">
                <a:latin typeface="Arial Narrow" panose="020B0606020202030204" pitchFamily="34" charset="0"/>
              </a:rPr>
              <a:t> 1) HUP              14) ALRM               27) MSG                 40) bad trap           53) bad trap</a:t>
            </a:r>
          </a:p>
          <a:p>
            <a:r>
              <a:rPr lang="en-GB" altLang="en-US">
                <a:latin typeface="Arial Narrow" panose="020B0606020202030204" pitchFamily="34" charset="0"/>
              </a:rPr>
              <a:t> 2) INT                15) TERM               28) WINCH              41) bad trap          54) bad trap</a:t>
            </a:r>
          </a:p>
          <a:p>
            <a:r>
              <a:rPr lang="en-GB" altLang="en-US">
                <a:latin typeface="Arial Narrow" panose="020B0606020202030204" pitchFamily="34" charset="0"/>
              </a:rPr>
              <a:t> 3) QUIT              16) URG                 29) PWR                 42) bad trap          55) bad trap</a:t>
            </a:r>
          </a:p>
          <a:p>
            <a:r>
              <a:rPr lang="en-GB" altLang="en-US">
                <a:latin typeface="Arial Narrow" panose="020B0606020202030204" pitchFamily="34" charset="0"/>
              </a:rPr>
              <a:t> 4) ILL                 17) STOP               30) USR1                43) bad trap          56) bad trap</a:t>
            </a:r>
          </a:p>
          <a:p>
            <a:r>
              <a:rPr lang="en-GB" altLang="en-US">
                <a:latin typeface="Arial Narrow" panose="020B0606020202030204" pitchFamily="34" charset="0"/>
              </a:rPr>
              <a:t> 5) TRAP             18) TSTP                31) USR2                44) bad trap          57) bad trap</a:t>
            </a:r>
          </a:p>
          <a:p>
            <a:r>
              <a:rPr lang="en-GB" altLang="en-US">
                <a:latin typeface="Arial Narrow" panose="020B0606020202030204" pitchFamily="34" charset="0"/>
              </a:rPr>
              <a:t> 6) ABRT             19) CONT               32) PROF                45) bad trap          58) bad trap</a:t>
            </a:r>
          </a:p>
          <a:p>
            <a:r>
              <a:rPr lang="en-GB" altLang="en-US">
                <a:latin typeface="Arial Narrow" panose="020B0606020202030204" pitchFamily="34" charset="0"/>
              </a:rPr>
              <a:t> 7) EMT               20) CHLD               33) DANGER           46) bad trap          59) CPUFAIL</a:t>
            </a:r>
          </a:p>
          <a:p>
            <a:r>
              <a:rPr lang="en-GB" altLang="en-US">
                <a:latin typeface="Arial Narrow" panose="020B0606020202030204" pitchFamily="34" charset="0"/>
              </a:rPr>
              <a:t> 8) FPE               21) TTIN                 34) VTALRM            47) bad trap          60) GRANT</a:t>
            </a:r>
          </a:p>
          <a:p>
            <a:r>
              <a:rPr lang="en-GB" altLang="en-US">
                <a:latin typeface="Arial Narrow" panose="020B0606020202030204" pitchFamily="34" charset="0"/>
              </a:rPr>
              <a:t> 9) KILL               22) TTOU               35) MIGRATE           48) bad trap          61) RETRACT</a:t>
            </a:r>
          </a:p>
          <a:p>
            <a:r>
              <a:rPr lang="en-GB" altLang="en-US">
                <a:latin typeface="Arial Narrow" panose="020B0606020202030204" pitchFamily="34" charset="0"/>
              </a:rPr>
              <a:t>10) BUS              23) IO                    36) PRE                   49) bad trap          62) SOUND</a:t>
            </a:r>
          </a:p>
          <a:p>
            <a:r>
              <a:rPr lang="en-GB" altLang="en-US">
                <a:latin typeface="Arial Narrow" panose="020B0606020202030204" pitchFamily="34" charset="0"/>
              </a:rPr>
              <a:t>11) SEGV           24) XCPU               37) bad trap              50) bad trap          63) SAK</a:t>
            </a:r>
          </a:p>
          <a:p>
            <a:r>
              <a:rPr lang="en-GB" altLang="en-US">
                <a:latin typeface="Arial Narrow" panose="020B0606020202030204" pitchFamily="34" charset="0"/>
              </a:rPr>
              <a:t>12) SYS             25) XFSZ                38) bad trap              51) bad trap</a:t>
            </a:r>
          </a:p>
          <a:p>
            <a:r>
              <a:rPr lang="en-GB" altLang="en-US">
                <a:latin typeface="Arial Narrow" panose="020B0606020202030204" pitchFamily="34" charset="0"/>
              </a:rPr>
              <a:t>13) PIPE            26) bad trap            39) bad trap              52) bad trap</a:t>
            </a:r>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D75EE83D-91CF-4959-91AD-0A9B7C16A2D1}"/>
              </a:ext>
            </a:extLst>
          </p:cNvPr>
          <p:cNvSpPr>
            <a:spLocks noRot="1" noChangeArrowheads="1" noTextEdit="1"/>
          </p:cNvSpPr>
          <p:nvPr>
            <p:ph type="sldImg"/>
          </p:nvPr>
        </p:nvSpPr>
        <p:spPr>
          <a:ln/>
        </p:spPr>
      </p:sp>
      <p:sp>
        <p:nvSpPr>
          <p:cNvPr id="273411" name="Rectangle 3">
            <a:extLst>
              <a:ext uri="{FF2B5EF4-FFF2-40B4-BE49-F238E27FC236}">
                <a16:creationId xmlns:a16="http://schemas.microsoft.com/office/drawing/2014/main" id="{AB736606-484F-4196-8F53-65027343FA22}"/>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02C5BBE4-2389-4AB7-A39B-88C3B3269B35}"/>
              </a:ext>
            </a:extLst>
          </p:cNvPr>
          <p:cNvSpPr>
            <a:spLocks noRot="1" noChangeArrowheads="1" noTextEdit="1"/>
          </p:cNvSpPr>
          <p:nvPr>
            <p:ph type="sldImg"/>
          </p:nvPr>
        </p:nvSpPr>
        <p:spPr>
          <a:ln/>
        </p:spPr>
      </p:sp>
      <p:sp>
        <p:nvSpPr>
          <p:cNvPr id="351235" name="Rectangle 3">
            <a:extLst>
              <a:ext uri="{FF2B5EF4-FFF2-40B4-BE49-F238E27FC236}">
                <a16:creationId xmlns:a16="http://schemas.microsoft.com/office/drawing/2014/main" id="{266ADE37-477E-467B-8444-B98F089D5D2C}"/>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C033E220-CD9A-478D-84C0-BB3757B1B6F5}"/>
              </a:ext>
            </a:extLst>
          </p:cNvPr>
          <p:cNvSpPr>
            <a:spLocks noRot="1" noChangeArrowheads="1" noTextEdit="1"/>
          </p:cNvSpPr>
          <p:nvPr>
            <p:ph type="sldImg"/>
          </p:nvPr>
        </p:nvSpPr>
        <p:spPr>
          <a:ln/>
        </p:spPr>
      </p:sp>
      <p:sp>
        <p:nvSpPr>
          <p:cNvPr id="362499" name="Rectangle 3">
            <a:extLst>
              <a:ext uri="{FF2B5EF4-FFF2-40B4-BE49-F238E27FC236}">
                <a16:creationId xmlns:a16="http://schemas.microsoft.com/office/drawing/2014/main" id="{37B1217A-F20B-4CE4-B5BC-77118A6C042B}"/>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D62D14FE-D3B8-4E69-B8C1-080774F4472F}"/>
              </a:ext>
            </a:extLst>
          </p:cNvPr>
          <p:cNvSpPr>
            <a:spLocks noRot="1" noChangeArrowheads="1" noTextEdit="1"/>
          </p:cNvSpPr>
          <p:nvPr>
            <p:ph type="sldImg"/>
          </p:nvPr>
        </p:nvSpPr>
        <p:spPr>
          <a:ln/>
        </p:spPr>
      </p:sp>
      <p:sp>
        <p:nvSpPr>
          <p:cNvPr id="248835" name="Rectangle 3">
            <a:extLst>
              <a:ext uri="{FF2B5EF4-FFF2-40B4-BE49-F238E27FC236}">
                <a16:creationId xmlns:a16="http://schemas.microsoft.com/office/drawing/2014/main" id="{50E194E2-AC6E-40C5-9542-7D78C0782867}"/>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C33B1E58-4469-483A-BB0B-BC5994739267}"/>
              </a:ext>
            </a:extLst>
          </p:cNvPr>
          <p:cNvSpPr>
            <a:spLocks noRot="1" noChangeArrowheads="1" noTextEdit="1"/>
          </p:cNvSpPr>
          <p:nvPr>
            <p:ph type="sldImg"/>
          </p:nvPr>
        </p:nvSpPr>
        <p:spPr>
          <a:ln/>
        </p:spPr>
      </p:sp>
      <p:sp>
        <p:nvSpPr>
          <p:cNvPr id="250883" name="Rectangle 3">
            <a:extLst>
              <a:ext uri="{FF2B5EF4-FFF2-40B4-BE49-F238E27FC236}">
                <a16:creationId xmlns:a16="http://schemas.microsoft.com/office/drawing/2014/main" id="{F1A0E7C2-479A-48C6-92AE-73E5B214659F}"/>
              </a:ext>
            </a:extLst>
          </p:cNvPr>
          <p:cNvSpPr>
            <a:spLocks noGrp="1" noChangeArrowheads="1"/>
          </p:cNvSpPr>
          <p:nvPr>
            <p:ph type="body" idx="1"/>
          </p:nvPr>
        </p:nvSpPr>
        <p:spPr/>
        <p:txBody>
          <a:bodyPr/>
          <a:lstStyle/>
          <a:p>
            <a:pPr eaLnBrk="0" hangingPunct="0">
              <a:spcBef>
                <a:spcPct val="0"/>
              </a:spcBef>
            </a:pPr>
            <a:r>
              <a:rPr lang="en-US" altLang="en-US">
                <a:latin typeface="Arial Narrow" panose="020B0606020202030204" pitchFamily="34" charset="0"/>
              </a:rPr>
              <a:t>Each process has a process id (pid) that uniquely identifies it.</a:t>
            </a:r>
          </a:p>
          <a:p>
            <a:pPr eaLnBrk="0" hangingPunct="0">
              <a:spcBef>
                <a:spcPct val="0"/>
              </a:spcBef>
            </a:pPr>
            <a:r>
              <a:rPr lang="en-US" altLang="en-US">
                <a:latin typeface="Arial Narrow" panose="020B0606020202030204" pitchFamily="34" charset="0"/>
              </a:rPr>
              <a:t>We can also see the tty device the process was started on and how long it has been running.</a:t>
            </a:r>
          </a:p>
          <a:p>
            <a:endParaRPr lang="en-GB"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3DBB2D34-D23B-4C58-AB92-D8D437312585}"/>
              </a:ext>
            </a:extLst>
          </p:cNvPr>
          <p:cNvSpPr>
            <a:spLocks noRot="1" noChangeArrowheads="1" noTextEdit="1"/>
          </p:cNvSpPr>
          <p:nvPr>
            <p:ph type="sldImg"/>
          </p:nvPr>
        </p:nvSpPr>
        <p:spPr>
          <a:ln/>
        </p:spPr>
      </p:sp>
      <p:sp>
        <p:nvSpPr>
          <p:cNvPr id="252931" name="Rectangle 3">
            <a:extLst>
              <a:ext uri="{FF2B5EF4-FFF2-40B4-BE49-F238E27FC236}">
                <a16:creationId xmlns:a16="http://schemas.microsoft.com/office/drawing/2014/main" id="{E7AD1B9A-9FCA-4849-90CF-A324E3A09408}"/>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42FC7A26-57DC-4C29-B8DA-43C0D1412336}"/>
              </a:ext>
            </a:extLst>
          </p:cNvPr>
          <p:cNvSpPr>
            <a:spLocks noRot="1" noChangeArrowheads="1" noTextEdit="1"/>
          </p:cNvSpPr>
          <p:nvPr>
            <p:ph type="sldImg"/>
          </p:nvPr>
        </p:nvSpPr>
        <p:spPr>
          <a:ln/>
        </p:spPr>
      </p:sp>
      <p:sp>
        <p:nvSpPr>
          <p:cNvPr id="257027" name="Rectangle 3">
            <a:extLst>
              <a:ext uri="{FF2B5EF4-FFF2-40B4-BE49-F238E27FC236}">
                <a16:creationId xmlns:a16="http://schemas.microsoft.com/office/drawing/2014/main" id="{9EB6C8DC-A083-4B0D-BC58-F045AB9C7053}"/>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3D2838CC-188D-4035-8EBA-51F4C4F57182}"/>
              </a:ext>
            </a:extLst>
          </p:cNvPr>
          <p:cNvSpPr>
            <a:spLocks noRot="1" noChangeArrowheads="1" noTextEdit="1"/>
          </p:cNvSpPr>
          <p:nvPr>
            <p:ph type="sldImg"/>
          </p:nvPr>
        </p:nvSpPr>
        <p:spPr>
          <a:ln/>
        </p:spPr>
      </p:sp>
      <p:sp>
        <p:nvSpPr>
          <p:cNvPr id="259075" name="Rectangle 3">
            <a:extLst>
              <a:ext uri="{FF2B5EF4-FFF2-40B4-BE49-F238E27FC236}">
                <a16:creationId xmlns:a16="http://schemas.microsoft.com/office/drawing/2014/main" id="{C047AE42-E212-42AA-91A9-85F0FDE3834F}"/>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EAC881B0-7B29-4C8A-B298-313E74F75EE9}"/>
              </a:ext>
            </a:extLst>
          </p:cNvPr>
          <p:cNvSpPr>
            <a:spLocks noRot="1" noChangeArrowheads="1" noTextEdit="1"/>
          </p:cNvSpPr>
          <p:nvPr>
            <p:ph type="sldImg"/>
          </p:nvPr>
        </p:nvSpPr>
        <p:spPr>
          <a:ln/>
        </p:spPr>
      </p:sp>
      <p:sp>
        <p:nvSpPr>
          <p:cNvPr id="261123" name="Rectangle 3">
            <a:extLst>
              <a:ext uri="{FF2B5EF4-FFF2-40B4-BE49-F238E27FC236}">
                <a16:creationId xmlns:a16="http://schemas.microsoft.com/office/drawing/2014/main" id="{F1F20D13-EE23-4F05-AF4C-346E0F23F578}"/>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5803B794-F0E5-45E2-AF76-B5EC08DC28E3}"/>
              </a:ext>
            </a:extLst>
          </p:cNvPr>
          <p:cNvSpPr>
            <a:spLocks noRot="1" noChangeArrowheads="1" noTextEdit="1"/>
          </p:cNvSpPr>
          <p:nvPr>
            <p:ph type="sldImg"/>
          </p:nvPr>
        </p:nvSpPr>
        <p:spPr>
          <a:ln/>
        </p:spPr>
      </p:sp>
      <p:sp>
        <p:nvSpPr>
          <p:cNvPr id="411651" name="Rectangle 3">
            <a:extLst>
              <a:ext uri="{FF2B5EF4-FFF2-40B4-BE49-F238E27FC236}">
                <a16:creationId xmlns:a16="http://schemas.microsoft.com/office/drawing/2014/main" id="{FE4BB4DE-A8B3-4FEF-B4AE-DB9442D91CB5}"/>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78A2DF31-A4A8-45D7-BCB8-4BD39480C7F7}"/>
              </a:ext>
            </a:extLst>
          </p:cNvPr>
          <p:cNvSpPr>
            <a:spLocks noRot="1" noChangeArrowheads="1" noTextEdit="1"/>
          </p:cNvSpPr>
          <p:nvPr>
            <p:ph type="sldImg"/>
          </p:nvPr>
        </p:nvSpPr>
        <p:spPr>
          <a:ln/>
        </p:spPr>
      </p:sp>
      <p:sp>
        <p:nvSpPr>
          <p:cNvPr id="412675" name="Rectangle 3">
            <a:extLst>
              <a:ext uri="{FF2B5EF4-FFF2-40B4-BE49-F238E27FC236}">
                <a16:creationId xmlns:a16="http://schemas.microsoft.com/office/drawing/2014/main" id="{262E9D53-155D-4D39-9387-17C9F8A231BD}"/>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D1C8A5D-9AF5-4199-A5AE-7C77356419DC}"/>
              </a:ext>
            </a:extLst>
          </p:cNvPr>
          <p:cNvSpPr>
            <a:spLocks noRot="1" noChangeArrowheads="1" noTextEdit="1"/>
          </p:cNvSpPr>
          <p:nvPr>
            <p:ph type="sldImg"/>
          </p:nvPr>
        </p:nvSpPr>
        <p:spPr>
          <a:ln/>
        </p:spPr>
      </p:sp>
      <p:sp>
        <p:nvSpPr>
          <p:cNvPr id="96259" name="Rectangle 3">
            <a:extLst>
              <a:ext uri="{FF2B5EF4-FFF2-40B4-BE49-F238E27FC236}">
                <a16:creationId xmlns:a16="http://schemas.microsoft.com/office/drawing/2014/main" id="{0C072C88-3608-4291-9D8A-69AAE4A32CAC}"/>
              </a:ext>
            </a:extLst>
          </p:cNvPr>
          <p:cNvSpPr>
            <a:spLocks noGrp="1" noChangeArrowheads="1"/>
          </p:cNvSpPr>
          <p:nvPr>
            <p:ph type="body" idx="1"/>
          </p:nvPr>
        </p:nvSpPr>
        <p:spPr/>
        <p:txBody>
          <a:bodyPr/>
          <a:lstStyle/>
          <a:p>
            <a:pPr>
              <a:buFontTx/>
              <a:buChar char="•"/>
            </a:pPr>
            <a:r>
              <a:rPr lang="en-GB" altLang="en-US">
                <a:latin typeface="Arial Narrow" panose="020B0606020202030204" pitchFamily="34" charset="0"/>
              </a:rPr>
              <a:t>In the 1960s, the Massachusetts Institute of Technology, AT&amp;T Bell Labs, and General Electric worked on an experimental operating system called Multics (Multiplexed Information and Computing Service), which was designed to run on the GE-645 mainframe computer. The aim was the creation of an interactive operating system with many novel capabilities, including enhanced security. The project did develop production releases, but initially these releases turned out to have poor performance. </a:t>
            </a:r>
          </a:p>
          <a:p>
            <a:pPr>
              <a:buFontTx/>
              <a:buChar char="•"/>
            </a:pPr>
            <a:r>
              <a:rPr lang="en-GB" altLang="en-US">
                <a:latin typeface="Arial Narrow" panose="020B0606020202030204" pitchFamily="34" charset="0"/>
              </a:rPr>
              <a:t>AT&amp;T Bell Labs pulled out and deployed its resources elsewhere. One of the developers on the Bell Labs team, Ken Thompson, continued to develop for the GE-645 mainframe, and wrote a game for that computer called Space Travel. However, he found that the game was slow on the GE machine and was costly, apparently costing $75 per go in scarce computing time. </a:t>
            </a:r>
          </a:p>
          <a:p>
            <a:pPr>
              <a:buFontTx/>
              <a:buChar char="•"/>
            </a:pPr>
            <a:r>
              <a:rPr lang="en-GB" altLang="en-US">
                <a:latin typeface="Arial Narrow" panose="020B0606020202030204" pitchFamily="34" charset="0"/>
              </a:rPr>
              <a:t>Thompson thus re-wrote the game in DEC PDP-7 Assembly language with help from Dennis Ritchie. This experience, combined with his work on the Multics project, led Thompson to start a new operating system for the DEC PDP-7. Thompson and Ritchie led a team of developers, including Rudd Canaday, at Bell Labs developing a file system as well as the new multi-tasking operating system itself. They included a command interpreter and some small utility programs as well. This project was called Unics, short for Uniplexed Information and Computing System, and could support two simultaneous users. The name has been attributed to Brian Kernighan, and was a hack on Multics. Following bad puns of Unics (homophone of eunuchs) being a castrated Multics, the name was later changed to Unix, and thus a legacy was born. The name is also a criticism of the overly general and bloated Multics system - Unix would do one thing, and do it well. </a:t>
            </a:r>
            <a:endParaRPr lang="en-US" altLang="en-US">
              <a:latin typeface="Arial Narrow" panose="020B060602020203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E63E33D2-BEB0-4AB0-A769-F6B3BC93D5C3}"/>
              </a:ext>
            </a:extLst>
          </p:cNvPr>
          <p:cNvSpPr>
            <a:spLocks noRot="1" noChangeArrowheads="1" noTextEdit="1"/>
          </p:cNvSpPr>
          <p:nvPr>
            <p:ph type="sldImg"/>
          </p:nvPr>
        </p:nvSpPr>
        <p:spPr>
          <a:ln/>
        </p:spPr>
      </p:sp>
      <p:sp>
        <p:nvSpPr>
          <p:cNvPr id="292867" name="Rectangle 3">
            <a:extLst>
              <a:ext uri="{FF2B5EF4-FFF2-40B4-BE49-F238E27FC236}">
                <a16:creationId xmlns:a16="http://schemas.microsoft.com/office/drawing/2014/main" id="{56B0779C-54A2-4AD6-98BF-209FB2628AF1}"/>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a16="http://schemas.microsoft.com/office/drawing/2014/main" id="{0042018D-89A4-4E3D-B4C6-67774B2F1F17}"/>
              </a:ext>
            </a:extLst>
          </p:cNvPr>
          <p:cNvSpPr>
            <a:spLocks noRot="1" noChangeArrowheads="1" noTextEdit="1"/>
          </p:cNvSpPr>
          <p:nvPr>
            <p:ph type="sldImg"/>
          </p:nvPr>
        </p:nvSpPr>
        <p:spPr>
          <a:ln/>
        </p:spPr>
      </p:sp>
      <p:sp>
        <p:nvSpPr>
          <p:cNvPr id="279555" name="Rectangle 3">
            <a:extLst>
              <a:ext uri="{FF2B5EF4-FFF2-40B4-BE49-F238E27FC236}">
                <a16:creationId xmlns:a16="http://schemas.microsoft.com/office/drawing/2014/main" id="{70569FD6-D560-4A8A-B7AB-96A737BC894A}"/>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a:extLst>
              <a:ext uri="{FF2B5EF4-FFF2-40B4-BE49-F238E27FC236}">
                <a16:creationId xmlns:a16="http://schemas.microsoft.com/office/drawing/2014/main" id="{E16F87C7-DEFB-4C8A-B804-7DEADF7FC1AF}"/>
              </a:ext>
            </a:extLst>
          </p:cNvPr>
          <p:cNvSpPr>
            <a:spLocks noRot="1" noChangeArrowheads="1" noTextEdit="1"/>
          </p:cNvSpPr>
          <p:nvPr>
            <p:ph type="sldImg"/>
          </p:nvPr>
        </p:nvSpPr>
        <p:spPr>
          <a:ln/>
        </p:spPr>
      </p:sp>
      <p:sp>
        <p:nvSpPr>
          <p:cNvPr id="431107" name="Rectangle 3">
            <a:extLst>
              <a:ext uri="{FF2B5EF4-FFF2-40B4-BE49-F238E27FC236}">
                <a16:creationId xmlns:a16="http://schemas.microsoft.com/office/drawing/2014/main" id="{399C3696-973F-456D-BF4B-80ACD9993EC5}"/>
              </a:ext>
            </a:extLst>
          </p:cNvPr>
          <p:cNvSpPr>
            <a:spLocks noGrp="1" noChangeArrowheads="1"/>
          </p:cNvSpPr>
          <p:nvPr>
            <p:ph type="body" idx="1"/>
          </p:nvPr>
        </p:nvSpPr>
        <p:spPr/>
        <p:txBody>
          <a:bodyPr/>
          <a:lstStyle/>
          <a:p>
            <a:pPr algn="just">
              <a:lnSpc>
                <a:spcPct val="80000"/>
              </a:lnSpc>
            </a:pPr>
            <a:r>
              <a:rPr lang="en-GB" altLang="en-US" sz="900">
                <a:latin typeface="Arial Narrow" panose="020B0606020202030204" pitchFamily="34" charset="0"/>
              </a:rPr>
              <a:t>NOTE: that a file is a linear sequence of characters, including line feeds (nn); there is no specific file structure.</a:t>
            </a:r>
          </a:p>
          <a:p>
            <a:pPr algn="just">
              <a:lnSpc>
                <a:spcPct val="80000"/>
              </a:lnSpc>
            </a:pPr>
            <a:endParaRPr lang="en-GB" altLang="en-US" sz="900">
              <a:latin typeface="Arial Narrow" panose="020B0606020202030204" pitchFamily="34" charset="0"/>
            </a:endParaRPr>
          </a:p>
          <a:p>
            <a:pPr algn="just">
              <a:lnSpc>
                <a:spcPct val="80000"/>
              </a:lnSpc>
              <a:buFontTx/>
              <a:buChar char="•"/>
            </a:pPr>
            <a:r>
              <a:rPr lang="en-GB" altLang="en-US" sz="900">
                <a:latin typeface="Arial Narrow" panose="020B0606020202030204" pitchFamily="34" charset="0"/>
              </a:rPr>
              <a:t>The top level directory “/” is called the “root”.</a:t>
            </a:r>
          </a:p>
          <a:p>
            <a:pPr algn="just">
              <a:lnSpc>
                <a:spcPct val="80000"/>
              </a:lnSpc>
              <a:buFontTx/>
              <a:buChar char="•"/>
            </a:pPr>
            <a:r>
              <a:rPr lang="en-US" altLang="en-US" sz="900">
                <a:latin typeface="Arial Narrow" panose="020B0606020202030204" pitchFamily="34" charset="0"/>
              </a:rPr>
              <a:t>The /bin subdirectory contains the shells, and the most common used commands and utilities. Some of these may be “links” to the actual binaries elsewhere, such as in the /usr/bin subdirectory.</a:t>
            </a:r>
          </a:p>
          <a:p>
            <a:pPr algn="just">
              <a:lnSpc>
                <a:spcPct val="80000"/>
              </a:lnSpc>
              <a:buFontTx/>
              <a:buChar char="•"/>
            </a:pPr>
            <a:r>
              <a:rPr lang="en-US" altLang="en-US" sz="900">
                <a:latin typeface="Arial Narrow" panose="020B0606020202030204" pitchFamily="34" charset="0"/>
              </a:rPr>
              <a:t>The /dev subdirectory contains file descriptors representing the devices attached to the system as files (i.e. console, hdisk1, tty0, etc), allowing their use using normal file handling APIs.</a:t>
            </a:r>
          </a:p>
          <a:p>
            <a:pPr algn="just">
              <a:lnSpc>
                <a:spcPct val="80000"/>
              </a:lnSpc>
              <a:buFontTx/>
              <a:buChar char="•"/>
            </a:pPr>
            <a:r>
              <a:rPr lang="en-US" altLang="en-US" sz="900">
                <a:latin typeface="Arial Narrow" panose="020B0606020202030204" pitchFamily="34" charset="0"/>
              </a:rPr>
              <a:t>The /etc subdirectory contains system administration and configuration files, such as “passwd” for defining users, their passwords, and their shell, and “inittab” for controlling the machine initial startup, and “rc.d” which is subdirectory containing scripts to run at different phases of the startup to initialise different programs.</a:t>
            </a:r>
          </a:p>
          <a:p>
            <a:pPr algn="just">
              <a:lnSpc>
                <a:spcPct val="80000"/>
              </a:lnSpc>
              <a:buFontTx/>
              <a:buChar char="•"/>
            </a:pPr>
            <a:r>
              <a:rPr lang="en-US" altLang="en-US" sz="900">
                <a:latin typeface="Arial Narrow" panose="020B0606020202030204" pitchFamily="34" charset="0"/>
              </a:rPr>
              <a:t>The /home subdirectory is where users store their own files and some of the user specific configuration files are stored (but hidden by starting the filename with a “.”.</a:t>
            </a:r>
          </a:p>
          <a:p>
            <a:pPr algn="just">
              <a:lnSpc>
                <a:spcPct val="80000"/>
              </a:lnSpc>
              <a:buFontTx/>
              <a:buChar char="•"/>
            </a:pPr>
            <a:r>
              <a:rPr lang="en-US" altLang="en-US" sz="900">
                <a:latin typeface="Arial Narrow" panose="020B0606020202030204" pitchFamily="34" charset="0"/>
              </a:rPr>
              <a:t>The /opt subdirectory is sued on some Unix’s to store third-party “optional” programs or utilities to keep them distinct from the normal programs and utilities stored under /usr.</a:t>
            </a:r>
          </a:p>
          <a:p>
            <a:pPr>
              <a:lnSpc>
                <a:spcPct val="80000"/>
              </a:lnSpc>
              <a:spcBef>
                <a:spcPct val="50000"/>
              </a:spcBef>
              <a:buFontTx/>
              <a:buChar char="•"/>
            </a:pPr>
            <a:r>
              <a:rPr lang="en-GB" altLang="en-US" sz="900">
                <a:latin typeface="Arial Narrow" panose="020B0606020202030204" pitchFamily="34" charset="0"/>
              </a:rPr>
              <a:t>The /tmp subdirectory is used for temporary storage to support other commands, utilities, and application programs.</a:t>
            </a:r>
          </a:p>
          <a:p>
            <a:pPr>
              <a:spcBef>
                <a:spcPct val="50000"/>
              </a:spcBef>
              <a:buFontTx/>
              <a:buChar char="•"/>
            </a:pPr>
            <a:r>
              <a:rPr lang="en-GB" altLang="en-US" sz="900">
                <a:latin typeface="Arial Narrow" panose="020B0606020202030204" pitchFamily="34" charset="0"/>
              </a:rPr>
              <a:t>The /usr subdirectory contains libraries (/usr/lib), commands (usr/bin), and utilities (such as compilers and development tools in /usr/ccs) in a deep directory structure. On many Unix’s (such as AIX) it also stores additional third-party or application programs such as “WebSphere” or “IBMHTTPServer”, rather than having them stored in /opt.</a:t>
            </a:r>
          </a:p>
          <a:p>
            <a:pPr>
              <a:spcBef>
                <a:spcPct val="50000"/>
              </a:spcBef>
              <a:buFontTx/>
              <a:buChar char="•"/>
            </a:pPr>
            <a:r>
              <a:rPr lang="en-GB" altLang="en-US" sz="900">
                <a:latin typeface="Arial Narrow" panose="020B0606020202030204" pitchFamily="34" charset="0"/>
              </a:rPr>
              <a:t>The /var subdirectory contains variable information that changes frequently, such as log files.</a:t>
            </a:r>
            <a:endParaRPr lang="en-US" altLang="en-US" sz="900">
              <a:latin typeface="Arial Narrow" panose="020B060602020203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3B890C16-148C-4183-A220-C7946B40D2CE}"/>
              </a:ext>
            </a:extLst>
          </p:cNvPr>
          <p:cNvSpPr>
            <a:spLocks noRot="1" noChangeArrowheads="1" noTextEdit="1"/>
          </p:cNvSpPr>
          <p:nvPr>
            <p:ph type="sldImg"/>
          </p:nvPr>
        </p:nvSpPr>
        <p:spPr>
          <a:ln/>
        </p:spPr>
      </p:sp>
      <p:sp>
        <p:nvSpPr>
          <p:cNvPr id="163843" name="Rectangle 3">
            <a:extLst>
              <a:ext uri="{FF2B5EF4-FFF2-40B4-BE49-F238E27FC236}">
                <a16:creationId xmlns:a16="http://schemas.microsoft.com/office/drawing/2014/main" id="{414F29E7-F373-4BA5-8F4A-6D889FEDBF35}"/>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233A3EB1-4BE3-475C-AF63-2F16D48B67A2}"/>
              </a:ext>
            </a:extLst>
          </p:cNvPr>
          <p:cNvSpPr>
            <a:spLocks noRot="1" noChangeArrowheads="1" noTextEdit="1"/>
          </p:cNvSpPr>
          <p:nvPr>
            <p:ph type="sldImg"/>
          </p:nvPr>
        </p:nvSpPr>
        <p:spPr>
          <a:ln/>
        </p:spPr>
      </p:sp>
      <p:sp>
        <p:nvSpPr>
          <p:cNvPr id="164867" name="Rectangle 3">
            <a:extLst>
              <a:ext uri="{FF2B5EF4-FFF2-40B4-BE49-F238E27FC236}">
                <a16:creationId xmlns:a16="http://schemas.microsoft.com/office/drawing/2014/main" id="{862BDF2F-9183-46AA-B72D-CFE75045DFFB}"/>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48FAC93C-3C64-4C5F-9FD2-573D2A3DA00A}"/>
              </a:ext>
            </a:extLst>
          </p:cNvPr>
          <p:cNvSpPr>
            <a:spLocks noRot="1" noChangeArrowheads="1" noTextEdit="1"/>
          </p:cNvSpPr>
          <p:nvPr>
            <p:ph type="sldImg"/>
          </p:nvPr>
        </p:nvSpPr>
        <p:spPr>
          <a:ln/>
        </p:spPr>
      </p:sp>
      <p:sp>
        <p:nvSpPr>
          <p:cNvPr id="165891" name="Rectangle 3">
            <a:extLst>
              <a:ext uri="{FF2B5EF4-FFF2-40B4-BE49-F238E27FC236}">
                <a16:creationId xmlns:a16="http://schemas.microsoft.com/office/drawing/2014/main" id="{483821D7-A84D-4F87-86B5-C6C59074325F}"/>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27960F9B-0B6A-4344-B414-7560C536DCDE}"/>
              </a:ext>
            </a:extLst>
          </p:cNvPr>
          <p:cNvSpPr>
            <a:spLocks noRot="1" noChangeArrowheads="1" noTextEdit="1"/>
          </p:cNvSpPr>
          <p:nvPr>
            <p:ph type="sldImg"/>
          </p:nvPr>
        </p:nvSpPr>
        <p:spPr>
          <a:ln/>
        </p:spPr>
      </p:sp>
      <p:sp>
        <p:nvSpPr>
          <p:cNvPr id="167939" name="Rectangle 3">
            <a:extLst>
              <a:ext uri="{FF2B5EF4-FFF2-40B4-BE49-F238E27FC236}">
                <a16:creationId xmlns:a16="http://schemas.microsoft.com/office/drawing/2014/main" id="{1CB5A48A-5020-41CB-9C82-274CD9D66997}"/>
              </a:ext>
            </a:extLst>
          </p:cNvPr>
          <p:cNvSpPr>
            <a:spLocks noGrp="1" noChangeArrowheads="1"/>
          </p:cNvSpPr>
          <p:nvPr>
            <p:ph type="body" idx="1"/>
          </p:nvPr>
        </p:nvSpPr>
        <p:spPr/>
        <p:txBody>
          <a:bodyPr/>
          <a:lstStyle/>
          <a:p>
            <a:pPr algn="just"/>
            <a:r>
              <a:rPr lang="en-US" altLang="en-US">
                <a:latin typeface="Arial Narrow" panose="020B0606020202030204" pitchFamily="34" charset="0"/>
              </a:rPr>
              <a:t>An absolute---or full---pathname starts with /. In other words, the path taken to get to the directory is given from the top of the tree, through all the nodes, to the destination</a:t>
            </a:r>
          </a:p>
          <a:p>
            <a:pPr algn="just"/>
            <a:r>
              <a:rPr lang="en-US" altLang="en-US">
                <a:latin typeface="Arial Narrow" panose="020B0606020202030204" pitchFamily="34" charset="0"/>
              </a:rPr>
              <a:t>directory.</a:t>
            </a:r>
          </a:p>
          <a:p>
            <a:pPr algn="just"/>
            <a:endParaRPr lang="en-US" altLang="en-US">
              <a:latin typeface="Arial Narrow" panose="020B0606020202030204" pitchFamily="34" charset="0"/>
            </a:endParaRPr>
          </a:p>
          <a:p>
            <a:pPr algn="just"/>
            <a:r>
              <a:rPr lang="en-US" altLang="en-US">
                <a:latin typeface="Arial Narrow" panose="020B0606020202030204" pitchFamily="34" charset="0"/>
              </a:rPr>
              <a:t>The relative pathname of the directory gives the route taken from the current directory, to the destination directory.</a:t>
            </a:r>
          </a:p>
          <a:p>
            <a:endParaRPr lang="en-GB" altLang="en-US">
              <a:latin typeface="Arial Narrow" panose="020B060602020203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B53148EA-BC0C-4E37-8EE7-5BF04DE13969}"/>
              </a:ext>
            </a:extLst>
          </p:cNvPr>
          <p:cNvSpPr>
            <a:spLocks noRot="1" noChangeArrowheads="1" noTextEdit="1"/>
          </p:cNvSpPr>
          <p:nvPr>
            <p:ph type="sldImg"/>
          </p:nvPr>
        </p:nvSpPr>
        <p:spPr>
          <a:ln/>
        </p:spPr>
      </p:sp>
      <p:sp>
        <p:nvSpPr>
          <p:cNvPr id="168963" name="Rectangle 3">
            <a:extLst>
              <a:ext uri="{FF2B5EF4-FFF2-40B4-BE49-F238E27FC236}">
                <a16:creationId xmlns:a16="http://schemas.microsoft.com/office/drawing/2014/main" id="{813DAD70-4572-49A8-AF2F-D1093E59A187}"/>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D3682E7D-BBB2-4606-A785-AFC536676367}"/>
              </a:ext>
            </a:extLst>
          </p:cNvPr>
          <p:cNvSpPr>
            <a:spLocks noRot="1" noChangeArrowheads="1" noTextEdit="1"/>
          </p:cNvSpPr>
          <p:nvPr>
            <p:ph type="sldImg"/>
          </p:nvPr>
        </p:nvSpPr>
        <p:spPr>
          <a:ln/>
        </p:spPr>
      </p:sp>
      <p:sp>
        <p:nvSpPr>
          <p:cNvPr id="166915" name="Rectangle 3">
            <a:extLst>
              <a:ext uri="{FF2B5EF4-FFF2-40B4-BE49-F238E27FC236}">
                <a16:creationId xmlns:a16="http://schemas.microsoft.com/office/drawing/2014/main" id="{1CE908EC-0C73-49C4-A52B-AD3A7862F23B}"/>
              </a:ext>
            </a:extLst>
          </p:cNvPr>
          <p:cNvSpPr>
            <a:spLocks noGrp="1" noChangeArrowheads="1"/>
          </p:cNvSpPr>
          <p:nvPr>
            <p:ph type="body" idx="1"/>
          </p:nvPr>
        </p:nvSpPr>
        <p:spPr/>
        <p:txBody>
          <a:bodyPr/>
          <a:lstStyle/>
          <a:p>
            <a:pPr algn="just"/>
            <a:r>
              <a:rPr lang="en-US" altLang="en-US" i="1">
                <a:latin typeface="Arial Narrow" panose="020B0606020202030204" pitchFamily="34" charset="0"/>
              </a:rPr>
              <a:t>At this point it is useful to point out some directory (and file) naming rules.</a:t>
            </a:r>
            <a:endParaRPr lang="en-US" altLang="en-US">
              <a:latin typeface="Arial Narrow" panose="020B0606020202030204" pitchFamily="34" charset="0"/>
            </a:endParaRPr>
          </a:p>
          <a:p>
            <a:pPr algn="just"/>
            <a:endParaRPr lang="en-GB" altLang="en-US">
              <a:latin typeface="Arial Narrow" panose="020B0606020202030204" pitchFamily="34" charset="0"/>
            </a:endParaRPr>
          </a:p>
          <a:p>
            <a:pPr algn="just"/>
            <a:r>
              <a:rPr lang="en-GB" altLang="en-US">
                <a:latin typeface="Arial Narrow" panose="020B0606020202030204" pitchFamily="34" charset="0"/>
              </a:rPr>
              <a:t>Naming files is very simple: any ASCII character can be used. It is, however, recommended that no metacharacters (, f, g, [, ], ?, $, n, ~, &gt;, &lt;, j, &amp;) be used. It is also recommended to simply use letters, digits, underscore ( ), hyphen (-) and the dot (.).</a:t>
            </a:r>
          </a:p>
          <a:p>
            <a:pPr algn="just"/>
            <a:endParaRPr lang="en-GB" altLang="en-US">
              <a:latin typeface="Arial Narrow" panose="020B0606020202030204" pitchFamily="34" charset="0"/>
            </a:endParaRPr>
          </a:p>
          <a:p>
            <a:pPr algn="just"/>
            <a:r>
              <a:rPr lang="en-GB" altLang="en-US">
                <a:latin typeface="Arial Narrow" panose="020B0606020202030204" pitchFamily="34" charset="0"/>
              </a:rPr>
              <a:t>By convention, files ending with .c are C language files. File names ending with .p, .f, .s are respectively PASCAL, FORTRAN, and assembler program files. Header (include) files usually end with .h.</a:t>
            </a:r>
          </a:p>
          <a:p>
            <a:pPr algn="just"/>
            <a:endParaRPr lang="en-GB" altLang="en-US">
              <a:latin typeface="Arial Narrow" panose="020B0606020202030204" pitchFamily="34" charset="0"/>
            </a:endParaRPr>
          </a:p>
          <a:p>
            <a:pPr algn="just"/>
            <a:r>
              <a:rPr lang="en-GB" altLang="en-US">
                <a:latin typeface="Arial Narrow" panose="020B0606020202030204" pitchFamily="34" charset="0"/>
              </a:rPr>
              <a:t>File names beginning with a . (dot) are hidden files: they do not appear when files are listed. Those les are typically configuration files.  Usually, their name consists of the package they represent followed by the rc (run command) string. .mailrc and .newsrc are two examples.  Any file name may contain several dots and/or underscores. These are NOT separators.</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F7CEEF4F-45BC-4960-A514-A8A1792B485D}"/>
              </a:ext>
            </a:extLst>
          </p:cNvPr>
          <p:cNvSpPr>
            <a:spLocks noRot="1" noChangeArrowheads="1" noTextEdit="1"/>
          </p:cNvSpPr>
          <p:nvPr>
            <p:ph type="sldImg"/>
          </p:nvPr>
        </p:nvSpPr>
        <p:spPr>
          <a:ln/>
        </p:spPr>
      </p:sp>
      <p:sp>
        <p:nvSpPr>
          <p:cNvPr id="105475" name="Rectangle 3">
            <a:extLst>
              <a:ext uri="{FF2B5EF4-FFF2-40B4-BE49-F238E27FC236}">
                <a16:creationId xmlns:a16="http://schemas.microsoft.com/office/drawing/2014/main" id="{6E299FCF-78F9-4A89-A95F-4D3A6C04DD92}"/>
              </a:ext>
            </a:extLst>
          </p:cNvPr>
          <p:cNvSpPr>
            <a:spLocks noGrp="1" noChangeArrowheads="1"/>
          </p:cNvSpPr>
          <p:nvPr>
            <p:ph type="body" idx="1"/>
          </p:nvPr>
        </p:nvSpPr>
        <p:spPr/>
        <p:txBody>
          <a:bodyPr/>
          <a:lstStyle/>
          <a:p>
            <a:pPr eaLnBrk="0" hangingPunct="0">
              <a:spcBef>
                <a:spcPct val="0"/>
              </a:spcBef>
            </a:pPr>
            <a:r>
              <a:rPr lang="en-US" altLang="en-US">
                <a:latin typeface="Arial Narrow" panose="020B0606020202030204" pitchFamily="34" charset="0"/>
              </a:rPr>
              <a:t>If already in /tmp/ld, use “</a:t>
            </a:r>
            <a:r>
              <a:rPr lang="en-US" altLang="en-US" b="1">
                <a:latin typeface="Arial Narrow" panose="020B0606020202030204" pitchFamily="34" charset="0"/>
              </a:rPr>
              <a:t>cd</a:t>
            </a:r>
            <a:r>
              <a:rPr lang="en-US" altLang="en-US">
                <a:latin typeface="Arial Narrow" panose="020B0606020202030204" pitchFamily="34" charset="0"/>
              </a:rPr>
              <a:t> news”.</a:t>
            </a:r>
          </a:p>
          <a:p>
            <a:pPr eaLnBrk="0" hangingPunct="0">
              <a:spcBef>
                <a:spcPct val="0"/>
              </a:spcBef>
            </a:pPr>
            <a:endParaRPr lang="en-GB" altLang="en-US" sz="800" b="1">
              <a:latin typeface="Arial Narrow" panose="020B0606020202030204" pitchFamily="34" charset="0"/>
            </a:endParaRPr>
          </a:p>
          <a:p>
            <a:r>
              <a:rPr lang="en-GB" altLang="en-US" b="1">
                <a:latin typeface="Arial Narrow" panose="020B0606020202030204" pitchFamily="34" charset="0"/>
              </a:rPr>
              <a:t>“cd –” </a:t>
            </a:r>
            <a:r>
              <a:rPr lang="en-GB" altLang="en-US">
                <a:latin typeface="Arial Narrow" panose="020B0606020202030204" pitchFamily="34" charset="0"/>
              </a:rPr>
              <a:t>will take you to the last visited directory</a:t>
            </a:r>
          </a:p>
          <a:p>
            <a:r>
              <a:rPr lang="en-GB" altLang="en-US" b="1">
                <a:latin typeface="Arial Narrow" panose="020B0606020202030204" pitchFamily="34" charset="0"/>
              </a:rPr>
              <a:t>“cd ~” OR “cd” </a:t>
            </a:r>
            <a:r>
              <a:rPr lang="en-GB" altLang="en-US">
                <a:latin typeface="Arial Narrow" panose="020B0606020202030204" pitchFamily="34" charset="0"/>
              </a:rPr>
              <a:t>will take you home</a:t>
            </a:r>
          </a:p>
          <a:p>
            <a:endParaRPr lang="en-GB" altLang="en-US" sz="800">
              <a:latin typeface="Arial Narrow" panose="020B0606020202030204" pitchFamily="34" charset="0"/>
            </a:endParaRPr>
          </a:p>
          <a:p>
            <a:r>
              <a:rPr lang="en-US" altLang="en-US" u="sng">
                <a:latin typeface="Arial Narrow" panose="020B0606020202030204" pitchFamily="34" charset="0"/>
              </a:rPr>
              <a:t>cd: Change Directory</a:t>
            </a:r>
          </a:p>
          <a:p>
            <a:r>
              <a:rPr lang="en-US" altLang="en-US">
                <a:latin typeface="Arial Narrow" panose="020B0606020202030204" pitchFamily="34" charset="0"/>
              </a:rPr>
              <a:t>To move from one directory to another the cd command is used.</a:t>
            </a:r>
          </a:p>
          <a:p>
            <a:r>
              <a:rPr lang="en-US" altLang="en-US">
                <a:latin typeface="Arial Narrow" panose="020B0606020202030204" pitchFamily="34" charset="0"/>
              </a:rPr>
              <a:t>Use as:</a:t>
            </a:r>
          </a:p>
          <a:p>
            <a:endParaRPr lang="en-US" altLang="en-US" sz="800">
              <a:latin typeface="Arial Narrow" panose="020B0606020202030204" pitchFamily="34" charset="0"/>
            </a:endParaRPr>
          </a:p>
          <a:p>
            <a:r>
              <a:rPr lang="en-US" altLang="en-US">
                <a:latin typeface="Arial Narrow" panose="020B0606020202030204" pitchFamily="34" charset="0"/>
              </a:rPr>
              <a:t>cd [directory ]</a:t>
            </a:r>
          </a:p>
          <a:p>
            <a:endParaRPr lang="en-US" altLang="en-US" sz="800">
              <a:latin typeface="Arial Narrow" panose="020B0606020202030204" pitchFamily="34" charset="0"/>
            </a:endParaRPr>
          </a:p>
          <a:p>
            <a:r>
              <a:rPr lang="en-US" altLang="en-US">
                <a:latin typeface="Arial Narrow" panose="020B0606020202030204" pitchFamily="34" charset="0"/>
              </a:rPr>
              <a:t>directory may be an absolute, or a relative pathname. Or it may be nothing at all: if cd is used by itself, the user returns to his/her home directory.</a:t>
            </a:r>
          </a:p>
          <a:p>
            <a:r>
              <a:rPr lang="en-US" altLang="en-US">
                <a:latin typeface="Arial Narrow" panose="020B0606020202030204" pitchFamily="34" charset="0"/>
              </a:rPr>
              <a:t>Note that . (dot) means this current directory, .. (dot dot) means the previous directory, and that ~ (tilde) means the user's home directory. For example</a:t>
            </a:r>
          </a:p>
          <a:p>
            <a:endParaRPr lang="en-US" altLang="en-US" sz="800">
              <a:latin typeface="Arial Narrow" panose="020B0606020202030204" pitchFamily="34" charset="0"/>
            </a:endParaRPr>
          </a:p>
          <a:p>
            <a:r>
              <a:rPr lang="en-US" altLang="en-US">
                <a:latin typeface="Arial Narrow" panose="020B0606020202030204" pitchFamily="34" charset="0"/>
              </a:rPr>
              <a:t>cd ../testdir</a:t>
            </a:r>
          </a:p>
          <a:p>
            <a:endParaRPr lang="en-US" altLang="en-US" sz="800">
              <a:latin typeface="Arial Narrow" panose="020B0606020202030204" pitchFamily="34" charset="0"/>
            </a:endParaRPr>
          </a:p>
          <a:p>
            <a:r>
              <a:rPr lang="en-US" altLang="en-US">
                <a:latin typeface="Arial Narrow" panose="020B0606020202030204" pitchFamily="34" charset="0"/>
              </a:rPr>
              <a:t>means go up one directory, then down into the testdir directory at that node.</a:t>
            </a:r>
          </a:p>
          <a:p>
            <a:r>
              <a:rPr lang="en-US" altLang="en-US">
                <a:latin typeface="Arial Narrow" panose="020B0606020202030204" pitchFamily="34" charset="0"/>
              </a:rPr>
              <a:t>cd (by itself) is equivalent to cd ~.</a:t>
            </a:r>
          </a:p>
          <a:p>
            <a:endParaRPr lang="en-US" altLang="en-US">
              <a:latin typeface="Arial Narrow" panose="020B0606020202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0669E7B-40CC-4749-8509-66AA82782C4F}"/>
              </a:ext>
            </a:extLst>
          </p:cNvPr>
          <p:cNvSpPr>
            <a:spLocks noRot="1" noChangeArrowheads="1" noTextEdit="1"/>
          </p:cNvSpPr>
          <p:nvPr>
            <p:ph type="sldImg"/>
          </p:nvPr>
        </p:nvSpPr>
        <p:spPr>
          <a:ln/>
        </p:spPr>
      </p:sp>
      <p:sp>
        <p:nvSpPr>
          <p:cNvPr id="97283" name="Rectangle 3">
            <a:extLst>
              <a:ext uri="{FF2B5EF4-FFF2-40B4-BE49-F238E27FC236}">
                <a16:creationId xmlns:a16="http://schemas.microsoft.com/office/drawing/2014/main" id="{168AE8ED-548C-4408-BA1C-D7E04AF79936}"/>
              </a:ext>
            </a:extLst>
          </p:cNvPr>
          <p:cNvSpPr>
            <a:spLocks noGrp="1" noChangeArrowheads="1"/>
          </p:cNvSpPr>
          <p:nvPr>
            <p:ph type="body" idx="1"/>
          </p:nvPr>
        </p:nvSpPr>
        <p:spPr/>
        <p:txBody>
          <a:bodyPr/>
          <a:lstStyle/>
          <a:p>
            <a:pPr algn="just"/>
            <a:r>
              <a:rPr lang="en-GB" altLang="en-US" sz="1000">
                <a:latin typeface="Arial Narrow" panose="020B0606020202030204" pitchFamily="34" charset="0"/>
              </a:rPr>
              <a:t>Up until this point there had been no financial support from Bell Labs, when the Computer Science Research Group wanted to use Unix on a much larger machine than the PDP-7. Thompson and Ritchie managed to trade the promise of adding text processing capabilities to Unix for a PDP-11/20 machine, and this itself led to some financial support from Bell. For the first time in 1970, the Unix Operating System was officially named and ran on the PDP-11/20. It added a text formatting program called roff and a text editor. All three were written in PDP-11/20 assembly language. This initial "text processing system", made up of Unix, roff, and the editor, was used by Bell Labs for text processing of patent applications at Bell. Runoff soon evolved into troff, the first electronic publishing program with a full typesetting capability. The UNIX Programmer's Manual was published on November 3, 1971.</a:t>
            </a:r>
          </a:p>
          <a:p>
            <a:pPr algn="just"/>
            <a:endParaRPr lang="en-GB" altLang="en-US" sz="1000">
              <a:latin typeface="Arial Narrow" panose="020B0606020202030204" pitchFamily="34" charset="0"/>
            </a:endParaRPr>
          </a:p>
          <a:p>
            <a:pPr algn="just"/>
            <a:r>
              <a:rPr lang="en-GB" altLang="en-US" sz="1000">
                <a:latin typeface="Arial Narrow" panose="020B0606020202030204" pitchFamily="34" charset="0"/>
              </a:rPr>
              <a:t>In 1973, the decision was made to re-write Unix in the C programming language. The change meant that Unix could later easily be modified to work on other machines (thus becoming portable), and other variations could be created by other developers. The code was now more concise and compact, leading to an acceleration in the development of Unix. AT&amp;T made Unix available to universities and commercial firms, as well as the United States government under licenses. The licenses included all source code except for the machine-dependent kernel, which was written in PDP-11 assembly code. However, bootleg copies of the annotated Unix machine-dependent kernel circulated widely in the late 1970's in the form of a much-copied book by John Lions of the University of New South Wales in Australia, which led to considerable adoption of Unix as an educational operating system.</a:t>
            </a:r>
          </a:p>
          <a:p>
            <a:pPr algn="just"/>
            <a:endParaRPr lang="en-GB" altLang="en-US" sz="1000">
              <a:latin typeface="Arial Narrow" panose="020B0606020202030204" pitchFamily="34" charset="0"/>
            </a:endParaRPr>
          </a:p>
          <a:p>
            <a:pPr algn="just"/>
            <a:r>
              <a:rPr lang="en-GB" altLang="en-US" sz="1000">
                <a:latin typeface="Arial Narrow" panose="020B0606020202030204" pitchFamily="34" charset="0"/>
              </a:rPr>
              <a:t>Development expanded, with Versions 4, 5 and 6 being released by 1975. These versions added pipes, leading to the development of a more modular code-base, increasing development speed still further. By 1978, over 600 machines were running Unix in some form. Version 7 Unix, the last version of Research Unix to be released widely, was released in 1979. Versions 8, 9 and 10 were developed through the 1980s but were only ever released to a few universities, though they did generate papers describing the new work. This research led to the development of Plan 9, a new portable distributed system.</a:t>
            </a:r>
            <a:endParaRPr lang="en-US" altLang="en-US" sz="1000">
              <a:latin typeface="Arial Narrow" panose="020B060602020203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960466E0-E4D7-486A-A6C2-4FB1D14B10B2}"/>
              </a:ext>
            </a:extLst>
          </p:cNvPr>
          <p:cNvSpPr>
            <a:spLocks noRot="1" noChangeArrowheads="1" noTextEdit="1"/>
          </p:cNvSpPr>
          <p:nvPr>
            <p:ph type="sldImg"/>
          </p:nvPr>
        </p:nvSpPr>
        <p:spPr>
          <a:ln/>
        </p:spPr>
      </p:sp>
      <p:sp>
        <p:nvSpPr>
          <p:cNvPr id="169987" name="Rectangle 3">
            <a:extLst>
              <a:ext uri="{FF2B5EF4-FFF2-40B4-BE49-F238E27FC236}">
                <a16:creationId xmlns:a16="http://schemas.microsoft.com/office/drawing/2014/main" id="{A2D565F0-09CB-4109-8695-89EE2C6CAFE1}"/>
              </a:ext>
            </a:extLst>
          </p:cNvPr>
          <p:cNvSpPr>
            <a:spLocks noGrp="1" noChangeArrowheads="1"/>
          </p:cNvSpPr>
          <p:nvPr>
            <p:ph type="body" idx="1"/>
          </p:nvPr>
        </p:nvSpPr>
        <p:spPr/>
        <p:txBody>
          <a:bodyPr/>
          <a:lstStyle/>
          <a:p>
            <a:pPr algn="just" eaLnBrk="0" hangingPunct="0">
              <a:spcBef>
                <a:spcPct val="0"/>
              </a:spcBef>
            </a:pPr>
            <a:r>
              <a:rPr lang="en-US" altLang="en-US">
                <a:latin typeface="Arial" panose="020B0604020202020204" pitchFamily="34" charset="0"/>
              </a:rPr>
              <a:t>use “../var” to get to the /var directory.</a:t>
            </a:r>
          </a:p>
          <a:p>
            <a:pPr algn="just"/>
            <a:endParaRPr lang="en-GB" altLang="en-US">
              <a:latin typeface="Arial" panose="020B0604020202020204" pitchFamily="34" charset="0"/>
            </a:endParaRPr>
          </a:p>
          <a:p>
            <a:pPr algn="just" eaLnBrk="0" hangingPunct="0">
              <a:spcBef>
                <a:spcPct val="0"/>
              </a:spcBef>
            </a:pPr>
            <a:r>
              <a:rPr lang="en-US" altLang="en-US">
                <a:latin typeface="Arial" panose="020B0604020202020204" pitchFamily="34" charset="0"/>
              </a:rPr>
              <a:t>If the current directory is /tmp/ld/mail, what relative pathname can be used to get to /var?</a:t>
            </a:r>
          </a:p>
          <a:p>
            <a:pPr algn="just" eaLnBrk="0" hangingPunct="0">
              <a:spcBef>
                <a:spcPct val="0"/>
              </a:spcBef>
            </a:pPr>
            <a:endParaRPr lang="en-US" altLang="en-US">
              <a:latin typeface="Arial" panose="020B0604020202020204" pitchFamily="34" charset="0"/>
            </a:endParaRPr>
          </a:p>
          <a:p>
            <a:pPr algn="just" eaLnBrk="0" hangingPunct="0">
              <a:spcBef>
                <a:spcPct val="0"/>
              </a:spcBef>
            </a:pPr>
            <a:r>
              <a:rPr lang="en-US" altLang="en-US">
                <a:latin typeface="Arial" panose="020B0604020202020204" pitchFamily="34" charset="0"/>
              </a:rPr>
              <a:t>../../var</a:t>
            </a:r>
          </a:p>
          <a:p>
            <a:pPr algn="just"/>
            <a:endParaRPr lang="en-GB" altLang="en-US">
              <a:latin typeface="Arial" panose="020B060402020202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3942D23B-37C9-4165-A3E8-BF6214AAF89C}"/>
              </a:ext>
            </a:extLst>
          </p:cNvPr>
          <p:cNvSpPr>
            <a:spLocks noRot="1" noChangeArrowheads="1" noTextEdit="1"/>
          </p:cNvSpPr>
          <p:nvPr>
            <p:ph type="sldImg"/>
          </p:nvPr>
        </p:nvSpPr>
        <p:spPr>
          <a:ln/>
        </p:spPr>
      </p:sp>
      <p:sp>
        <p:nvSpPr>
          <p:cNvPr id="106499" name="Rectangle 3">
            <a:extLst>
              <a:ext uri="{FF2B5EF4-FFF2-40B4-BE49-F238E27FC236}">
                <a16:creationId xmlns:a16="http://schemas.microsoft.com/office/drawing/2014/main" id="{6E6B5429-E881-4807-ABA5-1A6D9D5D98C3}"/>
              </a:ext>
            </a:extLst>
          </p:cNvPr>
          <p:cNvSpPr>
            <a:spLocks noGrp="1" noChangeArrowheads="1"/>
          </p:cNvSpPr>
          <p:nvPr>
            <p:ph type="body" idx="1"/>
          </p:nvPr>
        </p:nvSpPr>
        <p:spPr/>
        <p:txBody>
          <a:bodyPr/>
          <a:lstStyle/>
          <a:p>
            <a:pPr algn="just"/>
            <a:r>
              <a:rPr lang="en-GB" altLang="en-US" u="sng">
                <a:latin typeface="Arial" panose="020B0604020202020204" pitchFamily="34" charset="0"/>
              </a:rPr>
              <a:t>pwd: Print Working Directory</a:t>
            </a:r>
          </a:p>
          <a:p>
            <a:pPr algn="just"/>
            <a:endParaRPr lang="en-GB" altLang="en-US">
              <a:latin typeface="Arial" panose="020B0604020202020204" pitchFamily="34" charset="0"/>
            </a:endParaRPr>
          </a:p>
          <a:p>
            <a:pPr algn="just"/>
            <a:r>
              <a:rPr lang="en-GB" altLang="en-US">
                <a:latin typeface="Arial" panose="020B0604020202020204" pitchFamily="34" charset="0"/>
              </a:rPr>
              <a:t>The command pwd is used to display the full pathname of the current directory; the display is always in the absolute format.</a:t>
            </a:r>
          </a:p>
          <a:p>
            <a:pPr algn="just"/>
            <a:endParaRPr lang="en-GB" altLang="en-US">
              <a:latin typeface="Arial" panose="020B0604020202020204" pitchFamily="34" charset="0"/>
            </a:endParaRPr>
          </a:p>
          <a:p>
            <a:pPr algn="just"/>
            <a:r>
              <a:rPr lang="en-GB" altLang="en-US">
                <a:latin typeface="Arial" panose="020B0604020202020204" pitchFamily="34" charset="0"/>
              </a:rPr>
              <a:t>Example:</a:t>
            </a:r>
          </a:p>
          <a:p>
            <a:pPr algn="just"/>
            <a:endParaRPr lang="en-GB" altLang="en-US">
              <a:latin typeface="Arial" panose="020B0604020202020204" pitchFamily="34" charset="0"/>
            </a:endParaRPr>
          </a:p>
          <a:p>
            <a:pPr algn="just"/>
            <a:r>
              <a:rPr lang="en-GB" altLang="en-US">
                <a:latin typeface="Arial" panose="020B0604020202020204" pitchFamily="34" charset="0"/>
              </a:rPr>
              <a:t>prompt&gt; pwd</a:t>
            </a:r>
          </a:p>
          <a:p>
            <a:pPr algn="just"/>
            <a:endParaRPr lang="en-GB" altLang="en-US">
              <a:latin typeface="Arial" panose="020B0604020202020204" pitchFamily="34" charset="0"/>
            </a:endParaRPr>
          </a:p>
          <a:p>
            <a:pPr algn="just"/>
            <a:r>
              <a:rPr lang="en-GB" altLang="en-US">
                <a:latin typeface="Arial" panose="020B0604020202020204" pitchFamily="34" charset="0"/>
              </a:rPr>
              <a:t>/usr/people/cantin/docs/unix</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DB33A21F-1693-45CD-AC49-2D2F499B949D}"/>
              </a:ext>
            </a:extLst>
          </p:cNvPr>
          <p:cNvSpPr>
            <a:spLocks noRot="1" noChangeArrowheads="1" noTextEdit="1"/>
          </p:cNvSpPr>
          <p:nvPr>
            <p:ph type="sldImg"/>
          </p:nvPr>
        </p:nvSpPr>
        <p:spPr>
          <a:ln/>
        </p:spPr>
      </p:sp>
      <p:sp>
        <p:nvSpPr>
          <p:cNvPr id="293891" name="Rectangle 3">
            <a:extLst>
              <a:ext uri="{FF2B5EF4-FFF2-40B4-BE49-F238E27FC236}">
                <a16:creationId xmlns:a16="http://schemas.microsoft.com/office/drawing/2014/main" id="{0B337CA0-9524-42C0-AE7F-0AAA5E8EF1B8}"/>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793202C7-B4D5-4181-A3A5-E01EDF902EFB}"/>
              </a:ext>
            </a:extLst>
          </p:cNvPr>
          <p:cNvSpPr>
            <a:spLocks noRot="1" noChangeArrowheads="1" noTextEdit="1"/>
          </p:cNvSpPr>
          <p:nvPr>
            <p:ph type="sldImg"/>
          </p:nvPr>
        </p:nvSpPr>
        <p:spPr>
          <a:ln/>
        </p:spPr>
      </p:sp>
      <p:sp>
        <p:nvSpPr>
          <p:cNvPr id="172035" name="Rectangle 3">
            <a:extLst>
              <a:ext uri="{FF2B5EF4-FFF2-40B4-BE49-F238E27FC236}">
                <a16:creationId xmlns:a16="http://schemas.microsoft.com/office/drawing/2014/main" id="{3D109B1E-C77C-4E4D-88B2-02B0810ACBB2}"/>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50E421C-321E-4DCF-AB17-5A2ACF7BD159}"/>
              </a:ext>
            </a:extLst>
          </p:cNvPr>
          <p:cNvSpPr>
            <a:spLocks noRot="1" noChangeArrowheads="1" noTextEdit="1"/>
          </p:cNvSpPr>
          <p:nvPr>
            <p:ph type="sldImg"/>
          </p:nvPr>
        </p:nvSpPr>
        <p:spPr>
          <a:ln/>
        </p:spPr>
      </p:sp>
      <p:sp>
        <p:nvSpPr>
          <p:cNvPr id="107523" name="Rectangle 3">
            <a:extLst>
              <a:ext uri="{FF2B5EF4-FFF2-40B4-BE49-F238E27FC236}">
                <a16:creationId xmlns:a16="http://schemas.microsoft.com/office/drawing/2014/main" id="{84727AF1-F297-4512-8FBB-DB96CDA1B4CE}"/>
              </a:ext>
            </a:extLst>
          </p:cNvPr>
          <p:cNvSpPr>
            <a:spLocks noGrp="1" noChangeArrowheads="1"/>
          </p:cNvSpPr>
          <p:nvPr>
            <p:ph type="body" idx="1"/>
          </p:nvPr>
        </p:nvSpPr>
        <p:spPr/>
        <p:txBody>
          <a:bodyPr/>
          <a:lstStyle/>
          <a:p>
            <a:r>
              <a:rPr lang="en-GB" altLang="en-US">
                <a:latin typeface="Arial" panose="020B0604020202020204" pitchFamily="34" charset="0"/>
              </a:rPr>
              <a:t>To find out more about a command the</a:t>
            </a:r>
            <a:r>
              <a:rPr lang="en-GB" altLang="en-US" b="1">
                <a:latin typeface="Arial" panose="020B0604020202020204" pitchFamily="34" charset="0"/>
              </a:rPr>
              <a:t> </a:t>
            </a:r>
            <a:r>
              <a:rPr lang="en-GB" altLang="en-US">
                <a:latin typeface="Arial" panose="020B0604020202020204" pitchFamily="34" charset="0"/>
              </a:rPr>
              <a:t>UNIX Manual can be used: </a:t>
            </a:r>
            <a:r>
              <a:rPr lang="en-GB" altLang="en-US" b="1">
                <a:latin typeface="Arial" panose="020B0604020202020204" pitchFamily="34" charset="0"/>
              </a:rPr>
              <a:t>man ls</a:t>
            </a:r>
            <a:endParaRPr lang="en-US" altLang="en-US">
              <a:latin typeface="Arial" panose="020B060402020202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78F26A96-E061-48F0-B730-649BC1BF37F9}"/>
              </a:ext>
            </a:extLst>
          </p:cNvPr>
          <p:cNvSpPr>
            <a:spLocks noRot="1" noChangeArrowheads="1" noTextEdit="1"/>
          </p:cNvSpPr>
          <p:nvPr>
            <p:ph type="sldImg"/>
          </p:nvPr>
        </p:nvSpPr>
        <p:spPr>
          <a:ln/>
        </p:spPr>
      </p:sp>
      <p:sp>
        <p:nvSpPr>
          <p:cNvPr id="173059" name="Rectangle 3">
            <a:extLst>
              <a:ext uri="{FF2B5EF4-FFF2-40B4-BE49-F238E27FC236}">
                <a16:creationId xmlns:a16="http://schemas.microsoft.com/office/drawing/2014/main" id="{D0B2E5E6-B6F7-4D2E-8D08-A886B3388BEB}"/>
              </a:ext>
            </a:extLst>
          </p:cNvPr>
          <p:cNvSpPr>
            <a:spLocks noGrp="1" noChangeArrowheads="1"/>
          </p:cNvSpPr>
          <p:nvPr>
            <p:ph type="body" idx="1"/>
          </p:nvPr>
        </p:nvSpPr>
        <p:spPr/>
        <p:txBody>
          <a:bodyPr/>
          <a:lstStyle/>
          <a:p>
            <a:pPr algn="just"/>
            <a:r>
              <a:rPr lang="en-GB" altLang="en-US">
                <a:latin typeface="Arial Narrow" panose="020B0606020202030204" pitchFamily="34" charset="0"/>
              </a:rPr>
              <a:t>A permission denies the ownership of a file and the access of all users to that file (or directory).  </a:t>
            </a:r>
          </a:p>
          <a:p>
            <a:pPr algn="just"/>
            <a:r>
              <a:rPr lang="en-GB" altLang="en-US">
                <a:latin typeface="Arial Narrow" panose="020B0606020202030204" pitchFamily="34" charset="0"/>
              </a:rPr>
              <a:t>Each file and directory has permissions associated with it. Those permissions are made up of three groups of three characters: rwx rwx rwx (read, write and execute). The first group represents the owner permissions on the file, the second group represents the group permissions on the file, and the third group represents the world permissions on the file.</a:t>
            </a:r>
          </a:p>
          <a:p>
            <a:endParaRPr lang="en-GB" altLang="en-US">
              <a:latin typeface="Arial Narrow" panose="020B060602020203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3B52AE06-4A04-483F-A878-84F402AA1E41}"/>
              </a:ext>
            </a:extLst>
          </p:cNvPr>
          <p:cNvSpPr>
            <a:spLocks noRot="1" noChangeArrowheads="1" noTextEdit="1"/>
          </p:cNvSpPr>
          <p:nvPr>
            <p:ph type="sldImg"/>
          </p:nvPr>
        </p:nvSpPr>
        <p:spPr>
          <a:ln/>
        </p:spPr>
      </p:sp>
      <p:sp>
        <p:nvSpPr>
          <p:cNvPr id="174083" name="Rectangle 3">
            <a:extLst>
              <a:ext uri="{FF2B5EF4-FFF2-40B4-BE49-F238E27FC236}">
                <a16:creationId xmlns:a16="http://schemas.microsoft.com/office/drawing/2014/main" id="{E4AFA7CA-EF18-494A-96A9-029F678A17F7}"/>
              </a:ext>
            </a:extLst>
          </p:cNvPr>
          <p:cNvSpPr>
            <a:spLocks noGrp="1" noChangeArrowheads="1"/>
          </p:cNvSpPr>
          <p:nvPr>
            <p:ph type="body" idx="1"/>
          </p:nvPr>
        </p:nvSpPr>
        <p:spPr>
          <a:xfrm>
            <a:off x="306388" y="4454525"/>
            <a:ext cx="6049962" cy="4586288"/>
          </a:xfrm>
        </p:spPr>
        <p:txBody>
          <a:bodyPr/>
          <a:lstStyle/>
          <a:p>
            <a:r>
              <a:rPr lang="en-US" altLang="en-US" sz="1000">
                <a:latin typeface="Arial" panose="020B0604020202020204" pitchFamily="34" charset="0"/>
              </a:rPr>
              <a:t>-rwxrwxrwx   -rwxrwxrwx   -rwxrwxrwx</a:t>
            </a:r>
          </a:p>
          <a:p>
            <a:r>
              <a:rPr lang="en-US" altLang="en-US" sz="1000">
                <a:latin typeface="Arial" panose="020B0604020202020204" pitchFamily="34" charset="0"/>
              </a:rPr>
              <a:t> |||             	     |||                         |||</a:t>
            </a:r>
          </a:p>
          <a:p>
            <a:r>
              <a:rPr lang="en-US" altLang="en-US" sz="1000">
                <a:latin typeface="Arial" panose="020B0604020202020204" pitchFamily="34" charset="0"/>
              </a:rPr>
              <a:t>  -             	      -                          -</a:t>
            </a:r>
          </a:p>
          <a:p>
            <a:r>
              <a:rPr lang="en-US" altLang="en-US" sz="1000">
                <a:latin typeface="Arial" panose="020B0604020202020204" pitchFamily="34" charset="0"/>
              </a:rPr>
              <a:t>  |                             |                          |</a:t>
            </a:r>
          </a:p>
          <a:p>
            <a:r>
              <a:rPr lang="en-US" altLang="en-US" sz="1000" b="1">
                <a:latin typeface="Arial" panose="020B0604020202020204" pitchFamily="34" charset="0"/>
              </a:rPr>
              <a:t>Owner       	  Group                 Others</a:t>
            </a:r>
          </a:p>
          <a:p>
            <a:endParaRPr lang="en-US" altLang="en-US" sz="800">
              <a:latin typeface="Arial" panose="020B0604020202020204" pitchFamily="34" charset="0"/>
            </a:endParaRPr>
          </a:p>
          <a:p>
            <a:r>
              <a:rPr lang="en-GB" altLang="en-US" sz="1000" b="1">
                <a:latin typeface="Arial" panose="020B0604020202020204" pitchFamily="34" charset="0"/>
              </a:rPr>
              <a:t>user </a:t>
            </a:r>
          </a:p>
          <a:p>
            <a:r>
              <a:rPr lang="en-GB" altLang="en-US" sz="800">
                <a:latin typeface="Arial" panose="020B0604020202020204" pitchFamily="34" charset="0"/>
              </a:rPr>
              <a:t>These permissions control the access that the owner of the file has. Use `ls -l' to list the owner of a file.</a:t>
            </a:r>
            <a:r>
              <a:rPr lang="en-GB" altLang="en-US" sz="1000">
                <a:latin typeface="Arial" panose="020B0604020202020204" pitchFamily="34" charset="0"/>
              </a:rPr>
              <a:t> </a:t>
            </a:r>
          </a:p>
          <a:p>
            <a:r>
              <a:rPr lang="en-GB" altLang="en-US" sz="1000" b="1">
                <a:latin typeface="Arial" panose="020B0604020202020204" pitchFamily="34" charset="0"/>
              </a:rPr>
              <a:t>group </a:t>
            </a:r>
          </a:p>
          <a:p>
            <a:r>
              <a:rPr lang="en-GB" altLang="en-US" sz="800">
                <a:latin typeface="Arial" panose="020B0604020202020204" pitchFamily="34" charset="0"/>
              </a:rPr>
              <a:t>These permissions control the access that people in the file's group have. Use `ls -lg' to list a file's group.</a:t>
            </a:r>
            <a:r>
              <a:rPr lang="en-GB" altLang="en-US" sz="1000">
                <a:latin typeface="Arial" panose="020B0604020202020204" pitchFamily="34" charset="0"/>
              </a:rPr>
              <a:t> </a:t>
            </a:r>
          </a:p>
          <a:p>
            <a:r>
              <a:rPr lang="en-GB" altLang="en-US" sz="1000" b="1">
                <a:latin typeface="Arial" panose="020B0604020202020204" pitchFamily="34" charset="0"/>
              </a:rPr>
              <a:t>others </a:t>
            </a:r>
          </a:p>
          <a:p>
            <a:r>
              <a:rPr lang="en-GB" altLang="en-US" sz="800">
                <a:latin typeface="Arial" panose="020B0604020202020204" pitchFamily="34" charset="0"/>
              </a:rPr>
              <a:t>These permissions control the access that everyone else has (``everyone else'' are people who are not the owner of the file and who are not in the file's group). </a:t>
            </a:r>
          </a:p>
          <a:p>
            <a:endParaRPr lang="en-US" altLang="en-US" sz="800">
              <a:latin typeface="Arial" panose="020B0604020202020204" pitchFamily="34" charset="0"/>
            </a:endParaRPr>
          </a:p>
          <a:p>
            <a:r>
              <a:rPr lang="en-US" altLang="en-US" sz="1000">
                <a:latin typeface="Arial" panose="020B0604020202020204" pitchFamily="34" charset="0"/>
              </a:rPr>
              <a:t>-rwSrwxrwx = SUID   -rwxrwSrwx = SGID   drwxrwxrwt = SVTX</a:t>
            </a:r>
          </a:p>
          <a:p>
            <a:endParaRPr lang="en-US" altLang="en-US" sz="800">
              <a:latin typeface="Arial" panose="020B0604020202020204" pitchFamily="34" charset="0"/>
            </a:endParaRPr>
          </a:p>
          <a:p>
            <a:r>
              <a:rPr lang="en-US" altLang="en-US" sz="800">
                <a:latin typeface="Arial" panose="020B0604020202020204" pitchFamily="34" charset="0"/>
              </a:rPr>
              <a:t>value Meaning </a:t>
            </a:r>
          </a:p>
          <a:p>
            <a:r>
              <a:rPr lang="en-US" altLang="en-US" sz="800">
                <a:latin typeface="Arial" panose="020B0604020202020204" pitchFamily="34" charset="0"/>
              </a:rPr>
              <a:t>-	in any position means that flag is not set</a:t>
            </a:r>
          </a:p>
          <a:p>
            <a:r>
              <a:rPr lang="en-US" altLang="en-US" sz="800">
                <a:latin typeface="Arial" panose="020B0604020202020204" pitchFamily="34" charset="0"/>
              </a:rPr>
              <a:t>r	file is readable by owner, group or other </a:t>
            </a:r>
          </a:p>
          <a:p>
            <a:r>
              <a:rPr lang="en-US" altLang="en-US" sz="800">
                <a:latin typeface="Arial" panose="020B0604020202020204" pitchFamily="34" charset="0"/>
              </a:rPr>
              <a:t>w	file is writeable. On a directory, write access means you can add or delete files </a:t>
            </a:r>
          </a:p>
          <a:p>
            <a:r>
              <a:rPr lang="en-US" altLang="en-US" sz="800">
                <a:latin typeface="Arial" panose="020B0604020202020204" pitchFamily="34" charset="0"/>
              </a:rPr>
              <a:t>x 	file is executable (only for programs and shell scripts - not useful for data files).  Execute 	permission on a directory means you can list the files in that directory </a:t>
            </a:r>
          </a:p>
          <a:p>
            <a:r>
              <a:rPr lang="en-US" altLang="en-US" sz="800">
                <a:latin typeface="Arial" panose="020B0604020202020204" pitchFamily="34" charset="0"/>
              </a:rPr>
              <a:t>s 	in the place where 'x' would normally go is called the set-UID or set-groupID flag.</a:t>
            </a:r>
          </a:p>
          <a:p>
            <a:r>
              <a:rPr lang="en-US" altLang="en-US" sz="800">
                <a:latin typeface="Arial" panose="020B0604020202020204" pitchFamily="34" charset="0"/>
              </a:rPr>
              <a:t>b	Block device file.</a:t>
            </a:r>
          </a:p>
          <a:p>
            <a:r>
              <a:rPr lang="en-US" altLang="en-US" sz="800">
                <a:latin typeface="Arial" panose="020B0604020202020204" pitchFamily="34" charset="0"/>
              </a:rPr>
              <a:t>p	pipe file (inter process communication).</a:t>
            </a:r>
          </a:p>
          <a:p>
            <a:r>
              <a:rPr lang="en-US" altLang="en-US" sz="800">
                <a:latin typeface="Arial" panose="020B0604020202020204" pitchFamily="34" charset="0"/>
              </a:rPr>
              <a:t>f	FIFO file (First In First Out).</a:t>
            </a:r>
          </a:p>
          <a:p>
            <a:r>
              <a:rPr lang="en-US" altLang="en-US" sz="800">
                <a:latin typeface="Arial" panose="020B0604020202020204" pitchFamily="34" charset="0"/>
              </a:rPr>
              <a:t>l	Symbolic link (pointer)</a:t>
            </a:r>
            <a:endParaRPr lang="en-GB" altLang="en-US" sz="800">
              <a:latin typeface="Arial" panose="020B060402020202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68FB7B6D-17A3-4D50-9A34-48693FD4C0C8}"/>
              </a:ext>
            </a:extLst>
          </p:cNvPr>
          <p:cNvSpPr>
            <a:spLocks noRot="1" noChangeArrowheads="1" noTextEdit="1"/>
          </p:cNvSpPr>
          <p:nvPr>
            <p:ph type="sldImg"/>
          </p:nvPr>
        </p:nvSpPr>
        <p:spPr>
          <a:ln/>
        </p:spPr>
      </p:sp>
      <p:sp>
        <p:nvSpPr>
          <p:cNvPr id="175107" name="Rectangle 3">
            <a:extLst>
              <a:ext uri="{FF2B5EF4-FFF2-40B4-BE49-F238E27FC236}">
                <a16:creationId xmlns:a16="http://schemas.microsoft.com/office/drawing/2014/main" id="{65B54088-DF66-4DEF-AF61-8BE994BF0ACB}"/>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4DCDABE0-9BFE-421F-A52D-75F93E0BA7C6}"/>
              </a:ext>
            </a:extLst>
          </p:cNvPr>
          <p:cNvSpPr>
            <a:spLocks noRot="1" noChangeArrowheads="1" noTextEdit="1"/>
          </p:cNvSpPr>
          <p:nvPr>
            <p:ph type="sldImg"/>
          </p:nvPr>
        </p:nvSpPr>
        <p:spPr>
          <a:ln/>
        </p:spPr>
      </p:sp>
      <p:sp>
        <p:nvSpPr>
          <p:cNvPr id="176131" name="Rectangle 3">
            <a:extLst>
              <a:ext uri="{FF2B5EF4-FFF2-40B4-BE49-F238E27FC236}">
                <a16:creationId xmlns:a16="http://schemas.microsoft.com/office/drawing/2014/main" id="{19C38AEF-3AF0-43A7-92A6-010BECAF6F93}"/>
              </a:ext>
            </a:extLst>
          </p:cNvPr>
          <p:cNvSpPr>
            <a:spLocks noGrp="1" noChangeArrowheads="1"/>
          </p:cNvSpPr>
          <p:nvPr>
            <p:ph type="body" idx="1"/>
          </p:nvPr>
        </p:nvSpPr>
        <p:spPr/>
        <p:txBody>
          <a:bodyPr/>
          <a:lstStyle/>
          <a:p>
            <a:r>
              <a:rPr lang="en-GB" altLang="en-US">
                <a:latin typeface="Arial Narrow" panose="020B0606020202030204" pitchFamily="34" charset="0"/>
              </a:rPr>
              <a:t>If the first character is:</a:t>
            </a:r>
          </a:p>
          <a:p>
            <a:endParaRPr lang="en-GB" altLang="en-US">
              <a:latin typeface="Arial Narrow" panose="020B0606020202030204" pitchFamily="34" charset="0"/>
            </a:endParaRPr>
          </a:p>
          <a:p>
            <a:r>
              <a:rPr lang="en-GB" altLang="en-US">
                <a:latin typeface="Arial Narrow" panose="020B0606020202030204" pitchFamily="34" charset="0"/>
              </a:rPr>
              <a:t>       d	The entry is a directory.</a:t>
            </a:r>
          </a:p>
          <a:p>
            <a:r>
              <a:rPr lang="en-GB" altLang="en-US">
                <a:latin typeface="Arial Narrow" panose="020B0606020202030204" pitchFamily="34" charset="0"/>
              </a:rPr>
              <a:t>       b	The entry is a block special file.</a:t>
            </a:r>
          </a:p>
          <a:p>
            <a:r>
              <a:rPr lang="en-GB" altLang="en-US">
                <a:latin typeface="Arial Narrow" panose="020B0606020202030204" pitchFamily="34" charset="0"/>
              </a:rPr>
              <a:t>       c	The entry is a character special file.</a:t>
            </a:r>
          </a:p>
          <a:p>
            <a:r>
              <a:rPr lang="en-GB" altLang="en-US">
                <a:latin typeface="Arial Narrow" panose="020B0606020202030204" pitchFamily="34" charset="0"/>
              </a:rPr>
              <a:t>       l	The entry is a symbolic link, and either the -N flag was specified or the 	symbolic link did not point to an existing file.</a:t>
            </a:r>
          </a:p>
          <a:p>
            <a:r>
              <a:rPr lang="en-GB" altLang="en-US">
                <a:latin typeface="Arial Narrow" panose="020B0606020202030204" pitchFamily="34" charset="0"/>
              </a:rPr>
              <a:t>       p	The entry is a first-in,first-out (FIFO) special file.</a:t>
            </a:r>
          </a:p>
          <a:p>
            <a:r>
              <a:rPr lang="en-GB" altLang="en-US">
                <a:latin typeface="Arial Narrow" panose="020B0606020202030204" pitchFamily="34" charset="0"/>
              </a:rPr>
              <a:t>       s	The entry is a local socket.</a:t>
            </a:r>
          </a:p>
          <a:p>
            <a:r>
              <a:rPr lang="en-GB" altLang="en-US">
                <a:latin typeface="Arial Narrow" panose="020B0606020202030204" pitchFamily="34" charset="0"/>
              </a:rPr>
              <a:t>       -	The entry is an ordinary file.</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D18484D4-DB3E-4B91-8303-DDBAD963EDA5}"/>
              </a:ext>
            </a:extLst>
          </p:cNvPr>
          <p:cNvSpPr>
            <a:spLocks noRot="1" noChangeArrowheads="1" noTextEdit="1"/>
          </p:cNvSpPr>
          <p:nvPr>
            <p:ph type="sldImg"/>
          </p:nvPr>
        </p:nvSpPr>
        <p:spPr>
          <a:ln/>
        </p:spPr>
      </p:sp>
      <p:sp>
        <p:nvSpPr>
          <p:cNvPr id="177155" name="Rectangle 3">
            <a:extLst>
              <a:ext uri="{FF2B5EF4-FFF2-40B4-BE49-F238E27FC236}">
                <a16:creationId xmlns:a16="http://schemas.microsoft.com/office/drawing/2014/main" id="{C03F62A2-DB22-4F75-99CA-0C7E6B42158D}"/>
              </a:ext>
            </a:extLst>
          </p:cNvPr>
          <p:cNvSpPr>
            <a:spLocks noGrp="1" noChangeArrowheads="1"/>
          </p:cNvSpPr>
          <p:nvPr>
            <p:ph type="body" idx="1"/>
          </p:nvPr>
        </p:nvSpPr>
        <p:spPr/>
        <p:txBody>
          <a:bodyPr/>
          <a:lstStyle/>
          <a:p>
            <a:pPr algn="just"/>
            <a:r>
              <a:rPr lang="en-GB" altLang="en-US">
                <a:latin typeface="Arial Narrow" panose="020B0606020202030204" pitchFamily="34" charset="0"/>
              </a:rPr>
              <a:t>The next nine characters after the file type are divided into three sets of three characters each. The first set of three characters show the owner's permission. The next set of three characters show the permission of the other users in the group.  The last set of three characters shows the permission of anyone else with access to the file. The three characters in each set indicate, respectively, read, write, and execute permission of the file. Execute permission of a directory lets you search a directory for a specified file.</a:t>
            </a:r>
          </a:p>
          <a:p>
            <a:pPr algn="just"/>
            <a:endParaRPr lang="en-GB" altLang="en-US">
              <a:latin typeface="Arial Narrow" panose="020B0606020202030204" pitchFamily="34" charset="0"/>
            </a:endParaRPr>
          </a:p>
          <a:p>
            <a:pPr algn="just"/>
            <a:r>
              <a:rPr lang="en-GB" altLang="en-US">
                <a:latin typeface="Arial Narrow" panose="020B0606020202030204" pitchFamily="34" charset="0"/>
              </a:rPr>
              <a:t>       Permissions are indicated as follows:</a:t>
            </a:r>
          </a:p>
          <a:p>
            <a:pPr algn="just"/>
            <a:endParaRPr lang="en-GB" altLang="en-US">
              <a:latin typeface="Arial Narrow" panose="020B0606020202030204" pitchFamily="34" charset="0"/>
            </a:endParaRPr>
          </a:p>
          <a:p>
            <a:pPr algn="just"/>
            <a:r>
              <a:rPr lang="en-GB" altLang="en-US">
                <a:latin typeface="Arial Narrow" panose="020B0606020202030204" pitchFamily="34" charset="0"/>
              </a:rPr>
              <a:t>       r		Read</a:t>
            </a:r>
          </a:p>
          <a:p>
            <a:pPr algn="just"/>
            <a:r>
              <a:rPr lang="en-GB" altLang="en-US">
                <a:latin typeface="Arial Narrow" panose="020B0606020202030204" pitchFamily="34" charset="0"/>
              </a:rPr>
              <a:t>       w		Write (edit)</a:t>
            </a:r>
          </a:p>
          <a:p>
            <a:pPr algn="just"/>
            <a:r>
              <a:rPr lang="en-GB" altLang="en-US">
                <a:latin typeface="Arial Narrow" panose="020B0606020202030204" pitchFamily="34" charset="0"/>
              </a:rPr>
              <a:t>       x		Execute (search)</a:t>
            </a:r>
          </a:p>
          <a:p>
            <a:pPr algn="just"/>
            <a:r>
              <a:rPr lang="en-GB" altLang="en-US">
                <a:latin typeface="Arial Narrow" panose="020B0606020202030204" pitchFamily="34" charset="0"/>
              </a:rPr>
              <a:t>       -		Corresponding permission not granted</a:t>
            </a:r>
          </a:p>
          <a:p>
            <a:endParaRPr lang="en-GB" altLang="en-US">
              <a:latin typeface="Arial Narrow" panose="020B0606020202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0D95BD05-A7DE-4247-8721-BA991A0CC437}"/>
              </a:ext>
            </a:extLst>
          </p:cNvPr>
          <p:cNvSpPr>
            <a:spLocks noRot="1" noChangeArrowheads="1" noTextEdit="1"/>
          </p:cNvSpPr>
          <p:nvPr>
            <p:ph type="sldImg"/>
          </p:nvPr>
        </p:nvSpPr>
        <p:spPr>
          <a:ln/>
        </p:spPr>
      </p:sp>
      <p:sp>
        <p:nvSpPr>
          <p:cNvPr id="98307" name="Rectangle 3">
            <a:extLst>
              <a:ext uri="{FF2B5EF4-FFF2-40B4-BE49-F238E27FC236}">
                <a16:creationId xmlns:a16="http://schemas.microsoft.com/office/drawing/2014/main" id="{3AC2F4D3-95B2-4082-9626-A9DD07336907}"/>
              </a:ext>
            </a:extLst>
          </p:cNvPr>
          <p:cNvSpPr>
            <a:spLocks noGrp="1" noChangeArrowheads="1"/>
          </p:cNvSpPr>
          <p:nvPr>
            <p:ph type="body" idx="1"/>
          </p:nvPr>
        </p:nvSpPr>
        <p:spPr/>
        <p:txBody>
          <a:bodyPr/>
          <a:lstStyle/>
          <a:p>
            <a:pPr algn="just"/>
            <a:r>
              <a:rPr lang="en-GB" altLang="en-US">
                <a:latin typeface="Arial Narrow" panose="020B0606020202030204" pitchFamily="34" charset="0"/>
              </a:rPr>
              <a:t>AT&amp;T now developed UNIX System III, based on Version 7, as a commercial version and sold the product directly, the first version launching in 1982. However its subsidiary, Western Electric, continued to sell older Unix versions, based on the UNIX System (Versions 1 to 7). To end the confusion between all the differing versions, AT&amp;T combined various versions developed at other universities and companies into UNIX System V Release 1. This introduced features such as the vi editor and curses from the Berkeley Software Distribution of Unix developed at the University of California, Berkeley (UCB). This also included support for the DEC VAX machine.</a:t>
            </a:r>
          </a:p>
          <a:p>
            <a:pPr algn="just"/>
            <a:endParaRPr lang="en-GB" altLang="en-US">
              <a:latin typeface="Arial Narrow" panose="020B0606020202030204" pitchFamily="34" charset="0"/>
            </a:endParaRPr>
          </a:p>
          <a:p>
            <a:pPr algn="just"/>
            <a:r>
              <a:rPr lang="en-GB" altLang="en-US">
                <a:latin typeface="Arial Narrow" panose="020B0606020202030204" pitchFamily="34" charset="0"/>
              </a:rPr>
              <a:t>The new commercial Unix releases however no longer included the source code and so UCB continued to develop BSD Unix as an alternative to UNIX System III and V, originally on the PDP-11 architecture (the BSD 2.x releases, ending with 2.10). Perhaps the most important aspect of the BSD development effort was the addition of TCP/IP network code to the mainstream Unix kernel. The BSD effort produced eight significant releases that contained network code: 4.1c, 4.2, 4.3, 4.3-Tahoe ("Tahoe" being the nickname of the CCI Power 6/32 architecture that was the first non-DEC port of the BSD kernel), 4.3-Reno (to match the "Tahoe" naming, and that the release was something of a gamble), Net2, 4.4, and 4.4-lite. The network code found in these releases is the ancestor of almost all TCP/IP network code in use today, including code that was later released in AT&amp;T System V UNIX and Microsoft Windows.</a:t>
            </a:r>
            <a:endParaRPr lang="en-US" altLang="en-US">
              <a:latin typeface="Arial Narrow" panose="020B0606020202030204"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61910CF2-4D69-4236-9336-F9642306B217}"/>
              </a:ext>
            </a:extLst>
          </p:cNvPr>
          <p:cNvSpPr>
            <a:spLocks noRot="1" noChangeArrowheads="1" noTextEdit="1"/>
          </p:cNvSpPr>
          <p:nvPr>
            <p:ph type="sldImg"/>
          </p:nvPr>
        </p:nvSpPr>
        <p:spPr>
          <a:ln/>
        </p:spPr>
      </p:sp>
      <p:sp>
        <p:nvSpPr>
          <p:cNvPr id="178179" name="Rectangle 3">
            <a:extLst>
              <a:ext uri="{FF2B5EF4-FFF2-40B4-BE49-F238E27FC236}">
                <a16:creationId xmlns:a16="http://schemas.microsoft.com/office/drawing/2014/main" id="{257C4A05-77FF-4C02-A477-EB022FB2697C}"/>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398843A3-4F49-4A7D-A509-0A523D24005F}"/>
              </a:ext>
            </a:extLst>
          </p:cNvPr>
          <p:cNvSpPr>
            <a:spLocks noRot="1" noChangeArrowheads="1" noTextEdit="1"/>
          </p:cNvSpPr>
          <p:nvPr>
            <p:ph type="sldImg"/>
          </p:nvPr>
        </p:nvSpPr>
        <p:spPr>
          <a:ln/>
        </p:spPr>
      </p:sp>
      <p:sp>
        <p:nvSpPr>
          <p:cNvPr id="179203" name="Rectangle 3">
            <a:extLst>
              <a:ext uri="{FF2B5EF4-FFF2-40B4-BE49-F238E27FC236}">
                <a16:creationId xmlns:a16="http://schemas.microsoft.com/office/drawing/2014/main" id="{415046E3-5100-4B38-9D64-D7FF60AC2381}"/>
              </a:ext>
            </a:extLst>
          </p:cNvPr>
          <p:cNvSpPr>
            <a:spLocks noGrp="1" noChangeArrowheads="1"/>
          </p:cNvSpPr>
          <p:nvPr>
            <p:ph type="body" idx="1"/>
          </p:nvPr>
        </p:nvSpPr>
        <p:spPr/>
        <p:txBody>
          <a:bodyPr/>
          <a:lstStyle/>
          <a:p>
            <a:pPr algn="just"/>
            <a:r>
              <a:rPr lang="en-GB" altLang="en-US">
                <a:latin typeface="Arial Narrow" panose="020B0606020202030204" pitchFamily="34" charset="0"/>
              </a:rPr>
              <a:t>The owner is the user owning the file.  Each user has an internal user number (UID), and an internal group number (GID), set by the system administrator. Everyone with the same group number is said to be in the same group. Group permissions apply to everyone else with the same group number.  World/others is everyone else.</a:t>
            </a:r>
          </a:p>
          <a:p>
            <a:pPr algn="just"/>
            <a:endParaRPr lang="en-GB" altLang="en-US">
              <a:latin typeface="Arial Narrow" panose="020B0606020202030204" pitchFamily="34" charset="0"/>
            </a:endParaRPr>
          </a:p>
          <a:p>
            <a:pPr algn="just"/>
            <a:r>
              <a:rPr lang="en-GB" altLang="en-US">
                <a:latin typeface="Arial Narrow" panose="020B0606020202030204" pitchFamily="34" charset="0"/>
              </a:rPr>
              <a:t>For example, the file file1.txt may have permissions set as</a:t>
            </a:r>
          </a:p>
          <a:p>
            <a:pPr algn="just"/>
            <a:endParaRPr lang="en-GB" altLang="en-US">
              <a:latin typeface="Arial Narrow" panose="020B0606020202030204" pitchFamily="34" charset="0"/>
            </a:endParaRPr>
          </a:p>
          <a:p>
            <a:pPr algn="just"/>
            <a:r>
              <a:rPr lang="en-GB" altLang="en-US">
                <a:latin typeface="Arial Narrow" panose="020B0606020202030204" pitchFamily="34" charset="0"/>
              </a:rPr>
              <a:t>rwxrw-rw-. </a:t>
            </a:r>
          </a:p>
          <a:p>
            <a:pPr algn="just"/>
            <a:endParaRPr lang="en-GB" altLang="en-US">
              <a:latin typeface="Arial Narrow" panose="020B0606020202030204" pitchFamily="34" charset="0"/>
            </a:endParaRPr>
          </a:p>
          <a:p>
            <a:pPr algn="just"/>
            <a:r>
              <a:rPr lang="en-GB" altLang="en-US">
                <a:latin typeface="Arial Narrow" panose="020B0606020202030204" pitchFamily="34" charset="0"/>
              </a:rPr>
              <a:t>This would mean that the owner of the file can read the file, write to it, and execute it. People in his/her group have the same privileges, except for executing the file.</a:t>
            </a:r>
          </a:p>
          <a:p>
            <a:pPr algn="just"/>
            <a:r>
              <a:rPr lang="en-GB" altLang="en-US">
                <a:latin typeface="Arial Narrow" panose="020B0606020202030204" pitchFamily="34" charset="0"/>
              </a:rPr>
              <a:t>Everyone else can read and write to the file; they cannot execute it.</a:t>
            </a:r>
          </a:p>
          <a:p>
            <a:pPr algn="just"/>
            <a:r>
              <a:rPr lang="en-GB" altLang="en-US">
                <a:latin typeface="Arial Narrow" panose="020B0606020202030204" pitchFamily="34" charset="0"/>
              </a:rPr>
              <a:t>The permissions of a file/directory can be changed with the chmod command.</a:t>
            </a:r>
          </a:p>
          <a:p>
            <a:pPr algn="just"/>
            <a:endParaRPr lang="en-GB" altLang="en-US">
              <a:latin typeface="Arial Narrow" panose="020B0606020202030204" pitchFamily="34" charset="0"/>
            </a:endParaRPr>
          </a:p>
          <a:p>
            <a:pPr algn="just"/>
            <a:endParaRPr lang="en-GB" altLang="en-US">
              <a:latin typeface="Arial Narrow" panose="020B060602020203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1B258E83-35A1-45B6-88CE-CE9A99DF0429}"/>
              </a:ext>
            </a:extLst>
          </p:cNvPr>
          <p:cNvSpPr>
            <a:spLocks noRot="1" noChangeArrowheads="1" noTextEdit="1"/>
          </p:cNvSpPr>
          <p:nvPr>
            <p:ph type="sldImg"/>
          </p:nvPr>
        </p:nvSpPr>
        <p:spPr>
          <a:ln/>
        </p:spPr>
      </p:sp>
      <p:sp>
        <p:nvSpPr>
          <p:cNvPr id="180227" name="Rectangle 3">
            <a:extLst>
              <a:ext uri="{FF2B5EF4-FFF2-40B4-BE49-F238E27FC236}">
                <a16:creationId xmlns:a16="http://schemas.microsoft.com/office/drawing/2014/main" id="{47667ADD-DB87-44A4-84D7-D3306B6C64B8}"/>
              </a:ext>
            </a:extLst>
          </p:cNvPr>
          <p:cNvSpPr>
            <a:spLocks noGrp="1" noChangeArrowheads="1"/>
          </p:cNvSpPr>
          <p:nvPr>
            <p:ph type="body" idx="1"/>
          </p:nvPr>
        </p:nvSpPr>
        <p:spPr/>
        <p:txBody>
          <a:bodyPr/>
          <a:lstStyle/>
          <a:p>
            <a:pPr algn="just"/>
            <a:r>
              <a:rPr lang="en-GB" altLang="en-US">
                <a:latin typeface="Arial Narrow" panose="020B0606020202030204" pitchFamily="34" charset="0"/>
              </a:rPr>
              <a:t>The touch command updates the access and modification times of a file.  The command can also be used to create zero-length files.</a:t>
            </a:r>
          </a:p>
          <a:p>
            <a:pPr algn="just"/>
            <a:endParaRPr lang="en-GB" altLang="en-US">
              <a:latin typeface="Arial Narrow" panose="020B0606020202030204" pitchFamily="34" charset="0"/>
            </a:endParaRPr>
          </a:p>
          <a:p>
            <a:pPr algn="just"/>
            <a:r>
              <a:rPr lang="en-GB" altLang="en-US">
                <a:latin typeface="Arial Narrow" panose="020B0606020202030204" pitchFamily="34" charset="0"/>
              </a:rPr>
              <a:t>touch &lt;filename&gt;</a:t>
            </a:r>
          </a:p>
          <a:p>
            <a:pPr algn="just"/>
            <a:endParaRPr lang="en-GB" altLang="en-US">
              <a:latin typeface="Arial Narrow" panose="020B0606020202030204" pitchFamily="34" charset="0"/>
            </a:endParaRPr>
          </a:p>
          <a:p>
            <a:pPr algn="just"/>
            <a:r>
              <a:rPr lang="en-GB" altLang="en-US">
                <a:latin typeface="Arial Narrow" panose="020B0606020202030204" pitchFamily="34" charset="0"/>
              </a:rPr>
              <a:t>touch can be helpful when used in situations where an application checks a files last modification time before taking some action such as a backup or complile.</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51EB2FCB-584C-4DDA-9C79-04EA85030532}"/>
              </a:ext>
            </a:extLst>
          </p:cNvPr>
          <p:cNvSpPr>
            <a:spLocks noRot="1" noChangeArrowheads="1" noTextEdit="1"/>
          </p:cNvSpPr>
          <p:nvPr>
            <p:ph type="sldImg"/>
          </p:nvPr>
        </p:nvSpPr>
        <p:spPr>
          <a:ln/>
        </p:spPr>
      </p:sp>
      <p:sp>
        <p:nvSpPr>
          <p:cNvPr id="181251" name="Rectangle 3">
            <a:extLst>
              <a:ext uri="{FF2B5EF4-FFF2-40B4-BE49-F238E27FC236}">
                <a16:creationId xmlns:a16="http://schemas.microsoft.com/office/drawing/2014/main" id="{CBF5AC24-6CF9-4E00-BA71-0B916D9C539F}"/>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A855E63C-C7E9-4EE6-AC12-DBBE38309D42}"/>
              </a:ext>
            </a:extLst>
          </p:cNvPr>
          <p:cNvSpPr>
            <a:spLocks noRot="1" noChangeArrowheads="1" noTextEdit="1"/>
          </p:cNvSpPr>
          <p:nvPr>
            <p:ph type="sldImg"/>
          </p:nvPr>
        </p:nvSpPr>
        <p:spPr>
          <a:ln/>
        </p:spPr>
      </p:sp>
      <p:sp>
        <p:nvSpPr>
          <p:cNvPr id="184323" name="Rectangle 3">
            <a:extLst>
              <a:ext uri="{FF2B5EF4-FFF2-40B4-BE49-F238E27FC236}">
                <a16:creationId xmlns:a16="http://schemas.microsoft.com/office/drawing/2014/main" id="{89C233F4-D87E-4B92-901F-D0AF6D725064}"/>
              </a:ext>
            </a:extLst>
          </p:cNvPr>
          <p:cNvSpPr>
            <a:spLocks noGrp="1" noChangeArrowheads="1"/>
          </p:cNvSpPr>
          <p:nvPr>
            <p:ph type="body" idx="1"/>
          </p:nvPr>
        </p:nvSpPr>
        <p:spPr/>
        <p:txBody>
          <a:bodyPr/>
          <a:lstStyle/>
          <a:p>
            <a:r>
              <a:rPr lang="en-US" altLang="en-US">
                <a:latin typeface="Arial Narrow" panose="020B0606020202030204" pitchFamily="34" charset="0"/>
              </a:rPr>
              <a:t>Here we see three more files, “.”, “..” and “.hidden_file”. “.” and “..” are directory files, they represent the current directory (.) and the parent directory (..) which is /tmp.</a:t>
            </a:r>
            <a:endParaRPr lang="en-GB" altLang="en-US">
              <a:latin typeface="Arial Narrow" panose="020B0606020202030204"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a:extLst>
              <a:ext uri="{FF2B5EF4-FFF2-40B4-BE49-F238E27FC236}">
                <a16:creationId xmlns:a16="http://schemas.microsoft.com/office/drawing/2014/main" id="{B0E3FB1D-88ED-47EE-A472-DC1484EA4DB7}"/>
              </a:ext>
            </a:extLst>
          </p:cNvPr>
          <p:cNvSpPr>
            <a:spLocks noRot="1" noChangeArrowheads="1" noTextEdit="1"/>
          </p:cNvSpPr>
          <p:nvPr>
            <p:ph type="sldImg"/>
          </p:nvPr>
        </p:nvSpPr>
        <p:spPr>
          <a:ln/>
        </p:spPr>
      </p:sp>
      <p:sp>
        <p:nvSpPr>
          <p:cNvPr id="294915" name="Rectangle 3">
            <a:extLst>
              <a:ext uri="{FF2B5EF4-FFF2-40B4-BE49-F238E27FC236}">
                <a16:creationId xmlns:a16="http://schemas.microsoft.com/office/drawing/2014/main" id="{473A9AE9-D25E-4847-9583-E50381F5399C}"/>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222BC9D9-A320-4D7D-8BAE-95AEA207B4F2}"/>
              </a:ext>
            </a:extLst>
          </p:cNvPr>
          <p:cNvSpPr>
            <a:spLocks noRot="1" noChangeArrowheads="1" noTextEdit="1"/>
          </p:cNvSpPr>
          <p:nvPr>
            <p:ph type="sldImg"/>
          </p:nvPr>
        </p:nvSpPr>
        <p:spPr>
          <a:ln/>
        </p:spPr>
      </p:sp>
      <p:sp>
        <p:nvSpPr>
          <p:cNvPr id="295939" name="Rectangle 3">
            <a:extLst>
              <a:ext uri="{FF2B5EF4-FFF2-40B4-BE49-F238E27FC236}">
                <a16:creationId xmlns:a16="http://schemas.microsoft.com/office/drawing/2014/main" id="{D9A35289-8211-4FDE-AB53-792CDCC30AA3}"/>
              </a:ext>
            </a:extLst>
          </p:cNvPr>
          <p:cNvSpPr>
            <a:spLocks noGrp="1" noChangeArrowheads="1"/>
          </p:cNvSpPr>
          <p:nvPr>
            <p:ph type="body" idx="1"/>
          </p:nvPr>
        </p:nvSpPr>
        <p:spPr/>
        <p:txBody>
          <a:bodyPr/>
          <a:lstStyle/>
          <a:p>
            <a:pPr algn="just"/>
            <a:r>
              <a:rPr lang="en-GB" altLang="en-US">
                <a:latin typeface="Arial Narrow" panose="020B0606020202030204" pitchFamily="34" charset="0"/>
              </a:rPr>
              <a:t>The general syntax of a command is</a:t>
            </a:r>
          </a:p>
          <a:p>
            <a:pPr algn="just"/>
            <a:endParaRPr lang="en-GB" altLang="en-US">
              <a:latin typeface="Arial Narrow" panose="020B0606020202030204" pitchFamily="34" charset="0"/>
            </a:endParaRPr>
          </a:p>
          <a:p>
            <a:pPr algn="just"/>
            <a:r>
              <a:rPr lang="en-GB" altLang="en-US">
                <a:latin typeface="Arial Narrow" panose="020B0606020202030204" pitchFamily="34" charset="0"/>
              </a:rPr>
              <a:t>command [-flag(s)] [filename(s) ]</a:t>
            </a:r>
          </a:p>
          <a:p>
            <a:pPr algn="just"/>
            <a:endParaRPr lang="en-GB" altLang="en-US">
              <a:latin typeface="Arial Narrow" panose="020B0606020202030204" pitchFamily="34" charset="0"/>
            </a:endParaRPr>
          </a:p>
          <a:p>
            <a:pPr algn="just"/>
            <a:r>
              <a:rPr lang="en-GB" altLang="en-US">
                <a:latin typeface="Arial Narrow" panose="020B0606020202030204" pitchFamily="34" charset="0"/>
              </a:rPr>
              <a:t>where:</a:t>
            </a:r>
          </a:p>
          <a:p>
            <a:pPr algn="just"/>
            <a:endParaRPr lang="en-GB" altLang="en-US">
              <a:latin typeface="Arial Narrow" panose="020B0606020202030204" pitchFamily="34" charset="0"/>
            </a:endParaRPr>
          </a:p>
          <a:p>
            <a:pPr algn="just"/>
            <a:r>
              <a:rPr lang="en-GB" altLang="en-US" b="1">
                <a:latin typeface="Arial Narrow" panose="020B0606020202030204" pitchFamily="34" charset="0"/>
              </a:rPr>
              <a:t> command</a:t>
            </a:r>
            <a:r>
              <a:rPr lang="en-GB" altLang="en-US">
                <a:latin typeface="Arial Narrow" panose="020B0606020202030204" pitchFamily="34" charset="0"/>
              </a:rPr>
              <a:t> is the filename representing the command.</a:t>
            </a:r>
          </a:p>
          <a:p>
            <a:pPr algn="just"/>
            <a:endParaRPr lang="en-GB" altLang="en-US">
              <a:latin typeface="Arial Narrow" panose="020B0606020202030204" pitchFamily="34" charset="0"/>
            </a:endParaRPr>
          </a:p>
          <a:p>
            <a:pPr algn="just"/>
            <a:r>
              <a:rPr lang="en-GB" altLang="en-US" b="1">
                <a:latin typeface="Arial Narrow" panose="020B0606020202030204" pitchFamily="34" charset="0"/>
              </a:rPr>
              <a:t> flag(s)</a:t>
            </a:r>
            <a:r>
              <a:rPr lang="en-GB" altLang="en-US">
                <a:latin typeface="Arial Narrow" panose="020B0606020202030204" pitchFamily="34" charset="0"/>
              </a:rPr>
              <a:t> are option(s) to the command. Most start with a minus (-) sign, followed by a number of single characters, each with a special meaning for the command.</a:t>
            </a:r>
          </a:p>
          <a:p>
            <a:pPr algn="just"/>
            <a:endParaRPr lang="en-GB" altLang="en-US">
              <a:latin typeface="Arial Narrow" panose="020B0606020202030204" pitchFamily="34" charset="0"/>
            </a:endParaRPr>
          </a:p>
          <a:p>
            <a:pPr algn="just"/>
            <a:r>
              <a:rPr lang="en-GB" altLang="en-US">
                <a:latin typeface="Arial Narrow" panose="020B0606020202030204" pitchFamily="34" charset="0"/>
              </a:rPr>
              <a:t> </a:t>
            </a:r>
            <a:r>
              <a:rPr lang="en-GB" altLang="en-US" b="1">
                <a:latin typeface="Arial Narrow" panose="020B0606020202030204" pitchFamily="34" charset="0"/>
              </a:rPr>
              <a:t>filename(s)</a:t>
            </a:r>
            <a:r>
              <a:rPr lang="en-GB" altLang="en-US">
                <a:latin typeface="Arial Narrow" panose="020B0606020202030204" pitchFamily="34" charset="0"/>
              </a:rPr>
              <a:t> are files (input and/or output) to be used by the command.</a:t>
            </a:r>
          </a:p>
          <a:p>
            <a:pPr algn="just"/>
            <a:endParaRPr lang="en-GB" altLang="en-US">
              <a:latin typeface="Arial Narrow" panose="020B0606020202030204"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34885817-C8CE-4B4D-B7BF-6DBFD5A12D47}"/>
              </a:ext>
            </a:extLst>
          </p:cNvPr>
          <p:cNvSpPr>
            <a:spLocks noRot="1" noChangeArrowheads="1" noTextEdit="1"/>
          </p:cNvSpPr>
          <p:nvPr>
            <p:ph type="sldImg"/>
          </p:nvPr>
        </p:nvSpPr>
        <p:spPr>
          <a:ln/>
        </p:spPr>
      </p:sp>
      <p:sp>
        <p:nvSpPr>
          <p:cNvPr id="185347" name="Rectangle 3">
            <a:extLst>
              <a:ext uri="{FF2B5EF4-FFF2-40B4-BE49-F238E27FC236}">
                <a16:creationId xmlns:a16="http://schemas.microsoft.com/office/drawing/2014/main" id="{B2EA4ADB-2738-4B67-BC73-3A5FC6C82C60}"/>
              </a:ext>
            </a:extLst>
          </p:cNvPr>
          <p:cNvSpPr>
            <a:spLocks noGrp="1" noChangeArrowheads="1"/>
          </p:cNvSpPr>
          <p:nvPr>
            <p:ph type="body" idx="1"/>
          </p:nvPr>
        </p:nvSpPr>
        <p:spPr/>
        <p:txBody>
          <a:bodyPr/>
          <a:lstStyle/>
          <a:p>
            <a:pPr algn="just"/>
            <a:r>
              <a:rPr lang="en-GB" altLang="en-US" sz="1000" u="sng">
                <a:latin typeface="Arial Narrow" panose="020B0606020202030204" pitchFamily="34" charset="0"/>
              </a:rPr>
              <a:t>ls command:</a:t>
            </a:r>
          </a:p>
          <a:p>
            <a:pPr algn="just"/>
            <a:endParaRPr lang="en-GB" altLang="en-US" sz="1000" u="sng">
              <a:latin typeface="Arial Narrow" panose="020B0606020202030204" pitchFamily="34" charset="0"/>
            </a:endParaRPr>
          </a:p>
          <a:p>
            <a:pPr algn="just"/>
            <a:r>
              <a:rPr lang="en-GB" altLang="en-US" sz="1000">
                <a:latin typeface="Arial Narrow" panose="020B0606020202030204" pitchFamily="34" charset="0"/>
              </a:rPr>
              <a:t>-a	Lists all entries in the directory, including the entries that begin with a . (dot).</a:t>
            </a:r>
          </a:p>
          <a:p>
            <a:pPr algn="just"/>
            <a:r>
              <a:rPr lang="en-GB" altLang="en-US" sz="1000">
                <a:latin typeface="Arial Narrow" panose="020B0606020202030204" pitchFamily="34" charset="0"/>
              </a:rPr>
              <a:t>-d	Displays only the information for the directory named. Directories are treated like files, which 	is helpful when using the -l flag to get the status of a directory.</a:t>
            </a:r>
          </a:p>
          <a:p>
            <a:pPr algn="just"/>
            <a:r>
              <a:rPr lang="en-GB" altLang="en-US" sz="1000">
                <a:latin typeface="Arial Narrow" panose="020B0606020202030204" pitchFamily="34" charset="0"/>
              </a:rPr>
              <a:t> -l	(Lower case L) Displays the mode, number of links, owner, group, size (in bytes), and time 	of last modification for each file. If the file is a special file, the size field contains the major 	and minor device numbers. If the time of last modification is greater than six months ago, 	the time field is shown in the format month date year where as files modified within six 	months the time field is shown as month date time format.</a:t>
            </a:r>
          </a:p>
          <a:p>
            <a:pPr algn="just"/>
            <a:r>
              <a:rPr lang="en-GB" altLang="en-US" sz="1000">
                <a:latin typeface="Arial Narrow" panose="020B0606020202030204" pitchFamily="34" charset="0"/>
              </a:rPr>
              <a:t>-t	Sorts by time of last modification (latest first) instead of by name.</a:t>
            </a:r>
          </a:p>
          <a:p>
            <a:pPr algn="just"/>
            <a:r>
              <a:rPr lang="en-GB" altLang="en-US" sz="1000">
                <a:latin typeface="Arial Narrow" panose="020B0606020202030204" pitchFamily="34" charset="0"/>
              </a:rPr>
              <a:t>-r	Reverses the order of the sort, giving reverse alphabetic or the oldest first, as appropriate.</a:t>
            </a:r>
          </a:p>
          <a:p>
            <a:pPr algn="just"/>
            <a:endParaRPr lang="en-GB" altLang="en-US" sz="1000">
              <a:latin typeface="Arial Narrow" panose="020B0606020202030204" pitchFamily="34" charset="0"/>
            </a:endParaRPr>
          </a:p>
          <a:p>
            <a:pPr algn="just"/>
            <a:r>
              <a:rPr lang="en-GB" altLang="en-US" sz="1000" u="sng">
                <a:latin typeface="Arial Narrow" panose="020B0606020202030204" pitchFamily="34" charset="0"/>
              </a:rPr>
              <a:t>cd command:</a:t>
            </a:r>
          </a:p>
          <a:p>
            <a:pPr algn="just"/>
            <a:endParaRPr lang="en-GB" altLang="en-US" sz="1000" u="sng">
              <a:latin typeface="Arial Narrow" panose="020B0606020202030204" pitchFamily="34" charset="0"/>
            </a:endParaRPr>
          </a:p>
          <a:p>
            <a:pPr algn="just"/>
            <a:r>
              <a:rPr lang="en-GB" altLang="en-US" sz="1000">
                <a:latin typeface="Arial Narrow" panose="020B0606020202030204" pitchFamily="34" charset="0"/>
              </a:rPr>
              <a:t>cd .. 	To go up one level of the directory tree</a:t>
            </a:r>
          </a:p>
          <a:p>
            <a:pPr algn="just"/>
            <a:r>
              <a:rPr lang="en-GB" altLang="en-US" sz="1000">
                <a:latin typeface="Arial Narrow" panose="020B0606020202030204" pitchFamily="34" charset="0"/>
              </a:rPr>
              <a:t>cd -	To return to repvious (last) directory.</a:t>
            </a:r>
          </a:p>
          <a:p>
            <a:pPr algn="just"/>
            <a:endParaRPr lang="en-GB" altLang="en-US" sz="1000">
              <a:latin typeface="Arial Narrow" panose="020B0606020202030204" pitchFamily="34" charset="0"/>
            </a:endParaRPr>
          </a:p>
          <a:p>
            <a:pPr algn="just"/>
            <a:r>
              <a:rPr lang="en-GB" altLang="en-US" sz="1000" u="sng">
                <a:latin typeface="Arial Narrow" panose="020B0606020202030204" pitchFamily="34" charset="0"/>
              </a:rPr>
              <a:t>pwd command:</a:t>
            </a:r>
          </a:p>
          <a:p>
            <a:pPr algn="just"/>
            <a:endParaRPr lang="en-GB" altLang="en-US" sz="1000">
              <a:latin typeface="Arial Narrow" panose="020B0606020202030204" pitchFamily="34" charset="0"/>
            </a:endParaRPr>
          </a:p>
          <a:p>
            <a:pPr algn="just"/>
            <a:r>
              <a:rPr lang="en-GB" altLang="en-US" sz="1000">
                <a:latin typeface="Arial Narrow" panose="020B0606020202030204" pitchFamily="34" charset="0"/>
              </a:rPr>
              <a:t> -P	Displays the absolute path name of the current directory. The absolute path name displayed 	with the -P flag does not contain file names that, in the context of the path name, refer to 	files of type symbolic link.</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2C40D0C0-A81C-4EA8-AB57-DA04240DE3F8}"/>
              </a:ext>
            </a:extLst>
          </p:cNvPr>
          <p:cNvSpPr>
            <a:spLocks noRot="1" noChangeArrowheads="1" noTextEdit="1"/>
          </p:cNvSpPr>
          <p:nvPr>
            <p:ph type="sldImg"/>
          </p:nvPr>
        </p:nvSpPr>
        <p:spPr>
          <a:ln/>
        </p:spPr>
      </p:sp>
      <p:sp>
        <p:nvSpPr>
          <p:cNvPr id="187395" name="Rectangle 3">
            <a:extLst>
              <a:ext uri="{FF2B5EF4-FFF2-40B4-BE49-F238E27FC236}">
                <a16:creationId xmlns:a16="http://schemas.microsoft.com/office/drawing/2014/main" id="{6C095E25-9655-4D73-A634-4D70C7F03180}"/>
              </a:ext>
            </a:extLst>
          </p:cNvPr>
          <p:cNvSpPr>
            <a:spLocks noGrp="1" noChangeArrowheads="1"/>
          </p:cNvSpPr>
          <p:nvPr>
            <p:ph type="body" idx="1"/>
          </p:nvPr>
        </p:nvSpPr>
        <p:spPr/>
        <p:txBody>
          <a:bodyPr/>
          <a:lstStyle/>
          <a:p>
            <a:pPr eaLnBrk="0" hangingPunct="0">
              <a:spcBef>
                <a:spcPct val="0"/>
              </a:spcBef>
              <a:buFont typeface="Wingdings" panose="05000000000000000000" pitchFamily="2" charset="2"/>
              <a:buChar char="§"/>
            </a:pPr>
            <a:r>
              <a:rPr lang="en-US" altLang="en-US">
                <a:latin typeface="Arial Narrow" panose="020B0606020202030204" pitchFamily="34" charset="0"/>
              </a:rPr>
              <a:t>So, doing “ls -l file*” would show a long listing of all files that begin with the word “file”.</a:t>
            </a:r>
          </a:p>
          <a:p>
            <a:pPr eaLnBrk="0" hangingPunct="0">
              <a:spcBef>
                <a:spcPct val="0"/>
              </a:spcBef>
              <a:buFont typeface="Wingdings" panose="05000000000000000000" pitchFamily="2" charset="2"/>
              <a:buChar char="§"/>
            </a:pPr>
            <a:r>
              <a:rPr lang="en-US" altLang="en-US">
                <a:latin typeface="Arial Narrow" panose="020B0606020202030204" pitchFamily="34" charset="0"/>
              </a:rPr>
              <a:t>Doing “ls *.txt” would show a list of files ending in “.txt”.</a:t>
            </a:r>
          </a:p>
          <a:p>
            <a:pPr eaLnBrk="0" hangingPunct="0">
              <a:spcBef>
                <a:spcPct val="0"/>
              </a:spcBef>
              <a:buFont typeface="Wingdings" panose="05000000000000000000" pitchFamily="2" charset="2"/>
              <a:buChar char="§"/>
            </a:pPr>
            <a:r>
              <a:rPr lang="en-US" altLang="en-US">
                <a:latin typeface="Arial Narrow" panose="020B0606020202030204" pitchFamily="34" charset="0"/>
              </a:rPr>
              <a:t>Doing “ls -l f?le*” would show a long listing of files starting with “f”, followed by any single character, followed by “le”, followed by any number of any characters.</a:t>
            </a:r>
          </a:p>
          <a:p>
            <a:pPr>
              <a:buFont typeface="Wingdings" panose="05000000000000000000" pitchFamily="2" charset="2"/>
              <a:buChar char="§"/>
            </a:pPr>
            <a:endParaRPr lang="en-GB" altLang="en-US">
              <a:latin typeface="Arial Narrow" panose="020B0606020202030204"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D9CE4541-0EBF-489F-A16C-7B3997CDF25C}"/>
              </a:ext>
            </a:extLst>
          </p:cNvPr>
          <p:cNvSpPr>
            <a:spLocks noRot="1" noChangeArrowheads="1" noTextEdit="1"/>
          </p:cNvSpPr>
          <p:nvPr>
            <p:ph type="sldImg"/>
          </p:nvPr>
        </p:nvSpPr>
        <p:spPr>
          <a:ln/>
        </p:spPr>
      </p:sp>
      <p:sp>
        <p:nvSpPr>
          <p:cNvPr id="188419" name="Rectangle 3">
            <a:extLst>
              <a:ext uri="{FF2B5EF4-FFF2-40B4-BE49-F238E27FC236}">
                <a16:creationId xmlns:a16="http://schemas.microsoft.com/office/drawing/2014/main" id="{F6F84A92-8ABC-4577-A936-0BB4237F3FFB}"/>
              </a:ext>
            </a:extLst>
          </p:cNvPr>
          <p:cNvSpPr>
            <a:spLocks noGrp="1" noChangeArrowheads="1"/>
          </p:cNvSpPr>
          <p:nvPr>
            <p:ph type="body" idx="1"/>
          </p:nvPr>
        </p:nvSpPr>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5974-BDC7-4DE8-9F6D-D64F9F9FC4B3}"/>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92AC1EC-42D9-4183-9F5C-3E9E242E51D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Slide Number Placeholder 3">
            <a:extLst>
              <a:ext uri="{FF2B5EF4-FFF2-40B4-BE49-F238E27FC236}">
                <a16:creationId xmlns:a16="http://schemas.microsoft.com/office/drawing/2014/main" id="{C59D8BF4-44F8-4234-A59D-A4340753769A}"/>
              </a:ext>
            </a:extLst>
          </p:cNvPr>
          <p:cNvSpPr>
            <a:spLocks noGrp="1"/>
          </p:cNvSpPr>
          <p:nvPr>
            <p:ph type="sldNum" sz="quarter" idx="10"/>
          </p:nvPr>
        </p:nvSpPr>
        <p:spPr/>
        <p:txBody>
          <a:bodyPr/>
          <a:lstStyle>
            <a:lvl1pPr>
              <a:defRPr/>
            </a:lvl1pPr>
          </a:lstStyle>
          <a:p>
            <a:r>
              <a:rPr lang="en-GB" altLang="en-US" dirty="0"/>
              <a:t>Page </a:t>
            </a:r>
            <a:fld id="{516409BA-202E-41A0-BF97-9BF65B25999F}" type="slidenum">
              <a:rPr lang="en-GB" altLang="en-US"/>
              <a:pPr/>
              <a:t>‹#›</a:t>
            </a:fld>
            <a:r>
              <a:rPr lang="en-GB" altLang="en-US" sz="1400" b="0" dirty="0">
                <a:solidFill>
                  <a:schemeClr val="tx1"/>
                </a:solidFill>
              </a:rPr>
              <a:t> | 05 June 2006 | UNIX Fundamentals </a:t>
            </a:r>
          </a:p>
        </p:txBody>
      </p:sp>
    </p:spTree>
    <p:extLst>
      <p:ext uri="{BB962C8B-B14F-4D97-AF65-F5344CB8AC3E}">
        <p14:creationId xmlns:p14="http://schemas.microsoft.com/office/powerpoint/2010/main" val="150173049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371C-2AF2-42E2-9254-9721B7AEE2E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AD0830-01D9-45EA-BAC9-5EB3EDF6F2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a:extLst>
              <a:ext uri="{FF2B5EF4-FFF2-40B4-BE49-F238E27FC236}">
                <a16:creationId xmlns:a16="http://schemas.microsoft.com/office/drawing/2014/main" id="{4953B716-489F-4D7F-94C0-FFD2D236EB3A}"/>
              </a:ext>
            </a:extLst>
          </p:cNvPr>
          <p:cNvSpPr>
            <a:spLocks noGrp="1"/>
          </p:cNvSpPr>
          <p:nvPr>
            <p:ph type="sldNum" sz="quarter" idx="10"/>
          </p:nvPr>
        </p:nvSpPr>
        <p:spPr/>
        <p:txBody>
          <a:bodyPr/>
          <a:lstStyle>
            <a:lvl1pPr>
              <a:defRPr/>
            </a:lvl1pPr>
          </a:lstStyle>
          <a:p>
            <a:r>
              <a:rPr lang="en-GB" altLang="en-US"/>
              <a:t>Page </a:t>
            </a:r>
            <a:fld id="{15BCEDE2-95EF-4431-BE50-E2AD3FF2B99C}" type="slidenum">
              <a:rPr lang="en-GB" altLang="en-US"/>
              <a:pPr/>
              <a:t>‹#›</a:t>
            </a:fld>
            <a:r>
              <a:rPr lang="en-GB" altLang="en-US" sz="1400" b="0">
                <a:solidFill>
                  <a:schemeClr val="tx1"/>
                </a:solidFill>
              </a:rPr>
              <a:t> | 05 June 2006 | UNIX Fundamentals </a:t>
            </a:r>
          </a:p>
        </p:txBody>
      </p:sp>
    </p:spTree>
    <p:extLst>
      <p:ext uri="{BB962C8B-B14F-4D97-AF65-F5344CB8AC3E}">
        <p14:creationId xmlns:p14="http://schemas.microsoft.com/office/powerpoint/2010/main" val="27985957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A03942-D27A-4E76-8224-59A148C95F84}"/>
              </a:ext>
            </a:extLst>
          </p:cNvPr>
          <p:cNvSpPr>
            <a:spLocks noGrp="1"/>
          </p:cNvSpPr>
          <p:nvPr>
            <p:ph type="title" orient="vert"/>
          </p:nvPr>
        </p:nvSpPr>
        <p:spPr>
          <a:xfrm>
            <a:off x="6516688" y="476250"/>
            <a:ext cx="1943100" cy="53292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DE99F7-EBBE-426C-85E0-5BBC1CB065C2}"/>
              </a:ext>
            </a:extLst>
          </p:cNvPr>
          <p:cNvSpPr>
            <a:spLocks noGrp="1"/>
          </p:cNvSpPr>
          <p:nvPr>
            <p:ph type="body" orient="vert" idx="1"/>
          </p:nvPr>
        </p:nvSpPr>
        <p:spPr>
          <a:xfrm>
            <a:off x="684213" y="476250"/>
            <a:ext cx="5680075" cy="5329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a:extLst>
              <a:ext uri="{FF2B5EF4-FFF2-40B4-BE49-F238E27FC236}">
                <a16:creationId xmlns:a16="http://schemas.microsoft.com/office/drawing/2014/main" id="{1CB05E2B-98DE-4A27-8324-FB1F599F57BE}"/>
              </a:ext>
            </a:extLst>
          </p:cNvPr>
          <p:cNvSpPr>
            <a:spLocks noGrp="1"/>
          </p:cNvSpPr>
          <p:nvPr>
            <p:ph type="sldNum" sz="quarter" idx="10"/>
          </p:nvPr>
        </p:nvSpPr>
        <p:spPr/>
        <p:txBody>
          <a:bodyPr/>
          <a:lstStyle>
            <a:lvl1pPr>
              <a:defRPr/>
            </a:lvl1pPr>
          </a:lstStyle>
          <a:p>
            <a:r>
              <a:rPr lang="en-GB" altLang="en-US"/>
              <a:t>Page </a:t>
            </a:r>
            <a:fld id="{0BC4DF34-1458-4CCD-BF8F-57EE66D74CB3}" type="slidenum">
              <a:rPr lang="en-GB" altLang="en-US"/>
              <a:pPr/>
              <a:t>‹#›</a:t>
            </a:fld>
            <a:r>
              <a:rPr lang="en-GB" altLang="en-US" sz="1400" b="0">
                <a:solidFill>
                  <a:schemeClr val="tx1"/>
                </a:solidFill>
              </a:rPr>
              <a:t> | 05 June 2006 | UNIX Fundamentals </a:t>
            </a:r>
          </a:p>
        </p:txBody>
      </p:sp>
    </p:spTree>
    <p:extLst>
      <p:ext uri="{BB962C8B-B14F-4D97-AF65-F5344CB8AC3E}">
        <p14:creationId xmlns:p14="http://schemas.microsoft.com/office/powerpoint/2010/main" val="398048387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CC2D-0AA4-4C4E-BA21-B844DD6FBAF9}"/>
              </a:ext>
            </a:extLst>
          </p:cNvPr>
          <p:cNvSpPr>
            <a:spLocks noGrp="1"/>
          </p:cNvSpPr>
          <p:nvPr>
            <p:ph type="title"/>
          </p:nvPr>
        </p:nvSpPr>
        <p:spPr>
          <a:xfrm>
            <a:off x="684213" y="476250"/>
            <a:ext cx="7775575" cy="65881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5348176-5560-4AF9-867B-69793603B93D}"/>
              </a:ext>
            </a:extLst>
          </p:cNvPr>
          <p:cNvSpPr>
            <a:spLocks noGrp="1"/>
          </p:cNvSpPr>
          <p:nvPr>
            <p:ph type="body" sz="half" idx="1"/>
          </p:nvPr>
        </p:nvSpPr>
        <p:spPr>
          <a:xfrm>
            <a:off x="685800" y="1268413"/>
            <a:ext cx="3810000"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hart Placeholder 3">
            <a:extLst>
              <a:ext uri="{FF2B5EF4-FFF2-40B4-BE49-F238E27FC236}">
                <a16:creationId xmlns:a16="http://schemas.microsoft.com/office/drawing/2014/main" id="{741054A1-CFE1-4D97-BA91-9D6AD2FA7BD6}"/>
              </a:ext>
            </a:extLst>
          </p:cNvPr>
          <p:cNvSpPr>
            <a:spLocks noGrp="1"/>
          </p:cNvSpPr>
          <p:nvPr>
            <p:ph type="chart" sz="half" idx="2"/>
          </p:nvPr>
        </p:nvSpPr>
        <p:spPr>
          <a:xfrm>
            <a:off x="4648200" y="1268413"/>
            <a:ext cx="3810000" cy="4537075"/>
          </a:xfrm>
        </p:spPr>
        <p:txBody>
          <a:bodyPr/>
          <a:lstStyle/>
          <a:p>
            <a:endParaRPr lang="en-GB"/>
          </a:p>
        </p:txBody>
      </p:sp>
      <p:sp>
        <p:nvSpPr>
          <p:cNvPr id="5" name="Slide Number Placeholder 4">
            <a:extLst>
              <a:ext uri="{FF2B5EF4-FFF2-40B4-BE49-F238E27FC236}">
                <a16:creationId xmlns:a16="http://schemas.microsoft.com/office/drawing/2014/main" id="{EB302C74-B5F9-4DF6-A316-8ABE976CDB65}"/>
              </a:ext>
            </a:extLst>
          </p:cNvPr>
          <p:cNvSpPr>
            <a:spLocks noGrp="1"/>
          </p:cNvSpPr>
          <p:nvPr>
            <p:ph type="sldNum" sz="quarter" idx="10"/>
          </p:nvPr>
        </p:nvSpPr>
        <p:spPr>
          <a:xfrm>
            <a:off x="684213" y="6021388"/>
            <a:ext cx="7773987" cy="503237"/>
          </a:xfrm>
        </p:spPr>
        <p:txBody>
          <a:bodyPr/>
          <a:lstStyle>
            <a:lvl1pPr>
              <a:defRPr/>
            </a:lvl1pPr>
          </a:lstStyle>
          <a:p>
            <a:r>
              <a:rPr lang="en-GB" altLang="en-US"/>
              <a:t>Page </a:t>
            </a:r>
            <a:fld id="{ACC80C54-400D-4A98-9995-4926C204C351}" type="slidenum">
              <a:rPr lang="en-GB" altLang="en-US"/>
              <a:pPr/>
              <a:t>‹#›</a:t>
            </a:fld>
            <a:r>
              <a:rPr lang="en-GB" altLang="en-US" sz="1400" b="0">
                <a:solidFill>
                  <a:schemeClr val="tx1"/>
                </a:solidFill>
              </a:rPr>
              <a:t> | 05 June 2006 | UNIX Fundamentals </a:t>
            </a:r>
          </a:p>
        </p:txBody>
      </p:sp>
    </p:spTree>
    <p:extLst>
      <p:ext uri="{BB962C8B-B14F-4D97-AF65-F5344CB8AC3E}">
        <p14:creationId xmlns:p14="http://schemas.microsoft.com/office/powerpoint/2010/main" val="360875174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B36A-FCD2-4913-846A-76BA8A610640}"/>
              </a:ext>
            </a:extLst>
          </p:cNvPr>
          <p:cNvSpPr>
            <a:spLocks noGrp="1"/>
          </p:cNvSpPr>
          <p:nvPr>
            <p:ph type="title"/>
          </p:nvPr>
        </p:nvSpPr>
        <p:spPr>
          <a:xfrm>
            <a:off x="684213" y="476250"/>
            <a:ext cx="7775575" cy="65881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3774838-1B2B-413F-A66B-B691412CB25F}"/>
              </a:ext>
            </a:extLst>
          </p:cNvPr>
          <p:cNvSpPr>
            <a:spLocks noGrp="1"/>
          </p:cNvSpPr>
          <p:nvPr>
            <p:ph type="body" sz="half" idx="1"/>
          </p:nvPr>
        </p:nvSpPr>
        <p:spPr>
          <a:xfrm>
            <a:off x="685800" y="1268413"/>
            <a:ext cx="3810000"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51105B5-A570-4154-A1DC-4F456F233848}"/>
              </a:ext>
            </a:extLst>
          </p:cNvPr>
          <p:cNvSpPr>
            <a:spLocks noGrp="1"/>
          </p:cNvSpPr>
          <p:nvPr>
            <p:ph sz="half" idx="2"/>
          </p:nvPr>
        </p:nvSpPr>
        <p:spPr>
          <a:xfrm>
            <a:off x="4648200" y="1268413"/>
            <a:ext cx="3810000"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a:extLst>
              <a:ext uri="{FF2B5EF4-FFF2-40B4-BE49-F238E27FC236}">
                <a16:creationId xmlns:a16="http://schemas.microsoft.com/office/drawing/2014/main" id="{D4985E4F-6A3D-4759-B549-A6F918CD47AA}"/>
              </a:ext>
            </a:extLst>
          </p:cNvPr>
          <p:cNvSpPr>
            <a:spLocks noGrp="1"/>
          </p:cNvSpPr>
          <p:nvPr>
            <p:ph type="sldNum" sz="quarter" idx="10"/>
          </p:nvPr>
        </p:nvSpPr>
        <p:spPr>
          <a:xfrm>
            <a:off x="684213" y="6021388"/>
            <a:ext cx="7773987" cy="503237"/>
          </a:xfrm>
        </p:spPr>
        <p:txBody>
          <a:bodyPr/>
          <a:lstStyle>
            <a:lvl1pPr>
              <a:defRPr/>
            </a:lvl1pPr>
          </a:lstStyle>
          <a:p>
            <a:r>
              <a:rPr lang="en-GB" altLang="en-US"/>
              <a:t>Page </a:t>
            </a:r>
            <a:fld id="{D90BE438-DD0B-45A3-B738-98B6B9588B4F}" type="slidenum">
              <a:rPr lang="en-GB" altLang="en-US"/>
              <a:pPr/>
              <a:t>‹#›</a:t>
            </a:fld>
            <a:r>
              <a:rPr lang="en-GB" altLang="en-US" sz="1400" b="0">
                <a:solidFill>
                  <a:schemeClr val="tx1"/>
                </a:solidFill>
              </a:rPr>
              <a:t> | 05 June 2006 | UNIX Fundamentals </a:t>
            </a:r>
          </a:p>
        </p:txBody>
      </p:sp>
    </p:spTree>
    <p:extLst>
      <p:ext uri="{BB962C8B-B14F-4D97-AF65-F5344CB8AC3E}">
        <p14:creationId xmlns:p14="http://schemas.microsoft.com/office/powerpoint/2010/main" val="400392391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0518-4B11-4BA0-AAF7-DF45221065D6}"/>
              </a:ext>
            </a:extLst>
          </p:cNvPr>
          <p:cNvSpPr>
            <a:spLocks noGrp="1"/>
          </p:cNvSpPr>
          <p:nvPr>
            <p:ph type="title"/>
          </p:nvPr>
        </p:nvSpPr>
        <p:spPr>
          <a:xfrm>
            <a:off x="684213" y="476250"/>
            <a:ext cx="7775575" cy="658813"/>
          </a:xfrm>
        </p:spPr>
        <p:txBody>
          <a:bodyPr/>
          <a:lstStyle/>
          <a:p>
            <a:r>
              <a:rPr lang="en-US"/>
              <a:t>Click to edit Master title style</a:t>
            </a:r>
            <a:endParaRPr lang="en-GB"/>
          </a:p>
        </p:txBody>
      </p:sp>
      <p:sp>
        <p:nvSpPr>
          <p:cNvPr id="3" name="Table Placeholder 2">
            <a:extLst>
              <a:ext uri="{FF2B5EF4-FFF2-40B4-BE49-F238E27FC236}">
                <a16:creationId xmlns:a16="http://schemas.microsoft.com/office/drawing/2014/main" id="{14340D76-43C3-4163-AF70-FFCA77CE94FF}"/>
              </a:ext>
            </a:extLst>
          </p:cNvPr>
          <p:cNvSpPr>
            <a:spLocks noGrp="1"/>
          </p:cNvSpPr>
          <p:nvPr>
            <p:ph type="tbl" idx="1"/>
          </p:nvPr>
        </p:nvSpPr>
        <p:spPr>
          <a:xfrm>
            <a:off x="685800" y="1268413"/>
            <a:ext cx="7772400" cy="4537075"/>
          </a:xfrm>
        </p:spPr>
        <p:txBody>
          <a:bodyPr/>
          <a:lstStyle/>
          <a:p>
            <a:endParaRPr lang="en-GB"/>
          </a:p>
        </p:txBody>
      </p:sp>
      <p:sp>
        <p:nvSpPr>
          <p:cNvPr id="4" name="Slide Number Placeholder 3">
            <a:extLst>
              <a:ext uri="{FF2B5EF4-FFF2-40B4-BE49-F238E27FC236}">
                <a16:creationId xmlns:a16="http://schemas.microsoft.com/office/drawing/2014/main" id="{AA7E6764-3B57-4250-BDB3-9691BB664707}"/>
              </a:ext>
            </a:extLst>
          </p:cNvPr>
          <p:cNvSpPr>
            <a:spLocks noGrp="1"/>
          </p:cNvSpPr>
          <p:nvPr>
            <p:ph type="sldNum" sz="quarter" idx="10"/>
          </p:nvPr>
        </p:nvSpPr>
        <p:spPr>
          <a:xfrm>
            <a:off x="684213" y="6021388"/>
            <a:ext cx="7773987" cy="503237"/>
          </a:xfrm>
        </p:spPr>
        <p:txBody>
          <a:bodyPr/>
          <a:lstStyle>
            <a:lvl1pPr>
              <a:defRPr/>
            </a:lvl1pPr>
          </a:lstStyle>
          <a:p>
            <a:r>
              <a:rPr lang="en-GB" altLang="en-US"/>
              <a:t>Page </a:t>
            </a:r>
            <a:fld id="{49811CD0-C317-437F-B225-746FC8374AB8}" type="slidenum">
              <a:rPr lang="en-GB" altLang="en-US"/>
              <a:pPr/>
              <a:t>‹#›</a:t>
            </a:fld>
            <a:r>
              <a:rPr lang="en-GB" altLang="en-US" sz="1400" b="0">
                <a:solidFill>
                  <a:schemeClr val="tx1"/>
                </a:solidFill>
              </a:rPr>
              <a:t> | 05 June 2006 | UNIX Fundamentals </a:t>
            </a:r>
          </a:p>
        </p:txBody>
      </p:sp>
    </p:spTree>
    <p:extLst>
      <p:ext uri="{BB962C8B-B14F-4D97-AF65-F5344CB8AC3E}">
        <p14:creationId xmlns:p14="http://schemas.microsoft.com/office/powerpoint/2010/main" val="42153077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7E1E5-7470-4F29-BDEF-9C4BD6EFB3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A8B153-C172-4345-B1C2-CDE945403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a:extLst>
              <a:ext uri="{FF2B5EF4-FFF2-40B4-BE49-F238E27FC236}">
                <a16:creationId xmlns:a16="http://schemas.microsoft.com/office/drawing/2014/main" id="{F404ED61-6420-416D-B129-D85E9A8D3DF6}"/>
              </a:ext>
            </a:extLst>
          </p:cNvPr>
          <p:cNvSpPr>
            <a:spLocks noGrp="1"/>
          </p:cNvSpPr>
          <p:nvPr>
            <p:ph type="sldNum" sz="quarter" idx="10"/>
          </p:nvPr>
        </p:nvSpPr>
        <p:spPr/>
        <p:txBody>
          <a:bodyPr/>
          <a:lstStyle>
            <a:lvl1pPr>
              <a:defRPr/>
            </a:lvl1pPr>
          </a:lstStyle>
          <a:p>
            <a:r>
              <a:rPr lang="en-GB" altLang="en-US" dirty="0"/>
              <a:t>Page </a:t>
            </a:r>
            <a:fld id="{9C01C6EA-C18E-4005-A790-40C059EF9553}" type="slidenum">
              <a:rPr lang="en-GB" altLang="en-US"/>
              <a:pPr/>
              <a:t>‹#›</a:t>
            </a:fld>
            <a:r>
              <a:rPr lang="en-GB" altLang="en-US" sz="1400" b="0" dirty="0">
                <a:solidFill>
                  <a:schemeClr val="tx1"/>
                </a:solidFill>
              </a:rPr>
              <a:t> | 05 June 2006 | UNIX Fundamentals </a:t>
            </a:r>
          </a:p>
        </p:txBody>
      </p:sp>
    </p:spTree>
    <p:extLst>
      <p:ext uri="{BB962C8B-B14F-4D97-AF65-F5344CB8AC3E}">
        <p14:creationId xmlns:p14="http://schemas.microsoft.com/office/powerpoint/2010/main" val="40140571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85A3-8185-4D9D-837A-2122159B90C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2EB346-F1F7-49DC-9CEC-4211AEB500B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D1CC8039-54EB-44B1-B88B-4D32A789423D}"/>
              </a:ext>
            </a:extLst>
          </p:cNvPr>
          <p:cNvSpPr>
            <a:spLocks noGrp="1"/>
          </p:cNvSpPr>
          <p:nvPr>
            <p:ph type="sldNum" sz="quarter" idx="10"/>
          </p:nvPr>
        </p:nvSpPr>
        <p:spPr/>
        <p:txBody>
          <a:bodyPr/>
          <a:lstStyle>
            <a:lvl1pPr>
              <a:defRPr/>
            </a:lvl1pPr>
          </a:lstStyle>
          <a:p>
            <a:r>
              <a:rPr lang="en-GB" altLang="en-US"/>
              <a:t>Page </a:t>
            </a:r>
            <a:fld id="{A2FFA864-4DB3-4321-82DC-5C5449083AA9}" type="slidenum">
              <a:rPr lang="en-GB" altLang="en-US"/>
              <a:pPr/>
              <a:t>‹#›</a:t>
            </a:fld>
            <a:r>
              <a:rPr lang="en-GB" altLang="en-US" sz="1400" b="0">
                <a:solidFill>
                  <a:schemeClr val="tx1"/>
                </a:solidFill>
              </a:rPr>
              <a:t> | 05 June 2006 | UNIX Fundamentals </a:t>
            </a:r>
          </a:p>
        </p:txBody>
      </p:sp>
    </p:spTree>
    <p:extLst>
      <p:ext uri="{BB962C8B-B14F-4D97-AF65-F5344CB8AC3E}">
        <p14:creationId xmlns:p14="http://schemas.microsoft.com/office/powerpoint/2010/main" val="219832523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CA39C-8EBE-44D5-A5CE-A40E1731F1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40A2CB3-F249-42AC-BE75-8898162D894A}"/>
              </a:ext>
            </a:extLst>
          </p:cNvPr>
          <p:cNvSpPr>
            <a:spLocks noGrp="1"/>
          </p:cNvSpPr>
          <p:nvPr>
            <p:ph sz="half" idx="1"/>
          </p:nvPr>
        </p:nvSpPr>
        <p:spPr>
          <a:xfrm>
            <a:off x="685800" y="1268413"/>
            <a:ext cx="3810000"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A074555-29B3-4C58-A3CB-B296B5683365}"/>
              </a:ext>
            </a:extLst>
          </p:cNvPr>
          <p:cNvSpPr>
            <a:spLocks noGrp="1"/>
          </p:cNvSpPr>
          <p:nvPr>
            <p:ph sz="half" idx="2"/>
          </p:nvPr>
        </p:nvSpPr>
        <p:spPr>
          <a:xfrm>
            <a:off x="4648200" y="1268413"/>
            <a:ext cx="3810000"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a:extLst>
              <a:ext uri="{FF2B5EF4-FFF2-40B4-BE49-F238E27FC236}">
                <a16:creationId xmlns:a16="http://schemas.microsoft.com/office/drawing/2014/main" id="{52783566-F829-4AAF-850A-DA8D54BF8669}"/>
              </a:ext>
            </a:extLst>
          </p:cNvPr>
          <p:cNvSpPr>
            <a:spLocks noGrp="1"/>
          </p:cNvSpPr>
          <p:nvPr>
            <p:ph type="sldNum" sz="quarter" idx="10"/>
          </p:nvPr>
        </p:nvSpPr>
        <p:spPr/>
        <p:txBody>
          <a:bodyPr/>
          <a:lstStyle>
            <a:lvl1pPr>
              <a:defRPr/>
            </a:lvl1pPr>
          </a:lstStyle>
          <a:p>
            <a:r>
              <a:rPr lang="en-GB" altLang="en-US"/>
              <a:t>Page </a:t>
            </a:r>
            <a:fld id="{B0C72DD7-107E-47F9-87E8-1DE4A160B0C8}" type="slidenum">
              <a:rPr lang="en-GB" altLang="en-US"/>
              <a:pPr/>
              <a:t>‹#›</a:t>
            </a:fld>
            <a:r>
              <a:rPr lang="en-GB" altLang="en-US" sz="1400" b="0">
                <a:solidFill>
                  <a:schemeClr val="tx1"/>
                </a:solidFill>
              </a:rPr>
              <a:t> | 05 June 2006 | UNIX Fundamentals </a:t>
            </a:r>
          </a:p>
        </p:txBody>
      </p:sp>
    </p:spTree>
    <p:extLst>
      <p:ext uri="{BB962C8B-B14F-4D97-AF65-F5344CB8AC3E}">
        <p14:creationId xmlns:p14="http://schemas.microsoft.com/office/powerpoint/2010/main" val="250516589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CEE4-35E1-41C2-A9D9-C7F5BB5DEE60}"/>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54D198-9332-44DE-98CB-E30B52BFFBF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274C73-D07C-4484-B786-E81448A6B963}"/>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90D4B69-29B0-4844-8A8A-94755FCB0B4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C5B869-C589-470C-9423-362CFC707E42}"/>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a:extLst>
              <a:ext uri="{FF2B5EF4-FFF2-40B4-BE49-F238E27FC236}">
                <a16:creationId xmlns:a16="http://schemas.microsoft.com/office/drawing/2014/main" id="{B96CC343-54FE-4A99-B3F9-807A7D9F8EE0}"/>
              </a:ext>
            </a:extLst>
          </p:cNvPr>
          <p:cNvSpPr>
            <a:spLocks noGrp="1"/>
          </p:cNvSpPr>
          <p:nvPr>
            <p:ph type="sldNum" sz="quarter" idx="10"/>
          </p:nvPr>
        </p:nvSpPr>
        <p:spPr/>
        <p:txBody>
          <a:bodyPr/>
          <a:lstStyle>
            <a:lvl1pPr>
              <a:defRPr/>
            </a:lvl1pPr>
          </a:lstStyle>
          <a:p>
            <a:r>
              <a:rPr lang="en-GB" altLang="en-US" dirty="0"/>
              <a:t>Page </a:t>
            </a:r>
            <a:fld id="{CE8D8039-03BA-43C7-A8FE-E9155F61EBF5}" type="slidenum">
              <a:rPr lang="en-GB" altLang="en-US"/>
              <a:pPr/>
              <a:t>‹#›</a:t>
            </a:fld>
            <a:r>
              <a:rPr lang="en-GB" altLang="en-US" sz="1400" b="0" dirty="0">
                <a:solidFill>
                  <a:schemeClr val="tx1"/>
                </a:solidFill>
              </a:rPr>
              <a:t> | 05 June 2006 | UNIX Fundamentals </a:t>
            </a:r>
          </a:p>
        </p:txBody>
      </p:sp>
    </p:spTree>
    <p:extLst>
      <p:ext uri="{BB962C8B-B14F-4D97-AF65-F5344CB8AC3E}">
        <p14:creationId xmlns:p14="http://schemas.microsoft.com/office/powerpoint/2010/main" val="13931872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35B5-7246-4B23-BED0-9AD93B27394D}"/>
              </a:ext>
            </a:extLst>
          </p:cNvPr>
          <p:cNvSpPr>
            <a:spLocks noGrp="1"/>
          </p:cNvSpPr>
          <p:nvPr>
            <p:ph type="title"/>
          </p:nvPr>
        </p:nvSpPr>
        <p:spPr/>
        <p:txBody>
          <a:bodyPr/>
          <a:lstStyle/>
          <a:p>
            <a:r>
              <a:rPr lang="en-US"/>
              <a:t>Click to edit Master title style</a:t>
            </a:r>
            <a:endParaRPr lang="en-GB"/>
          </a:p>
        </p:txBody>
      </p:sp>
      <p:sp>
        <p:nvSpPr>
          <p:cNvPr id="3" name="Slide Number Placeholder 2">
            <a:extLst>
              <a:ext uri="{FF2B5EF4-FFF2-40B4-BE49-F238E27FC236}">
                <a16:creationId xmlns:a16="http://schemas.microsoft.com/office/drawing/2014/main" id="{4B8D36EC-8267-4968-9C27-8172D7EB376B}"/>
              </a:ext>
            </a:extLst>
          </p:cNvPr>
          <p:cNvSpPr>
            <a:spLocks noGrp="1"/>
          </p:cNvSpPr>
          <p:nvPr>
            <p:ph type="sldNum" sz="quarter" idx="10"/>
          </p:nvPr>
        </p:nvSpPr>
        <p:spPr/>
        <p:txBody>
          <a:bodyPr/>
          <a:lstStyle>
            <a:lvl1pPr>
              <a:defRPr/>
            </a:lvl1pPr>
          </a:lstStyle>
          <a:p>
            <a:r>
              <a:rPr lang="en-GB" altLang="en-US"/>
              <a:t>Page </a:t>
            </a:r>
            <a:fld id="{F662741D-4173-40BE-9552-F876D4E250E0}" type="slidenum">
              <a:rPr lang="en-GB" altLang="en-US"/>
              <a:pPr/>
              <a:t>‹#›</a:t>
            </a:fld>
            <a:r>
              <a:rPr lang="en-GB" altLang="en-US" sz="1400" b="0">
                <a:solidFill>
                  <a:schemeClr val="tx1"/>
                </a:solidFill>
              </a:rPr>
              <a:t> | 05 June 2006 | UNIX Fundamentals </a:t>
            </a:r>
          </a:p>
        </p:txBody>
      </p:sp>
    </p:spTree>
    <p:extLst>
      <p:ext uri="{BB962C8B-B14F-4D97-AF65-F5344CB8AC3E}">
        <p14:creationId xmlns:p14="http://schemas.microsoft.com/office/powerpoint/2010/main" val="36905260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B1C401-6DE6-47D6-9310-D6BC131D6369}"/>
              </a:ext>
            </a:extLst>
          </p:cNvPr>
          <p:cNvSpPr>
            <a:spLocks noGrp="1"/>
          </p:cNvSpPr>
          <p:nvPr>
            <p:ph type="sldNum" sz="quarter" idx="10"/>
          </p:nvPr>
        </p:nvSpPr>
        <p:spPr/>
        <p:txBody>
          <a:bodyPr/>
          <a:lstStyle>
            <a:lvl1pPr>
              <a:defRPr/>
            </a:lvl1pPr>
          </a:lstStyle>
          <a:p>
            <a:r>
              <a:rPr lang="en-GB" altLang="en-US"/>
              <a:t>Page </a:t>
            </a:r>
            <a:fld id="{693A5C5F-54DD-4D98-9300-11883A64E20D}" type="slidenum">
              <a:rPr lang="en-GB" altLang="en-US"/>
              <a:pPr/>
              <a:t>‹#›</a:t>
            </a:fld>
            <a:r>
              <a:rPr lang="en-GB" altLang="en-US" sz="1400" b="0">
                <a:solidFill>
                  <a:schemeClr val="tx1"/>
                </a:solidFill>
              </a:rPr>
              <a:t> | 05 June 2006 | UNIX Fundamentals </a:t>
            </a:r>
          </a:p>
        </p:txBody>
      </p:sp>
    </p:spTree>
    <p:extLst>
      <p:ext uri="{BB962C8B-B14F-4D97-AF65-F5344CB8AC3E}">
        <p14:creationId xmlns:p14="http://schemas.microsoft.com/office/powerpoint/2010/main" val="5449037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024C-33E5-4231-9D2D-E4C98677D98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A44ACB0-D4DB-4832-95B4-C394D02AD1B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A5ADA4B-E435-42B1-BD22-7169D9449EB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38E6F5BC-797F-4D71-83DF-6A030A20B2D1}"/>
              </a:ext>
            </a:extLst>
          </p:cNvPr>
          <p:cNvSpPr>
            <a:spLocks noGrp="1"/>
          </p:cNvSpPr>
          <p:nvPr>
            <p:ph type="sldNum" sz="quarter" idx="10"/>
          </p:nvPr>
        </p:nvSpPr>
        <p:spPr/>
        <p:txBody>
          <a:bodyPr/>
          <a:lstStyle>
            <a:lvl1pPr>
              <a:defRPr/>
            </a:lvl1pPr>
          </a:lstStyle>
          <a:p>
            <a:r>
              <a:rPr lang="en-GB" altLang="en-US"/>
              <a:t>Page </a:t>
            </a:r>
            <a:fld id="{9EB224E3-28CD-4FC6-895D-4FD04D22D917}" type="slidenum">
              <a:rPr lang="en-GB" altLang="en-US"/>
              <a:pPr/>
              <a:t>‹#›</a:t>
            </a:fld>
            <a:r>
              <a:rPr lang="en-GB" altLang="en-US" sz="1400" b="0">
                <a:solidFill>
                  <a:schemeClr val="tx1"/>
                </a:solidFill>
              </a:rPr>
              <a:t> | 05 June 2006 | UNIX Fundamentals </a:t>
            </a:r>
          </a:p>
        </p:txBody>
      </p:sp>
    </p:spTree>
    <p:extLst>
      <p:ext uri="{BB962C8B-B14F-4D97-AF65-F5344CB8AC3E}">
        <p14:creationId xmlns:p14="http://schemas.microsoft.com/office/powerpoint/2010/main" val="367014259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3930-B044-4330-9E39-3F65C233B3A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AE09E8-4BAC-4974-8724-3952F26A165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A604082-56EA-438D-95E3-C8544AFC811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EDF19D15-CC02-467B-B7A9-63CA3C82BCF1}"/>
              </a:ext>
            </a:extLst>
          </p:cNvPr>
          <p:cNvSpPr>
            <a:spLocks noGrp="1"/>
          </p:cNvSpPr>
          <p:nvPr>
            <p:ph type="sldNum" sz="quarter" idx="10"/>
          </p:nvPr>
        </p:nvSpPr>
        <p:spPr/>
        <p:txBody>
          <a:bodyPr/>
          <a:lstStyle>
            <a:lvl1pPr>
              <a:defRPr/>
            </a:lvl1pPr>
          </a:lstStyle>
          <a:p>
            <a:r>
              <a:rPr lang="en-GB" altLang="en-US"/>
              <a:t>Page </a:t>
            </a:r>
            <a:fld id="{33D5B948-44B6-4E1E-AE69-FBCD62FEEA09}" type="slidenum">
              <a:rPr lang="en-GB" altLang="en-US"/>
              <a:pPr/>
              <a:t>‹#›</a:t>
            </a:fld>
            <a:r>
              <a:rPr lang="en-GB" altLang="en-US" sz="1400" b="0">
                <a:solidFill>
                  <a:schemeClr val="tx1"/>
                </a:solidFill>
              </a:rPr>
              <a:t> | 05 June 2006 | UNIX Fundamentals </a:t>
            </a:r>
          </a:p>
        </p:txBody>
      </p:sp>
    </p:spTree>
    <p:extLst>
      <p:ext uri="{BB962C8B-B14F-4D97-AF65-F5344CB8AC3E}">
        <p14:creationId xmlns:p14="http://schemas.microsoft.com/office/powerpoint/2010/main" val="116243393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2CCD8F3D-4699-4AB8-95BD-E2A025AC9634}"/>
              </a:ext>
            </a:extLst>
          </p:cNvPr>
          <p:cNvSpPr>
            <a:spLocks noGrp="1" noChangeArrowheads="1"/>
          </p:cNvSpPr>
          <p:nvPr>
            <p:ph type="title"/>
          </p:nvPr>
        </p:nvSpPr>
        <p:spPr bwMode="auto">
          <a:xfrm>
            <a:off x="684213" y="476250"/>
            <a:ext cx="7775575"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UNIX Fundamentals</a:t>
            </a:r>
          </a:p>
        </p:txBody>
      </p:sp>
      <p:sp>
        <p:nvSpPr>
          <p:cNvPr id="93187" name="Rectangle 3">
            <a:extLst>
              <a:ext uri="{FF2B5EF4-FFF2-40B4-BE49-F238E27FC236}">
                <a16:creationId xmlns:a16="http://schemas.microsoft.com/office/drawing/2014/main" id="{F6FA3F71-C921-406A-927B-85354805CD0A}"/>
              </a:ext>
            </a:extLst>
          </p:cNvPr>
          <p:cNvSpPr>
            <a:spLocks noGrp="1" noChangeArrowheads="1"/>
          </p:cNvSpPr>
          <p:nvPr>
            <p:ph type="body" idx="1"/>
          </p:nvPr>
        </p:nvSpPr>
        <p:spPr bwMode="auto">
          <a:xfrm>
            <a:off x="685800" y="1268413"/>
            <a:ext cx="777240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3190" name="Rectangle 6">
            <a:extLst>
              <a:ext uri="{FF2B5EF4-FFF2-40B4-BE49-F238E27FC236}">
                <a16:creationId xmlns:a16="http://schemas.microsoft.com/office/drawing/2014/main" id="{6D1718DD-B7CA-4554-8155-059DFA7A2867}"/>
              </a:ext>
            </a:extLst>
          </p:cNvPr>
          <p:cNvSpPr>
            <a:spLocks noGrp="1" noChangeArrowheads="1"/>
          </p:cNvSpPr>
          <p:nvPr>
            <p:ph type="sldNum" sz="quarter" idx="4"/>
          </p:nvPr>
        </p:nvSpPr>
        <p:spPr bwMode="auto">
          <a:xfrm>
            <a:off x="684213" y="6021388"/>
            <a:ext cx="777398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1">
                <a:solidFill>
                  <a:srgbClr val="800000"/>
                </a:solidFill>
                <a:latin typeface="+mn-lt"/>
              </a:defRPr>
            </a:lvl1pPr>
          </a:lstStyle>
          <a:p>
            <a:r>
              <a:rPr lang="en-GB" altLang="en-US"/>
              <a:t>Page </a:t>
            </a:r>
            <a:fld id="{8AF87374-583C-49A5-8B18-497E7858A9B8}" type="slidenum">
              <a:rPr lang="en-GB" altLang="en-US"/>
              <a:pPr/>
              <a:t>‹#›</a:t>
            </a:fld>
            <a:r>
              <a:rPr lang="en-GB" altLang="en-US" sz="1400" b="0">
                <a:solidFill>
                  <a:schemeClr val="tx1"/>
                </a:solidFill>
              </a:rPr>
              <a:t> | 05 June 2006 | UNIX Fundamentals </a:t>
            </a:r>
          </a:p>
        </p:txBody>
      </p:sp>
      <p:sp>
        <p:nvSpPr>
          <p:cNvPr id="93198" name="Line 14">
            <a:extLst>
              <a:ext uri="{FF2B5EF4-FFF2-40B4-BE49-F238E27FC236}">
                <a16:creationId xmlns:a16="http://schemas.microsoft.com/office/drawing/2014/main" id="{AAFDB266-EA98-4277-90EC-CD29C83AAE2E}"/>
              </a:ext>
            </a:extLst>
          </p:cNvPr>
          <p:cNvSpPr>
            <a:spLocks noChangeShapeType="1"/>
          </p:cNvSpPr>
          <p:nvPr userDrawn="1"/>
        </p:nvSpPr>
        <p:spPr bwMode="auto">
          <a:xfrm>
            <a:off x="684213" y="5949950"/>
            <a:ext cx="7775575" cy="0"/>
          </a:xfrm>
          <a:prstGeom prst="line">
            <a:avLst/>
          </a:prstGeom>
          <a:noFill/>
          <a:ln w="1905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93186"/>
                                        </p:tgtEl>
                                        <p:attrNameLst>
                                          <p:attrName>style.visibility</p:attrName>
                                        </p:attrNameLst>
                                      </p:cBhvr>
                                      <p:to>
                                        <p:strVal val="visible"/>
                                      </p:to>
                                    </p:set>
                                    <p:anim calcmode="discrete" valueType="clr">
                                      <p:cBhvr override="childStyle">
                                        <p:cTn id="7" dur="80"/>
                                        <p:tgtEl>
                                          <p:spTgt spid="9318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3186"/>
                                        </p:tgtEl>
                                        <p:attrNameLst>
                                          <p:attrName>fillcolor</p:attrName>
                                        </p:attrNameLst>
                                      </p:cBhvr>
                                      <p:tavLst>
                                        <p:tav tm="0">
                                          <p:val>
                                            <p:clrVal>
                                              <a:schemeClr val="accent2"/>
                                            </p:clrVal>
                                          </p:val>
                                        </p:tav>
                                        <p:tav tm="50000">
                                          <p:val>
                                            <p:clrVal>
                                              <a:schemeClr val="hlink"/>
                                            </p:clrVal>
                                          </p:val>
                                        </p:tav>
                                      </p:tavLst>
                                    </p:anim>
                                    <p:set>
                                      <p:cBhvr>
                                        <p:cTn id="9" dur="80"/>
                                        <p:tgtEl>
                                          <p:spTgt spid="93186"/>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93187">
                                            <p:txEl>
                                              <p:pRg st="0" end="0"/>
                                            </p:txEl>
                                          </p:spTgt>
                                        </p:tgtEl>
                                        <p:attrNameLst>
                                          <p:attrName>style.visibility</p:attrName>
                                        </p:attrNameLst>
                                      </p:cBhvr>
                                      <p:to>
                                        <p:strVal val="visible"/>
                                      </p:to>
                                    </p:set>
                                    <p:animEffect transition="in" filter="checkerboard(across)">
                                      <p:cBhvr>
                                        <p:cTn id="14" dur="500"/>
                                        <p:tgtEl>
                                          <p:spTgt spid="93187">
                                            <p:txEl>
                                              <p:pRg st="0" end="0"/>
                                            </p:txEl>
                                          </p:spTgt>
                                        </p:tgtEl>
                                      </p:cBhvr>
                                    </p:animEffect>
                                  </p:child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93187">
                                            <p:txEl>
                                              <p:pRg st="1" end="1"/>
                                            </p:txEl>
                                          </p:spTgt>
                                        </p:tgtEl>
                                        <p:attrNameLst>
                                          <p:attrName>style.visibility</p:attrName>
                                        </p:attrNameLst>
                                      </p:cBhvr>
                                      <p:to>
                                        <p:strVal val="visible"/>
                                      </p:to>
                                    </p:set>
                                    <p:anim calcmode="lin" valueType="num">
                                      <p:cBhvr additive="base">
                                        <p:cTn id="18" dur="500" fill="hold"/>
                                        <p:tgtEl>
                                          <p:spTgt spid="9318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3187">
                                            <p:txEl>
                                              <p:pRg st="1" end="1"/>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93187">
                                            <p:txEl>
                                              <p:pRg st="2" end="2"/>
                                            </p:txEl>
                                          </p:spTgt>
                                        </p:tgtEl>
                                        <p:attrNameLst>
                                          <p:attrName>style.visibility</p:attrName>
                                        </p:attrNameLst>
                                      </p:cBhvr>
                                      <p:to>
                                        <p:strVal val="visible"/>
                                      </p:to>
                                    </p:set>
                                    <p:anim calcmode="lin" valueType="num">
                                      <p:cBhvr additive="base">
                                        <p:cTn id="23" dur="500" fill="hold"/>
                                        <p:tgtEl>
                                          <p:spTgt spid="93187">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3187">
                                            <p:txEl>
                                              <p:pRg st="2" end="2"/>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93187">
                                            <p:txEl>
                                              <p:pRg st="3" end="3"/>
                                            </p:txEl>
                                          </p:spTgt>
                                        </p:tgtEl>
                                        <p:attrNameLst>
                                          <p:attrName>style.visibility</p:attrName>
                                        </p:attrNameLst>
                                      </p:cBhvr>
                                      <p:to>
                                        <p:strVal val="visible"/>
                                      </p:to>
                                    </p:set>
                                    <p:anim calcmode="lin" valueType="num">
                                      <p:cBhvr additive="base">
                                        <p:cTn id="28" dur="500" fill="hold"/>
                                        <p:tgtEl>
                                          <p:spTgt spid="93187">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93187">
                                            <p:txEl>
                                              <p:pRg st="3" end="3"/>
                                            </p:txEl>
                                          </p:spTgt>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000"/>
                            </p:stCondLst>
                            <p:childTnLst>
                              <p:par>
                                <p:cTn id="31" presetID="2" presetClass="entr" presetSubtype="1" fill="hold" grpId="0" nodeType="afterEffect">
                                  <p:stCondLst>
                                    <p:cond delay="0"/>
                                  </p:stCondLst>
                                  <p:childTnLst>
                                    <p:set>
                                      <p:cBhvr>
                                        <p:cTn id="32" dur="1" fill="hold">
                                          <p:stCondLst>
                                            <p:cond delay="0"/>
                                          </p:stCondLst>
                                        </p:cTn>
                                        <p:tgtEl>
                                          <p:spTgt spid="93187">
                                            <p:txEl>
                                              <p:pRg st="4" end="4"/>
                                            </p:txEl>
                                          </p:spTgt>
                                        </p:tgtEl>
                                        <p:attrNameLst>
                                          <p:attrName>style.visibility</p:attrName>
                                        </p:attrNameLst>
                                      </p:cBhvr>
                                      <p:to>
                                        <p:strVal val="visible"/>
                                      </p:to>
                                    </p:set>
                                    <p:anim calcmode="lin" valueType="num">
                                      <p:cBhvr additive="base">
                                        <p:cTn id="33" dur="500" fill="hold"/>
                                        <p:tgtEl>
                                          <p:spTgt spid="9318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318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p:bldP spid="93187" grpId="0" uiExpand="1" build="p">
        <p:tmplLst>
          <p:tmpl lvl="1">
            <p:tnLst>
              <p:par>
                <p:cTn presetID="5" presetClass="entr" presetSubtype="10" fill="hold" nodeType="clickEffect">
                  <p:stCondLst>
                    <p:cond delay="0"/>
                  </p:stCondLst>
                  <p:childTnLst>
                    <p:set>
                      <p:cBhvr>
                        <p:cTn dur="1" fill="hold">
                          <p:stCondLst>
                            <p:cond delay="0"/>
                          </p:stCondLst>
                        </p:cTn>
                        <p:tgtEl>
                          <p:spTgt spid="93187"/>
                        </p:tgtEl>
                        <p:attrNameLst>
                          <p:attrName>style.visibility</p:attrName>
                        </p:attrNameLst>
                      </p:cBhvr>
                      <p:to>
                        <p:strVal val="visible"/>
                      </p:to>
                    </p:set>
                    <p:animEffect transition="in" filter="checkerboard(across)">
                      <p:cBhvr>
                        <p:cTn dur="500"/>
                        <p:tgtEl>
                          <p:spTgt spid="93187"/>
                        </p:tgtEl>
                      </p:cBhvr>
                    </p:animEffect>
                  </p:childTnLst>
                </p:cTn>
              </p:par>
            </p:tnLst>
          </p:tmpl>
          <p:tmpl lvl="2">
            <p:tnLst>
              <p:par>
                <p:cTn presetID="2" presetClass="entr" presetSubtype="4" fill="hold" nodeType="afterEffect">
                  <p:stCondLst>
                    <p:cond delay="0"/>
                  </p:stCondLst>
                  <p:childTnLst>
                    <p:set>
                      <p:cBhvr>
                        <p:cTn dur="1" fill="hold">
                          <p:stCondLst>
                            <p:cond delay="0"/>
                          </p:stCondLst>
                        </p:cTn>
                        <p:tgtEl>
                          <p:spTgt spid="93187"/>
                        </p:tgtEl>
                        <p:attrNameLst>
                          <p:attrName>style.visibility</p:attrName>
                        </p:attrNameLst>
                      </p:cBhvr>
                      <p:to>
                        <p:strVal val="visible"/>
                      </p:to>
                    </p:set>
                    <p:anim calcmode="lin" valueType="num">
                      <p:cBhvr additive="base">
                        <p:cTn dur="500" fill="hold"/>
                        <p:tgtEl>
                          <p:spTgt spid="93187"/>
                        </p:tgtEl>
                        <p:attrNameLst>
                          <p:attrName>ppt_x</p:attrName>
                        </p:attrNameLst>
                      </p:cBhvr>
                      <p:tavLst>
                        <p:tav tm="0">
                          <p:val>
                            <p:strVal val="#ppt_x"/>
                          </p:val>
                        </p:tav>
                        <p:tav tm="100000">
                          <p:val>
                            <p:strVal val="#ppt_x"/>
                          </p:val>
                        </p:tav>
                      </p:tavLst>
                    </p:anim>
                    <p:anim calcmode="lin" valueType="num">
                      <p:cBhvr additive="base">
                        <p:cTn dur="500" fill="hold"/>
                        <p:tgtEl>
                          <p:spTgt spid="93187"/>
                        </p:tgtEl>
                        <p:attrNameLst>
                          <p:attrName>ppt_y</p:attrName>
                        </p:attrNameLst>
                      </p:cBhvr>
                      <p:tavLst>
                        <p:tav tm="0">
                          <p:val>
                            <p:strVal val="1+#ppt_h/2"/>
                          </p:val>
                        </p:tav>
                        <p:tav tm="100000">
                          <p:val>
                            <p:strVal val="#ppt_y"/>
                          </p:val>
                        </p:tav>
                      </p:tavLst>
                    </p:anim>
                  </p:childTnLst>
                </p:cTn>
              </p:par>
            </p:tnLst>
          </p:tmpl>
          <p:tmpl lvl="3">
            <p:tnLst>
              <p:par>
                <p:cTn presetID="2" presetClass="entr" presetSubtype="2" fill="hold" nodeType="afterEffect">
                  <p:stCondLst>
                    <p:cond delay="0"/>
                  </p:stCondLst>
                  <p:childTnLst>
                    <p:set>
                      <p:cBhvr>
                        <p:cTn dur="1" fill="hold">
                          <p:stCondLst>
                            <p:cond delay="0"/>
                          </p:stCondLst>
                        </p:cTn>
                        <p:tgtEl>
                          <p:spTgt spid="93187"/>
                        </p:tgtEl>
                        <p:attrNameLst>
                          <p:attrName>style.visibility</p:attrName>
                        </p:attrNameLst>
                      </p:cBhvr>
                      <p:to>
                        <p:strVal val="visible"/>
                      </p:to>
                    </p:set>
                    <p:anim calcmode="lin" valueType="num">
                      <p:cBhvr additive="base">
                        <p:cTn dur="500" fill="hold"/>
                        <p:tgtEl>
                          <p:spTgt spid="93187"/>
                        </p:tgtEl>
                        <p:attrNameLst>
                          <p:attrName>ppt_x</p:attrName>
                        </p:attrNameLst>
                      </p:cBhvr>
                      <p:tavLst>
                        <p:tav tm="0">
                          <p:val>
                            <p:strVal val="1+#ppt_w/2"/>
                          </p:val>
                        </p:tav>
                        <p:tav tm="100000">
                          <p:val>
                            <p:strVal val="#ppt_x"/>
                          </p:val>
                        </p:tav>
                      </p:tavLst>
                    </p:anim>
                    <p:anim calcmode="lin" valueType="num">
                      <p:cBhvr additive="base">
                        <p:cTn dur="500" fill="hold"/>
                        <p:tgtEl>
                          <p:spTgt spid="93187"/>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afterEffect">
                  <p:stCondLst>
                    <p:cond delay="0"/>
                  </p:stCondLst>
                  <p:childTnLst>
                    <p:set>
                      <p:cBhvr>
                        <p:cTn dur="1" fill="hold">
                          <p:stCondLst>
                            <p:cond delay="0"/>
                          </p:stCondLst>
                        </p:cTn>
                        <p:tgtEl>
                          <p:spTgt spid="93187"/>
                        </p:tgtEl>
                        <p:attrNameLst>
                          <p:attrName>style.visibility</p:attrName>
                        </p:attrNameLst>
                      </p:cBhvr>
                      <p:to>
                        <p:strVal val="visible"/>
                      </p:to>
                    </p:set>
                    <p:anim calcmode="lin" valueType="num">
                      <p:cBhvr additive="base">
                        <p:cTn dur="500" fill="hold"/>
                        <p:tgtEl>
                          <p:spTgt spid="93187"/>
                        </p:tgtEl>
                        <p:attrNameLst>
                          <p:attrName>ppt_x</p:attrName>
                        </p:attrNameLst>
                      </p:cBhvr>
                      <p:tavLst>
                        <p:tav tm="0">
                          <p:val>
                            <p:strVal val="0-#ppt_w/2"/>
                          </p:val>
                        </p:tav>
                        <p:tav tm="100000">
                          <p:val>
                            <p:strVal val="#ppt_x"/>
                          </p:val>
                        </p:tav>
                      </p:tavLst>
                    </p:anim>
                    <p:anim calcmode="lin" valueType="num">
                      <p:cBhvr additive="base">
                        <p:cTn dur="500" fill="hold"/>
                        <p:tgtEl>
                          <p:spTgt spid="93187"/>
                        </p:tgtEl>
                        <p:attrNameLst>
                          <p:attrName>ppt_y</p:attrName>
                        </p:attrNameLst>
                      </p:cBhvr>
                      <p:tavLst>
                        <p:tav tm="0">
                          <p:val>
                            <p:strVal val="#ppt_y"/>
                          </p:val>
                        </p:tav>
                        <p:tav tm="100000">
                          <p:val>
                            <p:strVal val="#ppt_y"/>
                          </p:val>
                        </p:tav>
                      </p:tavLst>
                    </p:anim>
                  </p:childTnLst>
                </p:cTn>
              </p:par>
            </p:tnLst>
          </p:tmpl>
          <p:tmpl lvl="5">
            <p:tnLst>
              <p:par>
                <p:cTn presetID="2" presetClass="entr" presetSubtype="1" fill="hold" nodeType="afterEffect">
                  <p:stCondLst>
                    <p:cond delay="0"/>
                  </p:stCondLst>
                  <p:childTnLst>
                    <p:set>
                      <p:cBhvr>
                        <p:cTn dur="1" fill="hold">
                          <p:stCondLst>
                            <p:cond delay="0"/>
                          </p:stCondLst>
                        </p:cTn>
                        <p:tgtEl>
                          <p:spTgt spid="93187"/>
                        </p:tgtEl>
                        <p:attrNameLst>
                          <p:attrName>style.visibility</p:attrName>
                        </p:attrNameLst>
                      </p:cBhvr>
                      <p:to>
                        <p:strVal val="visible"/>
                      </p:to>
                    </p:set>
                    <p:anim calcmode="lin" valueType="num">
                      <p:cBhvr additive="base">
                        <p:cTn dur="500" fill="hold"/>
                        <p:tgtEl>
                          <p:spTgt spid="93187"/>
                        </p:tgtEl>
                        <p:attrNameLst>
                          <p:attrName>ppt_x</p:attrName>
                        </p:attrNameLst>
                      </p:cBhvr>
                      <p:tavLst>
                        <p:tav tm="0">
                          <p:val>
                            <p:strVal val="#ppt_x"/>
                          </p:val>
                        </p:tav>
                        <p:tav tm="100000">
                          <p:val>
                            <p:strVal val="#ppt_x"/>
                          </p:val>
                        </p:tav>
                      </p:tavLst>
                    </p:anim>
                    <p:anim calcmode="lin" valueType="num">
                      <p:cBhvr additive="base">
                        <p:cTn dur="500" fill="hold"/>
                        <p:tgtEl>
                          <p:spTgt spid="93187"/>
                        </p:tgtEl>
                        <p:attrNameLst>
                          <p:attrName>ppt_y</p:attrName>
                        </p:attrNameLst>
                      </p:cBhvr>
                      <p:tavLst>
                        <p:tav tm="0">
                          <p:val>
                            <p:strVal val="0-#ppt_h/2"/>
                          </p:val>
                        </p:tav>
                        <p:tav tm="100000">
                          <p:val>
                            <p:strVal val="#ppt_y"/>
                          </p:val>
                        </p:tav>
                      </p:tavLst>
                    </p:anim>
                  </p:childTnLst>
                </p:cTn>
              </p:par>
            </p:tnLst>
          </p:tmpl>
        </p:tmplLst>
      </p:bldP>
    </p:bld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Font typeface="Wingdings" panose="05000000000000000000" pitchFamily="2" charset="2"/>
        <a:buChar char="q"/>
        <a:defRPr sz="2400" kern="1200">
          <a:solidFill>
            <a:schemeClr val="tx1"/>
          </a:solidFill>
          <a:latin typeface="+mn-lt"/>
          <a:ea typeface="+mn-ea"/>
          <a:cs typeface="+mn-cs"/>
        </a:defRPr>
      </a:lvl1pPr>
      <a:lvl2pPr marL="742950" indent="-285750" algn="l" rtl="0" fontAlgn="base">
        <a:spcBef>
          <a:spcPct val="20000"/>
        </a:spcBef>
        <a:spcAft>
          <a:spcPct val="0"/>
        </a:spcAft>
        <a:buFont typeface="Wingdings" panose="05000000000000000000" pitchFamily="2" charset="2"/>
        <a:buChar char="§"/>
        <a:defRPr sz="2000" b="1" kern="1200">
          <a:solidFill>
            <a:schemeClr val="tx1"/>
          </a:solidFill>
          <a:latin typeface="Verdana" panose="020B0604030504040204" pitchFamily="34" charset="0"/>
          <a:ea typeface="+mn-ea"/>
          <a:cs typeface="+mn-cs"/>
        </a:defRPr>
      </a:lvl2pPr>
      <a:lvl3pPr marL="1143000" indent="-228600" algn="l" rtl="0" fontAlgn="base">
        <a:spcBef>
          <a:spcPct val="20000"/>
        </a:spcBef>
        <a:spcAft>
          <a:spcPct val="0"/>
        </a:spcAft>
        <a:buChar char="•"/>
        <a:defRPr b="1" i="1" kern="1200">
          <a:solidFill>
            <a:schemeClr val="tx1"/>
          </a:solidFill>
          <a:latin typeface="+mj-lt"/>
          <a:ea typeface="+mn-ea"/>
          <a:cs typeface="+mn-cs"/>
        </a:defRPr>
      </a:lvl3pPr>
      <a:lvl4pPr marL="1600200" indent="-228600" algn="l" rtl="0" fontAlgn="base">
        <a:spcBef>
          <a:spcPct val="20000"/>
        </a:spcBef>
        <a:spcAft>
          <a:spcPct val="0"/>
        </a:spcAft>
        <a:buChar char="o"/>
        <a:defRPr kern="1200">
          <a:solidFill>
            <a:schemeClr val="tx1"/>
          </a:solidFill>
          <a:latin typeface="+mj-lt"/>
          <a:ea typeface="+mn-ea"/>
          <a:cs typeface="+mn-cs"/>
        </a:defRPr>
      </a:lvl4pPr>
      <a:lvl5pPr marL="2057400" indent="-228600" algn="l" rtl="0" fontAlgn="base">
        <a:spcBef>
          <a:spcPct val="20000"/>
        </a:spcBef>
        <a:spcAft>
          <a:spcPct val="0"/>
        </a:spcAft>
        <a:buFont typeface="Wingdings" panose="05000000000000000000" pitchFamily="2" charset="2"/>
        <a:buChar char="Ø"/>
        <a:defRPr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1.xml"/><Relationship Id="rId1" Type="http://schemas.openxmlformats.org/officeDocument/2006/relationships/slideLayout" Target="../slideLayouts/slideLayout14.xml"/><Relationship Id="rId4" Type="http://schemas.openxmlformats.org/officeDocument/2006/relationships/image" Target="../media/image27.wmf"/></Relationships>
</file>

<file path=ppt/slides/_rels/slide1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3.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7.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5" name="Rectangle 17">
            <a:extLst>
              <a:ext uri="{FF2B5EF4-FFF2-40B4-BE49-F238E27FC236}">
                <a16:creationId xmlns:a16="http://schemas.microsoft.com/office/drawing/2014/main" id="{588D1D95-E8BC-493B-B45C-ECC63B96FF5C}"/>
              </a:ext>
            </a:extLst>
          </p:cNvPr>
          <p:cNvSpPr>
            <a:spLocks noChangeArrowheads="1"/>
          </p:cNvSpPr>
          <p:nvPr/>
        </p:nvSpPr>
        <p:spPr bwMode="auto">
          <a:xfrm>
            <a:off x="704850" y="14843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eaLnBrk="1" hangingPunct="1"/>
            <a:r>
              <a:rPr lang="en-US" altLang="en-US" sz="6000"/>
              <a:t>UNIX </a:t>
            </a:r>
            <a:r>
              <a:rPr lang="en-US" altLang="en-US" sz="6000">
                <a:solidFill>
                  <a:srgbClr val="800000"/>
                </a:solidFill>
              </a:rPr>
              <a:t>Fun</a:t>
            </a:r>
            <a:r>
              <a:rPr lang="en-US" altLang="en-US" sz="6000"/>
              <a:t>damentals</a:t>
            </a:r>
            <a:br>
              <a:rPr lang="en-US" altLang="en-US" sz="6000"/>
            </a:br>
            <a:r>
              <a:rPr lang="en-US" altLang="en-US" sz="6000"/>
              <a:t>Part I</a:t>
            </a:r>
          </a:p>
        </p:txBody>
      </p:sp>
      <p:sp>
        <p:nvSpPr>
          <p:cNvPr id="2066" name="Text Box 18">
            <a:extLst>
              <a:ext uri="{FF2B5EF4-FFF2-40B4-BE49-F238E27FC236}">
                <a16:creationId xmlns:a16="http://schemas.microsoft.com/office/drawing/2014/main" id="{67D62866-528F-4BA3-AEE1-58FE5EC5DB29}"/>
              </a:ext>
            </a:extLst>
          </p:cNvPr>
          <p:cNvSpPr txBox="1">
            <a:spLocks noChangeArrowheads="1"/>
          </p:cNvSpPr>
          <p:nvPr/>
        </p:nvSpPr>
        <p:spPr bwMode="auto">
          <a:xfrm>
            <a:off x="827088" y="3357563"/>
            <a:ext cx="7561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solidFill>
                  <a:schemeClr val="tx1"/>
                </a:solidFill>
                <a:latin typeface="Arial" panose="020B0604020202020204" pitchFamily="34" charset="0"/>
              </a:rPr>
              <a:t>Presented By:</a:t>
            </a:r>
          </a:p>
        </p:txBody>
      </p:sp>
      <p:sp>
        <p:nvSpPr>
          <p:cNvPr id="2067" name="Rectangle 19">
            <a:extLst>
              <a:ext uri="{FF2B5EF4-FFF2-40B4-BE49-F238E27FC236}">
                <a16:creationId xmlns:a16="http://schemas.microsoft.com/office/drawing/2014/main" id="{C4EDC9D7-3226-4B7D-B340-581F08400D60}"/>
              </a:ext>
            </a:extLst>
          </p:cNvPr>
          <p:cNvSpPr>
            <a:spLocks noChangeArrowheads="1"/>
          </p:cNvSpPr>
          <p:nvPr/>
        </p:nvSpPr>
        <p:spPr bwMode="auto">
          <a:xfrm>
            <a:off x="3059113" y="4437063"/>
            <a:ext cx="3016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600">
                <a:solidFill>
                  <a:schemeClr val="tx1"/>
                </a:solidFill>
              </a:rPr>
              <a:t>Gerry Hounsell</a:t>
            </a:r>
          </a:p>
        </p:txBody>
      </p:sp>
      <p:pic>
        <p:nvPicPr>
          <p:cNvPr id="2068" name="Picture 20">
            <a:extLst>
              <a:ext uri="{FF2B5EF4-FFF2-40B4-BE49-F238E27FC236}">
                <a16:creationId xmlns:a16="http://schemas.microsoft.com/office/drawing/2014/main" id="{6CE8863B-78E4-4057-BE5C-76EE929F6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4149725"/>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81E8227-E4E6-41EB-9B4E-2B422A94F933}"/>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B7D7ED80-AEC2-46DB-8441-CA0DF3625CD8}"/>
              </a:ext>
            </a:extLst>
          </p:cNvPr>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65"/>
                                        </p:tgtEl>
                                        <p:attrNameLst>
                                          <p:attrName>style.visibility</p:attrName>
                                        </p:attrNameLst>
                                      </p:cBhvr>
                                      <p:to>
                                        <p:strVal val="visible"/>
                                      </p:to>
                                    </p:set>
                                    <p:anim calcmode="lin" valueType="num">
                                      <p:cBhvr additive="base">
                                        <p:cTn id="7" dur="500" fill="hold"/>
                                        <p:tgtEl>
                                          <p:spTgt spid="2065"/>
                                        </p:tgtEl>
                                        <p:attrNameLst>
                                          <p:attrName>ppt_x</p:attrName>
                                        </p:attrNameLst>
                                      </p:cBhvr>
                                      <p:tavLst>
                                        <p:tav tm="0">
                                          <p:val>
                                            <p:strVal val="#ppt_x"/>
                                          </p:val>
                                        </p:tav>
                                        <p:tav tm="100000">
                                          <p:val>
                                            <p:strVal val="#ppt_x"/>
                                          </p:val>
                                        </p:tav>
                                      </p:tavLst>
                                    </p:anim>
                                    <p:anim calcmode="lin" valueType="num">
                                      <p:cBhvr additive="base">
                                        <p:cTn id="8" dur="500" fill="hold"/>
                                        <p:tgtEl>
                                          <p:spTgt spid="206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66"/>
                                        </p:tgtEl>
                                        <p:attrNameLst>
                                          <p:attrName>style.visibility</p:attrName>
                                        </p:attrNameLst>
                                      </p:cBhvr>
                                      <p:to>
                                        <p:strVal val="visible"/>
                                      </p:to>
                                    </p:set>
                                    <p:anim calcmode="lin" valueType="num">
                                      <p:cBhvr additive="base">
                                        <p:cTn id="12" dur="500" fill="hold"/>
                                        <p:tgtEl>
                                          <p:spTgt spid="2066"/>
                                        </p:tgtEl>
                                        <p:attrNameLst>
                                          <p:attrName>ppt_x</p:attrName>
                                        </p:attrNameLst>
                                      </p:cBhvr>
                                      <p:tavLst>
                                        <p:tav tm="0">
                                          <p:val>
                                            <p:strVal val="#ppt_x"/>
                                          </p:val>
                                        </p:tav>
                                        <p:tav tm="100000">
                                          <p:val>
                                            <p:strVal val="#ppt_x"/>
                                          </p:val>
                                        </p:tav>
                                      </p:tavLst>
                                    </p:anim>
                                    <p:anim calcmode="lin" valueType="num">
                                      <p:cBhvr additive="base">
                                        <p:cTn id="13" dur="500" fill="hold"/>
                                        <p:tgtEl>
                                          <p:spTgt spid="206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5" presetClass="entr" presetSubtype="10" fill="hold" grpId="0" nodeType="afterEffect">
                                  <p:stCondLst>
                                    <p:cond delay="0"/>
                                  </p:stCondLst>
                                  <p:childTnLst>
                                    <p:set>
                                      <p:cBhvr>
                                        <p:cTn id="16" dur="1" fill="hold">
                                          <p:stCondLst>
                                            <p:cond delay="0"/>
                                          </p:stCondLst>
                                        </p:cTn>
                                        <p:tgtEl>
                                          <p:spTgt spid="2067"/>
                                        </p:tgtEl>
                                        <p:attrNameLst>
                                          <p:attrName>style.visibility</p:attrName>
                                        </p:attrNameLst>
                                      </p:cBhvr>
                                      <p:to>
                                        <p:strVal val="visible"/>
                                      </p:to>
                                    </p:set>
                                    <p:animEffect transition="in" filter="checkerboard(across)">
                                      <p:cBhvr>
                                        <p:cTn id="17" dur="500"/>
                                        <p:tgtEl>
                                          <p:spTgt spid="2067"/>
                                        </p:tgtEl>
                                      </p:cBhvr>
                                    </p:animEffect>
                                  </p:childTnLst>
                                </p:cTn>
                              </p:par>
                            </p:childTnLst>
                          </p:cTn>
                        </p:par>
                        <p:par>
                          <p:cTn id="18" fill="hold" nodeType="afterGroup">
                            <p:stCondLst>
                              <p:cond delay="1500"/>
                            </p:stCondLst>
                            <p:childTnLst>
                              <p:par>
                                <p:cTn id="19" presetID="2" presetClass="entr" presetSubtype="2" fill="hold" nodeType="afterEffect">
                                  <p:stCondLst>
                                    <p:cond delay="0"/>
                                  </p:stCondLst>
                                  <p:childTnLst>
                                    <p:set>
                                      <p:cBhvr>
                                        <p:cTn id="20" dur="1" fill="hold">
                                          <p:stCondLst>
                                            <p:cond delay="0"/>
                                          </p:stCondLst>
                                        </p:cTn>
                                        <p:tgtEl>
                                          <p:spTgt spid="2068"/>
                                        </p:tgtEl>
                                        <p:attrNameLst>
                                          <p:attrName>style.visibility</p:attrName>
                                        </p:attrNameLst>
                                      </p:cBhvr>
                                      <p:to>
                                        <p:strVal val="visible"/>
                                      </p:to>
                                    </p:set>
                                    <p:anim calcmode="lin" valueType="num">
                                      <p:cBhvr additive="base">
                                        <p:cTn id="21" dur="1000" fill="hold"/>
                                        <p:tgtEl>
                                          <p:spTgt spid="2068"/>
                                        </p:tgtEl>
                                        <p:attrNameLst>
                                          <p:attrName>ppt_x</p:attrName>
                                        </p:attrNameLst>
                                      </p:cBhvr>
                                      <p:tavLst>
                                        <p:tav tm="0">
                                          <p:val>
                                            <p:strVal val="1+#ppt_w/2"/>
                                          </p:val>
                                        </p:tav>
                                        <p:tav tm="100000">
                                          <p:val>
                                            <p:strVal val="#ppt_x"/>
                                          </p:val>
                                        </p:tav>
                                      </p:tavLst>
                                    </p:anim>
                                    <p:anim calcmode="lin" valueType="num">
                                      <p:cBhvr additive="base">
                                        <p:cTn id="22" dur="1000" fill="hold"/>
                                        <p:tgtEl>
                                          <p:spTgt spid="20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5" grpId="0"/>
      <p:bldP spid="2066" grpId="0"/>
      <p:bldP spid="2067"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DDA0274F-FDF2-45EB-869D-A3B6E09CC7F5}"/>
              </a:ext>
            </a:extLst>
          </p:cNvPr>
          <p:cNvSpPr>
            <a:spLocks noGrp="1"/>
          </p:cNvSpPr>
          <p:nvPr>
            <p:ph type="sldNum" sz="quarter" idx="10"/>
          </p:nvPr>
        </p:nvSpPr>
        <p:spPr/>
        <p:txBody>
          <a:bodyPr/>
          <a:lstStyle/>
          <a:p>
            <a:r>
              <a:rPr lang="en-GB" altLang="en-US"/>
              <a:t>Page </a:t>
            </a:r>
            <a:fld id="{4FAED663-F305-45B4-B152-3C4F84B3A0B4}" type="slidenum">
              <a:rPr lang="en-GB" altLang="en-US"/>
              <a:pPr/>
              <a:t>10</a:t>
            </a:fld>
            <a:r>
              <a:rPr lang="en-GB" altLang="en-US" sz="1400" b="0">
                <a:solidFill>
                  <a:schemeClr val="tx1"/>
                </a:solidFill>
              </a:rPr>
              <a:t> | 05 June 2006 | UNIX Fundamentals </a:t>
            </a:r>
          </a:p>
        </p:txBody>
      </p:sp>
      <p:sp>
        <p:nvSpPr>
          <p:cNvPr id="12290" name="Rectangle 2">
            <a:extLst>
              <a:ext uri="{FF2B5EF4-FFF2-40B4-BE49-F238E27FC236}">
                <a16:creationId xmlns:a16="http://schemas.microsoft.com/office/drawing/2014/main" id="{9B99900F-14A2-4CA6-AE83-0F6292035709}"/>
              </a:ext>
            </a:extLst>
          </p:cNvPr>
          <p:cNvSpPr>
            <a:spLocks noGrp="1" noChangeArrowheads="1"/>
          </p:cNvSpPr>
          <p:nvPr>
            <p:ph type="title"/>
          </p:nvPr>
        </p:nvSpPr>
        <p:spPr/>
        <p:txBody>
          <a:bodyPr/>
          <a:lstStyle/>
          <a:p>
            <a:r>
              <a:rPr lang="en-US" altLang="en-US"/>
              <a:t>UNIX History</a:t>
            </a:r>
          </a:p>
        </p:txBody>
      </p:sp>
      <p:sp>
        <p:nvSpPr>
          <p:cNvPr id="12291" name="Rectangle 3">
            <a:extLst>
              <a:ext uri="{FF2B5EF4-FFF2-40B4-BE49-F238E27FC236}">
                <a16:creationId xmlns:a16="http://schemas.microsoft.com/office/drawing/2014/main" id="{FAE1F329-00A7-4000-A91C-8011ABE4890C}"/>
              </a:ext>
            </a:extLst>
          </p:cNvPr>
          <p:cNvSpPr>
            <a:spLocks noGrp="1" noChangeArrowheads="1"/>
          </p:cNvSpPr>
          <p:nvPr>
            <p:ph type="body" sz="half" idx="1"/>
          </p:nvPr>
        </p:nvSpPr>
        <p:spPr>
          <a:xfrm>
            <a:off x="685800" y="1557338"/>
            <a:ext cx="7848600" cy="4538662"/>
          </a:xfrm>
        </p:spPr>
        <p:txBody>
          <a:bodyPr/>
          <a:lstStyle/>
          <a:p>
            <a:r>
              <a:rPr lang="en-GB" altLang="en-US" sz="2000"/>
              <a:t>Further UNIX derivatives developed, mainly System V based</a:t>
            </a:r>
          </a:p>
          <a:p>
            <a:endParaRPr lang="en-GB" altLang="en-US" sz="2000"/>
          </a:p>
          <a:p>
            <a:r>
              <a:rPr lang="en-GB" altLang="en-US" sz="2000"/>
              <a:t>1982 SunOS developed</a:t>
            </a:r>
          </a:p>
          <a:p>
            <a:endParaRPr lang="en-GB" altLang="en-US" sz="2000"/>
          </a:p>
          <a:p>
            <a:r>
              <a:rPr lang="en-GB" altLang="en-US" sz="2000"/>
              <a:t>1980 Microsoft announced Xenix, the first UNIX for 16-bit microcomputers</a:t>
            </a:r>
          </a:p>
          <a:p>
            <a:endParaRPr lang="en-GB" altLang="en-US" sz="2000"/>
          </a:p>
          <a:p>
            <a:r>
              <a:rPr lang="en-GB" altLang="en-US" sz="2000"/>
              <a:t>1983 the Santa Cruz Operation (SCO) ported this to the Intel 8086 processor</a:t>
            </a:r>
          </a:p>
          <a:p>
            <a:pPr>
              <a:buFont typeface="Wingdings" panose="05000000000000000000" pitchFamily="2" charset="2"/>
              <a:buNone/>
            </a:pPr>
            <a:endParaRPr lang="en-US"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12290"/>
                                        </p:tgtEl>
                                        <p:attrNameLst>
                                          <p:attrName>style.visibility</p:attrName>
                                        </p:attrNameLst>
                                      </p:cBhvr>
                                      <p:to>
                                        <p:strVal val="visible"/>
                                      </p:to>
                                    </p:set>
                                    <p:anim calcmode="discrete" valueType="clr">
                                      <p:cBhvr override="childStyle">
                                        <p:cTn id="7" dur="80"/>
                                        <p:tgtEl>
                                          <p:spTgt spid="1229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290"/>
                                        </p:tgtEl>
                                        <p:attrNameLst>
                                          <p:attrName>fillcolor</p:attrName>
                                        </p:attrNameLst>
                                      </p:cBhvr>
                                      <p:tavLst>
                                        <p:tav tm="0">
                                          <p:val>
                                            <p:clrVal>
                                              <a:schemeClr val="accent2"/>
                                            </p:clrVal>
                                          </p:val>
                                        </p:tav>
                                        <p:tav tm="50000">
                                          <p:val>
                                            <p:clrVal>
                                              <a:schemeClr val="hlink"/>
                                            </p:clrVal>
                                          </p:val>
                                        </p:tav>
                                      </p:tavLst>
                                    </p:anim>
                                    <p:set>
                                      <p:cBhvr>
                                        <p:cTn id="9" dur="80"/>
                                        <p:tgtEl>
                                          <p:spTgt spid="12290"/>
                                        </p:tgtEl>
                                        <p:attrNameLst>
                                          <p:attrName>fill.type</p:attrName>
                                        </p:attrNameLst>
                                      </p:cBhvr>
                                      <p:to>
                                        <p:strVal val="solid"/>
                                      </p:to>
                                    </p:set>
                                  </p:childTnLst>
                                </p:cTn>
                              </p:par>
                            </p:childTnLst>
                          </p:cTn>
                        </p:par>
                        <p:par>
                          <p:cTn id="10" fill="hold" nodeType="afterGroup">
                            <p:stCondLst>
                              <p:cond delay="480"/>
                            </p:stCondLst>
                            <p:childTnLst>
                              <p:par>
                                <p:cTn id="11" presetID="5" presetClass="entr" presetSubtype="10" fill="hold" grpId="0" nodeType="afterEffect">
                                  <p:stCondLst>
                                    <p:cond delay="0"/>
                                  </p:stCondLst>
                                  <p:childTnLst>
                                    <p:set>
                                      <p:cBhvr>
                                        <p:cTn id="12" dur="1" fill="hold">
                                          <p:stCondLst>
                                            <p:cond delay="0"/>
                                          </p:stCondLst>
                                        </p:cTn>
                                        <p:tgtEl>
                                          <p:spTgt spid="12291">
                                            <p:txEl>
                                              <p:pRg st="0" end="0"/>
                                            </p:txEl>
                                          </p:spTgt>
                                        </p:tgtEl>
                                        <p:attrNameLst>
                                          <p:attrName>style.visibility</p:attrName>
                                        </p:attrNameLst>
                                      </p:cBhvr>
                                      <p:to>
                                        <p:strVal val="visible"/>
                                      </p:to>
                                    </p:set>
                                    <p:animEffect transition="in" filter="checkerboard(across)">
                                      <p:cBhvr>
                                        <p:cTn id="13" dur="500"/>
                                        <p:tgtEl>
                                          <p:spTgt spid="12291">
                                            <p:txEl>
                                              <p:pRg st="0" end="0"/>
                                            </p:txEl>
                                          </p:spTgt>
                                        </p:tgtEl>
                                      </p:cBhvr>
                                    </p:animEffect>
                                  </p:childTnLst>
                                </p:cTn>
                              </p:par>
                            </p:childTnLst>
                          </p:cTn>
                        </p:par>
                        <p:par>
                          <p:cTn id="14" fill="hold" nodeType="afterGroup">
                            <p:stCondLst>
                              <p:cond delay="980"/>
                            </p:stCondLst>
                            <p:childTnLst>
                              <p:par>
                                <p:cTn id="15" presetID="5" presetClass="entr" presetSubtype="10" fill="hold" grpId="0" nodeType="after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checkerboard(across)">
                                      <p:cBhvr>
                                        <p:cTn id="17" dur="500"/>
                                        <p:tgtEl>
                                          <p:spTgt spid="12291">
                                            <p:txEl>
                                              <p:pRg st="2" end="2"/>
                                            </p:txEl>
                                          </p:spTgt>
                                        </p:tgtEl>
                                      </p:cBhvr>
                                    </p:animEffect>
                                  </p:childTnLst>
                                </p:cTn>
                              </p:par>
                            </p:childTnLst>
                          </p:cTn>
                        </p:par>
                        <p:par>
                          <p:cTn id="18" fill="hold" nodeType="afterGroup">
                            <p:stCondLst>
                              <p:cond delay="1480"/>
                            </p:stCondLst>
                            <p:childTnLst>
                              <p:par>
                                <p:cTn id="19" presetID="5" presetClass="entr" presetSubtype="10" fill="hold" grpId="0" nodeType="afterEffect">
                                  <p:stCondLst>
                                    <p:cond delay="0"/>
                                  </p:stCondLst>
                                  <p:childTnLst>
                                    <p:set>
                                      <p:cBhvr>
                                        <p:cTn id="20" dur="1" fill="hold">
                                          <p:stCondLst>
                                            <p:cond delay="0"/>
                                          </p:stCondLst>
                                        </p:cTn>
                                        <p:tgtEl>
                                          <p:spTgt spid="12291">
                                            <p:txEl>
                                              <p:pRg st="4" end="4"/>
                                            </p:txEl>
                                          </p:spTgt>
                                        </p:tgtEl>
                                        <p:attrNameLst>
                                          <p:attrName>style.visibility</p:attrName>
                                        </p:attrNameLst>
                                      </p:cBhvr>
                                      <p:to>
                                        <p:strVal val="visible"/>
                                      </p:to>
                                    </p:set>
                                    <p:animEffect transition="in" filter="checkerboard(across)">
                                      <p:cBhvr>
                                        <p:cTn id="21" dur="500"/>
                                        <p:tgtEl>
                                          <p:spTgt spid="12291">
                                            <p:txEl>
                                              <p:pRg st="4" end="4"/>
                                            </p:txEl>
                                          </p:spTgt>
                                        </p:tgtEl>
                                      </p:cBhvr>
                                    </p:animEffect>
                                  </p:childTnLst>
                                </p:cTn>
                              </p:par>
                            </p:childTnLst>
                          </p:cTn>
                        </p:par>
                        <p:par>
                          <p:cTn id="22" fill="hold" nodeType="afterGroup">
                            <p:stCondLst>
                              <p:cond delay="1980"/>
                            </p:stCondLst>
                            <p:childTnLst>
                              <p:par>
                                <p:cTn id="23" presetID="5" presetClass="entr" presetSubtype="10" fill="hold" grpId="0" nodeType="afterEffect">
                                  <p:stCondLst>
                                    <p:cond delay="0"/>
                                  </p:stCondLst>
                                  <p:childTnLst>
                                    <p:set>
                                      <p:cBhvr>
                                        <p:cTn id="24" dur="1" fill="hold">
                                          <p:stCondLst>
                                            <p:cond delay="0"/>
                                          </p:stCondLst>
                                        </p:cTn>
                                        <p:tgtEl>
                                          <p:spTgt spid="12291">
                                            <p:txEl>
                                              <p:pRg st="6" end="6"/>
                                            </p:txEl>
                                          </p:spTgt>
                                        </p:tgtEl>
                                        <p:attrNameLst>
                                          <p:attrName>style.visibility</p:attrName>
                                        </p:attrNameLst>
                                      </p:cBhvr>
                                      <p:to>
                                        <p:strVal val="visible"/>
                                      </p:to>
                                    </p:set>
                                    <p:animEffect transition="in" filter="checkerboard(across)">
                                      <p:cBhvr>
                                        <p:cTn id="25"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Slide Number Placeholder 4">
            <a:extLst>
              <a:ext uri="{FF2B5EF4-FFF2-40B4-BE49-F238E27FC236}">
                <a16:creationId xmlns:a16="http://schemas.microsoft.com/office/drawing/2014/main" id="{6157CB99-4594-4820-9182-EF259F997934}"/>
              </a:ext>
            </a:extLst>
          </p:cNvPr>
          <p:cNvSpPr>
            <a:spLocks noGrp="1"/>
          </p:cNvSpPr>
          <p:nvPr>
            <p:ph type="sldNum" sz="quarter" idx="10"/>
          </p:nvPr>
        </p:nvSpPr>
        <p:spPr/>
        <p:txBody>
          <a:bodyPr/>
          <a:lstStyle/>
          <a:p>
            <a:r>
              <a:rPr lang="en-GB" altLang="en-US"/>
              <a:t>Page </a:t>
            </a:r>
            <a:fld id="{E21E9424-D8D5-49B8-AE44-0C4E5DA73FFF}" type="slidenum">
              <a:rPr lang="en-GB" altLang="en-US"/>
              <a:pPr/>
              <a:t>100</a:t>
            </a:fld>
            <a:r>
              <a:rPr lang="en-GB" altLang="en-US" sz="1400" b="0">
                <a:solidFill>
                  <a:schemeClr val="tx1"/>
                </a:solidFill>
              </a:rPr>
              <a:t> | 05 June 2006 | UNIX Fundamentals </a:t>
            </a:r>
          </a:p>
        </p:txBody>
      </p:sp>
      <p:sp>
        <p:nvSpPr>
          <p:cNvPr id="39938" name="Rectangle 2">
            <a:extLst>
              <a:ext uri="{FF2B5EF4-FFF2-40B4-BE49-F238E27FC236}">
                <a16:creationId xmlns:a16="http://schemas.microsoft.com/office/drawing/2014/main" id="{C0481D2D-5596-4D48-8999-B6B56051C5C1}"/>
              </a:ext>
            </a:extLst>
          </p:cNvPr>
          <p:cNvSpPr>
            <a:spLocks noGrp="1" noChangeArrowheads="1"/>
          </p:cNvSpPr>
          <p:nvPr>
            <p:ph type="title"/>
          </p:nvPr>
        </p:nvSpPr>
        <p:spPr/>
        <p:txBody>
          <a:bodyPr/>
          <a:lstStyle/>
          <a:p>
            <a:r>
              <a:rPr lang="en-US" altLang="en-US"/>
              <a:t>Permissions/File Access Modes</a:t>
            </a:r>
          </a:p>
        </p:txBody>
      </p:sp>
      <p:sp>
        <p:nvSpPr>
          <p:cNvPr id="39939" name="Rectangle 3">
            <a:extLst>
              <a:ext uri="{FF2B5EF4-FFF2-40B4-BE49-F238E27FC236}">
                <a16:creationId xmlns:a16="http://schemas.microsoft.com/office/drawing/2014/main" id="{A231B2DA-0A08-46DE-99B6-10B6AF309B5C}"/>
              </a:ext>
            </a:extLst>
          </p:cNvPr>
          <p:cNvSpPr>
            <a:spLocks noGrp="1" noChangeArrowheads="1"/>
          </p:cNvSpPr>
          <p:nvPr>
            <p:ph type="body" sz="half" idx="1"/>
          </p:nvPr>
        </p:nvSpPr>
        <p:spPr>
          <a:xfrm>
            <a:off x="533400" y="1828800"/>
            <a:ext cx="3810000" cy="1600200"/>
          </a:xfrm>
        </p:spPr>
        <p:txBody>
          <a:bodyPr/>
          <a:lstStyle/>
          <a:p>
            <a:r>
              <a:rPr lang="en-US" altLang="en-US" sz="2000"/>
              <a:t>File size, in bytes.</a:t>
            </a:r>
          </a:p>
          <a:p>
            <a:r>
              <a:rPr lang="en-US" altLang="en-US" sz="2000"/>
              <a:t>Last modification date and time.</a:t>
            </a:r>
          </a:p>
        </p:txBody>
      </p:sp>
      <p:sp>
        <p:nvSpPr>
          <p:cNvPr id="39940" name="Text Box 4">
            <a:extLst>
              <a:ext uri="{FF2B5EF4-FFF2-40B4-BE49-F238E27FC236}">
                <a16:creationId xmlns:a16="http://schemas.microsoft.com/office/drawing/2014/main" id="{5B9B31B0-4332-4208-9D3F-A1B4B13FFC66}"/>
              </a:ext>
            </a:extLst>
          </p:cNvPr>
          <p:cNvSpPr txBox="1">
            <a:spLocks noChangeArrowheads="1"/>
          </p:cNvSpPr>
          <p:nvPr/>
        </p:nvSpPr>
        <p:spPr bwMode="auto">
          <a:xfrm>
            <a:off x="971550" y="4941888"/>
            <a:ext cx="7200900" cy="8334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-l</a:t>
            </a:r>
          </a:p>
          <a:p>
            <a:pPr algn="l">
              <a:spcBef>
                <a:spcPct val="50000"/>
              </a:spcBef>
            </a:pPr>
            <a:r>
              <a:rPr lang="en-US" altLang="en-US" sz="1200">
                <a:solidFill>
                  <a:srgbClr val="00FF00"/>
                </a:solidFill>
                <a:latin typeface="Courier New" panose="02070309020205020404" pitchFamily="49" charset="0"/>
              </a:rPr>
              <a:t>-rwxrw-rw- 1 root	sys	34 Jul 15 12:50 file1.txt</a:t>
            </a:r>
          </a:p>
          <a:p>
            <a:pPr algn="l">
              <a:spcBef>
                <a:spcPct val="50000"/>
              </a:spcBef>
            </a:pPr>
            <a:r>
              <a:rPr lang="en-US" altLang="en-US" sz="1200">
                <a:solidFill>
                  <a:srgbClr val="00FF00"/>
                </a:solidFill>
                <a:latin typeface="Courier New" panose="02070309020205020404" pitchFamily="49" charset="0"/>
              </a:rPr>
              <a:t>$</a:t>
            </a:r>
          </a:p>
        </p:txBody>
      </p:sp>
      <p:sp>
        <p:nvSpPr>
          <p:cNvPr id="39943" name="Text Box 7">
            <a:extLst>
              <a:ext uri="{FF2B5EF4-FFF2-40B4-BE49-F238E27FC236}">
                <a16:creationId xmlns:a16="http://schemas.microsoft.com/office/drawing/2014/main" id="{AED6A8AA-E1E9-4414-B58C-10AF801B27A4}"/>
              </a:ext>
            </a:extLst>
          </p:cNvPr>
          <p:cNvSpPr txBox="1">
            <a:spLocks noChangeArrowheads="1"/>
          </p:cNvSpPr>
          <p:nvPr/>
        </p:nvSpPr>
        <p:spPr bwMode="auto">
          <a:xfrm>
            <a:off x="4572000" y="2133600"/>
            <a:ext cx="3886200" cy="5889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3200">
                <a:solidFill>
                  <a:srgbClr val="00FF00"/>
                </a:solidFill>
                <a:latin typeface="Courier New" panose="02070309020205020404" pitchFamily="49" charset="0"/>
              </a:rPr>
              <a:t>34 Jul 15 12:50</a:t>
            </a:r>
          </a:p>
        </p:txBody>
      </p:sp>
      <p:sp>
        <p:nvSpPr>
          <p:cNvPr id="39944" name="AutoShape 8">
            <a:extLst>
              <a:ext uri="{FF2B5EF4-FFF2-40B4-BE49-F238E27FC236}">
                <a16:creationId xmlns:a16="http://schemas.microsoft.com/office/drawing/2014/main" id="{C4EC09E6-898F-42F6-887E-3A82A038144A}"/>
              </a:ext>
            </a:extLst>
          </p:cNvPr>
          <p:cNvSpPr>
            <a:spLocks/>
          </p:cNvSpPr>
          <p:nvPr/>
        </p:nvSpPr>
        <p:spPr bwMode="auto">
          <a:xfrm rot="-5400000">
            <a:off x="4914900" y="2705100"/>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5" name="AutoShape 9">
            <a:extLst>
              <a:ext uri="{FF2B5EF4-FFF2-40B4-BE49-F238E27FC236}">
                <a16:creationId xmlns:a16="http://schemas.microsoft.com/office/drawing/2014/main" id="{458C230C-FD2A-4892-9AEF-C2514A22E457}"/>
              </a:ext>
            </a:extLst>
          </p:cNvPr>
          <p:cNvSpPr>
            <a:spLocks/>
          </p:cNvSpPr>
          <p:nvPr/>
        </p:nvSpPr>
        <p:spPr bwMode="auto">
          <a:xfrm rot="-5400000">
            <a:off x="6819900" y="1714500"/>
            <a:ext cx="152400" cy="2667000"/>
          </a:xfrm>
          <a:prstGeom prst="leftBrace">
            <a:avLst>
              <a:gd name="adj1" fmla="val 145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6" name="Text Box 10">
            <a:extLst>
              <a:ext uri="{FF2B5EF4-FFF2-40B4-BE49-F238E27FC236}">
                <a16:creationId xmlns:a16="http://schemas.microsoft.com/office/drawing/2014/main" id="{7C9A1657-23EB-452F-8309-F8FF23C7BB6E}"/>
              </a:ext>
            </a:extLst>
          </p:cNvPr>
          <p:cNvSpPr txBox="1">
            <a:spLocks noChangeArrowheads="1"/>
          </p:cNvSpPr>
          <p:nvPr/>
        </p:nvSpPr>
        <p:spPr bwMode="auto">
          <a:xfrm>
            <a:off x="4643438" y="3357563"/>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800">
                <a:solidFill>
                  <a:schemeClr val="tx1"/>
                </a:solidFill>
              </a:rPr>
              <a:t>size</a:t>
            </a:r>
            <a:endParaRPr lang="en-US" altLang="en-US" sz="2400">
              <a:solidFill>
                <a:schemeClr val="tx1"/>
              </a:solidFill>
            </a:endParaRPr>
          </a:p>
        </p:txBody>
      </p:sp>
      <p:sp>
        <p:nvSpPr>
          <p:cNvPr id="39947" name="Text Box 11">
            <a:extLst>
              <a:ext uri="{FF2B5EF4-FFF2-40B4-BE49-F238E27FC236}">
                <a16:creationId xmlns:a16="http://schemas.microsoft.com/office/drawing/2014/main" id="{9CB372AF-A440-4A7A-AD34-D0F1489F3F6D}"/>
              </a:ext>
            </a:extLst>
          </p:cNvPr>
          <p:cNvSpPr txBox="1">
            <a:spLocks noChangeArrowheads="1"/>
          </p:cNvSpPr>
          <p:nvPr/>
        </p:nvSpPr>
        <p:spPr bwMode="auto">
          <a:xfrm>
            <a:off x="6227763" y="3357563"/>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800">
                <a:solidFill>
                  <a:schemeClr val="tx1"/>
                </a:solidFill>
              </a:rPr>
              <a:t>Date stamp</a:t>
            </a:r>
            <a:endParaRPr lang="en-US" altLang="en-US" sz="2400">
              <a:solidFill>
                <a:schemeClr val="tx1"/>
              </a:solidFill>
            </a:endParaRPr>
          </a:p>
        </p:txBody>
      </p:sp>
      <p:sp>
        <p:nvSpPr>
          <p:cNvPr id="39949" name="AutoShape 13">
            <a:extLst>
              <a:ext uri="{FF2B5EF4-FFF2-40B4-BE49-F238E27FC236}">
                <a16:creationId xmlns:a16="http://schemas.microsoft.com/office/drawing/2014/main" id="{AED55D23-F6F1-4EA3-A0EA-9261B06DAF85}"/>
              </a:ext>
            </a:extLst>
          </p:cNvPr>
          <p:cNvSpPr>
            <a:spLocks noChangeArrowheads="1"/>
          </p:cNvSpPr>
          <p:nvPr/>
        </p:nvSpPr>
        <p:spPr bwMode="auto">
          <a:xfrm flipV="1">
            <a:off x="3563938" y="5084763"/>
            <a:ext cx="1800225" cy="504825"/>
          </a:xfrm>
          <a:prstGeom prst="wedgeEllipseCallout">
            <a:avLst>
              <a:gd name="adj1" fmla="val 84037"/>
              <a:gd name="adj2" fmla="val 520125"/>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endParaRPr lang="en-GB" altLang="en-US" sz="24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9938"/>
                                        </p:tgtEl>
                                        <p:attrNameLst>
                                          <p:attrName>style.visibility</p:attrName>
                                        </p:attrNameLst>
                                      </p:cBhvr>
                                      <p:to>
                                        <p:strVal val="visible"/>
                                      </p:to>
                                    </p:set>
                                    <p:anim calcmode="discrete" valueType="clr">
                                      <p:cBhvr override="childStyle">
                                        <p:cTn id="7" dur="80"/>
                                        <p:tgtEl>
                                          <p:spTgt spid="3993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9938"/>
                                        </p:tgtEl>
                                        <p:attrNameLst>
                                          <p:attrName>fillcolor</p:attrName>
                                        </p:attrNameLst>
                                      </p:cBhvr>
                                      <p:tavLst>
                                        <p:tav tm="0">
                                          <p:val>
                                            <p:clrVal>
                                              <a:schemeClr val="accent2"/>
                                            </p:clrVal>
                                          </p:val>
                                        </p:tav>
                                        <p:tav tm="50000">
                                          <p:val>
                                            <p:clrVal>
                                              <a:schemeClr val="hlink"/>
                                            </p:clrVal>
                                          </p:val>
                                        </p:tav>
                                      </p:tavLst>
                                    </p:anim>
                                    <p:set>
                                      <p:cBhvr>
                                        <p:cTn id="9" dur="80"/>
                                        <p:tgtEl>
                                          <p:spTgt spid="39938"/>
                                        </p:tgtEl>
                                        <p:attrNameLst>
                                          <p:attrName>fill.type</p:attrName>
                                        </p:attrNameLst>
                                      </p:cBhvr>
                                      <p:to>
                                        <p:strVal val="solid"/>
                                      </p:to>
                                    </p:set>
                                  </p:childTnLst>
                                </p:cTn>
                              </p:par>
                            </p:childTnLst>
                          </p:cTn>
                        </p:par>
                        <p:par>
                          <p:cTn id="10" fill="hold" nodeType="afterGroup">
                            <p:stCondLst>
                              <p:cond delay="1120"/>
                            </p:stCondLst>
                            <p:childTnLst>
                              <p:par>
                                <p:cTn id="11" presetID="5" presetClass="entr" presetSubtype="10" fill="hold" grpId="0" nodeType="afterEffect">
                                  <p:stCondLst>
                                    <p:cond delay="0"/>
                                  </p:stCondLst>
                                  <p:childTnLst>
                                    <p:set>
                                      <p:cBhvr>
                                        <p:cTn id="12" dur="1" fill="hold">
                                          <p:stCondLst>
                                            <p:cond delay="0"/>
                                          </p:stCondLst>
                                        </p:cTn>
                                        <p:tgtEl>
                                          <p:spTgt spid="39939">
                                            <p:txEl>
                                              <p:pRg st="0" end="0"/>
                                            </p:txEl>
                                          </p:spTgt>
                                        </p:tgtEl>
                                        <p:attrNameLst>
                                          <p:attrName>style.visibility</p:attrName>
                                        </p:attrNameLst>
                                      </p:cBhvr>
                                      <p:to>
                                        <p:strVal val="visible"/>
                                      </p:to>
                                    </p:set>
                                    <p:animEffect transition="in" filter="checkerboard(across)">
                                      <p:cBhvr>
                                        <p:cTn id="13" dur="500"/>
                                        <p:tgtEl>
                                          <p:spTgt spid="39939">
                                            <p:txEl>
                                              <p:pRg st="0" end="0"/>
                                            </p:txEl>
                                          </p:spTgt>
                                        </p:tgtEl>
                                      </p:cBhvr>
                                    </p:animEffect>
                                  </p:childTnLst>
                                </p:cTn>
                              </p:par>
                            </p:childTnLst>
                          </p:cTn>
                        </p:par>
                        <p:par>
                          <p:cTn id="14" fill="hold" nodeType="afterGroup">
                            <p:stCondLst>
                              <p:cond delay="1620"/>
                            </p:stCondLst>
                            <p:childTnLst>
                              <p:par>
                                <p:cTn id="15" presetID="2" presetClass="entr" presetSubtype="1" fill="hold" grpId="0" nodeType="afterEffect">
                                  <p:stCondLst>
                                    <p:cond delay="0"/>
                                  </p:stCondLst>
                                  <p:childTnLst>
                                    <p:set>
                                      <p:cBhvr>
                                        <p:cTn id="16" dur="1" fill="hold">
                                          <p:stCondLst>
                                            <p:cond delay="0"/>
                                          </p:stCondLst>
                                        </p:cTn>
                                        <p:tgtEl>
                                          <p:spTgt spid="39943"/>
                                        </p:tgtEl>
                                        <p:attrNameLst>
                                          <p:attrName>style.visibility</p:attrName>
                                        </p:attrNameLst>
                                      </p:cBhvr>
                                      <p:to>
                                        <p:strVal val="visible"/>
                                      </p:to>
                                    </p:set>
                                    <p:anim calcmode="lin" valueType="num">
                                      <p:cBhvr additive="base">
                                        <p:cTn id="17" dur="500" fill="hold"/>
                                        <p:tgtEl>
                                          <p:spTgt spid="39943"/>
                                        </p:tgtEl>
                                        <p:attrNameLst>
                                          <p:attrName>ppt_x</p:attrName>
                                        </p:attrNameLst>
                                      </p:cBhvr>
                                      <p:tavLst>
                                        <p:tav tm="0">
                                          <p:val>
                                            <p:strVal val="#ppt_x"/>
                                          </p:val>
                                        </p:tav>
                                        <p:tav tm="100000">
                                          <p:val>
                                            <p:strVal val="#ppt_x"/>
                                          </p:val>
                                        </p:tav>
                                      </p:tavLst>
                                    </p:anim>
                                    <p:anim calcmode="lin" valueType="num">
                                      <p:cBhvr additive="base">
                                        <p:cTn id="18" dur="500" fill="hold"/>
                                        <p:tgtEl>
                                          <p:spTgt spid="39943"/>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2120"/>
                            </p:stCondLst>
                            <p:childTnLst>
                              <p:par>
                                <p:cTn id="20" presetID="2" presetClass="entr" presetSubtype="4" fill="hold" grpId="0" nodeType="afterEffect">
                                  <p:stCondLst>
                                    <p:cond delay="0"/>
                                  </p:stCondLst>
                                  <p:childTnLst>
                                    <p:set>
                                      <p:cBhvr>
                                        <p:cTn id="21" dur="1" fill="hold">
                                          <p:stCondLst>
                                            <p:cond delay="0"/>
                                          </p:stCondLst>
                                        </p:cTn>
                                        <p:tgtEl>
                                          <p:spTgt spid="39940"/>
                                        </p:tgtEl>
                                        <p:attrNameLst>
                                          <p:attrName>style.visibility</p:attrName>
                                        </p:attrNameLst>
                                      </p:cBhvr>
                                      <p:to>
                                        <p:strVal val="visible"/>
                                      </p:to>
                                    </p:set>
                                    <p:anim calcmode="lin" valueType="num">
                                      <p:cBhvr additive="base">
                                        <p:cTn id="22" dur="500" fill="hold"/>
                                        <p:tgtEl>
                                          <p:spTgt spid="39940"/>
                                        </p:tgtEl>
                                        <p:attrNameLst>
                                          <p:attrName>ppt_x</p:attrName>
                                        </p:attrNameLst>
                                      </p:cBhvr>
                                      <p:tavLst>
                                        <p:tav tm="0">
                                          <p:val>
                                            <p:strVal val="#ppt_x"/>
                                          </p:val>
                                        </p:tav>
                                        <p:tav tm="100000">
                                          <p:val>
                                            <p:strVal val="#ppt_x"/>
                                          </p:val>
                                        </p:tav>
                                      </p:tavLst>
                                    </p:anim>
                                    <p:anim calcmode="lin" valueType="num">
                                      <p:cBhvr additive="base">
                                        <p:cTn id="23" dur="500" fill="hold"/>
                                        <p:tgtEl>
                                          <p:spTgt spid="39940"/>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620"/>
                            </p:stCondLst>
                            <p:childTnLst>
                              <p:par>
                                <p:cTn id="25" presetID="2" presetClass="entr" presetSubtype="8" fill="hold" grpId="0" nodeType="afterEffect">
                                  <p:stCondLst>
                                    <p:cond delay="0"/>
                                  </p:stCondLst>
                                  <p:childTnLst>
                                    <p:set>
                                      <p:cBhvr>
                                        <p:cTn id="26" dur="1" fill="hold">
                                          <p:stCondLst>
                                            <p:cond delay="0"/>
                                          </p:stCondLst>
                                        </p:cTn>
                                        <p:tgtEl>
                                          <p:spTgt spid="39949"/>
                                        </p:tgtEl>
                                        <p:attrNameLst>
                                          <p:attrName>style.visibility</p:attrName>
                                        </p:attrNameLst>
                                      </p:cBhvr>
                                      <p:to>
                                        <p:strVal val="visible"/>
                                      </p:to>
                                    </p:set>
                                    <p:anim calcmode="lin" valueType="num">
                                      <p:cBhvr additive="base">
                                        <p:cTn id="27" dur="500" fill="hold"/>
                                        <p:tgtEl>
                                          <p:spTgt spid="39949"/>
                                        </p:tgtEl>
                                        <p:attrNameLst>
                                          <p:attrName>ppt_x</p:attrName>
                                        </p:attrNameLst>
                                      </p:cBhvr>
                                      <p:tavLst>
                                        <p:tav tm="0">
                                          <p:val>
                                            <p:strVal val="0-#ppt_w/2"/>
                                          </p:val>
                                        </p:tav>
                                        <p:tav tm="100000">
                                          <p:val>
                                            <p:strVal val="#ppt_x"/>
                                          </p:val>
                                        </p:tav>
                                      </p:tavLst>
                                    </p:anim>
                                    <p:anim calcmode="lin" valueType="num">
                                      <p:cBhvr additive="base">
                                        <p:cTn id="28" dur="500" fill="hold"/>
                                        <p:tgtEl>
                                          <p:spTgt spid="39949"/>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39944"/>
                                        </p:tgtEl>
                                        <p:attrNameLst>
                                          <p:attrName>style.visibility</p:attrName>
                                        </p:attrNameLst>
                                      </p:cBhvr>
                                      <p:to>
                                        <p:strVal val="visible"/>
                                      </p:to>
                                    </p:set>
                                    <p:anim calcmode="lin" valueType="num">
                                      <p:cBhvr additive="base">
                                        <p:cTn id="33" dur="500" fill="hold"/>
                                        <p:tgtEl>
                                          <p:spTgt spid="39944"/>
                                        </p:tgtEl>
                                        <p:attrNameLst>
                                          <p:attrName>ppt_x</p:attrName>
                                        </p:attrNameLst>
                                      </p:cBhvr>
                                      <p:tavLst>
                                        <p:tav tm="0">
                                          <p:val>
                                            <p:strVal val="#ppt_x"/>
                                          </p:val>
                                        </p:tav>
                                        <p:tav tm="100000">
                                          <p:val>
                                            <p:strVal val="#ppt_x"/>
                                          </p:val>
                                        </p:tav>
                                      </p:tavLst>
                                    </p:anim>
                                    <p:anim calcmode="lin" valueType="num">
                                      <p:cBhvr additive="base">
                                        <p:cTn id="34" dur="500" fill="hold"/>
                                        <p:tgtEl>
                                          <p:spTgt spid="3994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9946"/>
                                        </p:tgtEl>
                                        <p:attrNameLst>
                                          <p:attrName>style.visibility</p:attrName>
                                        </p:attrNameLst>
                                      </p:cBhvr>
                                      <p:to>
                                        <p:strVal val="visible"/>
                                      </p:to>
                                    </p:set>
                                    <p:anim calcmode="lin" valueType="num">
                                      <p:cBhvr additive="base">
                                        <p:cTn id="37" dur="500" fill="hold"/>
                                        <p:tgtEl>
                                          <p:spTgt spid="39946"/>
                                        </p:tgtEl>
                                        <p:attrNameLst>
                                          <p:attrName>ppt_x</p:attrName>
                                        </p:attrNameLst>
                                      </p:cBhvr>
                                      <p:tavLst>
                                        <p:tav tm="0">
                                          <p:val>
                                            <p:strVal val="#ppt_x"/>
                                          </p:val>
                                        </p:tav>
                                        <p:tav tm="100000">
                                          <p:val>
                                            <p:strVal val="#ppt_x"/>
                                          </p:val>
                                        </p:tav>
                                      </p:tavLst>
                                    </p:anim>
                                    <p:anim calcmode="lin" valueType="num">
                                      <p:cBhvr additive="base">
                                        <p:cTn id="38" dur="500" fill="hold"/>
                                        <p:tgtEl>
                                          <p:spTgt spid="3994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39945"/>
                                        </p:tgtEl>
                                        <p:attrNameLst>
                                          <p:attrName>style.visibility</p:attrName>
                                        </p:attrNameLst>
                                      </p:cBhvr>
                                      <p:to>
                                        <p:strVal val="visible"/>
                                      </p:to>
                                    </p:set>
                                    <p:anim calcmode="lin" valueType="num">
                                      <p:cBhvr additive="base">
                                        <p:cTn id="43" dur="500" fill="hold"/>
                                        <p:tgtEl>
                                          <p:spTgt spid="39945"/>
                                        </p:tgtEl>
                                        <p:attrNameLst>
                                          <p:attrName>ppt_x</p:attrName>
                                        </p:attrNameLst>
                                      </p:cBhvr>
                                      <p:tavLst>
                                        <p:tav tm="0">
                                          <p:val>
                                            <p:strVal val="1+#ppt_w/2"/>
                                          </p:val>
                                        </p:tav>
                                        <p:tav tm="100000">
                                          <p:val>
                                            <p:strVal val="#ppt_x"/>
                                          </p:val>
                                        </p:tav>
                                      </p:tavLst>
                                    </p:anim>
                                    <p:anim calcmode="lin" valueType="num">
                                      <p:cBhvr additive="base">
                                        <p:cTn id="44" dur="500" fill="hold"/>
                                        <p:tgtEl>
                                          <p:spTgt spid="3994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39947"/>
                                        </p:tgtEl>
                                        <p:attrNameLst>
                                          <p:attrName>style.visibility</p:attrName>
                                        </p:attrNameLst>
                                      </p:cBhvr>
                                      <p:to>
                                        <p:strVal val="visible"/>
                                      </p:to>
                                    </p:set>
                                    <p:anim calcmode="lin" valueType="num">
                                      <p:cBhvr additive="base">
                                        <p:cTn id="47" dur="500" fill="hold"/>
                                        <p:tgtEl>
                                          <p:spTgt spid="39947"/>
                                        </p:tgtEl>
                                        <p:attrNameLst>
                                          <p:attrName>ppt_x</p:attrName>
                                        </p:attrNameLst>
                                      </p:cBhvr>
                                      <p:tavLst>
                                        <p:tav tm="0">
                                          <p:val>
                                            <p:strVal val="1+#ppt_w/2"/>
                                          </p:val>
                                        </p:tav>
                                        <p:tav tm="100000">
                                          <p:val>
                                            <p:strVal val="#ppt_x"/>
                                          </p:val>
                                        </p:tav>
                                      </p:tavLst>
                                    </p:anim>
                                    <p:anim calcmode="lin" valueType="num">
                                      <p:cBhvr additive="base">
                                        <p:cTn id="48" dur="500" fill="hold"/>
                                        <p:tgtEl>
                                          <p:spTgt spid="39947"/>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39939">
                                            <p:txEl>
                                              <p:pRg st="1" end="1"/>
                                            </p:txEl>
                                          </p:spTgt>
                                        </p:tgtEl>
                                        <p:attrNameLst>
                                          <p:attrName>style.visibility</p:attrName>
                                        </p:attrNameLst>
                                      </p:cBhvr>
                                      <p:to>
                                        <p:strVal val="visible"/>
                                      </p:to>
                                    </p:set>
                                    <p:animEffect transition="in" filter="checkerboard(across)">
                                      <p:cBhvr>
                                        <p:cTn id="53" dur="500"/>
                                        <p:tgtEl>
                                          <p:spTgt spid="39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39" grpId="0" uiExpand="1" build="p"/>
      <p:bldP spid="39940" grpId="0" animBg="1"/>
      <p:bldP spid="39943" grpId="0" animBg="1"/>
      <p:bldP spid="39946" grpId="0"/>
      <p:bldP spid="39947" grpId="0"/>
      <p:bldP spid="39949"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4">
            <a:extLst>
              <a:ext uri="{FF2B5EF4-FFF2-40B4-BE49-F238E27FC236}">
                <a16:creationId xmlns:a16="http://schemas.microsoft.com/office/drawing/2014/main" id="{6868C459-3B69-4E00-800B-4F7F9546AF56}"/>
              </a:ext>
            </a:extLst>
          </p:cNvPr>
          <p:cNvSpPr>
            <a:spLocks noGrp="1"/>
          </p:cNvSpPr>
          <p:nvPr>
            <p:ph type="sldNum" sz="quarter" idx="10"/>
          </p:nvPr>
        </p:nvSpPr>
        <p:spPr/>
        <p:txBody>
          <a:bodyPr/>
          <a:lstStyle/>
          <a:p>
            <a:r>
              <a:rPr lang="en-GB" altLang="en-US"/>
              <a:t>Page </a:t>
            </a:r>
            <a:fld id="{4B414609-3CA3-49DD-9A91-07E3A0D5ACA5}" type="slidenum">
              <a:rPr lang="en-GB" altLang="en-US"/>
              <a:pPr/>
              <a:t>101</a:t>
            </a:fld>
            <a:r>
              <a:rPr lang="en-GB" altLang="en-US" sz="1400" b="0">
                <a:solidFill>
                  <a:schemeClr val="tx1"/>
                </a:solidFill>
              </a:rPr>
              <a:t> | 05 June 2006 | UNIX Fundamentals </a:t>
            </a:r>
          </a:p>
        </p:txBody>
      </p:sp>
      <p:sp>
        <p:nvSpPr>
          <p:cNvPr id="40962" name="Rectangle 2">
            <a:extLst>
              <a:ext uri="{FF2B5EF4-FFF2-40B4-BE49-F238E27FC236}">
                <a16:creationId xmlns:a16="http://schemas.microsoft.com/office/drawing/2014/main" id="{22CBB43E-2602-41AD-9C9B-7DF226CF95A7}"/>
              </a:ext>
            </a:extLst>
          </p:cNvPr>
          <p:cNvSpPr>
            <a:spLocks noGrp="1" noChangeArrowheads="1"/>
          </p:cNvSpPr>
          <p:nvPr>
            <p:ph type="title"/>
          </p:nvPr>
        </p:nvSpPr>
        <p:spPr/>
        <p:txBody>
          <a:bodyPr/>
          <a:lstStyle/>
          <a:p>
            <a:r>
              <a:rPr lang="en-US" altLang="en-US"/>
              <a:t>Permissions/File Access Modes</a:t>
            </a:r>
          </a:p>
        </p:txBody>
      </p:sp>
      <p:sp>
        <p:nvSpPr>
          <p:cNvPr id="40963" name="Rectangle 3">
            <a:extLst>
              <a:ext uri="{FF2B5EF4-FFF2-40B4-BE49-F238E27FC236}">
                <a16:creationId xmlns:a16="http://schemas.microsoft.com/office/drawing/2014/main" id="{E1E9388D-C1C5-4850-A89F-2A8BF050FB99}"/>
              </a:ext>
            </a:extLst>
          </p:cNvPr>
          <p:cNvSpPr>
            <a:spLocks noGrp="1" noChangeArrowheads="1"/>
          </p:cNvSpPr>
          <p:nvPr>
            <p:ph type="body" sz="half" idx="1"/>
          </p:nvPr>
        </p:nvSpPr>
        <p:spPr>
          <a:xfrm>
            <a:off x="533400" y="1828800"/>
            <a:ext cx="3810000" cy="1600200"/>
          </a:xfrm>
        </p:spPr>
        <p:txBody>
          <a:bodyPr/>
          <a:lstStyle/>
          <a:p>
            <a:r>
              <a:rPr lang="en-US" altLang="en-US" sz="2000"/>
              <a:t>The name of the file itself, or filename.</a:t>
            </a:r>
          </a:p>
        </p:txBody>
      </p:sp>
      <p:sp>
        <p:nvSpPr>
          <p:cNvPr id="40964" name="Text Box 4">
            <a:extLst>
              <a:ext uri="{FF2B5EF4-FFF2-40B4-BE49-F238E27FC236}">
                <a16:creationId xmlns:a16="http://schemas.microsoft.com/office/drawing/2014/main" id="{A8E3072F-3CC1-4CD8-9134-C863B439FE89}"/>
              </a:ext>
            </a:extLst>
          </p:cNvPr>
          <p:cNvSpPr txBox="1">
            <a:spLocks noChangeArrowheads="1"/>
          </p:cNvSpPr>
          <p:nvPr/>
        </p:nvSpPr>
        <p:spPr bwMode="auto">
          <a:xfrm>
            <a:off x="1403350" y="5013325"/>
            <a:ext cx="6553200" cy="83343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-l</a:t>
            </a:r>
          </a:p>
          <a:p>
            <a:pPr algn="l">
              <a:spcBef>
                <a:spcPct val="50000"/>
              </a:spcBef>
            </a:pPr>
            <a:r>
              <a:rPr lang="en-US" altLang="en-US" sz="1200">
                <a:solidFill>
                  <a:srgbClr val="00FF00"/>
                </a:solidFill>
                <a:latin typeface="Courier New" panose="02070309020205020404" pitchFamily="49" charset="0"/>
              </a:rPr>
              <a:t>-rwxrw-rw- 1 root	sys	34 Jul 15 12:50 file1.txt</a:t>
            </a:r>
          </a:p>
          <a:p>
            <a:pPr algn="l">
              <a:spcBef>
                <a:spcPct val="50000"/>
              </a:spcBef>
            </a:pPr>
            <a:r>
              <a:rPr lang="en-US" altLang="en-US" sz="1200">
                <a:solidFill>
                  <a:srgbClr val="00FF00"/>
                </a:solidFill>
                <a:latin typeface="Courier New" panose="02070309020205020404" pitchFamily="49" charset="0"/>
              </a:rPr>
              <a:t>$</a:t>
            </a:r>
          </a:p>
        </p:txBody>
      </p:sp>
      <p:sp>
        <p:nvSpPr>
          <p:cNvPr id="40967" name="Text Box 7">
            <a:extLst>
              <a:ext uri="{FF2B5EF4-FFF2-40B4-BE49-F238E27FC236}">
                <a16:creationId xmlns:a16="http://schemas.microsoft.com/office/drawing/2014/main" id="{75BCE745-5ACB-4136-B446-56CA6A022888}"/>
              </a:ext>
            </a:extLst>
          </p:cNvPr>
          <p:cNvSpPr txBox="1">
            <a:spLocks noChangeArrowheads="1"/>
          </p:cNvSpPr>
          <p:nvPr/>
        </p:nvSpPr>
        <p:spPr bwMode="auto">
          <a:xfrm>
            <a:off x="4572000" y="2133600"/>
            <a:ext cx="3886200" cy="5889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3200">
                <a:solidFill>
                  <a:srgbClr val="00FF00"/>
                </a:solidFill>
                <a:latin typeface="Courier New" panose="02070309020205020404" pitchFamily="49" charset="0"/>
              </a:rPr>
              <a:t>file1.txt</a:t>
            </a:r>
          </a:p>
        </p:txBody>
      </p:sp>
      <p:sp>
        <p:nvSpPr>
          <p:cNvPr id="40969" name="AutoShape 9">
            <a:extLst>
              <a:ext uri="{FF2B5EF4-FFF2-40B4-BE49-F238E27FC236}">
                <a16:creationId xmlns:a16="http://schemas.microsoft.com/office/drawing/2014/main" id="{F2A0DCB9-4D33-4FE2-BDBD-56B4E25C82E0}"/>
              </a:ext>
            </a:extLst>
          </p:cNvPr>
          <p:cNvSpPr>
            <a:spLocks/>
          </p:cNvSpPr>
          <p:nvPr/>
        </p:nvSpPr>
        <p:spPr bwMode="auto">
          <a:xfrm rot="-5400000">
            <a:off x="5900738" y="1666875"/>
            <a:ext cx="152400" cy="2667000"/>
          </a:xfrm>
          <a:prstGeom prst="leftBrace">
            <a:avLst>
              <a:gd name="adj1" fmla="val 145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71" name="Text Box 11">
            <a:extLst>
              <a:ext uri="{FF2B5EF4-FFF2-40B4-BE49-F238E27FC236}">
                <a16:creationId xmlns:a16="http://schemas.microsoft.com/office/drawing/2014/main" id="{EF5BC957-7C5B-4243-AC06-2F335500DD9E}"/>
              </a:ext>
            </a:extLst>
          </p:cNvPr>
          <p:cNvSpPr txBox="1">
            <a:spLocks noChangeArrowheads="1"/>
          </p:cNvSpPr>
          <p:nvPr/>
        </p:nvSpPr>
        <p:spPr bwMode="auto">
          <a:xfrm>
            <a:off x="5292725" y="3284538"/>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800">
                <a:solidFill>
                  <a:schemeClr val="tx1"/>
                </a:solidFill>
              </a:rPr>
              <a:t>File name</a:t>
            </a:r>
            <a:endParaRPr lang="en-US" altLang="en-US" sz="2400">
              <a:solidFill>
                <a:schemeClr val="tx1"/>
              </a:solidFill>
            </a:endParaRPr>
          </a:p>
        </p:txBody>
      </p:sp>
      <p:sp>
        <p:nvSpPr>
          <p:cNvPr id="40973" name="AutoShape 13">
            <a:extLst>
              <a:ext uri="{FF2B5EF4-FFF2-40B4-BE49-F238E27FC236}">
                <a16:creationId xmlns:a16="http://schemas.microsoft.com/office/drawing/2014/main" id="{08FEDBEA-C034-47A2-ACB6-50426E0F02E6}"/>
              </a:ext>
            </a:extLst>
          </p:cNvPr>
          <p:cNvSpPr>
            <a:spLocks noChangeArrowheads="1"/>
          </p:cNvSpPr>
          <p:nvPr/>
        </p:nvSpPr>
        <p:spPr bwMode="auto">
          <a:xfrm flipV="1">
            <a:off x="5219700" y="5157788"/>
            <a:ext cx="1800225" cy="504825"/>
          </a:xfrm>
          <a:prstGeom prst="wedgeEllipseCallout">
            <a:avLst>
              <a:gd name="adj1" fmla="val -9704"/>
              <a:gd name="adj2" fmla="val 531444"/>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endParaRPr lang="en-GB" altLang="en-US" sz="24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0962"/>
                                        </p:tgtEl>
                                        <p:attrNameLst>
                                          <p:attrName>style.visibility</p:attrName>
                                        </p:attrNameLst>
                                      </p:cBhvr>
                                      <p:to>
                                        <p:strVal val="visible"/>
                                      </p:to>
                                    </p:set>
                                    <p:anim calcmode="discrete" valueType="clr">
                                      <p:cBhvr override="childStyle">
                                        <p:cTn id="7" dur="80"/>
                                        <p:tgtEl>
                                          <p:spTgt spid="4096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0962"/>
                                        </p:tgtEl>
                                        <p:attrNameLst>
                                          <p:attrName>fillcolor</p:attrName>
                                        </p:attrNameLst>
                                      </p:cBhvr>
                                      <p:tavLst>
                                        <p:tav tm="0">
                                          <p:val>
                                            <p:clrVal>
                                              <a:schemeClr val="accent2"/>
                                            </p:clrVal>
                                          </p:val>
                                        </p:tav>
                                        <p:tav tm="50000">
                                          <p:val>
                                            <p:clrVal>
                                              <a:schemeClr val="hlink"/>
                                            </p:clrVal>
                                          </p:val>
                                        </p:tav>
                                      </p:tavLst>
                                    </p:anim>
                                    <p:set>
                                      <p:cBhvr>
                                        <p:cTn id="9" dur="80"/>
                                        <p:tgtEl>
                                          <p:spTgt spid="40962"/>
                                        </p:tgtEl>
                                        <p:attrNameLst>
                                          <p:attrName>fill.type</p:attrName>
                                        </p:attrNameLst>
                                      </p:cBhvr>
                                      <p:to>
                                        <p:strVal val="solid"/>
                                      </p:to>
                                    </p:set>
                                  </p:childTnLst>
                                </p:cTn>
                              </p:par>
                            </p:childTnLst>
                          </p:cTn>
                        </p:par>
                        <p:par>
                          <p:cTn id="10" fill="hold" nodeType="afterGroup">
                            <p:stCondLst>
                              <p:cond delay="1120"/>
                            </p:stCondLst>
                            <p:childTnLst>
                              <p:par>
                                <p:cTn id="11" presetID="5" presetClass="entr" presetSubtype="10" fill="hold" grpId="0" nodeType="afterEffect">
                                  <p:stCondLst>
                                    <p:cond delay="0"/>
                                  </p:stCondLst>
                                  <p:childTnLst>
                                    <p:set>
                                      <p:cBhvr>
                                        <p:cTn id="12" dur="1" fill="hold">
                                          <p:stCondLst>
                                            <p:cond delay="0"/>
                                          </p:stCondLst>
                                        </p:cTn>
                                        <p:tgtEl>
                                          <p:spTgt spid="40963">
                                            <p:txEl>
                                              <p:pRg st="0" end="0"/>
                                            </p:txEl>
                                          </p:spTgt>
                                        </p:tgtEl>
                                        <p:attrNameLst>
                                          <p:attrName>style.visibility</p:attrName>
                                        </p:attrNameLst>
                                      </p:cBhvr>
                                      <p:to>
                                        <p:strVal val="visible"/>
                                      </p:to>
                                    </p:set>
                                    <p:animEffect transition="in" filter="checkerboard(across)">
                                      <p:cBhvr>
                                        <p:cTn id="13" dur="500"/>
                                        <p:tgtEl>
                                          <p:spTgt spid="40963">
                                            <p:txEl>
                                              <p:pRg st="0" end="0"/>
                                            </p:txEl>
                                          </p:spTgt>
                                        </p:tgtEl>
                                      </p:cBhvr>
                                    </p:animEffect>
                                  </p:childTnLst>
                                </p:cTn>
                              </p:par>
                            </p:childTnLst>
                          </p:cTn>
                        </p:par>
                        <p:par>
                          <p:cTn id="14" fill="hold" nodeType="afterGroup">
                            <p:stCondLst>
                              <p:cond delay="1620"/>
                            </p:stCondLst>
                            <p:childTnLst>
                              <p:par>
                                <p:cTn id="15" presetID="2" presetClass="entr" presetSubtype="1" fill="hold" grpId="0" nodeType="afterEffect">
                                  <p:stCondLst>
                                    <p:cond delay="0"/>
                                  </p:stCondLst>
                                  <p:childTnLst>
                                    <p:set>
                                      <p:cBhvr>
                                        <p:cTn id="16" dur="1" fill="hold">
                                          <p:stCondLst>
                                            <p:cond delay="0"/>
                                          </p:stCondLst>
                                        </p:cTn>
                                        <p:tgtEl>
                                          <p:spTgt spid="40967"/>
                                        </p:tgtEl>
                                        <p:attrNameLst>
                                          <p:attrName>style.visibility</p:attrName>
                                        </p:attrNameLst>
                                      </p:cBhvr>
                                      <p:to>
                                        <p:strVal val="visible"/>
                                      </p:to>
                                    </p:set>
                                    <p:anim calcmode="lin" valueType="num">
                                      <p:cBhvr additive="base">
                                        <p:cTn id="17" dur="500" fill="hold"/>
                                        <p:tgtEl>
                                          <p:spTgt spid="40967"/>
                                        </p:tgtEl>
                                        <p:attrNameLst>
                                          <p:attrName>ppt_x</p:attrName>
                                        </p:attrNameLst>
                                      </p:cBhvr>
                                      <p:tavLst>
                                        <p:tav tm="0">
                                          <p:val>
                                            <p:strVal val="#ppt_x"/>
                                          </p:val>
                                        </p:tav>
                                        <p:tav tm="100000">
                                          <p:val>
                                            <p:strVal val="#ppt_x"/>
                                          </p:val>
                                        </p:tav>
                                      </p:tavLst>
                                    </p:anim>
                                    <p:anim calcmode="lin" valueType="num">
                                      <p:cBhvr additive="base">
                                        <p:cTn id="18" dur="500" fill="hold"/>
                                        <p:tgtEl>
                                          <p:spTgt spid="40967"/>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2120"/>
                            </p:stCondLst>
                            <p:childTnLst>
                              <p:par>
                                <p:cTn id="20" presetID="2" presetClass="entr" presetSubtype="4" fill="hold" grpId="0" nodeType="afterEffect">
                                  <p:stCondLst>
                                    <p:cond delay="0"/>
                                  </p:stCondLst>
                                  <p:childTnLst>
                                    <p:set>
                                      <p:cBhvr>
                                        <p:cTn id="21" dur="1" fill="hold">
                                          <p:stCondLst>
                                            <p:cond delay="0"/>
                                          </p:stCondLst>
                                        </p:cTn>
                                        <p:tgtEl>
                                          <p:spTgt spid="40964"/>
                                        </p:tgtEl>
                                        <p:attrNameLst>
                                          <p:attrName>style.visibility</p:attrName>
                                        </p:attrNameLst>
                                      </p:cBhvr>
                                      <p:to>
                                        <p:strVal val="visible"/>
                                      </p:to>
                                    </p:set>
                                    <p:anim calcmode="lin" valueType="num">
                                      <p:cBhvr additive="base">
                                        <p:cTn id="22" dur="500" fill="hold"/>
                                        <p:tgtEl>
                                          <p:spTgt spid="40964"/>
                                        </p:tgtEl>
                                        <p:attrNameLst>
                                          <p:attrName>ppt_x</p:attrName>
                                        </p:attrNameLst>
                                      </p:cBhvr>
                                      <p:tavLst>
                                        <p:tav tm="0">
                                          <p:val>
                                            <p:strVal val="#ppt_x"/>
                                          </p:val>
                                        </p:tav>
                                        <p:tav tm="100000">
                                          <p:val>
                                            <p:strVal val="#ppt_x"/>
                                          </p:val>
                                        </p:tav>
                                      </p:tavLst>
                                    </p:anim>
                                    <p:anim calcmode="lin" valueType="num">
                                      <p:cBhvr additive="base">
                                        <p:cTn id="23" dur="500" fill="hold"/>
                                        <p:tgtEl>
                                          <p:spTgt spid="40964"/>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620"/>
                            </p:stCondLst>
                            <p:childTnLst>
                              <p:par>
                                <p:cTn id="25" presetID="2" presetClass="entr" presetSubtype="8" fill="hold" grpId="0" nodeType="afterEffect">
                                  <p:stCondLst>
                                    <p:cond delay="0"/>
                                  </p:stCondLst>
                                  <p:childTnLst>
                                    <p:set>
                                      <p:cBhvr>
                                        <p:cTn id="26" dur="1" fill="hold">
                                          <p:stCondLst>
                                            <p:cond delay="0"/>
                                          </p:stCondLst>
                                        </p:cTn>
                                        <p:tgtEl>
                                          <p:spTgt spid="40973"/>
                                        </p:tgtEl>
                                        <p:attrNameLst>
                                          <p:attrName>style.visibility</p:attrName>
                                        </p:attrNameLst>
                                      </p:cBhvr>
                                      <p:to>
                                        <p:strVal val="visible"/>
                                      </p:to>
                                    </p:set>
                                    <p:anim calcmode="lin" valueType="num">
                                      <p:cBhvr additive="base">
                                        <p:cTn id="27" dur="500" fill="hold"/>
                                        <p:tgtEl>
                                          <p:spTgt spid="40973"/>
                                        </p:tgtEl>
                                        <p:attrNameLst>
                                          <p:attrName>ppt_x</p:attrName>
                                        </p:attrNameLst>
                                      </p:cBhvr>
                                      <p:tavLst>
                                        <p:tav tm="0">
                                          <p:val>
                                            <p:strVal val="0-#ppt_w/2"/>
                                          </p:val>
                                        </p:tav>
                                        <p:tav tm="100000">
                                          <p:val>
                                            <p:strVal val="#ppt_x"/>
                                          </p:val>
                                        </p:tav>
                                      </p:tavLst>
                                    </p:anim>
                                    <p:anim calcmode="lin" valueType="num">
                                      <p:cBhvr additive="base">
                                        <p:cTn id="28" dur="500" fill="hold"/>
                                        <p:tgtEl>
                                          <p:spTgt spid="40973"/>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40969"/>
                                        </p:tgtEl>
                                        <p:attrNameLst>
                                          <p:attrName>style.visibility</p:attrName>
                                        </p:attrNameLst>
                                      </p:cBhvr>
                                      <p:to>
                                        <p:strVal val="visible"/>
                                      </p:to>
                                    </p:set>
                                    <p:anim calcmode="lin" valueType="num">
                                      <p:cBhvr additive="base">
                                        <p:cTn id="33" dur="500" fill="hold"/>
                                        <p:tgtEl>
                                          <p:spTgt spid="40969"/>
                                        </p:tgtEl>
                                        <p:attrNameLst>
                                          <p:attrName>ppt_x</p:attrName>
                                        </p:attrNameLst>
                                      </p:cBhvr>
                                      <p:tavLst>
                                        <p:tav tm="0">
                                          <p:val>
                                            <p:strVal val="1+#ppt_w/2"/>
                                          </p:val>
                                        </p:tav>
                                        <p:tav tm="100000">
                                          <p:val>
                                            <p:strVal val="#ppt_x"/>
                                          </p:val>
                                        </p:tav>
                                      </p:tavLst>
                                    </p:anim>
                                    <p:anim calcmode="lin" valueType="num">
                                      <p:cBhvr additive="base">
                                        <p:cTn id="34" dur="500" fill="hold"/>
                                        <p:tgtEl>
                                          <p:spTgt spid="40969"/>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0971"/>
                                        </p:tgtEl>
                                        <p:attrNameLst>
                                          <p:attrName>style.visibility</p:attrName>
                                        </p:attrNameLst>
                                      </p:cBhvr>
                                      <p:to>
                                        <p:strVal val="visible"/>
                                      </p:to>
                                    </p:set>
                                    <p:anim calcmode="lin" valueType="num">
                                      <p:cBhvr additive="base">
                                        <p:cTn id="37" dur="500" fill="hold"/>
                                        <p:tgtEl>
                                          <p:spTgt spid="40971"/>
                                        </p:tgtEl>
                                        <p:attrNameLst>
                                          <p:attrName>ppt_x</p:attrName>
                                        </p:attrNameLst>
                                      </p:cBhvr>
                                      <p:tavLst>
                                        <p:tav tm="0">
                                          <p:val>
                                            <p:strVal val="1+#ppt_w/2"/>
                                          </p:val>
                                        </p:tav>
                                        <p:tav tm="100000">
                                          <p:val>
                                            <p:strVal val="#ppt_x"/>
                                          </p:val>
                                        </p:tav>
                                      </p:tavLst>
                                    </p:anim>
                                    <p:anim calcmode="lin" valueType="num">
                                      <p:cBhvr additive="base">
                                        <p:cTn id="38" dur="500" fill="hold"/>
                                        <p:tgtEl>
                                          <p:spTgt spid="409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build="p"/>
      <p:bldP spid="40964" grpId="0" animBg="1"/>
      <p:bldP spid="40967" grpId="0" animBg="1"/>
      <p:bldP spid="40971" grpId="0"/>
      <p:bldP spid="4097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B8AD52D-CF24-4CD5-8236-6321718FF882}"/>
              </a:ext>
            </a:extLst>
          </p:cNvPr>
          <p:cNvSpPr>
            <a:spLocks noGrp="1"/>
          </p:cNvSpPr>
          <p:nvPr>
            <p:ph type="sldNum" sz="quarter" idx="10"/>
          </p:nvPr>
        </p:nvSpPr>
        <p:spPr/>
        <p:txBody>
          <a:bodyPr/>
          <a:lstStyle/>
          <a:p>
            <a:r>
              <a:rPr lang="en-GB" altLang="en-US"/>
              <a:t>Page </a:t>
            </a:r>
            <a:fld id="{04D58248-F197-4451-AFBD-A98279CB16C9}" type="slidenum">
              <a:rPr lang="en-GB" altLang="en-US"/>
              <a:pPr/>
              <a:t>102</a:t>
            </a:fld>
            <a:r>
              <a:rPr lang="en-GB" altLang="en-US" sz="1400" b="0">
                <a:solidFill>
                  <a:schemeClr val="tx1"/>
                </a:solidFill>
              </a:rPr>
              <a:t> | 05 June 2006 | UNIX Fundamentals </a:t>
            </a:r>
          </a:p>
        </p:txBody>
      </p:sp>
      <p:sp>
        <p:nvSpPr>
          <p:cNvPr id="44035" name="Rectangle 3">
            <a:extLst>
              <a:ext uri="{FF2B5EF4-FFF2-40B4-BE49-F238E27FC236}">
                <a16:creationId xmlns:a16="http://schemas.microsoft.com/office/drawing/2014/main" id="{872C1FEC-5D24-4B63-A471-26151175473A}"/>
              </a:ext>
            </a:extLst>
          </p:cNvPr>
          <p:cNvSpPr>
            <a:spLocks noChangeArrowheads="1"/>
          </p:cNvSpPr>
          <p:nvPr/>
        </p:nvSpPr>
        <p:spPr bwMode="auto">
          <a:xfrm>
            <a:off x="684213" y="404813"/>
            <a:ext cx="77724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t>Permissions/File Access Modes</a:t>
            </a:r>
          </a:p>
        </p:txBody>
      </p:sp>
      <p:sp>
        <p:nvSpPr>
          <p:cNvPr id="44036" name="Rectangle 4">
            <a:extLst>
              <a:ext uri="{FF2B5EF4-FFF2-40B4-BE49-F238E27FC236}">
                <a16:creationId xmlns:a16="http://schemas.microsoft.com/office/drawing/2014/main" id="{ACD6D6D0-3330-459D-A4D4-D4750ADF5A79}"/>
              </a:ext>
            </a:extLst>
          </p:cNvPr>
          <p:cNvSpPr>
            <a:spLocks noChangeArrowheads="1"/>
          </p:cNvSpPr>
          <p:nvPr/>
        </p:nvSpPr>
        <p:spPr bwMode="auto">
          <a:xfrm>
            <a:off x="539750" y="1700213"/>
            <a:ext cx="7924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Other options used with the ls command give more detail.</a:t>
            </a:r>
          </a:p>
          <a:p>
            <a:pPr algn="l">
              <a:buFont typeface="Wingdings" panose="05000000000000000000" pitchFamily="2" charset="2"/>
              <a:buChar char="q"/>
            </a:pPr>
            <a:r>
              <a:rPr lang="en-US" altLang="en-US" sz="2400">
                <a:solidFill>
                  <a:schemeClr val="tx1"/>
                </a:solidFill>
              </a:rPr>
              <a:t>To see hidden files and a long listing use “ls -al”.</a:t>
            </a:r>
          </a:p>
        </p:txBody>
      </p:sp>
      <p:sp>
        <p:nvSpPr>
          <p:cNvPr id="44048" name="Text Box 16">
            <a:extLst>
              <a:ext uri="{FF2B5EF4-FFF2-40B4-BE49-F238E27FC236}">
                <a16:creationId xmlns:a16="http://schemas.microsoft.com/office/drawing/2014/main" id="{F4B036CC-2D50-41F3-8A5E-4CD38214A636}"/>
              </a:ext>
            </a:extLst>
          </p:cNvPr>
          <p:cNvSpPr txBox="1">
            <a:spLocks noChangeArrowheads="1"/>
          </p:cNvSpPr>
          <p:nvPr/>
        </p:nvSpPr>
        <p:spPr bwMode="auto">
          <a:xfrm>
            <a:off x="611188" y="3213100"/>
            <a:ext cx="7848600" cy="193198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-al</a:t>
            </a:r>
          </a:p>
          <a:p>
            <a:pPr algn="l">
              <a:spcBef>
                <a:spcPct val="50000"/>
              </a:spcBef>
            </a:pPr>
            <a:r>
              <a:rPr lang="en-US" altLang="en-US" sz="1200">
                <a:solidFill>
                  <a:srgbClr val="00FF00"/>
                </a:solidFill>
                <a:latin typeface="Courier New" panose="02070309020205020404" pitchFamily="49" charset="0"/>
              </a:rPr>
              <a:t>total 10</a:t>
            </a:r>
          </a:p>
          <a:p>
            <a:pPr algn="l">
              <a:spcBef>
                <a:spcPct val="50000"/>
              </a:spcBef>
            </a:pPr>
            <a:r>
              <a:rPr lang="en-US" altLang="en-US" sz="1200">
                <a:solidFill>
                  <a:srgbClr val="00FF00"/>
                </a:solidFill>
                <a:latin typeface="Courier New" panose="02070309020205020404" pitchFamily="49" charset="0"/>
              </a:rPr>
              <a:t>drwxrwxrwx 1 root   sys	96	Jul 15 12:50 .</a:t>
            </a:r>
          </a:p>
          <a:p>
            <a:pPr algn="l">
              <a:spcBef>
                <a:spcPct val="50000"/>
              </a:spcBef>
            </a:pPr>
            <a:r>
              <a:rPr lang="en-US" altLang="en-US" sz="1200">
                <a:solidFill>
                  <a:srgbClr val="00FF00"/>
                </a:solidFill>
                <a:latin typeface="Courier New" panose="02070309020205020404" pitchFamily="49" charset="0"/>
              </a:rPr>
              <a:t>drwxrwxrwx 2 root   sys     5120 	Jul 15 12:50 ..</a:t>
            </a:r>
          </a:p>
          <a:p>
            <a:pPr algn="l">
              <a:spcBef>
                <a:spcPct val="50000"/>
              </a:spcBef>
            </a:pPr>
            <a:r>
              <a:rPr lang="en-US" altLang="en-US" sz="1200">
                <a:solidFill>
                  <a:srgbClr val="00FF00"/>
                </a:solidFill>
                <a:latin typeface="Courier New" panose="02070309020205020404" pitchFamily="49" charset="0"/>
              </a:rPr>
              <a:t>-rw-rw-rw- 1 root   sys        0  	Jul 15 14:39 .hidden_file</a:t>
            </a:r>
          </a:p>
          <a:p>
            <a:pPr algn="l">
              <a:spcBef>
                <a:spcPct val="50000"/>
              </a:spcBef>
            </a:pPr>
            <a:r>
              <a:rPr lang="en-US" altLang="en-US" sz="1200">
                <a:solidFill>
                  <a:srgbClr val="00FF00"/>
                </a:solidFill>
                <a:latin typeface="Courier New" panose="02070309020205020404" pitchFamily="49" charset="0"/>
              </a:rPr>
              <a:t>-rw-rw-rw- 1 root	sys	34 	Jul 15 12:50 file1.txt</a:t>
            </a:r>
          </a:p>
          <a:p>
            <a:pPr algn="l">
              <a:spcBef>
                <a:spcPct val="50000"/>
              </a:spcBef>
            </a:pPr>
            <a:r>
              <a:rPr lang="en-US" altLang="en-US" sz="1200">
                <a:solidFill>
                  <a:srgbClr val="00FF00"/>
                </a:solidFill>
                <a:latin typeface="Courier New" panose="02070309020205020404"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4048"/>
                                        </p:tgtEl>
                                        <p:attrNameLst>
                                          <p:attrName>style.visibility</p:attrName>
                                        </p:attrNameLst>
                                      </p:cBhvr>
                                      <p:to>
                                        <p:strVal val="visible"/>
                                      </p:to>
                                    </p:set>
                                    <p:anim calcmode="lin" valueType="num">
                                      <p:cBhvr additive="base">
                                        <p:cTn id="7" dur="500" fill="hold"/>
                                        <p:tgtEl>
                                          <p:spTgt spid="44048"/>
                                        </p:tgtEl>
                                        <p:attrNameLst>
                                          <p:attrName>ppt_x</p:attrName>
                                        </p:attrNameLst>
                                      </p:cBhvr>
                                      <p:tavLst>
                                        <p:tav tm="0">
                                          <p:val>
                                            <p:strVal val="#ppt_x"/>
                                          </p:val>
                                        </p:tav>
                                        <p:tav tm="100000">
                                          <p:val>
                                            <p:strVal val="#ppt_x"/>
                                          </p:val>
                                        </p:tav>
                                      </p:tavLst>
                                    </p:anim>
                                    <p:anim calcmode="lin" valueType="num">
                                      <p:cBhvr additive="base">
                                        <p:cTn id="8" dur="500" fill="hold"/>
                                        <p:tgtEl>
                                          <p:spTgt spid="44048"/>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4036">
                                            <p:txEl>
                                              <p:pRg st="0" end="0"/>
                                            </p:txEl>
                                          </p:spTgt>
                                        </p:tgtEl>
                                        <p:attrNameLst>
                                          <p:attrName>style.visibility</p:attrName>
                                        </p:attrNameLst>
                                      </p:cBhvr>
                                      <p:to>
                                        <p:strVal val="visible"/>
                                      </p:to>
                                    </p:set>
                                    <p:anim calcmode="lin" valueType="num">
                                      <p:cBhvr additive="base">
                                        <p:cTn id="12" dur="500" fill="hold"/>
                                        <p:tgtEl>
                                          <p:spTgt spid="4403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4036">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4036">
                                            <p:txEl>
                                              <p:pRg st="1" end="1"/>
                                            </p:txEl>
                                          </p:spTgt>
                                        </p:tgtEl>
                                        <p:attrNameLst>
                                          <p:attrName>style.visibility</p:attrName>
                                        </p:attrNameLst>
                                      </p:cBhvr>
                                      <p:to>
                                        <p:strVal val="visible"/>
                                      </p:to>
                                    </p:set>
                                    <p:anim calcmode="lin" valueType="num">
                                      <p:cBhvr additive="base">
                                        <p:cTn id="17" dur="500" fill="hold"/>
                                        <p:tgtEl>
                                          <p:spTgt spid="44036">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403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uiExpand="1" build="p" autoUpdateAnimBg="0"/>
      <p:bldP spid="44048"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2809222-A61B-48AE-8D9F-DC8BBBDC5E7B}"/>
              </a:ext>
            </a:extLst>
          </p:cNvPr>
          <p:cNvSpPr>
            <a:spLocks noGrp="1"/>
          </p:cNvSpPr>
          <p:nvPr>
            <p:ph type="sldNum" sz="quarter" idx="10"/>
          </p:nvPr>
        </p:nvSpPr>
        <p:spPr/>
        <p:txBody>
          <a:bodyPr/>
          <a:lstStyle/>
          <a:p>
            <a:r>
              <a:rPr lang="en-GB" altLang="en-US"/>
              <a:t>Page </a:t>
            </a:r>
            <a:fld id="{2ABBCC28-D840-4345-8482-13DC2A242B6F}" type="slidenum">
              <a:rPr lang="en-GB" altLang="en-US"/>
              <a:pPr/>
              <a:t>103</a:t>
            </a:fld>
            <a:r>
              <a:rPr lang="en-GB" altLang="en-US" sz="1400" b="0">
                <a:solidFill>
                  <a:schemeClr val="tx1"/>
                </a:solidFill>
              </a:rPr>
              <a:t> | 05 June 2006 | UNIX Fundamentals </a:t>
            </a:r>
          </a:p>
        </p:txBody>
      </p:sp>
      <p:pic>
        <p:nvPicPr>
          <p:cNvPr id="280580" name="Picture 4">
            <a:extLst>
              <a:ext uri="{FF2B5EF4-FFF2-40B4-BE49-F238E27FC236}">
                <a16:creationId xmlns:a16="http://schemas.microsoft.com/office/drawing/2014/main" id="{6BC0791F-1EAC-4B56-9DB1-8540070FBC13}"/>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578" name="Rectangle 2">
            <a:extLst>
              <a:ext uri="{FF2B5EF4-FFF2-40B4-BE49-F238E27FC236}">
                <a16:creationId xmlns:a16="http://schemas.microsoft.com/office/drawing/2014/main" id="{5BECE3D1-8789-439A-B31B-18B70359BB1A}"/>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280579" name="Rectangle 3">
            <a:extLst>
              <a:ext uri="{FF2B5EF4-FFF2-40B4-BE49-F238E27FC236}">
                <a16:creationId xmlns:a16="http://schemas.microsoft.com/office/drawing/2014/main" id="{A940D279-6E9A-45C1-9CFF-248FCACC7CE2}"/>
              </a:ext>
            </a:extLst>
          </p:cNvPr>
          <p:cNvSpPr>
            <a:spLocks noGrp="1" noChangeArrowheads="1"/>
          </p:cNvSpPr>
          <p:nvPr>
            <p:ph type="body" idx="1"/>
          </p:nvPr>
        </p:nvSpPr>
        <p:spPr>
          <a:xfrm>
            <a:off x="685800" y="1484313"/>
            <a:ext cx="7772400" cy="4321175"/>
          </a:xfrm>
        </p:spPr>
        <p:txBody>
          <a:bodyPr/>
          <a:lstStyle/>
          <a:p>
            <a:pPr>
              <a:lnSpc>
                <a:spcPct val="90000"/>
              </a:lnSpc>
            </a:pPr>
            <a:r>
              <a:rPr lang="en-US" altLang="en-US">
                <a:solidFill>
                  <a:schemeClr val="hlink"/>
                </a:solidFill>
              </a:rPr>
              <a:t>UNIX History</a:t>
            </a:r>
          </a:p>
          <a:p>
            <a:pPr>
              <a:lnSpc>
                <a:spcPct val="90000"/>
              </a:lnSpc>
            </a:pPr>
            <a:r>
              <a:rPr lang="en-US" altLang="en-US">
                <a:solidFill>
                  <a:schemeClr val="hlink"/>
                </a:solidFill>
              </a:rPr>
              <a:t>The Many Flavours’ of UNIX</a:t>
            </a:r>
          </a:p>
          <a:p>
            <a:pPr>
              <a:lnSpc>
                <a:spcPct val="90000"/>
              </a:lnSpc>
            </a:pPr>
            <a:r>
              <a:rPr lang="en-US" altLang="en-US">
                <a:solidFill>
                  <a:schemeClr val="hlink"/>
                </a:solidFill>
              </a:rPr>
              <a:t>The Structure of UNIX</a:t>
            </a:r>
          </a:p>
          <a:p>
            <a:pPr>
              <a:lnSpc>
                <a:spcPct val="90000"/>
              </a:lnSpc>
            </a:pPr>
            <a:r>
              <a:rPr lang="en-US" altLang="en-US">
                <a:solidFill>
                  <a:schemeClr val="hlink"/>
                </a:solidFill>
              </a:rPr>
              <a:t>Access to UNIX Systems</a:t>
            </a:r>
          </a:p>
          <a:p>
            <a:pPr>
              <a:lnSpc>
                <a:spcPct val="90000"/>
              </a:lnSpc>
            </a:pPr>
            <a:r>
              <a:rPr lang="en-US" altLang="en-US">
                <a:solidFill>
                  <a:schemeClr val="hlink"/>
                </a:solidFill>
              </a:rPr>
              <a:t>Processes</a:t>
            </a:r>
          </a:p>
          <a:p>
            <a:pPr>
              <a:lnSpc>
                <a:spcPct val="90000"/>
              </a:lnSpc>
            </a:pPr>
            <a:r>
              <a:rPr lang="en-US" altLang="en-US" sz="3200">
                <a:solidFill>
                  <a:srgbClr val="800000"/>
                </a:solidFill>
              </a:rPr>
              <a:t>Filesystems &amp; Directories</a:t>
            </a:r>
          </a:p>
          <a:p>
            <a:pPr lvl="1">
              <a:lnSpc>
                <a:spcPct val="90000"/>
              </a:lnSpc>
            </a:pPr>
            <a:r>
              <a:rPr lang="en-US" altLang="en-US">
                <a:solidFill>
                  <a:schemeClr val="hlink"/>
                </a:solidFill>
              </a:rPr>
              <a:t>Directory Structures</a:t>
            </a:r>
          </a:p>
          <a:p>
            <a:pPr lvl="1">
              <a:lnSpc>
                <a:spcPct val="90000"/>
              </a:lnSpc>
            </a:pPr>
            <a:r>
              <a:rPr lang="en-US" altLang="en-US">
                <a:solidFill>
                  <a:schemeClr val="hlink"/>
                </a:solidFill>
              </a:rPr>
              <a:t>Permissions/File Access Modes</a:t>
            </a:r>
          </a:p>
          <a:p>
            <a:pPr lvl="1">
              <a:lnSpc>
                <a:spcPct val="90000"/>
              </a:lnSpc>
            </a:pPr>
            <a:r>
              <a:rPr lang="en-US" altLang="en-US">
                <a:solidFill>
                  <a:srgbClr val="800000"/>
                </a:solidFill>
              </a:rPr>
              <a:t>Directory &amp; File Commands</a:t>
            </a:r>
            <a:endParaRPr lang="en-US" altLang="en-US" sz="2800">
              <a:solidFill>
                <a:srgbClr val="800000"/>
              </a:solidFill>
            </a:endParaRPr>
          </a:p>
          <a:p>
            <a:pPr>
              <a:lnSpc>
                <a:spcPct val="90000"/>
              </a:lnSpc>
            </a:pPr>
            <a:r>
              <a:rPr lang="en-US" altLang="en-US">
                <a:solidFill>
                  <a:schemeClr val="hlink"/>
                </a:solidFill>
              </a:rPr>
              <a:t>Devices</a:t>
            </a:r>
          </a:p>
          <a:p>
            <a:pPr>
              <a:lnSpc>
                <a:spcPct val="90000"/>
              </a:lnSpc>
            </a:pPr>
            <a:endParaRPr lang="en-GB" altLang="en-US">
              <a:solidFill>
                <a:schemeClr val="hlink"/>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0578"/>
                                        </p:tgtEl>
                                        <p:attrNameLst>
                                          <p:attrName>style.visibility</p:attrName>
                                        </p:attrNameLst>
                                      </p:cBhvr>
                                      <p:to>
                                        <p:strVal val="visible"/>
                                      </p:to>
                                    </p:set>
                                    <p:animEffect transition="in" filter="fade">
                                      <p:cBhvr>
                                        <p:cTn id="7" dur="2000"/>
                                        <p:tgtEl>
                                          <p:spTgt spid="28057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0579"/>
                                        </p:tgtEl>
                                        <p:attrNameLst>
                                          <p:attrName>style.visibility</p:attrName>
                                        </p:attrNameLst>
                                      </p:cBhvr>
                                      <p:to>
                                        <p:strVal val="visible"/>
                                      </p:to>
                                    </p:set>
                                    <p:animEffect transition="in" filter="fade">
                                      <p:cBhvr>
                                        <p:cTn id="10" dur="2000"/>
                                        <p:tgtEl>
                                          <p:spTgt spid="280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8" grpId="0"/>
      <p:bldP spid="280579" grpId="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76B712-1A9B-46E8-B00B-726ED4476E73}"/>
              </a:ext>
            </a:extLst>
          </p:cNvPr>
          <p:cNvSpPr>
            <a:spLocks noGrp="1"/>
          </p:cNvSpPr>
          <p:nvPr>
            <p:ph type="sldNum" sz="quarter" idx="10"/>
          </p:nvPr>
        </p:nvSpPr>
        <p:spPr/>
        <p:txBody>
          <a:bodyPr/>
          <a:lstStyle/>
          <a:p>
            <a:r>
              <a:rPr lang="en-GB" altLang="en-US"/>
              <a:t>Page </a:t>
            </a:r>
            <a:fld id="{86B3DEF1-59FB-421A-A980-879C63DDD315}" type="slidenum">
              <a:rPr lang="en-GB" altLang="en-US"/>
              <a:pPr/>
              <a:t>104</a:t>
            </a:fld>
            <a:r>
              <a:rPr lang="en-GB" altLang="en-US" sz="1400" b="0">
                <a:solidFill>
                  <a:schemeClr val="tx1"/>
                </a:solidFill>
              </a:rPr>
              <a:t> | 05 June 2006 | UNIX Fundamentals </a:t>
            </a:r>
          </a:p>
        </p:txBody>
      </p:sp>
      <p:sp>
        <p:nvSpPr>
          <p:cNvPr id="283650" name="Rectangle 2">
            <a:extLst>
              <a:ext uri="{FF2B5EF4-FFF2-40B4-BE49-F238E27FC236}">
                <a16:creationId xmlns:a16="http://schemas.microsoft.com/office/drawing/2014/main" id="{5C3335AB-57A1-492E-978C-7CE6D49F163D}"/>
              </a:ext>
            </a:extLst>
          </p:cNvPr>
          <p:cNvSpPr>
            <a:spLocks noGrp="1" noChangeArrowheads="1"/>
          </p:cNvSpPr>
          <p:nvPr>
            <p:ph type="title"/>
          </p:nvPr>
        </p:nvSpPr>
        <p:spPr/>
        <p:txBody>
          <a:bodyPr/>
          <a:lstStyle/>
          <a:p>
            <a:r>
              <a:rPr lang="en-US" altLang="en-US"/>
              <a:t>Directory &amp; File Commands</a:t>
            </a:r>
            <a:endParaRPr lang="en-GB" altLang="en-US"/>
          </a:p>
        </p:txBody>
      </p:sp>
      <p:sp>
        <p:nvSpPr>
          <p:cNvPr id="283651" name="Rectangle 3">
            <a:extLst>
              <a:ext uri="{FF2B5EF4-FFF2-40B4-BE49-F238E27FC236}">
                <a16:creationId xmlns:a16="http://schemas.microsoft.com/office/drawing/2014/main" id="{1A4F1E1E-C02F-4DCF-878D-19E92E5BBBF0}"/>
              </a:ext>
            </a:extLst>
          </p:cNvPr>
          <p:cNvSpPr>
            <a:spLocks noGrp="1" noChangeArrowheads="1"/>
          </p:cNvSpPr>
          <p:nvPr>
            <p:ph type="body" idx="1"/>
          </p:nvPr>
        </p:nvSpPr>
        <p:spPr>
          <a:xfrm>
            <a:off x="685800" y="1268413"/>
            <a:ext cx="7772400" cy="4465637"/>
          </a:xfrm>
        </p:spPr>
        <p:txBody>
          <a:bodyPr/>
          <a:lstStyle/>
          <a:p>
            <a:endParaRPr lang="en-GB" altLang="en-US"/>
          </a:p>
          <a:p>
            <a:r>
              <a:rPr lang="en-GB" altLang="en-US"/>
              <a:t>ls command </a:t>
            </a:r>
          </a:p>
          <a:p>
            <a:r>
              <a:rPr lang="en-GB" altLang="en-US"/>
              <a:t>pwd command</a:t>
            </a:r>
          </a:p>
          <a:p>
            <a:r>
              <a:rPr lang="en-GB" altLang="en-US"/>
              <a:t>cd command</a:t>
            </a:r>
          </a:p>
          <a:p>
            <a:r>
              <a:rPr lang="en-GB" altLang="en-US"/>
              <a:t>cat, pg &amp; more</a:t>
            </a:r>
          </a:p>
          <a:p>
            <a:r>
              <a:rPr lang="en-GB" altLang="en-US"/>
              <a:t>head &amp; tail</a:t>
            </a:r>
          </a:p>
          <a:p>
            <a:r>
              <a:rPr lang="en-GB" altLang="en-US"/>
              <a:t>mv, cp &amp; rm </a:t>
            </a:r>
          </a:p>
          <a:p>
            <a:r>
              <a:rPr lang="en-GB" altLang="en-US"/>
              <a:t>mkdir &amp; rmdir</a:t>
            </a:r>
          </a:p>
          <a:p>
            <a:r>
              <a:rPr lang="en-GB" altLang="en-US"/>
              <a:t>chown, chgrp, chmod</a:t>
            </a:r>
          </a:p>
          <a:p>
            <a:r>
              <a:rPr lang="en-GB" altLang="en-US"/>
              <a:t>umask</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83650"/>
                                        </p:tgtEl>
                                        <p:attrNameLst>
                                          <p:attrName>style.visibility</p:attrName>
                                        </p:attrNameLst>
                                      </p:cBhvr>
                                      <p:to>
                                        <p:strVal val="visible"/>
                                      </p:to>
                                    </p:set>
                                    <p:anim calcmode="discrete" valueType="clr">
                                      <p:cBhvr override="childStyle">
                                        <p:cTn id="7" dur="80"/>
                                        <p:tgtEl>
                                          <p:spTgt spid="28365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83650"/>
                                        </p:tgtEl>
                                        <p:attrNameLst>
                                          <p:attrName>fillcolor</p:attrName>
                                        </p:attrNameLst>
                                      </p:cBhvr>
                                      <p:tavLst>
                                        <p:tav tm="0">
                                          <p:val>
                                            <p:clrVal>
                                              <a:schemeClr val="accent2"/>
                                            </p:clrVal>
                                          </p:val>
                                        </p:tav>
                                        <p:tav tm="50000">
                                          <p:val>
                                            <p:clrVal>
                                              <a:schemeClr val="hlink"/>
                                            </p:clrVal>
                                          </p:val>
                                        </p:tav>
                                      </p:tavLst>
                                    </p:anim>
                                    <p:set>
                                      <p:cBhvr>
                                        <p:cTn id="9" dur="80"/>
                                        <p:tgtEl>
                                          <p:spTgt spid="283650"/>
                                        </p:tgtEl>
                                        <p:attrNameLst>
                                          <p:attrName>fill.type</p:attrName>
                                        </p:attrNameLst>
                                      </p:cBhvr>
                                      <p:to>
                                        <p:strVal val="solid"/>
                                      </p:to>
                                    </p:set>
                                  </p:childTnLst>
                                </p:cTn>
                              </p:par>
                            </p:childTnLst>
                          </p:cTn>
                        </p:par>
                        <p:par>
                          <p:cTn id="10" fill="hold" nodeType="afterGroup">
                            <p:stCondLst>
                              <p:cond delay="920"/>
                            </p:stCondLst>
                            <p:childTnLst>
                              <p:par>
                                <p:cTn id="11" presetID="5" presetClass="entr" presetSubtype="10" fill="hold" grpId="0" nodeType="after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Effect transition="in" filter="checkerboard(across)">
                                      <p:cBhvr>
                                        <p:cTn id="13" dur="500"/>
                                        <p:tgtEl>
                                          <p:spTgt spid="283651">
                                            <p:txEl>
                                              <p:pRg st="1" end="1"/>
                                            </p:txEl>
                                          </p:spTgt>
                                        </p:tgtEl>
                                      </p:cBhvr>
                                    </p:animEffect>
                                  </p:childTnLst>
                                </p:cTn>
                              </p:par>
                            </p:childTnLst>
                          </p:cTn>
                        </p:par>
                        <p:par>
                          <p:cTn id="14" fill="hold" nodeType="afterGroup">
                            <p:stCondLst>
                              <p:cond delay="1420"/>
                            </p:stCondLst>
                            <p:childTnLst>
                              <p:par>
                                <p:cTn id="15" presetID="5" presetClass="entr" presetSubtype="10" fill="hold" grpId="0" nodeType="afterEffect">
                                  <p:stCondLst>
                                    <p:cond delay="0"/>
                                  </p:stCondLst>
                                  <p:childTnLst>
                                    <p:set>
                                      <p:cBhvr>
                                        <p:cTn id="16" dur="1" fill="hold">
                                          <p:stCondLst>
                                            <p:cond delay="0"/>
                                          </p:stCondLst>
                                        </p:cTn>
                                        <p:tgtEl>
                                          <p:spTgt spid="283651">
                                            <p:txEl>
                                              <p:pRg st="2" end="2"/>
                                            </p:txEl>
                                          </p:spTgt>
                                        </p:tgtEl>
                                        <p:attrNameLst>
                                          <p:attrName>style.visibility</p:attrName>
                                        </p:attrNameLst>
                                      </p:cBhvr>
                                      <p:to>
                                        <p:strVal val="visible"/>
                                      </p:to>
                                    </p:set>
                                    <p:animEffect transition="in" filter="checkerboard(across)">
                                      <p:cBhvr>
                                        <p:cTn id="17" dur="500"/>
                                        <p:tgtEl>
                                          <p:spTgt spid="283651">
                                            <p:txEl>
                                              <p:pRg st="2" end="2"/>
                                            </p:txEl>
                                          </p:spTgt>
                                        </p:tgtEl>
                                      </p:cBhvr>
                                    </p:animEffect>
                                  </p:childTnLst>
                                </p:cTn>
                              </p:par>
                            </p:childTnLst>
                          </p:cTn>
                        </p:par>
                        <p:par>
                          <p:cTn id="18" fill="hold" nodeType="afterGroup">
                            <p:stCondLst>
                              <p:cond delay="1920"/>
                            </p:stCondLst>
                            <p:childTnLst>
                              <p:par>
                                <p:cTn id="19" presetID="5" presetClass="entr" presetSubtype="10" fill="hold" grpId="0" nodeType="afterEffect">
                                  <p:stCondLst>
                                    <p:cond delay="0"/>
                                  </p:stCondLst>
                                  <p:childTnLst>
                                    <p:set>
                                      <p:cBhvr>
                                        <p:cTn id="20" dur="1" fill="hold">
                                          <p:stCondLst>
                                            <p:cond delay="0"/>
                                          </p:stCondLst>
                                        </p:cTn>
                                        <p:tgtEl>
                                          <p:spTgt spid="283651">
                                            <p:txEl>
                                              <p:pRg st="3" end="3"/>
                                            </p:txEl>
                                          </p:spTgt>
                                        </p:tgtEl>
                                        <p:attrNameLst>
                                          <p:attrName>style.visibility</p:attrName>
                                        </p:attrNameLst>
                                      </p:cBhvr>
                                      <p:to>
                                        <p:strVal val="visible"/>
                                      </p:to>
                                    </p:set>
                                    <p:animEffect transition="in" filter="checkerboard(across)">
                                      <p:cBhvr>
                                        <p:cTn id="21" dur="500"/>
                                        <p:tgtEl>
                                          <p:spTgt spid="283651">
                                            <p:txEl>
                                              <p:pRg st="3" end="3"/>
                                            </p:txEl>
                                          </p:spTgt>
                                        </p:tgtEl>
                                      </p:cBhvr>
                                    </p:animEffect>
                                  </p:childTnLst>
                                </p:cTn>
                              </p:par>
                            </p:childTnLst>
                          </p:cTn>
                        </p:par>
                        <p:par>
                          <p:cTn id="22" fill="hold" nodeType="afterGroup">
                            <p:stCondLst>
                              <p:cond delay="2420"/>
                            </p:stCondLst>
                            <p:childTnLst>
                              <p:par>
                                <p:cTn id="23" presetID="5" presetClass="entr" presetSubtype="10" fill="hold" grpId="0" nodeType="afterEffect">
                                  <p:stCondLst>
                                    <p:cond delay="0"/>
                                  </p:stCondLst>
                                  <p:childTnLst>
                                    <p:set>
                                      <p:cBhvr>
                                        <p:cTn id="24" dur="1" fill="hold">
                                          <p:stCondLst>
                                            <p:cond delay="0"/>
                                          </p:stCondLst>
                                        </p:cTn>
                                        <p:tgtEl>
                                          <p:spTgt spid="283651">
                                            <p:txEl>
                                              <p:pRg st="4" end="4"/>
                                            </p:txEl>
                                          </p:spTgt>
                                        </p:tgtEl>
                                        <p:attrNameLst>
                                          <p:attrName>style.visibility</p:attrName>
                                        </p:attrNameLst>
                                      </p:cBhvr>
                                      <p:to>
                                        <p:strVal val="visible"/>
                                      </p:to>
                                    </p:set>
                                    <p:animEffect transition="in" filter="checkerboard(across)">
                                      <p:cBhvr>
                                        <p:cTn id="25" dur="500"/>
                                        <p:tgtEl>
                                          <p:spTgt spid="283651">
                                            <p:txEl>
                                              <p:pRg st="4" end="4"/>
                                            </p:txEl>
                                          </p:spTgt>
                                        </p:tgtEl>
                                      </p:cBhvr>
                                    </p:animEffect>
                                  </p:childTnLst>
                                </p:cTn>
                              </p:par>
                            </p:childTnLst>
                          </p:cTn>
                        </p:par>
                        <p:par>
                          <p:cTn id="26" fill="hold" nodeType="afterGroup">
                            <p:stCondLst>
                              <p:cond delay="2920"/>
                            </p:stCondLst>
                            <p:childTnLst>
                              <p:par>
                                <p:cTn id="27" presetID="5" presetClass="entr" presetSubtype="10" fill="hold" grpId="0" nodeType="afterEffect">
                                  <p:stCondLst>
                                    <p:cond delay="0"/>
                                  </p:stCondLst>
                                  <p:childTnLst>
                                    <p:set>
                                      <p:cBhvr>
                                        <p:cTn id="28" dur="1" fill="hold">
                                          <p:stCondLst>
                                            <p:cond delay="0"/>
                                          </p:stCondLst>
                                        </p:cTn>
                                        <p:tgtEl>
                                          <p:spTgt spid="283651">
                                            <p:txEl>
                                              <p:pRg st="5" end="5"/>
                                            </p:txEl>
                                          </p:spTgt>
                                        </p:tgtEl>
                                        <p:attrNameLst>
                                          <p:attrName>style.visibility</p:attrName>
                                        </p:attrNameLst>
                                      </p:cBhvr>
                                      <p:to>
                                        <p:strVal val="visible"/>
                                      </p:to>
                                    </p:set>
                                    <p:animEffect transition="in" filter="checkerboard(across)">
                                      <p:cBhvr>
                                        <p:cTn id="29" dur="500"/>
                                        <p:tgtEl>
                                          <p:spTgt spid="283651">
                                            <p:txEl>
                                              <p:pRg st="5" end="5"/>
                                            </p:txEl>
                                          </p:spTgt>
                                        </p:tgtEl>
                                      </p:cBhvr>
                                    </p:animEffect>
                                  </p:childTnLst>
                                </p:cTn>
                              </p:par>
                            </p:childTnLst>
                          </p:cTn>
                        </p:par>
                        <p:par>
                          <p:cTn id="30" fill="hold" nodeType="afterGroup">
                            <p:stCondLst>
                              <p:cond delay="3420"/>
                            </p:stCondLst>
                            <p:childTnLst>
                              <p:par>
                                <p:cTn id="31" presetID="5" presetClass="entr" presetSubtype="10" fill="hold" grpId="0" nodeType="afterEffect">
                                  <p:stCondLst>
                                    <p:cond delay="0"/>
                                  </p:stCondLst>
                                  <p:childTnLst>
                                    <p:set>
                                      <p:cBhvr>
                                        <p:cTn id="32" dur="1" fill="hold">
                                          <p:stCondLst>
                                            <p:cond delay="0"/>
                                          </p:stCondLst>
                                        </p:cTn>
                                        <p:tgtEl>
                                          <p:spTgt spid="283651">
                                            <p:txEl>
                                              <p:pRg st="6" end="6"/>
                                            </p:txEl>
                                          </p:spTgt>
                                        </p:tgtEl>
                                        <p:attrNameLst>
                                          <p:attrName>style.visibility</p:attrName>
                                        </p:attrNameLst>
                                      </p:cBhvr>
                                      <p:to>
                                        <p:strVal val="visible"/>
                                      </p:to>
                                    </p:set>
                                    <p:animEffect transition="in" filter="checkerboard(across)">
                                      <p:cBhvr>
                                        <p:cTn id="33" dur="500"/>
                                        <p:tgtEl>
                                          <p:spTgt spid="283651">
                                            <p:txEl>
                                              <p:pRg st="6" end="6"/>
                                            </p:txEl>
                                          </p:spTgt>
                                        </p:tgtEl>
                                      </p:cBhvr>
                                    </p:animEffect>
                                  </p:childTnLst>
                                </p:cTn>
                              </p:par>
                            </p:childTnLst>
                          </p:cTn>
                        </p:par>
                        <p:par>
                          <p:cTn id="34" fill="hold" nodeType="afterGroup">
                            <p:stCondLst>
                              <p:cond delay="3920"/>
                            </p:stCondLst>
                            <p:childTnLst>
                              <p:par>
                                <p:cTn id="35" presetID="5" presetClass="entr" presetSubtype="10" fill="hold" grpId="0" nodeType="afterEffect">
                                  <p:stCondLst>
                                    <p:cond delay="0"/>
                                  </p:stCondLst>
                                  <p:childTnLst>
                                    <p:set>
                                      <p:cBhvr>
                                        <p:cTn id="36" dur="1" fill="hold">
                                          <p:stCondLst>
                                            <p:cond delay="0"/>
                                          </p:stCondLst>
                                        </p:cTn>
                                        <p:tgtEl>
                                          <p:spTgt spid="283651">
                                            <p:txEl>
                                              <p:pRg st="7" end="7"/>
                                            </p:txEl>
                                          </p:spTgt>
                                        </p:tgtEl>
                                        <p:attrNameLst>
                                          <p:attrName>style.visibility</p:attrName>
                                        </p:attrNameLst>
                                      </p:cBhvr>
                                      <p:to>
                                        <p:strVal val="visible"/>
                                      </p:to>
                                    </p:set>
                                    <p:animEffect transition="in" filter="checkerboard(across)">
                                      <p:cBhvr>
                                        <p:cTn id="37" dur="500"/>
                                        <p:tgtEl>
                                          <p:spTgt spid="283651">
                                            <p:txEl>
                                              <p:pRg st="7" end="7"/>
                                            </p:txEl>
                                          </p:spTgt>
                                        </p:tgtEl>
                                      </p:cBhvr>
                                    </p:animEffect>
                                  </p:childTnLst>
                                </p:cTn>
                              </p:par>
                            </p:childTnLst>
                          </p:cTn>
                        </p:par>
                        <p:par>
                          <p:cTn id="38" fill="hold" nodeType="afterGroup">
                            <p:stCondLst>
                              <p:cond delay="4420"/>
                            </p:stCondLst>
                            <p:childTnLst>
                              <p:par>
                                <p:cTn id="39" presetID="5" presetClass="entr" presetSubtype="10" fill="hold" grpId="0" nodeType="afterEffect">
                                  <p:stCondLst>
                                    <p:cond delay="0"/>
                                  </p:stCondLst>
                                  <p:childTnLst>
                                    <p:set>
                                      <p:cBhvr>
                                        <p:cTn id="40" dur="1" fill="hold">
                                          <p:stCondLst>
                                            <p:cond delay="0"/>
                                          </p:stCondLst>
                                        </p:cTn>
                                        <p:tgtEl>
                                          <p:spTgt spid="283651">
                                            <p:txEl>
                                              <p:pRg st="8" end="8"/>
                                            </p:txEl>
                                          </p:spTgt>
                                        </p:tgtEl>
                                        <p:attrNameLst>
                                          <p:attrName>style.visibility</p:attrName>
                                        </p:attrNameLst>
                                      </p:cBhvr>
                                      <p:to>
                                        <p:strVal val="visible"/>
                                      </p:to>
                                    </p:set>
                                    <p:animEffect transition="in" filter="checkerboard(across)">
                                      <p:cBhvr>
                                        <p:cTn id="41" dur="500"/>
                                        <p:tgtEl>
                                          <p:spTgt spid="28365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83651">
                                            <p:txEl>
                                              <p:pRg st="9" end="9"/>
                                            </p:txEl>
                                          </p:spTgt>
                                        </p:tgtEl>
                                        <p:attrNameLst>
                                          <p:attrName>style.visibility</p:attrName>
                                        </p:attrNameLst>
                                      </p:cBhvr>
                                      <p:to>
                                        <p:strVal val="visible"/>
                                      </p:to>
                                    </p:set>
                                    <p:animEffect transition="in" filter="checkerboard(across)">
                                      <p:cBhvr>
                                        <p:cTn id="46" dur="500"/>
                                        <p:tgtEl>
                                          <p:spTgt spid="283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p:bldP spid="283651"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8235ABB-2AC1-4515-918B-D81C094F1ABB}"/>
              </a:ext>
            </a:extLst>
          </p:cNvPr>
          <p:cNvSpPr>
            <a:spLocks noGrp="1"/>
          </p:cNvSpPr>
          <p:nvPr>
            <p:ph type="sldNum" sz="quarter" idx="10"/>
          </p:nvPr>
        </p:nvSpPr>
        <p:spPr/>
        <p:txBody>
          <a:bodyPr/>
          <a:lstStyle/>
          <a:p>
            <a:r>
              <a:rPr lang="en-GB" altLang="en-US"/>
              <a:t>Page </a:t>
            </a:r>
            <a:fld id="{B0DDC71C-C7E0-4B8E-A71F-7F7FCE4AD3DF}" type="slidenum">
              <a:rPr lang="en-GB" altLang="en-US"/>
              <a:pPr/>
              <a:t>105</a:t>
            </a:fld>
            <a:r>
              <a:rPr lang="en-GB" altLang="en-US" sz="1400" b="0">
                <a:solidFill>
                  <a:schemeClr val="tx1"/>
                </a:solidFill>
              </a:rPr>
              <a:t> | 05 June 2006 | UNIX Fundamentals </a:t>
            </a:r>
          </a:p>
        </p:txBody>
      </p:sp>
      <p:sp>
        <p:nvSpPr>
          <p:cNvPr id="45058" name="Rectangle 2">
            <a:extLst>
              <a:ext uri="{FF2B5EF4-FFF2-40B4-BE49-F238E27FC236}">
                <a16:creationId xmlns:a16="http://schemas.microsoft.com/office/drawing/2014/main" id="{1CDA5382-EF9F-4361-8A17-BA3423A53C7A}"/>
              </a:ext>
            </a:extLst>
          </p:cNvPr>
          <p:cNvSpPr>
            <a:spLocks noChangeArrowheads="1"/>
          </p:cNvSpPr>
          <p:nvPr/>
        </p:nvSpPr>
        <p:spPr bwMode="auto">
          <a:xfrm>
            <a:off x="685800" y="609600"/>
            <a:ext cx="777240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t>Directory &amp; File Commands</a:t>
            </a:r>
          </a:p>
        </p:txBody>
      </p:sp>
      <p:sp>
        <p:nvSpPr>
          <p:cNvPr id="45060" name="Text Box 4">
            <a:extLst>
              <a:ext uri="{FF2B5EF4-FFF2-40B4-BE49-F238E27FC236}">
                <a16:creationId xmlns:a16="http://schemas.microsoft.com/office/drawing/2014/main" id="{313A8BA6-B416-405C-B9CA-B2C53E61934B}"/>
              </a:ext>
            </a:extLst>
          </p:cNvPr>
          <p:cNvSpPr txBox="1">
            <a:spLocks noChangeArrowheads="1"/>
          </p:cNvSpPr>
          <p:nvPr/>
        </p:nvSpPr>
        <p:spPr bwMode="auto">
          <a:xfrm>
            <a:off x="684213" y="2781300"/>
            <a:ext cx="7848600" cy="303053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-al</a:t>
            </a:r>
          </a:p>
          <a:p>
            <a:pPr algn="l">
              <a:spcBef>
                <a:spcPct val="50000"/>
              </a:spcBef>
            </a:pPr>
            <a:r>
              <a:rPr lang="en-US" altLang="en-US" sz="1200">
                <a:solidFill>
                  <a:srgbClr val="00FF00"/>
                </a:solidFill>
                <a:latin typeface="Courier New" panose="02070309020205020404" pitchFamily="49" charset="0"/>
              </a:rPr>
              <a:t>total 10</a:t>
            </a:r>
          </a:p>
          <a:p>
            <a:pPr algn="l">
              <a:spcBef>
                <a:spcPct val="50000"/>
              </a:spcBef>
            </a:pPr>
            <a:r>
              <a:rPr lang="en-US" altLang="en-US" sz="1200">
                <a:solidFill>
                  <a:srgbClr val="00FF00"/>
                </a:solidFill>
                <a:latin typeface="Courier New" panose="02070309020205020404" pitchFamily="49" charset="0"/>
              </a:rPr>
              <a:t>drwxrwxrwx 1 root   sys	96	Jul 15 12:50 .</a:t>
            </a:r>
          </a:p>
          <a:p>
            <a:pPr algn="l">
              <a:spcBef>
                <a:spcPct val="50000"/>
              </a:spcBef>
            </a:pPr>
            <a:r>
              <a:rPr lang="en-US" altLang="en-US" sz="1200">
                <a:solidFill>
                  <a:srgbClr val="00FF00"/>
                </a:solidFill>
                <a:latin typeface="Courier New" panose="02070309020205020404" pitchFamily="49" charset="0"/>
              </a:rPr>
              <a:t>drwxrwxrwx 2 root   sys     5120 	Jul 15 12:50 ..</a:t>
            </a:r>
          </a:p>
          <a:p>
            <a:pPr algn="l">
              <a:spcBef>
                <a:spcPct val="50000"/>
              </a:spcBef>
            </a:pPr>
            <a:r>
              <a:rPr lang="en-US" altLang="en-US" sz="1200">
                <a:solidFill>
                  <a:srgbClr val="00FF00"/>
                </a:solidFill>
                <a:latin typeface="Courier New" panose="02070309020205020404" pitchFamily="49" charset="0"/>
              </a:rPr>
              <a:t>-rw-rw-rw- 1 root   sys        0  	Jul 15 14:39 .hidden_file</a:t>
            </a:r>
          </a:p>
          <a:p>
            <a:pPr algn="l">
              <a:spcBef>
                <a:spcPct val="50000"/>
              </a:spcBef>
            </a:pPr>
            <a:r>
              <a:rPr lang="en-US" altLang="en-US" sz="1200">
                <a:solidFill>
                  <a:srgbClr val="00FF00"/>
                </a:solidFill>
                <a:latin typeface="Courier New" panose="02070309020205020404" pitchFamily="49" charset="0"/>
              </a:rPr>
              <a:t>-rw-rw-rw- 1 root	sys	34 	Jul 15 12:50 file1.txt</a:t>
            </a:r>
          </a:p>
          <a:p>
            <a:pPr algn="l">
              <a:spcBef>
                <a:spcPct val="50000"/>
              </a:spcBef>
            </a:pPr>
            <a:r>
              <a:rPr lang="en-US" altLang="en-US" sz="1200">
                <a:solidFill>
                  <a:srgbClr val="00FF00"/>
                </a:solidFill>
                <a:latin typeface="Courier New" panose="02070309020205020404" pitchFamily="49" charset="0"/>
              </a:rPr>
              <a:t>$ pwd</a:t>
            </a:r>
          </a:p>
          <a:p>
            <a:pPr algn="l">
              <a:spcBef>
                <a:spcPct val="50000"/>
              </a:spcBef>
            </a:pPr>
            <a:r>
              <a:rPr lang="en-US" altLang="en-US" sz="1200">
                <a:solidFill>
                  <a:srgbClr val="00FF00"/>
                </a:solidFill>
                <a:latin typeface="Courier New" panose="02070309020205020404" pitchFamily="49" charset="0"/>
              </a:rPr>
              <a:t>/tmp/ld</a:t>
            </a:r>
          </a:p>
          <a:p>
            <a:pPr algn="l">
              <a:spcBef>
                <a:spcPct val="50000"/>
              </a:spcBef>
            </a:pPr>
            <a:r>
              <a:rPr lang="en-US" altLang="en-US" sz="1200">
                <a:solidFill>
                  <a:srgbClr val="00FF00"/>
                </a:solidFill>
                <a:latin typeface="Courier New" panose="02070309020205020404" pitchFamily="49" charset="0"/>
              </a:rPr>
              <a:t>$ cd ..</a:t>
            </a:r>
          </a:p>
          <a:p>
            <a:pPr algn="l">
              <a:spcBef>
                <a:spcPct val="50000"/>
              </a:spcBef>
            </a:pPr>
            <a:r>
              <a:rPr lang="en-US" altLang="en-US" sz="1200">
                <a:solidFill>
                  <a:srgbClr val="00FF00"/>
                </a:solidFill>
                <a:latin typeface="Courier New" panose="02070309020205020404" pitchFamily="49" charset="0"/>
              </a:rPr>
              <a:t>$ pwd</a:t>
            </a:r>
          </a:p>
          <a:p>
            <a:pPr algn="l">
              <a:spcBef>
                <a:spcPct val="50000"/>
              </a:spcBef>
            </a:pPr>
            <a:r>
              <a:rPr lang="en-US" altLang="en-US" sz="1200">
                <a:solidFill>
                  <a:srgbClr val="00FF00"/>
                </a:solidFill>
                <a:latin typeface="Courier New" panose="02070309020205020404" pitchFamily="49" charset="0"/>
              </a:rPr>
              <a:t>/tmp</a:t>
            </a:r>
          </a:p>
        </p:txBody>
      </p:sp>
      <p:sp>
        <p:nvSpPr>
          <p:cNvPr id="45062" name="Rectangle 6">
            <a:extLst>
              <a:ext uri="{FF2B5EF4-FFF2-40B4-BE49-F238E27FC236}">
                <a16:creationId xmlns:a16="http://schemas.microsoft.com/office/drawing/2014/main" id="{D2221ACC-FF1A-4457-9B82-DE3349B95E04}"/>
              </a:ext>
            </a:extLst>
          </p:cNvPr>
          <p:cNvSpPr>
            <a:spLocks noChangeArrowheads="1"/>
          </p:cNvSpPr>
          <p:nvPr/>
        </p:nvSpPr>
        <p:spPr bwMode="auto">
          <a:xfrm>
            <a:off x="684213" y="1628775"/>
            <a:ext cx="7924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ls	- list contents of a directory</a:t>
            </a:r>
          </a:p>
          <a:p>
            <a:pPr algn="l">
              <a:buFont typeface="Wingdings" panose="05000000000000000000" pitchFamily="2" charset="2"/>
              <a:buChar char="q"/>
            </a:pPr>
            <a:r>
              <a:rPr lang="en-US" altLang="en-US" sz="2400">
                <a:solidFill>
                  <a:schemeClr val="tx1"/>
                </a:solidFill>
              </a:rPr>
              <a:t>pwd	- print working (current directory)</a:t>
            </a:r>
          </a:p>
          <a:p>
            <a:pPr algn="l">
              <a:buFont typeface="Wingdings" panose="05000000000000000000" pitchFamily="2" charset="2"/>
              <a:buChar char="q"/>
            </a:pPr>
            <a:r>
              <a:rPr lang="en-US" altLang="en-US" sz="2400">
                <a:solidFill>
                  <a:schemeClr val="tx1"/>
                </a:solidFill>
              </a:rPr>
              <a:t>cd	- change directory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5058"/>
                                        </p:tgtEl>
                                        <p:attrNameLst>
                                          <p:attrName>style.visibility</p:attrName>
                                        </p:attrNameLst>
                                      </p:cBhvr>
                                      <p:to>
                                        <p:strVal val="visible"/>
                                      </p:to>
                                    </p:set>
                                    <p:anim calcmode="discrete" valueType="clr">
                                      <p:cBhvr override="childStyle">
                                        <p:cTn id="7" dur="80"/>
                                        <p:tgtEl>
                                          <p:spTgt spid="4505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5058"/>
                                        </p:tgtEl>
                                        <p:attrNameLst>
                                          <p:attrName>fillcolor</p:attrName>
                                        </p:attrNameLst>
                                      </p:cBhvr>
                                      <p:tavLst>
                                        <p:tav tm="0">
                                          <p:val>
                                            <p:clrVal>
                                              <a:schemeClr val="accent2"/>
                                            </p:clrVal>
                                          </p:val>
                                        </p:tav>
                                        <p:tav tm="50000">
                                          <p:val>
                                            <p:clrVal>
                                              <a:schemeClr val="hlink"/>
                                            </p:clrVal>
                                          </p:val>
                                        </p:tav>
                                      </p:tavLst>
                                    </p:anim>
                                    <p:set>
                                      <p:cBhvr>
                                        <p:cTn id="9" dur="80"/>
                                        <p:tgtEl>
                                          <p:spTgt spid="45058"/>
                                        </p:tgtEl>
                                        <p:attrNameLst>
                                          <p:attrName>fill.type</p:attrName>
                                        </p:attrNameLst>
                                      </p:cBhvr>
                                      <p:to>
                                        <p:strVal val="solid"/>
                                      </p:to>
                                    </p:set>
                                  </p:childTnLst>
                                </p:cTn>
                              </p:par>
                            </p:childTnLst>
                          </p:cTn>
                        </p:par>
                        <p:par>
                          <p:cTn id="10" fill="hold" nodeType="afterGroup">
                            <p:stCondLst>
                              <p:cond delay="920"/>
                            </p:stCondLst>
                            <p:childTnLst>
                              <p:par>
                                <p:cTn id="11" presetID="2" presetClass="entr" presetSubtype="8" fill="hold" grpId="0" nodeType="afterEffect">
                                  <p:stCondLst>
                                    <p:cond delay="0"/>
                                  </p:stCondLst>
                                  <p:childTnLst>
                                    <p:set>
                                      <p:cBhvr>
                                        <p:cTn id="12" dur="1" fill="hold">
                                          <p:stCondLst>
                                            <p:cond delay="0"/>
                                          </p:stCondLst>
                                        </p:cTn>
                                        <p:tgtEl>
                                          <p:spTgt spid="45062">
                                            <p:txEl>
                                              <p:pRg st="0" end="0"/>
                                            </p:txEl>
                                          </p:spTgt>
                                        </p:tgtEl>
                                        <p:attrNameLst>
                                          <p:attrName>style.visibility</p:attrName>
                                        </p:attrNameLst>
                                      </p:cBhvr>
                                      <p:to>
                                        <p:strVal val="visible"/>
                                      </p:to>
                                    </p:set>
                                    <p:anim calcmode="lin" valueType="num">
                                      <p:cBhvr additive="base">
                                        <p:cTn id="13" dur="500" fill="hold"/>
                                        <p:tgtEl>
                                          <p:spTgt spid="4506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062">
                                            <p:txEl>
                                              <p:pRg st="0" end="0"/>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420"/>
                            </p:stCondLst>
                            <p:childTnLst>
                              <p:par>
                                <p:cTn id="16" presetID="2" presetClass="entr" presetSubtype="8" fill="hold" grpId="0" nodeType="afterEffect">
                                  <p:stCondLst>
                                    <p:cond delay="0"/>
                                  </p:stCondLst>
                                  <p:childTnLst>
                                    <p:set>
                                      <p:cBhvr>
                                        <p:cTn id="17" dur="1" fill="hold">
                                          <p:stCondLst>
                                            <p:cond delay="0"/>
                                          </p:stCondLst>
                                        </p:cTn>
                                        <p:tgtEl>
                                          <p:spTgt spid="45062">
                                            <p:txEl>
                                              <p:pRg st="1" end="1"/>
                                            </p:txEl>
                                          </p:spTgt>
                                        </p:tgtEl>
                                        <p:attrNameLst>
                                          <p:attrName>style.visibility</p:attrName>
                                        </p:attrNameLst>
                                      </p:cBhvr>
                                      <p:to>
                                        <p:strVal val="visible"/>
                                      </p:to>
                                    </p:set>
                                    <p:anim calcmode="lin" valueType="num">
                                      <p:cBhvr additive="base">
                                        <p:cTn id="18" dur="500" fill="hold"/>
                                        <p:tgtEl>
                                          <p:spTgt spid="45062">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5062">
                                            <p:txEl>
                                              <p:pRg st="1" end="1"/>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920"/>
                            </p:stCondLst>
                            <p:childTnLst>
                              <p:par>
                                <p:cTn id="21" presetID="2" presetClass="entr" presetSubtype="8" fill="hold" grpId="0" nodeType="afterEffect">
                                  <p:stCondLst>
                                    <p:cond delay="0"/>
                                  </p:stCondLst>
                                  <p:childTnLst>
                                    <p:set>
                                      <p:cBhvr>
                                        <p:cTn id="22" dur="1" fill="hold">
                                          <p:stCondLst>
                                            <p:cond delay="0"/>
                                          </p:stCondLst>
                                        </p:cTn>
                                        <p:tgtEl>
                                          <p:spTgt spid="45062">
                                            <p:txEl>
                                              <p:pRg st="2" end="2"/>
                                            </p:txEl>
                                          </p:spTgt>
                                        </p:tgtEl>
                                        <p:attrNameLst>
                                          <p:attrName>style.visibility</p:attrName>
                                        </p:attrNameLst>
                                      </p:cBhvr>
                                      <p:to>
                                        <p:strVal val="visible"/>
                                      </p:to>
                                    </p:set>
                                    <p:anim calcmode="lin" valueType="num">
                                      <p:cBhvr additive="base">
                                        <p:cTn id="23" dur="500" fill="hold"/>
                                        <p:tgtEl>
                                          <p:spTgt spid="45062">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5062">
                                            <p:txEl>
                                              <p:pRg st="2" end="2"/>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420"/>
                            </p:stCondLst>
                            <p:childTnLst>
                              <p:par>
                                <p:cTn id="26" presetID="2" presetClass="entr" presetSubtype="4" fill="hold" grpId="0" nodeType="afterEffect">
                                  <p:stCondLst>
                                    <p:cond delay="0"/>
                                  </p:stCondLst>
                                  <p:childTnLst>
                                    <p:set>
                                      <p:cBhvr>
                                        <p:cTn id="27" dur="1" fill="hold">
                                          <p:stCondLst>
                                            <p:cond delay="0"/>
                                          </p:stCondLst>
                                        </p:cTn>
                                        <p:tgtEl>
                                          <p:spTgt spid="45060"/>
                                        </p:tgtEl>
                                        <p:attrNameLst>
                                          <p:attrName>style.visibility</p:attrName>
                                        </p:attrNameLst>
                                      </p:cBhvr>
                                      <p:to>
                                        <p:strVal val="visible"/>
                                      </p:to>
                                    </p:set>
                                    <p:anim calcmode="lin" valueType="num">
                                      <p:cBhvr additive="base">
                                        <p:cTn id="28" dur="500" fill="hold"/>
                                        <p:tgtEl>
                                          <p:spTgt spid="45060"/>
                                        </p:tgtEl>
                                        <p:attrNameLst>
                                          <p:attrName>ppt_x</p:attrName>
                                        </p:attrNameLst>
                                      </p:cBhvr>
                                      <p:tavLst>
                                        <p:tav tm="0">
                                          <p:val>
                                            <p:strVal val="#ppt_x"/>
                                          </p:val>
                                        </p:tav>
                                        <p:tav tm="100000">
                                          <p:val>
                                            <p:strVal val="#ppt_x"/>
                                          </p:val>
                                        </p:tav>
                                      </p:tavLst>
                                    </p:anim>
                                    <p:anim calcmode="lin" valueType="num">
                                      <p:cBhvr additive="base">
                                        <p:cTn id="29"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60" grpId="0" animBg="1"/>
      <p:bldP spid="45062" grpId="0" uiExpand="1"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F4545CAC-9127-4551-AA3E-9F5F70C43EC4}"/>
              </a:ext>
            </a:extLst>
          </p:cNvPr>
          <p:cNvSpPr>
            <a:spLocks noGrp="1"/>
          </p:cNvSpPr>
          <p:nvPr>
            <p:ph type="sldNum" sz="quarter" idx="10"/>
          </p:nvPr>
        </p:nvSpPr>
        <p:spPr/>
        <p:txBody>
          <a:bodyPr/>
          <a:lstStyle/>
          <a:p>
            <a:r>
              <a:rPr lang="en-GB" altLang="en-US"/>
              <a:t>Page </a:t>
            </a:r>
            <a:fld id="{BACEFAF6-E68E-4881-B4BA-77A1F9308621}" type="slidenum">
              <a:rPr lang="en-GB" altLang="en-US"/>
              <a:pPr/>
              <a:t>106</a:t>
            </a:fld>
            <a:r>
              <a:rPr lang="en-GB" altLang="en-US" sz="1400" b="0">
                <a:solidFill>
                  <a:schemeClr val="tx1"/>
                </a:solidFill>
              </a:rPr>
              <a:t> | 05 June 2006 | UNIX Fundamentals </a:t>
            </a:r>
          </a:p>
        </p:txBody>
      </p:sp>
      <p:sp>
        <p:nvSpPr>
          <p:cNvPr id="47106" name="Rectangle 2">
            <a:extLst>
              <a:ext uri="{FF2B5EF4-FFF2-40B4-BE49-F238E27FC236}">
                <a16:creationId xmlns:a16="http://schemas.microsoft.com/office/drawing/2014/main" id="{F6622492-8999-49E5-8B7B-4C71042EB696}"/>
              </a:ext>
            </a:extLst>
          </p:cNvPr>
          <p:cNvSpPr>
            <a:spLocks noChangeArrowheads="1"/>
          </p:cNvSpPr>
          <p:nvPr/>
        </p:nvSpPr>
        <p:spPr bwMode="auto">
          <a:xfrm>
            <a:off x="685800" y="609600"/>
            <a:ext cx="777240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t>Directory &amp; File Commands</a:t>
            </a:r>
          </a:p>
        </p:txBody>
      </p:sp>
      <p:sp>
        <p:nvSpPr>
          <p:cNvPr id="47108" name="Text Box 4">
            <a:extLst>
              <a:ext uri="{FF2B5EF4-FFF2-40B4-BE49-F238E27FC236}">
                <a16:creationId xmlns:a16="http://schemas.microsoft.com/office/drawing/2014/main" id="{EE74821E-91A6-4DBE-BA35-9CA8FAA34693}"/>
              </a:ext>
            </a:extLst>
          </p:cNvPr>
          <p:cNvSpPr txBox="1">
            <a:spLocks noChangeArrowheads="1"/>
          </p:cNvSpPr>
          <p:nvPr/>
        </p:nvSpPr>
        <p:spPr bwMode="auto">
          <a:xfrm>
            <a:off x="684213" y="3429000"/>
            <a:ext cx="7632700" cy="558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-l file*</a:t>
            </a:r>
          </a:p>
          <a:p>
            <a:pPr algn="l">
              <a:spcBef>
                <a:spcPct val="50000"/>
              </a:spcBef>
            </a:pPr>
            <a:r>
              <a:rPr lang="en-US" altLang="en-US" sz="1200">
                <a:solidFill>
                  <a:srgbClr val="00FF00"/>
                </a:solidFill>
                <a:latin typeface="Courier New" panose="02070309020205020404" pitchFamily="49" charset="0"/>
              </a:rPr>
              <a:t>-rw-rw-rw- 1 root	sys	34 	Jul 15 12:50 file1.txt</a:t>
            </a:r>
          </a:p>
        </p:txBody>
      </p:sp>
      <p:sp>
        <p:nvSpPr>
          <p:cNvPr id="47113" name="Text Box 9">
            <a:extLst>
              <a:ext uri="{FF2B5EF4-FFF2-40B4-BE49-F238E27FC236}">
                <a16:creationId xmlns:a16="http://schemas.microsoft.com/office/drawing/2014/main" id="{C19E865F-5DB3-4A18-9FEE-09243DB9BDF4}"/>
              </a:ext>
            </a:extLst>
          </p:cNvPr>
          <p:cNvSpPr txBox="1">
            <a:spLocks noChangeArrowheads="1"/>
          </p:cNvSpPr>
          <p:nvPr/>
        </p:nvSpPr>
        <p:spPr bwMode="auto">
          <a:xfrm>
            <a:off x="684213" y="4365625"/>
            <a:ext cx="7632700" cy="558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*.txt</a:t>
            </a:r>
          </a:p>
          <a:p>
            <a:pPr algn="l">
              <a:spcBef>
                <a:spcPct val="50000"/>
              </a:spcBef>
            </a:pPr>
            <a:r>
              <a:rPr lang="en-US" altLang="en-US" sz="1200">
                <a:solidFill>
                  <a:srgbClr val="00FF00"/>
                </a:solidFill>
                <a:latin typeface="Courier New" panose="02070309020205020404" pitchFamily="49" charset="0"/>
              </a:rPr>
              <a:t>file1.txt</a:t>
            </a:r>
          </a:p>
        </p:txBody>
      </p:sp>
      <p:sp>
        <p:nvSpPr>
          <p:cNvPr id="47114" name="Text Box 10">
            <a:extLst>
              <a:ext uri="{FF2B5EF4-FFF2-40B4-BE49-F238E27FC236}">
                <a16:creationId xmlns:a16="http://schemas.microsoft.com/office/drawing/2014/main" id="{2BCED6F7-B996-4F12-B6E5-78BE5420B414}"/>
              </a:ext>
            </a:extLst>
          </p:cNvPr>
          <p:cNvSpPr txBox="1">
            <a:spLocks noChangeArrowheads="1"/>
          </p:cNvSpPr>
          <p:nvPr/>
        </p:nvSpPr>
        <p:spPr bwMode="auto">
          <a:xfrm>
            <a:off x="684213" y="5229225"/>
            <a:ext cx="7632700" cy="558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-l f?le*</a:t>
            </a:r>
          </a:p>
          <a:p>
            <a:pPr algn="l">
              <a:spcBef>
                <a:spcPct val="50000"/>
              </a:spcBef>
            </a:pPr>
            <a:r>
              <a:rPr lang="en-US" altLang="en-US" sz="1200">
                <a:solidFill>
                  <a:srgbClr val="00FF00"/>
                </a:solidFill>
                <a:latin typeface="Courier New" panose="02070309020205020404" pitchFamily="49" charset="0"/>
              </a:rPr>
              <a:t>-rw-rw-rw- 1 root	sys	34 	Jul 15 12:50 file1.txt</a:t>
            </a:r>
          </a:p>
        </p:txBody>
      </p:sp>
      <p:sp>
        <p:nvSpPr>
          <p:cNvPr id="47116" name="Rectangle 12">
            <a:extLst>
              <a:ext uri="{FF2B5EF4-FFF2-40B4-BE49-F238E27FC236}">
                <a16:creationId xmlns:a16="http://schemas.microsoft.com/office/drawing/2014/main" id="{26C6E669-260D-4A86-974A-D16183BA8742}"/>
              </a:ext>
            </a:extLst>
          </p:cNvPr>
          <p:cNvSpPr>
            <a:spLocks noChangeArrowheads="1"/>
          </p:cNvSpPr>
          <p:nvPr/>
        </p:nvSpPr>
        <p:spPr bwMode="auto">
          <a:xfrm>
            <a:off x="684213" y="1844675"/>
            <a:ext cx="7924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We can use wildcards to list files with certain names.</a:t>
            </a:r>
          </a:p>
          <a:p>
            <a:pPr lvl="1" algn="l">
              <a:buFont typeface="Wingdings" panose="05000000000000000000" pitchFamily="2" charset="2"/>
              <a:buNone/>
            </a:pPr>
            <a:r>
              <a:rPr lang="en-US" altLang="en-US" sz="2400">
                <a:solidFill>
                  <a:schemeClr val="tx1"/>
                </a:solidFill>
              </a:rPr>
              <a:t>*	Any number of any characters</a:t>
            </a:r>
          </a:p>
          <a:p>
            <a:pPr lvl="1" algn="l">
              <a:buFont typeface="Wingdings" panose="05000000000000000000" pitchFamily="2" charset="2"/>
              <a:buNone/>
            </a:pPr>
            <a:r>
              <a:rPr lang="en-US" altLang="en-US" sz="2400">
                <a:solidFill>
                  <a:schemeClr val="tx1"/>
                </a:solidFill>
              </a:rPr>
              <a:t>?	Any single character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7106"/>
                                        </p:tgtEl>
                                        <p:attrNameLst>
                                          <p:attrName>style.visibility</p:attrName>
                                        </p:attrNameLst>
                                      </p:cBhvr>
                                      <p:to>
                                        <p:strVal val="visible"/>
                                      </p:to>
                                    </p:set>
                                    <p:anim calcmode="discrete" valueType="clr">
                                      <p:cBhvr override="childStyle">
                                        <p:cTn id="7" dur="80"/>
                                        <p:tgtEl>
                                          <p:spTgt spid="4710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7106"/>
                                        </p:tgtEl>
                                        <p:attrNameLst>
                                          <p:attrName>fillcolor</p:attrName>
                                        </p:attrNameLst>
                                      </p:cBhvr>
                                      <p:tavLst>
                                        <p:tav tm="0">
                                          <p:val>
                                            <p:clrVal>
                                              <a:schemeClr val="accent2"/>
                                            </p:clrVal>
                                          </p:val>
                                        </p:tav>
                                        <p:tav tm="50000">
                                          <p:val>
                                            <p:clrVal>
                                              <a:schemeClr val="hlink"/>
                                            </p:clrVal>
                                          </p:val>
                                        </p:tav>
                                      </p:tavLst>
                                    </p:anim>
                                    <p:set>
                                      <p:cBhvr>
                                        <p:cTn id="9" dur="80"/>
                                        <p:tgtEl>
                                          <p:spTgt spid="47106"/>
                                        </p:tgtEl>
                                        <p:attrNameLst>
                                          <p:attrName>fill.type</p:attrName>
                                        </p:attrNameLst>
                                      </p:cBhvr>
                                      <p:to>
                                        <p:strVal val="solid"/>
                                      </p:to>
                                    </p:set>
                                  </p:childTnLst>
                                </p:cTn>
                              </p:par>
                            </p:childTnLst>
                          </p:cTn>
                        </p:par>
                        <p:par>
                          <p:cTn id="10" fill="hold" nodeType="afterGroup">
                            <p:stCondLst>
                              <p:cond delay="920"/>
                            </p:stCondLst>
                            <p:childTnLst>
                              <p:par>
                                <p:cTn id="11" presetID="5" presetClass="entr" presetSubtype="10" fill="hold" grpId="0" nodeType="afterEffect">
                                  <p:stCondLst>
                                    <p:cond delay="0"/>
                                  </p:stCondLst>
                                  <p:childTnLst>
                                    <p:set>
                                      <p:cBhvr>
                                        <p:cTn id="12" dur="1" fill="hold">
                                          <p:stCondLst>
                                            <p:cond delay="0"/>
                                          </p:stCondLst>
                                        </p:cTn>
                                        <p:tgtEl>
                                          <p:spTgt spid="47116">
                                            <p:txEl>
                                              <p:pRg st="0" end="0"/>
                                            </p:txEl>
                                          </p:spTgt>
                                        </p:tgtEl>
                                        <p:attrNameLst>
                                          <p:attrName>style.visibility</p:attrName>
                                        </p:attrNameLst>
                                      </p:cBhvr>
                                      <p:to>
                                        <p:strVal val="visible"/>
                                      </p:to>
                                    </p:set>
                                    <p:animEffect transition="in" filter="checkerboard(across)">
                                      <p:cBhvr>
                                        <p:cTn id="13" dur="500"/>
                                        <p:tgtEl>
                                          <p:spTgt spid="47116">
                                            <p:txEl>
                                              <p:pRg st="0" end="0"/>
                                            </p:txEl>
                                          </p:spTgt>
                                        </p:tgtEl>
                                      </p:cBhvr>
                                    </p:animEffect>
                                  </p:childTnLst>
                                </p:cTn>
                              </p:par>
                            </p:childTnLst>
                          </p:cTn>
                        </p:par>
                        <p:par>
                          <p:cTn id="14" fill="hold" nodeType="afterGroup">
                            <p:stCondLst>
                              <p:cond delay="1420"/>
                            </p:stCondLst>
                            <p:childTnLst>
                              <p:par>
                                <p:cTn id="15" presetID="2" presetClass="entr" presetSubtype="2" fill="hold" grpId="0" nodeType="afterEffect">
                                  <p:stCondLst>
                                    <p:cond delay="0"/>
                                  </p:stCondLst>
                                  <p:childTnLst>
                                    <p:set>
                                      <p:cBhvr>
                                        <p:cTn id="16" dur="1" fill="hold">
                                          <p:stCondLst>
                                            <p:cond delay="0"/>
                                          </p:stCondLst>
                                        </p:cTn>
                                        <p:tgtEl>
                                          <p:spTgt spid="47116">
                                            <p:txEl>
                                              <p:pRg st="1" end="1"/>
                                            </p:txEl>
                                          </p:spTgt>
                                        </p:tgtEl>
                                        <p:attrNameLst>
                                          <p:attrName>style.visibility</p:attrName>
                                        </p:attrNameLst>
                                      </p:cBhvr>
                                      <p:to>
                                        <p:strVal val="visible"/>
                                      </p:to>
                                    </p:set>
                                    <p:anim calcmode="lin" valueType="num">
                                      <p:cBhvr additive="base">
                                        <p:cTn id="17" dur="500" fill="hold"/>
                                        <p:tgtEl>
                                          <p:spTgt spid="47116">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7116">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920"/>
                            </p:stCondLst>
                            <p:childTnLst>
                              <p:par>
                                <p:cTn id="20" presetID="2" presetClass="entr" presetSubtype="2" fill="hold" grpId="0" nodeType="afterEffect">
                                  <p:stCondLst>
                                    <p:cond delay="0"/>
                                  </p:stCondLst>
                                  <p:childTnLst>
                                    <p:set>
                                      <p:cBhvr>
                                        <p:cTn id="21" dur="1" fill="hold">
                                          <p:stCondLst>
                                            <p:cond delay="0"/>
                                          </p:stCondLst>
                                        </p:cTn>
                                        <p:tgtEl>
                                          <p:spTgt spid="47116">
                                            <p:txEl>
                                              <p:pRg st="2" end="2"/>
                                            </p:txEl>
                                          </p:spTgt>
                                        </p:tgtEl>
                                        <p:attrNameLst>
                                          <p:attrName>style.visibility</p:attrName>
                                        </p:attrNameLst>
                                      </p:cBhvr>
                                      <p:to>
                                        <p:strVal val="visible"/>
                                      </p:to>
                                    </p:set>
                                    <p:anim calcmode="lin" valueType="num">
                                      <p:cBhvr additive="base">
                                        <p:cTn id="22" dur="500" fill="hold"/>
                                        <p:tgtEl>
                                          <p:spTgt spid="47116">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7116">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420"/>
                            </p:stCondLst>
                            <p:childTnLst>
                              <p:par>
                                <p:cTn id="25" presetID="2" presetClass="entr" presetSubtype="4" fill="hold" grpId="0" nodeType="afterEffect">
                                  <p:stCondLst>
                                    <p:cond delay="0"/>
                                  </p:stCondLst>
                                  <p:childTnLst>
                                    <p:set>
                                      <p:cBhvr>
                                        <p:cTn id="26" dur="1" fill="hold">
                                          <p:stCondLst>
                                            <p:cond delay="0"/>
                                          </p:stCondLst>
                                        </p:cTn>
                                        <p:tgtEl>
                                          <p:spTgt spid="47108"/>
                                        </p:tgtEl>
                                        <p:attrNameLst>
                                          <p:attrName>style.visibility</p:attrName>
                                        </p:attrNameLst>
                                      </p:cBhvr>
                                      <p:to>
                                        <p:strVal val="visible"/>
                                      </p:to>
                                    </p:set>
                                    <p:anim calcmode="lin" valueType="num">
                                      <p:cBhvr additive="base">
                                        <p:cTn id="27" dur="500" fill="hold"/>
                                        <p:tgtEl>
                                          <p:spTgt spid="47108"/>
                                        </p:tgtEl>
                                        <p:attrNameLst>
                                          <p:attrName>ppt_x</p:attrName>
                                        </p:attrNameLst>
                                      </p:cBhvr>
                                      <p:tavLst>
                                        <p:tav tm="0">
                                          <p:val>
                                            <p:strVal val="#ppt_x"/>
                                          </p:val>
                                        </p:tav>
                                        <p:tav tm="100000">
                                          <p:val>
                                            <p:strVal val="#ppt_x"/>
                                          </p:val>
                                        </p:tav>
                                      </p:tavLst>
                                    </p:anim>
                                    <p:anim calcmode="lin" valueType="num">
                                      <p:cBhvr additive="base">
                                        <p:cTn id="28" dur="500" fill="hold"/>
                                        <p:tgtEl>
                                          <p:spTgt spid="47108"/>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920"/>
                            </p:stCondLst>
                            <p:childTnLst>
                              <p:par>
                                <p:cTn id="30" presetID="2" presetClass="entr" presetSubtype="4" fill="hold" grpId="0" nodeType="afterEffect">
                                  <p:stCondLst>
                                    <p:cond delay="0"/>
                                  </p:stCondLst>
                                  <p:childTnLst>
                                    <p:set>
                                      <p:cBhvr>
                                        <p:cTn id="31" dur="1" fill="hold">
                                          <p:stCondLst>
                                            <p:cond delay="0"/>
                                          </p:stCondLst>
                                        </p:cTn>
                                        <p:tgtEl>
                                          <p:spTgt spid="47113"/>
                                        </p:tgtEl>
                                        <p:attrNameLst>
                                          <p:attrName>style.visibility</p:attrName>
                                        </p:attrNameLst>
                                      </p:cBhvr>
                                      <p:to>
                                        <p:strVal val="visible"/>
                                      </p:to>
                                    </p:set>
                                    <p:anim calcmode="lin" valueType="num">
                                      <p:cBhvr additive="base">
                                        <p:cTn id="32" dur="500" fill="hold"/>
                                        <p:tgtEl>
                                          <p:spTgt spid="47113"/>
                                        </p:tgtEl>
                                        <p:attrNameLst>
                                          <p:attrName>ppt_x</p:attrName>
                                        </p:attrNameLst>
                                      </p:cBhvr>
                                      <p:tavLst>
                                        <p:tav tm="0">
                                          <p:val>
                                            <p:strVal val="#ppt_x"/>
                                          </p:val>
                                        </p:tav>
                                        <p:tav tm="100000">
                                          <p:val>
                                            <p:strVal val="#ppt_x"/>
                                          </p:val>
                                        </p:tav>
                                      </p:tavLst>
                                    </p:anim>
                                    <p:anim calcmode="lin" valueType="num">
                                      <p:cBhvr additive="base">
                                        <p:cTn id="33" dur="500" fill="hold"/>
                                        <p:tgtEl>
                                          <p:spTgt spid="47113"/>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420"/>
                            </p:stCondLst>
                            <p:childTnLst>
                              <p:par>
                                <p:cTn id="35" presetID="2" presetClass="entr" presetSubtype="4" fill="hold" grpId="0" nodeType="afterEffect">
                                  <p:stCondLst>
                                    <p:cond delay="0"/>
                                  </p:stCondLst>
                                  <p:childTnLst>
                                    <p:set>
                                      <p:cBhvr>
                                        <p:cTn id="36" dur="1" fill="hold">
                                          <p:stCondLst>
                                            <p:cond delay="0"/>
                                          </p:stCondLst>
                                        </p:cTn>
                                        <p:tgtEl>
                                          <p:spTgt spid="47114"/>
                                        </p:tgtEl>
                                        <p:attrNameLst>
                                          <p:attrName>style.visibility</p:attrName>
                                        </p:attrNameLst>
                                      </p:cBhvr>
                                      <p:to>
                                        <p:strVal val="visible"/>
                                      </p:to>
                                    </p:set>
                                    <p:anim calcmode="lin" valueType="num">
                                      <p:cBhvr additive="base">
                                        <p:cTn id="37" dur="500" fill="hold"/>
                                        <p:tgtEl>
                                          <p:spTgt spid="47114"/>
                                        </p:tgtEl>
                                        <p:attrNameLst>
                                          <p:attrName>ppt_x</p:attrName>
                                        </p:attrNameLst>
                                      </p:cBhvr>
                                      <p:tavLst>
                                        <p:tav tm="0">
                                          <p:val>
                                            <p:strVal val="#ppt_x"/>
                                          </p:val>
                                        </p:tav>
                                        <p:tav tm="100000">
                                          <p:val>
                                            <p:strVal val="#ppt_x"/>
                                          </p:val>
                                        </p:tav>
                                      </p:tavLst>
                                    </p:anim>
                                    <p:anim calcmode="lin" valueType="num">
                                      <p:cBhvr additive="base">
                                        <p:cTn id="38" dur="500" fill="hold"/>
                                        <p:tgtEl>
                                          <p:spTgt spid="471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8" grpId="0" animBg="1" autoUpdateAnimBg="0"/>
      <p:bldP spid="47113" grpId="0" animBg="1" autoUpdateAnimBg="0"/>
      <p:bldP spid="47114" grpId="0" animBg="1" autoUpdateAnimBg="0"/>
      <p:bldP spid="47116" grpId="0" uiExpand="1"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53013913-08BB-4DE1-AB68-67F9468D3B78}"/>
              </a:ext>
            </a:extLst>
          </p:cNvPr>
          <p:cNvSpPr>
            <a:spLocks noGrp="1"/>
          </p:cNvSpPr>
          <p:nvPr>
            <p:ph type="sldNum" sz="quarter" idx="10"/>
          </p:nvPr>
        </p:nvSpPr>
        <p:spPr/>
        <p:txBody>
          <a:bodyPr/>
          <a:lstStyle/>
          <a:p>
            <a:r>
              <a:rPr lang="en-GB" altLang="en-US"/>
              <a:t>Page </a:t>
            </a:r>
            <a:fld id="{26E2AD08-67DB-462E-9092-4C7A5B3B6D64}" type="slidenum">
              <a:rPr lang="en-GB" altLang="en-US"/>
              <a:pPr/>
              <a:t>107</a:t>
            </a:fld>
            <a:r>
              <a:rPr lang="en-GB" altLang="en-US" sz="1400" b="0">
                <a:solidFill>
                  <a:schemeClr val="tx1"/>
                </a:solidFill>
              </a:rPr>
              <a:t> | 05 June 2006 | UNIX Fundamentals </a:t>
            </a:r>
          </a:p>
        </p:txBody>
      </p:sp>
      <p:sp>
        <p:nvSpPr>
          <p:cNvPr id="49154" name="Rectangle 2">
            <a:extLst>
              <a:ext uri="{FF2B5EF4-FFF2-40B4-BE49-F238E27FC236}">
                <a16:creationId xmlns:a16="http://schemas.microsoft.com/office/drawing/2014/main" id="{F53E3C83-419C-4936-AA63-881BE5ED697B}"/>
              </a:ext>
            </a:extLst>
          </p:cNvPr>
          <p:cNvSpPr>
            <a:spLocks noChangeArrowheads="1"/>
          </p:cNvSpPr>
          <p:nvPr/>
        </p:nvSpPr>
        <p:spPr bwMode="auto">
          <a:xfrm>
            <a:off x="685800" y="609600"/>
            <a:ext cx="7772400"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t>Directory &amp; File Commands</a:t>
            </a:r>
          </a:p>
        </p:txBody>
      </p:sp>
      <p:sp>
        <p:nvSpPr>
          <p:cNvPr id="49155" name="Rectangle 3">
            <a:extLst>
              <a:ext uri="{FF2B5EF4-FFF2-40B4-BE49-F238E27FC236}">
                <a16:creationId xmlns:a16="http://schemas.microsoft.com/office/drawing/2014/main" id="{59918739-77E4-4398-B1A1-9B1635790193}"/>
              </a:ext>
            </a:extLst>
          </p:cNvPr>
          <p:cNvSpPr>
            <a:spLocks noChangeArrowheads="1"/>
          </p:cNvSpPr>
          <p:nvPr/>
        </p:nvSpPr>
        <p:spPr bwMode="auto">
          <a:xfrm>
            <a:off x="684213" y="1658938"/>
            <a:ext cx="7924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To see the contents of a file we use the “</a:t>
            </a:r>
            <a:r>
              <a:rPr lang="en-US" altLang="en-US" sz="2400" b="1">
                <a:solidFill>
                  <a:srgbClr val="800000"/>
                </a:solidFill>
              </a:rPr>
              <a:t>cat</a:t>
            </a:r>
            <a:r>
              <a:rPr lang="en-US" altLang="en-US" sz="2400">
                <a:solidFill>
                  <a:schemeClr val="tx1"/>
                </a:solidFill>
              </a:rPr>
              <a:t>” command.</a:t>
            </a:r>
          </a:p>
        </p:txBody>
      </p:sp>
      <p:sp>
        <p:nvSpPr>
          <p:cNvPr id="49156" name="Text Box 4">
            <a:extLst>
              <a:ext uri="{FF2B5EF4-FFF2-40B4-BE49-F238E27FC236}">
                <a16:creationId xmlns:a16="http://schemas.microsoft.com/office/drawing/2014/main" id="{4A928698-6D29-424C-9ECA-759F272AC870}"/>
              </a:ext>
            </a:extLst>
          </p:cNvPr>
          <p:cNvSpPr txBox="1">
            <a:spLocks noChangeArrowheads="1"/>
          </p:cNvSpPr>
          <p:nvPr/>
        </p:nvSpPr>
        <p:spPr bwMode="auto">
          <a:xfrm>
            <a:off x="684213" y="2565400"/>
            <a:ext cx="7848600" cy="83343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cat file1.txt</a:t>
            </a:r>
          </a:p>
          <a:p>
            <a:pPr algn="l">
              <a:spcBef>
                <a:spcPct val="50000"/>
              </a:spcBef>
            </a:pPr>
            <a:r>
              <a:rPr lang="en-US" altLang="en-US" sz="1200">
                <a:solidFill>
                  <a:srgbClr val="00FF00"/>
                </a:solidFill>
                <a:latin typeface="Courier New" panose="02070309020205020404" pitchFamily="49" charset="0"/>
              </a:rPr>
              <a:t>this is the contents of file1.txt</a:t>
            </a:r>
          </a:p>
          <a:p>
            <a:pPr algn="l">
              <a:spcBef>
                <a:spcPct val="50000"/>
              </a:spcBef>
            </a:pPr>
            <a:r>
              <a:rPr lang="en-US" altLang="en-US" sz="1200">
                <a:solidFill>
                  <a:srgbClr val="00FF00"/>
                </a:solidFill>
                <a:latin typeface="Courier New" panose="02070309020205020404" pitchFamily="49" charset="0"/>
              </a:rPr>
              <a:t>$</a:t>
            </a:r>
          </a:p>
        </p:txBody>
      </p:sp>
      <p:sp>
        <p:nvSpPr>
          <p:cNvPr id="49157" name="Rectangle 5">
            <a:extLst>
              <a:ext uri="{FF2B5EF4-FFF2-40B4-BE49-F238E27FC236}">
                <a16:creationId xmlns:a16="http://schemas.microsoft.com/office/drawing/2014/main" id="{96284157-5444-4E55-90A1-59FBB370D98B}"/>
              </a:ext>
            </a:extLst>
          </p:cNvPr>
          <p:cNvSpPr>
            <a:spLocks noChangeArrowheads="1"/>
          </p:cNvSpPr>
          <p:nvPr/>
        </p:nvSpPr>
        <p:spPr bwMode="auto">
          <a:xfrm>
            <a:off x="611188" y="4076700"/>
            <a:ext cx="7924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For files that contain more data than will fit on a single screen we can use “</a:t>
            </a:r>
            <a:r>
              <a:rPr lang="en-US" altLang="en-US" sz="2400" b="1">
                <a:solidFill>
                  <a:srgbClr val="800000"/>
                </a:solidFill>
              </a:rPr>
              <a:t>more</a:t>
            </a:r>
            <a:r>
              <a:rPr lang="en-US" altLang="en-US" sz="2400">
                <a:solidFill>
                  <a:schemeClr val="tx1"/>
                </a:solidFill>
              </a:rPr>
              <a:t>” or “</a:t>
            </a:r>
            <a:r>
              <a:rPr lang="en-US" altLang="en-US" sz="2400" b="1">
                <a:solidFill>
                  <a:srgbClr val="800000"/>
                </a:solidFill>
              </a:rPr>
              <a:t>pg</a:t>
            </a:r>
            <a:r>
              <a:rPr lang="en-US" altLang="en-US" sz="2400">
                <a:solidFill>
                  <a:schemeClr val="tx1"/>
                </a:solidFill>
              </a:rPr>
              <a:t>” to show the data a screen at a time.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9154"/>
                                        </p:tgtEl>
                                        <p:attrNameLst>
                                          <p:attrName>style.visibility</p:attrName>
                                        </p:attrNameLst>
                                      </p:cBhvr>
                                      <p:to>
                                        <p:strVal val="visible"/>
                                      </p:to>
                                    </p:set>
                                    <p:anim calcmode="discrete" valueType="clr">
                                      <p:cBhvr override="childStyle">
                                        <p:cTn id="7" dur="80"/>
                                        <p:tgtEl>
                                          <p:spTgt spid="4915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9154"/>
                                        </p:tgtEl>
                                        <p:attrNameLst>
                                          <p:attrName>fillcolor</p:attrName>
                                        </p:attrNameLst>
                                      </p:cBhvr>
                                      <p:tavLst>
                                        <p:tav tm="0">
                                          <p:val>
                                            <p:clrVal>
                                              <a:schemeClr val="accent2"/>
                                            </p:clrVal>
                                          </p:val>
                                        </p:tav>
                                        <p:tav tm="50000">
                                          <p:val>
                                            <p:clrVal>
                                              <a:schemeClr val="hlink"/>
                                            </p:clrVal>
                                          </p:val>
                                        </p:tav>
                                      </p:tavLst>
                                    </p:anim>
                                    <p:set>
                                      <p:cBhvr>
                                        <p:cTn id="9" dur="80"/>
                                        <p:tgtEl>
                                          <p:spTgt spid="49154"/>
                                        </p:tgtEl>
                                        <p:attrNameLst>
                                          <p:attrName>fill.type</p:attrName>
                                        </p:attrNameLst>
                                      </p:cBhvr>
                                      <p:to>
                                        <p:strVal val="solid"/>
                                      </p:to>
                                    </p:set>
                                  </p:childTnLst>
                                </p:cTn>
                              </p:par>
                            </p:childTnLst>
                          </p:cTn>
                        </p:par>
                        <p:par>
                          <p:cTn id="10" fill="hold" nodeType="afterGroup">
                            <p:stCondLst>
                              <p:cond delay="920"/>
                            </p:stCondLst>
                            <p:childTnLst>
                              <p:par>
                                <p:cTn id="11" presetID="5" presetClass="entr" presetSubtype="10" fill="hold" nodeType="afterEffect">
                                  <p:stCondLst>
                                    <p:cond delay="0"/>
                                  </p:stCondLst>
                                  <p:childTnLst>
                                    <p:set>
                                      <p:cBhvr>
                                        <p:cTn id="12" dur="1" fill="hold">
                                          <p:stCondLst>
                                            <p:cond delay="0"/>
                                          </p:stCondLst>
                                        </p:cTn>
                                        <p:tgtEl>
                                          <p:spTgt spid="49155">
                                            <p:txEl>
                                              <p:pRg st="0" end="0"/>
                                            </p:txEl>
                                          </p:spTgt>
                                        </p:tgtEl>
                                        <p:attrNameLst>
                                          <p:attrName>style.visibility</p:attrName>
                                        </p:attrNameLst>
                                      </p:cBhvr>
                                      <p:to>
                                        <p:strVal val="visible"/>
                                      </p:to>
                                    </p:set>
                                    <p:animEffect transition="in" filter="checkerboard(across)">
                                      <p:cBhvr>
                                        <p:cTn id="13" dur="500"/>
                                        <p:tgtEl>
                                          <p:spTgt spid="49155">
                                            <p:txEl>
                                              <p:pRg st="0" end="0"/>
                                            </p:txEl>
                                          </p:spTgt>
                                        </p:tgtEl>
                                      </p:cBhvr>
                                    </p:animEffect>
                                  </p:childTnLst>
                                </p:cTn>
                              </p:par>
                            </p:childTnLst>
                          </p:cTn>
                        </p:par>
                        <p:par>
                          <p:cTn id="14" fill="hold" nodeType="afterGroup">
                            <p:stCondLst>
                              <p:cond delay="1420"/>
                            </p:stCondLst>
                            <p:childTnLst>
                              <p:par>
                                <p:cTn id="15" presetID="2" presetClass="entr" presetSubtype="1" fill="hold" grpId="0" nodeType="afterEffect">
                                  <p:stCondLst>
                                    <p:cond delay="0"/>
                                  </p:stCondLst>
                                  <p:childTnLst>
                                    <p:set>
                                      <p:cBhvr>
                                        <p:cTn id="16" dur="1" fill="hold">
                                          <p:stCondLst>
                                            <p:cond delay="0"/>
                                          </p:stCondLst>
                                        </p:cTn>
                                        <p:tgtEl>
                                          <p:spTgt spid="49156"/>
                                        </p:tgtEl>
                                        <p:attrNameLst>
                                          <p:attrName>style.visibility</p:attrName>
                                        </p:attrNameLst>
                                      </p:cBhvr>
                                      <p:to>
                                        <p:strVal val="visible"/>
                                      </p:to>
                                    </p:set>
                                    <p:anim calcmode="lin" valueType="num">
                                      <p:cBhvr additive="base">
                                        <p:cTn id="17" dur="500" fill="hold"/>
                                        <p:tgtEl>
                                          <p:spTgt spid="49156"/>
                                        </p:tgtEl>
                                        <p:attrNameLst>
                                          <p:attrName>ppt_x</p:attrName>
                                        </p:attrNameLst>
                                      </p:cBhvr>
                                      <p:tavLst>
                                        <p:tav tm="0">
                                          <p:val>
                                            <p:strVal val="#ppt_x"/>
                                          </p:val>
                                        </p:tav>
                                        <p:tav tm="100000">
                                          <p:val>
                                            <p:strVal val="#ppt_x"/>
                                          </p:val>
                                        </p:tav>
                                      </p:tavLst>
                                    </p:anim>
                                    <p:anim calcmode="lin" valueType="num">
                                      <p:cBhvr additive="base">
                                        <p:cTn id="18" dur="500" fill="hold"/>
                                        <p:tgtEl>
                                          <p:spTgt spid="49156"/>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49157">
                                            <p:txEl>
                                              <p:pRg st="0" end="0"/>
                                            </p:txEl>
                                          </p:spTgt>
                                        </p:tgtEl>
                                        <p:attrNameLst>
                                          <p:attrName>style.visibility</p:attrName>
                                        </p:attrNameLst>
                                      </p:cBhvr>
                                      <p:to>
                                        <p:strVal val="visible"/>
                                      </p:to>
                                    </p:set>
                                    <p:animEffect transition="in" filter="checkerboard(across)">
                                      <p:cBhvr>
                                        <p:cTn id="23" dur="500"/>
                                        <p:tgtEl>
                                          <p:spTgt spid="491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6"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A909080B-4289-4FD3-9C20-EE59861B6745}"/>
              </a:ext>
            </a:extLst>
          </p:cNvPr>
          <p:cNvSpPr>
            <a:spLocks noGrp="1"/>
          </p:cNvSpPr>
          <p:nvPr>
            <p:ph type="sldNum" sz="quarter" idx="10"/>
          </p:nvPr>
        </p:nvSpPr>
        <p:spPr/>
        <p:txBody>
          <a:bodyPr/>
          <a:lstStyle/>
          <a:p>
            <a:r>
              <a:rPr lang="en-GB" altLang="en-US"/>
              <a:t>Page </a:t>
            </a:r>
            <a:fld id="{187D072F-57A1-433D-9BAE-F7FD623EED6A}" type="slidenum">
              <a:rPr lang="en-GB" altLang="en-US"/>
              <a:pPr/>
              <a:t>108</a:t>
            </a:fld>
            <a:r>
              <a:rPr lang="en-GB" altLang="en-US" sz="1400" b="0">
                <a:solidFill>
                  <a:schemeClr val="tx1"/>
                </a:solidFill>
              </a:rPr>
              <a:t> | 05 June 2006 | UNIX Fundamentals </a:t>
            </a:r>
          </a:p>
        </p:txBody>
      </p:sp>
      <p:sp>
        <p:nvSpPr>
          <p:cNvPr id="51202" name="Rectangle 2">
            <a:extLst>
              <a:ext uri="{FF2B5EF4-FFF2-40B4-BE49-F238E27FC236}">
                <a16:creationId xmlns:a16="http://schemas.microsoft.com/office/drawing/2014/main" id="{F028F240-5788-472D-BA33-AD8333D54896}"/>
              </a:ext>
            </a:extLst>
          </p:cNvPr>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t>Directory &amp; File Commands</a:t>
            </a:r>
          </a:p>
        </p:txBody>
      </p:sp>
      <p:sp>
        <p:nvSpPr>
          <p:cNvPr id="51203" name="Rectangle 3">
            <a:extLst>
              <a:ext uri="{FF2B5EF4-FFF2-40B4-BE49-F238E27FC236}">
                <a16:creationId xmlns:a16="http://schemas.microsoft.com/office/drawing/2014/main" id="{46A98380-E8EA-4747-9659-ECDCF5E25294}"/>
              </a:ext>
            </a:extLst>
          </p:cNvPr>
          <p:cNvSpPr>
            <a:spLocks noChangeArrowheads="1"/>
          </p:cNvSpPr>
          <p:nvPr/>
        </p:nvSpPr>
        <p:spPr bwMode="auto">
          <a:xfrm>
            <a:off x="685800" y="2057400"/>
            <a:ext cx="7924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To move a file use the “</a:t>
            </a:r>
            <a:r>
              <a:rPr lang="en-US" altLang="en-US" sz="2400" b="1">
                <a:solidFill>
                  <a:srgbClr val="800000"/>
                </a:solidFill>
              </a:rPr>
              <a:t>mv</a:t>
            </a:r>
            <a:r>
              <a:rPr lang="en-US" altLang="en-US" sz="2400">
                <a:solidFill>
                  <a:schemeClr val="tx1"/>
                </a:solidFill>
              </a:rPr>
              <a:t>” command. This also serves as a renaming command.</a:t>
            </a:r>
          </a:p>
        </p:txBody>
      </p:sp>
      <p:sp>
        <p:nvSpPr>
          <p:cNvPr id="51204" name="Text Box 4">
            <a:extLst>
              <a:ext uri="{FF2B5EF4-FFF2-40B4-BE49-F238E27FC236}">
                <a16:creationId xmlns:a16="http://schemas.microsoft.com/office/drawing/2014/main" id="{D8B763CA-3336-47DE-823B-B93D8068EF23}"/>
              </a:ext>
            </a:extLst>
          </p:cNvPr>
          <p:cNvSpPr txBox="1">
            <a:spLocks noChangeArrowheads="1"/>
          </p:cNvSpPr>
          <p:nvPr/>
        </p:nvSpPr>
        <p:spPr bwMode="auto">
          <a:xfrm>
            <a:off x="684213" y="4221163"/>
            <a:ext cx="7704137" cy="110807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mv file1.txt File2.txt</a:t>
            </a:r>
          </a:p>
          <a:p>
            <a:pPr algn="l">
              <a:spcBef>
                <a:spcPct val="50000"/>
              </a:spcBef>
            </a:pPr>
            <a:r>
              <a:rPr lang="en-US" altLang="en-US" sz="1200">
                <a:solidFill>
                  <a:srgbClr val="00FF00"/>
                </a:solidFill>
                <a:latin typeface="Courier New" panose="02070309020205020404" pitchFamily="49" charset="0"/>
              </a:rPr>
              <a:t>$ mv File2.txt /tmp</a:t>
            </a:r>
          </a:p>
          <a:p>
            <a:pPr algn="l">
              <a:spcBef>
                <a:spcPct val="50000"/>
              </a:spcBef>
            </a:pPr>
            <a:r>
              <a:rPr lang="en-US" altLang="en-US" sz="1200">
                <a:solidFill>
                  <a:srgbClr val="00FF00"/>
                </a:solidFill>
                <a:latin typeface="Courier New" panose="02070309020205020404" pitchFamily="49" charset="0"/>
              </a:rPr>
              <a:t>$ cp /tmp/File2.txt .</a:t>
            </a:r>
          </a:p>
          <a:p>
            <a:pPr algn="l">
              <a:spcBef>
                <a:spcPct val="50000"/>
              </a:spcBef>
            </a:pPr>
            <a:r>
              <a:rPr lang="en-US" altLang="en-US" sz="1200">
                <a:solidFill>
                  <a:srgbClr val="00FF00"/>
                </a:solidFill>
                <a:latin typeface="Courier New" panose="02070309020205020404" pitchFamily="49" charset="0"/>
              </a:rPr>
              <a:t>$</a:t>
            </a:r>
          </a:p>
        </p:txBody>
      </p:sp>
      <p:sp>
        <p:nvSpPr>
          <p:cNvPr id="51205" name="Rectangle 5">
            <a:extLst>
              <a:ext uri="{FF2B5EF4-FFF2-40B4-BE49-F238E27FC236}">
                <a16:creationId xmlns:a16="http://schemas.microsoft.com/office/drawing/2014/main" id="{A7B6574E-C948-412B-A808-C0F504EFD210}"/>
              </a:ext>
            </a:extLst>
          </p:cNvPr>
          <p:cNvSpPr>
            <a:spLocks noChangeArrowheads="1"/>
          </p:cNvSpPr>
          <p:nvPr/>
        </p:nvSpPr>
        <p:spPr bwMode="auto">
          <a:xfrm>
            <a:off x="685800" y="3124200"/>
            <a:ext cx="7924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To make a copy of a file, use “</a:t>
            </a:r>
            <a:r>
              <a:rPr lang="en-US" altLang="en-US" sz="2400" b="1">
                <a:solidFill>
                  <a:srgbClr val="800000"/>
                </a:solidFill>
              </a:rPr>
              <a:t>cp</a:t>
            </a:r>
            <a:r>
              <a:rPr lang="en-US" altLang="en-US" sz="2400">
                <a:solidFill>
                  <a:schemeClr val="tx1"/>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5">
                                            <p:txEl>
                                              <p:pRg st="0" end="0"/>
                                            </p:txEl>
                                          </p:spTgt>
                                        </p:tgtEl>
                                        <p:attrNameLst>
                                          <p:attrName>style.visibility</p:attrName>
                                        </p:attrNameLst>
                                      </p:cBhvr>
                                      <p:to>
                                        <p:strVal val="visible"/>
                                      </p:to>
                                    </p:set>
                                    <p:anim calcmode="lin" valueType="num">
                                      <p:cBhvr additive="base">
                                        <p:cTn id="13" dur="500" fill="hold"/>
                                        <p:tgtEl>
                                          <p:spTgt spid="5120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05">
                                            <p:txEl>
                                              <p:pRg st="0" end="0"/>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51204"/>
                                        </p:tgtEl>
                                        <p:attrNameLst>
                                          <p:attrName>style.visibility</p:attrName>
                                        </p:attrNameLst>
                                      </p:cBhvr>
                                      <p:to>
                                        <p:strVal val="visible"/>
                                      </p:to>
                                    </p:set>
                                    <p:anim calcmode="lin" valueType="num">
                                      <p:cBhvr additive="base">
                                        <p:cTn id="18" dur="500" fill="hold"/>
                                        <p:tgtEl>
                                          <p:spTgt spid="51204"/>
                                        </p:tgtEl>
                                        <p:attrNameLst>
                                          <p:attrName>ppt_x</p:attrName>
                                        </p:attrNameLst>
                                      </p:cBhvr>
                                      <p:tavLst>
                                        <p:tav tm="0">
                                          <p:val>
                                            <p:strVal val="0-#ppt_w/2"/>
                                          </p:val>
                                        </p:tav>
                                        <p:tav tm="100000">
                                          <p:val>
                                            <p:strVal val="#ppt_x"/>
                                          </p:val>
                                        </p:tav>
                                      </p:tavLst>
                                    </p:anim>
                                    <p:anim calcmode="lin" valueType="num">
                                      <p:cBhvr additive="base">
                                        <p:cTn id="19" dur="500" fill="hold"/>
                                        <p:tgtEl>
                                          <p:spTgt spid="51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P spid="51204" grpId="0" animBg="1" autoUpdateAnimBg="0"/>
      <p:bldP spid="51205"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79C00687-8E5A-4944-90C5-1EBE8780CFFA}"/>
              </a:ext>
            </a:extLst>
          </p:cNvPr>
          <p:cNvSpPr>
            <a:spLocks noGrp="1"/>
          </p:cNvSpPr>
          <p:nvPr>
            <p:ph type="sldNum" sz="quarter" idx="10"/>
          </p:nvPr>
        </p:nvSpPr>
        <p:spPr/>
        <p:txBody>
          <a:bodyPr/>
          <a:lstStyle/>
          <a:p>
            <a:r>
              <a:rPr lang="en-GB" altLang="en-US"/>
              <a:t>Page </a:t>
            </a:r>
            <a:fld id="{EC31EBF3-45C6-42F4-B388-492922B1F525}" type="slidenum">
              <a:rPr lang="en-GB" altLang="en-US"/>
              <a:pPr/>
              <a:t>109</a:t>
            </a:fld>
            <a:r>
              <a:rPr lang="en-GB" altLang="en-US" sz="1400" b="0">
                <a:solidFill>
                  <a:schemeClr val="tx1"/>
                </a:solidFill>
              </a:rPr>
              <a:t> | 05 June 2006 | UNIX Fundamentals </a:t>
            </a:r>
          </a:p>
        </p:txBody>
      </p:sp>
      <p:sp>
        <p:nvSpPr>
          <p:cNvPr id="52226" name="Rectangle 2">
            <a:extLst>
              <a:ext uri="{FF2B5EF4-FFF2-40B4-BE49-F238E27FC236}">
                <a16:creationId xmlns:a16="http://schemas.microsoft.com/office/drawing/2014/main" id="{FD83524A-7370-468D-992C-97F2D75EC020}"/>
              </a:ext>
            </a:extLst>
          </p:cNvPr>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t>Directory &amp; File Commands</a:t>
            </a:r>
          </a:p>
        </p:txBody>
      </p:sp>
      <p:sp>
        <p:nvSpPr>
          <p:cNvPr id="52227" name="Rectangle 3">
            <a:extLst>
              <a:ext uri="{FF2B5EF4-FFF2-40B4-BE49-F238E27FC236}">
                <a16:creationId xmlns:a16="http://schemas.microsoft.com/office/drawing/2014/main" id="{D2743219-B3EB-43D0-9D94-C443C2A3761A}"/>
              </a:ext>
            </a:extLst>
          </p:cNvPr>
          <p:cNvSpPr>
            <a:spLocks noChangeArrowheads="1"/>
          </p:cNvSpPr>
          <p:nvPr/>
        </p:nvSpPr>
        <p:spPr bwMode="auto">
          <a:xfrm>
            <a:off x="685800" y="2057400"/>
            <a:ext cx="79248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To delete a file, use the “</a:t>
            </a:r>
            <a:r>
              <a:rPr lang="en-US" altLang="en-US" sz="2400">
                <a:solidFill>
                  <a:srgbClr val="800000"/>
                </a:solidFill>
              </a:rPr>
              <a:t>rm</a:t>
            </a:r>
            <a:r>
              <a:rPr lang="en-US" altLang="en-US" sz="2400">
                <a:solidFill>
                  <a:schemeClr val="tx1"/>
                </a:solidFill>
              </a:rPr>
              <a:t>” command. </a:t>
            </a:r>
          </a:p>
          <a:p>
            <a:pPr algn="l">
              <a:buFont typeface="Wingdings" panose="05000000000000000000" pitchFamily="2" charset="2"/>
              <a:buChar char="q"/>
            </a:pPr>
            <a:endParaRPr lang="en-US" altLang="en-US" sz="2400">
              <a:solidFill>
                <a:schemeClr val="tx1"/>
              </a:solidFill>
            </a:endParaRPr>
          </a:p>
          <a:p>
            <a:pPr algn="l">
              <a:buFont typeface="Wingdings" panose="05000000000000000000" pitchFamily="2" charset="2"/>
              <a:buChar char="q"/>
            </a:pPr>
            <a:r>
              <a:rPr lang="en-US" altLang="en-US" sz="2400" b="1">
                <a:solidFill>
                  <a:srgbClr val="800000"/>
                </a:solidFill>
              </a:rPr>
              <a:t>BEWARE :</a:t>
            </a:r>
            <a:r>
              <a:rPr lang="en-US" altLang="en-US" sz="2400">
                <a:solidFill>
                  <a:schemeClr val="tx1"/>
                </a:solidFill>
              </a:rPr>
              <a:t> </a:t>
            </a:r>
            <a:r>
              <a:rPr lang="en-US" altLang="en-US" sz="2400" i="1">
                <a:solidFill>
                  <a:srgbClr val="800000"/>
                </a:solidFill>
              </a:rPr>
              <a:t>if you remove a file it is gone completely, there is no “recycle bin”!</a:t>
            </a:r>
          </a:p>
        </p:txBody>
      </p:sp>
      <p:sp>
        <p:nvSpPr>
          <p:cNvPr id="52228" name="Text Box 4">
            <a:extLst>
              <a:ext uri="{FF2B5EF4-FFF2-40B4-BE49-F238E27FC236}">
                <a16:creationId xmlns:a16="http://schemas.microsoft.com/office/drawing/2014/main" id="{6A6B71FE-0582-44E2-B282-30DBD7CE6B13}"/>
              </a:ext>
            </a:extLst>
          </p:cNvPr>
          <p:cNvSpPr txBox="1">
            <a:spLocks noChangeArrowheads="1"/>
          </p:cNvSpPr>
          <p:nvPr/>
        </p:nvSpPr>
        <p:spPr bwMode="auto">
          <a:xfrm>
            <a:off x="755650" y="4221163"/>
            <a:ext cx="7777163" cy="8334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rm /tmp/File2.txt</a:t>
            </a:r>
          </a:p>
          <a:p>
            <a:pPr algn="l">
              <a:spcBef>
                <a:spcPct val="50000"/>
              </a:spcBef>
            </a:pPr>
            <a:r>
              <a:rPr lang="en-US" altLang="en-US" sz="1200">
                <a:solidFill>
                  <a:srgbClr val="00FF00"/>
                </a:solidFill>
                <a:latin typeface="Courier New" panose="02070309020205020404" pitchFamily="49" charset="0"/>
              </a:rPr>
              <a:t>$ ls /tmp/File*</a:t>
            </a:r>
          </a:p>
          <a:p>
            <a:pPr algn="l">
              <a:spcBef>
                <a:spcPct val="50000"/>
              </a:spcBef>
            </a:pPr>
            <a:r>
              <a:rPr lang="en-US" altLang="en-US" sz="1200">
                <a:solidFill>
                  <a:srgbClr val="00FF00"/>
                </a:solidFill>
                <a:latin typeface="Courier New" panose="02070309020205020404"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52226"/>
                                        </p:tgtEl>
                                        <p:attrNameLst>
                                          <p:attrName>style.visibility</p:attrName>
                                        </p:attrNameLst>
                                      </p:cBhvr>
                                      <p:to>
                                        <p:strVal val="visible"/>
                                      </p:to>
                                    </p:set>
                                    <p:anim calcmode="discrete" valueType="clr">
                                      <p:cBhvr override="childStyle">
                                        <p:cTn id="7" dur="80"/>
                                        <p:tgtEl>
                                          <p:spTgt spid="5222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2226"/>
                                        </p:tgtEl>
                                        <p:attrNameLst>
                                          <p:attrName>fillcolor</p:attrName>
                                        </p:attrNameLst>
                                      </p:cBhvr>
                                      <p:tavLst>
                                        <p:tav tm="0">
                                          <p:val>
                                            <p:clrVal>
                                              <a:schemeClr val="accent2"/>
                                            </p:clrVal>
                                          </p:val>
                                        </p:tav>
                                        <p:tav tm="50000">
                                          <p:val>
                                            <p:clrVal>
                                              <a:schemeClr val="hlink"/>
                                            </p:clrVal>
                                          </p:val>
                                        </p:tav>
                                      </p:tavLst>
                                    </p:anim>
                                    <p:set>
                                      <p:cBhvr>
                                        <p:cTn id="9" dur="80"/>
                                        <p:tgtEl>
                                          <p:spTgt spid="52226"/>
                                        </p:tgtEl>
                                        <p:attrNameLst>
                                          <p:attrName>fill.type</p:attrName>
                                        </p:attrNameLst>
                                      </p:cBhvr>
                                      <p:to>
                                        <p:strVal val="solid"/>
                                      </p:to>
                                    </p:set>
                                  </p:childTnLst>
                                </p:cTn>
                              </p:par>
                            </p:childTnLst>
                          </p:cTn>
                        </p:par>
                        <p:par>
                          <p:cTn id="10" fill="hold" nodeType="afterGroup">
                            <p:stCondLst>
                              <p:cond delay="920"/>
                            </p:stCondLst>
                            <p:childTnLst>
                              <p:par>
                                <p:cTn id="11" presetID="5" presetClass="entr" presetSubtype="10" fill="hold" nodeType="afterEffect">
                                  <p:stCondLst>
                                    <p:cond delay="0"/>
                                  </p:stCondLst>
                                  <p:childTnLst>
                                    <p:set>
                                      <p:cBhvr>
                                        <p:cTn id="12" dur="1" fill="hold">
                                          <p:stCondLst>
                                            <p:cond delay="0"/>
                                          </p:stCondLst>
                                        </p:cTn>
                                        <p:tgtEl>
                                          <p:spTgt spid="52227">
                                            <p:txEl>
                                              <p:pRg st="0" end="0"/>
                                            </p:txEl>
                                          </p:spTgt>
                                        </p:tgtEl>
                                        <p:attrNameLst>
                                          <p:attrName>style.visibility</p:attrName>
                                        </p:attrNameLst>
                                      </p:cBhvr>
                                      <p:to>
                                        <p:strVal val="visible"/>
                                      </p:to>
                                    </p:set>
                                    <p:animEffect transition="in" filter="checkerboard(across)">
                                      <p:cBhvr>
                                        <p:cTn id="13" dur="500"/>
                                        <p:tgtEl>
                                          <p:spTgt spid="52227">
                                            <p:txEl>
                                              <p:pRg st="0" end="0"/>
                                            </p:txEl>
                                          </p:spTgt>
                                        </p:tgtEl>
                                      </p:cBhvr>
                                    </p:animEffect>
                                  </p:childTnLst>
                                </p:cTn>
                              </p:par>
                            </p:childTnLst>
                          </p:cTn>
                        </p:par>
                        <p:par>
                          <p:cTn id="14" fill="hold" nodeType="afterGroup">
                            <p:stCondLst>
                              <p:cond delay="1420"/>
                            </p:stCondLst>
                            <p:childTnLst>
                              <p:par>
                                <p:cTn id="15" presetID="2" presetClass="entr" presetSubtype="4" fill="hold" grpId="0" nodeType="afterEffect">
                                  <p:stCondLst>
                                    <p:cond delay="0"/>
                                  </p:stCondLst>
                                  <p:childTnLst>
                                    <p:set>
                                      <p:cBhvr>
                                        <p:cTn id="16" dur="1" fill="hold">
                                          <p:stCondLst>
                                            <p:cond delay="0"/>
                                          </p:stCondLst>
                                        </p:cTn>
                                        <p:tgtEl>
                                          <p:spTgt spid="52228"/>
                                        </p:tgtEl>
                                        <p:attrNameLst>
                                          <p:attrName>style.visibility</p:attrName>
                                        </p:attrNameLst>
                                      </p:cBhvr>
                                      <p:to>
                                        <p:strVal val="visible"/>
                                      </p:to>
                                    </p:set>
                                    <p:anim calcmode="lin" valueType="num">
                                      <p:cBhvr additive="base">
                                        <p:cTn id="17" dur="500" fill="hold"/>
                                        <p:tgtEl>
                                          <p:spTgt spid="52228"/>
                                        </p:tgtEl>
                                        <p:attrNameLst>
                                          <p:attrName>ppt_x</p:attrName>
                                        </p:attrNameLst>
                                      </p:cBhvr>
                                      <p:tavLst>
                                        <p:tav tm="0">
                                          <p:val>
                                            <p:strVal val="#ppt_x"/>
                                          </p:val>
                                        </p:tav>
                                        <p:tav tm="100000">
                                          <p:val>
                                            <p:strVal val="#ppt_x"/>
                                          </p:val>
                                        </p:tav>
                                      </p:tavLst>
                                    </p:anim>
                                    <p:anim calcmode="lin" valueType="num">
                                      <p:cBhvr additive="base">
                                        <p:cTn id="18" dur="500" fill="hold"/>
                                        <p:tgtEl>
                                          <p:spTgt spid="5222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iterate type="lt">
                                    <p:tmPct val="0"/>
                                  </p:iterate>
                                  <p:childTnLst>
                                    <p:set>
                                      <p:cBhvr>
                                        <p:cTn id="22" dur="1" fill="hold">
                                          <p:stCondLst>
                                            <p:cond delay="0"/>
                                          </p:stCondLst>
                                        </p:cTn>
                                        <p:tgtEl>
                                          <p:spTgt spid="52227">
                                            <p:txEl>
                                              <p:pRg st="2" end="2"/>
                                            </p:txEl>
                                          </p:spTgt>
                                        </p:tgtEl>
                                        <p:attrNameLst>
                                          <p:attrName>style.visibility</p:attrName>
                                        </p:attrNameLst>
                                      </p:cBhvr>
                                      <p:to>
                                        <p:strVal val="visible"/>
                                      </p:to>
                                    </p:set>
                                    <p:animEffect transition="in" filter="checkerboard(across)">
                                      <p:cBhvr>
                                        <p:cTn id="23" dur="500"/>
                                        <p:tgtEl>
                                          <p:spTgt spid="52227">
                                            <p:txEl>
                                              <p:pRg st="2" end="2"/>
                                            </p:txEl>
                                          </p:spTgt>
                                        </p:tgtEl>
                                      </p:cBhvr>
                                    </p:animEffect>
                                  </p:childTnLst>
                                </p:cTn>
                              </p:par>
                            </p:childTnLst>
                          </p:cTn>
                        </p:par>
                        <p:par>
                          <p:cTn id="24" fill="hold" nodeType="afterGroup">
                            <p:stCondLst>
                              <p:cond delay="500"/>
                            </p:stCondLst>
                            <p:childTnLst>
                              <p:par>
                                <p:cTn id="25" presetID="16" presetClass="emph" presetSubtype="0" fill="hold" nodeType="afterEffect">
                                  <p:stCondLst>
                                    <p:cond delay="0"/>
                                  </p:stCondLst>
                                  <p:iterate type="lt">
                                    <p:tmPct val="4000"/>
                                  </p:iterate>
                                  <p:childTnLst>
                                    <p:set>
                                      <p:cBhvr override="childStyle">
                                        <p:cTn id="26" dur="500" fill="hold"/>
                                        <p:tgtEl>
                                          <p:spTgt spid="52227">
                                            <p:txEl>
                                              <p:pRg st="2" end="2"/>
                                            </p:txEl>
                                          </p:spTgt>
                                        </p:tgtEl>
                                        <p:attrNameLst>
                                          <p:attrName>style.color</p:attrName>
                                        </p:attrNameLst>
                                      </p:cBhvr>
                                      <p:to>
                                        <p:clrVal>
                                          <a:srgbClr val="FF0000"/>
                                        </p:clrVal>
                                      </p:to>
                                    </p:set>
                                    <p:set>
                                      <p:cBhvr>
                                        <p:cTn id="27" dur="500" fill="hold"/>
                                        <p:tgtEl>
                                          <p:spTgt spid="52227">
                                            <p:txEl>
                                              <p:pRg st="2" end="2"/>
                                            </p:txEl>
                                          </p:spTgt>
                                        </p:tgtEl>
                                        <p:attrNameLst>
                                          <p:attrName>fillcolor</p:attrName>
                                        </p:attrNameLst>
                                      </p:cBhvr>
                                      <p:to>
                                        <p:clrVal>
                                          <a:srgbClr val="FF0000"/>
                                        </p:clrVal>
                                      </p:to>
                                    </p:set>
                                    <p:set>
                                      <p:cBhvr>
                                        <p:cTn id="28" dur="500" fill="hold"/>
                                        <p:tgtEl>
                                          <p:spTgt spid="5222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D2A0F8-1578-41D9-934C-2480478D5192}"/>
              </a:ext>
            </a:extLst>
          </p:cNvPr>
          <p:cNvSpPr>
            <a:spLocks noGrp="1"/>
          </p:cNvSpPr>
          <p:nvPr>
            <p:ph type="sldNum" sz="quarter" idx="10"/>
          </p:nvPr>
        </p:nvSpPr>
        <p:spPr/>
        <p:txBody>
          <a:bodyPr/>
          <a:lstStyle/>
          <a:p>
            <a:r>
              <a:rPr lang="en-GB" altLang="en-US"/>
              <a:t>Page </a:t>
            </a:r>
            <a:fld id="{C0B585E2-05C0-4127-B1D9-409D8CCEDE70}" type="slidenum">
              <a:rPr lang="en-GB" altLang="en-US"/>
              <a:pPr/>
              <a:t>11</a:t>
            </a:fld>
            <a:r>
              <a:rPr lang="en-GB" altLang="en-US" sz="1400" b="0">
                <a:solidFill>
                  <a:schemeClr val="tx1"/>
                </a:solidFill>
              </a:rPr>
              <a:t> | 05 June 2006 | UNIX Fundamentals </a:t>
            </a:r>
          </a:p>
        </p:txBody>
      </p:sp>
      <p:sp>
        <p:nvSpPr>
          <p:cNvPr id="100354" name="Rectangle 2">
            <a:extLst>
              <a:ext uri="{FF2B5EF4-FFF2-40B4-BE49-F238E27FC236}">
                <a16:creationId xmlns:a16="http://schemas.microsoft.com/office/drawing/2014/main" id="{91739F8F-BA0D-41A3-B654-7C454D34454C}"/>
              </a:ext>
            </a:extLst>
          </p:cNvPr>
          <p:cNvSpPr>
            <a:spLocks noGrp="1" noChangeArrowheads="1"/>
          </p:cNvSpPr>
          <p:nvPr>
            <p:ph type="title"/>
          </p:nvPr>
        </p:nvSpPr>
        <p:spPr/>
        <p:txBody>
          <a:bodyPr/>
          <a:lstStyle/>
          <a:p>
            <a:r>
              <a:rPr lang="en-GB" altLang="en-US"/>
              <a:t>UNIX History</a:t>
            </a:r>
            <a:endParaRPr lang="en-US" altLang="en-US"/>
          </a:p>
        </p:txBody>
      </p:sp>
      <p:sp>
        <p:nvSpPr>
          <p:cNvPr id="100355" name="Rectangle 3">
            <a:extLst>
              <a:ext uri="{FF2B5EF4-FFF2-40B4-BE49-F238E27FC236}">
                <a16:creationId xmlns:a16="http://schemas.microsoft.com/office/drawing/2014/main" id="{0DDEC3C6-A3D3-43C4-96C1-F21FC978706E}"/>
              </a:ext>
            </a:extLst>
          </p:cNvPr>
          <p:cNvSpPr>
            <a:spLocks noGrp="1" noChangeArrowheads="1"/>
          </p:cNvSpPr>
          <p:nvPr>
            <p:ph type="body" idx="1"/>
          </p:nvPr>
        </p:nvSpPr>
        <p:spPr/>
        <p:txBody>
          <a:bodyPr/>
          <a:lstStyle/>
          <a:p>
            <a:r>
              <a:rPr lang="en-GB" altLang="en-US"/>
              <a:t>1980’s and 1990’s – The UNIX Wars</a:t>
            </a:r>
          </a:p>
          <a:p>
            <a:endParaRPr lang="en-GB" altLang="en-US"/>
          </a:p>
          <a:p>
            <a:r>
              <a:rPr lang="en-GB" altLang="en-US"/>
              <a:t>1984 X/Open founded to standardise UNIX</a:t>
            </a:r>
          </a:p>
          <a:p>
            <a:endParaRPr lang="en-GB" altLang="en-US"/>
          </a:p>
          <a:p>
            <a:r>
              <a:rPr lang="en-GB" altLang="en-US"/>
              <a:t>1987-89 AT&amp;T and Sun Microsystems merged Xenix, BSD, SunOS and System V into System V Release 4 (SVR4)</a:t>
            </a:r>
          </a:p>
          <a:p>
            <a:endParaRPr lang="en-GB" altLang="en-US"/>
          </a:p>
          <a:p>
            <a:r>
              <a:rPr lang="en-GB" altLang="en-US"/>
              <a:t>1990 Open Software Foundation released OSF/1 based closely on BSD UNIX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00354"/>
                                        </p:tgtEl>
                                        <p:attrNameLst>
                                          <p:attrName>style.visibility</p:attrName>
                                        </p:attrNameLst>
                                      </p:cBhvr>
                                      <p:to>
                                        <p:strVal val="visible"/>
                                      </p:to>
                                    </p:set>
                                    <p:anim calcmode="discrete" valueType="clr">
                                      <p:cBhvr override="childStyle">
                                        <p:cTn id="7" dur="80"/>
                                        <p:tgtEl>
                                          <p:spTgt spid="10035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0354"/>
                                        </p:tgtEl>
                                        <p:attrNameLst>
                                          <p:attrName>fillcolor</p:attrName>
                                        </p:attrNameLst>
                                      </p:cBhvr>
                                      <p:tavLst>
                                        <p:tav tm="0">
                                          <p:val>
                                            <p:clrVal>
                                              <a:schemeClr val="accent2"/>
                                            </p:clrVal>
                                          </p:val>
                                        </p:tav>
                                        <p:tav tm="50000">
                                          <p:val>
                                            <p:clrVal>
                                              <a:schemeClr val="hlink"/>
                                            </p:clrVal>
                                          </p:val>
                                        </p:tav>
                                      </p:tavLst>
                                    </p:anim>
                                    <p:set>
                                      <p:cBhvr>
                                        <p:cTn id="9" dur="80"/>
                                        <p:tgtEl>
                                          <p:spTgt spid="100354"/>
                                        </p:tgtEl>
                                        <p:attrNameLst>
                                          <p:attrName>fill.type</p:attrName>
                                        </p:attrNameLst>
                                      </p:cBhvr>
                                      <p:to>
                                        <p:strVal val="solid"/>
                                      </p:to>
                                    </p:set>
                                  </p:childTnLst>
                                </p:cTn>
                              </p:par>
                            </p:childTnLst>
                          </p:cTn>
                        </p:par>
                        <p:par>
                          <p:cTn id="10" fill="hold" nodeType="afterGroup">
                            <p:stCondLst>
                              <p:cond delay="480"/>
                            </p:stCondLst>
                            <p:childTnLst>
                              <p:par>
                                <p:cTn id="11" presetID="5" presetClass="entr" presetSubtype="10" fill="hold" grpId="0" nodeType="afterEffect">
                                  <p:stCondLst>
                                    <p:cond delay="0"/>
                                  </p:stCondLst>
                                  <p:childTnLst>
                                    <p:set>
                                      <p:cBhvr>
                                        <p:cTn id="12" dur="1" fill="hold">
                                          <p:stCondLst>
                                            <p:cond delay="0"/>
                                          </p:stCondLst>
                                        </p:cTn>
                                        <p:tgtEl>
                                          <p:spTgt spid="100355">
                                            <p:txEl>
                                              <p:pRg st="0" end="0"/>
                                            </p:txEl>
                                          </p:spTgt>
                                        </p:tgtEl>
                                        <p:attrNameLst>
                                          <p:attrName>style.visibility</p:attrName>
                                        </p:attrNameLst>
                                      </p:cBhvr>
                                      <p:to>
                                        <p:strVal val="visible"/>
                                      </p:to>
                                    </p:set>
                                    <p:animEffect transition="in" filter="checkerboard(across)">
                                      <p:cBhvr>
                                        <p:cTn id="13" dur="500"/>
                                        <p:tgtEl>
                                          <p:spTgt spid="100355">
                                            <p:txEl>
                                              <p:pRg st="0" end="0"/>
                                            </p:txEl>
                                          </p:spTgt>
                                        </p:tgtEl>
                                      </p:cBhvr>
                                    </p:animEffect>
                                  </p:childTnLst>
                                </p:cTn>
                              </p:par>
                            </p:childTnLst>
                          </p:cTn>
                        </p:par>
                        <p:par>
                          <p:cTn id="14" fill="hold" nodeType="afterGroup">
                            <p:stCondLst>
                              <p:cond delay="980"/>
                            </p:stCondLst>
                            <p:childTnLst>
                              <p:par>
                                <p:cTn id="15" presetID="5" presetClass="entr" presetSubtype="10" fill="hold" grpId="0" nodeType="afterEffect">
                                  <p:stCondLst>
                                    <p:cond delay="0"/>
                                  </p:stCondLst>
                                  <p:childTnLst>
                                    <p:set>
                                      <p:cBhvr>
                                        <p:cTn id="16" dur="1" fill="hold">
                                          <p:stCondLst>
                                            <p:cond delay="0"/>
                                          </p:stCondLst>
                                        </p:cTn>
                                        <p:tgtEl>
                                          <p:spTgt spid="100355">
                                            <p:txEl>
                                              <p:pRg st="2" end="2"/>
                                            </p:txEl>
                                          </p:spTgt>
                                        </p:tgtEl>
                                        <p:attrNameLst>
                                          <p:attrName>style.visibility</p:attrName>
                                        </p:attrNameLst>
                                      </p:cBhvr>
                                      <p:to>
                                        <p:strVal val="visible"/>
                                      </p:to>
                                    </p:set>
                                    <p:animEffect transition="in" filter="checkerboard(across)">
                                      <p:cBhvr>
                                        <p:cTn id="17" dur="500"/>
                                        <p:tgtEl>
                                          <p:spTgt spid="100355">
                                            <p:txEl>
                                              <p:pRg st="2" end="2"/>
                                            </p:txEl>
                                          </p:spTgt>
                                        </p:tgtEl>
                                      </p:cBhvr>
                                    </p:animEffect>
                                  </p:childTnLst>
                                </p:cTn>
                              </p:par>
                            </p:childTnLst>
                          </p:cTn>
                        </p:par>
                        <p:par>
                          <p:cTn id="18" fill="hold" nodeType="afterGroup">
                            <p:stCondLst>
                              <p:cond delay="1480"/>
                            </p:stCondLst>
                            <p:childTnLst>
                              <p:par>
                                <p:cTn id="19" presetID="5" presetClass="entr" presetSubtype="10" fill="hold" grpId="0" nodeType="afterEffect">
                                  <p:stCondLst>
                                    <p:cond delay="0"/>
                                  </p:stCondLst>
                                  <p:childTnLst>
                                    <p:set>
                                      <p:cBhvr>
                                        <p:cTn id="20" dur="1" fill="hold">
                                          <p:stCondLst>
                                            <p:cond delay="0"/>
                                          </p:stCondLst>
                                        </p:cTn>
                                        <p:tgtEl>
                                          <p:spTgt spid="100355">
                                            <p:txEl>
                                              <p:pRg st="4" end="4"/>
                                            </p:txEl>
                                          </p:spTgt>
                                        </p:tgtEl>
                                        <p:attrNameLst>
                                          <p:attrName>style.visibility</p:attrName>
                                        </p:attrNameLst>
                                      </p:cBhvr>
                                      <p:to>
                                        <p:strVal val="visible"/>
                                      </p:to>
                                    </p:set>
                                    <p:animEffect transition="in" filter="checkerboard(across)">
                                      <p:cBhvr>
                                        <p:cTn id="21" dur="500"/>
                                        <p:tgtEl>
                                          <p:spTgt spid="100355">
                                            <p:txEl>
                                              <p:pRg st="4" end="4"/>
                                            </p:txEl>
                                          </p:spTgt>
                                        </p:tgtEl>
                                      </p:cBhvr>
                                    </p:animEffect>
                                  </p:childTnLst>
                                </p:cTn>
                              </p:par>
                            </p:childTnLst>
                          </p:cTn>
                        </p:par>
                        <p:par>
                          <p:cTn id="22" fill="hold" nodeType="afterGroup">
                            <p:stCondLst>
                              <p:cond delay="1980"/>
                            </p:stCondLst>
                            <p:childTnLst>
                              <p:par>
                                <p:cTn id="23" presetID="5" presetClass="entr" presetSubtype="10" fill="hold" grpId="0" nodeType="afterEffect">
                                  <p:stCondLst>
                                    <p:cond delay="0"/>
                                  </p:stCondLst>
                                  <p:childTnLst>
                                    <p:set>
                                      <p:cBhvr>
                                        <p:cTn id="24" dur="1" fill="hold">
                                          <p:stCondLst>
                                            <p:cond delay="0"/>
                                          </p:stCondLst>
                                        </p:cTn>
                                        <p:tgtEl>
                                          <p:spTgt spid="100355">
                                            <p:txEl>
                                              <p:pRg st="6" end="6"/>
                                            </p:txEl>
                                          </p:spTgt>
                                        </p:tgtEl>
                                        <p:attrNameLst>
                                          <p:attrName>style.visibility</p:attrName>
                                        </p:attrNameLst>
                                      </p:cBhvr>
                                      <p:to>
                                        <p:strVal val="visible"/>
                                      </p:to>
                                    </p:set>
                                    <p:animEffect transition="in" filter="checkerboard(across)">
                                      <p:cBhvr>
                                        <p:cTn id="25" dur="500"/>
                                        <p:tgtEl>
                                          <p:spTgt spid="1003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p:bldP spid="100355"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853A8C3-6AB8-40A7-B21B-9B365BC5231A}"/>
              </a:ext>
            </a:extLst>
          </p:cNvPr>
          <p:cNvSpPr>
            <a:spLocks noGrp="1"/>
          </p:cNvSpPr>
          <p:nvPr>
            <p:ph type="sldNum" sz="quarter" idx="10"/>
          </p:nvPr>
        </p:nvSpPr>
        <p:spPr/>
        <p:txBody>
          <a:bodyPr/>
          <a:lstStyle/>
          <a:p>
            <a:r>
              <a:rPr lang="en-GB" altLang="en-US"/>
              <a:t>Page </a:t>
            </a:r>
            <a:fld id="{1527706B-C2D7-4BDF-A5CC-EE5574E12587}" type="slidenum">
              <a:rPr lang="en-GB" altLang="en-US"/>
              <a:pPr/>
              <a:t>110</a:t>
            </a:fld>
            <a:r>
              <a:rPr lang="en-GB" altLang="en-US" sz="1400" b="0">
                <a:solidFill>
                  <a:schemeClr val="tx1"/>
                </a:solidFill>
              </a:rPr>
              <a:t> | 05 June 2006 | UNIX Fundamentals </a:t>
            </a:r>
          </a:p>
        </p:txBody>
      </p:sp>
      <p:sp>
        <p:nvSpPr>
          <p:cNvPr id="53250" name="Rectangle 2">
            <a:extLst>
              <a:ext uri="{FF2B5EF4-FFF2-40B4-BE49-F238E27FC236}">
                <a16:creationId xmlns:a16="http://schemas.microsoft.com/office/drawing/2014/main" id="{A089FFDA-1F4F-41D2-8081-4DB11C257A40}"/>
              </a:ext>
            </a:extLst>
          </p:cNvPr>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t>Directory &amp; File Commands</a:t>
            </a:r>
          </a:p>
        </p:txBody>
      </p:sp>
      <p:sp>
        <p:nvSpPr>
          <p:cNvPr id="53251" name="Rectangle 3">
            <a:extLst>
              <a:ext uri="{FF2B5EF4-FFF2-40B4-BE49-F238E27FC236}">
                <a16:creationId xmlns:a16="http://schemas.microsoft.com/office/drawing/2014/main" id="{D4BF6A67-28B4-4BDC-9C6A-66DDDD433E3D}"/>
              </a:ext>
            </a:extLst>
          </p:cNvPr>
          <p:cNvSpPr>
            <a:spLocks noChangeArrowheads="1"/>
          </p:cNvSpPr>
          <p:nvPr/>
        </p:nvSpPr>
        <p:spPr bwMode="auto">
          <a:xfrm>
            <a:off x="685800" y="2057400"/>
            <a:ext cx="7924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Use “mkdir” to create a new directory. </a:t>
            </a:r>
          </a:p>
          <a:p>
            <a:pPr algn="l">
              <a:buFont typeface="Wingdings" panose="05000000000000000000" pitchFamily="2" charset="2"/>
              <a:buChar char="q"/>
            </a:pPr>
            <a:endParaRPr lang="en-US" altLang="en-US" sz="2400">
              <a:solidFill>
                <a:schemeClr val="tx1"/>
              </a:solidFill>
            </a:endParaRPr>
          </a:p>
          <a:p>
            <a:pPr algn="l">
              <a:buFont typeface="Wingdings" panose="05000000000000000000" pitchFamily="2" charset="2"/>
              <a:buChar char="q"/>
            </a:pPr>
            <a:r>
              <a:rPr lang="en-US" altLang="en-US" sz="2400">
                <a:solidFill>
                  <a:schemeClr val="tx1"/>
                </a:solidFill>
              </a:rPr>
              <a:t>Use “rmdir” to remove a directory.</a:t>
            </a:r>
          </a:p>
        </p:txBody>
      </p:sp>
      <p:sp>
        <p:nvSpPr>
          <p:cNvPr id="53252" name="Text Box 4">
            <a:extLst>
              <a:ext uri="{FF2B5EF4-FFF2-40B4-BE49-F238E27FC236}">
                <a16:creationId xmlns:a16="http://schemas.microsoft.com/office/drawing/2014/main" id="{37BC2590-7E01-4BF8-83D0-85C2A05D1F47}"/>
              </a:ext>
            </a:extLst>
          </p:cNvPr>
          <p:cNvSpPr txBox="1">
            <a:spLocks noChangeArrowheads="1"/>
          </p:cNvSpPr>
          <p:nvPr/>
        </p:nvSpPr>
        <p:spPr bwMode="auto">
          <a:xfrm>
            <a:off x="611188" y="3933825"/>
            <a:ext cx="7705725" cy="165735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mkdir test</a:t>
            </a:r>
          </a:p>
          <a:p>
            <a:pPr algn="l">
              <a:spcBef>
                <a:spcPct val="50000"/>
              </a:spcBef>
            </a:pPr>
            <a:r>
              <a:rPr lang="en-US" altLang="en-US" sz="1200">
                <a:solidFill>
                  <a:srgbClr val="00FF00"/>
                </a:solidFill>
                <a:latin typeface="Courier New" panose="02070309020205020404" pitchFamily="49" charset="0"/>
              </a:rPr>
              <a:t>$ ls -ld test</a:t>
            </a:r>
          </a:p>
          <a:p>
            <a:pPr algn="l">
              <a:spcBef>
                <a:spcPct val="50000"/>
              </a:spcBef>
            </a:pPr>
            <a:r>
              <a:rPr lang="en-US" altLang="en-US" sz="1200">
                <a:solidFill>
                  <a:srgbClr val="00FF00"/>
                </a:solidFill>
                <a:latin typeface="Courier New" panose="02070309020205020404" pitchFamily="49" charset="0"/>
              </a:rPr>
              <a:t>drw-rw-rw- 1 root	sys	2046 	Jul 15 15:02 test</a:t>
            </a:r>
          </a:p>
          <a:p>
            <a:pPr algn="l">
              <a:spcBef>
                <a:spcPct val="50000"/>
              </a:spcBef>
            </a:pPr>
            <a:r>
              <a:rPr lang="en-US" altLang="en-US" sz="1200">
                <a:solidFill>
                  <a:srgbClr val="00FF00"/>
                </a:solidFill>
                <a:latin typeface="Courier New" panose="02070309020205020404" pitchFamily="49" charset="0"/>
              </a:rPr>
              <a:t>$ rmdir test</a:t>
            </a:r>
          </a:p>
          <a:p>
            <a:pPr algn="l">
              <a:spcBef>
                <a:spcPct val="50000"/>
              </a:spcBef>
            </a:pPr>
            <a:r>
              <a:rPr lang="en-US" altLang="en-US" sz="1200">
                <a:solidFill>
                  <a:srgbClr val="00FF00"/>
                </a:solidFill>
                <a:latin typeface="Courier New" panose="02070309020205020404" pitchFamily="49" charset="0"/>
              </a:rPr>
              <a:t>$ ls -ld test</a:t>
            </a:r>
          </a:p>
          <a:p>
            <a:pPr algn="l">
              <a:spcBef>
                <a:spcPct val="50000"/>
              </a:spcBef>
            </a:pPr>
            <a:r>
              <a:rPr lang="en-US" altLang="en-US" sz="1200">
                <a:solidFill>
                  <a:srgbClr val="00FF00"/>
                </a:solidFill>
                <a:latin typeface="Courier New" panose="02070309020205020404"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53250"/>
                                        </p:tgtEl>
                                        <p:attrNameLst>
                                          <p:attrName>style.visibility</p:attrName>
                                        </p:attrNameLst>
                                      </p:cBhvr>
                                      <p:to>
                                        <p:strVal val="visible"/>
                                      </p:to>
                                    </p:set>
                                    <p:anim calcmode="discrete" valueType="clr">
                                      <p:cBhvr override="childStyle">
                                        <p:cTn id="7" dur="80"/>
                                        <p:tgtEl>
                                          <p:spTgt spid="5325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3250"/>
                                        </p:tgtEl>
                                        <p:attrNameLst>
                                          <p:attrName>fillcolor</p:attrName>
                                        </p:attrNameLst>
                                      </p:cBhvr>
                                      <p:tavLst>
                                        <p:tav tm="0">
                                          <p:val>
                                            <p:clrVal>
                                              <a:schemeClr val="accent2"/>
                                            </p:clrVal>
                                          </p:val>
                                        </p:tav>
                                        <p:tav tm="50000">
                                          <p:val>
                                            <p:clrVal>
                                              <a:schemeClr val="hlink"/>
                                            </p:clrVal>
                                          </p:val>
                                        </p:tav>
                                      </p:tavLst>
                                    </p:anim>
                                    <p:set>
                                      <p:cBhvr>
                                        <p:cTn id="9" dur="80"/>
                                        <p:tgtEl>
                                          <p:spTgt spid="53250"/>
                                        </p:tgtEl>
                                        <p:attrNameLst>
                                          <p:attrName>fill.type</p:attrName>
                                        </p:attrNameLst>
                                      </p:cBhvr>
                                      <p:to>
                                        <p:strVal val="solid"/>
                                      </p:to>
                                    </p:set>
                                  </p:childTnLst>
                                </p:cTn>
                              </p:par>
                            </p:childTnLst>
                          </p:cTn>
                        </p:par>
                        <p:par>
                          <p:cTn id="10" fill="hold" nodeType="afterGroup">
                            <p:stCondLst>
                              <p:cond delay="920"/>
                            </p:stCondLst>
                            <p:childTnLst>
                              <p:par>
                                <p:cTn id="11" presetID="2" presetClass="entr" presetSubtype="4" fill="hold" grpId="0" nodeType="after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ppt_x"/>
                                          </p:val>
                                        </p:tav>
                                        <p:tav tm="100000">
                                          <p:val>
                                            <p:strVal val="#ppt_x"/>
                                          </p:val>
                                        </p:tav>
                                      </p:tavLst>
                                    </p:anim>
                                    <p:anim calcmode="lin" valueType="num">
                                      <p:cBhvr additive="base">
                                        <p:cTn id="14"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53251">
                                            <p:txEl>
                                              <p:pRg st="0" end="0"/>
                                            </p:txEl>
                                          </p:spTgt>
                                        </p:tgtEl>
                                        <p:attrNameLst>
                                          <p:attrName>style.visibility</p:attrName>
                                        </p:attrNameLst>
                                      </p:cBhvr>
                                      <p:to>
                                        <p:strVal val="visible"/>
                                      </p:to>
                                    </p:set>
                                    <p:animEffect transition="in" filter="checkerboard(across)">
                                      <p:cBhvr>
                                        <p:cTn id="19" dur="500"/>
                                        <p:tgtEl>
                                          <p:spTgt spid="53251">
                                            <p:txEl>
                                              <p:pRg st="0" end="0"/>
                                            </p:txEl>
                                          </p:spTgt>
                                        </p:tgtEl>
                                      </p:cBhvr>
                                    </p:animEffect>
                                  </p:childTnLst>
                                </p:cTn>
                              </p:par>
                            </p:childTnLst>
                          </p:cTn>
                        </p:par>
                        <p:par>
                          <p:cTn id="20" fill="hold" nodeType="afterGroup">
                            <p:stCondLst>
                              <p:cond delay="500"/>
                            </p:stCondLst>
                            <p:childTnLst>
                              <p:par>
                                <p:cTn id="21" presetID="5" presetClass="entr" presetSubtype="10" fill="hold" nodeType="afterEffect">
                                  <p:stCondLst>
                                    <p:cond delay="0"/>
                                  </p:stCondLst>
                                  <p:childTnLst>
                                    <p:set>
                                      <p:cBhvr>
                                        <p:cTn id="22" dur="1" fill="hold">
                                          <p:stCondLst>
                                            <p:cond delay="0"/>
                                          </p:stCondLst>
                                        </p:cTn>
                                        <p:tgtEl>
                                          <p:spTgt spid="53251">
                                            <p:txEl>
                                              <p:pRg st="2" end="2"/>
                                            </p:txEl>
                                          </p:spTgt>
                                        </p:tgtEl>
                                        <p:attrNameLst>
                                          <p:attrName>style.visibility</p:attrName>
                                        </p:attrNameLst>
                                      </p:cBhvr>
                                      <p:to>
                                        <p:strVal val="visible"/>
                                      </p:to>
                                    </p:set>
                                    <p:animEffect transition="in" filter="checkerboard(across)">
                                      <p:cBhvr>
                                        <p:cTn id="23" dur="500"/>
                                        <p:tgtEl>
                                          <p:spTgt spid="53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2"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4AD5B039-4AE2-4E87-9765-5EAB2E5BA0EE}"/>
              </a:ext>
            </a:extLst>
          </p:cNvPr>
          <p:cNvSpPr>
            <a:spLocks noGrp="1"/>
          </p:cNvSpPr>
          <p:nvPr>
            <p:ph type="sldNum" sz="quarter" idx="10"/>
          </p:nvPr>
        </p:nvSpPr>
        <p:spPr/>
        <p:txBody>
          <a:bodyPr/>
          <a:lstStyle/>
          <a:p>
            <a:r>
              <a:rPr lang="en-GB" altLang="en-US"/>
              <a:t>Page </a:t>
            </a:r>
            <a:fld id="{997FF8F1-A7EF-45FC-9D4E-6619B2CB506B}" type="slidenum">
              <a:rPr lang="en-GB" altLang="en-US"/>
              <a:pPr/>
              <a:t>111</a:t>
            </a:fld>
            <a:r>
              <a:rPr lang="en-GB" altLang="en-US" sz="1400" b="0">
                <a:solidFill>
                  <a:schemeClr val="tx1"/>
                </a:solidFill>
              </a:rPr>
              <a:t> | 05 June 2006 | UNIX Fundamentals </a:t>
            </a:r>
          </a:p>
        </p:txBody>
      </p:sp>
      <p:sp>
        <p:nvSpPr>
          <p:cNvPr id="54274" name="Rectangle 2">
            <a:extLst>
              <a:ext uri="{FF2B5EF4-FFF2-40B4-BE49-F238E27FC236}">
                <a16:creationId xmlns:a16="http://schemas.microsoft.com/office/drawing/2014/main" id="{E860BE1A-2BAB-4750-80EF-BF4324C10681}"/>
              </a:ext>
            </a:extLst>
          </p:cNvPr>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t>Directory &amp; File Commands</a:t>
            </a:r>
          </a:p>
        </p:txBody>
      </p:sp>
      <p:sp>
        <p:nvSpPr>
          <p:cNvPr id="54275" name="Rectangle 3">
            <a:extLst>
              <a:ext uri="{FF2B5EF4-FFF2-40B4-BE49-F238E27FC236}">
                <a16:creationId xmlns:a16="http://schemas.microsoft.com/office/drawing/2014/main" id="{8A640538-907E-4D6B-94C2-AEB5AAD1E607}"/>
              </a:ext>
            </a:extLst>
          </p:cNvPr>
          <p:cNvSpPr>
            <a:spLocks noChangeArrowheads="1"/>
          </p:cNvSpPr>
          <p:nvPr/>
        </p:nvSpPr>
        <p:spPr bwMode="auto">
          <a:xfrm>
            <a:off x="611188" y="1773238"/>
            <a:ext cx="79248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To change the owner of a file (providing you are the owner or “root”), use “</a:t>
            </a:r>
            <a:r>
              <a:rPr lang="en-US" altLang="en-US" sz="2400" b="1">
                <a:solidFill>
                  <a:srgbClr val="800000"/>
                </a:solidFill>
              </a:rPr>
              <a:t>chown</a:t>
            </a:r>
            <a:r>
              <a:rPr lang="en-US" altLang="en-US" sz="2400">
                <a:solidFill>
                  <a:schemeClr val="tx1"/>
                </a:solidFill>
              </a:rPr>
              <a:t>”.</a:t>
            </a:r>
          </a:p>
          <a:p>
            <a:pPr algn="l">
              <a:buFont typeface="Wingdings" panose="05000000000000000000" pitchFamily="2" charset="2"/>
              <a:buChar char="q"/>
            </a:pPr>
            <a:endParaRPr lang="en-US" altLang="en-US" sz="2400">
              <a:solidFill>
                <a:schemeClr val="tx1"/>
              </a:solidFill>
            </a:endParaRPr>
          </a:p>
          <a:p>
            <a:pPr algn="l">
              <a:buFont typeface="Wingdings" panose="05000000000000000000" pitchFamily="2" charset="2"/>
              <a:buChar char="q"/>
            </a:pPr>
            <a:r>
              <a:rPr lang="en-US" altLang="en-US" sz="2400">
                <a:solidFill>
                  <a:schemeClr val="tx1"/>
                </a:solidFill>
              </a:rPr>
              <a:t>To change the group of a file (providing you are the owner, have group permissions or are “root”), use “</a:t>
            </a:r>
            <a:r>
              <a:rPr lang="en-US" altLang="en-US" sz="2400" b="1">
                <a:solidFill>
                  <a:srgbClr val="800000"/>
                </a:solidFill>
              </a:rPr>
              <a:t>chgrp</a:t>
            </a:r>
            <a:r>
              <a:rPr lang="en-US" altLang="en-US" sz="2400">
                <a:solidFill>
                  <a:schemeClr val="tx1"/>
                </a:solidFill>
              </a:rPr>
              <a:t>”.</a:t>
            </a:r>
          </a:p>
        </p:txBody>
      </p:sp>
      <p:sp>
        <p:nvSpPr>
          <p:cNvPr id="54276" name="Text Box 4">
            <a:extLst>
              <a:ext uri="{FF2B5EF4-FFF2-40B4-BE49-F238E27FC236}">
                <a16:creationId xmlns:a16="http://schemas.microsoft.com/office/drawing/2014/main" id="{636FF0F0-04B7-4368-A2A5-8BB92A2E316D}"/>
              </a:ext>
            </a:extLst>
          </p:cNvPr>
          <p:cNvSpPr txBox="1">
            <a:spLocks noChangeArrowheads="1"/>
          </p:cNvSpPr>
          <p:nvPr/>
        </p:nvSpPr>
        <p:spPr bwMode="auto">
          <a:xfrm>
            <a:off x="755650" y="3789363"/>
            <a:ext cx="7704138" cy="19319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-l file*</a:t>
            </a:r>
          </a:p>
          <a:p>
            <a:pPr algn="l">
              <a:spcBef>
                <a:spcPct val="50000"/>
              </a:spcBef>
            </a:pPr>
            <a:r>
              <a:rPr lang="en-US" altLang="en-US" sz="1200">
                <a:solidFill>
                  <a:srgbClr val="00FF00"/>
                </a:solidFill>
                <a:latin typeface="Courier New" panose="02070309020205020404" pitchFamily="49" charset="0"/>
              </a:rPr>
              <a:t>-rw-rw-rw- 1 	root	sys	34 	Jul 15 13:55 test</a:t>
            </a:r>
          </a:p>
          <a:p>
            <a:pPr algn="l">
              <a:spcBef>
                <a:spcPct val="50000"/>
              </a:spcBef>
            </a:pPr>
            <a:r>
              <a:rPr lang="en-US" altLang="en-US" sz="1200">
                <a:solidFill>
                  <a:srgbClr val="00FF00"/>
                </a:solidFill>
                <a:latin typeface="Courier New" panose="02070309020205020404" pitchFamily="49" charset="0"/>
              </a:rPr>
              <a:t>$ chown train6 test</a:t>
            </a:r>
          </a:p>
          <a:p>
            <a:pPr algn="l">
              <a:spcBef>
                <a:spcPct val="50000"/>
              </a:spcBef>
            </a:pPr>
            <a:r>
              <a:rPr lang="en-US" altLang="en-US" sz="1200">
                <a:solidFill>
                  <a:srgbClr val="00FF00"/>
                </a:solidFill>
                <a:latin typeface="Courier New" panose="02070309020205020404" pitchFamily="49" charset="0"/>
              </a:rPr>
              <a:t>$ chgrp staff test</a:t>
            </a:r>
          </a:p>
          <a:p>
            <a:pPr algn="l">
              <a:spcBef>
                <a:spcPct val="50000"/>
              </a:spcBef>
            </a:pPr>
            <a:r>
              <a:rPr lang="en-US" altLang="en-US" sz="1200">
                <a:solidFill>
                  <a:srgbClr val="00FF00"/>
                </a:solidFill>
                <a:latin typeface="Courier New" panose="02070309020205020404" pitchFamily="49" charset="0"/>
              </a:rPr>
              <a:t>$ ls -l file*</a:t>
            </a:r>
          </a:p>
          <a:p>
            <a:pPr algn="l">
              <a:spcBef>
                <a:spcPct val="50000"/>
              </a:spcBef>
            </a:pPr>
            <a:r>
              <a:rPr lang="en-US" altLang="en-US" sz="1200">
                <a:solidFill>
                  <a:srgbClr val="00FF00"/>
                </a:solidFill>
                <a:latin typeface="Courier New" panose="02070309020205020404" pitchFamily="49" charset="0"/>
              </a:rPr>
              <a:t>-rw-rw-rw- 1 	train6	staff	34 	Jul 15 13:55 test</a:t>
            </a:r>
          </a:p>
          <a:p>
            <a:pPr algn="l">
              <a:spcBef>
                <a:spcPct val="50000"/>
              </a:spcBef>
            </a:pPr>
            <a:r>
              <a:rPr lang="en-US" altLang="en-US" sz="1200">
                <a:solidFill>
                  <a:srgbClr val="00FF00"/>
                </a:solidFill>
                <a:latin typeface="Courier New" panose="02070309020205020404"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54274"/>
                                        </p:tgtEl>
                                        <p:attrNameLst>
                                          <p:attrName>style.visibility</p:attrName>
                                        </p:attrNameLst>
                                      </p:cBhvr>
                                      <p:to>
                                        <p:strVal val="visible"/>
                                      </p:to>
                                    </p:set>
                                    <p:anim calcmode="discrete" valueType="clr">
                                      <p:cBhvr override="childStyle">
                                        <p:cTn id="7" dur="80"/>
                                        <p:tgtEl>
                                          <p:spTgt spid="5427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4274"/>
                                        </p:tgtEl>
                                        <p:attrNameLst>
                                          <p:attrName>fillcolor</p:attrName>
                                        </p:attrNameLst>
                                      </p:cBhvr>
                                      <p:tavLst>
                                        <p:tav tm="0">
                                          <p:val>
                                            <p:clrVal>
                                              <a:schemeClr val="accent2"/>
                                            </p:clrVal>
                                          </p:val>
                                        </p:tav>
                                        <p:tav tm="50000">
                                          <p:val>
                                            <p:clrVal>
                                              <a:schemeClr val="hlink"/>
                                            </p:clrVal>
                                          </p:val>
                                        </p:tav>
                                      </p:tavLst>
                                    </p:anim>
                                    <p:set>
                                      <p:cBhvr>
                                        <p:cTn id="9" dur="80"/>
                                        <p:tgtEl>
                                          <p:spTgt spid="54274"/>
                                        </p:tgtEl>
                                        <p:attrNameLst>
                                          <p:attrName>fill.type</p:attrName>
                                        </p:attrNameLst>
                                      </p:cBhvr>
                                      <p:to>
                                        <p:strVal val="solid"/>
                                      </p:to>
                                    </p:set>
                                  </p:childTnLst>
                                </p:cTn>
                              </p:par>
                            </p:childTnLst>
                          </p:cTn>
                        </p:par>
                        <p:par>
                          <p:cTn id="10" fill="hold" nodeType="afterGroup">
                            <p:stCondLst>
                              <p:cond delay="920"/>
                            </p:stCondLst>
                            <p:childTnLst>
                              <p:par>
                                <p:cTn id="11" presetID="5" presetClass="entr" presetSubtype="10" fill="hold"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checkerboard(across)">
                                      <p:cBhvr>
                                        <p:cTn id="13" dur="500"/>
                                        <p:tgtEl>
                                          <p:spTgt spid="5427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54275">
                                            <p:txEl>
                                              <p:pRg st="2" end="2"/>
                                            </p:txEl>
                                          </p:spTgt>
                                        </p:tgtEl>
                                        <p:attrNameLst>
                                          <p:attrName>style.visibility</p:attrName>
                                        </p:attrNameLst>
                                      </p:cBhvr>
                                      <p:to>
                                        <p:strVal val="visible"/>
                                      </p:to>
                                    </p:set>
                                    <p:animEffect transition="in" filter="checkerboard(across)">
                                      <p:cBhvr>
                                        <p:cTn id="18" dur="500"/>
                                        <p:tgtEl>
                                          <p:spTgt spid="54275">
                                            <p:txEl>
                                              <p:pRg st="2" end="2"/>
                                            </p:txEl>
                                          </p:spTgt>
                                        </p:tgtEl>
                                      </p:cBhvr>
                                    </p:animEffect>
                                  </p:childTnLst>
                                </p:cTn>
                              </p:par>
                            </p:childTnLst>
                          </p:cTn>
                        </p:par>
                        <p:par>
                          <p:cTn id="19" fill="hold" nodeType="afterGroup">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54276"/>
                                        </p:tgtEl>
                                        <p:attrNameLst>
                                          <p:attrName>style.visibility</p:attrName>
                                        </p:attrNameLst>
                                      </p:cBhvr>
                                      <p:to>
                                        <p:strVal val="visible"/>
                                      </p:to>
                                    </p:set>
                                    <p:anim calcmode="lin" valueType="num">
                                      <p:cBhvr additive="base">
                                        <p:cTn id="22" dur="500" fill="hold"/>
                                        <p:tgtEl>
                                          <p:spTgt spid="54276"/>
                                        </p:tgtEl>
                                        <p:attrNameLst>
                                          <p:attrName>ppt_x</p:attrName>
                                        </p:attrNameLst>
                                      </p:cBhvr>
                                      <p:tavLst>
                                        <p:tav tm="0">
                                          <p:val>
                                            <p:strVal val="#ppt_x"/>
                                          </p:val>
                                        </p:tav>
                                        <p:tav tm="100000">
                                          <p:val>
                                            <p:strVal val="#ppt_x"/>
                                          </p:val>
                                        </p:tav>
                                      </p:tavLst>
                                    </p:anim>
                                    <p:anim calcmode="lin" valueType="num">
                                      <p:cBhvr additive="base">
                                        <p:cTn id="23"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6"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1839E0B3-66C6-4485-A283-E9C52E9C4CF0}"/>
              </a:ext>
            </a:extLst>
          </p:cNvPr>
          <p:cNvSpPr>
            <a:spLocks noGrp="1"/>
          </p:cNvSpPr>
          <p:nvPr>
            <p:ph type="sldNum" sz="quarter" idx="10"/>
          </p:nvPr>
        </p:nvSpPr>
        <p:spPr/>
        <p:txBody>
          <a:bodyPr/>
          <a:lstStyle/>
          <a:p>
            <a:r>
              <a:rPr lang="en-GB" altLang="en-US"/>
              <a:t>Page </a:t>
            </a:r>
            <a:fld id="{EA0D137D-C814-4560-9717-3215ED0A4D8F}" type="slidenum">
              <a:rPr lang="en-GB" altLang="en-US"/>
              <a:pPr/>
              <a:t>112</a:t>
            </a:fld>
            <a:r>
              <a:rPr lang="en-GB" altLang="en-US" sz="1400" b="0">
                <a:solidFill>
                  <a:schemeClr val="tx1"/>
                </a:solidFill>
              </a:rPr>
              <a:t> | 05 June 2006 | UNIX Fundamentals </a:t>
            </a:r>
          </a:p>
        </p:txBody>
      </p:sp>
      <p:sp>
        <p:nvSpPr>
          <p:cNvPr id="55298" name="Rectangle 2">
            <a:extLst>
              <a:ext uri="{FF2B5EF4-FFF2-40B4-BE49-F238E27FC236}">
                <a16:creationId xmlns:a16="http://schemas.microsoft.com/office/drawing/2014/main" id="{32E05405-56E1-44DD-95A1-DAE36160C7DE}"/>
              </a:ext>
            </a:extLst>
          </p:cNvPr>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t>Directory &amp; File Commands</a:t>
            </a:r>
          </a:p>
        </p:txBody>
      </p:sp>
      <p:sp>
        <p:nvSpPr>
          <p:cNvPr id="55299" name="Rectangle 3">
            <a:extLst>
              <a:ext uri="{FF2B5EF4-FFF2-40B4-BE49-F238E27FC236}">
                <a16:creationId xmlns:a16="http://schemas.microsoft.com/office/drawing/2014/main" id="{CA6AE8BD-C501-4C36-902E-1EC591861998}"/>
              </a:ext>
            </a:extLst>
          </p:cNvPr>
          <p:cNvSpPr>
            <a:spLocks noChangeArrowheads="1"/>
          </p:cNvSpPr>
          <p:nvPr/>
        </p:nvSpPr>
        <p:spPr bwMode="auto">
          <a:xfrm>
            <a:off x="611188" y="1773238"/>
            <a:ext cx="792480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To change the permissions of a file use “</a:t>
            </a:r>
            <a:r>
              <a:rPr lang="en-US" altLang="en-US" sz="2400" b="1">
                <a:solidFill>
                  <a:srgbClr val="800000"/>
                </a:solidFill>
              </a:rPr>
              <a:t>chmod</a:t>
            </a:r>
            <a:r>
              <a:rPr lang="en-US" altLang="en-US" sz="2400">
                <a:solidFill>
                  <a:schemeClr val="tx1"/>
                </a:solidFill>
              </a:rPr>
              <a:t>”.</a:t>
            </a:r>
          </a:p>
          <a:p>
            <a:pPr algn="l">
              <a:buFont typeface="Wingdings" panose="05000000000000000000" pitchFamily="2" charset="2"/>
              <a:buChar char="q"/>
            </a:pPr>
            <a:endParaRPr lang="en-US" altLang="en-US" sz="2400">
              <a:solidFill>
                <a:schemeClr val="tx1"/>
              </a:solidFill>
            </a:endParaRPr>
          </a:p>
          <a:p>
            <a:pPr algn="l">
              <a:buFont typeface="Wingdings" panose="05000000000000000000" pitchFamily="2" charset="2"/>
              <a:buChar char="q"/>
            </a:pPr>
            <a:r>
              <a:rPr lang="en-US" altLang="en-US" sz="2400">
                <a:solidFill>
                  <a:schemeClr val="tx1"/>
                </a:solidFill>
              </a:rPr>
              <a:t>A symbolic notation can be used to select permissions or an octal value.</a:t>
            </a:r>
          </a:p>
        </p:txBody>
      </p:sp>
      <p:sp>
        <p:nvSpPr>
          <p:cNvPr id="55300" name="Text Box 4">
            <a:extLst>
              <a:ext uri="{FF2B5EF4-FFF2-40B4-BE49-F238E27FC236}">
                <a16:creationId xmlns:a16="http://schemas.microsoft.com/office/drawing/2014/main" id="{DAA8C5B2-63FF-4369-B2DA-4315E8168D73}"/>
              </a:ext>
            </a:extLst>
          </p:cNvPr>
          <p:cNvSpPr txBox="1">
            <a:spLocks noChangeArrowheads="1"/>
          </p:cNvSpPr>
          <p:nvPr/>
        </p:nvSpPr>
        <p:spPr bwMode="auto">
          <a:xfrm>
            <a:off x="1258888" y="3500438"/>
            <a:ext cx="6553200" cy="22066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-l file*</a:t>
            </a:r>
          </a:p>
          <a:p>
            <a:pPr algn="l">
              <a:spcBef>
                <a:spcPct val="50000"/>
              </a:spcBef>
            </a:pPr>
            <a:r>
              <a:rPr lang="en-US" altLang="en-US" sz="1200">
                <a:solidFill>
                  <a:srgbClr val="00FF00"/>
                </a:solidFill>
                <a:latin typeface="Courier New" panose="02070309020205020404" pitchFamily="49" charset="0"/>
              </a:rPr>
              <a:t>-rw-rw-rw- 1 	root	sys	34 	Jul 15 13:55 test</a:t>
            </a:r>
          </a:p>
          <a:p>
            <a:pPr algn="l">
              <a:spcBef>
                <a:spcPct val="50000"/>
              </a:spcBef>
            </a:pPr>
            <a:r>
              <a:rPr lang="en-US" altLang="en-US" sz="1200">
                <a:solidFill>
                  <a:srgbClr val="00FF00"/>
                </a:solidFill>
                <a:latin typeface="Courier New" panose="02070309020205020404" pitchFamily="49" charset="0"/>
              </a:rPr>
              <a:t>$ chmod u+x test</a:t>
            </a:r>
          </a:p>
          <a:p>
            <a:pPr algn="l">
              <a:spcBef>
                <a:spcPct val="50000"/>
              </a:spcBef>
            </a:pPr>
            <a:r>
              <a:rPr lang="en-US" altLang="en-US" sz="1200">
                <a:solidFill>
                  <a:srgbClr val="00FF00"/>
                </a:solidFill>
                <a:latin typeface="Courier New" panose="02070309020205020404" pitchFamily="49" charset="0"/>
              </a:rPr>
              <a:t>$ ls -l file*</a:t>
            </a:r>
          </a:p>
          <a:p>
            <a:pPr algn="l">
              <a:spcBef>
                <a:spcPct val="50000"/>
              </a:spcBef>
            </a:pPr>
            <a:r>
              <a:rPr lang="en-US" altLang="en-US" sz="1200">
                <a:solidFill>
                  <a:srgbClr val="00FF00"/>
                </a:solidFill>
                <a:latin typeface="Courier New" panose="02070309020205020404" pitchFamily="49" charset="0"/>
              </a:rPr>
              <a:t>-rwxrw-rw- 1 	root	sys	34 	Jul 15 13:55 test</a:t>
            </a:r>
          </a:p>
          <a:p>
            <a:pPr algn="l">
              <a:spcBef>
                <a:spcPct val="50000"/>
              </a:spcBef>
            </a:pPr>
            <a:r>
              <a:rPr lang="en-US" altLang="en-US" sz="1200">
                <a:solidFill>
                  <a:srgbClr val="00FF00"/>
                </a:solidFill>
                <a:latin typeface="Courier New" panose="02070309020205020404" pitchFamily="49" charset="0"/>
              </a:rPr>
              <a:t>$ chmod 777 test</a:t>
            </a:r>
          </a:p>
          <a:p>
            <a:pPr algn="l">
              <a:spcBef>
                <a:spcPct val="50000"/>
              </a:spcBef>
            </a:pPr>
            <a:r>
              <a:rPr lang="en-US" altLang="en-US" sz="1200">
                <a:solidFill>
                  <a:srgbClr val="00FF00"/>
                </a:solidFill>
                <a:latin typeface="Courier New" panose="02070309020205020404" pitchFamily="49" charset="0"/>
              </a:rPr>
              <a:t>$ ls -l file*</a:t>
            </a:r>
          </a:p>
          <a:p>
            <a:pPr algn="l">
              <a:spcBef>
                <a:spcPct val="50000"/>
              </a:spcBef>
            </a:pPr>
            <a:r>
              <a:rPr lang="en-US" altLang="en-US" sz="1200">
                <a:solidFill>
                  <a:srgbClr val="00FF00"/>
                </a:solidFill>
                <a:latin typeface="Courier New" panose="02070309020205020404" pitchFamily="49" charset="0"/>
              </a:rPr>
              <a:t>-rwxrwxrwx 1 	root	sys	34 	Jul 15 13:55 test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55298"/>
                                        </p:tgtEl>
                                        <p:attrNameLst>
                                          <p:attrName>style.visibility</p:attrName>
                                        </p:attrNameLst>
                                      </p:cBhvr>
                                      <p:to>
                                        <p:strVal val="visible"/>
                                      </p:to>
                                    </p:set>
                                    <p:anim calcmode="discrete" valueType="clr">
                                      <p:cBhvr override="childStyle">
                                        <p:cTn id="7" dur="80"/>
                                        <p:tgtEl>
                                          <p:spTgt spid="5529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5298"/>
                                        </p:tgtEl>
                                        <p:attrNameLst>
                                          <p:attrName>fillcolor</p:attrName>
                                        </p:attrNameLst>
                                      </p:cBhvr>
                                      <p:tavLst>
                                        <p:tav tm="0">
                                          <p:val>
                                            <p:clrVal>
                                              <a:schemeClr val="accent2"/>
                                            </p:clrVal>
                                          </p:val>
                                        </p:tav>
                                        <p:tav tm="50000">
                                          <p:val>
                                            <p:clrVal>
                                              <a:schemeClr val="hlink"/>
                                            </p:clrVal>
                                          </p:val>
                                        </p:tav>
                                      </p:tavLst>
                                    </p:anim>
                                    <p:set>
                                      <p:cBhvr>
                                        <p:cTn id="9" dur="80"/>
                                        <p:tgtEl>
                                          <p:spTgt spid="55298"/>
                                        </p:tgtEl>
                                        <p:attrNameLst>
                                          <p:attrName>fill.type</p:attrName>
                                        </p:attrNameLst>
                                      </p:cBhvr>
                                      <p:to>
                                        <p:strVal val="solid"/>
                                      </p:to>
                                    </p:set>
                                  </p:childTnLst>
                                </p:cTn>
                              </p:par>
                            </p:childTnLst>
                          </p:cTn>
                        </p:par>
                        <p:par>
                          <p:cTn id="10" fill="hold" nodeType="afterGroup">
                            <p:stCondLst>
                              <p:cond delay="920"/>
                            </p:stCondLst>
                            <p:childTnLst>
                              <p:par>
                                <p:cTn id="11" presetID="5" presetClass="entr" presetSubtype="10" fill="hold" nodeType="afterEffect">
                                  <p:stCondLst>
                                    <p:cond delay="0"/>
                                  </p:stCondLst>
                                  <p:childTnLst>
                                    <p:set>
                                      <p:cBhvr>
                                        <p:cTn id="12" dur="1" fill="hold">
                                          <p:stCondLst>
                                            <p:cond delay="0"/>
                                          </p:stCondLst>
                                        </p:cTn>
                                        <p:tgtEl>
                                          <p:spTgt spid="55299">
                                            <p:txEl>
                                              <p:pRg st="0" end="0"/>
                                            </p:txEl>
                                          </p:spTgt>
                                        </p:tgtEl>
                                        <p:attrNameLst>
                                          <p:attrName>style.visibility</p:attrName>
                                        </p:attrNameLst>
                                      </p:cBhvr>
                                      <p:to>
                                        <p:strVal val="visible"/>
                                      </p:to>
                                    </p:set>
                                    <p:animEffect transition="in" filter="checkerboard(across)">
                                      <p:cBhvr>
                                        <p:cTn id="13" dur="500"/>
                                        <p:tgtEl>
                                          <p:spTgt spid="5529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55299">
                                            <p:txEl>
                                              <p:pRg st="2" end="2"/>
                                            </p:txEl>
                                          </p:spTgt>
                                        </p:tgtEl>
                                        <p:attrNameLst>
                                          <p:attrName>style.visibility</p:attrName>
                                        </p:attrNameLst>
                                      </p:cBhvr>
                                      <p:to>
                                        <p:strVal val="visible"/>
                                      </p:to>
                                    </p:set>
                                    <p:animEffect transition="in" filter="checkerboard(across)">
                                      <p:cBhvr>
                                        <p:cTn id="18" dur="500"/>
                                        <p:tgtEl>
                                          <p:spTgt spid="55299">
                                            <p:txEl>
                                              <p:pRg st="2" end="2"/>
                                            </p:txEl>
                                          </p:spTgt>
                                        </p:tgtEl>
                                      </p:cBhvr>
                                    </p:animEffect>
                                  </p:childTnLst>
                                </p:cTn>
                              </p:par>
                            </p:childTnLst>
                          </p:cTn>
                        </p:par>
                        <p:par>
                          <p:cTn id="19" fill="hold" nodeType="afterGroup">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55300"/>
                                        </p:tgtEl>
                                        <p:attrNameLst>
                                          <p:attrName>style.visibility</p:attrName>
                                        </p:attrNameLst>
                                      </p:cBhvr>
                                      <p:to>
                                        <p:strVal val="visible"/>
                                      </p:to>
                                    </p:set>
                                    <p:anim calcmode="lin" valueType="num">
                                      <p:cBhvr additive="base">
                                        <p:cTn id="22" dur="500" fill="hold"/>
                                        <p:tgtEl>
                                          <p:spTgt spid="55300"/>
                                        </p:tgtEl>
                                        <p:attrNameLst>
                                          <p:attrName>ppt_x</p:attrName>
                                        </p:attrNameLst>
                                      </p:cBhvr>
                                      <p:tavLst>
                                        <p:tav tm="0">
                                          <p:val>
                                            <p:strVal val="#ppt_x"/>
                                          </p:val>
                                        </p:tav>
                                        <p:tav tm="100000">
                                          <p:val>
                                            <p:strVal val="#ppt_x"/>
                                          </p:val>
                                        </p:tav>
                                      </p:tavLst>
                                    </p:anim>
                                    <p:anim calcmode="lin" valueType="num">
                                      <p:cBhvr additive="base">
                                        <p:cTn id="23"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300" grpId="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9D9E6E2A-F96A-47E0-955C-153A8AA5C6C0}"/>
              </a:ext>
            </a:extLst>
          </p:cNvPr>
          <p:cNvSpPr>
            <a:spLocks noGrp="1"/>
          </p:cNvSpPr>
          <p:nvPr>
            <p:ph type="sldNum" sz="quarter" idx="10"/>
          </p:nvPr>
        </p:nvSpPr>
        <p:spPr/>
        <p:txBody>
          <a:bodyPr/>
          <a:lstStyle/>
          <a:p>
            <a:r>
              <a:rPr lang="en-GB" altLang="en-US"/>
              <a:t>Page </a:t>
            </a:r>
            <a:fld id="{3912B96F-26F8-47CD-991E-D3DBE6D30A41}" type="slidenum">
              <a:rPr lang="en-GB" altLang="en-US"/>
              <a:pPr/>
              <a:t>113</a:t>
            </a:fld>
            <a:r>
              <a:rPr lang="en-GB" altLang="en-US" sz="1400" b="0">
                <a:solidFill>
                  <a:schemeClr val="tx1"/>
                </a:solidFill>
              </a:rPr>
              <a:t> | 05 June 2006 | UNIX Fundamentals </a:t>
            </a:r>
          </a:p>
        </p:txBody>
      </p:sp>
      <p:sp>
        <p:nvSpPr>
          <p:cNvPr id="407554" name="Rectangle 2">
            <a:extLst>
              <a:ext uri="{FF2B5EF4-FFF2-40B4-BE49-F238E27FC236}">
                <a16:creationId xmlns:a16="http://schemas.microsoft.com/office/drawing/2014/main" id="{C293079B-4E49-47C5-A2CD-A4164E2F6854}"/>
              </a:ext>
            </a:extLst>
          </p:cNvPr>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a:t>Directory &amp; File Commands</a:t>
            </a:r>
          </a:p>
        </p:txBody>
      </p:sp>
      <p:sp>
        <p:nvSpPr>
          <p:cNvPr id="407555" name="Rectangle 3">
            <a:extLst>
              <a:ext uri="{FF2B5EF4-FFF2-40B4-BE49-F238E27FC236}">
                <a16:creationId xmlns:a16="http://schemas.microsoft.com/office/drawing/2014/main" id="{492A2DBA-79CF-4139-908E-E8D663DCCA2C}"/>
              </a:ext>
            </a:extLst>
          </p:cNvPr>
          <p:cNvSpPr>
            <a:spLocks noChangeArrowheads="1"/>
          </p:cNvSpPr>
          <p:nvPr/>
        </p:nvSpPr>
        <p:spPr bwMode="auto">
          <a:xfrm>
            <a:off x="611188" y="1700213"/>
            <a:ext cx="7924800"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Files and directories have permissions set as they are created.</a:t>
            </a:r>
          </a:p>
          <a:p>
            <a:pPr algn="l">
              <a:buFont typeface="Wingdings" panose="05000000000000000000" pitchFamily="2" charset="2"/>
              <a:buChar char="q"/>
            </a:pPr>
            <a:r>
              <a:rPr lang="en-US" altLang="en-US" sz="2400">
                <a:solidFill>
                  <a:schemeClr val="tx1"/>
                </a:solidFill>
              </a:rPr>
              <a:t>The permissions on newly created files/directories are set by the users profile and/or the </a:t>
            </a:r>
            <a:r>
              <a:rPr lang="en-US" altLang="en-US" sz="2400" b="1">
                <a:solidFill>
                  <a:srgbClr val="800000"/>
                </a:solidFill>
              </a:rPr>
              <a:t>umask</a:t>
            </a:r>
            <a:r>
              <a:rPr lang="en-US" altLang="en-US" sz="2400">
                <a:solidFill>
                  <a:schemeClr val="tx1"/>
                </a:solidFill>
              </a:rPr>
              <a:t> filemode command</a:t>
            </a:r>
          </a:p>
          <a:p>
            <a:pPr algn="l">
              <a:buFont typeface="Wingdings" panose="05000000000000000000" pitchFamily="2" charset="2"/>
              <a:buChar char="q"/>
            </a:pPr>
            <a:r>
              <a:rPr lang="en-US" altLang="en-US" sz="2400" b="1">
                <a:solidFill>
                  <a:srgbClr val="800000"/>
                </a:solidFill>
              </a:rPr>
              <a:t>umask</a:t>
            </a:r>
            <a:r>
              <a:rPr lang="en-US" altLang="en-US" sz="2400">
                <a:solidFill>
                  <a:schemeClr val="tx1"/>
                </a:solidFill>
              </a:rPr>
              <a:t> can also be used to display the current file mode creation mask.</a:t>
            </a:r>
          </a:p>
        </p:txBody>
      </p:sp>
      <p:sp>
        <p:nvSpPr>
          <p:cNvPr id="407556" name="Text Box 4">
            <a:extLst>
              <a:ext uri="{FF2B5EF4-FFF2-40B4-BE49-F238E27FC236}">
                <a16:creationId xmlns:a16="http://schemas.microsoft.com/office/drawing/2014/main" id="{FE2D1A25-8983-4371-A123-41C90F4C035E}"/>
              </a:ext>
            </a:extLst>
          </p:cNvPr>
          <p:cNvSpPr txBox="1">
            <a:spLocks noChangeArrowheads="1"/>
          </p:cNvSpPr>
          <p:nvPr/>
        </p:nvSpPr>
        <p:spPr bwMode="auto">
          <a:xfrm>
            <a:off x="684213" y="4005263"/>
            <a:ext cx="7632700" cy="18034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r>
              <a:rPr lang="en-US" altLang="en-US" sz="1400">
                <a:solidFill>
                  <a:srgbClr val="00FF00"/>
                </a:solidFill>
                <a:latin typeface="Courier New" panose="02070309020205020404" pitchFamily="49" charset="0"/>
              </a:rPr>
              <a:t>gbsrual0048:root:/opt/nmon/bin&gt; umask</a:t>
            </a:r>
          </a:p>
          <a:p>
            <a:pPr algn="l"/>
            <a:r>
              <a:rPr lang="en-US" altLang="en-US" sz="1400">
                <a:solidFill>
                  <a:srgbClr val="00FF00"/>
                </a:solidFill>
                <a:latin typeface="Courier New" panose="02070309020205020404" pitchFamily="49" charset="0"/>
              </a:rPr>
              <a:t>027</a:t>
            </a:r>
          </a:p>
          <a:p>
            <a:pPr algn="l">
              <a:spcBef>
                <a:spcPct val="50000"/>
              </a:spcBef>
            </a:pPr>
            <a:r>
              <a:rPr lang="en-US" altLang="en-US" sz="1400">
                <a:solidFill>
                  <a:srgbClr val="00FF00"/>
                </a:solidFill>
                <a:latin typeface="Courier New" panose="02070309020205020404" pitchFamily="49" charset="0"/>
              </a:rPr>
              <a:t>gbsrual0048:root:/opt/nmon/bin&gt; umask -S</a:t>
            </a:r>
          </a:p>
          <a:p>
            <a:pPr algn="l">
              <a:spcBef>
                <a:spcPct val="50000"/>
              </a:spcBef>
            </a:pPr>
            <a:r>
              <a:rPr lang="en-US" altLang="en-US" sz="1400">
                <a:solidFill>
                  <a:srgbClr val="00FF00"/>
                </a:solidFill>
                <a:latin typeface="Courier New" panose="02070309020205020404" pitchFamily="49" charset="0"/>
              </a:rPr>
              <a:t>u=rwx,g=rx,o=</a:t>
            </a:r>
          </a:p>
          <a:p>
            <a:pPr algn="l"/>
            <a:r>
              <a:rPr lang="en-US" altLang="en-US" sz="1400">
                <a:solidFill>
                  <a:srgbClr val="00FF00"/>
                </a:solidFill>
                <a:latin typeface="Courier New" panose="02070309020205020404" pitchFamily="49" charset="0"/>
              </a:rPr>
              <a:t>gbsrual0048:root:/opt/nmon/bin&gt; umask a=rx,ug+w</a:t>
            </a:r>
          </a:p>
          <a:p>
            <a:pPr algn="l"/>
            <a:r>
              <a:rPr lang="en-US" altLang="en-US" sz="1400">
                <a:solidFill>
                  <a:srgbClr val="00FF00"/>
                </a:solidFill>
                <a:latin typeface="Courier New" panose="02070309020205020404" pitchFamily="49" charset="0"/>
              </a:rPr>
              <a:t>gbsrual0048:root:/opt/nmon/bin&gt; umask -S</a:t>
            </a:r>
          </a:p>
          <a:p>
            <a:pPr algn="l"/>
            <a:r>
              <a:rPr lang="en-US" altLang="en-US" sz="1400">
                <a:solidFill>
                  <a:srgbClr val="00FF00"/>
                </a:solidFill>
                <a:latin typeface="Courier New" panose="02070309020205020404" pitchFamily="49" charset="0"/>
              </a:rPr>
              <a:t>u=rwx,g=rwx,o=rx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07554"/>
                                        </p:tgtEl>
                                        <p:attrNameLst>
                                          <p:attrName>style.visibility</p:attrName>
                                        </p:attrNameLst>
                                      </p:cBhvr>
                                      <p:to>
                                        <p:strVal val="visible"/>
                                      </p:to>
                                    </p:set>
                                    <p:anim calcmode="discrete" valueType="clr">
                                      <p:cBhvr override="childStyle">
                                        <p:cTn id="7" dur="80"/>
                                        <p:tgtEl>
                                          <p:spTgt spid="40755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07554"/>
                                        </p:tgtEl>
                                        <p:attrNameLst>
                                          <p:attrName>fillcolor</p:attrName>
                                        </p:attrNameLst>
                                      </p:cBhvr>
                                      <p:tavLst>
                                        <p:tav tm="0">
                                          <p:val>
                                            <p:clrVal>
                                              <a:schemeClr val="accent2"/>
                                            </p:clrVal>
                                          </p:val>
                                        </p:tav>
                                        <p:tav tm="50000">
                                          <p:val>
                                            <p:clrVal>
                                              <a:schemeClr val="hlink"/>
                                            </p:clrVal>
                                          </p:val>
                                        </p:tav>
                                      </p:tavLst>
                                    </p:anim>
                                    <p:set>
                                      <p:cBhvr>
                                        <p:cTn id="9" dur="80"/>
                                        <p:tgtEl>
                                          <p:spTgt spid="407554"/>
                                        </p:tgtEl>
                                        <p:attrNameLst>
                                          <p:attrName>fill.type</p:attrName>
                                        </p:attrNameLst>
                                      </p:cBhvr>
                                      <p:to>
                                        <p:strVal val="solid"/>
                                      </p:to>
                                    </p:set>
                                  </p:childTnLst>
                                </p:cTn>
                              </p:par>
                            </p:childTnLst>
                          </p:cTn>
                        </p:par>
                        <p:par>
                          <p:cTn id="10" fill="hold" nodeType="afterGroup">
                            <p:stCondLst>
                              <p:cond delay="920"/>
                            </p:stCondLst>
                            <p:childTnLst>
                              <p:par>
                                <p:cTn id="11" presetID="5" presetClass="entr" presetSubtype="10" fill="hold" nodeType="afterEffect">
                                  <p:stCondLst>
                                    <p:cond delay="0"/>
                                  </p:stCondLst>
                                  <p:childTnLst>
                                    <p:set>
                                      <p:cBhvr>
                                        <p:cTn id="12" dur="1" fill="hold">
                                          <p:stCondLst>
                                            <p:cond delay="0"/>
                                          </p:stCondLst>
                                        </p:cTn>
                                        <p:tgtEl>
                                          <p:spTgt spid="407555">
                                            <p:txEl>
                                              <p:pRg st="0" end="0"/>
                                            </p:txEl>
                                          </p:spTgt>
                                        </p:tgtEl>
                                        <p:attrNameLst>
                                          <p:attrName>style.visibility</p:attrName>
                                        </p:attrNameLst>
                                      </p:cBhvr>
                                      <p:to>
                                        <p:strVal val="visible"/>
                                      </p:to>
                                    </p:set>
                                    <p:animEffect transition="in" filter="checkerboard(across)">
                                      <p:cBhvr>
                                        <p:cTn id="13" dur="500"/>
                                        <p:tgtEl>
                                          <p:spTgt spid="407555">
                                            <p:txEl>
                                              <p:pRg st="0" end="0"/>
                                            </p:txEl>
                                          </p:spTgt>
                                        </p:tgtEl>
                                      </p:cBhvr>
                                    </p:animEffect>
                                  </p:childTnLst>
                                </p:cTn>
                              </p:par>
                            </p:childTnLst>
                          </p:cTn>
                        </p:par>
                        <p:par>
                          <p:cTn id="14" fill="hold" nodeType="afterGroup">
                            <p:stCondLst>
                              <p:cond delay="1420"/>
                            </p:stCondLst>
                            <p:childTnLst>
                              <p:par>
                                <p:cTn id="15" presetID="5" presetClass="entr" presetSubtype="10" fill="hold" nodeType="afterEffect">
                                  <p:stCondLst>
                                    <p:cond delay="0"/>
                                  </p:stCondLst>
                                  <p:childTnLst>
                                    <p:set>
                                      <p:cBhvr>
                                        <p:cTn id="16" dur="1" fill="hold">
                                          <p:stCondLst>
                                            <p:cond delay="0"/>
                                          </p:stCondLst>
                                        </p:cTn>
                                        <p:tgtEl>
                                          <p:spTgt spid="407555">
                                            <p:txEl>
                                              <p:pRg st="1" end="1"/>
                                            </p:txEl>
                                          </p:spTgt>
                                        </p:tgtEl>
                                        <p:attrNameLst>
                                          <p:attrName>style.visibility</p:attrName>
                                        </p:attrNameLst>
                                      </p:cBhvr>
                                      <p:to>
                                        <p:strVal val="visible"/>
                                      </p:to>
                                    </p:set>
                                    <p:animEffect transition="in" filter="checkerboard(across)">
                                      <p:cBhvr>
                                        <p:cTn id="17" dur="500"/>
                                        <p:tgtEl>
                                          <p:spTgt spid="407555">
                                            <p:txEl>
                                              <p:pRg st="1" end="1"/>
                                            </p:txEl>
                                          </p:spTgt>
                                        </p:tgtEl>
                                      </p:cBhvr>
                                    </p:animEffect>
                                  </p:childTnLst>
                                </p:cTn>
                              </p:par>
                            </p:childTnLst>
                          </p:cTn>
                        </p:par>
                        <p:par>
                          <p:cTn id="18" fill="hold" nodeType="afterGroup">
                            <p:stCondLst>
                              <p:cond delay="1920"/>
                            </p:stCondLst>
                            <p:childTnLst>
                              <p:par>
                                <p:cTn id="19" presetID="5" presetClass="entr" presetSubtype="10" fill="hold" nodeType="afterEffect">
                                  <p:stCondLst>
                                    <p:cond delay="0"/>
                                  </p:stCondLst>
                                  <p:childTnLst>
                                    <p:set>
                                      <p:cBhvr>
                                        <p:cTn id="20" dur="1" fill="hold">
                                          <p:stCondLst>
                                            <p:cond delay="0"/>
                                          </p:stCondLst>
                                        </p:cTn>
                                        <p:tgtEl>
                                          <p:spTgt spid="407555">
                                            <p:txEl>
                                              <p:pRg st="2" end="2"/>
                                            </p:txEl>
                                          </p:spTgt>
                                        </p:tgtEl>
                                        <p:attrNameLst>
                                          <p:attrName>style.visibility</p:attrName>
                                        </p:attrNameLst>
                                      </p:cBhvr>
                                      <p:to>
                                        <p:strVal val="visible"/>
                                      </p:to>
                                    </p:set>
                                    <p:animEffect transition="in" filter="checkerboard(across)">
                                      <p:cBhvr>
                                        <p:cTn id="21" dur="500"/>
                                        <p:tgtEl>
                                          <p:spTgt spid="407555">
                                            <p:txEl>
                                              <p:pRg st="2" end="2"/>
                                            </p:txEl>
                                          </p:spTgt>
                                        </p:tgtEl>
                                      </p:cBhvr>
                                    </p:animEffect>
                                  </p:childTnLst>
                                </p:cTn>
                              </p:par>
                            </p:childTnLst>
                          </p:cTn>
                        </p:par>
                        <p:par>
                          <p:cTn id="22" fill="hold" nodeType="afterGroup">
                            <p:stCondLst>
                              <p:cond delay="2420"/>
                            </p:stCondLst>
                            <p:childTnLst>
                              <p:par>
                                <p:cTn id="23" presetID="2" presetClass="entr" presetSubtype="4" fill="hold" grpId="0" nodeType="afterEffect">
                                  <p:stCondLst>
                                    <p:cond delay="0"/>
                                  </p:stCondLst>
                                  <p:childTnLst>
                                    <p:set>
                                      <p:cBhvr>
                                        <p:cTn id="24" dur="1" fill="hold">
                                          <p:stCondLst>
                                            <p:cond delay="0"/>
                                          </p:stCondLst>
                                        </p:cTn>
                                        <p:tgtEl>
                                          <p:spTgt spid="407556"/>
                                        </p:tgtEl>
                                        <p:attrNameLst>
                                          <p:attrName>style.visibility</p:attrName>
                                        </p:attrNameLst>
                                      </p:cBhvr>
                                      <p:to>
                                        <p:strVal val="visible"/>
                                      </p:to>
                                    </p:set>
                                    <p:anim calcmode="lin" valueType="num">
                                      <p:cBhvr additive="base">
                                        <p:cTn id="25" dur="500" fill="hold"/>
                                        <p:tgtEl>
                                          <p:spTgt spid="407556"/>
                                        </p:tgtEl>
                                        <p:attrNameLst>
                                          <p:attrName>ppt_x</p:attrName>
                                        </p:attrNameLst>
                                      </p:cBhvr>
                                      <p:tavLst>
                                        <p:tav tm="0">
                                          <p:val>
                                            <p:strVal val="#ppt_x"/>
                                          </p:val>
                                        </p:tav>
                                        <p:tav tm="100000">
                                          <p:val>
                                            <p:strVal val="#ppt_x"/>
                                          </p:val>
                                        </p:tav>
                                      </p:tavLst>
                                    </p:anim>
                                    <p:anim calcmode="lin" valueType="num">
                                      <p:cBhvr additive="base">
                                        <p:cTn id="26" dur="500" fill="hold"/>
                                        <p:tgtEl>
                                          <p:spTgt spid="407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4" grpId="0"/>
      <p:bldP spid="407556"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0EB30A7-90BD-426E-943B-105B8CB794D6}"/>
              </a:ext>
            </a:extLst>
          </p:cNvPr>
          <p:cNvSpPr>
            <a:spLocks noGrp="1"/>
          </p:cNvSpPr>
          <p:nvPr>
            <p:ph type="sldNum" sz="quarter" idx="10"/>
          </p:nvPr>
        </p:nvSpPr>
        <p:spPr/>
        <p:txBody>
          <a:bodyPr/>
          <a:lstStyle/>
          <a:p>
            <a:r>
              <a:rPr lang="en-GB" altLang="en-US"/>
              <a:t>Page </a:t>
            </a:r>
            <a:fld id="{6B2A6BBF-EAD3-4151-92D4-E61ED14812FC}" type="slidenum">
              <a:rPr lang="en-GB" altLang="en-US"/>
              <a:pPr/>
              <a:t>114</a:t>
            </a:fld>
            <a:r>
              <a:rPr lang="en-GB" altLang="en-US" sz="1400" b="0">
                <a:solidFill>
                  <a:schemeClr val="tx1"/>
                </a:solidFill>
              </a:rPr>
              <a:t> | 05 June 2006 | UNIX Fundamentals </a:t>
            </a:r>
          </a:p>
        </p:txBody>
      </p:sp>
      <p:pic>
        <p:nvPicPr>
          <p:cNvPr id="386052" name="Picture 4">
            <a:extLst>
              <a:ext uri="{FF2B5EF4-FFF2-40B4-BE49-F238E27FC236}">
                <a16:creationId xmlns:a16="http://schemas.microsoft.com/office/drawing/2014/main" id="{760DFF91-462E-4582-9C0F-CD3889AE9148}"/>
              </a:ext>
            </a:extLst>
          </p:cNvPr>
          <p:cNvPicPr>
            <a:picLocks noChangeAspect="1" noChangeArrowheads="1"/>
          </p:cNvPicPr>
          <p:nvPr/>
        </p:nvPicPr>
        <p:blipFill>
          <a:blip r:embed="rId3">
            <a:lum bright="90000" contrast="-80000"/>
            <a:extLst>
              <a:ext uri="{28A0092B-C50C-407E-A947-70E740481C1C}">
                <a14:useLocalDpi xmlns:a14="http://schemas.microsoft.com/office/drawing/2010/main" val="0"/>
              </a:ext>
            </a:extLst>
          </a:blip>
          <a:srcRect/>
          <a:stretch>
            <a:fillRect/>
          </a:stretch>
        </p:blipFill>
        <p:spPr bwMode="auto">
          <a:xfrm>
            <a:off x="3419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6050" name="Rectangle 2">
            <a:extLst>
              <a:ext uri="{FF2B5EF4-FFF2-40B4-BE49-F238E27FC236}">
                <a16:creationId xmlns:a16="http://schemas.microsoft.com/office/drawing/2014/main" id="{086430CB-4F03-42F5-944D-FD3A5EBCC7A3}"/>
              </a:ext>
            </a:extLst>
          </p:cNvPr>
          <p:cNvSpPr>
            <a:spLocks noGrp="1" noChangeArrowheads="1"/>
          </p:cNvSpPr>
          <p:nvPr>
            <p:ph type="title"/>
          </p:nvPr>
        </p:nvSpPr>
        <p:spPr/>
        <p:txBody>
          <a:bodyPr/>
          <a:lstStyle/>
          <a:p>
            <a:r>
              <a:rPr lang="en-GB" altLang="en-US" sz="3200"/>
              <a:t>Filesystems &amp; Directories Checkpoint (1)</a:t>
            </a:r>
          </a:p>
        </p:txBody>
      </p:sp>
      <p:sp>
        <p:nvSpPr>
          <p:cNvPr id="386051" name="Rectangle 3">
            <a:extLst>
              <a:ext uri="{FF2B5EF4-FFF2-40B4-BE49-F238E27FC236}">
                <a16:creationId xmlns:a16="http://schemas.microsoft.com/office/drawing/2014/main" id="{646325EF-FFA2-4A9C-88F5-704DD00821BB}"/>
              </a:ext>
            </a:extLst>
          </p:cNvPr>
          <p:cNvSpPr>
            <a:spLocks noGrp="1" noChangeArrowheads="1"/>
          </p:cNvSpPr>
          <p:nvPr>
            <p:ph type="body" idx="1"/>
          </p:nvPr>
        </p:nvSpPr>
        <p:spPr/>
        <p:txBody>
          <a:bodyPr/>
          <a:lstStyle/>
          <a:p>
            <a:pPr>
              <a:lnSpc>
                <a:spcPct val="90000"/>
              </a:lnSpc>
            </a:pPr>
            <a:r>
              <a:rPr lang="en-GB" altLang="en-US"/>
              <a:t>Match the various options of the ls command with their functions:</a:t>
            </a:r>
          </a:p>
          <a:p>
            <a:pPr lvl="1">
              <a:lnSpc>
                <a:spcPct val="90000"/>
              </a:lnSpc>
            </a:pPr>
            <a:r>
              <a:rPr lang="en-GB" altLang="en-US"/>
              <a:t>-a</a:t>
            </a:r>
          </a:p>
          <a:p>
            <a:pPr lvl="1">
              <a:lnSpc>
                <a:spcPct val="90000"/>
              </a:lnSpc>
            </a:pPr>
            <a:r>
              <a:rPr lang="en-GB" altLang="en-US"/>
              <a:t>-t</a:t>
            </a:r>
          </a:p>
          <a:p>
            <a:pPr lvl="1">
              <a:lnSpc>
                <a:spcPct val="90000"/>
              </a:lnSpc>
            </a:pPr>
            <a:r>
              <a:rPr lang="en-GB" altLang="en-US"/>
              <a:t>-d</a:t>
            </a:r>
          </a:p>
          <a:p>
            <a:pPr lvl="1">
              <a:lnSpc>
                <a:spcPct val="90000"/>
              </a:lnSpc>
            </a:pPr>
            <a:r>
              <a:rPr lang="en-GB" altLang="en-US"/>
              <a:t>-r</a:t>
            </a:r>
          </a:p>
          <a:p>
            <a:pPr lvl="1">
              <a:lnSpc>
                <a:spcPct val="90000"/>
              </a:lnSpc>
            </a:pPr>
            <a:r>
              <a:rPr lang="en-GB" altLang="en-US"/>
              <a:t>-l</a:t>
            </a:r>
          </a:p>
          <a:p>
            <a:pPr lvl="4">
              <a:lnSpc>
                <a:spcPct val="90000"/>
              </a:lnSpc>
              <a:buFont typeface="Wingdings" panose="05000000000000000000" pitchFamily="2" charset="2"/>
              <a:buNone/>
            </a:pPr>
            <a:r>
              <a:rPr lang="en-GB" altLang="en-US"/>
              <a:t>[ _ ]	- Provides a long listing of files</a:t>
            </a:r>
          </a:p>
          <a:p>
            <a:pPr lvl="4">
              <a:lnSpc>
                <a:spcPct val="90000"/>
              </a:lnSpc>
              <a:buFont typeface="Wingdings" panose="05000000000000000000" pitchFamily="2" charset="2"/>
              <a:buNone/>
            </a:pPr>
            <a:r>
              <a:rPr lang="en-GB" altLang="en-US"/>
              <a:t>[ _ ]	- Will list hidden files</a:t>
            </a:r>
          </a:p>
          <a:p>
            <a:pPr lvl="4">
              <a:lnSpc>
                <a:spcPct val="90000"/>
              </a:lnSpc>
              <a:buFont typeface="Wingdings" panose="05000000000000000000" pitchFamily="2" charset="2"/>
              <a:buNone/>
            </a:pPr>
            <a:r>
              <a:rPr lang="en-GB" altLang="en-US"/>
              <a:t>[ _ ]	- List subdirectories &amp; their contents</a:t>
            </a:r>
          </a:p>
          <a:p>
            <a:pPr lvl="4">
              <a:lnSpc>
                <a:spcPct val="90000"/>
              </a:lnSpc>
              <a:buFont typeface="Wingdings" panose="05000000000000000000" pitchFamily="2" charset="2"/>
              <a:buNone/>
            </a:pPr>
            <a:r>
              <a:rPr lang="en-GB" altLang="en-US"/>
              <a:t>[ _ ]	- Sort the output by last date/time modification </a:t>
            </a:r>
          </a:p>
          <a:p>
            <a:pPr lvl="4">
              <a:lnSpc>
                <a:spcPct val="90000"/>
              </a:lnSpc>
              <a:buFont typeface="Wingdings" panose="05000000000000000000" pitchFamily="2" charset="2"/>
              <a:buNone/>
            </a:pPr>
            <a:r>
              <a:rPr lang="en-GB" altLang="en-US"/>
              <a:t>[ _ ]	- Displays information about a directory in reverse 	order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86050"/>
                                        </p:tgtEl>
                                        <p:attrNameLst>
                                          <p:attrName>style.visibility</p:attrName>
                                        </p:attrNameLst>
                                      </p:cBhvr>
                                      <p:to>
                                        <p:strVal val="visible"/>
                                      </p:to>
                                    </p:set>
                                    <p:anim calcmode="discrete" valueType="clr">
                                      <p:cBhvr override="childStyle">
                                        <p:cTn id="7" dur="80"/>
                                        <p:tgtEl>
                                          <p:spTgt spid="38605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86050"/>
                                        </p:tgtEl>
                                        <p:attrNameLst>
                                          <p:attrName>fillcolor</p:attrName>
                                        </p:attrNameLst>
                                      </p:cBhvr>
                                      <p:tavLst>
                                        <p:tav tm="0">
                                          <p:val>
                                            <p:clrVal>
                                              <a:schemeClr val="accent2"/>
                                            </p:clrVal>
                                          </p:val>
                                        </p:tav>
                                        <p:tav tm="50000">
                                          <p:val>
                                            <p:clrVal>
                                              <a:schemeClr val="hlink"/>
                                            </p:clrVal>
                                          </p:val>
                                        </p:tav>
                                      </p:tavLst>
                                    </p:anim>
                                    <p:set>
                                      <p:cBhvr>
                                        <p:cTn id="9" dur="80"/>
                                        <p:tgtEl>
                                          <p:spTgt spid="386050"/>
                                        </p:tgtEl>
                                        <p:attrNameLst>
                                          <p:attrName>fill.type</p:attrName>
                                        </p:attrNameLst>
                                      </p:cBhvr>
                                      <p:to>
                                        <p:strVal val="solid"/>
                                      </p:to>
                                    </p:set>
                                  </p:childTnLst>
                                </p:cTn>
                              </p:par>
                            </p:childTnLst>
                          </p:cTn>
                        </p:par>
                        <p:par>
                          <p:cTn id="10" fill="hold" nodeType="afterGroup">
                            <p:stCondLst>
                              <p:cond delay="1480"/>
                            </p:stCondLst>
                            <p:childTnLst>
                              <p:par>
                                <p:cTn id="11" presetID="5" presetClass="entr" presetSubtype="10" fill="hold" grpId="0" nodeType="afterEffect">
                                  <p:stCondLst>
                                    <p:cond delay="0"/>
                                  </p:stCondLst>
                                  <p:childTnLst>
                                    <p:set>
                                      <p:cBhvr>
                                        <p:cTn id="12" dur="1" fill="hold">
                                          <p:stCondLst>
                                            <p:cond delay="0"/>
                                          </p:stCondLst>
                                        </p:cTn>
                                        <p:tgtEl>
                                          <p:spTgt spid="386051">
                                            <p:txEl>
                                              <p:pRg st="0" end="0"/>
                                            </p:txEl>
                                          </p:spTgt>
                                        </p:tgtEl>
                                        <p:attrNameLst>
                                          <p:attrName>style.visibility</p:attrName>
                                        </p:attrNameLst>
                                      </p:cBhvr>
                                      <p:to>
                                        <p:strVal val="visible"/>
                                      </p:to>
                                    </p:set>
                                    <p:animEffect transition="in" filter="checkerboard(across)">
                                      <p:cBhvr>
                                        <p:cTn id="13" dur="500"/>
                                        <p:tgtEl>
                                          <p:spTgt spid="386051">
                                            <p:txEl>
                                              <p:pRg st="0" end="0"/>
                                            </p:txEl>
                                          </p:spTgt>
                                        </p:tgtEl>
                                      </p:cBhvr>
                                    </p:animEffect>
                                  </p:childTnLst>
                                </p:cTn>
                              </p:par>
                            </p:childTnLst>
                          </p:cTn>
                        </p:par>
                        <p:par>
                          <p:cTn id="14" fill="hold" nodeType="afterGroup">
                            <p:stCondLst>
                              <p:cond delay="1980"/>
                            </p:stCondLst>
                            <p:childTnLst>
                              <p:par>
                                <p:cTn id="15" presetID="2" presetClass="entr" presetSubtype="4" fill="hold" grpId="0" nodeType="afterEffect">
                                  <p:stCondLst>
                                    <p:cond delay="0"/>
                                  </p:stCondLst>
                                  <p:childTnLst>
                                    <p:set>
                                      <p:cBhvr>
                                        <p:cTn id="16" dur="1" fill="hold">
                                          <p:stCondLst>
                                            <p:cond delay="0"/>
                                          </p:stCondLst>
                                        </p:cTn>
                                        <p:tgtEl>
                                          <p:spTgt spid="386051">
                                            <p:txEl>
                                              <p:pRg st="1" end="1"/>
                                            </p:txEl>
                                          </p:spTgt>
                                        </p:tgtEl>
                                        <p:attrNameLst>
                                          <p:attrName>style.visibility</p:attrName>
                                        </p:attrNameLst>
                                      </p:cBhvr>
                                      <p:to>
                                        <p:strVal val="visible"/>
                                      </p:to>
                                    </p:set>
                                    <p:anim calcmode="lin" valueType="num">
                                      <p:cBhvr additive="base">
                                        <p:cTn id="17" dur="500" fill="hold"/>
                                        <p:tgtEl>
                                          <p:spTgt spid="38605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86051">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480"/>
                            </p:stCondLst>
                            <p:childTnLst>
                              <p:par>
                                <p:cTn id="20" presetID="2" presetClass="entr" presetSubtype="4" fill="hold" grpId="0" nodeType="afterEffect">
                                  <p:stCondLst>
                                    <p:cond delay="0"/>
                                  </p:stCondLst>
                                  <p:childTnLst>
                                    <p:set>
                                      <p:cBhvr>
                                        <p:cTn id="21" dur="1" fill="hold">
                                          <p:stCondLst>
                                            <p:cond delay="0"/>
                                          </p:stCondLst>
                                        </p:cTn>
                                        <p:tgtEl>
                                          <p:spTgt spid="386051">
                                            <p:txEl>
                                              <p:pRg st="2" end="2"/>
                                            </p:txEl>
                                          </p:spTgt>
                                        </p:tgtEl>
                                        <p:attrNameLst>
                                          <p:attrName>style.visibility</p:attrName>
                                        </p:attrNameLst>
                                      </p:cBhvr>
                                      <p:to>
                                        <p:strVal val="visible"/>
                                      </p:to>
                                    </p:set>
                                    <p:anim calcmode="lin" valueType="num">
                                      <p:cBhvr additive="base">
                                        <p:cTn id="22" dur="500" fill="hold"/>
                                        <p:tgtEl>
                                          <p:spTgt spid="386051">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86051">
                                            <p:txEl>
                                              <p:pRg st="2" end="2"/>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980"/>
                            </p:stCondLst>
                            <p:childTnLst>
                              <p:par>
                                <p:cTn id="25" presetID="2" presetClass="entr" presetSubtype="4" fill="hold" grpId="0" nodeType="afterEffect">
                                  <p:stCondLst>
                                    <p:cond delay="0"/>
                                  </p:stCondLst>
                                  <p:childTnLst>
                                    <p:set>
                                      <p:cBhvr>
                                        <p:cTn id="26" dur="1" fill="hold">
                                          <p:stCondLst>
                                            <p:cond delay="0"/>
                                          </p:stCondLst>
                                        </p:cTn>
                                        <p:tgtEl>
                                          <p:spTgt spid="386051">
                                            <p:txEl>
                                              <p:pRg st="3" end="3"/>
                                            </p:txEl>
                                          </p:spTgt>
                                        </p:tgtEl>
                                        <p:attrNameLst>
                                          <p:attrName>style.visibility</p:attrName>
                                        </p:attrNameLst>
                                      </p:cBhvr>
                                      <p:to>
                                        <p:strVal val="visible"/>
                                      </p:to>
                                    </p:set>
                                    <p:anim calcmode="lin" valueType="num">
                                      <p:cBhvr additive="base">
                                        <p:cTn id="27" dur="500" fill="hold"/>
                                        <p:tgtEl>
                                          <p:spTgt spid="386051">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86051">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86051">
                                            <p:txEl>
                                              <p:pRg st="4" end="4"/>
                                            </p:txEl>
                                          </p:spTgt>
                                        </p:tgtEl>
                                        <p:attrNameLst>
                                          <p:attrName>style.visibility</p:attrName>
                                        </p:attrNameLst>
                                      </p:cBhvr>
                                      <p:to>
                                        <p:strVal val="visible"/>
                                      </p:to>
                                    </p:set>
                                    <p:anim calcmode="lin" valueType="num">
                                      <p:cBhvr additive="base">
                                        <p:cTn id="31" dur="500" fill="hold"/>
                                        <p:tgtEl>
                                          <p:spTgt spid="3860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6051">
                                            <p:txEl>
                                              <p:pRg st="4" end="4"/>
                                            </p:txEl>
                                          </p:spTgt>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3480"/>
                            </p:stCondLst>
                            <p:childTnLst>
                              <p:par>
                                <p:cTn id="34" presetID="2" presetClass="entr" presetSubtype="4" fill="hold" grpId="0" nodeType="afterEffect">
                                  <p:stCondLst>
                                    <p:cond delay="0"/>
                                  </p:stCondLst>
                                  <p:childTnLst>
                                    <p:set>
                                      <p:cBhvr>
                                        <p:cTn id="35" dur="1" fill="hold">
                                          <p:stCondLst>
                                            <p:cond delay="0"/>
                                          </p:stCondLst>
                                        </p:cTn>
                                        <p:tgtEl>
                                          <p:spTgt spid="386051">
                                            <p:txEl>
                                              <p:pRg st="5" end="5"/>
                                            </p:txEl>
                                          </p:spTgt>
                                        </p:tgtEl>
                                        <p:attrNameLst>
                                          <p:attrName>style.visibility</p:attrName>
                                        </p:attrNameLst>
                                      </p:cBhvr>
                                      <p:to>
                                        <p:strVal val="visible"/>
                                      </p:to>
                                    </p:set>
                                    <p:anim calcmode="lin" valueType="num">
                                      <p:cBhvr additive="base">
                                        <p:cTn id="36" dur="500" fill="hold"/>
                                        <p:tgtEl>
                                          <p:spTgt spid="386051">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86051">
                                            <p:txEl>
                                              <p:pRg st="5" end="5"/>
                                            </p:txEl>
                                          </p:spTgt>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3980"/>
                            </p:stCondLst>
                            <p:childTnLst>
                              <p:par>
                                <p:cTn id="39" presetID="2" presetClass="entr" presetSubtype="1" fill="hold" grpId="0" nodeType="afterEffect">
                                  <p:stCondLst>
                                    <p:cond delay="0"/>
                                  </p:stCondLst>
                                  <p:childTnLst>
                                    <p:set>
                                      <p:cBhvr>
                                        <p:cTn id="40" dur="1" fill="hold">
                                          <p:stCondLst>
                                            <p:cond delay="0"/>
                                          </p:stCondLst>
                                        </p:cTn>
                                        <p:tgtEl>
                                          <p:spTgt spid="386051">
                                            <p:txEl>
                                              <p:pRg st="6" end="6"/>
                                            </p:txEl>
                                          </p:spTgt>
                                        </p:tgtEl>
                                        <p:attrNameLst>
                                          <p:attrName>style.visibility</p:attrName>
                                        </p:attrNameLst>
                                      </p:cBhvr>
                                      <p:to>
                                        <p:strVal val="visible"/>
                                      </p:to>
                                    </p:set>
                                    <p:anim calcmode="lin" valueType="num">
                                      <p:cBhvr additive="base">
                                        <p:cTn id="41" dur="500" fill="hold"/>
                                        <p:tgtEl>
                                          <p:spTgt spid="38605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86051">
                                            <p:txEl>
                                              <p:pRg st="6" end="6"/>
                                            </p:txEl>
                                          </p:spTgt>
                                        </p:tgtEl>
                                        <p:attrNameLst>
                                          <p:attrName>ppt_y</p:attrName>
                                        </p:attrNameLst>
                                      </p:cBhvr>
                                      <p:tavLst>
                                        <p:tav tm="0">
                                          <p:val>
                                            <p:strVal val="0-#ppt_h/2"/>
                                          </p:val>
                                        </p:tav>
                                        <p:tav tm="100000">
                                          <p:val>
                                            <p:strVal val="#ppt_y"/>
                                          </p:val>
                                        </p:tav>
                                      </p:tavLst>
                                    </p:anim>
                                  </p:childTnLst>
                                </p:cTn>
                              </p:par>
                            </p:childTnLst>
                          </p:cTn>
                        </p:par>
                        <p:par>
                          <p:cTn id="43" fill="hold" nodeType="afterGroup">
                            <p:stCondLst>
                              <p:cond delay="4480"/>
                            </p:stCondLst>
                            <p:childTnLst>
                              <p:par>
                                <p:cTn id="44" presetID="2" presetClass="entr" presetSubtype="1" fill="hold" grpId="0" nodeType="afterEffect">
                                  <p:stCondLst>
                                    <p:cond delay="0"/>
                                  </p:stCondLst>
                                  <p:childTnLst>
                                    <p:set>
                                      <p:cBhvr>
                                        <p:cTn id="45" dur="1" fill="hold">
                                          <p:stCondLst>
                                            <p:cond delay="0"/>
                                          </p:stCondLst>
                                        </p:cTn>
                                        <p:tgtEl>
                                          <p:spTgt spid="386051">
                                            <p:txEl>
                                              <p:pRg st="7" end="7"/>
                                            </p:txEl>
                                          </p:spTgt>
                                        </p:tgtEl>
                                        <p:attrNameLst>
                                          <p:attrName>style.visibility</p:attrName>
                                        </p:attrNameLst>
                                      </p:cBhvr>
                                      <p:to>
                                        <p:strVal val="visible"/>
                                      </p:to>
                                    </p:set>
                                    <p:anim calcmode="lin" valueType="num">
                                      <p:cBhvr additive="base">
                                        <p:cTn id="46" dur="500" fill="hold"/>
                                        <p:tgtEl>
                                          <p:spTgt spid="386051">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86051">
                                            <p:txEl>
                                              <p:pRg st="7" end="7"/>
                                            </p:txEl>
                                          </p:spTgt>
                                        </p:tgtEl>
                                        <p:attrNameLst>
                                          <p:attrName>ppt_y</p:attrName>
                                        </p:attrNameLst>
                                      </p:cBhvr>
                                      <p:tavLst>
                                        <p:tav tm="0">
                                          <p:val>
                                            <p:strVal val="0-#ppt_h/2"/>
                                          </p:val>
                                        </p:tav>
                                        <p:tav tm="100000">
                                          <p:val>
                                            <p:strVal val="#ppt_y"/>
                                          </p:val>
                                        </p:tav>
                                      </p:tavLst>
                                    </p:anim>
                                  </p:childTnLst>
                                </p:cTn>
                              </p:par>
                            </p:childTnLst>
                          </p:cTn>
                        </p:par>
                        <p:par>
                          <p:cTn id="48" fill="hold" nodeType="afterGroup">
                            <p:stCondLst>
                              <p:cond delay="4980"/>
                            </p:stCondLst>
                            <p:childTnLst>
                              <p:par>
                                <p:cTn id="49" presetID="2" presetClass="entr" presetSubtype="1" fill="hold" grpId="0" nodeType="afterEffect">
                                  <p:stCondLst>
                                    <p:cond delay="0"/>
                                  </p:stCondLst>
                                  <p:childTnLst>
                                    <p:set>
                                      <p:cBhvr>
                                        <p:cTn id="50" dur="1" fill="hold">
                                          <p:stCondLst>
                                            <p:cond delay="0"/>
                                          </p:stCondLst>
                                        </p:cTn>
                                        <p:tgtEl>
                                          <p:spTgt spid="386051">
                                            <p:txEl>
                                              <p:pRg st="8" end="8"/>
                                            </p:txEl>
                                          </p:spTgt>
                                        </p:tgtEl>
                                        <p:attrNameLst>
                                          <p:attrName>style.visibility</p:attrName>
                                        </p:attrNameLst>
                                      </p:cBhvr>
                                      <p:to>
                                        <p:strVal val="visible"/>
                                      </p:to>
                                    </p:set>
                                    <p:anim calcmode="lin" valueType="num">
                                      <p:cBhvr additive="base">
                                        <p:cTn id="51" dur="500" fill="hold"/>
                                        <p:tgtEl>
                                          <p:spTgt spid="386051">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86051">
                                            <p:txEl>
                                              <p:pRg st="8" end="8"/>
                                            </p:txEl>
                                          </p:spTgt>
                                        </p:tgtEl>
                                        <p:attrNameLst>
                                          <p:attrName>ppt_y</p:attrName>
                                        </p:attrNameLst>
                                      </p:cBhvr>
                                      <p:tavLst>
                                        <p:tav tm="0">
                                          <p:val>
                                            <p:strVal val="0-#ppt_h/2"/>
                                          </p:val>
                                        </p:tav>
                                        <p:tav tm="100000">
                                          <p:val>
                                            <p:strVal val="#ppt_y"/>
                                          </p:val>
                                        </p:tav>
                                      </p:tavLst>
                                    </p:anim>
                                  </p:childTnLst>
                                </p:cTn>
                              </p:par>
                            </p:childTnLst>
                          </p:cTn>
                        </p:par>
                        <p:par>
                          <p:cTn id="53" fill="hold" nodeType="afterGroup">
                            <p:stCondLst>
                              <p:cond delay="5480"/>
                            </p:stCondLst>
                            <p:childTnLst>
                              <p:par>
                                <p:cTn id="54" presetID="2" presetClass="entr" presetSubtype="1" fill="hold" grpId="0" nodeType="afterEffect">
                                  <p:stCondLst>
                                    <p:cond delay="0"/>
                                  </p:stCondLst>
                                  <p:childTnLst>
                                    <p:set>
                                      <p:cBhvr>
                                        <p:cTn id="55" dur="1" fill="hold">
                                          <p:stCondLst>
                                            <p:cond delay="0"/>
                                          </p:stCondLst>
                                        </p:cTn>
                                        <p:tgtEl>
                                          <p:spTgt spid="386051">
                                            <p:txEl>
                                              <p:pRg st="9" end="9"/>
                                            </p:txEl>
                                          </p:spTgt>
                                        </p:tgtEl>
                                        <p:attrNameLst>
                                          <p:attrName>style.visibility</p:attrName>
                                        </p:attrNameLst>
                                      </p:cBhvr>
                                      <p:to>
                                        <p:strVal val="visible"/>
                                      </p:to>
                                    </p:set>
                                    <p:anim calcmode="lin" valueType="num">
                                      <p:cBhvr additive="base">
                                        <p:cTn id="56" dur="500" fill="hold"/>
                                        <p:tgtEl>
                                          <p:spTgt spid="386051">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86051">
                                            <p:txEl>
                                              <p:pRg st="9" end="9"/>
                                            </p:txEl>
                                          </p:spTgt>
                                        </p:tgtEl>
                                        <p:attrNameLst>
                                          <p:attrName>ppt_y</p:attrName>
                                        </p:attrNameLst>
                                      </p:cBhvr>
                                      <p:tavLst>
                                        <p:tav tm="0">
                                          <p:val>
                                            <p:strVal val="0-#ppt_h/2"/>
                                          </p:val>
                                        </p:tav>
                                        <p:tav tm="100000">
                                          <p:val>
                                            <p:strVal val="#ppt_y"/>
                                          </p:val>
                                        </p:tav>
                                      </p:tavLst>
                                    </p:anim>
                                  </p:childTnLst>
                                </p:cTn>
                              </p:par>
                            </p:childTnLst>
                          </p:cTn>
                        </p:par>
                        <p:par>
                          <p:cTn id="58" fill="hold" nodeType="afterGroup">
                            <p:stCondLst>
                              <p:cond delay="5980"/>
                            </p:stCondLst>
                            <p:childTnLst>
                              <p:par>
                                <p:cTn id="59" presetID="2" presetClass="entr" presetSubtype="1" fill="hold" grpId="0" nodeType="afterEffect">
                                  <p:stCondLst>
                                    <p:cond delay="0"/>
                                  </p:stCondLst>
                                  <p:childTnLst>
                                    <p:set>
                                      <p:cBhvr>
                                        <p:cTn id="60" dur="1" fill="hold">
                                          <p:stCondLst>
                                            <p:cond delay="0"/>
                                          </p:stCondLst>
                                        </p:cTn>
                                        <p:tgtEl>
                                          <p:spTgt spid="386051">
                                            <p:txEl>
                                              <p:pRg st="10" end="10"/>
                                            </p:txEl>
                                          </p:spTgt>
                                        </p:tgtEl>
                                        <p:attrNameLst>
                                          <p:attrName>style.visibility</p:attrName>
                                        </p:attrNameLst>
                                      </p:cBhvr>
                                      <p:to>
                                        <p:strVal val="visible"/>
                                      </p:to>
                                    </p:set>
                                    <p:anim calcmode="lin" valueType="num">
                                      <p:cBhvr additive="base">
                                        <p:cTn id="61" dur="500" fill="hold"/>
                                        <p:tgtEl>
                                          <p:spTgt spid="386051">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86051">
                                            <p:txEl>
                                              <p:pRg st="10" end="1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0" grpId="0"/>
      <p:bldP spid="386051" grpId="0" uiExpand="1" build="p"/>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72125980-6653-4AD0-971C-467B8643D752}"/>
              </a:ext>
            </a:extLst>
          </p:cNvPr>
          <p:cNvSpPr>
            <a:spLocks noGrp="1"/>
          </p:cNvSpPr>
          <p:nvPr>
            <p:ph type="sldNum" sz="quarter" idx="10"/>
          </p:nvPr>
        </p:nvSpPr>
        <p:spPr/>
        <p:txBody>
          <a:bodyPr/>
          <a:lstStyle/>
          <a:p>
            <a:r>
              <a:rPr lang="en-GB" altLang="en-US"/>
              <a:t>Page </a:t>
            </a:r>
            <a:fld id="{A89B7FB1-72B4-49A9-BC19-B82C7A8992A9}" type="slidenum">
              <a:rPr lang="en-GB" altLang="en-US"/>
              <a:pPr/>
              <a:t>115</a:t>
            </a:fld>
            <a:r>
              <a:rPr lang="en-GB" altLang="en-US" sz="1400" b="0">
                <a:solidFill>
                  <a:schemeClr val="tx1"/>
                </a:solidFill>
              </a:rPr>
              <a:t> | 05 June 2006 | UNIX Fundamentals </a:t>
            </a:r>
          </a:p>
        </p:txBody>
      </p:sp>
      <p:pic>
        <p:nvPicPr>
          <p:cNvPr id="387084" name="Picture 12">
            <a:extLst>
              <a:ext uri="{FF2B5EF4-FFF2-40B4-BE49-F238E27FC236}">
                <a16:creationId xmlns:a16="http://schemas.microsoft.com/office/drawing/2014/main" id="{24103313-F8A6-4425-AA38-984C81A11F07}"/>
              </a:ext>
            </a:extLst>
          </p:cNvPr>
          <p:cNvPicPr>
            <a:picLocks noChangeAspect="1" noChangeArrowheads="1"/>
          </p:cNvPicPr>
          <p:nvPr/>
        </p:nvPicPr>
        <p:blipFill>
          <a:blip r:embed="rId3">
            <a:lum bright="90000" contrast="-80000"/>
            <a:extLst>
              <a:ext uri="{28A0092B-C50C-407E-A947-70E740481C1C}">
                <a14:useLocalDpi xmlns:a14="http://schemas.microsoft.com/office/drawing/2010/main" val="0"/>
              </a:ext>
            </a:extLst>
          </a:blip>
          <a:srcRect/>
          <a:stretch>
            <a:fillRect/>
          </a:stretch>
        </p:blipFill>
        <p:spPr bwMode="auto">
          <a:xfrm>
            <a:off x="3419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7074" name="Rectangle 2">
            <a:extLst>
              <a:ext uri="{FF2B5EF4-FFF2-40B4-BE49-F238E27FC236}">
                <a16:creationId xmlns:a16="http://schemas.microsoft.com/office/drawing/2014/main" id="{8E498EDE-65A4-4ED8-BE0B-41A2221ADA9F}"/>
              </a:ext>
            </a:extLst>
          </p:cNvPr>
          <p:cNvSpPr>
            <a:spLocks noGrp="1" noChangeArrowheads="1"/>
          </p:cNvSpPr>
          <p:nvPr>
            <p:ph type="title"/>
          </p:nvPr>
        </p:nvSpPr>
        <p:spPr/>
        <p:txBody>
          <a:bodyPr/>
          <a:lstStyle/>
          <a:p>
            <a:r>
              <a:rPr lang="en-GB" altLang="en-US" sz="3200"/>
              <a:t>Filesystems &amp; Directories Checkpoint (2)</a:t>
            </a:r>
          </a:p>
        </p:txBody>
      </p:sp>
      <p:sp>
        <p:nvSpPr>
          <p:cNvPr id="387075" name="Rectangle 3">
            <a:extLst>
              <a:ext uri="{FF2B5EF4-FFF2-40B4-BE49-F238E27FC236}">
                <a16:creationId xmlns:a16="http://schemas.microsoft.com/office/drawing/2014/main" id="{501CBE53-3422-4A49-97B5-7180346E77AB}"/>
              </a:ext>
            </a:extLst>
          </p:cNvPr>
          <p:cNvSpPr>
            <a:spLocks noGrp="1" noChangeArrowheads="1"/>
          </p:cNvSpPr>
          <p:nvPr>
            <p:ph type="body" idx="1"/>
          </p:nvPr>
        </p:nvSpPr>
        <p:spPr>
          <a:xfrm>
            <a:off x="685800" y="1268413"/>
            <a:ext cx="7772400" cy="4248150"/>
          </a:xfrm>
        </p:spPr>
        <p:txBody>
          <a:bodyPr/>
          <a:lstStyle/>
          <a:p>
            <a:r>
              <a:rPr lang="en-GB" altLang="en-US" sz="2000"/>
              <a:t>What command would change the permissions of a file from rwxrwxr-x to rwxr-xr-x?</a:t>
            </a:r>
          </a:p>
          <a:p>
            <a:endParaRPr lang="en-GB" altLang="en-US" sz="2000"/>
          </a:p>
          <a:p>
            <a:endParaRPr lang="en-GB" altLang="en-US" sz="2000"/>
          </a:p>
          <a:p>
            <a:r>
              <a:rPr lang="en-GB" altLang="en-US" sz="2000"/>
              <a:t>What is the umask?</a:t>
            </a:r>
          </a:p>
          <a:p>
            <a:endParaRPr lang="en-GB" altLang="en-US" sz="2000"/>
          </a:p>
          <a:p>
            <a:endParaRPr lang="en-GB" altLang="en-US" sz="2000"/>
          </a:p>
          <a:p>
            <a:r>
              <a:rPr lang="en-GB" altLang="en-US" sz="2000"/>
              <a:t>What command would you use to delete a directory?</a:t>
            </a:r>
          </a:p>
          <a:p>
            <a:endParaRPr lang="en-GB" altLang="en-US" sz="2000"/>
          </a:p>
          <a:p>
            <a:endParaRPr lang="en-GB" altLang="en-US" sz="2000"/>
          </a:p>
          <a:p>
            <a:r>
              <a:rPr lang="en-GB" altLang="en-US" sz="2000"/>
              <a:t>What does the touch command do?</a:t>
            </a:r>
          </a:p>
          <a:p>
            <a:endParaRPr lang="en-GB" altLang="en-US" sz="2000"/>
          </a:p>
        </p:txBody>
      </p:sp>
      <p:sp>
        <p:nvSpPr>
          <p:cNvPr id="387076" name="Line 4">
            <a:extLst>
              <a:ext uri="{FF2B5EF4-FFF2-40B4-BE49-F238E27FC236}">
                <a16:creationId xmlns:a16="http://schemas.microsoft.com/office/drawing/2014/main" id="{1D7BD607-81B4-4761-8555-3DD722448FC1}"/>
              </a:ext>
            </a:extLst>
          </p:cNvPr>
          <p:cNvSpPr>
            <a:spLocks noChangeShapeType="1"/>
          </p:cNvSpPr>
          <p:nvPr/>
        </p:nvSpPr>
        <p:spPr bwMode="auto">
          <a:xfrm>
            <a:off x="971550" y="2492375"/>
            <a:ext cx="68405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7077" name="Line 5">
            <a:extLst>
              <a:ext uri="{FF2B5EF4-FFF2-40B4-BE49-F238E27FC236}">
                <a16:creationId xmlns:a16="http://schemas.microsoft.com/office/drawing/2014/main" id="{34F70127-CA3E-468B-A64E-9EF0B9F2CED8}"/>
              </a:ext>
            </a:extLst>
          </p:cNvPr>
          <p:cNvSpPr>
            <a:spLocks noChangeShapeType="1"/>
          </p:cNvSpPr>
          <p:nvPr/>
        </p:nvSpPr>
        <p:spPr bwMode="auto">
          <a:xfrm>
            <a:off x="971550" y="3716338"/>
            <a:ext cx="68405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7078" name="Line 6">
            <a:extLst>
              <a:ext uri="{FF2B5EF4-FFF2-40B4-BE49-F238E27FC236}">
                <a16:creationId xmlns:a16="http://schemas.microsoft.com/office/drawing/2014/main" id="{C249F270-F1BA-4216-98B3-46D5D21D4916}"/>
              </a:ext>
            </a:extLst>
          </p:cNvPr>
          <p:cNvSpPr>
            <a:spLocks noChangeShapeType="1"/>
          </p:cNvSpPr>
          <p:nvPr/>
        </p:nvSpPr>
        <p:spPr bwMode="auto">
          <a:xfrm>
            <a:off x="971550" y="4652963"/>
            <a:ext cx="68405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7079" name="Line 7">
            <a:extLst>
              <a:ext uri="{FF2B5EF4-FFF2-40B4-BE49-F238E27FC236}">
                <a16:creationId xmlns:a16="http://schemas.microsoft.com/office/drawing/2014/main" id="{1016E2F4-1D5D-443D-B37A-D7849DD611CF}"/>
              </a:ext>
            </a:extLst>
          </p:cNvPr>
          <p:cNvSpPr>
            <a:spLocks noChangeShapeType="1"/>
          </p:cNvSpPr>
          <p:nvPr/>
        </p:nvSpPr>
        <p:spPr bwMode="auto">
          <a:xfrm>
            <a:off x="971550" y="5661025"/>
            <a:ext cx="68405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87074"/>
                                        </p:tgtEl>
                                        <p:attrNameLst>
                                          <p:attrName>style.visibility</p:attrName>
                                        </p:attrNameLst>
                                      </p:cBhvr>
                                      <p:to>
                                        <p:strVal val="visible"/>
                                      </p:to>
                                    </p:set>
                                    <p:anim calcmode="discrete" valueType="clr">
                                      <p:cBhvr override="childStyle">
                                        <p:cTn id="7" dur="80"/>
                                        <p:tgtEl>
                                          <p:spTgt spid="38707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87074"/>
                                        </p:tgtEl>
                                        <p:attrNameLst>
                                          <p:attrName>fillcolor</p:attrName>
                                        </p:attrNameLst>
                                      </p:cBhvr>
                                      <p:tavLst>
                                        <p:tav tm="0">
                                          <p:val>
                                            <p:clrVal>
                                              <a:schemeClr val="accent2"/>
                                            </p:clrVal>
                                          </p:val>
                                        </p:tav>
                                        <p:tav tm="50000">
                                          <p:val>
                                            <p:clrVal>
                                              <a:schemeClr val="hlink"/>
                                            </p:clrVal>
                                          </p:val>
                                        </p:tav>
                                      </p:tavLst>
                                    </p:anim>
                                    <p:set>
                                      <p:cBhvr>
                                        <p:cTn id="9" dur="80"/>
                                        <p:tgtEl>
                                          <p:spTgt spid="387074"/>
                                        </p:tgtEl>
                                        <p:attrNameLst>
                                          <p:attrName>fill.type</p:attrName>
                                        </p:attrNameLst>
                                      </p:cBhvr>
                                      <p:to>
                                        <p:strVal val="solid"/>
                                      </p:to>
                                    </p:set>
                                  </p:childTnLst>
                                </p:cTn>
                              </p:par>
                            </p:childTnLst>
                          </p:cTn>
                        </p:par>
                        <p:par>
                          <p:cTn id="10" fill="hold" nodeType="afterGroup">
                            <p:stCondLst>
                              <p:cond delay="1480"/>
                            </p:stCondLst>
                            <p:childTnLst>
                              <p:par>
                                <p:cTn id="11" presetID="5" presetClass="entr" presetSubtype="10" fill="hold" grpId="0" nodeType="afterEffect">
                                  <p:stCondLst>
                                    <p:cond delay="0"/>
                                  </p:stCondLst>
                                  <p:childTnLst>
                                    <p:set>
                                      <p:cBhvr>
                                        <p:cTn id="12" dur="1" fill="hold">
                                          <p:stCondLst>
                                            <p:cond delay="0"/>
                                          </p:stCondLst>
                                        </p:cTn>
                                        <p:tgtEl>
                                          <p:spTgt spid="387075">
                                            <p:txEl>
                                              <p:pRg st="0" end="0"/>
                                            </p:txEl>
                                          </p:spTgt>
                                        </p:tgtEl>
                                        <p:attrNameLst>
                                          <p:attrName>style.visibility</p:attrName>
                                        </p:attrNameLst>
                                      </p:cBhvr>
                                      <p:to>
                                        <p:strVal val="visible"/>
                                      </p:to>
                                    </p:set>
                                    <p:animEffect transition="in" filter="checkerboard(across)">
                                      <p:cBhvr>
                                        <p:cTn id="13" dur="500"/>
                                        <p:tgtEl>
                                          <p:spTgt spid="387075">
                                            <p:txEl>
                                              <p:pRg st="0" end="0"/>
                                            </p:txEl>
                                          </p:spTgt>
                                        </p:tgtEl>
                                      </p:cBhvr>
                                    </p:animEffect>
                                  </p:childTnLst>
                                </p:cTn>
                              </p:par>
                            </p:childTnLst>
                          </p:cTn>
                        </p:par>
                        <p:par>
                          <p:cTn id="14" fill="hold" nodeType="afterGroup">
                            <p:stCondLst>
                              <p:cond delay="1980"/>
                            </p:stCondLst>
                            <p:childTnLst>
                              <p:par>
                                <p:cTn id="15" presetID="2" presetClass="entr" presetSubtype="4" fill="hold" nodeType="afterEffect">
                                  <p:stCondLst>
                                    <p:cond delay="0"/>
                                  </p:stCondLst>
                                  <p:childTnLst>
                                    <p:set>
                                      <p:cBhvr>
                                        <p:cTn id="16" dur="1" fill="hold">
                                          <p:stCondLst>
                                            <p:cond delay="0"/>
                                          </p:stCondLst>
                                        </p:cTn>
                                        <p:tgtEl>
                                          <p:spTgt spid="387076"/>
                                        </p:tgtEl>
                                        <p:attrNameLst>
                                          <p:attrName>style.visibility</p:attrName>
                                        </p:attrNameLst>
                                      </p:cBhvr>
                                      <p:to>
                                        <p:strVal val="visible"/>
                                      </p:to>
                                    </p:set>
                                    <p:anim calcmode="lin" valueType="num">
                                      <p:cBhvr additive="base">
                                        <p:cTn id="17" dur="500" fill="hold"/>
                                        <p:tgtEl>
                                          <p:spTgt spid="387076"/>
                                        </p:tgtEl>
                                        <p:attrNameLst>
                                          <p:attrName>ppt_x</p:attrName>
                                        </p:attrNameLst>
                                      </p:cBhvr>
                                      <p:tavLst>
                                        <p:tav tm="0">
                                          <p:val>
                                            <p:strVal val="#ppt_x"/>
                                          </p:val>
                                        </p:tav>
                                        <p:tav tm="100000">
                                          <p:val>
                                            <p:strVal val="#ppt_x"/>
                                          </p:val>
                                        </p:tav>
                                      </p:tavLst>
                                    </p:anim>
                                    <p:anim calcmode="lin" valueType="num">
                                      <p:cBhvr additive="base">
                                        <p:cTn id="18" dur="500" fill="hold"/>
                                        <p:tgtEl>
                                          <p:spTgt spid="38707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480"/>
                            </p:stCondLst>
                            <p:childTnLst>
                              <p:par>
                                <p:cTn id="20" presetID="5" presetClass="entr" presetSubtype="10" fill="hold" grpId="0" nodeType="afterEffect">
                                  <p:stCondLst>
                                    <p:cond delay="0"/>
                                  </p:stCondLst>
                                  <p:childTnLst>
                                    <p:set>
                                      <p:cBhvr>
                                        <p:cTn id="21" dur="1" fill="hold">
                                          <p:stCondLst>
                                            <p:cond delay="0"/>
                                          </p:stCondLst>
                                        </p:cTn>
                                        <p:tgtEl>
                                          <p:spTgt spid="387075">
                                            <p:txEl>
                                              <p:pRg st="3" end="3"/>
                                            </p:txEl>
                                          </p:spTgt>
                                        </p:tgtEl>
                                        <p:attrNameLst>
                                          <p:attrName>style.visibility</p:attrName>
                                        </p:attrNameLst>
                                      </p:cBhvr>
                                      <p:to>
                                        <p:strVal val="visible"/>
                                      </p:to>
                                    </p:set>
                                    <p:animEffect transition="in" filter="checkerboard(across)">
                                      <p:cBhvr>
                                        <p:cTn id="22" dur="500"/>
                                        <p:tgtEl>
                                          <p:spTgt spid="387075">
                                            <p:txEl>
                                              <p:pRg st="3" end="3"/>
                                            </p:txEl>
                                          </p:spTgt>
                                        </p:tgtEl>
                                      </p:cBhvr>
                                    </p:animEffect>
                                  </p:childTnLst>
                                </p:cTn>
                              </p:par>
                            </p:childTnLst>
                          </p:cTn>
                        </p:par>
                        <p:par>
                          <p:cTn id="23" fill="hold" nodeType="afterGroup">
                            <p:stCondLst>
                              <p:cond delay="2980"/>
                            </p:stCondLst>
                            <p:childTnLst>
                              <p:par>
                                <p:cTn id="24" presetID="2" presetClass="entr" presetSubtype="4" fill="hold" nodeType="afterEffect">
                                  <p:stCondLst>
                                    <p:cond delay="0"/>
                                  </p:stCondLst>
                                  <p:childTnLst>
                                    <p:set>
                                      <p:cBhvr>
                                        <p:cTn id="25" dur="1" fill="hold">
                                          <p:stCondLst>
                                            <p:cond delay="0"/>
                                          </p:stCondLst>
                                        </p:cTn>
                                        <p:tgtEl>
                                          <p:spTgt spid="387077"/>
                                        </p:tgtEl>
                                        <p:attrNameLst>
                                          <p:attrName>style.visibility</p:attrName>
                                        </p:attrNameLst>
                                      </p:cBhvr>
                                      <p:to>
                                        <p:strVal val="visible"/>
                                      </p:to>
                                    </p:set>
                                    <p:anim calcmode="lin" valueType="num">
                                      <p:cBhvr additive="base">
                                        <p:cTn id="26" dur="500" fill="hold"/>
                                        <p:tgtEl>
                                          <p:spTgt spid="387077"/>
                                        </p:tgtEl>
                                        <p:attrNameLst>
                                          <p:attrName>ppt_x</p:attrName>
                                        </p:attrNameLst>
                                      </p:cBhvr>
                                      <p:tavLst>
                                        <p:tav tm="0">
                                          <p:val>
                                            <p:strVal val="#ppt_x"/>
                                          </p:val>
                                        </p:tav>
                                        <p:tav tm="100000">
                                          <p:val>
                                            <p:strVal val="#ppt_x"/>
                                          </p:val>
                                        </p:tav>
                                      </p:tavLst>
                                    </p:anim>
                                    <p:anim calcmode="lin" valueType="num">
                                      <p:cBhvr additive="base">
                                        <p:cTn id="27" dur="500" fill="hold"/>
                                        <p:tgtEl>
                                          <p:spTgt spid="387077"/>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3480"/>
                            </p:stCondLst>
                            <p:childTnLst>
                              <p:par>
                                <p:cTn id="29" presetID="5" presetClass="entr" presetSubtype="10" fill="hold" grpId="0" nodeType="afterEffect">
                                  <p:stCondLst>
                                    <p:cond delay="0"/>
                                  </p:stCondLst>
                                  <p:childTnLst>
                                    <p:set>
                                      <p:cBhvr>
                                        <p:cTn id="30" dur="1" fill="hold">
                                          <p:stCondLst>
                                            <p:cond delay="0"/>
                                          </p:stCondLst>
                                        </p:cTn>
                                        <p:tgtEl>
                                          <p:spTgt spid="387075">
                                            <p:txEl>
                                              <p:pRg st="6" end="6"/>
                                            </p:txEl>
                                          </p:spTgt>
                                        </p:tgtEl>
                                        <p:attrNameLst>
                                          <p:attrName>style.visibility</p:attrName>
                                        </p:attrNameLst>
                                      </p:cBhvr>
                                      <p:to>
                                        <p:strVal val="visible"/>
                                      </p:to>
                                    </p:set>
                                    <p:animEffect transition="in" filter="checkerboard(across)">
                                      <p:cBhvr>
                                        <p:cTn id="31" dur="500"/>
                                        <p:tgtEl>
                                          <p:spTgt spid="387075">
                                            <p:txEl>
                                              <p:pRg st="6" end="6"/>
                                            </p:txEl>
                                          </p:spTgt>
                                        </p:tgtEl>
                                      </p:cBhvr>
                                    </p:animEffect>
                                  </p:childTnLst>
                                </p:cTn>
                              </p:par>
                            </p:childTnLst>
                          </p:cTn>
                        </p:par>
                        <p:par>
                          <p:cTn id="32" fill="hold" nodeType="afterGroup">
                            <p:stCondLst>
                              <p:cond delay="3980"/>
                            </p:stCondLst>
                            <p:childTnLst>
                              <p:par>
                                <p:cTn id="33" presetID="2" presetClass="entr" presetSubtype="4" fill="hold" nodeType="afterEffect">
                                  <p:stCondLst>
                                    <p:cond delay="0"/>
                                  </p:stCondLst>
                                  <p:childTnLst>
                                    <p:set>
                                      <p:cBhvr>
                                        <p:cTn id="34" dur="1" fill="hold">
                                          <p:stCondLst>
                                            <p:cond delay="0"/>
                                          </p:stCondLst>
                                        </p:cTn>
                                        <p:tgtEl>
                                          <p:spTgt spid="387078"/>
                                        </p:tgtEl>
                                        <p:attrNameLst>
                                          <p:attrName>style.visibility</p:attrName>
                                        </p:attrNameLst>
                                      </p:cBhvr>
                                      <p:to>
                                        <p:strVal val="visible"/>
                                      </p:to>
                                    </p:set>
                                    <p:anim calcmode="lin" valueType="num">
                                      <p:cBhvr additive="base">
                                        <p:cTn id="35" dur="500" fill="hold"/>
                                        <p:tgtEl>
                                          <p:spTgt spid="387078"/>
                                        </p:tgtEl>
                                        <p:attrNameLst>
                                          <p:attrName>ppt_x</p:attrName>
                                        </p:attrNameLst>
                                      </p:cBhvr>
                                      <p:tavLst>
                                        <p:tav tm="0">
                                          <p:val>
                                            <p:strVal val="#ppt_x"/>
                                          </p:val>
                                        </p:tav>
                                        <p:tav tm="100000">
                                          <p:val>
                                            <p:strVal val="#ppt_x"/>
                                          </p:val>
                                        </p:tav>
                                      </p:tavLst>
                                    </p:anim>
                                    <p:anim calcmode="lin" valueType="num">
                                      <p:cBhvr additive="base">
                                        <p:cTn id="36" dur="500" fill="hold"/>
                                        <p:tgtEl>
                                          <p:spTgt spid="387078"/>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4480"/>
                            </p:stCondLst>
                            <p:childTnLst>
                              <p:par>
                                <p:cTn id="38" presetID="5" presetClass="entr" presetSubtype="10" fill="hold" grpId="0" nodeType="afterEffect">
                                  <p:stCondLst>
                                    <p:cond delay="0"/>
                                  </p:stCondLst>
                                  <p:childTnLst>
                                    <p:set>
                                      <p:cBhvr>
                                        <p:cTn id="39" dur="1" fill="hold">
                                          <p:stCondLst>
                                            <p:cond delay="0"/>
                                          </p:stCondLst>
                                        </p:cTn>
                                        <p:tgtEl>
                                          <p:spTgt spid="387075">
                                            <p:txEl>
                                              <p:pRg st="9" end="9"/>
                                            </p:txEl>
                                          </p:spTgt>
                                        </p:tgtEl>
                                        <p:attrNameLst>
                                          <p:attrName>style.visibility</p:attrName>
                                        </p:attrNameLst>
                                      </p:cBhvr>
                                      <p:to>
                                        <p:strVal val="visible"/>
                                      </p:to>
                                    </p:set>
                                    <p:animEffect transition="in" filter="checkerboard(across)">
                                      <p:cBhvr>
                                        <p:cTn id="40" dur="500"/>
                                        <p:tgtEl>
                                          <p:spTgt spid="387075">
                                            <p:txEl>
                                              <p:pRg st="9" end="9"/>
                                            </p:txEl>
                                          </p:spTgt>
                                        </p:tgtEl>
                                      </p:cBhvr>
                                    </p:animEffect>
                                  </p:childTnLst>
                                </p:cTn>
                              </p:par>
                            </p:childTnLst>
                          </p:cTn>
                        </p:par>
                        <p:par>
                          <p:cTn id="41" fill="hold" nodeType="afterGroup">
                            <p:stCondLst>
                              <p:cond delay="4980"/>
                            </p:stCondLst>
                            <p:childTnLst>
                              <p:par>
                                <p:cTn id="42" presetID="2" presetClass="entr" presetSubtype="4" fill="hold" nodeType="afterEffect">
                                  <p:stCondLst>
                                    <p:cond delay="0"/>
                                  </p:stCondLst>
                                  <p:childTnLst>
                                    <p:set>
                                      <p:cBhvr>
                                        <p:cTn id="43" dur="1" fill="hold">
                                          <p:stCondLst>
                                            <p:cond delay="0"/>
                                          </p:stCondLst>
                                        </p:cTn>
                                        <p:tgtEl>
                                          <p:spTgt spid="387079"/>
                                        </p:tgtEl>
                                        <p:attrNameLst>
                                          <p:attrName>style.visibility</p:attrName>
                                        </p:attrNameLst>
                                      </p:cBhvr>
                                      <p:to>
                                        <p:strVal val="visible"/>
                                      </p:to>
                                    </p:set>
                                    <p:anim calcmode="lin" valueType="num">
                                      <p:cBhvr additive="base">
                                        <p:cTn id="44" dur="500" fill="hold"/>
                                        <p:tgtEl>
                                          <p:spTgt spid="387079"/>
                                        </p:tgtEl>
                                        <p:attrNameLst>
                                          <p:attrName>ppt_x</p:attrName>
                                        </p:attrNameLst>
                                      </p:cBhvr>
                                      <p:tavLst>
                                        <p:tav tm="0">
                                          <p:val>
                                            <p:strVal val="#ppt_x"/>
                                          </p:val>
                                        </p:tav>
                                        <p:tav tm="100000">
                                          <p:val>
                                            <p:strVal val="#ppt_x"/>
                                          </p:val>
                                        </p:tav>
                                      </p:tavLst>
                                    </p:anim>
                                    <p:anim calcmode="lin" valueType="num">
                                      <p:cBhvr additive="base">
                                        <p:cTn id="45" dur="500" fill="hold"/>
                                        <p:tgtEl>
                                          <p:spTgt spid="3870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4" grpId="0"/>
      <p:bldP spid="387075" grpId="0" uiExpand="1" build="p"/>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491393-F761-4D2D-ACF1-66C9D9BA20AB}"/>
              </a:ext>
            </a:extLst>
          </p:cNvPr>
          <p:cNvSpPr>
            <a:spLocks noGrp="1"/>
          </p:cNvSpPr>
          <p:nvPr>
            <p:ph type="sldNum" sz="quarter" idx="10"/>
          </p:nvPr>
        </p:nvSpPr>
        <p:spPr/>
        <p:txBody>
          <a:bodyPr/>
          <a:lstStyle/>
          <a:p>
            <a:r>
              <a:rPr lang="en-GB" altLang="en-US"/>
              <a:t>Page </a:t>
            </a:r>
            <a:fld id="{3479D515-01EE-41D7-9087-8C4D3CD7E183}" type="slidenum">
              <a:rPr lang="en-GB" altLang="en-US"/>
              <a:pPr/>
              <a:t>116</a:t>
            </a:fld>
            <a:r>
              <a:rPr lang="en-GB" altLang="en-US" sz="1400" b="0">
                <a:solidFill>
                  <a:schemeClr val="tx1"/>
                </a:solidFill>
              </a:rPr>
              <a:t> | 05 June 2006 | UNIX Fundamentals </a:t>
            </a:r>
          </a:p>
        </p:txBody>
      </p:sp>
      <p:pic>
        <p:nvPicPr>
          <p:cNvPr id="435202" name="Picture 2">
            <a:extLst>
              <a:ext uri="{FF2B5EF4-FFF2-40B4-BE49-F238E27FC236}">
                <a16:creationId xmlns:a16="http://schemas.microsoft.com/office/drawing/2014/main" id="{D555D3EF-A99A-4C92-89A4-B32613D2CAEC}"/>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419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5203" name="Rectangle 3">
            <a:extLst>
              <a:ext uri="{FF2B5EF4-FFF2-40B4-BE49-F238E27FC236}">
                <a16:creationId xmlns:a16="http://schemas.microsoft.com/office/drawing/2014/main" id="{65D48BE3-5220-476E-926C-7D41900308F7}"/>
              </a:ext>
            </a:extLst>
          </p:cNvPr>
          <p:cNvSpPr>
            <a:spLocks noGrp="1" noChangeArrowheads="1"/>
          </p:cNvSpPr>
          <p:nvPr>
            <p:ph type="title"/>
          </p:nvPr>
        </p:nvSpPr>
        <p:spPr>
          <a:xfrm>
            <a:off x="684213" y="476250"/>
            <a:ext cx="7775575" cy="4681538"/>
          </a:xfrm>
        </p:spPr>
        <p:txBody>
          <a:bodyPr/>
          <a:lstStyle/>
          <a:p>
            <a:r>
              <a:rPr lang="en-GB" altLang="en-US" sz="4000"/>
              <a:t>EXERCISE 4</a:t>
            </a:r>
            <a:br>
              <a:rPr lang="en-GB" altLang="en-US" sz="4000"/>
            </a:br>
            <a:r>
              <a:rPr lang="en-GB" altLang="en-US" sz="4000"/>
              <a:t>Filesystems &amp; Directories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35203"/>
                                        </p:tgtEl>
                                        <p:attrNameLst>
                                          <p:attrName>style.visibility</p:attrName>
                                        </p:attrNameLst>
                                      </p:cBhvr>
                                      <p:to>
                                        <p:strVal val="visible"/>
                                      </p:to>
                                    </p:set>
                                    <p:anim calcmode="discrete" valueType="clr">
                                      <p:cBhvr override="childStyle">
                                        <p:cTn id="7" dur="80"/>
                                        <p:tgtEl>
                                          <p:spTgt spid="43520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35203"/>
                                        </p:tgtEl>
                                        <p:attrNameLst>
                                          <p:attrName>fillcolor</p:attrName>
                                        </p:attrNameLst>
                                      </p:cBhvr>
                                      <p:tavLst>
                                        <p:tav tm="0">
                                          <p:val>
                                            <p:clrVal>
                                              <a:schemeClr val="accent2"/>
                                            </p:clrVal>
                                          </p:val>
                                        </p:tav>
                                        <p:tav tm="50000">
                                          <p:val>
                                            <p:clrVal>
                                              <a:schemeClr val="hlink"/>
                                            </p:clrVal>
                                          </p:val>
                                        </p:tav>
                                      </p:tavLst>
                                    </p:anim>
                                    <p:set>
                                      <p:cBhvr>
                                        <p:cTn id="9" dur="80"/>
                                        <p:tgtEl>
                                          <p:spTgt spid="43520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AEA132BF-749C-4CE8-B969-FB7A98D92529}"/>
              </a:ext>
            </a:extLst>
          </p:cNvPr>
          <p:cNvSpPr>
            <a:spLocks noGrp="1"/>
          </p:cNvSpPr>
          <p:nvPr>
            <p:ph type="sldNum" sz="quarter" idx="10"/>
          </p:nvPr>
        </p:nvSpPr>
        <p:spPr/>
        <p:txBody>
          <a:bodyPr/>
          <a:lstStyle/>
          <a:p>
            <a:r>
              <a:rPr lang="en-GB" altLang="en-US"/>
              <a:t>Page </a:t>
            </a:r>
            <a:fld id="{2BA801F0-39AA-40C0-A79F-27FB0D26AA49}" type="slidenum">
              <a:rPr lang="en-GB" altLang="en-US"/>
              <a:pPr/>
              <a:t>117</a:t>
            </a:fld>
            <a:r>
              <a:rPr lang="en-GB" altLang="en-US" sz="1400" b="0">
                <a:solidFill>
                  <a:schemeClr val="tx1"/>
                </a:solidFill>
              </a:rPr>
              <a:t> | 05 June 2006 | UNIX Fundamentals </a:t>
            </a:r>
          </a:p>
        </p:txBody>
      </p:sp>
      <p:pic>
        <p:nvPicPr>
          <p:cNvPr id="226308" name="Picture 4">
            <a:extLst>
              <a:ext uri="{FF2B5EF4-FFF2-40B4-BE49-F238E27FC236}">
                <a16:creationId xmlns:a16="http://schemas.microsoft.com/office/drawing/2014/main" id="{A255C957-D073-47F3-A4FE-115C3FC23FF3}"/>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06" name="Rectangle 2">
            <a:extLst>
              <a:ext uri="{FF2B5EF4-FFF2-40B4-BE49-F238E27FC236}">
                <a16:creationId xmlns:a16="http://schemas.microsoft.com/office/drawing/2014/main" id="{99C0B2F0-2A0A-4EAC-A66D-5E9F9271E3E6}"/>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226307" name="Rectangle 3">
            <a:extLst>
              <a:ext uri="{FF2B5EF4-FFF2-40B4-BE49-F238E27FC236}">
                <a16:creationId xmlns:a16="http://schemas.microsoft.com/office/drawing/2014/main" id="{55CD7076-B2B1-4674-9297-AFEE732687F2}"/>
              </a:ext>
            </a:extLst>
          </p:cNvPr>
          <p:cNvSpPr>
            <a:spLocks noGrp="1" noChangeArrowheads="1"/>
          </p:cNvSpPr>
          <p:nvPr>
            <p:ph type="body" idx="1"/>
          </p:nvPr>
        </p:nvSpPr>
        <p:spPr>
          <a:xfrm>
            <a:off x="685800" y="1484313"/>
            <a:ext cx="7772400" cy="4321175"/>
          </a:xfrm>
        </p:spPr>
        <p:txBody>
          <a:bodyPr/>
          <a:lstStyle/>
          <a:p>
            <a:r>
              <a:rPr lang="en-US" altLang="en-US">
                <a:solidFill>
                  <a:schemeClr val="hlink"/>
                </a:solidFill>
              </a:rPr>
              <a:t>UNIX History</a:t>
            </a:r>
          </a:p>
          <a:p>
            <a:r>
              <a:rPr lang="en-US" altLang="en-US">
                <a:solidFill>
                  <a:schemeClr val="hlink"/>
                </a:solidFill>
              </a:rPr>
              <a:t>The Many Flavours’ of UNIX</a:t>
            </a:r>
          </a:p>
          <a:p>
            <a:r>
              <a:rPr lang="en-US" altLang="en-US">
                <a:solidFill>
                  <a:schemeClr val="hlink"/>
                </a:solidFill>
              </a:rPr>
              <a:t>The Structure of UNIX</a:t>
            </a:r>
          </a:p>
          <a:p>
            <a:r>
              <a:rPr lang="en-US" altLang="en-US">
                <a:solidFill>
                  <a:schemeClr val="hlink"/>
                </a:solidFill>
              </a:rPr>
              <a:t>Access to UNIX Systems</a:t>
            </a:r>
          </a:p>
          <a:p>
            <a:r>
              <a:rPr lang="en-US" altLang="en-US">
                <a:solidFill>
                  <a:schemeClr val="hlink"/>
                </a:solidFill>
              </a:rPr>
              <a:t>Processes</a:t>
            </a:r>
          </a:p>
          <a:p>
            <a:r>
              <a:rPr lang="en-US" altLang="en-US">
                <a:solidFill>
                  <a:schemeClr val="hlink"/>
                </a:solidFill>
              </a:rPr>
              <a:t>Filesystems &amp; Directories</a:t>
            </a:r>
          </a:p>
          <a:p>
            <a:r>
              <a:rPr lang="en-US" altLang="en-US" sz="3200">
                <a:solidFill>
                  <a:srgbClr val="800000"/>
                </a:solidFill>
              </a:rPr>
              <a:t>Devices</a:t>
            </a:r>
          </a:p>
          <a:p>
            <a:endParaRPr lang="en-GB" altLang="en-US" sz="3200">
              <a:solidFill>
                <a:srgbClr val="80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6306"/>
                                        </p:tgtEl>
                                        <p:attrNameLst>
                                          <p:attrName>style.visibility</p:attrName>
                                        </p:attrNameLst>
                                      </p:cBhvr>
                                      <p:to>
                                        <p:strVal val="visible"/>
                                      </p:to>
                                    </p:set>
                                    <p:animEffect transition="in" filter="fade">
                                      <p:cBhvr>
                                        <p:cTn id="7" dur="2000"/>
                                        <p:tgtEl>
                                          <p:spTgt spid="2263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6307"/>
                                        </p:tgtEl>
                                        <p:attrNameLst>
                                          <p:attrName>style.visibility</p:attrName>
                                        </p:attrNameLst>
                                      </p:cBhvr>
                                      <p:to>
                                        <p:strVal val="visible"/>
                                      </p:to>
                                    </p:set>
                                    <p:animEffect transition="in" filter="fade">
                                      <p:cBhvr>
                                        <p:cTn id="10" dur="2000"/>
                                        <p:tgtEl>
                                          <p:spTgt spid="226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p:bldP spid="226307" grpId="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D1AEDA-20C9-410F-A8D4-B9ED22C6CADC}"/>
              </a:ext>
            </a:extLst>
          </p:cNvPr>
          <p:cNvSpPr>
            <a:spLocks noGrp="1"/>
          </p:cNvSpPr>
          <p:nvPr>
            <p:ph type="sldNum" sz="quarter" idx="10"/>
          </p:nvPr>
        </p:nvSpPr>
        <p:spPr/>
        <p:txBody>
          <a:bodyPr/>
          <a:lstStyle/>
          <a:p>
            <a:r>
              <a:rPr lang="en-GB" altLang="en-US"/>
              <a:t>Page </a:t>
            </a:r>
            <a:fld id="{0D367914-AEC4-4226-8F9D-A01CA3F49E8E}" type="slidenum">
              <a:rPr lang="en-GB" altLang="en-US"/>
              <a:pPr/>
              <a:t>118</a:t>
            </a:fld>
            <a:r>
              <a:rPr lang="en-GB" altLang="en-US" sz="1400" b="0">
                <a:solidFill>
                  <a:schemeClr val="tx1"/>
                </a:solidFill>
              </a:rPr>
              <a:t> | 05 June 2006 | UNIX Fundamentals </a:t>
            </a:r>
          </a:p>
        </p:txBody>
      </p:sp>
      <p:sp>
        <p:nvSpPr>
          <p:cNvPr id="41986" name="Rectangle 2">
            <a:extLst>
              <a:ext uri="{FF2B5EF4-FFF2-40B4-BE49-F238E27FC236}">
                <a16:creationId xmlns:a16="http://schemas.microsoft.com/office/drawing/2014/main" id="{4446ABCB-D586-480C-A528-DF100465ED94}"/>
              </a:ext>
            </a:extLst>
          </p:cNvPr>
          <p:cNvSpPr>
            <a:spLocks noGrp="1" noChangeArrowheads="1"/>
          </p:cNvSpPr>
          <p:nvPr>
            <p:ph type="title"/>
          </p:nvPr>
        </p:nvSpPr>
        <p:spPr/>
        <p:txBody>
          <a:bodyPr/>
          <a:lstStyle/>
          <a:p>
            <a:r>
              <a:rPr lang="en-US" altLang="en-US"/>
              <a:t>Devices I</a:t>
            </a:r>
          </a:p>
        </p:txBody>
      </p:sp>
      <p:sp>
        <p:nvSpPr>
          <p:cNvPr id="41987" name="Rectangle 3">
            <a:extLst>
              <a:ext uri="{FF2B5EF4-FFF2-40B4-BE49-F238E27FC236}">
                <a16:creationId xmlns:a16="http://schemas.microsoft.com/office/drawing/2014/main" id="{EC17C5DE-256D-4CB5-A886-86144E1E7E7F}"/>
              </a:ext>
            </a:extLst>
          </p:cNvPr>
          <p:cNvSpPr>
            <a:spLocks noGrp="1" noChangeArrowheads="1"/>
          </p:cNvSpPr>
          <p:nvPr>
            <p:ph type="body" idx="1"/>
          </p:nvPr>
        </p:nvSpPr>
        <p:spPr/>
        <p:txBody>
          <a:bodyPr/>
          <a:lstStyle/>
          <a:p>
            <a:pPr>
              <a:lnSpc>
                <a:spcPct val="80000"/>
              </a:lnSpc>
            </a:pPr>
            <a:r>
              <a:rPr lang="en-GB" altLang="en-US" sz="2000"/>
              <a:t>In UNIX everything is a file.</a:t>
            </a:r>
          </a:p>
          <a:p>
            <a:pPr>
              <a:lnSpc>
                <a:spcPct val="80000"/>
              </a:lnSpc>
            </a:pPr>
            <a:r>
              <a:rPr lang="en-GB" altLang="en-US" sz="2000"/>
              <a:t>Resources within a UNIX/UNIX platform are accessed through file names as opposed to drive letters.</a:t>
            </a:r>
          </a:p>
          <a:p>
            <a:pPr>
              <a:lnSpc>
                <a:spcPct val="80000"/>
              </a:lnSpc>
            </a:pPr>
            <a:r>
              <a:rPr lang="en-US" altLang="en-US" sz="2000"/>
              <a:t>All hardware is represented as device files. </a:t>
            </a:r>
          </a:p>
          <a:p>
            <a:pPr lvl="1">
              <a:lnSpc>
                <a:spcPct val="80000"/>
              </a:lnSpc>
            </a:pPr>
            <a:r>
              <a:rPr lang="en-US" altLang="en-US" sz="1800"/>
              <a:t>Example:   /dev/cd0 can be a cdrom.</a:t>
            </a:r>
          </a:p>
          <a:p>
            <a:pPr>
              <a:lnSpc>
                <a:spcPct val="80000"/>
              </a:lnSpc>
            </a:pPr>
            <a:r>
              <a:rPr lang="en-GB" altLang="en-US" sz="2000"/>
              <a:t>All of the devices for the computers resources reside in its devices directory, usually /dev.</a:t>
            </a:r>
          </a:p>
          <a:p>
            <a:pPr>
              <a:lnSpc>
                <a:spcPct val="80000"/>
              </a:lnSpc>
            </a:pPr>
            <a:r>
              <a:rPr lang="en-GB" altLang="en-US" sz="2000"/>
              <a:t>Devices include</a:t>
            </a:r>
          </a:p>
          <a:p>
            <a:pPr lvl="1">
              <a:lnSpc>
                <a:spcPct val="80000"/>
              </a:lnSpc>
            </a:pPr>
            <a:r>
              <a:rPr lang="en-GB" altLang="en-US" sz="1800"/>
              <a:t>Hard disk (SCSI &amp; IDE)</a:t>
            </a:r>
          </a:p>
          <a:p>
            <a:pPr lvl="1">
              <a:lnSpc>
                <a:spcPct val="80000"/>
              </a:lnSpc>
            </a:pPr>
            <a:r>
              <a:rPr lang="en-GB" altLang="en-US" sz="1800"/>
              <a:t>Tape drives </a:t>
            </a:r>
          </a:p>
          <a:p>
            <a:pPr lvl="1">
              <a:lnSpc>
                <a:spcPct val="80000"/>
              </a:lnSpc>
            </a:pPr>
            <a:r>
              <a:rPr lang="en-GB" altLang="en-US" sz="1800"/>
              <a:t>CDROMs</a:t>
            </a:r>
          </a:p>
          <a:p>
            <a:pPr lvl="1">
              <a:lnSpc>
                <a:spcPct val="80000"/>
              </a:lnSpc>
            </a:pPr>
            <a:r>
              <a:rPr lang="en-GB" altLang="en-US" sz="1800"/>
              <a:t>Floppy disks</a:t>
            </a:r>
          </a:p>
          <a:p>
            <a:pPr lvl="1">
              <a:lnSpc>
                <a:spcPct val="80000"/>
              </a:lnSpc>
            </a:pPr>
            <a:r>
              <a:rPr lang="en-GB" altLang="en-US" sz="1800"/>
              <a:t>ISDN terminal adapters / modems</a:t>
            </a:r>
          </a:p>
          <a:p>
            <a:pPr lvl="1">
              <a:lnSpc>
                <a:spcPct val="80000"/>
              </a:lnSpc>
            </a:pPr>
            <a:r>
              <a:rPr lang="en-GB" altLang="en-US" sz="1800"/>
              <a:t>mice</a:t>
            </a:r>
          </a:p>
          <a:p>
            <a:pPr lvl="1">
              <a:lnSpc>
                <a:spcPct val="80000"/>
              </a:lnSpc>
            </a:pPr>
            <a:r>
              <a:rPr lang="en-GB" altLang="en-US" sz="1800"/>
              <a:t>terminals (i.e. the screen)</a:t>
            </a:r>
          </a:p>
          <a:p>
            <a:pPr lvl="1">
              <a:lnSpc>
                <a:spcPct val="80000"/>
              </a:lnSpc>
            </a:pPr>
            <a:r>
              <a:rPr lang="en-GB" altLang="en-US" sz="1800"/>
              <a:t>keyboard</a:t>
            </a:r>
            <a:endParaRPr lang="en-US"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1986"/>
                                        </p:tgtEl>
                                        <p:attrNameLst>
                                          <p:attrName>style.visibility</p:attrName>
                                        </p:attrNameLst>
                                      </p:cBhvr>
                                      <p:to>
                                        <p:strVal val="visible"/>
                                      </p:to>
                                    </p:set>
                                    <p:anim calcmode="discrete" valueType="clr">
                                      <p:cBhvr override="childStyle">
                                        <p:cTn id="7" dur="80"/>
                                        <p:tgtEl>
                                          <p:spTgt spid="4198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1986"/>
                                        </p:tgtEl>
                                        <p:attrNameLst>
                                          <p:attrName>fillcolor</p:attrName>
                                        </p:attrNameLst>
                                      </p:cBhvr>
                                      <p:tavLst>
                                        <p:tav tm="0">
                                          <p:val>
                                            <p:clrVal>
                                              <a:schemeClr val="accent2"/>
                                            </p:clrVal>
                                          </p:val>
                                        </p:tav>
                                        <p:tav tm="50000">
                                          <p:val>
                                            <p:clrVal>
                                              <a:schemeClr val="hlink"/>
                                            </p:clrVal>
                                          </p:val>
                                        </p:tav>
                                      </p:tavLst>
                                    </p:anim>
                                    <p:set>
                                      <p:cBhvr>
                                        <p:cTn id="9" dur="80"/>
                                        <p:tgtEl>
                                          <p:spTgt spid="41986"/>
                                        </p:tgtEl>
                                        <p:attrNameLst>
                                          <p:attrName>fill.type</p:attrName>
                                        </p:attrNameLst>
                                      </p:cBhvr>
                                      <p:to>
                                        <p:strVal val="solid"/>
                                      </p:to>
                                    </p:set>
                                  </p:childTnLst>
                                </p:cTn>
                              </p:par>
                            </p:childTnLst>
                          </p:cTn>
                        </p:par>
                        <p:par>
                          <p:cTn id="10" fill="hold" nodeType="afterGroup">
                            <p:stCondLst>
                              <p:cond delay="360"/>
                            </p:stCondLst>
                            <p:childTnLst>
                              <p:par>
                                <p:cTn id="11" presetID="5" presetClass="entr" presetSubtype="10" fill="hold" grpId="0" nodeType="afterEffect">
                                  <p:stCondLst>
                                    <p:cond delay="0"/>
                                  </p:stCondLst>
                                  <p:childTnLst>
                                    <p:set>
                                      <p:cBhvr>
                                        <p:cTn id="12" dur="1" fill="hold">
                                          <p:stCondLst>
                                            <p:cond delay="0"/>
                                          </p:stCondLst>
                                        </p:cTn>
                                        <p:tgtEl>
                                          <p:spTgt spid="41987">
                                            <p:txEl>
                                              <p:pRg st="0" end="0"/>
                                            </p:txEl>
                                          </p:spTgt>
                                        </p:tgtEl>
                                        <p:attrNameLst>
                                          <p:attrName>style.visibility</p:attrName>
                                        </p:attrNameLst>
                                      </p:cBhvr>
                                      <p:to>
                                        <p:strVal val="visible"/>
                                      </p:to>
                                    </p:set>
                                    <p:animEffect transition="in" filter="checkerboard(across)">
                                      <p:cBhvr>
                                        <p:cTn id="13" dur="500"/>
                                        <p:tgtEl>
                                          <p:spTgt spid="4198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1987">
                                            <p:txEl>
                                              <p:pRg st="1" end="1"/>
                                            </p:txEl>
                                          </p:spTgt>
                                        </p:tgtEl>
                                        <p:attrNameLst>
                                          <p:attrName>style.visibility</p:attrName>
                                        </p:attrNameLst>
                                      </p:cBhvr>
                                      <p:to>
                                        <p:strVal val="visible"/>
                                      </p:to>
                                    </p:set>
                                    <p:animEffect transition="in" filter="checkerboard(across)">
                                      <p:cBhvr>
                                        <p:cTn id="18" dur="500"/>
                                        <p:tgtEl>
                                          <p:spTgt spid="41987">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41987">
                                            <p:txEl>
                                              <p:pRg st="2" end="2"/>
                                            </p:txEl>
                                          </p:spTgt>
                                        </p:tgtEl>
                                        <p:attrNameLst>
                                          <p:attrName>style.visibility</p:attrName>
                                        </p:attrNameLst>
                                      </p:cBhvr>
                                      <p:to>
                                        <p:strVal val="visible"/>
                                      </p:to>
                                    </p:set>
                                    <p:animEffect transition="in" filter="checkerboard(across)">
                                      <p:cBhvr>
                                        <p:cTn id="23" dur="500"/>
                                        <p:tgtEl>
                                          <p:spTgt spid="41987">
                                            <p:txEl>
                                              <p:pRg st="2" end="2"/>
                                            </p:txEl>
                                          </p:spTgt>
                                        </p:tgtEl>
                                      </p:cBhvr>
                                    </p:animEffect>
                                  </p:childTnLst>
                                </p:cTn>
                              </p:par>
                            </p:childTnLst>
                          </p:cTn>
                        </p:par>
                        <p:par>
                          <p:cTn id="24" fill="hold" nodeType="afterGroup">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41987">
                                            <p:txEl>
                                              <p:pRg st="3" end="3"/>
                                            </p:txEl>
                                          </p:spTgt>
                                        </p:tgtEl>
                                        <p:attrNameLst>
                                          <p:attrName>style.visibility</p:attrName>
                                        </p:attrNameLst>
                                      </p:cBhvr>
                                      <p:to>
                                        <p:strVal val="visible"/>
                                      </p:to>
                                    </p:set>
                                    <p:anim calcmode="lin" valueType="num">
                                      <p:cBhvr additive="base">
                                        <p:cTn id="27"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41987">
                                            <p:txEl>
                                              <p:pRg st="4" end="4"/>
                                            </p:txEl>
                                          </p:spTgt>
                                        </p:tgtEl>
                                        <p:attrNameLst>
                                          <p:attrName>style.visibility</p:attrName>
                                        </p:attrNameLst>
                                      </p:cBhvr>
                                      <p:to>
                                        <p:strVal val="visible"/>
                                      </p:to>
                                    </p:set>
                                    <p:animEffect transition="in" filter="checkerboard(across)">
                                      <p:cBhvr>
                                        <p:cTn id="33" dur="500"/>
                                        <p:tgtEl>
                                          <p:spTgt spid="41987">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1987">
                                            <p:txEl>
                                              <p:pRg st="5" end="5"/>
                                            </p:txEl>
                                          </p:spTgt>
                                        </p:tgtEl>
                                        <p:attrNameLst>
                                          <p:attrName>style.visibility</p:attrName>
                                        </p:attrNameLst>
                                      </p:cBhvr>
                                      <p:to>
                                        <p:strVal val="visible"/>
                                      </p:to>
                                    </p:set>
                                    <p:animEffect transition="in" filter="checkerboard(across)">
                                      <p:cBhvr>
                                        <p:cTn id="38" dur="500"/>
                                        <p:tgtEl>
                                          <p:spTgt spid="41987">
                                            <p:txEl>
                                              <p:pRg st="5" end="5"/>
                                            </p:txEl>
                                          </p:spTgt>
                                        </p:tgtEl>
                                      </p:cBhvr>
                                    </p:animEffect>
                                  </p:childTnLst>
                                </p:cTn>
                              </p:par>
                            </p:childTnLst>
                          </p:cTn>
                        </p:par>
                        <p:par>
                          <p:cTn id="39" fill="hold" nodeType="afterGroup">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41987">
                                            <p:txEl>
                                              <p:pRg st="6" end="6"/>
                                            </p:txEl>
                                          </p:spTgt>
                                        </p:tgtEl>
                                        <p:attrNameLst>
                                          <p:attrName>style.visibility</p:attrName>
                                        </p:attrNameLst>
                                      </p:cBhvr>
                                      <p:to>
                                        <p:strVal val="visible"/>
                                      </p:to>
                                    </p:set>
                                    <p:anim calcmode="lin" valueType="num">
                                      <p:cBhvr additive="base">
                                        <p:cTn id="42"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1987">
                                            <p:txEl>
                                              <p:pRg st="6" end="6"/>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1000"/>
                            </p:stCondLst>
                            <p:childTnLst>
                              <p:par>
                                <p:cTn id="45" presetID="2" presetClass="entr" presetSubtype="4" fill="hold" grpId="0" nodeType="afterEffect">
                                  <p:stCondLst>
                                    <p:cond delay="0"/>
                                  </p:stCondLst>
                                  <p:childTnLst>
                                    <p:set>
                                      <p:cBhvr>
                                        <p:cTn id="46" dur="1" fill="hold">
                                          <p:stCondLst>
                                            <p:cond delay="0"/>
                                          </p:stCondLst>
                                        </p:cTn>
                                        <p:tgtEl>
                                          <p:spTgt spid="41987">
                                            <p:txEl>
                                              <p:pRg st="7" end="7"/>
                                            </p:txEl>
                                          </p:spTgt>
                                        </p:tgtEl>
                                        <p:attrNameLst>
                                          <p:attrName>style.visibility</p:attrName>
                                        </p:attrNameLst>
                                      </p:cBhvr>
                                      <p:to>
                                        <p:strVal val="visible"/>
                                      </p:to>
                                    </p:set>
                                    <p:anim calcmode="lin" valueType="num">
                                      <p:cBhvr additive="base">
                                        <p:cTn id="47" dur="500" fill="hold"/>
                                        <p:tgtEl>
                                          <p:spTgt spid="41987">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987">
                                            <p:txEl>
                                              <p:pRg st="7" end="7"/>
                                            </p:txEl>
                                          </p:spTgt>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1500"/>
                            </p:stCondLst>
                            <p:childTnLst>
                              <p:par>
                                <p:cTn id="50" presetID="2" presetClass="entr" presetSubtype="4" fill="hold" grpId="0" nodeType="afterEffect">
                                  <p:stCondLst>
                                    <p:cond delay="0"/>
                                  </p:stCondLst>
                                  <p:childTnLst>
                                    <p:set>
                                      <p:cBhvr>
                                        <p:cTn id="51" dur="1" fill="hold">
                                          <p:stCondLst>
                                            <p:cond delay="0"/>
                                          </p:stCondLst>
                                        </p:cTn>
                                        <p:tgtEl>
                                          <p:spTgt spid="41987">
                                            <p:txEl>
                                              <p:pRg st="8" end="8"/>
                                            </p:txEl>
                                          </p:spTgt>
                                        </p:tgtEl>
                                        <p:attrNameLst>
                                          <p:attrName>style.visibility</p:attrName>
                                        </p:attrNameLst>
                                      </p:cBhvr>
                                      <p:to>
                                        <p:strVal val="visible"/>
                                      </p:to>
                                    </p:set>
                                    <p:anim calcmode="lin" valueType="num">
                                      <p:cBhvr additive="base">
                                        <p:cTn id="52" dur="500" fill="hold"/>
                                        <p:tgtEl>
                                          <p:spTgt spid="41987">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1987">
                                            <p:txEl>
                                              <p:pRg st="8" end="8"/>
                                            </p:txEl>
                                          </p:spTgt>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2000"/>
                            </p:stCondLst>
                            <p:childTnLst>
                              <p:par>
                                <p:cTn id="55" presetID="2" presetClass="entr" presetSubtype="4" fill="hold" grpId="0" nodeType="afterEffect">
                                  <p:stCondLst>
                                    <p:cond delay="0"/>
                                  </p:stCondLst>
                                  <p:childTnLst>
                                    <p:set>
                                      <p:cBhvr>
                                        <p:cTn id="56" dur="1" fill="hold">
                                          <p:stCondLst>
                                            <p:cond delay="0"/>
                                          </p:stCondLst>
                                        </p:cTn>
                                        <p:tgtEl>
                                          <p:spTgt spid="41987">
                                            <p:txEl>
                                              <p:pRg st="9" end="9"/>
                                            </p:txEl>
                                          </p:spTgt>
                                        </p:tgtEl>
                                        <p:attrNameLst>
                                          <p:attrName>style.visibility</p:attrName>
                                        </p:attrNameLst>
                                      </p:cBhvr>
                                      <p:to>
                                        <p:strVal val="visible"/>
                                      </p:to>
                                    </p:set>
                                    <p:anim calcmode="lin" valueType="num">
                                      <p:cBhvr additive="base">
                                        <p:cTn id="57" dur="500" fill="hold"/>
                                        <p:tgtEl>
                                          <p:spTgt spid="41987">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1987">
                                            <p:txEl>
                                              <p:pRg st="9" end="9"/>
                                            </p:txEl>
                                          </p:spTgt>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2500"/>
                            </p:stCondLst>
                            <p:childTnLst>
                              <p:par>
                                <p:cTn id="60" presetID="2" presetClass="entr" presetSubtype="4" fill="hold" grpId="0" nodeType="afterEffect">
                                  <p:stCondLst>
                                    <p:cond delay="0"/>
                                  </p:stCondLst>
                                  <p:childTnLst>
                                    <p:set>
                                      <p:cBhvr>
                                        <p:cTn id="61" dur="1" fill="hold">
                                          <p:stCondLst>
                                            <p:cond delay="0"/>
                                          </p:stCondLst>
                                        </p:cTn>
                                        <p:tgtEl>
                                          <p:spTgt spid="41987">
                                            <p:txEl>
                                              <p:pRg st="10" end="10"/>
                                            </p:txEl>
                                          </p:spTgt>
                                        </p:tgtEl>
                                        <p:attrNameLst>
                                          <p:attrName>style.visibility</p:attrName>
                                        </p:attrNameLst>
                                      </p:cBhvr>
                                      <p:to>
                                        <p:strVal val="visible"/>
                                      </p:to>
                                    </p:set>
                                    <p:anim calcmode="lin" valueType="num">
                                      <p:cBhvr additive="base">
                                        <p:cTn id="62" dur="500" fill="hold"/>
                                        <p:tgtEl>
                                          <p:spTgt spid="41987">
                                            <p:txEl>
                                              <p:pRg st="10" end="1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1987">
                                            <p:txEl>
                                              <p:pRg st="10" end="10"/>
                                            </p:txEl>
                                          </p:spTgt>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3000"/>
                            </p:stCondLst>
                            <p:childTnLst>
                              <p:par>
                                <p:cTn id="65" presetID="2" presetClass="entr" presetSubtype="4" fill="hold" grpId="0" nodeType="afterEffect">
                                  <p:stCondLst>
                                    <p:cond delay="0"/>
                                  </p:stCondLst>
                                  <p:childTnLst>
                                    <p:set>
                                      <p:cBhvr>
                                        <p:cTn id="66" dur="1" fill="hold">
                                          <p:stCondLst>
                                            <p:cond delay="0"/>
                                          </p:stCondLst>
                                        </p:cTn>
                                        <p:tgtEl>
                                          <p:spTgt spid="41987">
                                            <p:txEl>
                                              <p:pRg st="11" end="11"/>
                                            </p:txEl>
                                          </p:spTgt>
                                        </p:tgtEl>
                                        <p:attrNameLst>
                                          <p:attrName>style.visibility</p:attrName>
                                        </p:attrNameLst>
                                      </p:cBhvr>
                                      <p:to>
                                        <p:strVal val="visible"/>
                                      </p:to>
                                    </p:set>
                                    <p:anim calcmode="lin" valueType="num">
                                      <p:cBhvr additive="base">
                                        <p:cTn id="67" dur="500" fill="hold"/>
                                        <p:tgtEl>
                                          <p:spTgt spid="41987">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1987">
                                            <p:txEl>
                                              <p:pRg st="11" end="11"/>
                                            </p:txEl>
                                          </p:spTgt>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3500"/>
                            </p:stCondLst>
                            <p:childTnLst>
                              <p:par>
                                <p:cTn id="70" presetID="2" presetClass="entr" presetSubtype="4" fill="hold" grpId="0" nodeType="afterEffect">
                                  <p:stCondLst>
                                    <p:cond delay="0"/>
                                  </p:stCondLst>
                                  <p:childTnLst>
                                    <p:set>
                                      <p:cBhvr>
                                        <p:cTn id="71" dur="1" fill="hold">
                                          <p:stCondLst>
                                            <p:cond delay="0"/>
                                          </p:stCondLst>
                                        </p:cTn>
                                        <p:tgtEl>
                                          <p:spTgt spid="41987">
                                            <p:txEl>
                                              <p:pRg st="12" end="12"/>
                                            </p:txEl>
                                          </p:spTgt>
                                        </p:tgtEl>
                                        <p:attrNameLst>
                                          <p:attrName>style.visibility</p:attrName>
                                        </p:attrNameLst>
                                      </p:cBhvr>
                                      <p:to>
                                        <p:strVal val="visible"/>
                                      </p:to>
                                    </p:set>
                                    <p:anim calcmode="lin" valueType="num">
                                      <p:cBhvr additive="base">
                                        <p:cTn id="72" dur="500" fill="hold"/>
                                        <p:tgtEl>
                                          <p:spTgt spid="41987">
                                            <p:txEl>
                                              <p:pRg st="12" end="12"/>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1987">
                                            <p:txEl>
                                              <p:pRg st="12" end="12"/>
                                            </p:txEl>
                                          </p:spTgt>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4000"/>
                            </p:stCondLst>
                            <p:childTnLst>
                              <p:par>
                                <p:cTn id="75" presetID="2" presetClass="entr" presetSubtype="4" fill="hold" grpId="0" nodeType="afterEffect">
                                  <p:stCondLst>
                                    <p:cond delay="0"/>
                                  </p:stCondLst>
                                  <p:childTnLst>
                                    <p:set>
                                      <p:cBhvr>
                                        <p:cTn id="76" dur="1" fill="hold">
                                          <p:stCondLst>
                                            <p:cond delay="0"/>
                                          </p:stCondLst>
                                        </p:cTn>
                                        <p:tgtEl>
                                          <p:spTgt spid="41987">
                                            <p:txEl>
                                              <p:pRg st="13" end="13"/>
                                            </p:txEl>
                                          </p:spTgt>
                                        </p:tgtEl>
                                        <p:attrNameLst>
                                          <p:attrName>style.visibility</p:attrName>
                                        </p:attrNameLst>
                                      </p:cBhvr>
                                      <p:to>
                                        <p:strVal val="visible"/>
                                      </p:to>
                                    </p:set>
                                    <p:anim calcmode="lin" valueType="num">
                                      <p:cBhvr additive="base">
                                        <p:cTn id="77" dur="500" fill="hold"/>
                                        <p:tgtEl>
                                          <p:spTgt spid="41987">
                                            <p:txEl>
                                              <p:pRg st="13" end="1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198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87" grpId="0" uiExpand="1" build="p"/>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C71958-B742-4ED6-B01D-0D748E822751}"/>
              </a:ext>
            </a:extLst>
          </p:cNvPr>
          <p:cNvSpPr>
            <a:spLocks noGrp="1"/>
          </p:cNvSpPr>
          <p:nvPr>
            <p:ph type="sldNum" sz="quarter" idx="10"/>
          </p:nvPr>
        </p:nvSpPr>
        <p:spPr/>
        <p:txBody>
          <a:bodyPr/>
          <a:lstStyle/>
          <a:p>
            <a:r>
              <a:rPr lang="en-GB" altLang="en-US"/>
              <a:t>Page </a:t>
            </a:r>
            <a:fld id="{3AFB9798-E247-4693-BE8A-0960FEBBE32A}" type="slidenum">
              <a:rPr lang="en-GB" altLang="en-US"/>
              <a:pPr/>
              <a:t>119</a:t>
            </a:fld>
            <a:r>
              <a:rPr lang="en-GB" altLang="en-US" sz="1400" b="0">
                <a:solidFill>
                  <a:schemeClr val="tx1"/>
                </a:solidFill>
              </a:rPr>
              <a:t> | 05 June 2006 | UNIX Fundamentals </a:t>
            </a:r>
          </a:p>
        </p:txBody>
      </p:sp>
      <p:sp>
        <p:nvSpPr>
          <p:cNvPr id="71682" name="Rectangle 2">
            <a:extLst>
              <a:ext uri="{FF2B5EF4-FFF2-40B4-BE49-F238E27FC236}">
                <a16:creationId xmlns:a16="http://schemas.microsoft.com/office/drawing/2014/main" id="{040521DA-3117-4474-A6FE-B508142E9A46}"/>
              </a:ext>
            </a:extLst>
          </p:cNvPr>
          <p:cNvSpPr>
            <a:spLocks noGrp="1" noChangeArrowheads="1"/>
          </p:cNvSpPr>
          <p:nvPr>
            <p:ph type="title"/>
          </p:nvPr>
        </p:nvSpPr>
        <p:spPr/>
        <p:txBody>
          <a:bodyPr/>
          <a:lstStyle/>
          <a:p>
            <a:r>
              <a:rPr lang="en-US" altLang="en-US"/>
              <a:t>Devices II</a:t>
            </a:r>
          </a:p>
        </p:txBody>
      </p:sp>
      <p:sp>
        <p:nvSpPr>
          <p:cNvPr id="71683" name="Rectangle 3">
            <a:extLst>
              <a:ext uri="{FF2B5EF4-FFF2-40B4-BE49-F238E27FC236}">
                <a16:creationId xmlns:a16="http://schemas.microsoft.com/office/drawing/2014/main" id="{8AF3BD7D-7BA2-483A-8851-EA2AA8872095}"/>
              </a:ext>
            </a:extLst>
          </p:cNvPr>
          <p:cNvSpPr>
            <a:spLocks noGrp="1" noChangeArrowheads="1"/>
          </p:cNvSpPr>
          <p:nvPr>
            <p:ph type="body" idx="1"/>
          </p:nvPr>
        </p:nvSpPr>
        <p:spPr/>
        <p:txBody>
          <a:bodyPr/>
          <a:lstStyle/>
          <a:p>
            <a:r>
              <a:rPr lang="en-GB" altLang="en-US" sz="1800"/>
              <a:t>A device driver is a program that manages the interaction between a piece of hardware and the kernel. </a:t>
            </a:r>
          </a:p>
          <a:p>
            <a:r>
              <a:rPr lang="en-US" altLang="en-US" sz="1600"/>
              <a:t>Device drivers implement a standardized set of function with a device interacts with the kernel</a:t>
            </a:r>
            <a:endParaRPr lang="en-US" altLang="en-US" sz="1800"/>
          </a:p>
          <a:p>
            <a:r>
              <a:rPr lang="en-US" altLang="en-US" sz="1800"/>
              <a:t>Functions include</a:t>
            </a:r>
          </a:p>
          <a:p>
            <a:pPr lvl="1"/>
            <a:r>
              <a:rPr lang="en-US" altLang="en-US" sz="1600"/>
              <a:t>Open, close, read, stop, write, timeout</a:t>
            </a:r>
          </a:p>
          <a:p>
            <a:r>
              <a:rPr lang="en-US" altLang="en-US" sz="1800"/>
              <a:t>Devices fall into two principle types</a:t>
            </a:r>
          </a:p>
          <a:p>
            <a:pPr lvl="1"/>
            <a:r>
              <a:rPr lang="en-US" altLang="en-US" sz="1600"/>
              <a:t>Block devices read and write block (usually multiples of 512 bytes)</a:t>
            </a:r>
          </a:p>
          <a:p>
            <a:pPr lvl="1"/>
            <a:r>
              <a:rPr lang="en-US" altLang="en-US" sz="1600"/>
              <a:t>Character devices can read and write one byte at a time</a:t>
            </a:r>
            <a:r>
              <a:rPr lang="en-GB" altLang="en-US" sz="1600"/>
              <a:t> Different UNIX platforms have different naming conventions for these devices.</a:t>
            </a:r>
          </a:p>
          <a:p>
            <a:r>
              <a:rPr lang="en-GB" altLang="en-US" sz="1800"/>
              <a:t>The kernel maintains tables for the block and character devices</a:t>
            </a:r>
          </a:p>
          <a:p>
            <a:r>
              <a:rPr lang="en-GB" altLang="en-US" sz="1800"/>
              <a:t>When programs perform operations on devices the kernel directs the control to the correct function in a device driver</a:t>
            </a:r>
          </a:p>
          <a:p>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71682"/>
                                        </p:tgtEl>
                                        <p:attrNameLst>
                                          <p:attrName>style.visibility</p:attrName>
                                        </p:attrNameLst>
                                      </p:cBhvr>
                                      <p:to>
                                        <p:strVal val="visible"/>
                                      </p:to>
                                    </p:set>
                                    <p:anim calcmode="discrete" valueType="clr">
                                      <p:cBhvr override="childStyle">
                                        <p:cTn id="7" dur="80"/>
                                        <p:tgtEl>
                                          <p:spTgt spid="7168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682"/>
                                        </p:tgtEl>
                                        <p:attrNameLst>
                                          <p:attrName>fillcolor</p:attrName>
                                        </p:attrNameLst>
                                      </p:cBhvr>
                                      <p:tavLst>
                                        <p:tav tm="0">
                                          <p:val>
                                            <p:clrVal>
                                              <a:schemeClr val="accent2"/>
                                            </p:clrVal>
                                          </p:val>
                                        </p:tav>
                                        <p:tav tm="50000">
                                          <p:val>
                                            <p:clrVal>
                                              <a:schemeClr val="hlink"/>
                                            </p:clrVal>
                                          </p:val>
                                        </p:tav>
                                      </p:tavLst>
                                    </p:anim>
                                    <p:set>
                                      <p:cBhvr>
                                        <p:cTn id="9" dur="80"/>
                                        <p:tgtEl>
                                          <p:spTgt spid="71682"/>
                                        </p:tgtEl>
                                        <p:attrNameLst>
                                          <p:attrName>fill.type</p:attrName>
                                        </p:attrNameLst>
                                      </p:cBhvr>
                                      <p:to>
                                        <p:strVal val="solid"/>
                                      </p:to>
                                    </p:set>
                                  </p:childTnLst>
                                </p:cTn>
                              </p:par>
                            </p:childTnLst>
                          </p:cTn>
                        </p:par>
                        <p:par>
                          <p:cTn id="10" fill="hold" nodeType="afterGroup">
                            <p:stCondLst>
                              <p:cond delay="400"/>
                            </p:stCondLst>
                            <p:childTnLst>
                              <p:par>
                                <p:cTn id="11" presetID="5" presetClass="entr" presetSubtype="10" fill="hold" grpId="0" nodeType="afterEffect">
                                  <p:stCondLst>
                                    <p:cond delay="0"/>
                                  </p:stCondLst>
                                  <p:childTnLst>
                                    <p:set>
                                      <p:cBhvr>
                                        <p:cTn id="12" dur="1" fill="hold">
                                          <p:stCondLst>
                                            <p:cond delay="0"/>
                                          </p:stCondLst>
                                        </p:cTn>
                                        <p:tgtEl>
                                          <p:spTgt spid="71683">
                                            <p:txEl>
                                              <p:pRg st="0" end="0"/>
                                            </p:txEl>
                                          </p:spTgt>
                                        </p:tgtEl>
                                        <p:attrNameLst>
                                          <p:attrName>style.visibility</p:attrName>
                                        </p:attrNameLst>
                                      </p:cBhvr>
                                      <p:to>
                                        <p:strVal val="visible"/>
                                      </p:to>
                                    </p:set>
                                    <p:animEffect transition="in" filter="checkerboard(across)">
                                      <p:cBhvr>
                                        <p:cTn id="13" dur="500"/>
                                        <p:tgtEl>
                                          <p:spTgt spid="7168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71683">
                                            <p:txEl>
                                              <p:pRg st="1" end="1"/>
                                            </p:txEl>
                                          </p:spTgt>
                                        </p:tgtEl>
                                        <p:attrNameLst>
                                          <p:attrName>style.visibility</p:attrName>
                                        </p:attrNameLst>
                                      </p:cBhvr>
                                      <p:to>
                                        <p:strVal val="visible"/>
                                      </p:to>
                                    </p:set>
                                    <p:animEffect transition="in" filter="checkerboard(across)">
                                      <p:cBhvr>
                                        <p:cTn id="18" dur="500"/>
                                        <p:tgtEl>
                                          <p:spTgt spid="7168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71683">
                                            <p:txEl>
                                              <p:pRg st="2" end="2"/>
                                            </p:txEl>
                                          </p:spTgt>
                                        </p:tgtEl>
                                        <p:attrNameLst>
                                          <p:attrName>style.visibility</p:attrName>
                                        </p:attrNameLst>
                                      </p:cBhvr>
                                      <p:to>
                                        <p:strVal val="visible"/>
                                      </p:to>
                                    </p:set>
                                    <p:animEffect transition="in" filter="checkerboard(across)">
                                      <p:cBhvr>
                                        <p:cTn id="23" dur="500"/>
                                        <p:tgtEl>
                                          <p:spTgt spid="71683">
                                            <p:txEl>
                                              <p:pRg st="2" end="2"/>
                                            </p:txEl>
                                          </p:spTgt>
                                        </p:tgtEl>
                                      </p:cBhvr>
                                    </p:animEffect>
                                  </p:childTnLst>
                                </p:cTn>
                              </p:par>
                            </p:childTnLst>
                          </p:cTn>
                        </p:par>
                        <p:par>
                          <p:cTn id="24" fill="hold" nodeType="afterGroup">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71683">
                                            <p:txEl>
                                              <p:pRg st="3" end="3"/>
                                            </p:txEl>
                                          </p:spTgt>
                                        </p:tgtEl>
                                        <p:attrNameLst>
                                          <p:attrName>style.visibility</p:attrName>
                                        </p:attrNameLst>
                                      </p:cBhvr>
                                      <p:to>
                                        <p:strVal val="visible"/>
                                      </p:to>
                                    </p:set>
                                    <p:anim calcmode="lin" valueType="num">
                                      <p:cBhvr additive="base">
                                        <p:cTn id="27" dur="500" fill="hold"/>
                                        <p:tgtEl>
                                          <p:spTgt spid="7168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71683">
                                            <p:txEl>
                                              <p:pRg st="4" end="4"/>
                                            </p:txEl>
                                          </p:spTgt>
                                        </p:tgtEl>
                                        <p:attrNameLst>
                                          <p:attrName>style.visibility</p:attrName>
                                        </p:attrNameLst>
                                      </p:cBhvr>
                                      <p:to>
                                        <p:strVal val="visible"/>
                                      </p:to>
                                    </p:set>
                                    <p:animEffect transition="in" filter="checkerboard(across)">
                                      <p:cBhvr>
                                        <p:cTn id="33" dur="500"/>
                                        <p:tgtEl>
                                          <p:spTgt spid="71683">
                                            <p:txEl>
                                              <p:pRg st="4" end="4"/>
                                            </p:txEl>
                                          </p:spTgt>
                                        </p:tgtEl>
                                      </p:cBhvr>
                                    </p:animEffect>
                                  </p:childTnLst>
                                </p:cTn>
                              </p:par>
                            </p:childTnLst>
                          </p:cTn>
                        </p:par>
                        <p:par>
                          <p:cTn id="34" fill="hold" nodeType="afterGroup">
                            <p:stCondLst>
                              <p:cond delay="500"/>
                            </p:stCondLst>
                            <p:childTnLst>
                              <p:par>
                                <p:cTn id="35" presetID="2" presetClass="entr" presetSubtype="4" fill="hold" grpId="0" nodeType="afterEffect">
                                  <p:stCondLst>
                                    <p:cond delay="0"/>
                                  </p:stCondLst>
                                  <p:childTnLst>
                                    <p:set>
                                      <p:cBhvr>
                                        <p:cTn id="36" dur="1" fill="hold">
                                          <p:stCondLst>
                                            <p:cond delay="0"/>
                                          </p:stCondLst>
                                        </p:cTn>
                                        <p:tgtEl>
                                          <p:spTgt spid="71683">
                                            <p:txEl>
                                              <p:pRg st="5" end="5"/>
                                            </p:txEl>
                                          </p:spTgt>
                                        </p:tgtEl>
                                        <p:attrNameLst>
                                          <p:attrName>style.visibility</p:attrName>
                                        </p:attrNameLst>
                                      </p:cBhvr>
                                      <p:to>
                                        <p:strVal val="visible"/>
                                      </p:to>
                                    </p:set>
                                    <p:anim calcmode="lin" valueType="num">
                                      <p:cBhvr additive="base">
                                        <p:cTn id="37" dur="5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683">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1000"/>
                            </p:stCondLst>
                            <p:childTnLst>
                              <p:par>
                                <p:cTn id="40" presetID="2" presetClass="entr" presetSubtype="4" fill="hold" grpId="0" nodeType="afterEffect">
                                  <p:stCondLst>
                                    <p:cond delay="0"/>
                                  </p:stCondLst>
                                  <p:childTnLst>
                                    <p:set>
                                      <p:cBhvr>
                                        <p:cTn id="41" dur="1" fill="hold">
                                          <p:stCondLst>
                                            <p:cond delay="0"/>
                                          </p:stCondLst>
                                        </p:cTn>
                                        <p:tgtEl>
                                          <p:spTgt spid="71683">
                                            <p:txEl>
                                              <p:pRg st="6" end="6"/>
                                            </p:txEl>
                                          </p:spTgt>
                                        </p:tgtEl>
                                        <p:attrNameLst>
                                          <p:attrName>style.visibility</p:attrName>
                                        </p:attrNameLst>
                                      </p:cBhvr>
                                      <p:to>
                                        <p:strVal val="visible"/>
                                      </p:to>
                                    </p:set>
                                    <p:anim calcmode="lin" valueType="num">
                                      <p:cBhvr additive="base">
                                        <p:cTn id="42" dur="500" fill="hold"/>
                                        <p:tgtEl>
                                          <p:spTgt spid="7168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16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71683">
                                            <p:txEl>
                                              <p:pRg st="7" end="7"/>
                                            </p:txEl>
                                          </p:spTgt>
                                        </p:tgtEl>
                                        <p:attrNameLst>
                                          <p:attrName>style.visibility</p:attrName>
                                        </p:attrNameLst>
                                      </p:cBhvr>
                                      <p:to>
                                        <p:strVal val="visible"/>
                                      </p:to>
                                    </p:set>
                                    <p:animEffect transition="in" filter="checkerboard(across)">
                                      <p:cBhvr>
                                        <p:cTn id="48" dur="500"/>
                                        <p:tgtEl>
                                          <p:spTgt spid="71683">
                                            <p:txEl>
                                              <p:pRg st="7" end="7"/>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71683">
                                            <p:txEl>
                                              <p:pRg st="8" end="8"/>
                                            </p:txEl>
                                          </p:spTgt>
                                        </p:tgtEl>
                                        <p:attrNameLst>
                                          <p:attrName>style.visibility</p:attrName>
                                        </p:attrNameLst>
                                      </p:cBhvr>
                                      <p:to>
                                        <p:strVal val="visible"/>
                                      </p:to>
                                    </p:set>
                                    <p:animEffect transition="in" filter="checkerboard(across)">
                                      <p:cBhvr>
                                        <p:cTn id="53" dur="500"/>
                                        <p:tgtEl>
                                          <p:spTgt spid="716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886910-6613-4B8A-A2FD-F978BDD0DA64}"/>
              </a:ext>
            </a:extLst>
          </p:cNvPr>
          <p:cNvSpPr>
            <a:spLocks noGrp="1"/>
          </p:cNvSpPr>
          <p:nvPr>
            <p:ph type="sldNum" sz="quarter" idx="10"/>
          </p:nvPr>
        </p:nvSpPr>
        <p:spPr/>
        <p:txBody>
          <a:bodyPr/>
          <a:lstStyle/>
          <a:p>
            <a:r>
              <a:rPr lang="en-GB" altLang="en-US"/>
              <a:t>Page </a:t>
            </a:r>
            <a:fld id="{273134A6-815A-4A2A-9168-37E8BE45B03A}" type="slidenum">
              <a:rPr lang="en-GB" altLang="en-US"/>
              <a:pPr/>
              <a:t>12</a:t>
            </a:fld>
            <a:r>
              <a:rPr lang="en-GB" altLang="en-US" sz="1400" b="0">
                <a:solidFill>
                  <a:schemeClr val="tx1"/>
                </a:solidFill>
              </a:rPr>
              <a:t> | 05 June 2006 | UNIX Fundamentals </a:t>
            </a:r>
          </a:p>
        </p:txBody>
      </p:sp>
      <p:sp>
        <p:nvSpPr>
          <p:cNvPr id="102402" name="Rectangle 2">
            <a:extLst>
              <a:ext uri="{FF2B5EF4-FFF2-40B4-BE49-F238E27FC236}">
                <a16:creationId xmlns:a16="http://schemas.microsoft.com/office/drawing/2014/main" id="{EEB31485-DE8B-4D99-AF1B-FD1E2E30D46E}"/>
              </a:ext>
            </a:extLst>
          </p:cNvPr>
          <p:cNvSpPr>
            <a:spLocks noGrp="1" noChangeArrowheads="1"/>
          </p:cNvSpPr>
          <p:nvPr>
            <p:ph type="title"/>
          </p:nvPr>
        </p:nvSpPr>
        <p:spPr/>
        <p:txBody>
          <a:bodyPr/>
          <a:lstStyle/>
          <a:p>
            <a:r>
              <a:rPr lang="en-GB" altLang="en-US"/>
              <a:t>UNIX History</a:t>
            </a:r>
            <a:endParaRPr lang="en-US" altLang="en-US"/>
          </a:p>
        </p:txBody>
      </p:sp>
      <p:sp>
        <p:nvSpPr>
          <p:cNvPr id="102403" name="Rectangle 3">
            <a:extLst>
              <a:ext uri="{FF2B5EF4-FFF2-40B4-BE49-F238E27FC236}">
                <a16:creationId xmlns:a16="http://schemas.microsoft.com/office/drawing/2014/main" id="{FB6EE8B0-0B27-4123-8DB8-8DA235F23B8A}"/>
              </a:ext>
            </a:extLst>
          </p:cNvPr>
          <p:cNvSpPr>
            <a:spLocks noGrp="1" noChangeArrowheads="1"/>
          </p:cNvSpPr>
          <p:nvPr>
            <p:ph type="body" idx="1"/>
          </p:nvPr>
        </p:nvSpPr>
        <p:spPr/>
        <p:txBody>
          <a:bodyPr/>
          <a:lstStyle/>
          <a:p>
            <a:r>
              <a:rPr lang="en-GB" altLang="en-US"/>
              <a:t>2000 - The dot-com crash</a:t>
            </a:r>
          </a:p>
          <a:p>
            <a:r>
              <a:rPr lang="en-GB" altLang="en-US"/>
              <a:t>Lead to significant consolidation of UNIX users</a:t>
            </a:r>
          </a:p>
          <a:p>
            <a:r>
              <a:rPr lang="en-GB" altLang="en-US"/>
              <a:t>Main derivatives of UNIX are now:</a:t>
            </a:r>
          </a:p>
          <a:p>
            <a:pPr lvl="1"/>
            <a:r>
              <a:rPr lang="en-GB" altLang="en-US"/>
              <a:t>IBM’s AIX</a:t>
            </a:r>
          </a:p>
          <a:p>
            <a:pPr lvl="1"/>
            <a:r>
              <a:rPr lang="en-GB" altLang="en-US"/>
              <a:t>Sun Microsystems's Solaris</a:t>
            </a:r>
          </a:p>
          <a:p>
            <a:pPr lvl="1"/>
            <a:r>
              <a:rPr lang="en-GB" altLang="en-US"/>
              <a:t>HP’s HP-UX</a:t>
            </a:r>
          </a:p>
          <a:p>
            <a:pPr lvl="1"/>
            <a:r>
              <a:rPr lang="en-GB" altLang="en-US"/>
              <a:t>Linux (many different Vendors)</a:t>
            </a:r>
            <a:endParaRPr lang="en-US" altLang="en-US"/>
          </a:p>
          <a:p>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02402"/>
                                        </p:tgtEl>
                                        <p:attrNameLst>
                                          <p:attrName>style.visibility</p:attrName>
                                        </p:attrNameLst>
                                      </p:cBhvr>
                                      <p:to>
                                        <p:strVal val="visible"/>
                                      </p:to>
                                    </p:set>
                                    <p:anim calcmode="discrete" valueType="clr">
                                      <p:cBhvr override="childStyle">
                                        <p:cTn id="7" dur="80"/>
                                        <p:tgtEl>
                                          <p:spTgt spid="10240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402"/>
                                        </p:tgtEl>
                                        <p:attrNameLst>
                                          <p:attrName>fillcolor</p:attrName>
                                        </p:attrNameLst>
                                      </p:cBhvr>
                                      <p:tavLst>
                                        <p:tav tm="0">
                                          <p:val>
                                            <p:clrVal>
                                              <a:schemeClr val="accent2"/>
                                            </p:clrVal>
                                          </p:val>
                                        </p:tav>
                                        <p:tav tm="50000">
                                          <p:val>
                                            <p:clrVal>
                                              <a:schemeClr val="hlink"/>
                                            </p:clrVal>
                                          </p:val>
                                        </p:tav>
                                      </p:tavLst>
                                    </p:anim>
                                    <p:set>
                                      <p:cBhvr>
                                        <p:cTn id="9" dur="80"/>
                                        <p:tgtEl>
                                          <p:spTgt spid="102402"/>
                                        </p:tgtEl>
                                        <p:attrNameLst>
                                          <p:attrName>fill.type</p:attrName>
                                        </p:attrNameLst>
                                      </p:cBhvr>
                                      <p:to>
                                        <p:strVal val="solid"/>
                                      </p:to>
                                    </p:set>
                                  </p:childTnLst>
                                </p:cTn>
                              </p:par>
                            </p:childTnLst>
                          </p:cTn>
                        </p:par>
                        <p:par>
                          <p:cTn id="10" fill="hold" nodeType="afterGroup">
                            <p:stCondLst>
                              <p:cond delay="480"/>
                            </p:stCondLst>
                            <p:childTnLst>
                              <p:par>
                                <p:cTn id="11" presetID="5" presetClass="entr" presetSubtype="10" fill="hold" grpId="0" nodeType="afterEffect">
                                  <p:stCondLst>
                                    <p:cond delay="0"/>
                                  </p:stCondLst>
                                  <p:childTnLst>
                                    <p:set>
                                      <p:cBhvr>
                                        <p:cTn id="12" dur="1" fill="hold">
                                          <p:stCondLst>
                                            <p:cond delay="0"/>
                                          </p:stCondLst>
                                        </p:cTn>
                                        <p:tgtEl>
                                          <p:spTgt spid="102403">
                                            <p:txEl>
                                              <p:pRg st="0" end="0"/>
                                            </p:txEl>
                                          </p:spTgt>
                                        </p:tgtEl>
                                        <p:attrNameLst>
                                          <p:attrName>style.visibility</p:attrName>
                                        </p:attrNameLst>
                                      </p:cBhvr>
                                      <p:to>
                                        <p:strVal val="visible"/>
                                      </p:to>
                                    </p:set>
                                    <p:animEffect transition="in" filter="checkerboard(across)">
                                      <p:cBhvr>
                                        <p:cTn id="13" dur="500"/>
                                        <p:tgtEl>
                                          <p:spTgt spid="102403">
                                            <p:txEl>
                                              <p:pRg st="0" end="0"/>
                                            </p:txEl>
                                          </p:spTgt>
                                        </p:tgtEl>
                                      </p:cBhvr>
                                    </p:animEffect>
                                  </p:childTnLst>
                                </p:cTn>
                              </p:par>
                            </p:childTnLst>
                          </p:cTn>
                        </p:par>
                        <p:par>
                          <p:cTn id="14" fill="hold" nodeType="afterGroup">
                            <p:stCondLst>
                              <p:cond delay="980"/>
                            </p:stCondLst>
                            <p:childTnLst>
                              <p:par>
                                <p:cTn id="15" presetID="5" presetClass="entr" presetSubtype="10" fill="hold" grpId="0" nodeType="afterEffect">
                                  <p:stCondLst>
                                    <p:cond delay="0"/>
                                  </p:stCondLst>
                                  <p:childTnLst>
                                    <p:set>
                                      <p:cBhvr>
                                        <p:cTn id="16" dur="1" fill="hold">
                                          <p:stCondLst>
                                            <p:cond delay="0"/>
                                          </p:stCondLst>
                                        </p:cTn>
                                        <p:tgtEl>
                                          <p:spTgt spid="102403">
                                            <p:txEl>
                                              <p:pRg st="1" end="1"/>
                                            </p:txEl>
                                          </p:spTgt>
                                        </p:tgtEl>
                                        <p:attrNameLst>
                                          <p:attrName>style.visibility</p:attrName>
                                        </p:attrNameLst>
                                      </p:cBhvr>
                                      <p:to>
                                        <p:strVal val="visible"/>
                                      </p:to>
                                    </p:set>
                                    <p:animEffect transition="in" filter="checkerboard(across)">
                                      <p:cBhvr>
                                        <p:cTn id="17" dur="500"/>
                                        <p:tgtEl>
                                          <p:spTgt spid="102403">
                                            <p:txEl>
                                              <p:pRg st="1" end="1"/>
                                            </p:txEl>
                                          </p:spTgt>
                                        </p:tgtEl>
                                      </p:cBhvr>
                                    </p:animEffect>
                                  </p:childTnLst>
                                </p:cTn>
                              </p:par>
                            </p:childTnLst>
                          </p:cTn>
                        </p:par>
                        <p:par>
                          <p:cTn id="18" fill="hold" nodeType="afterGroup">
                            <p:stCondLst>
                              <p:cond delay="1480"/>
                            </p:stCondLst>
                            <p:childTnLst>
                              <p:par>
                                <p:cTn id="19" presetID="5" presetClass="entr" presetSubtype="10" fill="hold" grpId="0" nodeType="afterEffect">
                                  <p:stCondLst>
                                    <p:cond delay="0"/>
                                  </p:stCondLst>
                                  <p:childTnLst>
                                    <p:set>
                                      <p:cBhvr>
                                        <p:cTn id="20" dur="1" fill="hold">
                                          <p:stCondLst>
                                            <p:cond delay="0"/>
                                          </p:stCondLst>
                                        </p:cTn>
                                        <p:tgtEl>
                                          <p:spTgt spid="102403">
                                            <p:txEl>
                                              <p:pRg st="2" end="2"/>
                                            </p:txEl>
                                          </p:spTgt>
                                        </p:tgtEl>
                                        <p:attrNameLst>
                                          <p:attrName>style.visibility</p:attrName>
                                        </p:attrNameLst>
                                      </p:cBhvr>
                                      <p:to>
                                        <p:strVal val="visible"/>
                                      </p:to>
                                    </p:set>
                                    <p:animEffect transition="in" filter="checkerboard(across)">
                                      <p:cBhvr>
                                        <p:cTn id="21" dur="500"/>
                                        <p:tgtEl>
                                          <p:spTgt spid="102403">
                                            <p:txEl>
                                              <p:pRg st="2" end="2"/>
                                            </p:txEl>
                                          </p:spTgt>
                                        </p:tgtEl>
                                      </p:cBhvr>
                                    </p:animEffect>
                                  </p:childTnLst>
                                </p:cTn>
                              </p:par>
                            </p:childTnLst>
                          </p:cTn>
                        </p:par>
                        <p:par>
                          <p:cTn id="22" fill="hold" nodeType="afterGroup">
                            <p:stCondLst>
                              <p:cond delay="1980"/>
                            </p:stCondLst>
                            <p:childTnLst>
                              <p:par>
                                <p:cTn id="23" presetID="2" presetClass="entr" presetSubtype="4" fill="hold" grpId="0" nodeType="afterEffect">
                                  <p:stCondLst>
                                    <p:cond delay="0"/>
                                  </p:stCondLst>
                                  <p:childTnLst>
                                    <p:set>
                                      <p:cBhvr>
                                        <p:cTn id="24" dur="1" fill="hold">
                                          <p:stCondLst>
                                            <p:cond delay="0"/>
                                          </p:stCondLst>
                                        </p:cTn>
                                        <p:tgtEl>
                                          <p:spTgt spid="102403">
                                            <p:txEl>
                                              <p:pRg st="3" end="3"/>
                                            </p:txEl>
                                          </p:spTgt>
                                        </p:tgtEl>
                                        <p:attrNameLst>
                                          <p:attrName>style.visibility</p:attrName>
                                        </p:attrNameLst>
                                      </p:cBhvr>
                                      <p:to>
                                        <p:strVal val="visible"/>
                                      </p:to>
                                    </p:set>
                                    <p:anim calcmode="lin" valueType="num">
                                      <p:cBhvr additive="base">
                                        <p:cTn id="25" dur="500" fill="hold"/>
                                        <p:tgtEl>
                                          <p:spTgt spid="1024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03">
                                            <p:txEl>
                                              <p:pRg st="3" end="3"/>
                                            </p:txEl>
                                          </p:spTgt>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480"/>
                            </p:stCondLst>
                            <p:childTnLst>
                              <p:par>
                                <p:cTn id="28" presetID="2" presetClass="entr" presetSubtype="4" fill="hold" grpId="0" nodeType="afterEffect">
                                  <p:stCondLst>
                                    <p:cond delay="0"/>
                                  </p:stCondLst>
                                  <p:childTnLst>
                                    <p:set>
                                      <p:cBhvr>
                                        <p:cTn id="29" dur="1" fill="hold">
                                          <p:stCondLst>
                                            <p:cond delay="0"/>
                                          </p:stCondLst>
                                        </p:cTn>
                                        <p:tgtEl>
                                          <p:spTgt spid="102403">
                                            <p:txEl>
                                              <p:pRg st="4" end="4"/>
                                            </p:txEl>
                                          </p:spTgt>
                                        </p:tgtEl>
                                        <p:attrNameLst>
                                          <p:attrName>style.visibility</p:attrName>
                                        </p:attrNameLst>
                                      </p:cBhvr>
                                      <p:to>
                                        <p:strVal val="visible"/>
                                      </p:to>
                                    </p:set>
                                    <p:anim calcmode="lin" valueType="num">
                                      <p:cBhvr additive="base">
                                        <p:cTn id="30" dur="500" fill="hold"/>
                                        <p:tgtEl>
                                          <p:spTgt spid="10240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2403">
                                            <p:txEl>
                                              <p:pRg st="4" end="4"/>
                                            </p:txEl>
                                          </p:spTgt>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2980"/>
                            </p:stCondLst>
                            <p:childTnLst>
                              <p:par>
                                <p:cTn id="33" presetID="2" presetClass="entr" presetSubtype="4" fill="hold" grpId="0" nodeType="afterEffect">
                                  <p:stCondLst>
                                    <p:cond delay="0"/>
                                  </p:stCondLst>
                                  <p:childTnLst>
                                    <p:set>
                                      <p:cBhvr>
                                        <p:cTn id="34" dur="1" fill="hold">
                                          <p:stCondLst>
                                            <p:cond delay="0"/>
                                          </p:stCondLst>
                                        </p:cTn>
                                        <p:tgtEl>
                                          <p:spTgt spid="102403">
                                            <p:txEl>
                                              <p:pRg st="5" end="5"/>
                                            </p:txEl>
                                          </p:spTgt>
                                        </p:tgtEl>
                                        <p:attrNameLst>
                                          <p:attrName>style.visibility</p:attrName>
                                        </p:attrNameLst>
                                      </p:cBhvr>
                                      <p:to>
                                        <p:strVal val="visible"/>
                                      </p:to>
                                    </p:set>
                                    <p:anim calcmode="lin" valueType="num">
                                      <p:cBhvr additive="base">
                                        <p:cTn id="35" dur="500" fill="hold"/>
                                        <p:tgtEl>
                                          <p:spTgt spid="10240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240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2403">
                                            <p:txEl>
                                              <p:pRg st="6" end="6"/>
                                            </p:txEl>
                                          </p:spTgt>
                                        </p:tgtEl>
                                        <p:attrNameLst>
                                          <p:attrName>style.visibility</p:attrName>
                                        </p:attrNameLst>
                                      </p:cBhvr>
                                      <p:to>
                                        <p:strVal val="visible"/>
                                      </p:to>
                                    </p:set>
                                    <p:anim calcmode="lin" valueType="num">
                                      <p:cBhvr additive="base">
                                        <p:cTn id="39" dur="500" fill="hold"/>
                                        <p:tgtEl>
                                          <p:spTgt spid="10240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24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P spid="102403" grpId="0" build="p"/>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141655-74CB-4D83-8A8C-A0D1CED73EAF}"/>
              </a:ext>
            </a:extLst>
          </p:cNvPr>
          <p:cNvSpPr>
            <a:spLocks noGrp="1"/>
          </p:cNvSpPr>
          <p:nvPr>
            <p:ph type="sldNum" sz="quarter" idx="10"/>
          </p:nvPr>
        </p:nvSpPr>
        <p:spPr/>
        <p:txBody>
          <a:bodyPr/>
          <a:lstStyle/>
          <a:p>
            <a:r>
              <a:rPr lang="en-GB" altLang="en-US"/>
              <a:t>Page </a:t>
            </a:r>
            <a:fld id="{520C133D-4D08-4355-9AEE-0B022F77596C}" type="slidenum">
              <a:rPr lang="en-GB" altLang="en-US"/>
              <a:pPr/>
              <a:t>120</a:t>
            </a:fld>
            <a:r>
              <a:rPr lang="en-GB" altLang="en-US" sz="1400" b="0">
                <a:solidFill>
                  <a:schemeClr val="tx1"/>
                </a:solidFill>
              </a:rPr>
              <a:t> | 05 June 2006 | UNIX Fundamentals </a:t>
            </a:r>
          </a:p>
        </p:txBody>
      </p:sp>
      <p:sp>
        <p:nvSpPr>
          <p:cNvPr id="74754" name="Rectangle 2">
            <a:extLst>
              <a:ext uri="{FF2B5EF4-FFF2-40B4-BE49-F238E27FC236}">
                <a16:creationId xmlns:a16="http://schemas.microsoft.com/office/drawing/2014/main" id="{4E594C09-0FD6-416C-BEC8-EE430E6E2FD7}"/>
              </a:ext>
            </a:extLst>
          </p:cNvPr>
          <p:cNvSpPr>
            <a:spLocks noGrp="1" noChangeArrowheads="1"/>
          </p:cNvSpPr>
          <p:nvPr>
            <p:ph type="title"/>
          </p:nvPr>
        </p:nvSpPr>
        <p:spPr/>
        <p:txBody>
          <a:bodyPr/>
          <a:lstStyle/>
          <a:p>
            <a:r>
              <a:rPr lang="en-US" altLang="en-US"/>
              <a:t>Device Examples</a:t>
            </a:r>
          </a:p>
        </p:txBody>
      </p:sp>
      <p:graphicFrame>
        <p:nvGraphicFramePr>
          <p:cNvPr id="74755" name="Object 3">
            <a:extLst>
              <a:ext uri="{FF2B5EF4-FFF2-40B4-BE49-F238E27FC236}">
                <a16:creationId xmlns:a16="http://schemas.microsoft.com/office/drawing/2014/main" id="{572662C0-12B0-42A2-A7C2-010EA8EB8EB3}"/>
              </a:ext>
            </a:extLst>
          </p:cNvPr>
          <p:cNvGraphicFramePr>
            <a:graphicFrameLocks noChangeAspect="1"/>
          </p:cNvGraphicFramePr>
          <p:nvPr>
            <p:ph type="tbl" idx="1"/>
          </p:nvPr>
        </p:nvGraphicFramePr>
        <p:xfrm>
          <a:off x="539750" y="1979613"/>
          <a:ext cx="8208963" cy="4837112"/>
        </p:xfrm>
        <a:graphic>
          <a:graphicData uri="http://schemas.openxmlformats.org/presentationml/2006/ole">
            <mc:AlternateContent xmlns:mc="http://schemas.openxmlformats.org/markup-compatibility/2006">
              <mc:Choice xmlns:v="urn:schemas-microsoft-com:vml" Requires="v">
                <p:oleObj name="Document" r:id="rId3" imgW="7909560" imgH="4838760" progId="Word.Document.8">
                  <p:embed/>
                </p:oleObj>
              </mc:Choice>
              <mc:Fallback>
                <p:oleObj name="Document" r:id="rId3" imgW="7909560" imgH="4838760" progId="Word.Document.8">
                  <p:embed/>
                  <p:pic>
                    <p:nvPicPr>
                      <p:cNvPr id="74755" name="Object 3">
                        <a:extLst>
                          <a:ext uri="{FF2B5EF4-FFF2-40B4-BE49-F238E27FC236}">
                            <a16:creationId xmlns:a16="http://schemas.microsoft.com/office/drawing/2014/main" id="{572662C0-12B0-42A2-A7C2-010EA8EB8E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79613"/>
                        <a:ext cx="8208963" cy="4837112"/>
                      </a:xfrm>
                      <a:prstGeom prst="rect">
                        <a:avLst/>
                      </a:prstGeom>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fade">
                                      <p:cBhvr>
                                        <p:cTn id="7" dur="2000"/>
                                        <p:tgtEl>
                                          <p:spTgt spid="74754"/>
                                        </p:tgtEl>
                                      </p:cBhvr>
                                    </p:animEffect>
                                  </p:childTnLst>
                                </p:cTn>
                              </p:par>
                            </p:childTnLst>
                          </p:cTn>
                        </p:par>
                        <p:par>
                          <p:cTn id="8" fill="hold" nodeType="afterGroup">
                            <p:stCondLst>
                              <p:cond delay="2000"/>
                            </p:stCondLst>
                            <p:childTnLst>
                              <p:par>
                                <p:cTn id="9" presetID="9" presetClass="entr" presetSubtype="0" fill="hold" nodeType="afterEffect">
                                  <p:stCondLst>
                                    <p:cond delay="0"/>
                                  </p:stCondLst>
                                  <p:childTnLst>
                                    <p:set>
                                      <p:cBhvr>
                                        <p:cTn id="10" dur="1" fill="hold">
                                          <p:stCondLst>
                                            <p:cond delay="0"/>
                                          </p:stCondLst>
                                        </p:cTn>
                                        <p:tgtEl>
                                          <p:spTgt spid="74755"/>
                                        </p:tgtEl>
                                        <p:attrNameLst>
                                          <p:attrName>style.visibility</p:attrName>
                                        </p:attrNameLst>
                                      </p:cBhvr>
                                      <p:to>
                                        <p:strVal val="visible"/>
                                      </p:to>
                                    </p:set>
                                    <p:animEffect transition="in" filter="dissolve">
                                      <p:cBhvr>
                                        <p:cTn id="11" dur="5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73AC5CA8-17C5-4296-AC27-D8EDF6E4DB31}"/>
              </a:ext>
            </a:extLst>
          </p:cNvPr>
          <p:cNvSpPr>
            <a:spLocks noGrp="1"/>
          </p:cNvSpPr>
          <p:nvPr>
            <p:ph type="sldNum" sz="quarter" idx="10"/>
          </p:nvPr>
        </p:nvSpPr>
        <p:spPr/>
        <p:txBody>
          <a:bodyPr/>
          <a:lstStyle/>
          <a:p>
            <a:r>
              <a:rPr lang="en-GB" altLang="en-US"/>
              <a:t>Page </a:t>
            </a:r>
            <a:fld id="{DF58CCE5-D56C-4414-96A7-87BEDCEEC756}" type="slidenum">
              <a:rPr lang="en-GB" altLang="en-US"/>
              <a:pPr/>
              <a:t>121</a:t>
            </a:fld>
            <a:r>
              <a:rPr lang="en-GB" altLang="en-US" sz="1400" b="0">
                <a:solidFill>
                  <a:schemeClr val="tx1"/>
                </a:solidFill>
              </a:rPr>
              <a:t> | 05 June 2006 | UNIX Fundamentals </a:t>
            </a:r>
          </a:p>
        </p:txBody>
      </p:sp>
      <p:pic>
        <p:nvPicPr>
          <p:cNvPr id="388112" name="Picture 16">
            <a:extLst>
              <a:ext uri="{FF2B5EF4-FFF2-40B4-BE49-F238E27FC236}">
                <a16:creationId xmlns:a16="http://schemas.microsoft.com/office/drawing/2014/main" id="{5AAAB04D-2806-4EF6-A9CD-4B6F77956A97}"/>
              </a:ext>
            </a:extLst>
          </p:cNvPr>
          <p:cNvPicPr>
            <a:picLocks noChangeAspect="1" noChangeArrowheads="1"/>
          </p:cNvPicPr>
          <p:nvPr/>
        </p:nvPicPr>
        <p:blipFill>
          <a:blip r:embed="rId3">
            <a:lum bright="90000" contrast="-80000"/>
            <a:extLst>
              <a:ext uri="{28A0092B-C50C-407E-A947-70E740481C1C}">
                <a14:useLocalDpi xmlns:a14="http://schemas.microsoft.com/office/drawing/2010/main" val="0"/>
              </a:ext>
            </a:extLst>
          </a:blip>
          <a:srcRect/>
          <a:stretch>
            <a:fillRect/>
          </a:stretch>
        </p:blipFill>
        <p:spPr bwMode="auto">
          <a:xfrm>
            <a:off x="3419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098" name="Rectangle 2">
            <a:extLst>
              <a:ext uri="{FF2B5EF4-FFF2-40B4-BE49-F238E27FC236}">
                <a16:creationId xmlns:a16="http://schemas.microsoft.com/office/drawing/2014/main" id="{C5F1F825-1ECC-4BE8-9A04-0582AF3B9B7B}"/>
              </a:ext>
            </a:extLst>
          </p:cNvPr>
          <p:cNvSpPr>
            <a:spLocks noGrp="1" noChangeArrowheads="1"/>
          </p:cNvSpPr>
          <p:nvPr>
            <p:ph type="title"/>
          </p:nvPr>
        </p:nvSpPr>
        <p:spPr/>
        <p:txBody>
          <a:bodyPr/>
          <a:lstStyle/>
          <a:p>
            <a:r>
              <a:rPr lang="en-GB" altLang="en-US" sz="4000"/>
              <a:t>Devices Checkpoint</a:t>
            </a:r>
          </a:p>
        </p:txBody>
      </p:sp>
      <p:sp>
        <p:nvSpPr>
          <p:cNvPr id="388099" name="Rectangle 3">
            <a:extLst>
              <a:ext uri="{FF2B5EF4-FFF2-40B4-BE49-F238E27FC236}">
                <a16:creationId xmlns:a16="http://schemas.microsoft.com/office/drawing/2014/main" id="{DAD61169-68DD-4B64-8FC4-0099A45C2E6D}"/>
              </a:ext>
            </a:extLst>
          </p:cNvPr>
          <p:cNvSpPr>
            <a:spLocks noGrp="1" noChangeArrowheads="1"/>
          </p:cNvSpPr>
          <p:nvPr>
            <p:ph type="body" idx="1"/>
          </p:nvPr>
        </p:nvSpPr>
        <p:spPr/>
        <p:txBody>
          <a:bodyPr/>
          <a:lstStyle/>
          <a:p>
            <a:r>
              <a:rPr lang="en-GB" altLang="en-US"/>
              <a:t>How are UNIX devices accessed?</a:t>
            </a:r>
          </a:p>
          <a:p>
            <a:endParaRPr lang="en-GB" altLang="en-US"/>
          </a:p>
          <a:p>
            <a:endParaRPr lang="en-GB" altLang="en-US"/>
          </a:p>
          <a:p>
            <a:r>
              <a:rPr lang="en-GB" altLang="en-US"/>
              <a:t>Give an example of a device?</a:t>
            </a:r>
          </a:p>
          <a:p>
            <a:endParaRPr lang="en-GB" altLang="en-US"/>
          </a:p>
          <a:p>
            <a:endParaRPr lang="en-GB" altLang="en-US"/>
          </a:p>
          <a:p>
            <a:r>
              <a:rPr lang="en-GB" altLang="en-US"/>
              <a:t>How does the kernel communicate to devices?</a:t>
            </a:r>
          </a:p>
          <a:p>
            <a:endParaRPr lang="en-GB" altLang="en-US"/>
          </a:p>
          <a:p>
            <a:endParaRPr lang="en-GB" altLang="en-US"/>
          </a:p>
        </p:txBody>
      </p:sp>
      <p:sp>
        <p:nvSpPr>
          <p:cNvPr id="388100" name="Line 4">
            <a:extLst>
              <a:ext uri="{FF2B5EF4-FFF2-40B4-BE49-F238E27FC236}">
                <a16:creationId xmlns:a16="http://schemas.microsoft.com/office/drawing/2014/main" id="{AFB25319-8322-4994-859D-FF244814A610}"/>
              </a:ext>
            </a:extLst>
          </p:cNvPr>
          <p:cNvSpPr>
            <a:spLocks noChangeShapeType="1"/>
          </p:cNvSpPr>
          <p:nvPr/>
        </p:nvSpPr>
        <p:spPr bwMode="auto">
          <a:xfrm>
            <a:off x="900113" y="2349500"/>
            <a:ext cx="6840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8102" name="Line 6">
            <a:extLst>
              <a:ext uri="{FF2B5EF4-FFF2-40B4-BE49-F238E27FC236}">
                <a16:creationId xmlns:a16="http://schemas.microsoft.com/office/drawing/2014/main" id="{D9CF52DE-B2AC-4CE6-9B10-85AF87C6935B}"/>
              </a:ext>
            </a:extLst>
          </p:cNvPr>
          <p:cNvSpPr>
            <a:spLocks noChangeShapeType="1"/>
          </p:cNvSpPr>
          <p:nvPr/>
        </p:nvSpPr>
        <p:spPr bwMode="auto">
          <a:xfrm>
            <a:off x="900113" y="3644900"/>
            <a:ext cx="6840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8103" name="Line 7">
            <a:extLst>
              <a:ext uri="{FF2B5EF4-FFF2-40B4-BE49-F238E27FC236}">
                <a16:creationId xmlns:a16="http://schemas.microsoft.com/office/drawing/2014/main" id="{E79A9C76-E568-4D87-872F-A2A23FA4F2C8}"/>
              </a:ext>
            </a:extLst>
          </p:cNvPr>
          <p:cNvSpPr>
            <a:spLocks noChangeShapeType="1"/>
          </p:cNvSpPr>
          <p:nvPr/>
        </p:nvSpPr>
        <p:spPr bwMode="auto">
          <a:xfrm>
            <a:off x="900113" y="5013325"/>
            <a:ext cx="6840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88098"/>
                                        </p:tgtEl>
                                        <p:attrNameLst>
                                          <p:attrName>style.visibility</p:attrName>
                                        </p:attrNameLst>
                                      </p:cBhvr>
                                      <p:to>
                                        <p:strVal val="visible"/>
                                      </p:to>
                                    </p:set>
                                    <p:anim calcmode="discrete" valueType="clr">
                                      <p:cBhvr override="childStyle">
                                        <p:cTn id="7" dur="80"/>
                                        <p:tgtEl>
                                          <p:spTgt spid="38809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88098"/>
                                        </p:tgtEl>
                                        <p:attrNameLst>
                                          <p:attrName>fillcolor</p:attrName>
                                        </p:attrNameLst>
                                      </p:cBhvr>
                                      <p:tavLst>
                                        <p:tav tm="0">
                                          <p:val>
                                            <p:clrVal>
                                              <a:schemeClr val="accent2"/>
                                            </p:clrVal>
                                          </p:val>
                                        </p:tav>
                                        <p:tav tm="50000">
                                          <p:val>
                                            <p:clrVal>
                                              <a:schemeClr val="hlink"/>
                                            </p:clrVal>
                                          </p:val>
                                        </p:tav>
                                      </p:tavLst>
                                    </p:anim>
                                    <p:set>
                                      <p:cBhvr>
                                        <p:cTn id="9" dur="80"/>
                                        <p:tgtEl>
                                          <p:spTgt spid="388098"/>
                                        </p:tgtEl>
                                        <p:attrNameLst>
                                          <p:attrName>fill.type</p:attrName>
                                        </p:attrNameLst>
                                      </p:cBhvr>
                                      <p:to>
                                        <p:strVal val="solid"/>
                                      </p:to>
                                    </p:set>
                                  </p:childTnLst>
                                </p:cTn>
                              </p:par>
                            </p:childTnLst>
                          </p:cTn>
                        </p:par>
                        <p:par>
                          <p:cTn id="10" fill="hold" nodeType="afterGroup">
                            <p:stCondLst>
                              <p:cond delay="720"/>
                            </p:stCondLst>
                            <p:childTnLst>
                              <p:par>
                                <p:cTn id="11" presetID="5" presetClass="entr" presetSubtype="10" fill="hold" grpId="0" nodeType="afterEffect">
                                  <p:stCondLst>
                                    <p:cond delay="0"/>
                                  </p:stCondLst>
                                  <p:childTnLst>
                                    <p:set>
                                      <p:cBhvr>
                                        <p:cTn id="12" dur="1" fill="hold">
                                          <p:stCondLst>
                                            <p:cond delay="0"/>
                                          </p:stCondLst>
                                        </p:cTn>
                                        <p:tgtEl>
                                          <p:spTgt spid="388099">
                                            <p:txEl>
                                              <p:pRg st="0" end="0"/>
                                            </p:txEl>
                                          </p:spTgt>
                                        </p:tgtEl>
                                        <p:attrNameLst>
                                          <p:attrName>style.visibility</p:attrName>
                                        </p:attrNameLst>
                                      </p:cBhvr>
                                      <p:to>
                                        <p:strVal val="visible"/>
                                      </p:to>
                                    </p:set>
                                    <p:animEffect transition="in" filter="checkerboard(across)">
                                      <p:cBhvr>
                                        <p:cTn id="13" dur="500"/>
                                        <p:tgtEl>
                                          <p:spTgt spid="388099">
                                            <p:txEl>
                                              <p:pRg st="0" end="0"/>
                                            </p:txEl>
                                          </p:spTgt>
                                        </p:tgtEl>
                                      </p:cBhvr>
                                    </p:animEffect>
                                  </p:childTnLst>
                                </p:cTn>
                              </p:par>
                            </p:childTnLst>
                          </p:cTn>
                        </p:par>
                        <p:par>
                          <p:cTn id="14" fill="hold" nodeType="afterGroup">
                            <p:stCondLst>
                              <p:cond delay="1220"/>
                            </p:stCondLst>
                            <p:childTnLst>
                              <p:par>
                                <p:cTn id="15" presetID="2" presetClass="entr" presetSubtype="4" fill="hold" nodeType="afterEffect">
                                  <p:stCondLst>
                                    <p:cond delay="0"/>
                                  </p:stCondLst>
                                  <p:childTnLst>
                                    <p:set>
                                      <p:cBhvr>
                                        <p:cTn id="16" dur="1" fill="hold">
                                          <p:stCondLst>
                                            <p:cond delay="0"/>
                                          </p:stCondLst>
                                        </p:cTn>
                                        <p:tgtEl>
                                          <p:spTgt spid="388100"/>
                                        </p:tgtEl>
                                        <p:attrNameLst>
                                          <p:attrName>style.visibility</p:attrName>
                                        </p:attrNameLst>
                                      </p:cBhvr>
                                      <p:to>
                                        <p:strVal val="visible"/>
                                      </p:to>
                                    </p:set>
                                    <p:anim calcmode="lin" valueType="num">
                                      <p:cBhvr additive="base">
                                        <p:cTn id="17" dur="500" fill="hold"/>
                                        <p:tgtEl>
                                          <p:spTgt spid="388100"/>
                                        </p:tgtEl>
                                        <p:attrNameLst>
                                          <p:attrName>ppt_x</p:attrName>
                                        </p:attrNameLst>
                                      </p:cBhvr>
                                      <p:tavLst>
                                        <p:tav tm="0">
                                          <p:val>
                                            <p:strVal val="#ppt_x"/>
                                          </p:val>
                                        </p:tav>
                                        <p:tav tm="100000">
                                          <p:val>
                                            <p:strVal val="#ppt_x"/>
                                          </p:val>
                                        </p:tav>
                                      </p:tavLst>
                                    </p:anim>
                                    <p:anim calcmode="lin" valueType="num">
                                      <p:cBhvr additive="base">
                                        <p:cTn id="18" dur="500" fill="hold"/>
                                        <p:tgtEl>
                                          <p:spTgt spid="38810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720"/>
                            </p:stCondLst>
                            <p:childTnLst>
                              <p:par>
                                <p:cTn id="20" presetID="5" presetClass="entr" presetSubtype="10" fill="hold" grpId="0" nodeType="afterEffect">
                                  <p:stCondLst>
                                    <p:cond delay="0"/>
                                  </p:stCondLst>
                                  <p:childTnLst>
                                    <p:set>
                                      <p:cBhvr>
                                        <p:cTn id="21" dur="1" fill="hold">
                                          <p:stCondLst>
                                            <p:cond delay="0"/>
                                          </p:stCondLst>
                                        </p:cTn>
                                        <p:tgtEl>
                                          <p:spTgt spid="388099">
                                            <p:txEl>
                                              <p:pRg st="3" end="3"/>
                                            </p:txEl>
                                          </p:spTgt>
                                        </p:tgtEl>
                                        <p:attrNameLst>
                                          <p:attrName>style.visibility</p:attrName>
                                        </p:attrNameLst>
                                      </p:cBhvr>
                                      <p:to>
                                        <p:strVal val="visible"/>
                                      </p:to>
                                    </p:set>
                                    <p:animEffect transition="in" filter="checkerboard(across)">
                                      <p:cBhvr>
                                        <p:cTn id="22" dur="500"/>
                                        <p:tgtEl>
                                          <p:spTgt spid="388099">
                                            <p:txEl>
                                              <p:pRg st="3" end="3"/>
                                            </p:txEl>
                                          </p:spTgt>
                                        </p:tgtEl>
                                      </p:cBhvr>
                                    </p:animEffect>
                                  </p:childTnLst>
                                </p:cTn>
                              </p:par>
                            </p:childTnLst>
                          </p:cTn>
                        </p:par>
                        <p:par>
                          <p:cTn id="23" fill="hold" nodeType="afterGroup">
                            <p:stCondLst>
                              <p:cond delay="2220"/>
                            </p:stCondLst>
                            <p:childTnLst>
                              <p:par>
                                <p:cTn id="24" presetID="2" presetClass="entr" presetSubtype="4" fill="hold" nodeType="afterEffect">
                                  <p:stCondLst>
                                    <p:cond delay="0"/>
                                  </p:stCondLst>
                                  <p:childTnLst>
                                    <p:set>
                                      <p:cBhvr>
                                        <p:cTn id="25" dur="1" fill="hold">
                                          <p:stCondLst>
                                            <p:cond delay="0"/>
                                          </p:stCondLst>
                                        </p:cTn>
                                        <p:tgtEl>
                                          <p:spTgt spid="388102"/>
                                        </p:tgtEl>
                                        <p:attrNameLst>
                                          <p:attrName>style.visibility</p:attrName>
                                        </p:attrNameLst>
                                      </p:cBhvr>
                                      <p:to>
                                        <p:strVal val="visible"/>
                                      </p:to>
                                    </p:set>
                                    <p:anim calcmode="lin" valueType="num">
                                      <p:cBhvr additive="base">
                                        <p:cTn id="26" dur="500" fill="hold"/>
                                        <p:tgtEl>
                                          <p:spTgt spid="388102"/>
                                        </p:tgtEl>
                                        <p:attrNameLst>
                                          <p:attrName>ppt_x</p:attrName>
                                        </p:attrNameLst>
                                      </p:cBhvr>
                                      <p:tavLst>
                                        <p:tav tm="0">
                                          <p:val>
                                            <p:strVal val="#ppt_x"/>
                                          </p:val>
                                        </p:tav>
                                        <p:tav tm="100000">
                                          <p:val>
                                            <p:strVal val="#ppt_x"/>
                                          </p:val>
                                        </p:tav>
                                      </p:tavLst>
                                    </p:anim>
                                    <p:anim calcmode="lin" valueType="num">
                                      <p:cBhvr additive="base">
                                        <p:cTn id="27" dur="500" fill="hold"/>
                                        <p:tgtEl>
                                          <p:spTgt spid="388102"/>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2720"/>
                            </p:stCondLst>
                            <p:childTnLst>
                              <p:par>
                                <p:cTn id="29" presetID="5" presetClass="entr" presetSubtype="10" fill="hold" grpId="0" nodeType="afterEffect">
                                  <p:stCondLst>
                                    <p:cond delay="0"/>
                                  </p:stCondLst>
                                  <p:childTnLst>
                                    <p:set>
                                      <p:cBhvr>
                                        <p:cTn id="30" dur="1" fill="hold">
                                          <p:stCondLst>
                                            <p:cond delay="0"/>
                                          </p:stCondLst>
                                        </p:cTn>
                                        <p:tgtEl>
                                          <p:spTgt spid="388099">
                                            <p:txEl>
                                              <p:pRg st="6" end="6"/>
                                            </p:txEl>
                                          </p:spTgt>
                                        </p:tgtEl>
                                        <p:attrNameLst>
                                          <p:attrName>style.visibility</p:attrName>
                                        </p:attrNameLst>
                                      </p:cBhvr>
                                      <p:to>
                                        <p:strVal val="visible"/>
                                      </p:to>
                                    </p:set>
                                    <p:animEffect transition="in" filter="checkerboard(across)">
                                      <p:cBhvr>
                                        <p:cTn id="31" dur="500"/>
                                        <p:tgtEl>
                                          <p:spTgt spid="388099">
                                            <p:txEl>
                                              <p:pRg st="6" end="6"/>
                                            </p:txEl>
                                          </p:spTgt>
                                        </p:tgtEl>
                                      </p:cBhvr>
                                    </p:animEffect>
                                  </p:childTnLst>
                                </p:cTn>
                              </p:par>
                            </p:childTnLst>
                          </p:cTn>
                        </p:par>
                        <p:par>
                          <p:cTn id="32" fill="hold" nodeType="afterGroup">
                            <p:stCondLst>
                              <p:cond delay="3220"/>
                            </p:stCondLst>
                            <p:childTnLst>
                              <p:par>
                                <p:cTn id="33" presetID="2" presetClass="entr" presetSubtype="4" fill="hold" nodeType="afterEffect">
                                  <p:stCondLst>
                                    <p:cond delay="0"/>
                                  </p:stCondLst>
                                  <p:childTnLst>
                                    <p:set>
                                      <p:cBhvr>
                                        <p:cTn id="34" dur="1" fill="hold">
                                          <p:stCondLst>
                                            <p:cond delay="0"/>
                                          </p:stCondLst>
                                        </p:cTn>
                                        <p:tgtEl>
                                          <p:spTgt spid="388103"/>
                                        </p:tgtEl>
                                        <p:attrNameLst>
                                          <p:attrName>style.visibility</p:attrName>
                                        </p:attrNameLst>
                                      </p:cBhvr>
                                      <p:to>
                                        <p:strVal val="visible"/>
                                      </p:to>
                                    </p:set>
                                    <p:anim calcmode="lin" valueType="num">
                                      <p:cBhvr additive="base">
                                        <p:cTn id="35" dur="500" fill="hold"/>
                                        <p:tgtEl>
                                          <p:spTgt spid="388103"/>
                                        </p:tgtEl>
                                        <p:attrNameLst>
                                          <p:attrName>ppt_x</p:attrName>
                                        </p:attrNameLst>
                                      </p:cBhvr>
                                      <p:tavLst>
                                        <p:tav tm="0">
                                          <p:val>
                                            <p:strVal val="#ppt_x"/>
                                          </p:val>
                                        </p:tav>
                                        <p:tav tm="100000">
                                          <p:val>
                                            <p:strVal val="#ppt_x"/>
                                          </p:val>
                                        </p:tav>
                                      </p:tavLst>
                                    </p:anim>
                                    <p:anim calcmode="lin" valueType="num">
                                      <p:cBhvr additive="base">
                                        <p:cTn id="36" dur="500" fill="hold"/>
                                        <p:tgtEl>
                                          <p:spTgt spid="388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p:bldP spid="388099"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2165" name="Picture 5">
            <a:extLst>
              <a:ext uri="{FF2B5EF4-FFF2-40B4-BE49-F238E27FC236}">
                <a16:creationId xmlns:a16="http://schemas.microsoft.com/office/drawing/2014/main" id="{DFC2E25B-110C-43FF-80E0-DAEAB5119855}"/>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2" name="Rectangle 2">
            <a:extLst>
              <a:ext uri="{FF2B5EF4-FFF2-40B4-BE49-F238E27FC236}">
                <a16:creationId xmlns:a16="http://schemas.microsoft.com/office/drawing/2014/main" id="{D2692FF9-7760-46B6-B8E2-D07C705432DD}"/>
              </a:ext>
            </a:extLst>
          </p:cNvPr>
          <p:cNvSpPr>
            <a:spLocks noGrp="1" noChangeArrowheads="1"/>
          </p:cNvSpPr>
          <p:nvPr>
            <p:ph type="ctrTitle"/>
          </p:nvPr>
        </p:nvSpPr>
        <p:spPr>
          <a:xfrm>
            <a:off x="684213" y="693738"/>
            <a:ext cx="7772400" cy="1143000"/>
          </a:xfrm>
        </p:spPr>
        <p:txBody>
          <a:bodyPr anchor="ctr"/>
          <a:lstStyle/>
          <a:p>
            <a:r>
              <a:rPr lang="en-US" altLang="en-US" sz="4400"/>
              <a:t>Fin</a:t>
            </a:r>
            <a:br>
              <a:rPr lang="en-US" altLang="en-US" sz="4400"/>
            </a:br>
            <a:r>
              <a:rPr lang="en-US" altLang="en-US" sz="3200"/>
              <a:t>(End of Part I)</a:t>
            </a:r>
          </a:p>
        </p:txBody>
      </p:sp>
      <p:sp>
        <p:nvSpPr>
          <p:cNvPr id="92163" name="Rectangle 3">
            <a:extLst>
              <a:ext uri="{FF2B5EF4-FFF2-40B4-BE49-F238E27FC236}">
                <a16:creationId xmlns:a16="http://schemas.microsoft.com/office/drawing/2014/main" id="{B237D6F6-189F-40B5-BF40-EAB6926D7BE1}"/>
              </a:ext>
            </a:extLst>
          </p:cNvPr>
          <p:cNvSpPr>
            <a:spLocks noGrp="1" noChangeArrowheads="1"/>
          </p:cNvSpPr>
          <p:nvPr>
            <p:ph type="subTitle" idx="1"/>
          </p:nvPr>
        </p:nvSpPr>
        <p:spPr>
          <a:xfrm>
            <a:off x="1370013" y="2293938"/>
            <a:ext cx="6400800" cy="1423987"/>
          </a:xfrm>
        </p:spPr>
        <p:txBody>
          <a:bodyPr/>
          <a:lstStyle/>
          <a:p>
            <a:pPr>
              <a:lnSpc>
                <a:spcPct val="90000"/>
              </a:lnSpc>
            </a:pPr>
            <a:r>
              <a:rPr lang="en-US" altLang="en-US"/>
              <a:t>Thank you for attending!</a:t>
            </a:r>
          </a:p>
          <a:p>
            <a:pPr>
              <a:lnSpc>
                <a:spcPct val="90000"/>
              </a:lnSpc>
            </a:pPr>
            <a:endParaRPr lang="en-US" altLang="en-US"/>
          </a:p>
          <a:p>
            <a:pPr>
              <a:lnSpc>
                <a:spcPct val="90000"/>
              </a:lnSpc>
            </a:pPr>
            <a:r>
              <a:rPr lang="en-US" altLang="en-US" sz="3200"/>
              <a:t>Any Questions?</a:t>
            </a:r>
          </a:p>
        </p:txBody>
      </p:sp>
      <p:pic>
        <p:nvPicPr>
          <p:cNvPr id="92166" name="Picture 6">
            <a:extLst>
              <a:ext uri="{FF2B5EF4-FFF2-40B4-BE49-F238E27FC236}">
                <a16:creationId xmlns:a16="http://schemas.microsoft.com/office/drawing/2014/main" id="{35FF5FAF-CE39-4C62-96D2-9655A6E6A7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3933825"/>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fade">
                                      <p:cBhvr>
                                        <p:cTn id="7" dur="2000"/>
                                        <p:tgtEl>
                                          <p:spTgt spid="92162"/>
                                        </p:tgtEl>
                                      </p:cBhvr>
                                    </p:animEffect>
                                  </p:childTnLst>
                                </p:cTn>
                              </p:par>
                            </p:childTnLst>
                          </p:cTn>
                        </p:par>
                        <p:par>
                          <p:cTn id="8" fill="hold" nodeType="afterGroup">
                            <p:stCondLst>
                              <p:cond delay="2000"/>
                            </p:stCondLst>
                            <p:childTnLst>
                              <p:par>
                                <p:cTn id="9" presetID="5" presetClass="entr" presetSubtype="10" fill="hold" nodeType="afterEffect">
                                  <p:stCondLst>
                                    <p:cond delay="0"/>
                                  </p:stCondLst>
                                  <p:childTnLst>
                                    <p:set>
                                      <p:cBhvr>
                                        <p:cTn id="10" dur="1" fill="hold">
                                          <p:stCondLst>
                                            <p:cond delay="0"/>
                                          </p:stCondLst>
                                        </p:cTn>
                                        <p:tgtEl>
                                          <p:spTgt spid="92163">
                                            <p:txEl>
                                              <p:pRg st="0" end="0"/>
                                            </p:txEl>
                                          </p:spTgt>
                                        </p:tgtEl>
                                        <p:attrNameLst>
                                          <p:attrName>style.visibility</p:attrName>
                                        </p:attrNameLst>
                                      </p:cBhvr>
                                      <p:to>
                                        <p:strVal val="visible"/>
                                      </p:to>
                                    </p:set>
                                    <p:animEffect transition="in" filter="checkerboard(across)">
                                      <p:cBhvr>
                                        <p:cTn id="11" dur="500"/>
                                        <p:tgtEl>
                                          <p:spTgt spid="92163">
                                            <p:txEl>
                                              <p:pRg st="0" end="0"/>
                                            </p:txEl>
                                          </p:spTgt>
                                        </p:tgtEl>
                                      </p:cBhvr>
                                    </p:animEffect>
                                  </p:childTnLst>
                                </p:cTn>
                              </p:par>
                            </p:childTnLst>
                          </p:cTn>
                        </p:par>
                        <p:par>
                          <p:cTn id="12" fill="hold" nodeType="afterGroup">
                            <p:stCondLst>
                              <p:cond delay="2500"/>
                            </p:stCondLst>
                            <p:childTnLst>
                              <p:par>
                                <p:cTn id="13" presetID="5" presetClass="entr" presetSubtype="10" fill="hold" nodeType="afterEffect">
                                  <p:stCondLst>
                                    <p:cond delay="0"/>
                                  </p:stCondLst>
                                  <p:iterate type="lt">
                                    <p:tmPct val="0"/>
                                  </p:iterate>
                                  <p:childTnLst>
                                    <p:set>
                                      <p:cBhvr>
                                        <p:cTn id="14" dur="1" fill="hold">
                                          <p:stCondLst>
                                            <p:cond delay="0"/>
                                          </p:stCondLst>
                                        </p:cTn>
                                        <p:tgtEl>
                                          <p:spTgt spid="92163">
                                            <p:txEl>
                                              <p:pRg st="2" end="2"/>
                                            </p:txEl>
                                          </p:spTgt>
                                        </p:tgtEl>
                                        <p:attrNameLst>
                                          <p:attrName>style.visibility</p:attrName>
                                        </p:attrNameLst>
                                      </p:cBhvr>
                                      <p:to>
                                        <p:strVal val="visible"/>
                                      </p:to>
                                    </p:set>
                                    <p:animEffect transition="in" filter="checkerboard(across)">
                                      <p:cBhvr>
                                        <p:cTn id="15" dur="500"/>
                                        <p:tgtEl>
                                          <p:spTgt spid="92163">
                                            <p:txEl>
                                              <p:pRg st="2" end="2"/>
                                            </p:txEl>
                                          </p:spTgt>
                                        </p:tgtEl>
                                      </p:cBhvr>
                                    </p:animEffect>
                                  </p:childTnLst>
                                </p:cTn>
                              </p:par>
                            </p:childTnLst>
                          </p:cTn>
                        </p:par>
                        <p:par>
                          <p:cTn id="16" fill="hold" nodeType="afterGroup">
                            <p:stCondLst>
                              <p:cond delay="3000"/>
                            </p:stCondLst>
                            <p:childTnLst>
                              <p:par>
                                <p:cTn id="17" presetID="16" presetClass="emph" presetSubtype="0" fill="hold" nodeType="afterEffect">
                                  <p:stCondLst>
                                    <p:cond delay="0"/>
                                  </p:stCondLst>
                                  <p:iterate type="lt">
                                    <p:tmPct val="4000"/>
                                  </p:iterate>
                                  <p:childTnLst>
                                    <p:set>
                                      <p:cBhvr override="childStyle">
                                        <p:cTn id="18" dur="500" fill="hold"/>
                                        <p:tgtEl>
                                          <p:spTgt spid="92163">
                                            <p:txEl>
                                              <p:pRg st="2" end="2"/>
                                            </p:txEl>
                                          </p:spTgt>
                                        </p:tgtEl>
                                        <p:attrNameLst>
                                          <p:attrName>style.color</p:attrName>
                                        </p:attrNameLst>
                                      </p:cBhvr>
                                      <p:to>
                                        <p:clrVal>
                                          <a:srgbClr val="FF0000"/>
                                        </p:clrVal>
                                      </p:to>
                                    </p:set>
                                    <p:set>
                                      <p:cBhvr>
                                        <p:cTn id="19" dur="500" fill="hold"/>
                                        <p:tgtEl>
                                          <p:spTgt spid="92163">
                                            <p:txEl>
                                              <p:pRg st="2" end="2"/>
                                            </p:txEl>
                                          </p:spTgt>
                                        </p:tgtEl>
                                        <p:attrNameLst>
                                          <p:attrName>fillcolor</p:attrName>
                                        </p:attrNameLst>
                                      </p:cBhvr>
                                      <p:to>
                                        <p:clrVal>
                                          <a:srgbClr val="FF0000"/>
                                        </p:clrVal>
                                      </p:to>
                                    </p:set>
                                    <p:set>
                                      <p:cBhvr>
                                        <p:cTn id="20" dur="500" fill="hold"/>
                                        <p:tgtEl>
                                          <p:spTgt spid="92163">
                                            <p:txEl>
                                              <p:pRg st="2" end="2"/>
                                            </p:txEl>
                                          </p:spTgt>
                                        </p:tgtEl>
                                        <p:attrNameLst>
                                          <p:attrName>fill.type</p:attrName>
                                        </p:attrNameLst>
                                      </p:cBhvr>
                                      <p:to>
                                        <p:strVal val="solid"/>
                                      </p:to>
                                    </p:set>
                                  </p:childTnLst>
                                </p:cTn>
                              </p:par>
                            </p:childTnLst>
                          </p:cTn>
                        </p:par>
                        <p:par>
                          <p:cTn id="21" fill="hold" nodeType="afterGroup">
                            <p:stCondLst>
                              <p:cond delay="3740"/>
                            </p:stCondLst>
                            <p:childTnLst>
                              <p:par>
                                <p:cTn id="22" presetID="9" presetClass="entr" presetSubtype="0" fill="hold" nodeType="afterEffect">
                                  <p:stCondLst>
                                    <p:cond delay="0"/>
                                  </p:stCondLst>
                                  <p:childTnLst>
                                    <p:set>
                                      <p:cBhvr>
                                        <p:cTn id="23" dur="1" fill="hold">
                                          <p:stCondLst>
                                            <p:cond delay="0"/>
                                          </p:stCondLst>
                                        </p:cTn>
                                        <p:tgtEl>
                                          <p:spTgt spid="92166"/>
                                        </p:tgtEl>
                                        <p:attrNameLst>
                                          <p:attrName>style.visibility</p:attrName>
                                        </p:attrNameLst>
                                      </p:cBhvr>
                                      <p:to>
                                        <p:strVal val="visible"/>
                                      </p:to>
                                    </p:set>
                                    <p:animEffect transition="in" filter="dissolve">
                                      <p:cBhvr>
                                        <p:cTn id="24" dur="500"/>
                                        <p:tgtEl>
                                          <p:spTgt spid="92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9E09AC8A-27E4-430B-90E9-EE5413AE38C6}"/>
              </a:ext>
            </a:extLst>
          </p:cNvPr>
          <p:cNvSpPr>
            <a:spLocks noGrp="1"/>
          </p:cNvSpPr>
          <p:nvPr>
            <p:ph type="sldNum" sz="quarter" idx="10"/>
          </p:nvPr>
        </p:nvSpPr>
        <p:spPr/>
        <p:txBody>
          <a:bodyPr/>
          <a:lstStyle/>
          <a:p>
            <a:r>
              <a:rPr lang="en-GB" altLang="en-US"/>
              <a:t>Page </a:t>
            </a:r>
            <a:fld id="{26FC863D-7DE9-41EA-B452-59BC6DB23476}" type="slidenum">
              <a:rPr lang="en-GB" altLang="en-US"/>
              <a:pPr/>
              <a:t>13</a:t>
            </a:fld>
            <a:r>
              <a:rPr lang="en-GB" altLang="en-US" sz="1400" b="0">
                <a:solidFill>
                  <a:schemeClr val="tx1"/>
                </a:solidFill>
              </a:rPr>
              <a:t> | 05 June 2006 | UNIX Fundamentals </a:t>
            </a:r>
          </a:p>
        </p:txBody>
      </p:sp>
      <p:sp>
        <p:nvSpPr>
          <p:cNvPr id="271362" name="Rectangle 2">
            <a:extLst>
              <a:ext uri="{FF2B5EF4-FFF2-40B4-BE49-F238E27FC236}">
                <a16:creationId xmlns:a16="http://schemas.microsoft.com/office/drawing/2014/main" id="{C92489D7-1879-4BF2-8812-3EE26D3FE595}"/>
              </a:ext>
            </a:extLst>
          </p:cNvPr>
          <p:cNvSpPr>
            <a:spLocks noGrp="1" noChangeArrowheads="1"/>
          </p:cNvSpPr>
          <p:nvPr>
            <p:ph type="title"/>
          </p:nvPr>
        </p:nvSpPr>
        <p:spPr>
          <a:xfrm>
            <a:off x="539750" y="476250"/>
            <a:ext cx="8135938" cy="658813"/>
          </a:xfrm>
        </p:spPr>
        <p:txBody>
          <a:bodyPr/>
          <a:lstStyle/>
          <a:p>
            <a:r>
              <a:rPr lang="en-GB" altLang="en-US" b="1"/>
              <a:t>UNIX History</a:t>
            </a:r>
          </a:p>
        </p:txBody>
      </p:sp>
      <p:sp>
        <p:nvSpPr>
          <p:cNvPr id="271363" name="Rectangle 3">
            <a:extLst>
              <a:ext uri="{FF2B5EF4-FFF2-40B4-BE49-F238E27FC236}">
                <a16:creationId xmlns:a16="http://schemas.microsoft.com/office/drawing/2014/main" id="{53D1C02B-56C0-4D12-9242-5ECB6157DFF8}"/>
              </a:ext>
            </a:extLst>
          </p:cNvPr>
          <p:cNvSpPr>
            <a:spLocks noGrp="1" noChangeArrowheads="1"/>
          </p:cNvSpPr>
          <p:nvPr>
            <p:ph type="body" idx="1"/>
          </p:nvPr>
        </p:nvSpPr>
        <p:spPr>
          <a:xfrm>
            <a:off x="685800" y="2060575"/>
            <a:ext cx="7772400" cy="3744913"/>
          </a:xfrm>
        </p:spPr>
        <p:txBody>
          <a:bodyPr/>
          <a:lstStyle/>
          <a:p>
            <a:pPr>
              <a:lnSpc>
                <a:spcPct val="80000"/>
              </a:lnSpc>
            </a:pPr>
            <a:r>
              <a:rPr lang="en-GB" altLang="en-US" sz="2000"/>
              <a:t>Multi-tasking, Time Sharing</a:t>
            </a:r>
          </a:p>
          <a:p>
            <a:pPr>
              <a:lnSpc>
                <a:spcPct val="80000"/>
              </a:lnSpc>
            </a:pPr>
            <a:r>
              <a:rPr lang="en-GB" altLang="en-US" sz="2000"/>
              <a:t>Multi-user</a:t>
            </a:r>
          </a:p>
          <a:p>
            <a:pPr>
              <a:lnSpc>
                <a:spcPct val="80000"/>
              </a:lnSpc>
            </a:pPr>
            <a:r>
              <a:rPr lang="en-GB" altLang="en-US" sz="2000"/>
              <a:t>Network Capabilities</a:t>
            </a:r>
          </a:p>
          <a:p>
            <a:pPr>
              <a:lnSpc>
                <a:spcPct val="80000"/>
              </a:lnSpc>
            </a:pPr>
            <a:r>
              <a:rPr lang="en-GB" altLang="en-US" sz="2000"/>
              <a:t>Portability</a:t>
            </a:r>
          </a:p>
          <a:p>
            <a:pPr>
              <a:lnSpc>
                <a:spcPct val="80000"/>
              </a:lnSpc>
            </a:pPr>
            <a:r>
              <a:rPr lang="en-GB" altLang="en-US" sz="2000"/>
              <a:t>Flexibility</a:t>
            </a:r>
          </a:p>
          <a:p>
            <a:pPr>
              <a:lnSpc>
                <a:spcPct val="80000"/>
              </a:lnSpc>
            </a:pPr>
            <a:r>
              <a:rPr lang="en-GB" altLang="en-US" sz="2000"/>
              <a:t>Software Available</a:t>
            </a:r>
          </a:p>
          <a:p>
            <a:pPr>
              <a:lnSpc>
                <a:spcPct val="80000"/>
              </a:lnSpc>
            </a:pPr>
            <a:r>
              <a:rPr lang="en-GB" altLang="en-US" sz="2000"/>
              <a:t>Virtual Memory</a:t>
            </a:r>
          </a:p>
          <a:p>
            <a:pPr>
              <a:lnSpc>
                <a:spcPct val="80000"/>
              </a:lnSpc>
            </a:pPr>
            <a:r>
              <a:rPr lang="en-GB" altLang="en-US" sz="2000"/>
              <a:t>Case Sensitivity</a:t>
            </a:r>
          </a:p>
          <a:p>
            <a:pPr>
              <a:lnSpc>
                <a:spcPct val="80000"/>
              </a:lnSpc>
            </a:pPr>
            <a:endParaRPr lang="en-GB" altLang="en-US" sz="2000"/>
          </a:p>
          <a:p>
            <a:pPr algn="ctr">
              <a:lnSpc>
                <a:spcPct val="80000"/>
              </a:lnSpc>
              <a:buFont typeface="Wingdings" panose="05000000000000000000" pitchFamily="2" charset="2"/>
              <a:buNone/>
            </a:pPr>
            <a:r>
              <a:rPr lang="en-GB" altLang="en-US" sz="2000">
                <a:solidFill>
                  <a:srgbClr val="FF0000"/>
                </a:solidFill>
              </a:rPr>
              <a:t>UNIX's philosophy is the same as the C language's: </a:t>
            </a:r>
          </a:p>
          <a:p>
            <a:pPr algn="ctr">
              <a:lnSpc>
                <a:spcPct val="80000"/>
              </a:lnSpc>
              <a:buFont typeface="Wingdings" panose="05000000000000000000" pitchFamily="2" charset="2"/>
              <a:buNone/>
            </a:pPr>
            <a:endParaRPr lang="en-GB" altLang="en-US" sz="1800">
              <a:solidFill>
                <a:srgbClr val="FF0000"/>
              </a:solidFill>
            </a:endParaRPr>
          </a:p>
          <a:p>
            <a:pPr algn="ctr">
              <a:lnSpc>
                <a:spcPct val="80000"/>
              </a:lnSpc>
              <a:buFont typeface="Wingdings" panose="05000000000000000000" pitchFamily="2" charset="2"/>
              <a:buNone/>
            </a:pPr>
            <a:r>
              <a:rPr lang="en-GB" altLang="en-US" sz="2000" b="1">
                <a:solidFill>
                  <a:srgbClr val="FF0000"/>
                </a:solidFill>
              </a:rPr>
              <a:t>IT ASSUMES USERS KNOW WHAT THEY ARE DOING!!!!</a:t>
            </a:r>
          </a:p>
        </p:txBody>
      </p:sp>
      <p:sp>
        <p:nvSpPr>
          <p:cNvPr id="271364" name="Rectangle 4">
            <a:extLst>
              <a:ext uri="{FF2B5EF4-FFF2-40B4-BE49-F238E27FC236}">
                <a16:creationId xmlns:a16="http://schemas.microsoft.com/office/drawing/2014/main" id="{35743C0C-8AF8-4CA4-A94D-BA710AEA7610}"/>
              </a:ext>
            </a:extLst>
          </p:cNvPr>
          <p:cNvSpPr>
            <a:spLocks noChangeArrowheads="1"/>
          </p:cNvSpPr>
          <p:nvPr/>
        </p:nvSpPr>
        <p:spPr bwMode="auto">
          <a:xfrm>
            <a:off x="2555875" y="1484313"/>
            <a:ext cx="4075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en-US" sz="2400" b="1"/>
              <a:t>“Some Key Features/Factors”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71362"/>
                                        </p:tgtEl>
                                        <p:attrNameLst>
                                          <p:attrName>style.visibility</p:attrName>
                                        </p:attrNameLst>
                                      </p:cBhvr>
                                      <p:to>
                                        <p:strVal val="visible"/>
                                      </p:to>
                                    </p:set>
                                    <p:anim calcmode="discrete" valueType="clr">
                                      <p:cBhvr override="childStyle">
                                        <p:cTn id="7" dur="80"/>
                                        <p:tgtEl>
                                          <p:spTgt spid="27136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1362"/>
                                        </p:tgtEl>
                                        <p:attrNameLst>
                                          <p:attrName>fillcolor</p:attrName>
                                        </p:attrNameLst>
                                      </p:cBhvr>
                                      <p:tavLst>
                                        <p:tav tm="0">
                                          <p:val>
                                            <p:clrVal>
                                              <a:schemeClr val="accent2"/>
                                            </p:clrVal>
                                          </p:val>
                                        </p:tav>
                                        <p:tav tm="50000">
                                          <p:val>
                                            <p:clrVal>
                                              <a:schemeClr val="hlink"/>
                                            </p:clrVal>
                                          </p:val>
                                        </p:tav>
                                      </p:tavLst>
                                    </p:anim>
                                    <p:set>
                                      <p:cBhvr>
                                        <p:cTn id="9" dur="80"/>
                                        <p:tgtEl>
                                          <p:spTgt spid="271362"/>
                                        </p:tgtEl>
                                        <p:attrNameLst>
                                          <p:attrName>fill.type</p:attrName>
                                        </p:attrNameLst>
                                      </p:cBhvr>
                                      <p:to>
                                        <p:strVal val="solid"/>
                                      </p:to>
                                    </p:set>
                                  </p:childTnLst>
                                </p:cTn>
                              </p:par>
                            </p:childTnLst>
                          </p:cTn>
                        </p:par>
                        <p:par>
                          <p:cTn id="10" fill="hold" nodeType="afterGroup">
                            <p:stCondLst>
                              <p:cond delay="480"/>
                            </p:stCondLst>
                            <p:childTnLst>
                              <p:par>
                                <p:cTn id="11" presetID="5" presetClass="entr" presetSubtype="10" fill="hold" grpId="0" nodeType="afterEffect">
                                  <p:stCondLst>
                                    <p:cond delay="0"/>
                                  </p:stCondLst>
                                  <p:childTnLst>
                                    <p:set>
                                      <p:cBhvr>
                                        <p:cTn id="12" dur="1" fill="hold">
                                          <p:stCondLst>
                                            <p:cond delay="0"/>
                                          </p:stCondLst>
                                        </p:cTn>
                                        <p:tgtEl>
                                          <p:spTgt spid="271363">
                                            <p:txEl>
                                              <p:pRg st="0" end="0"/>
                                            </p:txEl>
                                          </p:spTgt>
                                        </p:tgtEl>
                                        <p:attrNameLst>
                                          <p:attrName>style.visibility</p:attrName>
                                        </p:attrNameLst>
                                      </p:cBhvr>
                                      <p:to>
                                        <p:strVal val="visible"/>
                                      </p:to>
                                    </p:set>
                                    <p:animEffect transition="in" filter="checkerboard(across)">
                                      <p:cBhvr>
                                        <p:cTn id="13" dur="500"/>
                                        <p:tgtEl>
                                          <p:spTgt spid="27136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71363">
                                            <p:txEl>
                                              <p:pRg st="1" end="1"/>
                                            </p:txEl>
                                          </p:spTgt>
                                        </p:tgtEl>
                                        <p:attrNameLst>
                                          <p:attrName>style.visibility</p:attrName>
                                        </p:attrNameLst>
                                      </p:cBhvr>
                                      <p:to>
                                        <p:strVal val="visible"/>
                                      </p:to>
                                    </p:set>
                                    <p:animEffect transition="in" filter="checkerboard(across)">
                                      <p:cBhvr>
                                        <p:cTn id="18" dur="500"/>
                                        <p:tgtEl>
                                          <p:spTgt spid="27136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71363">
                                            <p:txEl>
                                              <p:pRg st="2" end="2"/>
                                            </p:txEl>
                                          </p:spTgt>
                                        </p:tgtEl>
                                        <p:attrNameLst>
                                          <p:attrName>style.visibility</p:attrName>
                                        </p:attrNameLst>
                                      </p:cBhvr>
                                      <p:to>
                                        <p:strVal val="visible"/>
                                      </p:to>
                                    </p:set>
                                    <p:animEffect transition="in" filter="checkerboard(across)">
                                      <p:cBhvr>
                                        <p:cTn id="23" dur="500"/>
                                        <p:tgtEl>
                                          <p:spTgt spid="27136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71363">
                                            <p:txEl>
                                              <p:pRg st="3" end="3"/>
                                            </p:txEl>
                                          </p:spTgt>
                                        </p:tgtEl>
                                        <p:attrNameLst>
                                          <p:attrName>style.visibility</p:attrName>
                                        </p:attrNameLst>
                                      </p:cBhvr>
                                      <p:to>
                                        <p:strVal val="visible"/>
                                      </p:to>
                                    </p:set>
                                    <p:animEffect transition="in" filter="checkerboard(across)">
                                      <p:cBhvr>
                                        <p:cTn id="28" dur="500"/>
                                        <p:tgtEl>
                                          <p:spTgt spid="271363">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71363">
                                            <p:txEl>
                                              <p:pRg st="4" end="4"/>
                                            </p:txEl>
                                          </p:spTgt>
                                        </p:tgtEl>
                                        <p:attrNameLst>
                                          <p:attrName>style.visibility</p:attrName>
                                        </p:attrNameLst>
                                      </p:cBhvr>
                                      <p:to>
                                        <p:strVal val="visible"/>
                                      </p:to>
                                    </p:set>
                                    <p:animEffect transition="in" filter="checkerboard(across)">
                                      <p:cBhvr>
                                        <p:cTn id="33" dur="500"/>
                                        <p:tgtEl>
                                          <p:spTgt spid="271363">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71363">
                                            <p:txEl>
                                              <p:pRg st="5" end="5"/>
                                            </p:txEl>
                                          </p:spTgt>
                                        </p:tgtEl>
                                        <p:attrNameLst>
                                          <p:attrName>style.visibility</p:attrName>
                                        </p:attrNameLst>
                                      </p:cBhvr>
                                      <p:to>
                                        <p:strVal val="visible"/>
                                      </p:to>
                                    </p:set>
                                    <p:animEffect transition="in" filter="checkerboard(across)">
                                      <p:cBhvr>
                                        <p:cTn id="38" dur="500"/>
                                        <p:tgtEl>
                                          <p:spTgt spid="271363">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71363">
                                            <p:txEl>
                                              <p:pRg st="6" end="6"/>
                                            </p:txEl>
                                          </p:spTgt>
                                        </p:tgtEl>
                                        <p:attrNameLst>
                                          <p:attrName>style.visibility</p:attrName>
                                        </p:attrNameLst>
                                      </p:cBhvr>
                                      <p:to>
                                        <p:strVal val="visible"/>
                                      </p:to>
                                    </p:set>
                                    <p:animEffect transition="in" filter="checkerboard(across)">
                                      <p:cBhvr>
                                        <p:cTn id="43" dur="500"/>
                                        <p:tgtEl>
                                          <p:spTgt spid="271363">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271363">
                                            <p:txEl>
                                              <p:pRg st="7" end="7"/>
                                            </p:txEl>
                                          </p:spTgt>
                                        </p:tgtEl>
                                        <p:attrNameLst>
                                          <p:attrName>style.visibility</p:attrName>
                                        </p:attrNameLst>
                                      </p:cBhvr>
                                      <p:to>
                                        <p:strVal val="visible"/>
                                      </p:to>
                                    </p:set>
                                    <p:animEffect transition="in" filter="checkerboard(across)">
                                      <p:cBhvr>
                                        <p:cTn id="48" dur="500"/>
                                        <p:tgtEl>
                                          <p:spTgt spid="271363">
                                            <p:txEl>
                                              <p:pRg st="7" end="7"/>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iterate type="lt">
                                    <p:tmPct val="0"/>
                                  </p:iterate>
                                  <p:childTnLst>
                                    <p:set>
                                      <p:cBhvr>
                                        <p:cTn id="52" dur="1" fill="hold">
                                          <p:stCondLst>
                                            <p:cond delay="0"/>
                                          </p:stCondLst>
                                        </p:cTn>
                                        <p:tgtEl>
                                          <p:spTgt spid="271363">
                                            <p:txEl>
                                              <p:pRg st="9" end="9"/>
                                            </p:txEl>
                                          </p:spTgt>
                                        </p:tgtEl>
                                        <p:attrNameLst>
                                          <p:attrName>style.visibility</p:attrName>
                                        </p:attrNameLst>
                                      </p:cBhvr>
                                      <p:to>
                                        <p:strVal val="visible"/>
                                      </p:to>
                                    </p:set>
                                    <p:anim calcmode="lin" valueType="num">
                                      <p:cBhvr additive="base">
                                        <p:cTn id="53" dur="500" fill="hold"/>
                                        <p:tgtEl>
                                          <p:spTgt spid="27136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71363">
                                            <p:txEl>
                                              <p:pRg st="9" end="9"/>
                                            </p:txEl>
                                          </p:spTgt>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500"/>
                            </p:stCondLst>
                            <p:childTnLst>
                              <p:par>
                                <p:cTn id="56" presetID="16" presetClass="emph" presetSubtype="0" fill="hold" nodeType="afterEffect">
                                  <p:stCondLst>
                                    <p:cond delay="0"/>
                                  </p:stCondLst>
                                  <p:iterate type="lt">
                                    <p:tmPct val="4000"/>
                                  </p:iterate>
                                  <p:childTnLst>
                                    <p:set>
                                      <p:cBhvr override="childStyle">
                                        <p:cTn id="57" dur="500" fill="hold"/>
                                        <p:tgtEl>
                                          <p:spTgt spid="271363">
                                            <p:txEl>
                                              <p:pRg st="9" end="9"/>
                                            </p:txEl>
                                          </p:spTgt>
                                        </p:tgtEl>
                                        <p:attrNameLst>
                                          <p:attrName>style.color</p:attrName>
                                        </p:attrNameLst>
                                      </p:cBhvr>
                                      <p:to>
                                        <p:clrVal>
                                          <a:schemeClr val="tx2"/>
                                        </p:clrVal>
                                      </p:to>
                                    </p:set>
                                    <p:set>
                                      <p:cBhvr>
                                        <p:cTn id="58" dur="500" fill="hold"/>
                                        <p:tgtEl>
                                          <p:spTgt spid="271363">
                                            <p:txEl>
                                              <p:pRg st="9" end="9"/>
                                            </p:txEl>
                                          </p:spTgt>
                                        </p:tgtEl>
                                        <p:attrNameLst>
                                          <p:attrName>fillcolor</p:attrName>
                                        </p:attrNameLst>
                                      </p:cBhvr>
                                      <p:to>
                                        <p:clrVal>
                                          <a:schemeClr val="tx2"/>
                                        </p:clrVal>
                                      </p:to>
                                    </p:set>
                                    <p:set>
                                      <p:cBhvr>
                                        <p:cTn id="59" dur="500" fill="hold"/>
                                        <p:tgtEl>
                                          <p:spTgt spid="271363">
                                            <p:txEl>
                                              <p:pRg st="9" end="9"/>
                                            </p:txEl>
                                          </p:spTgt>
                                        </p:tgtEl>
                                        <p:attrNameLst>
                                          <p:attrName>fill.type</p:attrName>
                                        </p:attrNameLst>
                                      </p:cBhvr>
                                      <p:to>
                                        <p:strVal val="solid"/>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1" fill="hold" nodeType="clickEffect">
                                  <p:stCondLst>
                                    <p:cond delay="0"/>
                                  </p:stCondLst>
                                  <p:iterate type="lt">
                                    <p:tmPct val="0"/>
                                  </p:iterate>
                                  <p:childTnLst>
                                    <p:set>
                                      <p:cBhvr>
                                        <p:cTn id="63" dur="1" fill="hold">
                                          <p:stCondLst>
                                            <p:cond delay="0"/>
                                          </p:stCondLst>
                                        </p:cTn>
                                        <p:tgtEl>
                                          <p:spTgt spid="271363">
                                            <p:txEl>
                                              <p:pRg st="11" end="11"/>
                                            </p:txEl>
                                          </p:spTgt>
                                        </p:tgtEl>
                                        <p:attrNameLst>
                                          <p:attrName>style.visibility</p:attrName>
                                        </p:attrNameLst>
                                      </p:cBhvr>
                                      <p:to>
                                        <p:strVal val="visible"/>
                                      </p:to>
                                    </p:set>
                                    <p:anim calcmode="lin" valueType="num">
                                      <p:cBhvr additive="base">
                                        <p:cTn id="64" dur="500" fill="hold"/>
                                        <p:tgtEl>
                                          <p:spTgt spid="271363">
                                            <p:txEl>
                                              <p:pRg st="11" end="11"/>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71363">
                                            <p:txEl>
                                              <p:pRg st="11" end="11"/>
                                            </p:txEl>
                                          </p:spTgt>
                                        </p:tgtEl>
                                        <p:attrNameLst>
                                          <p:attrName>ppt_y</p:attrName>
                                        </p:attrNameLst>
                                      </p:cBhvr>
                                      <p:tavLst>
                                        <p:tav tm="0">
                                          <p:val>
                                            <p:strVal val="0-#ppt_h/2"/>
                                          </p:val>
                                        </p:tav>
                                        <p:tav tm="100000">
                                          <p:val>
                                            <p:strVal val="#ppt_y"/>
                                          </p:val>
                                        </p:tav>
                                      </p:tavLst>
                                    </p:anim>
                                  </p:childTnLst>
                                </p:cTn>
                              </p:par>
                            </p:childTnLst>
                          </p:cTn>
                        </p:par>
                        <p:par>
                          <p:cTn id="66" fill="hold" nodeType="afterGroup">
                            <p:stCondLst>
                              <p:cond delay="500"/>
                            </p:stCondLst>
                            <p:childTnLst>
                              <p:par>
                                <p:cTn id="67" presetID="18" presetClass="emph" presetSubtype="0" fill="hold" nodeType="afterEffect">
                                  <p:stCondLst>
                                    <p:cond delay="0"/>
                                  </p:stCondLst>
                                  <p:iterate type="lt">
                                    <p:tmPct val="4000"/>
                                  </p:iterate>
                                  <p:childTnLst>
                                    <p:set>
                                      <p:cBhvr override="childStyle">
                                        <p:cTn id="68" dur="500" fill="hold"/>
                                        <p:tgtEl>
                                          <p:spTgt spid="271363">
                                            <p:txEl>
                                              <p:pRg st="11" end="1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p:bldP spid="27136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E0752B0D-2A49-483A-AD71-4143316369E1}"/>
              </a:ext>
            </a:extLst>
          </p:cNvPr>
          <p:cNvSpPr>
            <a:spLocks noGrp="1"/>
          </p:cNvSpPr>
          <p:nvPr>
            <p:ph type="sldNum" sz="quarter" idx="10"/>
          </p:nvPr>
        </p:nvSpPr>
        <p:spPr/>
        <p:txBody>
          <a:bodyPr/>
          <a:lstStyle/>
          <a:p>
            <a:r>
              <a:rPr lang="en-GB" altLang="en-US"/>
              <a:t>Page </a:t>
            </a:r>
            <a:fld id="{211B8900-85FB-453F-AD4E-D3C2EBCC954D}" type="slidenum">
              <a:rPr lang="en-GB" altLang="en-US"/>
              <a:pPr/>
              <a:t>14</a:t>
            </a:fld>
            <a:r>
              <a:rPr lang="en-GB" altLang="en-US" sz="1400" b="0">
                <a:solidFill>
                  <a:schemeClr val="tx1"/>
                </a:solidFill>
              </a:rPr>
              <a:t> | 05 June 2006 | UNIX Fundamentals </a:t>
            </a:r>
          </a:p>
        </p:txBody>
      </p:sp>
      <p:pic>
        <p:nvPicPr>
          <p:cNvPr id="221188" name="Picture 4">
            <a:extLst>
              <a:ext uri="{FF2B5EF4-FFF2-40B4-BE49-F238E27FC236}">
                <a16:creationId xmlns:a16="http://schemas.microsoft.com/office/drawing/2014/main" id="{7215E499-3B9E-45FB-A72C-919F6B643FC7}"/>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186" name="Rectangle 2">
            <a:extLst>
              <a:ext uri="{FF2B5EF4-FFF2-40B4-BE49-F238E27FC236}">
                <a16:creationId xmlns:a16="http://schemas.microsoft.com/office/drawing/2014/main" id="{1A162CEE-BE96-4332-87B4-A8FE81BB61FA}"/>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221187" name="Rectangle 3">
            <a:extLst>
              <a:ext uri="{FF2B5EF4-FFF2-40B4-BE49-F238E27FC236}">
                <a16:creationId xmlns:a16="http://schemas.microsoft.com/office/drawing/2014/main" id="{D14BD9B7-5032-4A06-8F1B-2FC3BAD9474F}"/>
              </a:ext>
            </a:extLst>
          </p:cNvPr>
          <p:cNvSpPr>
            <a:spLocks noGrp="1" noChangeArrowheads="1"/>
          </p:cNvSpPr>
          <p:nvPr>
            <p:ph type="body" idx="1"/>
          </p:nvPr>
        </p:nvSpPr>
        <p:spPr>
          <a:xfrm>
            <a:off x="685800" y="1484313"/>
            <a:ext cx="7772400" cy="4321175"/>
          </a:xfrm>
        </p:spPr>
        <p:txBody>
          <a:bodyPr/>
          <a:lstStyle/>
          <a:p>
            <a:r>
              <a:rPr lang="en-US" altLang="en-US">
                <a:solidFill>
                  <a:schemeClr val="hlink"/>
                </a:solidFill>
              </a:rPr>
              <a:t>UNIX History</a:t>
            </a:r>
          </a:p>
          <a:p>
            <a:r>
              <a:rPr lang="en-US" altLang="en-US" sz="3200">
                <a:solidFill>
                  <a:srgbClr val="800000"/>
                </a:solidFill>
              </a:rPr>
              <a:t>The Many Flavours’ of UNIX</a:t>
            </a:r>
          </a:p>
          <a:p>
            <a:r>
              <a:rPr lang="en-US" altLang="en-US">
                <a:solidFill>
                  <a:schemeClr val="hlink"/>
                </a:solidFill>
              </a:rPr>
              <a:t>The Structure of UNIX</a:t>
            </a:r>
          </a:p>
          <a:p>
            <a:r>
              <a:rPr lang="en-US" altLang="en-US">
                <a:solidFill>
                  <a:schemeClr val="hlink"/>
                </a:solidFill>
              </a:rPr>
              <a:t>Access to UNIX Systems</a:t>
            </a:r>
          </a:p>
          <a:p>
            <a:r>
              <a:rPr lang="en-US" altLang="en-US">
                <a:solidFill>
                  <a:schemeClr val="hlink"/>
                </a:solidFill>
              </a:rPr>
              <a:t>Processes</a:t>
            </a:r>
          </a:p>
          <a:p>
            <a:r>
              <a:rPr lang="en-US" altLang="en-US">
                <a:solidFill>
                  <a:schemeClr val="hlink"/>
                </a:solidFill>
              </a:rPr>
              <a:t>Filesystems &amp; Directories</a:t>
            </a:r>
          </a:p>
          <a:p>
            <a:r>
              <a:rPr lang="en-US" altLang="en-US">
                <a:solidFill>
                  <a:schemeClr val="hlink"/>
                </a:solidFill>
              </a:rPr>
              <a:t>Devices</a:t>
            </a:r>
          </a:p>
          <a:p>
            <a:endParaRPr lang="en-GB" altLang="en-US">
              <a:solidFill>
                <a:schemeClr val="hlink"/>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1186"/>
                                        </p:tgtEl>
                                        <p:attrNameLst>
                                          <p:attrName>style.visibility</p:attrName>
                                        </p:attrNameLst>
                                      </p:cBhvr>
                                      <p:to>
                                        <p:strVal val="visible"/>
                                      </p:to>
                                    </p:set>
                                    <p:animEffect transition="in" filter="fade">
                                      <p:cBhvr>
                                        <p:cTn id="7" dur="2000"/>
                                        <p:tgtEl>
                                          <p:spTgt spid="2211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1187"/>
                                        </p:tgtEl>
                                        <p:attrNameLst>
                                          <p:attrName>style.visibility</p:attrName>
                                        </p:attrNameLst>
                                      </p:cBhvr>
                                      <p:to>
                                        <p:strVal val="visible"/>
                                      </p:to>
                                    </p:set>
                                    <p:animEffect transition="in" filter="fade">
                                      <p:cBhvr>
                                        <p:cTn id="10" dur="2000"/>
                                        <p:tgtEl>
                                          <p:spTgt spid="221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p:bldP spid="221187"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765AC-6892-40B2-A7F3-9EA6C3B372BF}"/>
              </a:ext>
            </a:extLst>
          </p:cNvPr>
          <p:cNvSpPr>
            <a:spLocks noGrp="1"/>
          </p:cNvSpPr>
          <p:nvPr>
            <p:ph type="sldNum" sz="quarter" idx="10"/>
          </p:nvPr>
        </p:nvSpPr>
        <p:spPr/>
        <p:txBody>
          <a:bodyPr/>
          <a:lstStyle/>
          <a:p>
            <a:r>
              <a:rPr lang="en-GB" altLang="en-US"/>
              <a:t>Page </a:t>
            </a:r>
            <a:fld id="{031A3F9E-910E-4AEE-9475-C8C2EBEFB483}" type="slidenum">
              <a:rPr lang="en-GB" altLang="en-US"/>
              <a:pPr/>
              <a:t>15</a:t>
            </a:fld>
            <a:r>
              <a:rPr lang="en-GB" altLang="en-US" sz="1400" b="0">
                <a:solidFill>
                  <a:schemeClr val="tx1"/>
                </a:solidFill>
              </a:rPr>
              <a:t> | 05 June 2006 | UNIX Fundamentals </a:t>
            </a:r>
          </a:p>
        </p:txBody>
      </p:sp>
      <p:sp>
        <p:nvSpPr>
          <p:cNvPr id="264194" name="Rectangle 2">
            <a:extLst>
              <a:ext uri="{FF2B5EF4-FFF2-40B4-BE49-F238E27FC236}">
                <a16:creationId xmlns:a16="http://schemas.microsoft.com/office/drawing/2014/main" id="{133BC4BA-937B-4047-8A3B-A95A5FF09D34}"/>
              </a:ext>
            </a:extLst>
          </p:cNvPr>
          <p:cNvSpPr>
            <a:spLocks noGrp="1" noChangeArrowheads="1"/>
          </p:cNvSpPr>
          <p:nvPr>
            <p:ph type="title"/>
          </p:nvPr>
        </p:nvSpPr>
        <p:spPr/>
        <p:txBody>
          <a:bodyPr/>
          <a:lstStyle/>
          <a:p>
            <a:r>
              <a:rPr lang="en-GB" altLang="en-US" sz="4000"/>
              <a:t>The Many Flavours of UNIX</a:t>
            </a:r>
          </a:p>
        </p:txBody>
      </p:sp>
      <p:sp>
        <p:nvSpPr>
          <p:cNvPr id="264195" name="Rectangle 3">
            <a:extLst>
              <a:ext uri="{FF2B5EF4-FFF2-40B4-BE49-F238E27FC236}">
                <a16:creationId xmlns:a16="http://schemas.microsoft.com/office/drawing/2014/main" id="{309AFC80-87B0-4F48-8FEC-DF7A4DF6636D}"/>
              </a:ext>
            </a:extLst>
          </p:cNvPr>
          <p:cNvSpPr>
            <a:spLocks noGrp="1" noChangeArrowheads="1"/>
          </p:cNvSpPr>
          <p:nvPr>
            <p:ph type="body" idx="1"/>
          </p:nvPr>
        </p:nvSpPr>
        <p:spPr/>
        <p:txBody>
          <a:bodyPr/>
          <a:lstStyle/>
          <a:p>
            <a:r>
              <a:rPr lang="en-GB" altLang="en-US"/>
              <a:t>Main derivatives of UNIX are now:</a:t>
            </a:r>
          </a:p>
          <a:p>
            <a:pPr lvl="1"/>
            <a:r>
              <a:rPr lang="en-GB" altLang="en-US"/>
              <a:t>IBM - AIX</a:t>
            </a:r>
          </a:p>
          <a:p>
            <a:pPr lvl="1"/>
            <a:r>
              <a:rPr lang="en-GB" altLang="en-US"/>
              <a:t>Sun Microsystems - Solaris</a:t>
            </a:r>
          </a:p>
          <a:p>
            <a:pPr lvl="1"/>
            <a:r>
              <a:rPr lang="en-GB" altLang="en-US"/>
              <a:t>Hewlett Packard - HP-UX</a:t>
            </a:r>
          </a:p>
          <a:p>
            <a:r>
              <a:rPr lang="en-GB" altLang="en-US"/>
              <a:t>Linux</a:t>
            </a:r>
          </a:p>
          <a:p>
            <a:pPr lvl="1"/>
            <a:r>
              <a:rPr lang="en-US" altLang="en-US"/>
              <a:t>Novell – SUSE</a:t>
            </a:r>
          </a:p>
          <a:p>
            <a:pPr lvl="1"/>
            <a:r>
              <a:rPr lang="en-US" altLang="en-US"/>
              <a:t>Red Hat</a:t>
            </a:r>
          </a:p>
          <a:p>
            <a:pPr lvl="1"/>
            <a:r>
              <a:rPr lang="en-US" altLang="en-US"/>
              <a:t>Mandriva</a:t>
            </a:r>
          </a:p>
          <a:p>
            <a:pPr lvl="1"/>
            <a:r>
              <a:rPr lang="en-US" altLang="en-US"/>
              <a:t>Debian</a:t>
            </a:r>
          </a:p>
          <a:p>
            <a:pPr lvl="1"/>
            <a:r>
              <a:rPr lang="en-US" altLang="en-US"/>
              <a:t>Ubuntu</a:t>
            </a:r>
          </a:p>
          <a:p>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64194"/>
                                        </p:tgtEl>
                                        <p:attrNameLst>
                                          <p:attrName>style.visibility</p:attrName>
                                        </p:attrNameLst>
                                      </p:cBhvr>
                                      <p:to>
                                        <p:strVal val="visible"/>
                                      </p:to>
                                    </p:set>
                                    <p:anim calcmode="discrete" valueType="clr">
                                      <p:cBhvr override="childStyle">
                                        <p:cTn id="7" dur="80"/>
                                        <p:tgtEl>
                                          <p:spTgt spid="26419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64194"/>
                                        </p:tgtEl>
                                        <p:attrNameLst>
                                          <p:attrName>fillcolor</p:attrName>
                                        </p:attrNameLst>
                                      </p:cBhvr>
                                      <p:tavLst>
                                        <p:tav tm="0">
                                          <p:val>
                                            <p:clrVal>
                                              <a:schemeClr val="accent2"/>
                                            </p:clrVal>
                                          </p:val>
                                        </p:tav>
                                        <p:tav tm="50000">
                                          <p:val>
                                            <p:clrVal>
                                              <a:schemeClr val="hlink"/>
                                            </p:clrVal>
                                          </p:val>
                                        </p:tav>
                                      </p:tavLst>
                                    </p:anim>
                                    <p:set>
                                      <p:cBhvr>
                                        <p:cTn id="9" dur="80"/>
                                        <p:tgtEl>
                                          <p:spTgt spid="264194"/>
                                        </p:tgtEl>
                                        <p:attrNameLst>
                                          <p:attrName>fill.type</p:attrName>
                                        </p:attrNameLst>
                                      </p:cBhvr>
                                      <p:to>
                                        <p:strVal val="solid"/>
                                      </p:to>
                                    </p:set>
                                  </p:childTnLst>
                                </p:cTn>
                              </p:par>
                            </p:childTnLst>
                          </p:cTn>
                        </p:par>
                        <p:par>
                          <p:cTn id="10" fill="hold" nodeType="afterGroup">
                            <p:stCondLst>
                              <p:cond delay="880"/>
                            </p:stCondLst>
                            <p:childTnLst>
                              <p:par>
                                <p:cTn id="11" presetID="5" presetClass="entr" presetSubtype="10" fill="hold" grpId="0" nodeType="afterEffect">
                                  <p:stCondLst>
                                    <p:cond delay="0"/>
                                  </p:stCondLst>
                                  <p:childTnLst>
                                    <p:set>
                                      <p:cBhvr>
                                        <p:cTn id="12" dur="1" fill="hold">
                                          <p:stCondLst>
                                            <p:cond delay="0"/>
                                          </p:stCondLst>
                                        </p:cTn>
                                        <p:tgtEl>
                                          <p:spTgt spid="264195">
                                            <p:txEl>
                                              <p:pRg st="0" end="0"/>
                                            </p:txEl>
                                          </p:spTgt>
                                        </p:tgtEl>
                                        <p:attrNameLst>
                                          <p:attrName>style.visibility</p:attrName>
                                        </p:attrNameLst>
                                      </p:cBhvr>
                                      <p:to>
                                        <p:strVal val="visible"/>
                                      </p:to>
                                    </p:set>
                                    <p:animEffect transition="in" filter="checkerboard(across)">
                                      <p:cBhvr>
                                        <p:cTn id="13" dur="500"/>
                                        <p:tgtEl>
                                          <p:spTgt spid="264195">
                                            <p:txEl>
                                              <p:pRg st="0" end="0"/>
                                            </p:txEl>
                                          </p:spTgt>
                                        </p:tgtEl>
                                      </p:cBhvr>
                                    </p:animEffect>
                                  </p:childTnLst>
                                </p:cTn>
                              </p:par>
                            </p:childTnLst>
                          </p:cTn>
                        </p:par>
                        <p:par>
                          <p:cTn id="14" fill="hold" nodeType="afterGroup">
                            <p:stCondLst>
                              <p:cond delay="1380"/>
                            </p:stCondLst>
                            <p:childTnLst>
                              <p:par>
                                <p:cTn id="15" presetID="2" presetClass="entr" presetSubtype="4" fill="hold" grpId="0" nodeType="afterEffect">
                                  <p:stCondLst>
                                    <p:cond delay="0"/>
                                  </p:stCondLst>
                                  <p:childTnLst>
                                    <p:set>
                                      <p:cBhvr>
                                        <p:cTn id="16" dur="1" fill="hold">
                                          <p:stCondLst>
                                            <p:cond delay="0"/>
                                          </p:stCondLst>
                                        </p:cTn>
                                        <p:tgtEl>
                                          <p:spTgt spid="264195">
                                            <p:txEl>
                                              <p:pRg st="1" end="1"/>
                                            </p:txEl>
                                          </p:spTgt>
                                        </p:tgtEl>
                                        <p:attrNameLst>
                                          <p:attrName>style.visibility</p:attrName>
                                        </p:attrNameLst>
                                      </p:cBhvr>
                                      <p:to>
                                        <p:strVal val="visible"/>
                                      </p:to>
                                    </p:set>
                                    <p:anim calcmode="lin" valueType="num">
                                      <p:cBhvr additive="base">
                                        <p:cTn id="17" dur="500" fill="hold"/>
                                        <p:tgtEl>
                                          <p:spTgt spid="26419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4195">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880"/>
                            </p:stCondLst>
                            <p:childTnLst>
                              <p:par>
                                <p:cTn id="20" presetID="2" presetClass="entr" presetSubtype="4" fill="hold" grpId="0" nodeType="afterEffect">
                                  <p:stCondLst>
                                    <p:cond delay="0"/>
                                  </p:stCondLst>
                                  <p:childTnLst>
                                    <p:set>
                                      <p:cBhvr>
                                        <p:cTn id="21" dur="1" fill="hold">
                                          <p:stCondLst>
                                            <p:cond delay="0"/>
                                          </p:stCondLst>
                                        </p:cTn>
                                        <p:tgtEl>
                                          <p:spTgt spid="264195">
                                            <p:txEl>
                                              <p:pRg st="2" end="2"/>
                                            </p:txEl>
                                          </p:spTgt>
                                        </p:tgtEl>
                                        <p:attrNameLst>
                                          <p:attrName>style.visibility</p:attrName>
                                        </p:attrNameLst>
                                      </p:cBhvr>
                                      <p:to>
                                        <p:strVal val="visible"/>
                                      </p:to>
                                    </p:set>
                                    <p:anim calcmode="lin" valueType="num">
                                      <p:cBhvr additive="base">
                                        <p:cTn id="22" dur="500" fill="hold"/>
                                        <p:tgtEl>
                                          <p:spTgt spid="26419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4195">
                                            <p:txEl>
                                              <p:pRg st="2" end="2"/>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380"/>
                            </p:stCondLst>
                            <p:childTnLst>
                              <p:par>
                                <p:cTn id="25" presetID="2" presetClass="entr" presetSubtype="4" fill="hold" grpId="0" nodeType="afterEffect">
                                  <p:stCondLst>
                                    <p:cond delay="0"/>
                                  </p:stCondLst>
                                  <p:childTnLst>
                                    <p:set>
                                      <p:cBhvr>
                                        <p:cTn id="26" dur="1" fill="hold">
                                          <p:stCondLst>
                                            <p:cond delay="0"/>
                                          </p:stCondLst>
                                        </p:cTn>
                                        <p:tgtEl>
                                          <p:spTgt spid="264195">
                                            <p:txEl>
                                              <p:pRg st="3" end="3"/>
                                            </p:txEl>
                                          </p:spTgt>
                                        </p:tgtEl>
                                        <p:attrNameLst>
                                          <p:attrName>style.visibility</p:attrName>
                                        </p:attrNameLst>
                                      </p:cBhvr>
                                      <p:to>
                                        <p:strVal val="visible"/>
                                      </p:to>
                                    </p:set>
                                    <p:anim calcmode="lin" valueType="num">
                                      <p:cBhvr additive="base">
                                        <p:cTn id="27" dur="500" fill="hold"/>
                                        <p:tgtEl>
                                          <p:spTgt spid="26419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4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64195">
                                            <p:txEl>
                                              <p:pRg st="4" end="4"/>
                                            </p:txEl>
                                          </p:spTgt>
                                        </p:tgtEl>
                                        <p:attrNameLst>
                                          <p:attrName>style.visibility</p:attrName>
                                        </p:attrNameLst>
                                      </p:cBhvr>
                                      <p:to>
                                        <p:strVal val="visible"/>
                                      </p:to>
                                    </p:set>
                                    <p:animEffect transition="in" filter="checkerboard(across)">
                                      <p:cBhvr>
                                        <p:cTn id="33" dur="500"/>
                                        <p:tgtEl>
                                          <p:spTgt spid="264195">
                                            <p:txEl>
                                              <p:pRg st="4" end="4"/>
                                            </p:txEl>
                                          </p:spTgt>
                                        </p:tgtEl>
                                      </p:cBhvr>
                                    </p:animEffect>
                                  </p:childTnLst>
                                </p:cTn>
                              </p:par>
                            </p:childTnLst>
                          </p:cTn>
                        </p:par>
                        <p:par>
                          <p:cTn id="34" fill="hold" nodeType="afterGroup">
                            <p:stCondLst>
                              <p:cond delay="500"/>
                            </p:stCondLst>
                            <p:childTnLst>
                              <p:par>
                                <p:cTn id="35" presetID="2" presetClass="entr" presetSubtype="4" fill="hold" grpId="0" nodeType="afterEffect">
                                  <p:stCondLst>
                                    <p:cond delay="0"/>
                                  </p:stCondLst>
                                  <p:childTnLst>
                                    <p:set>
                                      <p:cBhvr>
                                        <p:cTn id="36" dur="1" fill="hold">
                                          <p:stCondLst>
                                            <p:cond delay="0"/>
                                          </p:stCondLst>
                                        </p:cTn>
                                        <p:tgtEl>
                                          <p:spTgt spid="264195">
                                            <p:txEl>
                                              <p:pRg st="5" end="5"/>
                                            </p:txEl>
                                          </p:spTgt>
                                        </p:tgtEl>
                                        <p:attrNameLst>
                                          <p:attrName>style.visibility</p:attrName>
                                        </p:attrNameLst>
                                      </p:cBhvr>
                                      <p:to>
                                        <p:strVal val="visible"/>
                                      </p:to>
                                    </p:set>
                                    <p:anim calcmode="lin" valueType="num">
                                      <p:cBhvr additive="base">
                                        <p:cTn id="37" dur="500" fill="hold"/>
                                        <p:tgtEl>
                                          <p:spTgt spid="2641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4195">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1000"/>
                            </p:stCondLst>
                            <p:childTnLst>
                              <p:par>
                                <p:cTn id="40" presetID="2" presetClass="entr" presetSubtype="4" fill="hold" grpId="0" nodeType="afterEffect">
                                  <p:stCondLst>
                                    <p:cond delay="0"/>
                                  </p:stCondLst>
                                  <p:childTnLst>
                                    <p:set>
                                      <p:cBhvr>
                                        <p:cTn id="41" dur="1" fill="hold">
                                          <p:stCondLst>
                                            <p:cond delay="0"/>
                                          </p:stCondLst>
                                        </p:cTn>
                                        <p:tgtEl>
                                          <p:spTgt spid="264195">
                                            <p:txEl>
                                              <p:pRg st="6" end="6"/>
                                            </p:txEl>
                                          </p:spTgt>
                                        </p:tgtEl>
                                        <p:attrNameLst>
                                          <p:attrName>style.visibility</p:attrName>
                                        </p:attrNameLst>
                                      </p:cBhvr>
                                      <p:to>
                                        <p:strVal val="visible"/>
                                      </p:to>
                                    </p:set>
                                    <p:anim calcmode="lin" valueType="num">
                                      <p:cBhvr additive="base">
                                        <p:cTn id="42" dur="500" fill="hold"/>
                                        <p:tgtEl>
                                          <p:spTgt spid="264195">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64195">
                                            <p:txEl>
                                              <p:pRg st="6" end="6"/>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1500"/>
                            </p:stCondLst>
                            <p:childTnLst>
                              <p:par>
                                <p:cTn id="45" presetID="2" presetClass="entr" presetSubtype="4" fill="hold" grpId="0" nodeType="afterEffect">
                                  <p:stCondLst>
                                    <p:cond delay="0"/>
                                  </p:stCondLst>
                                  <p:childTnLst>
                                    <p:set>
                                      <p:cBhvr>
                                        <p:cTn id="46" dur="1" fill="hold">
                                          <p:stCondLst>
                                            <p:cond delay="0"/>
                                          </p:stCondLst>
                                        </p:cTn>
                                        <p:tgtEl>
                                          <p:spTgt spid="264195">
                                            <p:txEl>
                                              <p:pRg st="7" end="7"/>
                                            </p:txEl>
                                          </p:spTgt>
                                        </p:tgtEl>
                                        <p:attrNameLst>
                                          <p:attrName>style.visibility</p:attrName>
                                        </p:attrNameLst>
                                      </p:cBhvr>
                                      <p:to>
                                        <p:strVal val="visible"/>
                                      </p:to>
                                    </p:set>
                                    <p:anim calcmode="lin" valueType="num">
                                      <p:cBhvr additive="base">
                                        <p:cTn id="47" dur="500" fill="hold"/>
                                        <p:tgtEl>
                                          <p:spTgt spid="264195">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64195">
                                            <p:txEl>
                                              <p:pRg st="7" end="7"/>
                                            </p:txEl>
                                          </p:spTgt>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2000"/>
                            </p:stCondLst>
                            <p:childTnLst>
                              <p:par>
                                <p:cTn id="50" presetID="2" presetClass="entr" presetSubtype="4" fill="hold" grpId="0" nodeType="afterEffect">
                                  <p:stCondLst>
                                    <p:cond delay="0"/>
                                  </p:stCondLst>
                                  <p:childTnLst>
                                    <p:set>
                                      <p:cBhvr>
                                        <p:cTn id="51" dur="1" fill="hold">
                                          <p:stCondLst>
                                            <p:cond delay="0"/>
                                          </p:stCondLst>
                                        </p:cTn>
                                        <p:tgtEl>
                                          <p:spTgt spid="264195">
                                            <p:txEl>
                                              <p:pRg st="8" end="8"/>
                                            </p:txEl>
                                          </p:spTgt>
                                        </p:tgtEl>
                                        <p:attrNameLst>
                                          <p:attrName>style.visibility</p:attrName>
                                        </p:attrNameLst>
                                      </p:cBhvr>
                                      <p:to>
                                        <p:strVal val="visible"/>
                                      </p:to>
                                    </p:set>
                                    <p:anim calcmode="lin" valueType="num">
                                      <p:cBhvr additive="base">
                                        <p:cTn id="52" dur="500" fill="hold"/>
                                        <p:tgtEl>
                                          <p:spTgt spid="264195">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64195">
                                            <p:txEl>
                                              <p:pRg st="8" end="8"/>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64195">
                                            <p:txEl>
                                              <p:pRg st="9" end="9"/>
                                            </p:txEl>
                                          </p:spTgt>
                                        </p:tgtEl>
                                        <p:attrNameLst>
                                          <p:attrName>style.visibility</p:attrName>
                                        </p:attrNameLst>
                                      </p:cBhvr>
                                      <p:to>
                                        <p:strVal val="visible"/>
                                      </p:to>
                                    </p:set>
                                    <p:anim calcmode="lin" valueType="num">
                                      <p:cBhvr additive="base">
                                        <p:cTn id="56" dur="500" fill="hold"/>
                                        <p:tgtEl>
                                          <p:spTgt spid="264195">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6419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p:bldP spid="26419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5485004-7291-4C3F-A0D4-CCA8CFB0833E}"/>
              </a:ext>
            </a:extLst>
          </p:cNvPr>
          <p:cNvSpPr>
            <a:spLocks noGrp="1"/>
          </p:cNvSpPr>
          <p:nvPr>
            <p:ph type="sldNum" sz="quarter" idx="10"/>
          </p:nvPr>
        </p:nvSpPr>
        <p:spPr/>
        <p:txBody>
          <a:bodyPr/>
          <a:lstStyle/>
          <a:p>
            <a:r>
              <a:rPr lang="en-GB" altLang="en-US"/>
              <a:t>Page </a:t>
            </a:r>
            <a:fld id="{D4FB6D4D-933D-4BAE-BFA3-AB74DCB80ADB}" type="slidenum">
              <a:rPr lang="en-GB" altLang="en-US"/>
              <a:pPr/>
              <a:t>16</a:t>
            </a:fld>
            <a:r>
              <a:rPr lang="en-GB" altLang="en-US" sz="1400" b="0">
                <a:solidFill>
                  <a:schemeClr val="tx1"/>
                </a:solidFill>
              </a:rPr>
              <a:t> | 05 June 2006 | UNIX Fundamentals </a:t>
            </a:r>
          </a:p>
        </p:txBody>
      </p:sp>
      <p:pic>
        <p:nvPicPr>
          <p:cNvPr id="317444" name="Picture 4">
            <a:extLst>
              <a:ext uri="{FF2B5EF4-FFF2-40B4-BE49-F238E27FC236}">
                <a16:creationId xmlns:a16="http://schemas.microsoft.com/office/drawing/2014/main" id="{4C79C66B-616A-4B01-940D-43564016C3B9}"/>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42" name="Rectangle 2">
            <a:extLst>
              <a:ext uri="{FF2B5EF4-FFF2-40B4-BE49-F238E27FC236}">
                <a16:creationId xmlns:a16="http://schemas.microsoft.com/office/drawing/2014/main" id="{62451F9E-F811-4B26-8203-8F555F1C3B51}"/>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317443" name="Rectangle 3">
            <a:extLst>
              <a:ext uri="{FF2B5EF4-FFF2-40B4-BE49-F238E27FC236}">
                <a16:creationId xmlns:a16="http://schemas.microsoft.com/office/drawing/2014/main" id="{7C91E2AF-1227-4400-BAD8-511EEDA7D4A6}"/>
              </a:ext>
            </a:extLst>
          </p:cNvPr>
          <p:cNvSpPr>
            <a:spLocks noGrp="1" noChangeArrowheads="1"/>
          </p:cNvSpPr>
          <p:nvPr>
            <p:ph type="body" idx="1"/>
          </p:nvPr>
        </p:nvSpPr>
        <p:spPr>
          <a:xfrm>
            <a:off x="685800" y="1484313"/>
            <a:ext cx="7772400" cy="4321175"/>
          </a:xfrm>
        </p:spPr>
        <p:txBody>
          <a:bodyPr/>
          <a:lstStyle/>
          <a:p>
            <a:pPr>
              <a:lnSpc>
                <a:spcPct val="90000"/>
              </a:lnSpc>
            </a:pPr>
            <a:r>
              <a:rPr lang="en-US" altLang="en-US">
                <a:solidFill>
                  <a:schemeClr val="hlink"/>
                </a:solidFill>
              </a:rPr>
              <a:t>UNIX History</a:t>
            </a:r>
          </a:p>
          <a:p>
            <a:pPr>
              <a:lnSpc>
                <a:spcPct val="90000"/>
              </a:lnSpc>
            </a:pPr>
            <a:r>
              <a:rPr lang="en-US" altLang="en-US">
                <a:solidFill>
                  <a:schemeClr val="hlink"/>
                </a:solidFill>
              </a:rPr>
              <a:t>The Many Flavours’ of UNIX</a:t>
            </a:r>
          </a:p>
          <a:p>
            <a:pPr>
              <a:lnSpc>
                <a:spcPct val="90000"/>
              </a:lnSpc>
            </a:pPr>
            <a:r>
              <a:rPr lang="en-US" altLang="en-US" sz="3200">
                <a:solidFill>
                  <a:srgbClr val="800000"/>
                </a:solidFill>
              </a:rPr>
              <a:t>The Structure of UNIX</a:t>
            </a:r>
          </a:p>
          <a:p>
            <a:pPr lvl="1">
              <a:lnSpc>
                <a:spcPct val="90000"/>
              </a:lnSpc>
            </a:pPr>
            <a:r>
              <a:rPr lang="en-US" altLang="en-US">
                <a:solidFill>
                  <a:srgbClr val="800000"/>
                </a:solidFill>
              </a:rPr>
              <a:t>The Kernel</a:t>
            </a:r>
          </a:p>
          <a:p>
            <a:pPr lvl="1">
              <a:lnSpc>
                <a:spcPct val="90000"/>
              </a:lnSpc>
            </a:pPr>
            <a:r>
              <a:rPr lang="en-US" altLang="en-US">
                <a:solidFill>
                  <a:srgbClr val="800000"/>
                </a:solidFill>
              </a:rPr>
              <a:t>The Shell</a:t>
            </a:r>
          </a:p>
          <a:p>
            <a:pPr lvl="1">
              <a:lnSpc>
                <a:spcPct val="90000"/>
              </a:lnSpc>
            </a:pPr>
            <a:r>
              <a:rPr lang="en-US" altLang="en-US">
                <a:solidFill>
                  <a:srgbClr val="800000"/>
                </a:solidFill>
              </a:rPr>
              <a:t>Filesystems</a:t>
            </a:r>
            <a:endParaRPr lang="en-US" altLang="en-US" sz="2800">
              <a:solidFill>
                <a:srgbClr val="800000"/>
              </a:solidFill>
            </a:endParaRPr>
          </a:p>
          <a:p>
            <a:pPr>
              <a:lnSpc>
                <a:spcPct val="90000"/>
              </a:lnSpc>
            </a:pPr>
            <a:r>
              <a:rPr lang="en-US" altLang="en-US">
                <a:solidFill>
                  <a:schemeClr val="hlink"/>
                </a:solidFill>
              </a:rPr>
              <a:t>Access to UNIX Systems</a:t>
            </a:r>
          </a:p>
          <a:p>
            <a:pPr>
              <a:lnSpc>
                <a:spcPct val="90000"/>
              </a:lnSpc>
            </a:pPr>
            <a:r>
              <a:rPr lang="en-US" altLang="en-US">
                <a:solidFill>
                  <a:schemeClr val="hlink"/>
                </a:solidFill>
              </a:rPr>
              <a:t>Processes</a:t>
            </a:r>
          </a:p>
          <a:p>
            <a:pPr>
              <a:lnSpc>
                <a:spcPct val="90000"/>
              </a:lnSpc>
            </a:pPr>
            <a:r>
              <a:rPr lang="en-US" altLang="en-US">
                <a:solidFill>
                  <a:schemeClr val="hlink"/>
                </a:solidFill>
              </a:rPr>
              <a:t>Filesystems &amp; Directories</a:t>
            </a:r>
          </a:p>
          <a:p>
            <a:pPr>
              <a:lnSpc>
                <a:spcPct val="90000"/>
              </a:lnSpc>
            </a:pPr>
            <a:r>
              <a:rPr lang="en-US" altLang="en-US">
                <a:solidFill>
                  <a:schemeClr val="hlink"/>
                </a:solidFill>
              </a:rPr>
              <a:t>Devices</a:t>
            </a:r>
          </a:p>
          <a:p>
            <a:pPr>
              <a:lnSpc>
                <a:spcPct val="90000"/>
              </a:lnSpc>
            </a:pPr>
            <a:endParaRPr lang="en-GB" altLang="en-US">
              <a:solidFill>
                <a:schemeClr val="hlink"/>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7442"/>
                                        </p:tgtEl>
                                        <p:attrNameLst>
                                          <p:attrName>style.visibility</p:attrName>
                                        </p:attrNameLst>
                                      </p:cBhvr>
                                      <p:to>
                                        <p:strVal val="visible"/>
                                      </p:to>
                                    </p:set>
                                    <p:animEffect transition="in" filter="fade">
                                      <p:cBhvr>
                                        <p:cTn id="7" dur="2000"/>
                                        <p:tgtEl>
                                          <p:spTgt spid="3174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443"/>
                                        </p:tgtEl>
                                        <p:attrNameLst>
                                          <p:attrName>style.visibility</p:attrName>
                                        </p:attrNameLst>
                                      </p:cBhvr>
                                      <p:to>
                                        <p:strVal val="visible"/>
                                      </p:to>
                                    </p:set>
                                    <p:animEffect transition="in" filter="fade">
                                      <p:cBhvr>
                                        <p:cTn id="10" dur="2000"/>
                                        <p:tgtEl>
                                          <p:spTgt spid="317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2" grpId="0"/>
      <p:bldP spid="31744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A52B5CA6-774F-4EAB-ACCA-89AC63CB355F}"/>
              </a:ext>
            </a:extLst>
          </p:cNvPr>
          <p:cNvSpPr>
            <a:spLocks noGrp="1"/>
          </p:cNvSpPr>
          <p:nvPr>
            <p:ph type="sldNum" sz="quarter" idx="10"/>
          </p:nvPr>
        </p:nvSpPr>
        <p:spPr/>
        <p:txBody>
          <a:bodyPr/>
          <a:lstStyle/>
          <a:p>
            <a:r>
              <a:rPr lang="en-GB" altLang="en-US"/>
              <a:t>Page </a:t>
            </a:r>
            <a:fld id="{2976FFE2-AC44-406B-9778-CD0E938452BC}" type="slidenum">
              <a:rPr lang="en-GB" altLang="en-US"/>
              <a:pPr/>
              <a:t>17</a:t>
            </a:fld>
            <a:r>
              <a:rPr lang="en-GB" altLang="en-US" sz="1400" b="0">
                <a:solidFill>
                  <a:schemeClr val="tx1"/>
                </a:solidFill>
              </a:rPr>
              <a:t> | 05 June 2006 | UNIX Fundamentals </a:t>
            </a:r>
          </a:p>
        </p:txBody>
      </p:sp>
      <p:sp>
        <p:nvSpPr>
          <p:cNvPr id="269314" name="Rectangle 2">
            <a:extLst>
              <a:ext uri="{FF2B5EF4-FFF2-40B4-BE49-F238E27FC236}">
                <a16:creationId xmlns:a16="http://schemas.microsoft.com/office/drawing/2014/main" id="{39DC28A7-2628-4857-939C-649310ADE6B9}"/>
              </a:ext>
            </a:extLst>
          </p:cNvPr>
          <p:cNvSpPr>
            <a:spLocks noGrp="1" noChangeArrowheads="1"/>
          </p:cNvSpPr>
          <p:nvPr>
            <p:ph type="title"/>
          </p:nvPr>
        </p:nvSpPr>
        <p:spPr/>
        <p:txBody>
          <a:bodyPr/>
          <a:lstStyle/>
          <a:p>
            <a:r>
              <a:rPr lang="en-GB" altLang="en-US" sz="4000"/>
              <a:t>The Structure of UNIX</a:t>
            </a:r>
          </a:p>
        </p:txBody>
      </p:sp>
      <p:sp>
        <p:nvSpPr>
          <p:cNvPr id="269315" name="Rectangle 3">
            <a:extLst>
              <a:ext uri="{FF2B5EF4-FFF2-40B4-BE49-F238E27FC236}">
                <a16:creationId xmlns:a16="http://schemas.microsoft.com/office/drawing/2014/main" id="{D8893CA6-B212-490A-B1DB-590E281A65EE}"/>
              </a:ext>
            </a:extLst>
          </p:cNvPr>
          <p:cNvSpPr>
            <a:spLocks noGrp="1" noChangeArrowheads="1"/>
          </p:cNvSpPr>
          <p:nvPr>
            <p:ph type="body" idx="1"/>
          </p:nvPr>
        </p:nvSpPr>
        <p:spPr/>
        <p:txBody>
          <a:bodyPr/>
          <a:lstStyle/>
          <a:p>
            <a:r>
              <a:rPr lang="en-GB" altLang="en-US"/>
              <a:t>The Kernel</a:t>
            </a:r>
          </a:p>
          <a:p>
            <a:r>
              <a:rPr lang="en-GB" altLang="en-US"/>
              <a:t>The Shell</a:t>
            </a:r>
          </a:p>
          <a:p>
            <a:r>
              <a:rPr lang="en-GB" altLang="en-US"/>
              <a:t>Filesystems</a:t>
            </a:r>
          </a:p>
        </p:txBody>
      </p:sp>
      <p:pic>
        <p:nvPicPr>
          <p:cNvPr id="269316" name="Picture 4">
            <a:extLst>
              <a:ext uri="{FF2B5EF4-FFF2-40B4-BE49-F238E27FC236}">
                <a16:creationId xmlns:a16="http://schemas.microsoft.com/office/drawing/2014/main" id="{0BB6F067-DDD1-49E9-B0F0-FF2028B38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700213"/>
            <a:ext cx="3457575" cy="344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69314"/>
                                        </p:tgtEl>
                                        <p:attrNameLst>
                                          <p:attrName>style.visibility</p:attrName>
                                        </p:attrNameLst>
                                      </p:cBhvr>
                                      <p:to>
                                        <p:strVal val="visible"/>
                                      </p:to>
                                    </p:set>
                                    <p:anim calcmode="discrete" valueType="clr">
                                      <p:cBhvr override="childStyle">
                                        <p:cTn id="7" dur="80"/>
                                        <p:tgtEl>
                                          <p:spTgt spid="26931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69314"/>
                                        </p:tgtEl>
                                        <p:attrNameLst>
                                          <p:attrName>fillcolor</p:attrName>
                                        </p:attrNameLst>
                                      </p:cBhvr>
                                      <p:tavLst>
                                        <p:tav tm="0">
                                          <p:val>
                                            <p:clrVal>
                                              <a:schemeClr val="accent2"/>
                                            </p:clrVal>
                                          </p:val>
                                        </p:tav>
                                        <p:tav tm="50000">
                                          <p:val>
                                            <p:clrVal>
                                              <a:schemeClr val="hlink"/>
                                            </p:clrVal>
                                          </p:val>
                                        </p:tav>
                                      </p:tavLst>
                                    </p:anim>
                                    <p:set>
                                      <p:cBhvr>
                                        <p:cTn id="9" dur="80"/>
                                        <p:tgtEl>
                                          <p:spTgt spid="269314"/>
                                        </p:tgtEl>
                                        <p:attrNameLst>
                                          <p:attrName>fill.type</p:attrName>
                                        </p:attrNameLst>
                                      </p:cBhvr>
                                      <p:to>
                                        <p:strVal val="solid"/>
                                      </p:to>
                                    </p:set>
                                  </p:childTnLst>
                                </p:cTn>
                              </p:par>
                            </p:childTnLst>
                          </p:cTn>
                        </p:par>
                        <p:par>
                          <p:cTn id="10" fill="hold" nodeType="afterGroup">
                            <p:stCondLst>
                              <p:cond delay="760"/>
                            </p:stCondLst>
                            <p:childTnLst>
                              <p:par>
                                <p:cTn id="11" presetID="5" presetClass="entr" presetSubtype="10" fill="hold" grpId="0" nodeType="afterEffect">
                                  <p:stCondLst>
                                    <p:cond delay="0"/>
                                  </p:stCondLst>
                                  <p:childTnLst>
                                    <p:set>
                                      <p:cBhvr>
                                        <p:cTn id="12" dur="1" fill="hold">
                                          <p:stCondLst>
                                            <p:cond delay="0"/>
                                          </p:stCondLst>
                                        </p:cTn>
                                        <p:tgtEl>
                                          <p:spTgt spid="269315">
                                            <p:txEl>
                                              <p:pRg st="0" end="0"/>
                                            </p:txEl>
                                          </p:spTgt>
                                        </p:tgtEl>
                                        <p:attrNameLst>
                                          <p:attrName>style.visibility</p:attrName>
                                        </p:attrNameLst>
                                      </p:cBhvr>
                                      <p:to>
                                        <p:strVal val="visible"/>
                                      </p:to>
                                    </p:set>
                                    <p:animEffect transition="in" filter="checkerboard(across)">
                                      <p:cBhvr>
                                        <p:cTn id="13" dur="500"/>
                                        <p:tgtEl>
                                          <p:spTgt spid="269315">
                                            <p:txEl>
                                              <p:pRg st="0" end="0"/>
                                            </p:txEl>
                                          </p:spTgt>
                                        </p:tgtEl>
                                      </p:cBhvr>
                                    </p:animEffect>
                                  </p:childTnLst>
                                </p:cTn>
                              </p:par>
                            </p:childTnLst>
                          </p:cTn>
                        </p:par>
                        <p:par>
                          <p:cTn id="14" fill="hold" nodeType="afterGroup">
                            <p:stCondLst>
                              <p:cond delay="1260"/>
                            </p:stCondLst>
                            <p:childTnLst>
                              <p:par>
                                <p:cTn id="15" presetID="2" presetClass="entr" presetSubtype="4" fill="hold" nodeType="afterEffect">
                                  <p:stCondLst>
                                    <p:cond delay="0"/>
                                  </p:stCondLst>
                                  <p:childTnLst>
                                    <p:set>
                                      <p:cBhvr>
                                        <p:cTn id="16" dur="1" fill="hold">
                                          <p:stCondLst>
                                            <p:cond delay="0"/>
                                          </p:stCondLst>
                                        </p:cTn>
                                        <p:tgtEl>
                                          <p:spTgt spid="269316"/>
                                        </p:tgtEl>
                                        <p:attrNameLst>
                                          <p:attrName>style.visibility</p:attrName>
                                        </p:attrNameLst>
                                      </p:cBhvr>
                                      <p:to>
                                        <p:strVal val="visible"/>
                                      </p:to>
                                    </p:set>
                                    <p:anim calcmode="lin" valueType="num">
                                      <p:cBhvr additive="base">
                                        <p:cTn id="17" dur="500" fill="hold"/>
                                        <p:tgtEl>
                                          <p:spTgt spid="269316"/>
                                        </p:tgtEl>
                                        <p:attrNameLst>
                                          <p:attrName>ppt_x</p:attrName>
                                        </p:attrNameLst>
                                      </p:cBhvr>
                                      <p:tavLst>
                                        <p:tav tm="0">
                                          <p:val>
                                            <p:strVal val="#ppt_x"/>
                                          </p:val>
                                        </p:tav>
                                        <p:tav tm="100000">
                                          <p:val>
                                            <p:strVal val="#ppt_x"/>
                                          </p:val>
                                        </p:tav>
                                      </p:tavLst>
                                    </p:anim>
                                    <p:anim calcmode="lin" valueType="num">
                                      <p:cBhvr additive="base">
                                        <p:cTn id="18" dur="500" fill="hold"/>
                                        <p:tgtEl>
                                          <p:spTgt spid="26931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760"/>
                            </p:stCondLst>
                            <p:childTnLst>
                              <p:par>
                                <p:cTn id="20" presetID="5" presetClass="entr" presetSubtype="10" fill="hold" grpId="0" nodeType="afterEffect">
                                  <p:stCondLst>
                                    <p:cond delay="0"/>
                                  </p:stCondLst>
                                  <p:childTnLst>
                                    <p:set>
                                      <p:cBhvr>
                                        <p:cTn id="21" dur="1" fill="hold">
                                          <p:stCondLst>
                                            <p:cond delay="0"/>
                                          </p:stCondLst>
                                        </p:cTn>
                                        <p:tgtEl>
                                          <p:spTgt spid="269315">
                                            <p:txEl>
                                              <p:pRg st="1" end="1"/>
                                            </p:txEl>
                                          </p:spTgt>
                                        </p:tgtEl>
                                        <p:attrNameLst>
                                          <p:attrName>style.visibility</p:attrName>
                                        </p:attrNameLst>
                                      </p:cBhvr>
                                      <p:to>
                                        <p:strVal val="visible"/>
                                      </p:to>
                                    </p:set>
                                    <p:animEffect transition="in" filter="checkerboard(across)">
                                      <p:cBhvr>
                                        <p:cTn id="22" dur="500"/>
                                        <p:tgtEl>
                                          <p:spTgt spid="269315">
                                            <p:txEl>
                                              <p:pRg st="1" end="1"/>
                                            </p:txEl>
                                          </p:spTgt>
                                        </p:tgtEl>
                                      </p:cBhvr>
                                    </p:animEffect>
                                  </p:childTnLst>
                                </p:cTn>
                              </p:par>
                            </p:childTnLst>
                          </p:cTn>
                        </p:par>
                        <p:par>
                          <p:cTn id="23" fill="hold" nodeType="afterGroup">
                            <p:stCondLst>
                              <p:cond delay="2260"/>
                            </p:stCondLst>
                            <p:childTnLst>
                              <p:par>
                                <p:cTn id="24" presetID="5" presetClass="entr" presetSubtype="10" fill="hold" grpId="0" nodeType="afterEffect">
                                  <p:stCondLst>
                                    <p:cond delay="0"/>
                                  </p:stCondLst>
                                  <p:childTnLst>
                                    <p:set>
                                      <p:cBhvr>
                                        <p:cTn id="25" dur="1" fill="hold">
                                          <p:stCondLst>
                                            <p:cond delay="0"/>
                                          </p:stCondLst>
                                        </p:cTn>
                                        <p:tgtEl>
                                          <p:spTgt spid="269315">
                                            <p:txEl>
                                              <p:pRg st="2" end="2"/>
                                            </p:txEl>
                                          </p:spTgt>
                                        </p:tgtEl>
                                        <p:attrNameLst>
                                          <p:attrName>style.visibility</p:attrName>
                                        </p:attrNameLst>
                                      </p:cBhvr>
                                      <p:to>
                                        <p:strVal val="visible"/>
                                      </p:to>
                                    </p:set>
                                    <p:animEffect transition="in" filter="checkerboard(across)">
                                      <p:cBhvr>
                                        <p:cTn id="26" dur="500"/>
                                        <p:tgtEl>
                                          <p:spTgt spid="269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p:bldP spid="26931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1058303-D3FC-43C8-BF7E-00078DD8E4BF}"/>
              </a:ext>
            </a:extLst>
          </p:cNvPr>
          <p:cNvSpPr>
            <a:spLocks noGrp="1"/>
          </p:cNvSpPr>
          <p:nvPr>
            <p:ph type="sldNum" sz="quarter" idx="10"/>
          </p:nvPr>
        </p:nvSpPr>
        <p:spPr/>
        <p:txBody>
          <a:bodyPr/>
          <a:lstStyle/>
          <a:p>
            <a:r>
              <a:rPr lang="en-GB" altLang="en-US"/>
              <a:t>Page </a:t>
            </a:r>
            <a:fld id="{E5A226AA-924A-4933-AF0A-4465F5EEDCD9}" type="slidenum">
              <a:rPr lang="en-GB" altLang="en-US"/>
              <a:pPr/>
              <a:t>18</a:t>
            </a:fld>
            <a:r>
              <a:rPr lang="en-GB" altLang="en-US" sz="1400" b="0">
                <a:solidFill>
                  <a:schemeClr val="tx1"/>
                </a:solidFill>
              </a:rPr>
              <a:t> | 05 June 2006 | UNIX Fundamentals </a:t>
            </a:r>
          </a:p>
        </p:txBody>
      </p:sp>
      <p:pic>
        <p:nvPicPr>
          <p:cNvPr id="268292" name="Picture 4">
            <a:extLst>
              <a:ext uri="{FF2B5EF4-FFF2-40B4-BE49-F238E27FC236}">
                <a16:creationId xmlns:a16="http://schemas.microsoft.com/office/drawing/2014/main" id="{A742638D-6088-4132-A8A7-314D3644A42A}"/>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290" name="Rectangle 2">
            <a:extLst>
              <a:ext uri="{FF2B5EF4-FFF2-40B4-BE49-F238E27FC236}">
                <a16:creationId xmlns:a16="http://schemas.microsoft.com/office/drawing/2014/main" id="{B4558AD2-E47E-4635-AFB0-F004BEB70DA5}"/>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268291" name="Rectangle 3">
            <a:extLst>
              <a:ext uri="{FF2B5EF4-FFF2-40B4-BE49-F238E27FC236}">
                <a16:creationId xmlns:a16="http://schemas.microsoft.com/office/drawing/2014/main" id="{571E29EC-3340-40C1-8CB6-B4954B5AF8D6}"/>
              </a:ext>
            </a:extLst>
          </p:cNvPr>
          <p:cNvSpPr>
            <a:spLocks noGrp="1" noChangeArrowheads="1"/>
          </p:cNvSpPr>
          <p:nvPr>
            <p:ph type="body" idx="1"/>
          </p:nvPr>
        </p:nvSpPr>
        <p:spPr>
          <a:xfrm>
            <a:off x="685800" y="1484313"/>
            <a:ext cx="7772400" cy="4321175"/>
          </a:xfrm>
        </p:spPr>
        <p:txBody>
          <a:bodyPr/>
          <a:lstStyle/>
          <a:p>
            <a:pPr>
              <a:lnSpc>
                <a:spcPct val="90000"/>
              </a:lnSpc>
            </a:pPr>
            <a:r>
              <a:rPr lang="en-US" altLang="en-US">
                <a:solidFill>
                  <a:schemeClr val="hlink"/>
                </a:solidFill>
              </a:rPr>
              <a:t>UNIX History</a:t>
            </a:r>
          </a:p>
          <a:p>
            <a:pPr>
              <a:lnSpc>
                <a:spcPct val="90000"/>
              </a:lnSpc>
            </a:pPr>
            <a:r>
              <a:rPr lang="en-US" altLang="en-US">
                <a:solidFill>
                  <a:schemeClr val="hlink"/>
                </a:solidFill>
              </a:rPr>
              <a:t>The Many Flavours’ of UNIX</a:t>
            </a:r>
          </a:p>
          <a:p>
            <a:pPr>
              <a:lnSpc>
                <a:spcPct val="90000"/>
              </a:lnSpc>
            </a:pPr>
            <a:r>
              <a:rPr lang="en-US" altLang="en-US" sz="3200">
                <a:solidFill>
                  <a:srgbClr val="800000"/>
                </a:solidFill>
              </a:rPr>
              <a:t>The Structure of UNIX</a:t>
            </a:r>
          </a:p>
          <a:p>
            <a:pPr lvl="1">
              <a:lnSpc>
                <a:spcPct val="90000"/>
              </a:lnSpc>
            </a:pPr>
            <a:r>
              <a:rPr lang="en-US" altLang="en-US">
                <a:solidFill>
                  <a:srgbClr val="800000"/>
                </a:solidFill>
              </a:rPr>
              <a:t>The Kernel</a:t>
            </a:r>
          </a:p>
          <a:p>
            <a:pPr lvl="1">
              <a:lnSpc>
                <a:spcPct val="90000"/>
              </a:lnSpc>
            </a:pPr>
            <a:r>
              <a:rPr lang="en-US" altLang="en-US">
                <a:solidFill>
                  <a:schemeClr val="hlink"/>
                </a:solidFill>
              </a:rPr>
              <a:t>The Shell</a:t>
            </a:r>
          </a:p>
          <a:p>
            <a:pPr lvl="1">
              <a:lnSpc>
                <a:spcPct val="90000"/>
              </a:lnSpc>
            </a:pPr>
            <a:r>
              <a:rPr lang="en-US" altLang="en-US">
                <a:solidFill>
                  <a:schemeClr val="hlink"/>
                </a:solidFill>
              </a:rPr>
              <a:t>Filesystems</a:t>
            </a:r>
            <a:endParaRPr lang="en-US" altLang="en-US" sz="2800">
              <a:solidFill>
                <a:schemeClr val="hlink"/>
              </a:solidFill>
            </a:endParaRPr>
          </a:p>
          <a:p>
            <a:pPr>
              <a:lnSpc>
                <a:spcPct val="90000"/>
              </a:lnSpc>
            </a:pPr>
            <a:r>
              <a:rPr lang="en-US" altLang="en-US">
                <a:solidFill>
                  <a:schemeClr val="hlink"/>
                </a:solidFill>
              </a:rPr>
              <a:t>Access to UNIX Systems</a:t>
            </a:r>
          </a:p>
          <a:p>
            <a:pPr>
              <a:lnSpc>
                <a:spcPct val="90000"/>
              </a:lnSpc>
            </a:pPr>
            <a:r>
              <a:rPr lang="en-US" altLang="en-US">
                <a:solidFill>
                  <a:schemeClr val="hlink"/>
                </a:solidFill>
              </a:rPr>
              <a:t>Processes</a:t>
            </a:r>
          </a:p>
          <a:p>
            <a:pPr>
              <a:lnSpc>
                <a:spcPct val="90000"/>
              </a:lnSpc>
            </a:pPr>
            <a:r>
              <a:rPr lang="en-US" altLang="en-US">
                <a:solidFill>
                  <a:schemeClr val="hlink"/>
                </a:solidFill>
              </a:rPr>
              <a:t>Filesystems &amp; Directories</a:t>
            </a:r>
          </a:p>
          <a:p>
            <a:pPr>
              <a:lnSpc>
                <a:spcPct val="90000"/>
              </a:lnSpc>
            </a:pPr>
            <a:r>
              <a:rPr lang="en-US" altLang="en-US">
                <a:solidFill>
                  <a:schemeClr val="hlink"/>
                </a:solidFill>
              </a:rPr>
              <a:t>Devices</a:t>
            </a:r>
          </a:p>
          <a:p>
            <a:pPr>
              <a:lnSpc>
                <a:spcPct val="90000"/>
              </a:lnSpc>
            </a:pPr>
            <a:endParaRPr lang="en-GB" altLang="en-US">
              <a:solidFill>
                <a:schemeClr val="hlink"/>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8290"/>
                                        </p:tgtEl>
                                        <p:attrNameLst>
                                          <p:attrName>style.visibility</p:attrName>
                                        </p:attrNameLst>
                                      </p:cBhvr>
                                      <p:to>
                                        <p:strVal val="visible"/>
                                      </p:to>
                                    </p:set>
                                    <p:animEffect transition="in" filter="fade">
                                      <p:cBhvr>
                                        <p:cTn id="7" dur="2000"/>
                                        <p:tgtEl>
                                          <p:spTgt spid="2682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8291"/>
                                        </p:tgtEl>
                                        <p:attrNameLst>
                                          <p:attrName>style.visibility</p:attrName>
                                        </p:attrNameLst>
                                      </p:cBhvr>
                                      <p:to>
                                        <p:strVal val="visible"/>
                                      </p:to>
                                    </p:set>
                                    <p:animEffect transition="in" filter="fade">
                                      <p:cBhvr>
                                        <p:cTn id="10" dur="2000"/>
                                        <p:tgtEl>
                                          <p:spTgt spid="268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0" grpId="0"/>
      <p:bldP spid="26829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A9266CEF-5D3A-465F-B414-B874B68FC58E}"/>
              </a:ext>
            </a:extLst>
          </p:cNvPr>
          <p:cNvSpPr>
            <a:spLocks noGrp="1"/>
          </p:cNvSpPr>
          <p:nvPr>
            <p:ph type="sldNum" sz="quarter" idx="10"/>
          </p:nvPr>
        </p:nvSpPr>
        <p:spPr/>
        <p:txBody>
          <a:bodyPr/>
          <a:lstStyle/>
          <a:p>
            <a:r>
              <a:rPr lang="en-GB" altLang="en-US"/>
              <a:t>Page </a:t>
            </a:r>
            <a:fld id="{969C3702-9E18-4613-9E83-F214B166675D}" type="slidenum">
              <a:rPr lang="en-GB" altLang="en-US"/>
              <a:pPr/>
              <a:t>19</a:t>
            </a:fld>
            <a:r>
              <a:rPr lang="en-GB" altLang="en-US" sz="1400" b="0">
                <a:solidFill>
                  <a:schemeClr val="tx1"/>
                </a:solidFill>
              </a:rPr>
              <a:t> | 05 June 2006 | UNIX Fundamentals </a:t>
            </a:r>
          </a:p>
        </p:txBody>
      </p:sp>
      <p:sp>
        <p:nvSpPr>
          <p:cNvPr id="63490" name="Rectangle 2">
            <a:extLst>
              <a:ext uri="{FF2B5EF4-FFF2-40B4-BE49-F238E27FC236}">
                <a16:creationId xmlns:a16="http://schemas.microsoft.com/office/drawing/2014/main" id="{5A49FC14-A325-49B0-AEEC-4D027559CE87}"/>
              </a:ext>
            </a:extLst>
          </p:cNvPr>
          <p:cNvSpPr>
            <a:spLocks noGrp="1" noChangeArrowheads="1"/>
          </p:cNvSpPr>
          <p:nvPr>
            <p:ph type="title"/>
          </p:nvPr>
        </p:nvSpPr>
        <p:spPr/>
        <p:txBody>
          <a:bodyPr/>
          <a:lstStyle/>
          <a:p>
            <a:r>
              <a:rPr lang="en-US" altLang="en-US" sz="4000"/>
              <a:t>The Kernel</a:t>
            </a:r>
          </a:p>
        </p:txBody>
      </p:sp>
      <p:sp>
        <p:nvSpPr>
          <p:cNvPr id="63495" name="Text Box 7">
            <a:extLst>
              <a:ext uri="{FF2B5EF4-FFF2-40B4-BE49-F238E27FC236}">
                <a16:creationId xmlns:a16="http://schemas.microsoft.com/office/drawing/2014/main" id="{3E2C37A3-5F78-4368-8196-713C5C4FDBF7}"/>
              </a:ext>
            </a:extLst>
          </p:cNvPr>
          <p:cNvSpPr txBox="1">
            <a:spLocks noChangeArrowheads="1"/>
          </p:cNvSpPr>
          <p:nvPr/>
        </p:nvSpPr>
        <p:spPr bwMode="auto">
          <a:xfrm>
            <a:off x="4211638" y="1773238"/>
            <a:ext cx="3276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solidFill>
                  <a:schemeClr val="tx1"/>
                </a:solidFill>
              </a:rPr>
              <a:t>The kernel is the direct link to the hardware and controls all I/O requests.</a:t>
            </a:r>
          </a:p>
        </p:txBody>
      </p:sp>
      <p:sp>
        <p:nvSpPr>
          <p:cNvPr id="63496" name="Text Box 8">
            <a:extLst>
              <a:ext uri="{FF2B5EF4-FFF2-40B4-BE49-F238E27FC236}">
                <a16:creationId xmlns:a16="http://schemas.microsoft.com/office/drawing/2014/main" id="{FD69B5D7-7236-49E0-86FB-591F0FAA1388}"/>
              </a:ext>
            </a:extLst>
          </p:cNvPr>
          <p:cNvSpPr txBox="1">
            <a:spLocks noChangeArrowheads="1"/>
          </p:cNvSpPr>
          <p:nvPr/>
        </p:nvSpPr>
        <p:spPr bwMode="auto">
          <a:xfrm>
            <a:off x="5003800" y="3429000"/>
            <a:ext cx="3276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solidFill>
                  <a:schemeClr val="tx1"/>
                </a:solidFill>
              </a:rPr>
              <a:t>The shell is a high-level link to the kernel.</a:t>
            </a:r>
          </a:p>
        </p:txBody>
      </p:sp>
      <p:sp>
        <p:nvSpPr>
          <p:cNvPr id="63497" name="Text Box 9">
            <a:extLst>
              <a:ext uri="{FF2B5EF4-FFF2-40B4-BE49-F238E27FC236}">
                <a16:creationId xmlns:a16="http://schemas.microsoft.com/office/drawing/2014/main" id="{AA0AB0D6-3212-45FA-AEAC-0B10FADA2092}"/>
              </a:ext>
            </a:extLst>
          </p:cNvPr>
          <p:cNvSpPr txBox="1">
            <a:spLocks noChangeArrowheads="1"/>
          </p:cNvSpPr>
          <p:nvPr/>
        </p:nvSpPr>
        <p:spPr bwMode="auto">
          <a:xfrm>
            <a:off x="3851275" y="4652963"/>
            <a:ext cx="3276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solidFill>
                  <a:schemeClr val="tx1"/>
                </a:solidFill>
              </a:rPr>
              <a:t>The application layer normally sits above the shell.</a:t>
            </a:r>
          </a:p>
        </p:txBody>
      </p:sp>
      <p:pic>
        <p:nvPicPr>
          <p:cNvPr id="63503" name="Picture 15">
            <a:extLst>
              <a:ext uri="{FF2B5EF4-FFF2-40B4-BE49-F238E27FC236}">
                <a16:creationId xmlns:a16="http://schemas.microsoft.com/office/drawing/2014/main" id="{F513319C-FF44-48B7-9BF7-750E92890F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484313"/>
            <a:ext cx="3457575" cy="344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63503"/>
                                        </p:tgtEl>
                                        <p:attrNameLst>
                                          <p:attrName>style.visibility</p:attrName>
                                        </p:attrNameLst>
                                      </p:cBhvr>
                                      <p:to>
                                        <p:strVal val="visible"/>
                                      </p:to>
                                    </p:set>
                                    <p:anim calcmode="lin" valueType="num">
                                      <p:cBhvr additive="base">
                                        <p:cTn id="7" dur="500" fill="hold"/>
                                        <p:tgtEl>
                                          <p:spTgt spid="63503"/>
                                        </p:tgtEl>
                                        <p:attrNameLst>
                                          <p:attrName>ppt_x</p:attrName>
                                        </p:attrNameLst>
                                      </p:cBhvr>
                                      <p:tavLst>
                                        <p:tav tm="0">
                                          <p:val>
                                            <p:strVal val="1+#ppt_w/2"/>
                                          </p:val>
                                        </p:tav>
                                        <p:tav tm="100000">
                                          <p:val>
                                            <p:strVal val="#ppt_x"/>
                                          </p:val>
                                        </p:tav>
                                      </p:tavLst>
                                    </p:anim>
                                    <p:anim calcmode="lin" valueType="num">
                                      <p:cBhvr additive="base">
                                        <p:cTn id="8" dur="500" fill="hold"/>
                                        <p:tgtEl>
                                          <p:spTgt spid="6350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3495"/>
                                        </p:tgtEl>
                                        <p:attrNameLst>
                                          <p:attrName>style.visibility</p:attrName>
                                        </p:attrNameLst>
                                      </p:cBhvr>
                                      <p:to>
                                        <p:strVal val="visible"/>
                                      </p:to>
                                    </p:set>
                                    <p:anim calcmode="lin" valueType="num">
                                      <p:cBhvr additive="base">
                                        <p:cTn id="12" dur="500" fill="hold"/>
                                        <p:tgtEl>
                                          <p:spTgt spid="63495"/>
                                        </p:tgtEl>
                                        <p:attrNameLst>
                                          <p:attrName>ppt_x</p:attrName>
                                        </p:attrNameLst>
                                      </p:cBhvr>
                                      <p:tavLst>
                                        <p:tav tm="0">
                                          <p:val>
                                            <p:strVal val="0-#ppt_w/2"/>
                                          </p:val>
                                        </p:tav>
                                        <p:tav tm="100000">
                                          <p:val>
                                            <p:strVal val="#ppt_x"/>
                                          </p:val>
                                        </p:tav>
                                      </p:tavLst>
                                    </p:anim>
                                    <p:anim calcmode="lin" valueType="num">
                                      <p:cBhvr additive="base">
                                        <p:cTn id="13" dur="500" fill="hold"/>
                                        <p:tgtEl>
                                          <p:spTgt spid="6349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3496"/>
                                        </p:tgtEl>
                                        <p:attrNameLst>
                                          <p:attrName>style.visibility</p:attrName>
                                        </p:attrNameLst>
                                      </p:cBhvr>
                                      <p:to>
                                        <p:strVal val="visible"/>
                                      </p:to>
                                    </p:set>
                                    <p:anim calcmode="lin" valueType="num">
                                      <p:cBhvr additive="base">
                                        <p:cTn id="18" dur="500" fill="hold"/>
                                        <p:tgtEl>
                                          <p:spTgt spid="63496"/>
                                        </p:tgtEl>
                                        <p:attrNameLst>
                                          <p:attrName>ppt_x</p:attrName>
                                        </p:attrNameLst>
                                      </p:cBhvr>
                                      <p:tavLst>
                                        <p:tav tm="0">
                                          <p:val>
                                            <p:strVal val="0-#ppt_w/2"/>
                                          </p:val>
                                        </p:tav>
                                        <p:tav tm="100000">
                                          <p:val>
                                            <p:strVal val="#ppt_x"/>
                                          </p:val>
                                        </p:tav>
                                      </p:tavLst>
                                    </p:anim>
                                    <p:anim calcmode="lin" valueType="num">
                                      <p:cBhvr additive="base">
                                        <p:cTn id="19" dur="500" fill="hold"/>
                                        <p:tgtEl>
                                          <p:spTgt spid="6349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3497"/>
                                        </p:tgtEl>
                                        <p:attrNameLst>
                                          <p:attrName>style.visibility</p:attrName>
                                        </p:attrNameLst>
                                      </p:cBhvr>
                                      <p:to>
                                        <p:strVal val="visible"/>
                                      </p:to>
                                    </p:set>
                                    <p:anim calcmode="lin" valueType="num">
                                      <p:cBhvr additive="base">
                                        <p:cTn id="24" dur="500" fill="hold"/>
                                        <p:tgtEl>
                                          <p:spTgt spid="63497"/>
                                        </p:tgtEl>
                                        <p:attrNameLst>
                                          <p:attrName>ppt_x</p:attrName>
                                        </p:attrNameLst>
                                      </p:cBhvr>
                                      <p:tavLst>
                                        <p:tav tm="0">
                                          <p:val>
                                            <p:strVal val="0-#ppt_w/2"/>
                                          </p:val>
                                        </p:tav>
                                        <p:tav tm="100000">
                                          <p:val>
                                            <p:strVal val="#ppt_x"/>
                                          </p:val>
                                        </p:tav>
                                      </p:tavLst>
                                    </p:anim>
                                    <p:anim calcmode="lin" valueType="num">
                                      <p:cBhvr additive="base">
                                        <p:cTn id="25" dur="500" fill="hold"/>
                                        <p:tgtEl>
                                          <p:spTgt spid="634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utoUpdateAnimBg="0"/>
      <p:bldP spid="63496" grpId="0" autoUpdateAnimBg="0"/>
      <p:bldP spid="6349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90578F0F-5810-4928-B400-A26E6AA90A9C}"/>
              </a:ext>
            </a:extLst>
          </p:cNvPr>
          <p:cNvSpPr>
            <a:spLocks noGrp="1"/>
          </p:cNvSpPr>
          <p:nvPr>
            <p:ph type="sldNum" sz="quarter" idx="10"/>
          </p:nvPr>
        </p:nvSpPr>
        <p:spPr/>
        <p:txBody>
          <a:bodyPr/>
          <a:lstStyle/>
          <a:p>
            <a:r>
              <a:rPr lang="en-GB" altLang="en-US" dirty="0"/>
              <a:t>Page </a:t>
            </a:r>
            <a:fld id="{58EEDAF4-D86A-41FC-81E5-4441A083005A}" type="slidenum">
              <a:rPr lang="en-GB" altLang="en-US"/>
              <a:pPr/>
              <a:t>2</a:t>
            </a:fld>
            <a:r>
              <a:rPr lang="en-GB" altLang="en-US" sz="1400" b="0" dirty="0">
                <a:solidFill>
                  <a:schemeClr val="tx1"/>
                </a:solidFill>
              </a:rPr>
              <a:t> | 05 June 2006 | UNIX Fundamentals </a:t>
            </a:r>
          </a:p>
        </p:txBody>
      </p:sp>
      <p:pic>
        <p:nvPicPr>
          <p:cNvPr id="392197" name="Picture 5">
            <a:extLst>
              <a:ext uri="{FF2B5EF4-FFF2-40B4-BE49-F238E27FC236}">
                <a16:creationId xmlns:a16="http://schemas.microsoft.com/office/drawing/2014/main" id="{A9F8AE5E-3DF5-4FF7-A8FB-A4E15C712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868863"/>
            <a:ext cx="1033462" cy="1033462"/>
          </a:xfrm>
          <a:prstGeom prst="rect">
            <a:avLst/>
          </a:prstGeom>
          <a:noFill/>
          <a:extLst>
            <a:ext uri="{909E8E84-426E-40DD-AFC4-6F175D3DCCD1}">
              <a14:hiddenFill xmlns:a14="http://schemas.microsoft.com/office/drawing/2010/main">
                <a:solidFill>
                  <a:srgbClr val="FFFFFF"/>
                </a:solidFill>
              </a14:hiddenFill>
            </a:ext>
          </a:extLst>
        </p:spPr>
      </p:pic>
      <p:pic>
        <p:nvPicPr>
          <p:cNvPr id="392198" name="Picture 6">
            <a:extLst>
              <a:ext uri="{FF2B5EF4-FFF2-40B4-BE49-F238E27FC236}">
                <a16:creationId xmlns:a16="http://schemas.microsoft.com/office/drawing/2014/main" id="{DEDE8927-88E1-434D-B50C-CE9D031B9E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725" y="4868863"/>
            <a:ext cx="1033463" cy="1033462"/>
          </a:xfrm>
          <a:prstGeom prst="rect">
            <a:avLst/>
          </a:prstGeom>
          <a:noFill/>
          <a:extLst>
            <a:ext uri="{909E8E84-426E-40DD-AFC4-6F175D3DCCD1}">
              <a14:hiddenFill xmlns:a14="http://schemas.microsoft.com/office/drawing/2010/main">
                <a:solidFill>
                  <a:srgbClr val="FFFFFF"/>
                </a:solidFill>
              </a14:hiddenFill>
            </a:ext>
          </a:extLst>
        </p:spPr>
      </p:pic>
      <p:pic>
        <p:nvPicPr>
          <p:cNvPr id="392199" name="Picture 7">
            <a:extLst>
              <a:ext uri="{FF2B5EF4-FFF2-40B4-BE49-F238E27FC236}">
                <a16:creationId xmlns:a16="http://schemas.microsoft.com/office/drawing/2014/main" id="{CC5567EB-7A56-40CE-AF17-3EB109DB33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4868863"/>
            <a:ext cx="1025525" cy="1025525"/>
          </a:xfrm>
          <a:prstGeom prst="rect">
            <a:avLst/>
          </a:prstGeom>
          <a:noFill/>
          <a:extLst>
            <a:ext uri="{909E8E84-426E-40DD-AFC4-6F175D3DCCD1}">
              <a14:hiddenFill xmlns:a14="http://schemas.microsoft.com/office/drawing/2010/main">
                <a:solidFill>
                  <a:srgbClr val="FFFFFF"/>
                </a:solidFill>
              </a14:hiddenFill>
            </a:ext>
          </a:extLst>
        </p:spPr>
      </p:pic>
      <p:sp>
        <p:nvSpPr>
          <p:cNvPr id="392194" name="Rectangle 2">
            <a:extLst>
              <a:ext uri="{FF2B5EF4-FFF2-40B4-BE49-F238E27FC236}">
                <a16:creationId xmlns:a16="http://schemas.microsoft.com/office/drawing/2014/main" id="{412FA786-068F-4321-A09B-917535AE3B11}"/>
              </a:ext>
            </a:extLst>
          </p:cNvPr>
          <p:cNvSpPr>
            <a:spLocks noGrp="1" noChangeArrowheads="1"/>
          </p:cNvSpPr>
          <p:nvPr>
            <p:ph type="title"/>
          </p:nvPr>
        </p:nvSpPr>
        <p:spPr/>
        <p:txBody>
          <a:bodyPr/>
          <a:lstStyle/>
          <a:p>
            <a:r>
              <a:rPr lang="en-GB" altLang="en-US" sz="4000"/>
              <a:t>FACILITIES</a:t>
            </a:r>
          </a:p>
        </p:txBody>
      </p:sp>
      <p:sp>
        <p:nvSpPr>
          <p:cNvPr id="392195" name="Rectangle 3">
            <a:extLst>
              <a:ext uri="{FF2B5EF4-FFF2-40B4-BE49-F238E27FC236}">
                <a16:creationId xmlns:a16="http://schemas.microsoft.com/office/drawing/2014/main" id="{BF3E0B14-A887-4DB2-AA00-8A7D45EB9397}"/>
              </a:ext>
            </a:extLst>
          </p:cNvPr>
          <p:cNvSpPr>
            <a:spLocks noGrp="1" noChangeArrowheads="1"/>
          </p:cNvSpPr>
          <p:nvPr>
            <p:ph type="body" idx="1"/>
          </p:nvPr>
        </p:nvSpPr>
        <p:spPr/>
        <p:txBody>
          <a:bodyPr/>
          <a:lstStyle/>
          <a:p>
            <a:r>
              <a:rPr lang="en-GB" altLang="en-US"/>
              <a:t>Training Hours</a:t>
            </a:r>
          </a:p>
          <a:p>
            <a:r>
              <a:rPr lang="en-GB" altLang="en-US"/>
              <a:t>Building Hours</a:t>
            </a:r>
          </a:p>
          <a:p>
            <a:r>
              <a:rPr lang="en-GB" altLang="en-US"/>
              <a:t>Restrooms</a:t>
            </a:r>
          </a:p>
          <a:p>
            <a:r>
              <a:rPr lang="en-GB" altLang="en-US"/>
              <a:t>Meals</a:t>
            </a:r>
          </a:p>
          <a:p>
            <a:r>
              <a:rPr lang="en-GB" altLang="en-US"/>
              <a:t>Telephones</a:t>
            </a:r>
          </a:p>
          <a:p>
            <a:r>
              <a:rPr lang="en-GB" altLang="en-US"/>
              <a:t>Messages</a:t>
            </a:r>
          </a:p>
          <a:p>
            <a:r>
              <a:rPr lang="en-GB" altLang="en-US"/>
              <a:t>Smoking Policy</a:t>
            </a:r>
          </a:p>
        </p:txBody>
      </p:sp>
      <p:pic>
        <p:nvPicPr>
          <p:cNvPr id="392200" name="Picture 8">
            <a:extLst>
              <a:ext uri="{FF2B5EF4-FFF2-40B4-BE49-F238E27FC236}">
                <a16:creationId xmlns:a16="http://schemas.microsoft.com/office/drawing/2014/main" id="{FD6B5C89-0EC6-41F6-ADF1-9E2094222A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4797425"/>
            <a:ext cx="1096963" cy="1096963"/>
          </a:xfrm>
          <a:prstGeom prst="rect">
            <a:avLst/>
          </a:prstGeom>
          <a:noFill/>
          <a:extLst>
            <a:ext uri="{909E8E84-426E-40DD-AFC4-6F175D3DCCD1}">
              <a14:hiddenFill xmlns:a14="http://schemas.microsoft.com/office/drawing/2010/main">
                <a:solidFill>
                  <a:srgbClr val="FFFFFF"/>
                </a:solidFill>
              </a14:hiddenFill>
            </a:ext>
          </a:extLst>
        </p:spPr>
      </p:pic>
      <p:pic>
        <p:nvPicPr>
          <p:cNvPr id="392202" name="Picture 10">
            <a:extLst>
              <a:ext uri="{FF2B5EF4-FFF2-40B4-BE49-F238E27FC236}">
                <a16:creationId xmlns:a16="http://schemas.microsoft.com/office/drawing/2014/main" id="{F59C136F-5F6B-4D39-A81A-6DA71CE39F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4868863"/>
            <a:ext cx="1028700" cy="1028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92194"/>
                                        </p:tgtEl>
                                        <p:attrNameLst>
                                          <p:attrName>style.visibility</p:attrName>
                                        </p:attrNameLst>
                                      </p:cBhvr>
                                      <p:to>
                                        <p:strVal val="visible"/>
                                      </p:to>
                                    </p:set>
                                    <p:anim calcmode="discrete" valueType="clr">
                                      <p:cBhvr override="childStyle">
                                        <p:cTn id="7" dur="500"/>
                                        <p:tgtEl>
                                          <p:spTgt spid="392194"/>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392194"/>
                                        </p:tgtEl>
                                        <p:attrNameLst>
                                          <p:attrName>fillcolor</p:attrName>
                                        </p:attrNameLst>
                                      </p:cBhvr>
                                      <p:tavLst>
                                        <p:tav tm="0">
                                          <p:val>
                                            <p:clrVal>
                                              <a:schemeClr val="accent2"/>
                                            </p:clrVal>
                                          </p:val>
                                        </p:tav>
                                        <p:tav tm="50000">
                                          <p:val>
                                            <p:clrVal>
                                              <a:schemeClr val="hlink"/>
                                            </p:clrVal>
                                          </p:val>
                                        </p:tav>
                                      </p:tavLst>
                                    </p:anim>
                                    <p:set>
                                      <p:cBhvr>
                                        <p:cTn id="9" dur="500"/>
                                        <p:tgtEl>
                                          <p:spTgt spid="392194"/>
                                        </p:tgtEl>
                                        <p:attrNameLst>
                                          <p:attrName>fill.type</p:attrName>
                                        </p:attrNameLst>
                                      </p:cBhvr>
                                      <p:to>
                                        <p:strVal val="solid"/>
                                      </p:to>
                                    </p:set>
                                  </p:childTnLst>
                                </p:cTn>
                              </p:par>
                            </p:childTnLst>
                          </p:cTn>
                        </p:par>
                        <p:par>
                          <p:cTn id="10" fill="hold" nodeType="afterGroup">
                            <p:stCondLst>
                              <p:cond delay="2750"/>
                            </p:stCondLst>
                            <p:childTnLst>
                              <p:par>
                                <p:cTn id="11" presetID="3" presetClass="entr" presetSubtype="10" fill="hold" nodeType="afterEffect">
                                  <p:stCondLst>
                                    <p:cond delay="0"/>
                                  </p:stCondLst>
                                  <p:childTnLst>
                                    <p:set>
                                      <p:cBhvr>
                                        <p:cTn id="12" dur="1" fill="hold">
                                          <p:stCondLst>
                                            <p:cond delay="0"/>
                                          </p:stCondLst>
                                        </p:cTn>
                                        <p:tgtEl>
                                          <p:spTgt spid="392195">
                                            <p:txEl>
                                              <p:pRg st="0" end="0"/>
                                            </p:txEl>
                                          </p:spTgt>
                                        </p:tgtEl>
                                        <p:attrNameLst>
                                          <p:attrName>style.visibility</p:attrName>
                                        </p:attrNameLst>
                                      </p:cBhvr>
                                      <p:to>
                                        <p:strVal val="visible"/>
                                      </p:to>
                                    </p:set>
                                    <p:animEffect transition="in" filter="blinds(horizontal)">
                                      <p:cBhvr>
                                        <p:cTn id="13" dur="500"/>
                                        <p:tgtEl>
                                          <p:spTgt spid="392195">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92195">
                                            <p:txEl>
                                              <p:pRg st="1" end="1"/>
                                            </p:txEl>
                                          </p:spTgt>
                                        </p:tgtEl>
                                        <p:attrNameLst>
                                          <p:attrName>style.visibility</p:attrName>
                                        </p:attrNameLst>
                                      </p:cBhvr>
                                      <p:to>
                                        <p:strVal val="visible"/>
                                      </p:to>
                                    </p:set>
                                    <p:animEffect transition="in" filter="blinds(horizontal)">
                                      <p:cBhvr>
                                        <p:cTn id="16" dur="500"/>
                                        <p:tgtEl>
                                          <p:spTgt spid="392195">
                                            <p:txEl>
                                              <p:pRg st="1" end="1"/>
                                            </p:txEl>
                                          </p:spTgt>
                                        </p:tgtEl>
                                      </p:cBhvr>
                                    </p:animEffect>
                                  </p:childTnLst>
                                </p:cTn>
                              </p:par>
                              <p:par>
                                <p:cTn id="17" presetID="2" presetClass="entr" presetSubtype="4" fill="hold" nodeType="withEffect">
                                  <p:stCondLst>
                                    <p:cond delay="0"/>
                                  </p:stCondLst>
                                  <p:childTnLst>
                                    <p:set>
                                      <p:cBhvr>
                                        <p:cTn id="18" dur="1" fill="hold">
                                          <p:stCondLst>
                                            <p:cond delay="0"/>
                                          </p:stCondLst>
                                        </p:cTn>
                                        <p:tgtEl>
                                          <p:spTgt spid="392197"/>
                                        </p:tgtEl>
                                        <p:attrNameLst>
                                          <p:attrName>style.visibility</p:attrName>
                                        </p:attrNameLst>
                                      </p:cBhvr>
                                      <p:to>
                                        <p:strVal val="visible"/>
                                      </p:to>
                                    </p:set>
                                    <p:anim calcmode="lin" valueType="num">
                                      <p:cBhvr additive="base">
                                        <p:cTn id="19" dur="500" fill="hold"/>
                                        <p:tgtEl>
                                          <p:spTgt spid="392197"/>
                                        </p:tgtEl>
                                        <p:attrNameLst>
                                          <p:attrName>ppt_x</p:attrName>
                                        </p:attrNameLst>
                                      </p:cBhvr>
                                      <p:tavLst>
                                        <p:tav tm="0">
                                          <p:val>
                                            <p:strVal val="#ppt_x"/>
                                          </p:val>
                                        </p:tav>
                                        <p:tav tm="100000">
                                          <p:val>
                                            <p:strVal val="#ppt_x"/>
                                          </p:val>
                                        </p:tav>
                                      </p:tavLst>
                                    </p:anim>
                                    <p:anim calcmode="lin" valueType="num">
                                      <p:cBhvr additive="base">
                                        <p:cTn id="20" dur="500" fill="hold"/>
                                        <p:tgtEl>
                                          <p:spTgt spid="392197"/>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3250"/>
                            </p:stCondLst>
                            <p:childTnLst>
                              <p:par>
                                <p:cTn id="22" presetID="3" presetClass="entr" presetSubtype="10" fill="hold" nodeType="afterEffect">
                                  <p:stCondLst>
                                    <p:cond delay="0"/>
                                  </p:stCondLst>
                                  <p:childTnLst>
                                    <p:set>
                                      <p:cBhvr>
                                        <p:cTn id="23" dur="1" fill="hold">
                                          <p:stCondLst>
                                            <p:cond delay="0"/>
                                          </p:stCondLst>
                                        </p:cTn>
                                        <p:tgtEl>
                                          <p:spTgt spid="392195">
                                            <p:txEl>
                                              <p:pRg st="2" end="2"/>
                                            </p:txEl>
                                          </p:spTgt>
                                        </p:tgtEl>
                                        <p:attrNameLst>
                                          <p:attrName>style.visibility</p:attrName>
                                        </p:attrNameLst>
                                      </p:cBhvr>
                                      <p:to>
                                        <p:strVal val="visible"/>
                                      </p:to>
                                    </p:set>
                                    <p:animEffect transition="in" filter="blinds(horizontal)">
                                      <p:cBhvr>
                                        <p:cTn id="24" dur="500"/>
                                        <p:tgtEl>
                                          <p:spTgt spid="392195">
                                            <p:txEl>
                                              <p:pRg st="2" end="2"/>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92195">
                                            <p:txEl>
                                              <p:pRg st="3" end="3"/>
                                            </p:txEl>
                                          </p:spTgt>
                                        </p:tgtEl>
                                        <p:attrNameLst>
                                          <p:attrName>style.visibility</p:attrName>
                                        </p:attrNameLst>
                                      </p:cBhvr>
                                      <p:to>
                                        <p:strVal val="visible"/>
                                      </p:to>
                                    </p:set>
                                    <p:animEffect transition="in" filter="blinds(horizontal)">
                                      <p:cBhvr>
                                        <p:cTn id="27" dur="500"/>
                                        <p:tgtEl>
                                          <p:spTgt spid="392195">
                                            <p:txEl>
                                              <p:pRg st="3" end="3"/>
                                            </p:txEl>
                                          </p:spTgt>
                                        </p:tgtEl>
                                      </p:cBhvr>
                                    </p:animEffect>
                                  </p:childTnLst>
                                </p:cTn>
                              </p:par>
                            </p:childTnLst>
                          </p:cTn>
                        </p:par>
                        <p:par>
                          <p:cTn id="28" fill="hold" nodeType="afterGroup">
                            <p:stCondLst>
                              <p:cond delay="3750"/>
                            </p:stCondLst>
                            <p:childTnLst>
                              <p:par>
                                <p:cTn id="29" presetID="2" presetClass="entr" presetSubtype="4" fill="hold" nodeType="afterEffect">
                                  <p:stCondLst>
                                    <p:cond delay="0"/>
                                  </p:stCondLst>
                                  <p:childTnLst>
                                    <p:set>
                                      <p:cBhvr>
                                        <p:cTn id="30" dur="1" fill="hold">
                                          <p:stCondLst>
                                            <p:cond delay="0"/>
                                          </p:stCondLst>
                                        </p:cTn>
                                        <p:tgtEl>
                                          <p:spTgt spid="392202"/>
                                        </p:tgtEl>
                                        <p:attrNameLst>
                                          <p:attrName>style.visibility</p:attrName>
                                        </p:attrNameLst>
                                      </p:cBhvr>
                                      <p:to>
                                        <p:strVal val="visible"/>
                                      </p:to>
                                    </p:set>
                                    <p:anim calcmode="lin" valueType="num">
                                      <p:cBhvr additive="base">
                                        <p:cTn id="31" dur="500" fill="hold"/>
                                        <p:tgtEl>
                                          <p:spTgt spid="392202"/>
                                        </p:tgtEl>
                                        <p:attrNameLst>
                                          <p:attrName>ppt_x</p:attrName>
                                        </p:attrNameLst>
                                      </p:cBhvr>
                                      <p:tavLst>
                                        <p:tav tm="0">
                                          <p:val>
                                            <p:strVal val="#ppt_x"/>
                                          </p:val>
                                        </p:tav>
                                        <p:tav tm="100000">
                                          <p:val>
                                            <p:strVal val="#ppt_x"/>
                                          </p:val>
                                        </p:tav>
                                      </p:tavLst>
                                    </p:anim>
                                    <p:anim calcmode="lin" valueType="num">
                                      <p:cBhvr additive="base">
                                        <p:cTn id="32" dur="500" fill="hold"/>
                                        <p:tgtEl>
                                          <p:spTgt spid="392202"/>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4250"/>
                            </p:stCondLst>
                            <p:childTnLst>
                              <p:par>
                                <p:cTn id="34" presetID="3" presetClass="entr" presetSubtype="10" fill="hold" nodeType="afterEffect">
                                  <p:stCondLst>
                                    <p:cond delay="0"/>
                                  </p:stCondLst>
                                  <p:childTnLst>
                                    <p:set>
                                      <p:cBhvr>
                                        <p:cTn id="35" dur="1" fill="hold">
                                          <p:stCondLst>
                                            <p:cond delay="0"/>
                                          </p:stCondLst>
                                        </p:cTn>
                                        <p:tgtEl>
                                          <p:spTgt spid="392195">
                                            <p:txEl>
                                              <p:pRg st="4" end="4"/>
                                            </p:txEl>
                                          </p:spTgt>
                                        </p:tgtEl>
                                        <p:attrNameLst>
                                          <p:attrName>style.visibility</p:attrName>
                                        </p:attrNameLst>
                                      </p:cBhvr>
                                      <p:to>
                                        <p:strVal val="visible"/>
                                      </p:to>
                                    </p:set>
                                    <p:animEffect transition="in" filter="blinds(horizontal)">
                                      <p:cBhvr>
                                        <p:cTn id="36" dur="500"/>
                                        <p:tgtEl>
                                          <p:spTgt spid="392195">
                                            <p:txEl>
                                              <p:pRg st="4" end="4"/>
                                            </p:txEl>
                                          </p:spTgt>
                                        </p:tgtEl>
                                      </p:cBhvr>
                                    </p:animEffect>
                                  </p:childTnLst>
                                </p:cTn>
                              </p:par>
                            </p:childTnLst>
                          </p:cTn>
                        </p:par>
                        <p:par>
                          <p:cTn id="37" fill="hold" nodeType="afterGroup">
                            <p:stCondLst>
                              <p:cond delay="4750"/>
                            </p:stCondLst>
                            <p:childTnLst>
                              <p:par>
                                <p:cTn id="38" presetID="2" presetClass="entr" presetSubtype="4" fill="hold" nodeType="afterEffect">
                                  <p:stCondLst>
                                    <p:cond delay="0"/>
                                  </p:stCondLst>
                                  <p:childTnLst>
                                    <p:set>
                                      <p:cBhvr>
                                        <p:cTn id="39" dur="1" fill="hold">
                                          <p:stCondLst>
                                            <p:cond delay="0"/>
                                          </p:stCondLst>
                                        </p:cTn>
                                        <p:tgtEl>
                                          <p:spTgt spid="392199"/>
                                        </p:tgtEl>
                                        <p:attrNameLst>
                                          <p:attrName>style.visibility</p:attrName>
                                        </p:attrNameLst>
                                      </p:cBhvr>
                                      <p:to>
                                        <p:strVal val="visible"/>
                                      </p:to>
                                    </p:set>
                                    <p:anim calcmode="lin" valueType="num">
                                      <p:cBhvr additive="base">
                                        <p:cTn id="40" dur="500" fill="hold"/>
                                        <p:tgtEl>
                                          <p:spTgt spid="392199"/>
                                        </p:tgtEl>
                                        <p:attrNameLst>
                                          <p:attrName>ppt_x</p:attrName>
                                        </p:attrNameLst>
                                      </p:cBhvr>
                                      <p:tavLst>
                                        <p:tav tm="0">
                                          <p:val>
                                            <p:strVal val="#ppt_x"/>
                                          </p:val>
                                        </p:tav>
                                        <p:tav tm="100000">
                                          <p:val>
                                            <p:strVal val="#ppt_x"/>
                                          </p:val>
                                        </p:tav>
                                      </p:tavLst>
                                    </p:anim>
                                    <p:anim calcmode="lin" valueType="num">
                                      <p:cBhvr additive="base">
                                        <p:cTn id="41" dur="500" fill="hold"/>
                                        <p:tgtEl>
                                          <p:spTgt spid="392199"/>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5250"/>
                            </p:stCondLst>
                            <p:childTnLst>
                              <p:par>
                                <p:cTn id="43" presetID="3" presetClass="entr" presetSubtype="10" fill="hold" nodeType="afterEffect">
                                  <p:stCondLst>
                                    <p:cond delay="0"/>
                                  </p:stCondLst>
                                  <p:childTnLst>
                                    <p:set>
                                      <p:cBhvr>
                                        <p:cTn id="44" dur="1" fill="hold">
                                          <p:stCondLst>
                                            <p:cond delay="0"/>
                                          </p:stCondLst>
                                        </p:cTn>
                                        <p:tgtEl>
                                          <p:spTgt spid="392195">
                                            <p:txEl>
                                              <p:pRg st="5" end="5"/>
                                            </p:txEl>
                                          </p:spTgt>
                                        </p:tgtEl>
                                        <p:attrNameLst>
                                          <p:attrName>style.visibility</p:attrName>
                                        </p:attrNameLst>
                                      </p:cBhvr>
                                      <p:to>
                                        <p:strVal val="visible"/>
                                      </p:to>
                                    </p:set>
                                    <p:animEffect transition="in" filter="blinds(horizontal)">
                                      <p:cBhvr>
                                        <p:cTn id="45" dur="500"/>
                                        <p:tgtEl>
                                          <p:spTgt spid="392195">
                                            <p:txEl>
                                              <p:pRg st="5" end="5"/>
                                            </p:txEl>
                                          </p:spTgt>
                                        </p:tgtEl>
                                      </p:cBhvr>
                                    </p:animEffect>
                                  </p:childTnLst>
                                </p:cTn>
                              </p:par>
                            </p:childTnLst>
                          </p:cTn>
                        </p:par>
                        <p:par>
                          <p:cTn id="46" fill="hold" nodeType="afterGroup">
                            <p:stCondLst>
                              <p:cond delay="5750"/>
                            </p:stCondLst>
                            <p:childTnLst>
                              <p:par>
                                <p:cTn id="47" presetID="2" presetClass="entr" presetSubtype="4" fill="hold" nodeType="afterEffect">
                                  <p:stCondLst>
                                    <p:cond delay="0"/>
                                  </p:stCondLst>
                                  <p:childTnLst>
                                    <p:set>
                                      <p:cBhvr>
                                        <p:cTn id="48" dur="1" fill="hold">
                                          <p:stCondLst>
                                            <p:cond delay="0"/>
                                          </p:stCondLst>
                                        </p:cTn>
                                        <p:tgtEl>
                                          <p:spTgt spid="392200"/>
                                        </p:tgtEl>
                                        <p:attrNameLst>
                                          <p:attrName>style.visibility</p:attrName>
                                        </p:attrNameLst>
                                      </p:cBhvr>
                                      <p:to>
                                        <p:strVal val="visible"/>
                                      </p:to>
                                    </p:set>
                                    <p:anim calcmode="lin" valueType="num">
                                      <p:cBhvr additive="base">
                                        <p:cTn id="49" dur="500" fill="hold"/>
                                        <p:tgtEl>
                                          <p:spTgt spid="392200"/>
                                        </p:tgtEl>
                                        <p:attrNameLst>
                                          <p:attrName>ppt_x</p:attrName>
                                        </p:attrNameLst>
                                      </p:cBhvr>
                                      <p:tavLst>
                                        <p:tav tm="0">
                                          <p:val>
                                            <p:strVal val="#ppt_x"/>
                                          </p:val>
                                        </p:tav>
                                        <p:tav tm="100000">
                                          <p:val>
                                            <p:strVal val="#ppt_x"/>
                                          </p:val>
                                        </p:tav>
                                      </p:tavLst>
                                    </p:anim>
                                    <p:anim calcmode="lin" valueType="num">
                                      <p:cBhvr additive="base">
                                        <p:cTn id="50" dur="500" fill="hold"/>
                                        <p:tgtEl>
                                          <p:spTgt spid="392200"/>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6250"/>
                            </p:stCondLst>
                            <p:childTnLst>
                              <p:par>
                                <p:cTn id="52" presetID="3" presetClass="entr" presetSubtype="10" fill="hold" nodeType="afterEffect">
                                  <p:stCondLst>
                                    <p:cond delay="0"/>
                                  </p:stCondLst>
                                  <p:childTnLst>
                                    <p:set>
                                      <p:cBhvr>
                                        <p:cTn id="53" dur="1" fill="hold">
                                          <p:stCondLst>
                                            <p:cond delay="0"/>
                                          </p:stCondLst>
                                        </p:cTn>
                                        <p:tgtEl>
                                          <p:spTgt spid="392195">
                                            <p:txEl>
                                              <p:pRg st="6" end="6"/>
                                            </p:txEl>
                                          </p:spTgt>
                                        </p:tgtEl>
                                        <p:attrNameLst>
                                          <p:attrName>style.visibility</p:attrName>
                                        </p:attrNameLst>
                                      </p:cBhvr>
                                      <p:to>
                                        <p:strVal val="visible"/>
                                      </p:to>
                                    </p:set>
                                    <p:animEffect transition="in" filter="blinds(horizontal)">
                                      <p:cBhvr>
                                        <p:cTn id="54" dur="500"/>
                                        <p:tgtEl>
                                          <p:spTgt spid="392195">
                                            <p:txEl>
                                              <p:pRg st="6" end="6"/>
                                            </p:txEl>
                                          </p:spTgt>
                                        </p:tgtEl>
                                      </p:cBhvr>
                                    </p:animEffect>
                                  </p:childTnLst>
                                </p:cTn>
                              </p:par>
                            </p:childTnLst>
                          </p:cTn>
                        </p:par>
                        <p:par>
                          <p:cTn id="55" fill="hold" nodeType="afterGroup">
                            <p:stCondLst>
                              <p:cond delay="6750"/>
                            </p:stCondLst>
                            <p:childTnLst>
                              <p:par>
                                <p:cTn id="56" presetID="2" presetClass="entr" presetSubtype="4" fill="hold" nodeType="afterEffect">
                                  <p:stCondLst>
                                    <p:cond delay="0"/>
                                  </p:stCondLst>
                                  <p:childTnLst>
                                    <p:set>
                                      <p:cBhvr>
                                        <p:cTn id="57" dur="1" fill="hold">
                                          <p:stCondLst>
                                            <p:cond delay="0"/>
                                          </p:stCondLst>
                                        </p:cTn>
                                        <p:tgtEl>
                                          <p:spTgt spid="392198"/>
                                        </p:tgtEl>
                                        <p:attrNameLst>
                                          <p:attrName>style.visibility</p:attrName>
                                        </p:attrNameLst>
                                      </p:cBhvr>
                                      <p:to>
                                        <p:strVal val="visible"/>
                                      </p:to>
                                    </p:set>
                                    <p:anim calcmode="lin" valueType="num">
                                      <p:cBhvr additive="base">
                                        <p:cTn id="58" dur="500" fill="hold"/>
                                        <p:tgtEl>
                                          <p:spTgt spid="392198"/>
                                        </p:tgtEl>
                                        <p:attrNameLst>
                                          <p:attrName>ppt_x</p:attrName>
                                        </p:attrNameLst>
                                      </p:cBhvr>
                                      <p:tavLst>
                                        <p:tav tm="0">
                                          <p:val>
                                            <p:strVal val="#ppt_x"/>
                                          </p:val>
                                        </p:tav>
                                        <p:tav tm="100000">
                                          <p:val>
                                            <p:strVal val="#ppt_x"/>
                                          </p:val>
                                        </p:tav>
                                      </p:tavLst>
                                    </p:anim>
                                    <p:anim calcmode="lin" valueType="num">
                                      <p:cBhvr additive="base">
                                        <p:cTn id="59" dur="500" fill="hold"/>
                                        <p:tgtEl>
                                          <p:spTgt spid="392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9F18700C-C7BC-4F98-B8E4-791A36B1A475}"/>
              </a:ext>
            </a:extLst>
          </p:cNvPr>
          <p:cNvSpPr>
            <a:spLocks noGrp="1"/>
          </p:cNvSpPr>
          <p:nvPr>
            <p:ph type="sldNum" sz="quarter" idx="10"/>
          </p:nvPr>
        </p:nvSpPr>
        <p:spPr/>
        <p:txBody>
          <a:bodyPr/>
          <a:lstStyle/>
          <a:p>
            <a:r>
              <a:rPr lang="en-GB" altLang="en-US"/>
              <a:t>Page </a:t>
            </a:r>
            <a:fld id="{54623C74-9AFD-4893-8761-29F57EF11D4B}" type="slidenum">
              <a:rPr lang="en-GB" altLang="en-US"/>
              <a:pPr/>
              <a:t>20</a:t>
            </a:fld>
            <a:r>
              <a:rPr lang="en-GB" altLang="en-US" sz="1400" b="0">
                <a:solidFill>
                  <a:schemeClr val="tx1"/>
                </a:solidFill>
              </a:rPr>
              <a:t> | 05 June 2006 | UNIX Fundamentals </a:t>
            </a:r>
          </a:p>
        </p:txBody>
      </p:sp>
      <p:pic>
        <p:nvPicPr>
          <p:cNvPr id="313348" name="Picture 4">
            <a:extLst>
              <a:ext uri="{FF2B5EF4-FFF2-40B4-BE49-F238E27FC236}">
                <a16:creationId xmlns:a16="http://schemas.microsoft.com/office/drawing/2014/main" id="{A158A921-59F9-4D9F-AE0C-3073F0C83A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1125538"/>
            <a:ext cx="2663825" cy="2655887"/>
          </a:xfrm>
          <a:prstGeom prst="rect">
            <a:avLst/>
          </a:prstGeom>
          <a:noFill/>
          <a:extLst>
            <a:ext uri="{909E8E84-426E-40DD-AFC4-6F175D3DCCD1}">
              <a14:hiddenFill xmlns:a14="http://schemas.microsoft.com/office/drawing/2010/main">
                <a:solidFill>
                  <a:srgbClr val="FFFFFF"/>
                </a:solidFill>
              </a14:hiddenFill>
            </a:ext>
          </a:extLst>
        </p:spPr>
      </p:pic>
      <p:sp>
        <p:nvSpPr>
          <p:cNvPr id="313346" name="Rectangle 2">
            <a:extLst>
              <a:ext uri="{FF2B5EF4-FFF2-40B4-BE49-F238E27FC236}">
                <a16:creationId xmlns:a16="http://schemas.microsoft.com/office/drawing/2014/main" id="{CD5E1D70-D6F6-48E5-8F3A-335E9F4C6243}"/>
              </a:ext>
            </a:extLst>
          </p:cNvPr>
          <p:cNvSpPr>
            <a:spLocks noGrp="1" noChangeArrowheads="1"/>
          </p:cNvSpPr>
          <p:nvPr>
            <p:ph type="title"/>
          </p:nvPr>
        </p:nvSpPr>
        <p:spPr/>
        <p:txBody>
          <a:bodyPr/>
          <a:lstStyle/>
          <a:p>
            <a:r>
              <a:rPr lang="en-GB" altLang="en-US" sz="4000"/>
              <a:t>The Kernel</a:t>
            </a:r>
          </a:p>
        </p:txBody>
      </p:sp>
      <p:sp>
        <p:nvSpPr>
          <p:cNvPr id="313347" name="Rectangle 3">
            <a:extLst>
              <a:ext uri="{FF2B5EF4-FFF2-40B4-BE49-F238E27FC236}">
                <a16:creationId xmlns:a16="http://schemas.microsoft.com/office/drawing/2014/main" id="{24A28FC5-945F-4C1C-AD4F-CECCB5DB5959}"/>
              </a:ext>
            </a:extLst>
          </p:cNvPr>
          <p:cNvSpPr>
            <a:spLocks noGrp="1" noChangeArrowheads="1"/>
          </p:cNvSpPr>
          <p:nvPr>
            <p:ph type="body" idx="1"/>
          </p:nvPr>
        </p:nvSpPr>
        <p:spPr/>
        <p:txBody>
          <a:bodyPr/>
          <a:lstStyle/>
          <a:p>
            <a:endParaRPr lang="en-GB" altLang="en-US"/>
          </a:p>
          <a:p>
            <a:r>
              <a:rPr lang="en-GB" altLang="en-US"/>
              <a:t>Manages the files on disk</a:t>
            </a:r>
          </a:p>
          <a:p>
            <a:endParaRPr lang="en-GB" altLang="en-US"/>
          </a:p>
          <a:p>
            <a:endParaRPr lang="en-GB" altLang="en-US"/>
          </a:p>
          <a:p>
            <a:endParaRPr lang="en-GB" altLang="en-US"/>
          </a:p>
          <a:p>
            <a:r>
              <a:rPr lang="en-GB" altLang="en-US"/>
              <a:t>Schedules multiple processes / users</a:t>
            </a:r>
          </a:p>
          <a:p>
            <a:endParaRPr lang="en-GB" altLang="en-US"/>
          </a:p>
          <a:p>
            <a:endParaRPr lang="en-GB" altLang="en-US"/>
          </a:p>
          <a:p>
            <a:r>
              <a:rPr lang="en-GB" altLang="en-US"/>
              <a:t>Written in “c” with a ‘small’ amount’ of machine dependent assembler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13346"/>
                                        </p:tgtEl>
                                        <p:attrNameLst>
                                          <p:attrName>style.visibility</p:attrName>
                                        </p:attrNameLst>
                                      </p:cBhvr>
                                      <p:to>
                                        <p:strVal val="visible"/>
                                      </p:to>
                                    </p:set>
                                    <p:anim calcmode="discrete" valueType="clr">
                                      <p:cBhvr override="childStyle">
                                        <p:cTn id="7" dur="80"/>
                                        <p:tgtEl>
                                          <p:spTgt spid="31334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13346"/>
                                        </p:tgtEl>
                                        <p:attrNameLst>
                                          <p:attrName>fillcolor</p:attrName>
                                        </p:attrNameLst>
                                      </p:cBhvr>
                                      <p:tavLst>
                                        <p:tav tm="0">
                                          <p:val>
                                            <p:clrVal>
                                              <a:schemeClr val="accent2"/>
                                            </p:clrVal>
                                          </p:val>
                                        </p:tav>
                                        <p:tav tm="50000">
                                          <p:val>
                                            <p:clrVal>
                                              <a:schemeClr val="hlink"/>
                                            </p:clrVal>
                                          </p:val>
                                        </p:tav>
                                      </p:tavLst>
                                    </p:anim>
                                    <p:set>
                                      <p:cBhvr>
                                        <p:cTn id="9" dur="80"/>
                                        <p:tgtEl>
                                          <p:spTgt spid="313346"/>
                                        </p:tgtEl>
                                        <p:attrNameLst>
                                          <p:attrName>fill.type</p:attrName>
                                        </p:attrNameLst>
                                      </p:cBhvr>
                                      <p:to>
                                        <p:strVal val="solid"/>
                                      </p:to>
                                    </p:set>
                                  </p:childTnLst>
                                </p:cTn>
                              </p:par>
                            </p:childTnLst>
                          </p:cTn>
                        </p:par>
                        <p:par>
                          <p:cTn id="10" fill="hold" nodeType="afterGroup">
                            <p:stCondLst>
                              <p:cond delay="400"/>
                            </p:stCondLst>
                            <p:childTnLst>
                              <p:par>
                                <p:cTn id="11" presetID="2" presetClass="entr" presetSubtype="2" fill="hold" nodeType="afterEffect">
                                  <p:stCondLst>
                                    <p:cond delay="0"/>
                                  </p:stCondLst>
                                  <p:childTnLst>
                                    <p:set>
                                      <p:cBhvr>
                                        <p:cTn id="12" dur="1" fill="hold">
                                          <p:stCondLst>
                                            <p:cond delay="0"/>
                                          </p:stCondLst>
                                        </p:cTn>
                                        <p:tgtEl>
                                          <p:spTgt spid="313347">
                                            <p:txEl>
                                              <p:pRg st="1" end="1"/>
                                            </p:txEl>
                                          </p:spTgt>
                                        </p:tgtEl>
                                        <p:attrNameLst>
                                          <p:attrName>style.visibility</p:attrName>
                                        </p:attrNameLst>
                                      </p:cBhvr>
                                      <p:to>
                                        <p:strVal val="visible"/>
                                      </p:to>
                                    </p:set>
                                    <p:anim calcmode="lin" valueType="num">
                                      <p:cBhvr additive="base">
                                        <p:cTn id="13" dur="500" fill="hold"/>
                                        <p:tgtEl>
                                          <p:spTgt spid="3133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3347">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900"/>
                            </p:stCondLst>
                            <p:childTnLst>
                              <p:par>
                                <p:cTn id="16" presetID="2" presetClass="entr" presetSubtype="8" fill="hold" nodeType="afterEffect">
                                  <p:stCondLst>
                                    <p:cond delay="0"/>
                                  </p:stCondLst>
                                  <p:childTnLst>
                                    <p:set>
                                      <p:cBhvr>
                                        <p:cTn id="17" dur="1" fill="hold">
                                          <p:stCondLst>
                                            <p:cond delay="0"/>
                                          </p:stCondLst>
                                        </p:cTn>
                                        <p:tgtEl>
                                          <p:spTgt spid="313348"/>
                                        </p:tgtEl>
                                        <p:attrNameLst>
                                          <p:attrName>style.visibility</p:attrName>
                                        </p:attrNameLst>
                                      </p:cBhvr>
                                      <p:to>
                                        <p:strVal val="visible"/>
                                      </p:to>
                                    </p:set>
                                    <p:anim calcmode="lin" valueType="num">
                                      <p:cBhvr additive="base">
                                        <p:cTn id="18" dur="500" fill="hold"/>
                                        <p:tgtEl>
                                          <p:spTgt spid="313348"/>
                                        </p:tgtEl>
                                        <p:attrNameLst>
                                          <p:attrName>ppt_x</p:attrName>
                                        </p:attrNameLst>
                                      </p:cBhvr>
                                      <p:tavLst>
                                        <p:tav tm="0">
                                          <p:val>
                                            <p:strVal val="0-#ppt_w/2"/>
                                          </p:val>
                                        </p:tav>
                                        <p:tav tm="100000">
                                          <p:val>
                                            <p:strVal val="#ppt_x"/>
                                          </p:val>
                                        </p:tav>
                                      </p:tavLst>
                                    </p:anim>
                                    <p:anim calcmode="lin" valueType="num">
                                      <p:cBhvr additive="base">
                                        <p:cTn id="19" dur="500" fill="hold"/>
                                        <p:tgtEl>
                                          <p:spTgt spid="31334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313347">
                                            <p:txEl>
                                              <p:pRg st="5" end="5"/>
                                            </p:txEl>
                                          </p:spTgt>
                                        </p:tgtEl>
                                        <p:attrNameLst>
                                          <p:attrName>style.visibility</p:attrName>
                                        </p:attrNameLst>
                                      </p:cBhvr>
                                      <p:to>
                                        <p:strVal val="visible"/>
                                      </p:to>
                                    </p:set>
                                    <p:anim calcmode="lin" valueType="num">
                                      <p:cBhvr additive="base">
                                        <p:cTn id="24" dur="500" fill="hold"/>
                                        <p:tgtEl>
                                          <p:spTgt spid="313347">
                                            <p:txEl>
                                              <p:pRg st="5" end="5"/>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133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313347">
                                            <p:txEl>
                                              <p:pRg st="8" end="8"/>
                                            </p:txEl>
                                          </p:spTgt>
                                        </p:tgtEl>
                                        <p:attrNameLst>
                                          <p:attrName>style.visibility</p:attrName>
                                        </p:attrNameLst>
                                      </p:cBhvr>
                                      <p:to>
                                        <p:strVal val="visible"/>
                                      </p:to>
                                    </p:set>
                                    <p:anim calcmode="lin" valueType="num">
                                      <p:cBhvr additive="base">
                                        <p:cTn id="30" dur="500" fill="hold"/>
                                        <p:tgtEl>
                                          <p:spTgt spid="313347">
                                            <p:txEl>
                                              <p:pRg st="8" end="8"/>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1334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93ECD66-B76B-4D72-9A58-6068E617F7A3}"/>
              </a:ext>
            </a:extLst>
          </p:cNvPr>
          <p:cNvSpPr>
            <a:spLocks noGrp="1"/>
          </p:cNvSpPr>
          <p:nvPr>
            <p:ph type="sldNum" sz="quarter" idx="10"/>
          </p:nvPr>
        </p:nvSpPr>
        <p:spPr/>
        <p:txBody>
          <a:bodyPr/>
          <a:lstStyle/>
          <a:p>
            <a:r>
              <a:rPr lang="en-GB" altLang="en-US"/>
              <a:t>Page </a:t>
            </a:r>
            <a:fld id="{E77D35E2-DB31-4522-9924-84E1DE7A9779}" type="slidenum">
              <a:rPr lang="en-GB" altLang="en-US"/>
              <a:pPr/>
              <a:t>21</a:t>
            </a:fld>
            <a:r>
              <a:rPr lang="en-GB" altLang="en-US" sz="1400" b="0">
                <a:solidFill>
                  <a:schemeClr val="tx1"/>
                </a:solidFill>
              </a:rPr>
              <a:t> | 05 June 2006 | UNIX Fundamentals </a:t>
            </a:r>
          </a:p>
        </p:txBody>
      </p:sp>
      <p:pic>
        <p:nvPicPr>
          <p:cNvPr id="265220" name="Picture 4">
            <a:extLst>
              <a:ext uri="{FF2B5EF4-FFF2-40B4-BE49-F238E27FC236}">
                <a16:creationId xmlns:a16="http://schemas.microsoft.com/office/drawing/2014/main" id="{21F97076-D683-4AD9-80C9-93BBDBE31900}"/>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5218" name="Rectangle 2">
            <a:extLst>
              <a:ext uri="{FF2B5EF4-FFF2-40B4-BE49-F238E27FC236}">
                <a16:creationId xmlns:a16="http://schemas.microsoft.com/office/drawing/2014/main" id="{9D0B0946-8FC1-4855-95A3-6872EBC51399}"/>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265219" name="Rectangle 3">
            <a:extLst>
              <a:ext uri="{FF2B5EF4-FFF2-40B4-BE49-F238E27FC236}">
                <a16:creationId xmlns:a16="http://schemas.microsoft.com/office/drawing/2014/main" id="{7A53C7E8-47BE-4788-8BBE-603DB4BA17F6}"/>
              </a:ext>
            </a:extLst>
          </p:cNvPr>
          <p:cNvSpPr>
            <a:spLocks noGrp="1" noChangeArrowheads="1"/>
          </p:cNvSpPr>
          <p:nvPr>
            <p:ph type="body" idx="1"/>
          </p:nvPr>
        </p:nvSpPr>
        <p:spPr>
          <a:xfrm>
            <a:off x="685800" y="1484313"/>
            <a:ext cx="7772400" cy="4321175"/>
          </a:xfrm>
        </p:spPr>
        <p:txBody>
          <a:bodyPr/>
          <a:lstStyle/>
          <a:p>
            <a:pPr>
              <a:lnSpc>
                <a:spcPct val="90000"/>
              </a:lnSpc>
            </a:pPr>
            <a:r>
              <a:rPr lang="en-US" altLang="en-US">
                <a:solidFill>
                  <a:schemeClr val="hlink"/>
                </a:solidFill>
              </a:rPr>
              <a:t>UNIX History</a:t>
            </a:r>
          </a:p>
          <a:p>
            <a:pPr>
              <a:lnSpc>
                <a:spcPct val="90000"/>
              </a:lnSpc>
            </a:pPr>
            <a:r>
              <a:rPr lang="en-US" altLang="en-US">
                <a:solidFill>
                  <a:schemeClr val="hlink"/>
                </a:solidFill>
              </a:rPr>
              <a:t>The Many Flavours’ of UNIX</a:t>
            </a:r>
          </a:p>
          <a:p>
            <a:pPr>
              <a:lnSpc>
                <a:spcPct val="90000"/>
              </a:lnSpc>
            </a:pPr>
            <a:r>
              <a:rPr lang="en-US" altLang="en-US" sz="3200">
                <a:solidFill>
                  <a:srgbClr val="800000"/>
                </a:solidFill>
              </a:rPr>
              <a:t>The Structure of UNIX</a:t>
            </a:r>
          </a:p>
          <a:p>
            <a:pPr lvl="1">
              <a:lnSpc>
                <a:spcPct val="90000"/>
              </a:lnSpc>
            </a:pPr>
            <a:r>
              <a:rPr lang="en-US" altLang="en-US">
                <a:solidFill>
                  <a:schemeClr val="hlink"/>
                </a:solidFill>
              </a:rPr>
              <a:t>The Kernel</a:t>
            </a:r>
          </a:p>
          <a:p>
            <a:pPr lvl="1">
              <a:lnSpc>
                <a:spcPct val="90000"/>
              </a:lnSpc>
            </a:pPr>
            <a:r>
              <a:rPr lang="en-US" altLang="en-US">
                <a:solidFill>
                  <a:srgbClr val="800000"/>
                </a:solidFill>
              </a:rPr>
              <a:t>The Shell</a:t>
            </a:r>
          </a:p>
          <a:p>
            <a:pPr lvl="1">
              <a:lnSpc>
                <a:spcPct val="90000"/>
              </a:lnSpc>
            </a:pPr>
            <a:r>
              <a:rPr lang="en-US" altLang="en-US">
                <a:solidFill>
                  <a:schemeClr val="hlink"/>
                </a:solidFill>
              </a:rPr>
              <a:t>Filesystems</a:t>
            </a:r>
            <a:endParaRPr lang="en-US" altLang="en-US" sz="2800">
              <a:solidFill>
                <a:schemeClr val="hlink"/>
              </a:solidFill>
            </a:endParaRPr>
          </a:p>
          <a:p>
            <a:pPr>
              <a:lnSpc>
                <a:spcPct val="90000"/>
              </a:lnSpc>
            </a:pPr>
            <a:r>
              <a:rPr lang="en-US" altLang="en-US">
                <a:solidFill>
                  <a:schemeClr val="hlink"/>
                </a:solidFill>
              </a:rPr>
              <a:t>Access to UNIX Systems</a:t>
            </a:r>
          </a:p>
          <a:p>
            <a:pPr>
              <a:lnSpc>
                <a:spcPct val="90000"/>
              </a:lnSpc>
            </a:pPr>
            <a:r>
              <a:rPr lang="en-US" altLang="en-US">
                <a:solidFill>
                  <a:schemeClr val="hlink"/>
                </a:solidFill>
              </a:rPr>
              <a:t>Processes</a:t>
            </a:r>
          </a:p>
          <a:p>
            <a:pPr>
              <a:lnSpc>
                <a:spcPct val="90000"/>
              </a:lnSpc>
            </a:pPr>
            <a:r>
              <a:rPr lang="en-US" altLang="en-US">
                <a:solidFill>
                  <a:schemeClr val="hlink"/>
                </a:solidFill>
              </a:rPr>
              <a:t>Filesystems &amp; Directories</a:t>
            </a:r>
          </a:p>
          <a:p>
            <a:pPr>
              <a:lnSpc>
                <a:spcPct val="90000"/>
              </a:lnSpc>
            </a:pPr>
            <a:r>
              <a:rPr lang="en-US" altLang="en-US">
                <a:solidFill>
                  <a:schemeClr val="hlink"/>
                </a:solidFill>
              </a:rPr>
              <a:t>Devices</a:t>
            </a:r>
          </a:p>
          <a:p>
            <a:pPr>
              <a:lnSpc>
                <a:spcPct val="90000"/>
              </a:lnSpc>
            </a:pPr>
            <a:endParaRPr lang="en-GB" altLang="en-US">
              <a:solidFill>
                <a:schemeClr val="hlink"/>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5218"/>
                                        </p:tgtEl>
                                        <p:attrNameLst>
                                          <p:attrName>style.visibility</p:attrName>
                                        </p:attrNameLst>
                                      </p:cBhvr>
                                      <p:to>
                                        <p:strVal val="visible"/>
                                      </p:to>
                                    </p:set>
                                    <p:animEffect transition="in" filter="fade">
                                      <p:cBhvr>
                                        <p:cTn id="7" dur="2000"/>
                                        <p:tgtEl>
                                          <p:spTgt spid="2652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5219"/>
                                        </p:tgtEl>
                                        <p:attrNameLst>
                                          <p:attrName>style.visibility</p:attrName>
                                        </p:attrNameLst>
                                      </p:cBhvr>
                                      <p:to>
                                        <p:strVal val="visible"/>
                                      </p:to>
                                    </p:set>
                                    <p:animEffect transition="in" filter="fade">
                                      <p:cBhvr>
                                        <p:cTn id="10" dur="2000"/>
                                        <p:tgtEl>
                                          <p:spTgt spid="265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p:bldP spid="26521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559E467-094F-422C-9121-5C97E6BBE3D6}"/>
              </a:ext>
            </a:extLst>
          </p:cNvPr>
          <p:cNvSpPr>
            <a:spLocks noGrp="1"/>
          </p:cNvSpPr>
          <p:nvPr>
            <p:ph type="sldNum" sz="quarter" idx="10"/>
          </p:nvPr>
        </p:nvSpPr>
        <p:spPr/>
        <p:txBody>
          <a:bodyPr/>
          <a:lstStyle/>
          <a:p>
            <a:r>
              <a:rPr lang="en-GB" altLang="en-US"/>
              <a:t>Page </a:t>
            </a:r>
            <a:fld id="{260689D1-7627-43D2-8D68-DD36E3521E99}" type="slidenum">
              <a:rPr lang="en-GB" altLang="en-US"/>
              <a:pPr/>
              <a:t>22</a:t>
            </a:fld>
            <a:r>
              <a:rPr lang="en-GB" altLang="en-US" sz="1400" b="0">
                <a:solidFill>
                  <a:schemeClr val="tx1"/>
                </a:solidFill>
              </a:rPr>
              <a:t> | 05 June 2006 | UNIX Fundamentals </a:t>
            </a:r>
          </a:p>
        </p:txBody>
      </p:sp>
      <p:sp>
        <p:nvSpPr>
          <p:cNvPr id="306178" name="Rectangle 2">
            <a:extLst>
              <a:ext uri="{FF2B5EF4-FFF2-40B4-BE49-F238E27FC236}">
                <a16:creationId xmlns:a16="http://schemas.microsoft.com/office/drawing/2014/main" id="{0451888B-C4D4-4D24-BB76-E495D451BD95}"/>
              </a:ext>
            </a:extLst>
          </p:cNvPr>
          <p:cNvSpPr>
            <a:spLocks noGrp="1" noChangeArrowheads="1"/>
          </p:cNvSpPr>
          <p:nvPr>
            <p:ph type="title"/>
          </p:nvPr>
        </p:nvSpPr>
        <p:spPr/>
        <p:txBody>
          <a:bodyPr/>
          <a:lstStyle/>
          <a:p>
            <a:r>
              <a:rPr lang="en-GB" altLang="en-US" sz="4000"/>
              <a:t>The Shell - I</a:t>
            </a:r>
          </a:p>
        </p:txBody>
      </p:sp>
      <p:sp>
        <p:nvSpPr>
          <p:cNvPr id="306179" name="Rectangle 3">
            <a:extLst>
              <a:ext uri="{FF2B5EF4-FFF2-40B4-BE49-F238E27FC236}">
                <a16:creationId xmlns:a16="http://schemas.microsoft.com/office/drawing/2014/main" id="{DB0E9892-44ED-4FAB-B15C-B8282E3DE073}"/>
              </a:ext>
            </a:extLst>
          </p:cNvPr>
          <p:cNvSpPr>
            <a:spLocks noGrp="1" noChangeArrowheads="1"/>
          </p:cNvSpPr>
          <p:nvPr>
            <p:ph type="body" idx="1"/>
          </p:nvPr>
        </p:nvSpPr>
        <p:spPr/>
        <p:txBody>
          <a:bodyPr/>
          <a:lstStyle/>
          <a:p>
            <a:r>
              <a:rPr lang="en-GB" altLang="en-US"/>
              <a:t>The UNIX shell is a command interpreter</a:t>
            </a:r>
          </a:p>
          <a:p>
            <a:r>
              <a:rPr lang="en-GB" altLang="en-US"/>
              <a:t>A shell is a program that interprets and runs the commands typed at the console by the user. The shell sends requests to the kernel, which executes them.</a:t>
            </a:r>
          </a:p>
          <a:p>
            <a:r>
              <a:rPr lang="en-GB" altLang="en-US"/>
              <a:t>The three ‘best known’ shells are</a:t>
            </a:r>
          </a:p>
          <a:p>
            <a:pPr lvl="1"/>
            <a:r>
              <a:rPr lang="en-GB" altLang="en-US"/>
              <a:t>C shell (csh)</a:t>
            </a:r>
          </a:p>
          <a:p>
            <a:pPr lvl="1"/>
            <a:r>
              <a:rPr lang="en-GB" altLang="en-US"/>
              <a:t>Bourne shell (bsh)</a:t>
            </a:r>
          </a:p>
          <a:p>
            <a:pPr lvl="1"/>
            <a:r>
              <a:rPr lang="en-GB" altLang="en-US"/>
              <a:t>Korn shell (ksh)</a:t>
            </a:r>
          </a:p>
          <a:p>
            <a:r>
              <a:rPr lang="en-GB" altLang="en-US"/>
              <a:t>Each shell can be programmed.</a:t>
            </a:r>
          </a:p>
          <a:p>
            <a:pPr lvl="1"/>
            <a:endParaRPr lang="en-GB" altLang="en-US" b="0"/>
          </a:p>
        </p:txBody>
      </p:sp>
      <p:pic>
        <p:nvPicPr>
          <p:cNvPr id="306180" name="Picture 4">
            <a:extLst>
              <a:ext uri="{FF2B5EF4-FFF2-40B4-BE49-F238E27FC236}">
                <a16:creationId xmlns:a16="http://schemas.microsoft.com/office/drawing/2014/main" id="{EC19FF83-2221-4009-BDBF-DEAC60662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2997200"/>
            <a:ext cx="2665413" cy="2657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06178"/>
                                        </p:tgtEl>
                                        <p:attrNameLst>
                                          <p:attrName>style.visibility</p:attrName>
                                        </p:attrNameLst>
                                      </p:cBhvr>
                                      <p:to>
                                        <p:strVal val="visible"/>
                                      </p:to>
                                    </p:set>
                                    <p:anim calcmode="discrete" valueType="clr">
                                      <p:cBhvr override="childStyle">
                                        <p:cTn id="7" dur="80"/>
                                        <p:tgtEl>
                                          <p:spTgt spid="30617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6178"/>
                                        </p:tgtEl>
                                        <p:attrNameLst>
                                          <p:attrName>fillcolor</p:attrName>
                                        </p:attrNameLst>
                                      </p:cBhvr>
                                      <p:tavLst>
                                        <p:tav tm="0">
                                          <p:val>
                                            <p:clrVal>
                                              <a:schemeClr val="accent2"/>
                                            </p:clrVal>
                                          </p:val>
                                        </p:tav>
                                        <p:tav tm="50000">
                                          <p:val>
                                            <p:clrVal>
                                              <a:schemeClr val="hlink"/>
                                            </p:clrVal>
                                          </p:val>
                                        </p:tav>
                                      </p:tavLst>
                                    </p:anim>
                                    <p:set>
                                      <p:cBhvr>
                                        <p:cTn id="9" dur="80"/>
                                        <p:tgtEl>
                                          <p:spTgt spid="306178"/>
                                        </p:tgtEl>
                                        <p:attrNameLst>
                                          <p:attrName>fill.type</p:attrName>
                                        </p:attrNameLst>
                                      </p:cBhvr>
                                      <p:to>
                                        <p:strVal val="solid"/>
                                      </p:to>
                                    </p:set>
                                  </p:childTnLst>
                                </p:cTn>
                              </p:par>
                              <p:par>
                                <p:cTn id="10" presetID="2" presetClass="entr" presetSubtype="2" fill="hold" nodeType="withEffect">
                                  <p:stCondLst>
                                    <p:cond delay="0"/>
                                  </p:stCondLst>
                                  <p:childTnLst>
                                    <p:set>
                                      <p:cBhvr>
                                        <p:cTn id="11" dur="1" fill="hold">
                                          <p:stCondLst>
                                            <p:cond delay="0"/>
                                          </p:stCondLst>
                                        </p:cTn>
                                        <p:tgtEl>
                                          <p:spTgt spid="306179">
                                            <p:txEl>
                                              <p:pRg st="0" end="0"/>
                                            </p:txEl>
                                          </p:spTgt>
                                        </p:tgtEl>
                                        <p:attrNameLst>
                                          <p:attrName>style.visibility</p:attrName>
                                        </p:attrNameLst>
                                      </p:cBhvr>
                                      <p:to>
                                        <p:strVal val="visible"/>
                                      </p:to>
                                    </p:set>
                                    <p:anim calcmode="lin" valueType="num">
                                      <p:cBhvr additive="base">
                                        <p:cTn id="12" dur="500" fill="hold"/>
                                        <p:tgtEl>
                                          <p:spTgt spid="30617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06179">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nodeType="afterEffect">
                                  <p:stCondLst>
                                    <p:cond delay="0"/>
                                  </p:stCondLst>
                                  <p:childTnLst>
                                    <p:set>
                                      <p:cBhvr>
                                        <p:cTn id="16" dur="1" fill="hold">
                                          <p:stCondLst>
                                            <p:cond delay="0"/>
                                          </p:stCondLst>
                                        </p:cTn>
                                        <p:tgtEl>
                                          <p:spTgt spid="306180"/>
                                        </p:tgtEl>
                                        <p:attrNameLst>
                                          <p:attrName>style.visibility</p:attrName>
                                        </p:attrNameLst>
                                      </p:cBhvr>
                                      <p:to>
                                        <p:strVal val="visible"/>
                                      </p:to>
                                    </p:set>
                                    <p:anim calcmode="lin" valueType="num">
                                      <p:cBhvr additive="base">
                                        <p:cTn id="17" dur="500" fill="hold"/>
                                        <p:tgtEl>
                                          <p:spTgt spid="306180"/>
                                        </p:tgtEl>
                                        <p:attrNameLst>
                                          <p:attrName>ppt_x</p:attrName>
                                        </p:attrNameLst>
                                      </p:cBhvr>
                                      <p:tavLst>
                                        <p:tav tm="0">
                                          <p:val>
                                            <p:strVal val="0-#ppt_w/2"/>
                                          </p:val>
                                        </p:tav>
                                        <p:tav tm="100000">
                                          <p:val>
                                            <p:strVal val="#ppt_x"/>
                                          </p:val>
                                        </p:tav>
                                      </p:tavLst>
                                    </p:anim>
                                    <p:anim calcmode="lin" valueType="num">
                                      <p:cBhvr additive="base">
                                        <p:cTn id="18" dur="500" fill="hold"/>
                                        <p:tgtEl>
                                          <p:spTgt spid="30618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306179">
                                            <p:txEl>
                                              <p:pRg st="1" end="1"/>
                                            </p:txEl>
                                          </p:spTgt>
                                        </p:tgtEl>
                                        <p:attrNameLst>
                                          <p:attrName>style.visibility</p:attrName>
                                        </p:attrNameLst>
                                      </p:cBhvr>
                                      <p:to>
                                        <p:strVal val="visible"/>
                                      </p:to>
                                    </p:set>
                                    <p:anim calcmode="lin" valueType="num">
                                      <p:cBhvr additive="base">
                                        <p:cTn id="23" dur="500" fill="hold"/>
                                        <p:tgtEl>
                                          <p:spTgt spid="306179">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061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306179">
                                            <p:txEl>
                                              <p:pRg st="2" end="2"/>
                                            </p:txEl>
                                          </p:spTgt>
                                        </p:tgtEl>
                                        <p:attrNameLst>
                                          <p:attrName>style.visibility</p:attrName>
                                        </p:attrNameLst>
                                      </p:cBhvr>
                                      <p:to>
                                        <p:strVal val="visible"/>
                                      </p:to>
                                    </p:set>
                                    <p:anim calcmode="lin" valueType="num">
                                      <p:cBhvr additive="base">
                                        <p:cTn id="29" dur="500" fill="hold"/>
                                        <p:tgtEl>
                                          <p:spTgt spid="306179">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06179">
                                            <p:txEl>
                                              <p:pRg st="2" end="2"/>
                                            </p:txEl>
                                          </p:spTgt>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306179">
                                            <p:txEl>
                                              <p:pRg st="3" end="3"/>
                                            </p:txEl>
                                          </p:spTgt>
                                        </p:tgtEl>
                                        <p:attrNameLst>
                                          <p:attrName>style.visibility</p:attrName>
                                        </p:attrNameLst>
                                      </p:cBhvr>
                                      <p:to>
                                        <p:strVal val="visible"/>
                                      </p:to>
                                    </p:set>
                                    <p:anim calcmode="lin" valueType="num">
                                      <p:cBhvr additive="base">
                                        <p:cTn id="34" dur="500" fill="hold"/>
                                        <p:tgtEl>
                                          <p:spTgt spid="306179">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06179">
                                            <p:txEl>
                                              <p:pRg st="3" end="3"/>
                                            </p:txEl>
                                          </p:spTgt>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1000"/>
                            </p:stCondLst>
                            <p:childTnLst>
                              <p:par>
                                <p:cTn id="37" presetID="2" presetClass="entr" presetSubtype="4" fill="hold" nodeType="afterEffect">
                                  <p:stCondLst>
                                    <p:cond delay="0"/>
                                  </p:stCondLst>
                                  <p:childTnLst>
                                    <p:set>
                                      <p:cBhvr>
                                        <p:cTn id="38" dur="1" fill="hold">
                                          <p:stCondLst>
                                            <p:cond delay="0"/>
                                          </p:stCondLst>
                                        </p:cTn>
                                        <p:tgtEl>
                                          <p:spTgt spid="306179">
                                            <p:txEl>
                                              <p:pRg st="4" end="4"/>
                                            </p:txEl>
                                          </p:spTgt>
                                        </p:tgtEl>
                                        <p:attrNameLst>
                                          <p:attrName>style.visibility</p:attrName>
                                        </p:attrNameLst>
                                      </p:cBhvr>
                                      <p:to>
                                        <p:strVal val="visible"/>
                                      </p:to>
                                    </p:set>
                                    <p:anim calcmode="lin" valueType="num">
                                      <p:cBhvr additive="base">
                                        <p:cTn id="39" dur="500" fill="hold"/>
                                        <p:tgtEl>
                                          <p:spTgt spid="306179">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06179">
                                            <p:txEl>
                                              <p:pRg st="4" end="4"/>
                                            </p:txEl>
                                          </p:spTgt>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1500"/>
                            </p:stCondLst>
                            <p:childTnLst>
                              <p:par>
                                <p:cTn id="42" presetID="2" presetClass="entr" presetSubtype="4" fill="hold" nodeType="afterEffect">
                                  <p:stCondLst>
                                    <p:cond delay="0"/>
                                  </p:stCondLst>
                                  <p:childTnLst>
                                    <p:set>
                                      <p:cBhvr>
                                        <p:cTn id="43" dur="1" fill="hold">
                                          <p:stCondLst>
                                            <p:cond delay="0"/>
                                          </p:stCondLst>
                                        </p:cTn>
                                        <p:tgtEl>
                                          <p:spTgt spid="306179">
                                            <p:txEl>
                                              <p:pRg st="5" end="5"/>
                                            </p:txEl>
                                          </p:spTgt>
                                        </p:tgtEl>
                                        <p:attrNameLst>
                                          <p:attrName>style.visibility</p:attrName>
                                        </p:attrNameLst>
                                      </p:cBhvr>
                                      <p:to>
                                        <p:strVal val="visible"/>
                                      </p:to>
                                    </p:set>
                                    <p:anim calcmode="lin" valueType="num">
                                      <p:cBhvr additive="base">
                                        <p:cTn id="44" dur="500" fill="hold"/>
                                        <p:tgtEl>
                                          <p:spTgt spid="306179">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061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306179">
                                            <p:txEl>
                                              <p:pRg st="6" end="6"/>
                                            </p:txEl>
                                          </p:spTgt>
                                        </p:tgtEl>
                                        <p:attrNameLst>
                                          <p:attrName>style.visibility</p:attrName>
                                        </p:attrNameLst>
                                      </p:cBhvr>
                                      <p:to>
                                        <p:strVal val="visible"/>
                                      </p:to>
                                    </p:set>
                                    <p:anim calcmode="lin" valueType="num">
                                      <p:cBhvr additive="base">
                                        <p:cTn id="50" dur="500" fill="hold"/>
                                        <p:tgtEl>
                                          <p:spTgt spid="306179">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061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B6BF95-67D4-4409-A05E-A4A92E80EE7D}"/>
              </a:ext>
            </a:extLst>
          </p:cNvPr>
          <p:cNvSpPr>
            <a:spLocks noGrp="1"/>
          </p:cNvSpPr>
          <p:nvPr>
            <p:ph type="sldNum" sz="quarter" idx="10"/>
          </p:nvPr>
        </p:nvSpPr>
        <p:spPr/>
        <p:txBody>
          <a:bodyPr/>
          <a:lstStyle/>
          <a:p>
            <a:r>
              <a:rPr lang="en-GB" altLang="en-US"/>
              <a:t>Page </a:t>
            </a:r>
            <a:fld id="{72748805-B748-490D-8419-9A3020B3BF8B}" type="slidenum">
              <a:rPr lang="en-GB" altLang="en-US"/>
              <a:pPr/>
              <a:t>23</a:t>
            </a:fld>
            <a:r>
              <a:rPr lang="en-GB" altLang="en-US" sz="1400" b="0">
                <a:solidFill>
                  <a:schemeClr val="tx1"/>
                </a:solidFill>
              </a:rPr>
              <a:t> | 05 June 2006 | UNIX Fundamentals </a:t>
            </a:r>
          </a:p>
        </p:txBody>
      </p:sp>
      <p:sp>
        <p:nvSpPr>
          <p:cNvPr id="418818" name="Rectangle 2">
            <a:extLst>
              <a:ext uri="{FF2B5EF4-FFF2-40B4-BE49-F238E27FC236}">
                <a16:creationId xmlns:a16="http://schemas.microsoft.com/office/drawing/2014/main" id="{DECEEB95-065A-46BF-90BA-536A7E5892C8}"/>
              </a:ext>
            </a:extLst>
          </p:cNvPr>
          <p:cNvSpPr>
            <a:spLocks noGrp="1" noChangeArrowheads="1"/>
          </p:cNvSpPr>
          <p:nvPr>
            <p:ph type="title"/>
          </p:nvPr>
        </p:nvSpPr>
        <p:spPr/>
        <p:txBody>
          <a:bodyPr/>
          <a:lstStyle/>
          <a:p>
            <a:r>
              <a:rPr lang="en-GB" altLang="en-US" sz="4000"/>
              <a:t>The Shell -II</a:t>
            </a:r>
          </a:p>
        </p:txBody>
      </p:sp>
      <p:sp>
        <p:nvSpPr>
          <p:cNvPr id="418819" name="Rectangle 3">
            <a:extLst>
              <a:ext uri="{FF2B5EF4-FFF2-40B4-BE49-F238E27FC236}">
                <a16:creationId xmlns:a16="http://schemas.microsoft.com/office/drawing/2014/main" id="{40BC32AC-6F75-468E-8287-39DE8A100A04}"/>
              </a:ext>
            </a:extLst>
          </p:cNvPr>
          <p:cNvSpPr>
            <a:spLocks noGrp="1" noChangeArrowheads="1"/>
          </p:cNvSpPr>
          <p:nvPr>
            <p:ph type="body" idx="1"/>
          </p:nvPr>
        </p:nvSpPr>
        <p:spPr/>
        <p:txBody>
          <a:bodyPr/>
          <a:lstStyle/>
          <a:p>
            <a:pPr>
              <a:lnSpc>
                <a:spcPct val="90000"/>
              </a:lnSpc>
            </a:pPr>
            <a:r>
              <a:rPr lang="en-GB" altLang="en-US" sz="2000"/>
              <a:t>The Shell is similar to command line in DOS</a:t>
            </a:r>
          </a:p>
          <a:p>
            <a:pPr>
              <a:lnSpc>
                <a:spcPct val="90000"/>
              </a:lnSpc>
            </a:pPr>
            <a:r>
              <a:rPr lang="en-GB" altLang="en-US" sz="2000"/>
              <a:t>The file separator in UNIX is a </a:t>
            </a:r>
            <a:r>
              <a:rPr lang="en-GB" altLang="en-US" sz="2000" i="1"/>
              <a:t>forward slash (/)</a:t>
            </a:r>
            <a:r>
              <a:rPr lang="en-GB" altLang="en-US" sz="2000"/>
              <a:t> and NOT a </a:t>
            </a:r>
            <a:r>
              <a:rPr lang="en-GB" altLang="en-US" sz="2000" i="1"/>
              <a:t>back slash (\) </a:t>
            </a:r>
            <a:r>
              <a:rPr lang="en-GB" altLang="en-US" sz="2000"/>
              <a:t>this has a special meaning/use.</a:t>
            </a:r>
          </a:p>
          <a:p>
            <a:pPr>
              <a:lnSpc>
                <a:spcPct val="90000"/>
              </a:lnSpc>
            </a:pPr>
            <a:r>
              <a:rPr lang="en-GB" altLang="en-US" sz="2000"/>
              <a:t>The Shell is case sensitive: myfile, MYFILE and MyFile are three different names.</a:t>
            </a:r>
          </a:p>
          <a:p>
            <a:pPr>
              <a:lnSpc>
                <a:spcPct val="90000"/>
              </a:lnSpc>
            </a:pPr>
            <a:r>
              <a:rPr lang="en-GB" altLang="en-US" sz="2000"/>
              <a:t>The Shell has very few built in commands to do the most basic tasks, e.g.</a:t>
            </a:r>
          </a:p>
          <a:p>
            <a:pPr lvl="1">
              <a:lnSpc>
                <a:spcPct val="90000"/>
              </a:lnSpc>
            </a:pPr>
            <a:r>
              <a:rPr lang="en-GB" altLang="en-US" sz="1800"/>
              <a:t>cp – copy.</a:t>
            </a:r>
          </a:p>
          <a:p>
            <a:pPr lvl="1">
              <a:lnSpc>
                <a:spcPct val="90000"/>
              </a:lnSpc>
            </a:pPr>
            <a:r>
              <a:rPr lang="en-GB" altLang="en-US" sz="1800"/>
              <a:t>mv – move.</a:t>
            </a:r>
          </a:p>
          <a:p>
            <a:pPr lvl="1">
              <a:lnSpc>
                <a:spcPct val="90000"/>
              </a:lnSpc>
            </a:pPr>
            <a:r>
              <a:rPr lang="en-GB" altLang="en-US" sz="1800"/>
              <a:t>rm – delete.</a:t>
            </a:r>
          </a:p>
          <a:p>
            <a:pPr lvl="1">
              <a:lnSpc>
                <a:spcPct val="90000"/>
              </a:lnSpc>
            </a:pPr>
            <a:r>
              <a:rPr lang="en-GB" altLang="en-US" sz="1800"/>
              <a:t>echo – print to screen.</a:t>
            </a:r>
          </a:p>
          <a:p>
            <a:pPr lvl="1">
              <a:lnSpc>
                <a:spcPct val="90000"/>
              </a:lnSpc>
            </a:pPr>
            <a:r>
              <a:rPr lang="en-GB" altLang="en-US" sz="1800"/>
              <a:t>clear – clear the screen.</a:t>
            </a:r>
          </a:p>
          <a:p>
            <a:pPr lvl="1">
              <a:lnSpc>
                <a:spcPct val="90000"/>
              </a:lnSpc>
            </a:pPr>
            <a:r>
              <a:rPr lang="en-GB" altLang="en-US" sz="1800"/>
              <a:t>cal – display calendar.</a:t>
            </a:r>
          </a:p>
          <a:p>
            <a:pPr lvl="1">
              <a:lnSpc>
                <a:spcPct val="90000"/>
              </a:lnSpc>
            </a:pPr>
            <a:r>
              <a:rPr lang="en-GB" altLang="en-US" sz="1800"/>
              <a:t>Date – display or change the date.</a:t>
            </a:r>
          </a:p>
          <a:p>
            <a:pPr>
              <a:lnSpc>
                <a:spcPct val="90000"/>
              </a:lnSpc>
            </a:pPr>
            <a:endParaRPr lang="en-GB" altLang="en-US" sz="20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73326D-024B-4D0E-89F5-7AE4A03668FD}"/>
              </a:ext>
            </a:extLst>
          </p:cNvPr>
          <p:cNvSpPr>
            <a:spLocks noGrp="1"/>
          </p:cNvSpPr>
          <p:nvPr>
            <p:ph type="sldNum" sz="quarter" idx="10"/>
          </p:nvPr>
        </p:nvSpPr>
        <p:spPr/>
        <p:txBody>
          <a:bodyPr/>
          <a:lstStyle/>
          <a:p>
            <a:r>
              <a:rPr lang="en-GB" altLang="en-US"/>
              <a:t>Page </a:t>
            </a:r>
            <a:fld id="{ABDAAA2E-AB61-4036-B581-B9B3DEB169B7}" type="slidenum">
              <a:rPr lang="en-GB" altLang="en-US"/>
              <a:pPr/>
              <a:t>24</a:t>
            </a:fld>
            <a:r>
              <a:rPr lang="en-GB" altLang="en-US" sz="1400" b="0">
                <a:solidFill>
                  <a:schemeClr val="tx1"/>
                </a:solidFill>
              </a:rPr>
              <a:t> | 05 June 2006 | UNIX Fundamentals </a:t>
            </a:r>
          </a:p>
        </p:txBody>
      </p:sp>
      <p:sp>
        <p:nvSpPr>
          <p:cNvPr id="370690" name="Rectangle 2">
            <a:extLst>
              <a:ext uri="{FF2B5EF4-FFF2-40B4-BE49-F238E27FC236}">
                <a16:creationId xmlns:a16="http://schemas.microsoft.com/office/drawing/2014/main" id="{874F4300-7613-47B8-B0EE-EC70B0D1BB9F}"/>
              </a:ext>
            </a:extLst>
          </p:cNvPr>
          <p:cNvSpPr>
            <a:spLocks noGrp="1" noChangeArrowheads="1"/>
          </p:cNvSpPr>
          <p:nvPr>
            <p:ph type="title"/>
          </p:nvPr>
        </p:nvSpPr>
        <p:spPr/>
        <p:txBody>
          <a:bodyPr/>
          <a:lstStyle/>
          <a:p>
            <a:r>
              <a:rPr lang="en-GB" altLang="en-US" sz="4000"/>
              <a:t>The Shell - III</a:t>
            </a:r>
          </a:p>
        </p:txBody>
      </p:sp>
      <p:sp>
        <p:nvSpPr>
          <p:cNvPr id="370691" name="Rectangle 3">
            <a:extLst>
              <a:ext uri="{FF2B5EF4-FFF2-40B4-BE49-F238E27FC236}">
                <a16:creationId xmlns:a16="http://schemas.microsoft.com/office/drawing/2014/main" id="{772D50EC-3ADB-4AFB-A686-9082A6DFAA22}"/>
              </a:ext>
            </a:extLst>
          </p:cNvPr>
          <p:cNvSpPr>
            <a:spLocks noGrp="1" noChangeArrowheads="1"/>
          </p:cNvSpPr>
          <p:nvPr>
            <p:ph type="body" idx="1"/>
          </p:nvPr>
        </p:nvSpPr>
        <p:spPr/>
        <p:txBody>
          <a:bodyPr/>
          <a:lstStyle/>
          <a:p>
            <a:r>
              <a:rPr lang="en-GB" altLang="en-US"/>
              <a:t>Programs containing shell commands are called shell scripts.</a:t>
            </a:r>
          </a:p>
          <a:p>
            <a:pPr>
              <a:buFont typeface="Wingdings" panose="05000000000000000000" pitchFamily="2" charset="2"/>
              <a:buNone/>
            </a:pPr>
            <a:endParaRPr lang="en-GB" altLang="en-US"/>
          </a:p>
          <a:p>
            <a:r>
              <a:rPr lang="en-GB" altLang="en-US"/>
              <a:t>Shell scripts are important because they:</a:t>
            </a:r>
          </a:p>
          <a:p>
            <a:pPr lvl="1"/>
            <a:r>
              <a:rPr lang="en-GB" altLang="en-US"/>
              <a:t>are an easy way of adding new commands.</a:t>
            </a:r>
          </a:p>
          <a:p>
            <a:pPr lvl="1"/>
            <a:r>
              <a:rPr lang="en-GB" altLang="en-US"/>
              <a:t>allow prototyping.</a:t>
            </a:r>
          </a:p>
          <a:p>
            <a:pPr lvl="1"/>
            <a:r>
              <a:rPr lang="en-GB" altLang="en-US"/>
              <a:t>allow on-off systems to be developed easily.</a:t>
            </a:r>
          </a:p>
          <a:p>
            <a:pPr lvl="1">
              <a:buFont typeface="Wingdings" panose="05000000000000000000" pitchFamily="2" charset="2"/>
              <a:buNone/>
            </a:pPr>
            <a:endParaRPr lang="en-GB" altLang="en-US"/>
          </a:p>
          <a:p>
            <a:r>
              <a:rPr lang="en-GB" altLang="en-US"/>
              <a:t>The above are only possible because the standard shells provide a complete programming language.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70690"/>
                                        </p:tgtEl>
                                        <p:attrNameLst>
                                          <p:attrName>style.visibility</p:attrName>
                                        </p:attrNameLst>
                                      </p:cBhvr>
                                      <p:to>
                                        <p:strVal val="visible"/>
                                      </p:to>
                                    </p:set>
                                    <p:anim calcmode="discrete" valueType="clr">
                                      <p:cBhvr override="childStyle">
                                        <p:cTn id="7" dur="80"/>
                                        <p:tgtEl>
                                          <p:spTgt spid="37069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0690"/>
                                        </p:tgtEl>
                                        <p:attrNameLst>
                                          <p:attrName>fillcolor</p:attrName>
                                        </p:attrNameLst>
                                      </p:cBhvr>
                                      <p:tavLst>
                                        <p:tav tm="0">
                                          <p:val>
                                            <p:clrVal>
                                              <a:schemeClr val="accent2"/>
                                            </p:clrVal>
                                          </p:val>
                                        </p:tav>
                                        <p:tav tm="50000">
                                          <p:val>
                                            <p:clrVal>
                                              <a:schemeClr val="hlink"/>
                                            </p:clrVal>
                                          </p:val>
                                        </p:tav>
                                      </p:tavLst>
                                    </p:anim>
                                    <p:set>
                                      <p:cBhvr>
                                        <p:cTn id="9" dur="80"/>
                                        <p:tgtEl>
                                          <p:spTgt spid="370690"/>
                                        </p:tgtEl>
                                        <p:attrNameLst>
                                          <p:attrName>fill.type</p:attrName>
                                        </p:attrNameLst>
                                      </p:cBhvr>
                                      <p:to>
                                        <p:strVal val="solid"/>
                                      </p:to>
                                    </p:set>
                                  </p:childTnLst>
                                </p:cTn>
                              </p:par>
                            </p:childTnLst>
                          </p:cTn>
                        </p:par>
                        <p:par>
                          <p:cTn id="10" fill="hold" nodeType="afterGroup">
                            <p:stCondLst>
                              <p:cond delay="520"/>
                            </p:stCondLst>
                            <p:childTnLst>
                              <p:par>
                                <p:cTn id="11" presetID="5" presetClass="entr" presetSubtype="10" fill="hold" nodeType="afterEffect">
                                  <p:stCondLst>
                                    <p:cond delay="0"/>
                                  </p:stCondLst>
                                  <p:childTnLst>
                                    <p:set>
                                      <p:cBhvr>
                                        <p:cTn id="12" dur="1" fill="hold">
                                          <p:stCondLst>
                                            <p:cond delay="0"/>
                                          </p:stCondLst>
                                        </p:cTn>
                                        <p:tgtEl>
                                          <p:spTgt spid="370691">
                                            <p:txEl>
                                              <p:pRg st="0" end="0"/>
                                            </p:txEl>
                                          </p:spTgt>
                                        </p:tgtEl>
                                        <p:attrNameLst>
                                          <p:attrName>style.visibility</p:attrName>
                                        </p:attrNameLst>
                                      </p:cBhvr>
                                      <p:to>
                                        <p:strVal val="visible"/>
                                      </p:to>
                                    </p:set>
                                    <p:animEffect transition="in" filter="checkerboard(across)">
                                      <p:cBhvr>
                                        <p:cTn id="13" dur="500"/>
                                        <p:tgtEl>
                                          <p:spTgt spid="37069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70691">
                                            <p:txEl>
                                              <p:pRg st="2" end="2"/>
                                            </p:txEl>
                                          </p:spTgt>
                                        </p:tgtEl>
                                        <p:attrNameLst>
                                          <p:attrName>style.visibility</p:attrName>
                                        </p:attrNameLst>
                                      </p:cBhvr>
                                      <p:to>
                                        <p:strVal val="visible"/>
                                      </p:to>
                                    </p:set>
                                    <p:animEffect transition="in" filter="checkerboard(across)">
                                      <p:cBhvr>
                                        <p:cTn id="18" dur="500"/>
                                        <p:tgtEl>
                                          <p:spTgt spid="370691">
                                            <p:txEl>
                                              <p:pRg st="2" end="2"/>
                                            </p:txEl>
                                          </p:spTgt>
                                        </p:tgtEl>
                                      </p:cBhvr>
                                    </p:animEffect>
                                  </p:childTnLst>
                                </p:cTn>
                              </p:par>
                            </p:childTnLst>
                          </p:cTn>
                        </p:par>
                        <p:par>
                          <p:cTn id="19" fill="hold" nodeType="afterGroup">
                            <p:stCondLst>
                              <p:cond delay="500"/>
                            </p:stCondLst>
                            <p:childTnLst>
                              <p:par>
                                <p:cTn id="20" presetID="2" presetClass="entr" presetSubtype="4" fill="hold" nodeType="afterEffect">
                                  <p:stCondLst>
                                    <p:cond delay="0"/>
                                  </p:stCondLst>
                                  <p:childTnLst>
                                    <p:set>
                                      <p:cBhvr>
                                        <p:cTn id="21" dur="1" fill="hold">
                                          <p:stCondLst>
                                            <p:cond delay="0"/>
                                          </p:stCondLst>
                                        </p:cTn>
                                        <p:tgtEl>
                                          <p:spTgt spid="370691">
                                            <p:txEl>
                                              <p:pRg st="3" end="3"/>
                                            </p:txEl>
                                          </p:spTgt>
                                        </p:tgtEl>
                                        <p:attrNameLst>
                                          <p:attrName>style.visibility</p:attrName>
                                        </p:attrNameLst>
                                      </p:cBhvr>
                                      <p:to>
                                        <p:strVal val="visible"/>
                                      </p:to>
                                    </p:set>
                                    <p:anim calcmode="lin" valueType="num">
                                      <p:cBhvr additive="base">
                                        <p:cTn id="22" dur="500" fill="hold"/>
                                        <p:tgtEl>
                                          <p:spTgt spid="37069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70691">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000"/>
                            </p:stCondLst>
                            <p:childTnLst>
                              <p:par>
                                <p:cTn id="25" presetID="2" presetClass="entr" presetSubtype="4" fill="hold" nodeType="afterEffect">
                                  <p:stCondLst>
                                    <p:cond delay="0"/>
                                  </p:stCondLst>
                                  <p:childTnLst>
                                    <p:set>
                                      <p:cBhvr>
                                        <p:cTn id="26" dur="1" fill="hold">
                                          <p:stCondLst>
                                            <p:cond delay="0"/>
                                          </p:stCondLst>
                                        </p:cTn>
                                        <p:tgtEl>
                                          <p:spTgt spid="370691">
                                            <p:txEl>
                                              <p:pRg st="4" end="4"/>
                                            </p:txEl>
                                          </p:spTgt>
                                        </p:tgtEl>
                                        <p:attrNameLst>
                                          <p:attrName>style.visibility</p:attrName>
                                        </p:attrNameLst>
                                      </p:cBhvr>
                                      <p:to>
                                        <p:strVal val="visible"/>
                                      </p:to>
                                    </p:set>
                                    <p:anim calcmode="lin" valueType="num">
                                      <p:cBhvr additive="base">
                                        <p:cTn id="27" dur="500" fill="hold"/>
                                        <p:tgtEl>
                                          <p:spTgt spid="37069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0691">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500"/>
                            </p:stCondLst>
                            <p:childTnLst>
                              <p:par>
                                <p:cTn id="30" presetID="2" presetClass="entr" presetSubtype="4" fill="hold" nodeType="afterEffect">
                                  <p:stCondLst>
                                    <p:cond delay="0"/>
                                  </p:stCondLst>
                                  <p:childTnLst>
                                    <p:set>
                                      <p:cBhvr>
                                        <p:cTn id="31" dur="1" fill="hold">
                                          <p:stCondLst>
                                            <p:cond delay="0"/>
                                          </p:stCondLst>
                                        </p:cTn>
                                        <p:tgtEl>
                                          <p:spTgt spid="370691">
                                            <p:txEl>
                                              <p:pRg st="5" end="5"/>
                                            </p:txEl>
                                          </p:spTgt>
                                        </p:tgtEl>
                                        <p:attrNameLst>
                                          <p:attrName>style.visibility</p:attrName>
                                        </p:attrNameLst>
                                      </p:cBhvr>
                                      <p:to>
                                        <p:strVal val="visible"/>
                                      </p:to>
                                    </p:set>
                                    <p:anim calcmode="lin" valueType="num">
                                      <p:cBhvr additive="base">
                                        <p:cTn id="32" dur="500" fill="hold"/>
                                        <p:tgtEl>
                                          <p:spTgt spid="370691">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706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370691">
                                            <p:txEl>
                                              <p:pRg st="7" end="7"/>
                                            </p:txEl>
                                          </p:spTgt>
                                        </p:tgtEl>
                                        <p:attrNameLst>
                                          <p:attrName>style.visibility</p:attrName>
                                        </p:attrNameLst>
                                      </p:cBhvr>
                                      <p:to>
                                        <p:strVal val="visible"/>
                                      </p:to>
                                    </p:set>
                                    <p:animEffect transition="in" filter="checkerboard(across)">
                                      <p:cBhvr>
                                        <p:cTn id="38" dur="500"/>
                                        <p:tgtEl>
                                          <p:spTgt spid="3706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0"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CB197E-27E5-45F7-9612-02B20FEC442F}"/>
              </a:ext>
            </a:extLst>
          </p:cNvPr>
          <p:cNvSpPr>
            <a:spLocks noGrp="1"/>
          </p:cNvSpPr>
          <p:nvPr>
            <p:ph type="sldNum" sz="quarter" idx="10"/>
          </p:nvPr>
        </p:nvSpPr>
        <p:spPr/>
        <p:txBody>
          <a:bodyPr/>
          <a:lstStyle/>
          <a:p>
            <a:r>
              <a:rPr lang="en-GB" altLang="en-US"/>
              <a:t>Page </a:t>
            </a:r>
            <a:fld id="{69441E3E-2CC3-4C64-B146-339A6C7DBDC8}" type="slidenum">
              <a:rPr lang="en-GB" altLang="en-US"/>
              <a:pPr/>
              <a:t>25</a:t>
            </a:fld>
            <a:r>
              <a:rPr lang="en-GB" altLang="en-US" sz="1400" b="0">
                <a:solidFill>
                  <a:schemeClr val="tx1"/>
                </a:solidFill>
              </a:rPr>
              <a:t> | 05 June 2006 | UNIX Fundamentals </a:t>
            </a:r>
          </a:p>
        </p:txBody>
      </p:sp>
      <p:sp>
        <p:nvSpPr>
          <p:cNvPr id="414722" name="Rectangle 2">
            <a:extLst>
              <a:ext uri="{FF2B5EF4-FFF2-40B4-BE49-F238E27FC236}">
                <a16:creationId xmlns:a16="http://schemas.microsoft.com/office/drawing/2014/main" id="{ED305606-0741-4795-AED0-1D3C432ADBD6}"/>
              </a:ext>
            </a:extLst>
          </p:cNvPr>
          <p:cNvSpPr>
            <a:spLocks noGrp="1" noChangeArrowheads="1"/>
          </p:cNvSpPr>
          <p:nvPr>
            <p:ph type="title"/>
          </p:nvPr>
        </p:nvSpPr>
        <p:spPr/>
        <p:txBody>
          <a:bodyPr/>
          <a:lstStyle/>
          <a:p>
            <a:r>
              <a:rPr lang="en-GB" altLang="en-US" sz="4000"/>
              <a:t>The Shell - IV</a:t>
            </a:r>
          </a:p>
        </p:txBody>
      </p:sp>
      <p:sp>
        <p:nvSpPr>
          <p:cNvPr id="414723" name="Rectangle 3">
            <a:extLst>
              <a:ext uri="{FF2B5EF4-FFF2-40B4-BE49-F238E27FC236}">
                <a16:creationId xmlns:a16="http://schemas.microsoft.com/office/drawing/2014/main" id="{59B0D504-2C28-405E-B5A0-0E4136119392}"/>
              </a:ext>
            </a:extLst>
          </p:cNvPr>
          <p:cNvSpPr>
            <a:spLocks noGrp="1" noChangeArrowheads="1"/>
          </p:cNvSpPr>
          <p:nvPr>
            <p:ph type="body" sz="half" idx="1"/>
          </p:nvPr>
        </p:nvSpPr>
        <p:spPr>
          <a:xfrm>
            <a:off x="684213" y="3860800"/>
            <a:ext cx="7769225" cy="1944688"/>
          </a:xfrm>
        </p:spPr>
        <p:txBody>
          <a:bodyPr/>
          <a:lstStyle/>
          <a:p>
            <a:pPr>
              <a:lnSpc>
                <a:spcPct val="90000"/>
              </a:lnSpc>
            </a:pPr>
            <a:r>
              <a:rPr lang="en-GB" altLang="en-US" sz="2000"/>
              <a:t>Three files are automatically opened for each  process in the system.  These are:-</a:t>
            </a:r>
          </a:p>
          <a:p>
            <a:pPr lvl="1">
              <a:lnSpc>
                <a:spcPct val="90000"/>
              </a:lnSpc>
            </a:pPr>
            <a:r>
              <a:rPr lang="en-GB" altLang="en-US" sz="1800"/>
              <a:t>standard input </a:t>
            </a:r>
          </a:p>
          <a:p>
            <a:pPr lvl="1">
              <a:lnSpc>
                <a:spcPct val="90000"/>
              </a:lnSpc>
            </a:pPr>
            <a:r>
              <a:rPr lang="en-GB" altLang="en-US" sz="1800"/>
              <a:t>standard output</a:t>
            </a:r>
          </a:p>
          <a:p>
            <a:pPr lvl="1">
              <a:lnSpc>
                <a:spcPct val="90000"/>
              </a:lnSpc>
            </a:pPr>
            <a:r>
              <a:rPr lang="en-GB" altLang="en-US" sz="1800"/>
              <a:t>standard error</a:t>
            </a:r>
          </a:p>
          <a:p>
            <a:pPr>
              <a:lnSpc>
                <a:spcPct val="90000"/>
              </a:lnSpc>
            </a:pPr>
            <a:r>
              <a:rPr lang="en-GB" altLang="en-US" sz="2000"/>
              <a:t>These defaults can be changed using redirection.</a:t>
            </a:r>
          </a:p>
          <a:p>
            <a:pPr>
              <a:lnSpc>
                <a:spcPct val="90000"/>
              </a:lnSpc>
            </a:pPr>
            <a:endParaRPr lang="en-GB" altLang="en-US" sz="2000"/>
          </a:p>
        </p:txBody>
      </p:sp>
      <p:graphicFrame>
        <p:nvGraphicFramePr>
          <p:cNvPr id="414725" name="Object 5">
            <a:extLst>
              <a:ext uri="{FF2B5EF4-FFF2-40B4-BE49-F238E27FC236}">
                <a16:creationId xmlns:a16="http://schemas.microsoft.com/office/drawing/2014/main" id="{8DEC6635-BF08-4046-B190-FF3D0EE9EAD0}"/>
              </a:ext>
            </a:extLst>
          </p:cNvPr>
          <p:cNvGraphicFramePr>
            <a:graphicFrameLocks noChangeAspect="1"/>
          </p:cNvGraphicFramePr>
          <p:nvPr>
            <p:ph sz="half" idx="2"/>
          </p:nvPr>
        </p:nvGraphicFramePr>
        <p:xfrm>
          <a:off x="611188" y="1125538"/>
          <a:ext cx="7345362" cy="2735262"/>
        </p:xfrm>
        <a:graphic>
          <a:graphicData uri="http://schemas.openxmlformats.org/presentationml/2006/ole">
            <mc:AlternateContent xmlns:mc="http://schemas.openxmlformats.org/markup-compatibility/2006">
              <mc:Choice xmlns:v="urn:schemas-microsoft-com:vml" Requires="v">
                <p:oleObj name="VISIO" r:id="rId3" imgW="6694560" imgH="3994560" progId="Visio.Drawing.6">
                  <p:embed/>
                </p:oleObj>
              </mc:Choice>
              <mc:Fallback>
                <p:oleObj name="VISIO" r:id="rId3" imgW="6694560" imgH="3994560" progId="Visio.Drawing.6">
                  <p:embed/>
                  <p:pic>
                    <p:nvPicPr>
                      <p:cNvPr id="414725" name="Object 5">
                        <a:extLst>
                          <a:ext uri="{FF2B5EF4-FFF2-40B4-BE49-F238E27FC236}">
                            <a16:creationId xmlns:a16="http://schemas.microsoft.com/office/drawing/2014/main" id="{8DEC6635-BF08-4046-B190-FF3D0EE9EA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25538"/>
                        <a:ext cx="7345362"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14722"/>
                                        </p:tgtEl>
                                        <p:attrNameLst>
                                          <p:attrName>style.visibility</p:attrName>
                                        </p:attrNameLst>
                                      </p:cBhvr>
                                      <p:to>
                                        <p:strVal val="visible"/>
                                      </p:to>
                                    </p:set>
                                    <p:anim calcmode="discrete" valueType="clr">
                                      <p:cBhvr override="childStyle">
                                        <p:cTn id="7" dur="80"/>
                                        <p:tgtEl>
                                          <p:spTgt spid="41472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14722"/>
                                        </p:tgtEl>
                                        <p:attrNameLst>
                                          <p:attrName>fillcolor</p:attrName>
                                        </p:attrNameLst>
                                      </p:cBhvr>
                                      <p:tavLst>
                                        <p:tav tm="0">
                                          <p:val>
                                            <p:clrVal>
                                              <a:schemeClr val="accent2"/>
                                            </p:clrVal>
                                          </p:val>
                                        </p:tav>
                                        <p:tav tm="50000">
                                          <p:val>
                                            <p:clrVal>
                                              <a:schemeClr val="hlink"/>
                                            </p:clrVal>
                                          </p:val>
                                        </p:tav>
                                      </p:tavLst>
                                    </p:anim>
                                    <p:set>
                                      <p:cBhvr>
                                        <p:cTn id="9" dur="80"/>
                                        <p:tgtEl>
                                          <p:spTgt spid="414722"/>
                                        </p:tgtEl>
                                        <p:attrNameLst>
                                          <p:attrName>fill.type</p:attrName>
                                        </p:attrNameLst>
                                      </p:cBhvr>
                                      <p:to>
                                        <p:strVal val="solid"/>
                                      </p:to>
                                    </p:set>
                                  </p:childTnLst>
                                </p:cTn>
                              </p:par>
                            </p:childTnLst>
                          </p:cTn>
                        </p:par>
                        <p:par>
                          <p:cTn id="10" fill="hold" nodeType="afterGroup">
                            <p:stCondLst>
                              <p:cond delay="480"/>
                            </p:stCondLst>
                            <p:childTnLst>
                              <p:par>
                                <p:cTn id="11" presetID="5" presetClass="entr" presetSubtype="10" fill="hold" nodeType="afterEffect">
                                  <p:stCondLst>
                                    <p:cond delay="0"/>
                                  </p:stCondLst>
                                  <p:childTnLst>
                                    <p:set>
                                      <p:cBhvr>
                                        <p:cTn id="12" dur="1" fill="hold">
                                          <p:stCondLst>
                                            <p:cond delay="0"/>
                                          </p:stCondLst>
                                        </p:cTn>
                                        <p:tgtEl>
                                          <p:spTgt spid="414725"/>
                                        </p:tgtEl>
                                        <p:attrNameLst>
                                          <p:attrName>style.visibility</p:attrName>
                                        </p:attrNameLst>
                                      </p:cBhvr>
                                      <p:to>
                                        <p:strVal val="visible"/>
                                      </p:to>
                                    </p:set>
                                    <p:animEffect transition="in" filter="checkerboard(across)">
                                      <p:cBhvr>
                                        <p:cTn id="13" dur="500"/>
                                        <p:tgtEl>
                                          <p:spTgt spid="414725"/>
                                        </p:tgtEl>
                                      </p:cBhvr>
                                    </p:animEffect>
                                  </p:childTnLst>
                                </p:cTn>
                              </p:par>
                            </p:childTnLst>
                          </p:cTn>
                        </p:par>
                        <p:par>
                          <p:cTn id="14" fill="hold" nodeType="afterGroup">
                            <p:stCondLst>
                              <p:cond delay="980"/>
                            </p:stCondLst>
                            <p:childTnLst>
                              <p:par>
                                <p:cTn id="15" presetID="5" presetClass="entr" presetSubtype="10" fill="hold" grpId="0" nodeType="afterEffect">
                                  <p:stCondLst>
                                    <p:cond delay="0"/>
                                  </p:stCondLst>
                                  <p:childTnLst>
                                    <p:set>
                                      <p:cBhvr>
                                        <p:cTn id="16" dur="1" fill="hold">
                                          <p:stCondLst>
                                            <p:cond delay="0"/>
                                          </p:stCondLst>
                                        </p:cTn>
                                        <p:tgtEl>
                                          <p:spTgt spid="414723">
                                            <p:txEl>
                                              <p:pRg st="0" end="0"/>
                                            </p:txEl>
                                          </p:spTgt>
                                        </p:tgtEl>
                                        <p:attrNameLst>
                                          <p:attrName>style.visibility</p:attrName>
                                        </p:attrNameLst>
                                      </p:cBhvr>
                                      <p:to>
                                        <p:strVal val="visible"/>
                                      </p:to>
                                    </p:set>
                                    <p:animEffect transition="in" filter="checkerboard(across)">
                                      <p:cBhvr>
                                        <p:cTn id="17" dur="500"/>
                                        <p:tgtEl>
                                          <p:spTgt spid="414723">
                                            <p:txEl>
                                              <p:pRg st="0" end="0"/>
                                            </p:txEl>
                                          </p:spTgt>
                                        </p:tgtEl>
                                      </p:cBhvr>
                                    </p:animEffect>
                                  </p:childTnLst>
                                </p:cTn>
                              </p:par>
                            </p:childTnLst>
                          </p:cTn>
                        </p:par>
                        <p:par>
                          <p:cTn id="18" fill="hold" nodeType="afterGroup">
                            <p:stCondLst>
                              <p:cond delay="1480"/>
                            </p:stCondLst>
                            <p:childTnLst>
                              <p:par>
                                <p:cTn id="19" presetID="5" presetClass="entr" presetSubtype="10" fill="hold" grpId="0" nodeType="afterEffect">
                                  <p:stCondLst>
                                    <p:cond delay="0"/>
                                  </p:stCondLst>
                                  <p:childTnLst>
                                    <p:set>
                                      <p:cBhvr>
                                        <p:cTn id="20" dur="1" fill="hold">
                                          <p:stCondLst>
                                            <p:cond delay="0"/>
                                          </p:stCondLst>
                                        </p:cTn>
                                        <p:tgtEl>
                                          <p:spTgt spid="414723">
                                            <p:txEl>
                                              <p:pRg st="1" end="1"/>
                                            </p:txEl>
                                          </p:spTgt>
                                        </p:tgtEl>
                                        <p:attrNameLst>
                                          <p:attrName>style.visibility</p:attrName>
                                        </p:attrNameLst>
                                      </p:cBhvr>
                                      <p:to>
                                        <p:strVal val="visible"/>
                                      </p:to>
                                    </p:set>
                                    <p:animEffect transition="in" filter="checkerboard(across)">
                                      <p:cBhvr>
                                        <p:cTn id="21" dur="500"/>
                                        <p:tgtEl>
                                          <p:spTgt spid="414723">
                                            <p:txEl>
                                              <p:pRg st="1" end="1"/>
                                            </p:txEl>
                                          </p:spTgt>
                                        </p:tgtEl>
                                      </p:cBhvr>
                                    </p:animEffect>
                                  </p:childTnLst>
                                </p:cTn>
                              </p:par>
                            </p:childTnLst>
                          </p:cTn>
                        </p:par>
                        <p:par>
                          <p:cTn id="22" fill="hold" nodeType="afterGroup">
                            <p:stCondLst>
                              <p:cond delay="1980"/>
                            </p:stCondLst>
                            <p:childTnLst>
                              <p:par>
                                <p:cTn id="23" presetID="5" presetClass="entr" presetSubtype="10" fill="hold" grpId="0" nodeType="afterEffect">
                                  <p:stCondLst>
                                    <p:cond delay="0"/>
                                  </p:stCondLst>
                                  <p:childTnLst>
                                    <p:set>
                                      <p:cBhvr>
                                        <p:cTn id="24" dur="1" fill="hold">
                                          <p:stCondLst>
                                            <p:cond delay="0"/>
                                          </p:stCondLst>
                                        </p:cTn>
                                        <p:tgtEl>
                                          <p:spTgt spid="414723">
                                            <p:txEl>
                                              <p:pRg st="2" end="2"/>
                                            </p:txEl>
                                          </p:spTgt>
                                        </p:tgtEl>
                                        <p:attrNameLst>
                                          <p:attrName>style.visibility</p:attrName>
                                        </p:attrNameLst>
                                      </p:cBhvr>
                                      <p:to>
                                        <p:strVal val="visible"/>
                                      </p:to>
                                    </p:set>
                                    <p:animEffect transition="in" filter="checkerboard(across)">
                                      <p:cBhvr>
                                        <p:cTn id="25" dur="500"/>
                                        <p:tgtEl>
                                          <p:spTgt spid="414723">
                                            <p:txEl>
                                              <p:pRg st="2" end="2"/>
                                            </p:txEl>
                                          </p:spTgt>
                                        </p:tgtEl>
                                      </p:cBhvr>
                                    </p:animEffect>
                                  </p:childTnLst>
                                </p:cTn>
                              </p:par>
                            </p:childTnLst>
                          </p:cTn>
                        </p:par>
                        <p:par>
                          <p:cTn id="26" fill="hold" nodeType="afterGroup">
                            <p:stCondLst>
                              <p:cond delay="2480"/>
                            </p:stCondLst>
                            <p:childTnLst>
                              <p:par>
                                <p:cTn id="27" presetID="5" presetClass="entr" presetSubtype="10" fill="hold" grpId="0" nodeType="afterEffect">
                                  <p:stCondLst>
                                    <p:cond delay="0"/>
                                  </p:stCondLst>
                                  <p:childTnLst>
                                    <p:set>
                                      <p:cBhvr>
                                        <p:cTn id="28" dur="1" fill="hold">
                                          <p:stCondLst>
                                            <p:cond delay="0"/>
                                          </p:stCondLst>
                                        </p:cTn>
                                        <p:tgtEl>
                                          <p:spTgt spid="414723">
                                            <p:txEl>
                                              <p:pRg st="3" end="3"/>
                                            </p:txEl>
                                          </p:spTgt>
                                        </p:tgtEl>
                                        <p:attrNameLst>
                                          <p:attrName>style.visibility</p:attrName>
                                        </p:attrNameLst>
                                      </p:cBhvr>
                                      <p:to>
                                        <p:strVal val="visible"/>
                                      </p:to>
                                    </p:set>
                                    <p:animEffect transition="in" filter="checkerboard(across)">
                                      <p:cBhvr>
                                        <p:cTn id="29" dur="500"/>
                                        <p:tgtEl>
                                          <p:spTgt spid="41472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414723">
                                            <p:txEl>
                                              <p:pRg st="4" end="4"/>
                                            </p:txEl>
                                          </p:spTgt>
                                        </p:tgtEl>
                                        <p:attrNameLst>
                                          <p:attrName>style.visibility</p:attrName>
                                        </p:attrNameLst>
                                      </p:cBhvr>
                                      <p:to>
                                        <p:strVal val="visible"/>
                                      </p:to>
                                    </p:set>
                                    <p:animEffect transition="in" filter="checkerboard(across)">
                                      <p:cBhvr>
                                        <p:cTn id="34" dur="500"/>
                                        <p:tgtEl>
                                          <p:spTgt spid="414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p:bldP spid="41472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724247-2EB6-4A58-8952-01031EDE34D7}"/>
              </a:ext>
            </a:extLst>
          </p:cNvPr>
          <p:cNvSpPr>
            <a:spLocks noGrp="1"/>
          </p:cNvSpPr>
          <p:nvPr>
            <p:ph type="sldNum" sz="quarter" idx="10"/>
          </p:nvPr>
        </p:nvSpPr>
        <p:spPr/>
        <p:txBody>
          <a:bodyPr/>
          <a:lstStyle/>
          <a:p>
            <a:r>
              <a:rPr lang="en-GB" altLang="en-US"/>
              <a:t>Page </a:t>
            </a:r>
            <a:fld id="{5FC1508F-7E60-419B-8EA5-5BC82CF4951A}" type="slidenum">
              <a:rPr lang="en-GB" altLang="en-US"/>
              <a:pPr/>
              <a:t>26</a:t>
            </a:fld>
            <a:r>
              <a:rPr lang="en-GB" altLang="en-US" sz="1400" b="0">
                <a:solidFill>
                  <a:schemeClr val="tx1"/>
                </a:solidFill>
              </a:rPr>
              <a:t> | 05 June 2006 | UNIX Fundamentals </a:t>
            </a:r>
          </a:p>
        </p:txBody>
      </p:sp>
      <p:sp>
        <p:nvSpPr>
          <p:cNvPr id="379906" name="Rectangle 2">
            <a:extLst>
              <a:ext uri="{FF2B5EF4-FFF2-40B4-BE49-F238E27FC236}">
                <a16:creationId xmlns:a16="http://schemas.microsoft.com/office/drawing/2014/main" id="{D61E2056-7EE2-41D0-9E0D-2FAD52F44074}"/>
              </a:ext>
            </a:extLst>
          </p:cNvPr>
          <p:cNvSpPr>
            <a:spLocks noGrp="1" noChangeArrowheads="1"/>
          </p:cNvSpPr>
          <p:nvPr>
            <p:ph type="title"/>
          </p:nvPr>
        </p:nvSpPr>
        <p:spPr/>
        <p:txBody>
          <a:bodyPr/>
          <a:lstStyle/>
          <a:p>
            <a:r>
              <a:rPr lang="en-GB" altLang="en-US" sz="4000"/>
              <a:t>The Shell V</a:t>
            </a:r>
          </a:p>
        </p:txBody>
      </p:sp>
      <p:sp>
        <p:nvSpPr>
          <p:cNvPr id="379907" name="Rectangle 3">
            <a:extLst>
              <a:ext uri="{FF2B5EF4-FFF2-40B4-BE49-F238E27FC236}">
                <a16:creationId xmlns:a16="http://schemas.microsoft.com/office/drawing/2014/main" id="{B575CBB9-0A14-4864-A65C-53A4F2E1CEB0}"/>
              </a:ext>
            </a:extLst>
          </p:cNvPr>
          <p:cNvSpPr>
            <a:spLocks noGrp="1" noChangeArrowheads="1"/>
          </p:cNvSpPr>
          <p:nvPr>
            <p:ph type="body" idx="1"/>
          </p:nvPr>
        </p:nvSpPr>
        <p:spPr/>
        <p:txBody>
          <a:bodyPr/>
          <a:lstStyle/>
          <a:p>
            <a:r>
              <a:rPr lang="en-GB" altLang="en-US"/>
              <a:t>The default file descriptors can be changed using redirection.</a:t>
            </a:r>
          </a:p>
          <a:p>
            <a:r>
              <a:rPr lang="en-GB" altLang="en-US"/>
              <a:t>Redirection input from a file: </a:t>
            </a:r>
            <a:r>
              <a:rPr lang="en-GB" altLang="en-US" b="1">
                <a:solidFill>
                  <a:srgbClr val="FF0000"/>
                </a:solidFill>
              </a:rPr>
              <a:t>&lt;</a:t>
            </a:r>
          </a:p>
          <a:p>
            <a:pPr lvl="1"/>
            <a:r>
              <a:rPr lang="en-GB" altLang="en-US">
                <a:solidFill>
                  <a:srgbClr val="FF0000"/>
                </a:solidFill>
              </a:rPr>
              <a:t>Command &lt; filename</a:t>
            </a:r>
          </a:p>
          <a:p>
            <a:r>
              <a:rPr lang="en-GB" altLang="en-US"/>
              <a:t>Default Standard output: </a:t>
            </a:r>
          </a:p>
          <a:p>
            <a:pPr lvl="1"/>
            <a:r>
              <a:rPr lang="en-GB" altLang="en-US">
                <a:solidFill>
                  <a:srgbClr val="FF0000"/>
                </a:solidFill>
              </a:rPr>
              <a:t>Outputs to screen</a:t>
            </a:r>
          </a:p>
          <a:p>
            <a:r>
              <a:rPr lang="en-GB" altLang="en-US"/>
              <a:t>Redirect output from a file: </a:t>
            </a:r>
            <a:r>
              <a:rPr lang="en-GB" altLang="en-US" b="1">
                <a:solidFill>
                  <a:srgbClr val="FF0000"/>
                </a:solidFill>
              </a:rPr>
              <a:t>&gt;</a:t>
            </a:r>
          </a:p>
          <a:p>
            <a:pPr lvl="1"/>
            <a:r>
              <a:rPr lang="en-GB" altLang="en-US">
                <a:solidFill>
                  <a:srgbClr val="FF0000"/>
                </a:solidFill>
              </a:rPr>
              <a:t>command &gt; filename</a:t>
            </a:r>
          </a:p>
          <a:p>
            <a:r>
              <a:rPr lang="en-GB" altLang="en-US"/>
              <a:t>Redirecting &amp; appending output to a file: </a:t>
            </a:r>
            <a:r>
              <a:rPr lang="en-GB" altLang="en-US" b="1">
                <a:solidFill>
                  <a:srgbClr val="FF0000"/>
                </a:solidFill>
              </a:rPr>
              <a:t>&gt;&gt;</a:t>
            </a:r>
          </a:p>
          <a:p>
            <a:pPr lvl="1"/>
            <a:r>
              <a:rPr lang="en-GB" altLang="en-US">
                <a:solidFill>
                  <a:srgbClr val="FF0000"/>
                </a:solidFill>
              </a:rPr>
              <a:t>command &gt;&gt; filename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79906"/>
                                        </p:tgtEl>
                                        <p:attrNameLst>
                                          <p:attrName>style.visibility</p:attrName>
                                        </p:attrNameLst>
                                      </p:cBhvr>
                                      <p:to>
                                        <p:strVal val="visible"/>
                                      </p:to>
                                    </p:set>
                                    <p:anim calcmode="discrete" valueType="clr">
                                      <p:cBhvr override="childStyle">
                                        <p:cTn id="7" dur="80"/>
                                        <p:tgtEl>
                                          <p:spTgt spid="37990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9906"/>
                                        </p:tgtEl>
                                        <p:attrNameLst>
                                          <p:attrName>fillcolor</p:attrName>
                                        </p:attrNameLst>
                                      </p:cBhvr>
                                      <p:tavLst>
                                        <p:tav tm="0">
                                          <p:val>
                                            <p:clrVal>
                                              <a:schemeClr val="accent2"/>
                                            </p:clrVal>
                                          </p:val>
                                        </p:tav>
                                        <p:tav tm="50000">
                                          <p:val>
                                            <p:clrVal>
                                              <a:schemeClr val="hlink"/>
                                            </p:clrVal>
                                          </p:val>
                                        </p:tav>
                                      </p:tavLst>
                                    </p:anim>
                                    <p:set>
                                      <p:cBhvr>
                                        <p:cTn id="9" dur="80"/>
                                        <p:tgtEl>
                                          <p:spTgt spid="379906"/>
                                        </p:tgtEl>
                                        <p:attrNameLst>
                                          <p:attrName>fill.type</p:attrName>
                                        </p:attrNameLst>
                                      </p:cBhvr>
                                      <p:to>
                                        <p:strVal val="solid"/>
                                      </p:to>
                                    </p:set>
                                  </p:childTnLst>
                                </p:cTn>
                              </p:par>
                              <p:par>
                                <p:cTn id="10" presetID="5" presetClass="entr" presetSubtype="10" fill="hold" nodeType="withEffect">
                                  <p:stCondLst>
                                    <p:cond delay="0"/>
                                  </p:stCondLst>
                                  <p:childTnLst>
                                    <p:set>
                                      <p:cBhvr>
                                        <p:cTn id="11" dur="1" fill="hold">
                                          <p:stCondLst>
                                            <p:cond delay="0"/>
                                          </p:stCondLst>
                                        </p:cTn>
                                        <p:tgtEl>
                                          <p:spTgt spid="379907">
                                            <p:txEl>
                                              <p:pRg st="0" end="0"/>
                                            </p:txEl>
                                          </p:spTgt>
                                        </p:tgtEl>
                                        <p:attrNameLst>
                                          <p:attrName>style.visibility</p:attrName>
                                        </p:attrNameLst>
                                      </p:cBhvr>
                                      <p:to>
                                        <p:strVal val="visible"/>
                                      </p:to>
                                    </p:set>
                                    <p:animEffect transition="in" filter="checkerboard(across)">
                                      <p:cBhvr>
                                        <p:cTn id="12" dur="500"/>
                                        <p:tgtEl>
                                          <p:spTgt spid="3799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79907">
                                            <p:txEl>
                                              <p:pRg st="1" end="1"/>
                                            </p:txEl>
                                          </p:spTgt>
                                        </p:tgtEl>
                                        <p:attrNameLst>
                                          <p:attrName>style.visibility</p:attrName>
                                        </p:attrNameLst>
                                      </p:cBhvr>
                                      <p:to>
                                        <p:strVal val="visible"/>
                                      </p:to>
                                    </p:set>
                                    <p:animEffect transition="in" filter="checkerboard(across)">
                                      <p:cBhvr>
                                        <p:cTn id="17" dur="500"/>
                                        <p:tgtEl>
                                          <p:spTgt spid="379907">
                                            <p:txEl>
                                              <p:pRg st="1" end="1"/>
                                            </p:txEl>
                                          </p:spTgt>
                                        </p:tgtEl>
                                      </p:cBhvr>
                                    </p:animEffect>
                                  </p:childTnLst>
                                </p:cTn>
                              </p:par>
                            </p:childTnLst>
                          </p:cTn>
                        </p:par>
                        <p:par>
                          <p:cTn id="18" fill="hold" nodeType="afterGroup">
                            <p:stCondLst>
                              <p:cond delay="500"/>
                            </p:stCondLst>
                            <p:childTnLst>
                              <p:par>
                                <p:cTn id="19" presetID="2" presetClass="entr" presetSubtype="4" fill="hold" nodeType="afterEffect">
                                  <p:stCondLst>
                                    <p:cond delay="0"/>
                                  </p:stCondLst>
                                  <p:childTnLst>
                                    <p:set>
                                      <p:cBhvr>
                                        <p:cTn id="20" dur="1" fill="hold">
                                          <p:stCondLst>
                                            <p:cond delay="0"/>
                                          </p:stCondLst>
                                        </p:cTn>
                                        <p:tgtEl>
                                          <p:spTgt spid="379907">
                                            <p:txEl>
                                              <p:pRg st="2" end="2"/>
                                            </p:txEl>
                                          </p:spTgt>
                                        </p:tgtEl>
                                        <p:attrNameLst>
                                          <p:attrName>style.visibility</p:attrName>
                                        </p:attrNameLst>
                                      </p:cBhvr>
                                      <p:to>
                                        <p:strVal val="visible"/>
                                      </p:to>
                                    </p:set>
                                    <p:anim calcmode="lin" valueType="num">
                                      <p:cBhvr additive="base">
                                        <p:cTn id="21" dur="500" fill="hold"/>
                                        <p:tgtEl>
                                          <p:spTgt spid="37990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799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79907">
                                            <p:txEl>
                                              <p:pRg st="3" end="3"/>
                                            </p:txEl>
                                          </p:spTgt>
                                        </p:tgtEl>
                                        <p:attrNameLst>
                                          <p:attrName>style.visibility</p:attrName>
                                        </p:attrNameLst>
                                      </p:cBhvr>
                                      <p:to>
                                        <p:strVal val="visible"/>
                                      </p:to>
                                    </p:set>
                                    <p:animEffect transition="in" filter="checkerboard(across)">
                                      <p:cBhvr>
                                        <p:cTn id="27" dur="500"/>
                                        <p:tgtEl>
                                          <p:spTgt spid="379907">
                                            <p:txEl>
                                              <p:pRg st="3" end="3"/>
                                            </p:txEl>
                                          </p:spTgt>
                                        </p:tgtEl>
                                      </p:cBhvr>
                                    </p:animEffect>
                                  </p:childTnLst>
                                </p:cTn>
                              </p:par>
                            </p:childTnLst>
                          </p:cTn>
                        </p:par>
                        <p:par>
                          <p:cTn id="28" fill="hold" nodeType="afterGroup">
                            <p:stCondLst>
                              <p:cond delay="500"/>
                            </p:stCondLst>
                            <p:childTnLst>
                              <p:par>
                                <p:cTn id="29" presetID="2" presetClass="entr" presetSubtype="4" fill="hold" nodeType="afterEffect">
                                  <p:stCondLst>
                                    <p:cond delay="0"/>
                                  </p:stCondLst>
                                  <p:childTnLst>
                                    <p:set>
                                      <p:cBhvr>
                                        <p:cTn id="30" dur="1" fill="hold">
                                          <p:stCondLst>
                                            <p:cond delay="0"/>
                                          </p:stCondLst>
                                        </p:cTn>
                                        <p:tgtEl>
                                          <p:spTgt spid="379907">
                                            <p:txEl>
                                              <p:pRg st="4" end="4"/>
                                            </p:txEl>
                                          </p:spTgt>
                                        </p:tgtEl>
                                        <p:attrNameLst>
                                          <p:attrName>style.visibility</p:attrName>
                                        </p:attrNameLst>
                                      </p:cBhvr>
                                      <p:to>
                                        <p:strVal val="visible"/>
                                      </p:to>
                                    </p:set>
                                    <p:anim calcmode="lin" valueType="num">
                                      <p:cBhvr additive="base">
                                        <p:cTn id="31" dur="500" fill="hold"/>
                                        <p:tgtEl>
                                          <p:spTgt spid="3799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99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79907">
                                            <p:txEl>
                                              <p:pRg st="5" end="5"/>
                                            </p:txEl>
                                          </p:spTgt>
                                        </p:tgtEl>
                                        <p:attrNameLst>
                                          <p:attrName>style.visibility</p:attrName>
                                        </p:attrNameLst>
                                      </p:cBhvr>
                                      <p:to>
                                        <p:strVal val="visible"/>
                                      </p:to>
                                    </p:set>
                                    <p:animEffect transition="in" filter="checkerboard(across)">
                                      <p:cBhvr>
                                        <p:cTn id="37" dur="500"/>
                                        <p:tgtEl>
                                          <p:spTgt spid="379907">
                                            <p:txEl>
                                              <p:pRg st="5" end="5"/>
                                            </p:txEl>
                                          </p:spTgt>
                                        </p:tgtEl>
                                      </p:cBhvr>
                                    </p:animEffect>
                                  </p:childTnLst>
                                </p:cTn>
                              </p:par>
                            </p:childTnLst>
                          </p:cTn>
                        </p:par>
                        <p:par>
                          <p:cTn id="38" fill="hold" nodeType="afterGroup">
                            <p:stCondLst>
                              <p:cond delay="500"/>
                            </p:stCondLst>
                            <p:childTnLst>
                              <p:par>
                                <p:cTn id="39" presetID="2" presetClass="entr" presetSubtype="4" fill="hold" nodeType="afterEffect">
                                  <p:stCondLst>
                                    <p:cond delay="0"/>
                                  </p:stCondLst>
                                  <p:childTnLst>
                                    <p:set>
                                      <p:cBhvr>
                                        <p:cTn id="40" dur="1" fill="hold">
                                          <p:stCondLst>
                                            <p:cond delay="0"/>
                                          </p:stCondLst>
                                        </p:cTn>
                                        <p:tgtEl>
                                          <p:spTgt spid="379907">
                                            <p:txEl>
                                              <p:pRg st="6" end="6"/>
                                            </p:txEl>
                                          </p:spTgt>
                                        </p:tgtEl>
                                        <p:attrNameLst>
                                          <p:attrName>style.visibility</p:attrName>
                                        </p:attrNameLst>
                                      </p:cBhvr>
                                      <p:to>
                                        <p:strVal val="visible"/>
                                      </p:to>
                                    </p:set>
                                    <p:anim calcmode="lin" valueType="num">
                                      <p:cBhvr additive="base">
                                        <p:cTn id="41" dur="500" fill="hold"/>
                                        <p:tgtEl>
                                          <p:spTgt spid="37990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799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379907">
                                            <p:txEl>
                                              <p:pRg st="7" end="7"/>
                                            </p:txEl>
                                          </p:spTgt>
                                        </p:tgtEl>
                                        <p:attrNameLst>
                                          <p:attrName>style.visibility</p:attrName>
                                        </p:attrNameLst>
                                      </p:cBhvr>
                                      <p:to>
                                        <p:strVal val="visible"/>
                                      </p:to>
                                    </p:set>
                                    <p:animEffect transition="in" filter="checkerboard(across)">
                                      <p:cBhvr>
                                        <p:cTn id="47" dur="500"/>
                                        <p:tgtEl>
                                          <p:spTgt spid="379907">
                                            <p:txEl>
                                              <p:pRg st="7" end="7"/>
                                            </p:txEl>
                                          </p:spTgt>
                                        </p:tgtEl>
                                      </p:cBhvr>
                                    </p:animEffect>
                                  </p:childTnLst>
                                </p:cTn>
                              </p:par>
                            </p:childTnLst>
                          </p:cTn>
                        </p:par>
                        <p:par>
                          <p:cTn id="48" fill="hold" nodeType="afterGroup">
                            <p:stCondLst>
                              <p:cond delay="500"/>
                            </p:stCondLst>
                            <p:childTnLst>
                              <p:par>
                                <p:cTn id="49" presetID="2" presetClass="entr" presetSubtype="4" fill="hold" nodeType="afterEffect">
                                  <p:stCondLst>
                                    <p:cond delay="0"/>
                                  </p:stCondLst>
                                  <p:childTnLst>
                                    <p:set>
                                      <p:cBhvr>
                                        <p:cTn id="50" dur="1" fill="hold">
                                          <p:stCondLst>
                                            <p:cond delay="0"/>
                                          </p:stCondLst>
                                        </p:cTn>
                                        <p:tgtEl>
                                          <p:spTgt spid="379907">
                                            <p:txEl>
                                              <p:pRg st="8" end="8"/>
                                            </p:txEl>
                                          </p:spTgt>
                                        </p:tgtEl>
                                        <p:attrNameLst>
                                          <p:attrName>style.visibility</p:attrName>
                                        </p:attrNameLst>
                                      </p:cBhvr>
                                      <p:to>
                                        <p:strVal val="visible"/>
                                      </p:to>
                                    </p:set>
                                    <p:anim calcmode="lin" valueType="num">
                                      <p:cBhvr additive="base">
                                        <p:cTn id="51" dur="500" fill="hold"/>
                                        <p:tgtEl>
                                          <p:spTgt spid="379907">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7990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2152C7-4B3C-49D7-AE79-6CEEA1B5D11D}"/>
              </a:ext>
            </a:extLst>
          </p:cNvPr>
          <p:cNvSpPr>
            <a:spLocks noGrp="1"/>
          </p:cNvSpPr>
          <p:nvPr>
            <p:ph type="sldNum" sz="quarter" idx="10"/>
          </p:nvPr>
        </p:nvSpPr>
        <p:spPr/>
        <p:txBody>
          <a:bodyPr/>
          <a:lstStyle/>
          <a:p>
            <a:r>
              <a:rPr lang="en-GB" altLang="en-US"/>
              <a:t>Page </a:t>
            </a:r>
            <a:fld id="{E5F1785D-0915-47FE-A42E-24146443BCFB}" type="slidenum">
              <a:rPr lang="en-GB" altLang="en-US"/>
              <a:pPr/>
              <a:t>27</a:t>
            </a:fld>
            <a:r>
              <a:rPr lang="en-GB" altLang="en-US" sz="1400" b="0">
                <a:solidFill>
                  <a:schemeClr val="tx1"/>
                </a:solidFill>
              </a:rPr>
              <a:t> | 05 June 2006 | UNIX Fundamentals </a:t>
            </a:r>
          </a:p>
        </p:txBody>
      </p:sp>
      <p:sp>
        <p:nvSpPr>
          <p:cNvPr id="376834" name="Rectangle 2">
            <a:extLst>
              <a:ext uri="{FF2B5EF4-FFF2-40B4-BE49-F238E27FC236}">
                <a16:creationId xmlns:a16="http://schemas.microsoft.com/office/drawing/2014/main" id="{EC974897-2D5F-47CD-A27D-C34C54D551BB}"/>
              </a:ext>
            </a:extLst>
          </p:cNvPr>
          <p:cNvSpPr>
            <a:spLocks noGrp="1" noChangeArrowheads="1"/>
          </p:cNvSpPr>
          <p:nvPr>
            <p:ph type="title"/>
          </p:nvPr>
        </p:nvSpPr>
        <p:spPr/>
        <p:txBody>
          <a:bodyPr/>
          <a:lstStyle/>
          <a:p>
            <a:r>
              <a:rPr lang="en-GB" altLang="en-US" sz="4000"/>
              <a:t>The Shell - VI</a:t>
            </a:r>
          </a:p>
        </p:txBody>
      </p:sp>
      <p:sp>
        <p:nvSpPr>
          <p:cNvPr id="376835" name="Rectangle 3">
            <a:extLst>
              <a:ext uri="{FF2B5EF4-FFF2-40B4-BE49-F238E27FC236}">
                <a16:creationId xmlns:a16="http://schemas.microsoft.com/office/drawing/2014/main" id="{A9C56048-2883-4AC4-95E9-AAA52EB74DA6}"/>
              </a:ext>
            </a:extLst>
          </p:cNvPr>
          <p:cNvSpPr>
            <a:spLocks noGrp="1" noChangeArrowheads="1"/>
          </p:cNvSpPr>
          <p:nvPr>
            <p:ph type="body" idx="1"/>
          </p:nvPr>
        </p:nvSpPr>
        <p:spPr/>
        <p:txBody>
          <a:bodyPr/>
          <a:lstStyle/>
          <a:p>
            <a:pPr>
              <a:lnSpc>
                <a:spcPct val="90000"/>
              </a:lnSpc>
            </a:pPr>
            <a:r>
              <a:rPr lang="en-GB" altLang="en-US"/>
              <a:t>Shell variables</a:t>
            </a:r>
          </a:p>
          <a:p>
            <a:pPr lvl="1">
              <a:lnSpc>
                <a:spcPct val="90000"/>
              </a:lnSpc>
            </a:pPr>
            <a:r>
              <a:rPr lang="en-GB" altLang="en-US"/>
              <a:t>Define your environment</a:t>
            </a:r>
          </a:p>
          <a:p>
            <a:pPr lvl="2">
              <a:lnSpc>
                <a:spcPct val="90000"/>
              </a:lnSpc>
            </a:pPr>
            <a:r>
              <a:rPr lang="en-GB" altLang="en-US"/>
              <a:t>HOME directrory </a:t>
            </a:r>
          </a:p>
          <a:p>
            <a:pPr lvl="2">
              <a:lnSpc>
                <a:spcPct val="90000"/>
              </a:lnSpc>
            </a:pPr>
            <a:r>
              <a:rPr lang="en-GB" altLang="en-US"/>
              <a:t>TERMinal type</a:t>
            </a:r>
          </a:p>
          <a:p>
            <a:pPr lvl="2">
              <a:lnSpc>
                <a:spcPct val="90000"/>
              </a:lnSpc>
            </a:pPr>
            <a:r>
              <a:rPr lang="en-GB" altLang="en-US"/>
              <a:t>Search PATH</a:t>
            </a:r>
          </a:p>
          <a:p>
            <a:pPr lvl="1">
              <a:lnSpc>
                <a:spcPct val="90000"/>
              </a:lnSpc>
            </a:pPr>
            <a:r>
              <a:rPr lang="en-GB" altLang="en-US"/>
              <a:t>Additional variables can be defined</a:t>
            </a:r>
          </a:p>
          <a:p>
            <a:pPr>
              <a:lnSpc>
                <a:spcPct val="90000"/>
              </a:lnSpc>
            </a:pPr>
            <a:r>
              <a:rPr lang="en-GB" altLang="en-US"/>
              <a:t>Use the export command to declare the variable</a:t>
            </a:r>
          </a:p>
          <a:p>
            <a:pPr lvl="1">
              <a:lnSpc>
                <a:spcPct val="90000"/>
              </a:lnSpc>
            </a:pPr>
            <a:r>
              <a:rPr lang="en-GB" altLang="en-US"/>
              <a:t>ORAHOME=/home/oracle/9.1/</a:t>
            </a:r>
          </a:p>
          <a:p>
            <a:pPr lvl="1">
              <a:lnSpc>
                <a:spcPct val="90000"/>
              </a:lnSpc>
            </a:pPr>
            <a:r>
              <a:rPr lang="en-GB" altLang="en-US">
                <a:solidFill>
                  <a:srgbClr val="800000"/>
                </a:solidFill>
              </a:rPr>
              <a:t>export</a:t>
            </a:r>
            <a:r>
              <a:rPr lang="en-GB" altLang="en-US"/>
              <a:t> ORAHOME</a:t>
            </a:r>
          </a:p>
          <a:p>
            <a:pPr>
              <a:lnSpc>
                <a:spcPct val="90000"/>
              </a:lnSpc>
            </a:pPr>
            <a:r>
              <a:rPr lang="en-GB" altLang="en-US"/>
              <a:t>Use </a:t>
            </a:r>
            <a:r>
              <a:rPr lang="en-GB" altLang="en-US" b="1">
                <a:solidFill>
                  <a:srgbClr val="800000"/>
                </a:solidFill>
              </a:rPr>
              <a:t>set</a:t>
            </a:r>
            <a:r>
              <a:rPr lang="en-GB" altLang="en-US"/>
              <a:t> or </a:t>
            </a:r>
            <a:r>
              <a:rPr lang="en-GB" altLang="en-US" b="1">
                <a:solidFill>
                  <a:srgbClr val="800000"/>
                </a:solidFill>
              </a:rPr>
              <a:t>env</a:t>
            </a:r>
            <a:r>
              <a:rPr lang="en-GB" altLang="en-US"/>
              <a:t> commands to display the shell variables in your current environment.</a:t>
            </a:r>
          </a:p>
          <a:p>
            <a:pPr>
              <a:lnSpc>
                <a:spcPct val="90000"/>
              </a:lnSpc>
            </a:pPr>
            <a:r>
              <a:rPr lang="en-GB" altLang="en-US"/>
              <a:t>Use </a:t>
            </a:r>
            <a:r>
              <a:rPr lang="en-GB" altLang="en-US" b="1">
                <a:solidFill>
                  <a:srgbClr val="800000"/>
                </a:solidFill>
              </a:rPr>
              <a:t>unset</a:t>
            </a:r>
            <a:r>
              <a:rPr lang="en-GB" altLang="en-US"/>
              <a:t> to delete or remove the variable from the environment.</a:t>
            </a:r>
          </a:p>
          <a:p>
            <a:pPr>
              <a:lnSpc>
                <a:spcPct val="90000"/>
              </a:lnSpc>
              <a:buFont typeface="Wingdings" panose="05000000000000000000" pitchFamily="2" charset="2"/>
              <a:buNone/>
            </a:pPr>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76834"/>
                                        </p:tgtEl>
                                        <p:attrNameLst>
                                          <p:attrName>style.visibility</p:attrName>
                                        </p:attrNameLst>
                                      </p:cBhvr>
                                      <p:to>
                                        <p:strVal val="visible"/>
                                      </p:to>
                                    </p:set>
                                    <p:anim calcmode="discrete" valueType="clr">
                                      <p:cBhvr override="childStyle">
                                        <p:cTn id="7" dur="80"/>
                                        <p:tgtEl>
                                          <p:spTgt spid="37683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6834"/>
                                        </p:tgtEl>
                                        <p:attrNameLst>
                                          <p:attrName>fillcolor</p:attrName>
                                        </p:attrNameLst>
                                      </p:cBhvr>
                                      <p:tavLst>
                                        <p:tav tm="0">
                                          <p:val>
                                            <p:clrVal>
                                              <a:schemeClr val="accent2"/>
                                            </p:clrVal>
                                          </p:val>
                                        </p:tav>
                                        <p:tav tm="50000">
                                          <p:val>
                                            <p:clrVal>
                                              <a:schemeClr val="hlink"/>
                                            </p:clrVal>
                                          </p:val>
                                        </p:tav>
                                      </p:tavLst>
                                    </p:anim>
                                    <p:set>
                                      <p:cBhvr>
                                        <p:cTn id="9" dur="80"/>
                                        <p:tgtEl>
                                          <p:spTgt spid="376834"/>
                                        </p:tgtEl>
                                        <p:attrNameLst>
                                          <p:attrName>fill.type</p:attrName>
                                        </p:attrNameLst>
                                      </p:cBhvr>
                                      <p:to>
                                        <p:strVal val="solid"/>
                                      </p:to>
                                    </p:set>
                                  </p:childTnLst>
                                </p:cTn>
                              </p:par>
                              <p:par>
                                <p:cTn id="10" presetID="5" presetClass="entr" presetSubtype="10" fill="hold" nodeType="withEffect">
                                  <p:stCondLst>
                                    <p:cond delay="0"/>
                                  </p:stCondLst>
                                  <p:childTnLst>
                                    <p:set>
                                      <p:cBhvr>
                                        <p:cTn id="11" dur="1" fill="hold">
                                          <p:stCondLst>
                                            <p:cond delay="0"/>
                                          </p:stCondLst>
                                        </p:cTn>
                                        <p:tgtEl>
                                          <p:spTgt spid="376835">
                                            <p:txEl>
                                              <p:pRg st="0" end="0"/>
                                            </p:txEl>
                                          </p:spTgt>
                                        </p:tgtEl>
                                        <p:attrNameLst>
                                          <p:attrName>style.visibility</p:attrName>
                                        </p:attrNameLst>
                                      </p:cBhvr>
                                      <p:to>
                                        <p:strVal val="visible"/>
                                      </p:to>
                                    </p:set>
                                    <p:animEffect transition="in" filter="checkerboard(across)">
                                      <p:cBhvr>
                                        <p:cTn id="12" dur="500"/>
                                        <p:tgtEl>
                                          <p:spTgt spid="3768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76835">
                                            <p:txEl>
                                              <p:pRg st="1" end="1"/>
                                            </p:txEl>
                                          </p:spTgt>
                                        </p:tgtEl>
                                        <p:attrNameLst>
                                          <p:attrName>style.visibility</p:attrName>
                                        </p:attrNameLst>
                                      </p:cBhvr>
                                      <p:to>
                                        <p:strVal val="visible"/>
                                      </p:to>
                                    </p:set>
                                    <p:anim calcmode="lin" valueType="num">
                                      <p:cBhvr additive="base">
                                        <p:cTn id="17" dur="500" fill="hold"/>
                                        <p:tgtEl>
                                          <p:spTgt spid="37683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6835">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2" presetClass="entr" presetSubtype="2" fill="hold" nodeType="afterEffect">
                                  <p:stCondLst>
                                    <p:cond delay="0"/>
                                  </p:stCondLst>
                                  <p:childTnLst>
                                    <p:set>
                                      <p:cBhvr>
                                        <p:cTn id="21" dur="1" fill="hold">
                                          <p:stCondLst>
                                            <p:cond delay="0"/>
                                          </p:stCondLst>
                                        </p:cTn>
                                        <p:tgtEl>
                                          <p:spTgt spid="376835">
                                            <p:txEl>
                                              <p:pRg st="2" end="2"/>
                                            </p:txEl>
                                          </p:spTgt>
                                        </p:tgtEl>
                                        <p:attrNameLst>
                                          <p:attrName>style.visibility</p:attrName>
                                        </p:attrNameLst>
                                      </p:cBhvr>
                                      <p:to>
                                        <p:strVal val="visible"/>
                                      </p:to>
                                    </p:set>
                                    <p:anim calcmode="lin" valueType="num">
                                      <p:cBhvr additive="base">
                                        <p:cTn id="22" dur="500" fill="hold"/>
                                        <p:tgtEl>
                                          <p:spTgt spid="376835">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76835">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000"/>
                            </p:stCondLst>
                            <p:childTnLst>
                              <p:par>
                                <p:cTn id="25" presetID="2" presetClass="entr" presetSubtype="2" fill="hold" nodeType="afterEffect">
                                  <p:stCondLst>
                                    <p:cond delay="0"/>
                                  </p:stCondLst>
                                  <p:childTnLst>
                                    <p:set>
                                      <p:cBhvr>
                                        <p:cTn id="26" dur="1" fill="hold">
                                          <p:stCondLst>
                                            <p:cond delay="0"/>
                                          </p:stCondLst>
                                        </p:cTn>
                                        <p:tgtEl>
                                          <p:spTgt spid="376835">
                                            <p:txEl>
                                              <p:pRg st="3" end="3"/>
                                            </p:txEl>
                                          </p:spTgt>
                                        </p:tgtEl>
                                        <p:attrNameLst>
                                          <p:attrName>style.visibility</p:attrName>
                                        </p:attrNameLst>
                                      </p:cBhvr>
                                      <p:to>
                                        <p:strVal val="visible"/>
                                      </p:to>
                                    </p:set>
                                    <p:anim calcmode="lin" valueType="num">
                                      <p:cBhvr additive="base">
                                        <p:cTn id="27" dur="500" fill="hold"/>
                                        <p:tgtEl>
                                          <p:spTgt spid="376835">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76835">
                                            <p:txEl>
                                              <p:pRg st="3" end="3"/>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500"/>
                            </p:stCondLst>
                            <p:childTnLst>
                              <p:par>
                                <p:cTn id="30" presetID="2" presetClass="entr" presetSubtype="2" fill="hold" nodeType="afterEffect">
                                  <p:stCondLst>
                                    <p:cond delay="0"/>
                                  </p:stCondLst>
                                  <p:childTnLst>
                                    <p:set>
                                      <p:cBhvr>
                                        <p:cTn id="31" dur="1" fill="hold">
                                          <p:stCondLst>
                                            <p:cond delay="0"/>
                                          </p:stCondLst>
                                        </p:cTn>
                                        <p:tgtEl>
                                          <p:spTgt spid="376835">
                                            <p:txEl>
                                              <p:pRg st="4" end="4"/>
                                            </p:txEl>
                                          </p:spTgt>
                                        </p:tgtEl>
                                        <p:attrNameLst>
                                          <p:attrName>style.visibility</p:attrName>
                                        </p:attrNameLst>
                                      </p:cBhvr>
                                      <p:to>
                                        <p:strVal val="visible"/>
                                      </p:to>
                                    </p:set>
                                    <p:anim calcmode="lin" valueType="num">
                                      <p:cBhvr additive="base">
                                        <p:cTn id="32" dur="500" fill="hold"/>
                                        <p:tgtEl>
                                          <p:spTgt spid="376835">
                                            <p:txEl>
                                              <p:pRg st="4" end="4"/>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76835">
                                            <p:txEl>
                                              <p:pRg st="4" end="4"/>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2000"/>
                            </p:stCondLst>
                            <p:childTnLst>
                              <p:par>
                                <p:cTn id="35" presetID="2" presetClass="entr" presetSubtype="4" fill="hold" nodeType="afterEffect">
                                  <p:stCondLst>
                                    <p:cond delay="0"/>
                                  </p:stCondLst>
                                  <p:childTnLst>
                                    <p:set>
                                      <p:cBhvr>
                                        <p:cTn id="36" dur="1" fill="hold">
                                          <p:stCondLst>
                                            <p:cond delay="0"/>
                                          </p:stCondLst>
                                        </p:cTn>
                                        <p:tgtEl>
                                          <p:spTgt spid="376835">
                                            <p:txEl>
                                              <p:pRg st="5" end="5"/>
                                            </p:txEl>
                                          </p:spTgt>
                                        </p:tgtEl>
                                        <p:attrNameLst>
                                          <p:attrName>style.visibility</p:attrName>
                                        </p:attrNameLst>
                                      </p:cBhvr>
                                      <p:to>
                                        <p:strVal val="visible"/>
                                      </p:to>
                                    </p:set>
                                    <p:anim calcmode="lin" valueType="num">
                                      <p:cBhvr additive="base">
                                        <p:cTn id="37" dur="500" fill="hold"/>
                                        <p:tgtEl>
                                          <p:spTgt spid="3768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6835">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2500"/>
                            </p:stCondLst>
                            <p:childTnLst>
                              <p:par>
                                <p:cTn id="40" presetID="2" presetClass="entr" presetSubtype="4" fill="hold" nodeType="afterEffect">
                                  <p:stCondLst>
                                    <p:cond delay="0"/>
                                  </p:stCondLst>
                                  <p:childTnLst>
                                    <p:set>
                                      <p:cBhvr>
                                        <p:cTn id="41" dur="1" fill="hold">
                                          <p:stCondLst>
                                            <p:cond delay="0"/>
                                          </p:stCondLst>
                                        </p:cTn>
                                        <p:tgtEl>
                                          <p:spTgt spid="376835">
                                            <p:txEl>
                                              <p:pRg st="6" end="6"/>
                                            </p:txEl>
                                          </p:spTgt>
                                        </p:tgtEl>
                                        <p:attrNameLst>
                                          <p:attrName>style.visibility</p:attrName>
                                        </p:attrNameLst>
                                      </p:cBhvr>
                                      <p:to>
                                        <p:strVal val="visible"/>
                                      </p:to>
                                    </p:set>
                                    <p:anim calcmode="lin" valueType="num">
                                      <p:cBhvr additive="base">
                                        <p:cTn id="42" dur="500" fill="hold"/>
                                        <p:tgtEl>
                                          <p:spTgt spid="376835">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76835">
                                            <p:txEl>
                                              <p:pRg st="6" end="6"/>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3000"/>
                            </p:stCondLst>
                            <p:childTnLst>
                              <p:par>
                                <p:cTn id="45" presetID="2" presetClass="entr" presetSubtype="4" fill="hold" nodeType="afterEffect">
                                  <p:stCondLst>
                                    <p:cond delay="0"/>
                                  </p:stCondLst>
                                  <p:childTnLst>
                                    <p:set>
                                      <p:cBhvr>
                                        <p:cTn id="46" dur="1" fill="hold">
                                          <p:stCondLst>
                                            <p:cond delay="0"/>
                                          </p:stCondLst>
                                        </p:cTn>
                                        <p:tgtEl>
                                          <p:spTgt spid="376835">
                                            <p:txEl>
                                              <p:pRg st="7" end="7"/>
                                            </p:txEl>
                                          </p:spTgt>
                                        </p:tgtEl>
                                        <p:attrNameLst>
                                          <p:attrName>style.visibility</p:attrName>
                                        </p:attrNameLst>
                                      </p:cBhvr>
                                      <p:to>
                                        <p:strVal val="visible"/>
                                      </p:to>
                                    </p:set>
                                    <p:anim calcmode="lin" valueType="num">
                                      <p:cBhvr additive="base">
                                        <p:cTn id="47" dur="500" fill="hold"/>
                                        <p:tgtEl>
                                          <p:spTgt spid="376835">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76835">
                                            <p:txEl>
                                              <p:pRg st="7" end="7"/>
                                            </p:txEl>
                                          </p:spTgt>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3500"/>
                            </p:stCondLst>
                            <p:childTnLst>
                              <p:par>
                                <p:cTn id="50" presetID="2" presetClass="entr" presetSubtype="4" fill="hold" nodeType="afterEffect">
                                  <p:stCondLst>
                                    <p:cond delay="0"/>
                                  </p:stCondLst>
                                  <p:childTnLst>
                                    <p:set>
                                      <p:cBhvr>
                                        <p:cTn id="51" dur="1" fill="hold">
                                          <p:stCondLst>
                                            <p:cond delay="0"/>
                                          </p:stCondLst>
                                        </p:cTn>
                                        <p:tgtEl>
                                          <p:spTgt spid="376835">
                                            <p:txEl>
                                              <p:pRg st="8" end="8"/>
                                            </p:txEl>
                                          </p:spTgt>
                                        </p:tgtEl>
                                        <p:attrNameLst>
                                          <p:attrName>style.visibility</p:attrName>
                                        </p:attrNameLst>
                                      </p:cBhvr>
                                      <p:to>
                                        <p:strVal val="visible"/>
                                      </p:to>
                                    </p:set>
                                    <p:anim calcmode="lin" valueType="num">
                                      <p:cBhvr additive="base">
                                        <p:cTn id="52" dur="500" fill="hold"/>
                                        <p:tgtEl>
                                          <p:spTgt spid="376835">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76835">
                                            <p:txEl>
                                              <p:pRg st="8" end="8"/>
                                            </p:txEl>
                                          </p:spTgt>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4000"/>
                            </p:stCondLst>
                            <p:childTnLst>
                              <p:par>
                                <p:cTn id="55" presetID="2" presetClass="entr" presetSubtype="4" fill="hold" nodeType="afterEffect">
                                  <p:stCondLst>
                                    <p:cond delay="0"/>
                                  </p:stCondLst>
                                  <p:childTnLst>
                                    <p:set>
                                      <p:cBhvr>
                                        <p:cTn id="56" dur="1" fill="hold">
                                          <p:stCondLst>
                                            <p:cond delay="0"/>
                                          </p:stCondLst>
                                        </p:cTn>
                                        <p:tgtEl>
                                          <p:spTgt spid="376835">
                                            <p:txEl>
                                              <p:pRg st="9" end="9"/>
                                            </p:txEl>
                                          </p:spTgt>
                                        </p:tgtEl>
                                        <p:attrNameLst>
                                          <p:attrName>style.visibility</p:attrName>
                                        </p:attrNameLst>
                                      </p:cBhvr>
                                      <p:to>
                                        <p:strVal val="visible"/>
                                      </p:to>
                                    </p:set>
                                    <p:anim calcmode="lin" valueType="num">
                                      <p:cBhvr additive="base">
                                        <p:cTn id="57" dur="500" fill="hold"/>
                                        <p:tgtEl>
                                          <p:spTgt spid="376835">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76835">
                                            <p:txEl>
                                              <p:pRg st="9" end="9"/>
                                            </p:txEl>
                                          </p:spTgt>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4500"/>
                            </p:stCondLst>
                            <p:childTnLst>
                              <p:par>
                                <p:cTn id="60" presetID="2" presetClass="entr" presetSubtype="4" fill="hold" nodeType="afterEffect">
                                  <p:stCondLst>
                                    <p:cond delay="0"/>
                                  </p:stCondLst>
                                  <p:childTnLst>
                                    <p:set>
                                      <p:cBhvr>
                                        <p:cTn id="61" dur="1" fill="hold">
                                          <p:stCondLst>
                                            <p:cond delay="0"/>
                                          </p:stCondLst>
                                        </p:cTn>
                                        <p:tgtEl>
                                          <p:spTgt spid="376835">
                                            <p:txEl>
                                              <p:pRg st="10" end="10"/>
                                            </p:txEl>
                                          </p:spTgt>
                                        </p:tgtEl>
                                        <p:attrNameLst>
                                          <p:attrName>style.visibility</p:attrName>
                                        </p:attrNameLst>
                                      </p:cBhvr>
                                      <p:to>
                                        <p:strVal val="visible"/>
                                      </p:to>
                                    </p:set>
                                    <p:anim calcmode="lin" valueType="num">
                                      <p:cBhvr additive="base">
                                        <p:cTn id="62" dur="500" fill="hold"/>
                                        <p:tgtEl>
                                          <p:spTgt spid="376835">
                                            <p:txEl>
                                              <p:pRg st="10" end="1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768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A2E2E7-8EC6-47DE-A7AB-EF708F141DF4}"/>
              </a:ext>
            </a:extLst>
          </p:cNvPr>
          <p:cNvSpPr>
            <a:spLocks noGrp="1"/>
          </p:cNvSpPr>
          <p:nvPr>
            <p:ph type="sldNum" sz="quarter" idx="10"/>
          </p:nvPr>
        </p:nvSpPr>
        <p:spPr/>
        <p:txBody>
          <a:bodyPr/>
          <a:lstStyle/>
          <a:p>
            <a:r>
              <a:rPr lang="en-GB" altLang="en-US"/>
              <a:t>Page </a:t>
            </a:r>
            <a:fld id="{BE84D85A-7C69-460E-97CB-A54DE5568608}" type="slidenum">
              <a:rPr lang="en-GB" altLang="en-US"/>
              <a:pPr/>
              <a:t>28</a:t>
            </a:fld>
            <a:r>
              <a:rPr lang="en-GB" altLang="en-US" sz="1400" b="0">
                <a:solidFill>
                  <a:schemeClr val="tx1"/>
                </a:solidFill>
              </a:rPr>
              <a:t> | 05 June 2006 | UNIX Fundamentals </a:t>
            </a:r>
          </a:p>
        </p:txBody>
      </p:sp>
      <p:sp>
        <p:nvSpPr>
          <p:cNvPr id="419842" name="Rectangle 2">
            <a:extLst>
              <a:ext uri="{FF2B5EF4-FFF2-40B4-BE49-F238E27FC236}">
                <a16:creationId xmlns:a16="http://schemas.microsoft.com/office/drawing/2014/main" id="{3DD7E480-9087-45C4-A3A5-61DF991A13F4}"/>
              </a:ext>
            </a:extLst>
          </p:cNvPr>
          <p:cNvSpPr>
            <a:spLocks noGrp="1" noChangeArrowheads="1"/>
          </p:cNvSpPr>
          <p:nvPr>
            <p:ph type="title"/>
          </p:nvPr>
        </p:nvSpPr>
        <p:spPr/>
        <p:txBody>
          <a:bodyPr/>
          <a:lstStyle/>
          <a:p>
            <a:r>
              <a:rPr lang="en-GB" altLang="en-US" sz="4000"/>
              <a:t>The Shell - VII</a:t>
            </a:r>
          </a:p>
        </p:txBody>
      </p:sp>
      <p:sp>
        <p:nvSpPr>
          <p:cNvPr id="419843" name="Rectangle 3">
            <a:extLst>
              <a:ext uri="{FF2B5EF4-FFF2-40B4-BE49-F238E27FC236}">
                <a16:creationId xmlns:a16="http://schemas.microsoft.com/office/drawing/2014/main" id="{B5F5D9A7-967A-45D2-B366-6EE6F98D8AA9}"/>
              </a:ext>
            </a:extLst>
          </p:cNvPr>
          <p:cNvSpPr>
            <a:spLocks noGrp="1" noChangeArrowheads="1"/>
          </p:cNvSpPr>
          <p:nvPr>
            <p:ph type="body" idx="1"/>
          </p:nvPr>
        </p:nvSpPr>
        <p:spPr/>
        <p:txBody>
          <a:bodyPr/>
          <a:lstStyle/>
          <a:p>
            <a:r>
              <a:rPr lang="en-GB" altLang="en-US"/>
              <a:t>Quoting Metacharacters</a:t>
            </a:r>
          </a:p>
          <a:p>
            <a:pPr lvl="1"/>
            <a:r>
              <a:rPr lang="en-GB" altLang="en-US"/>
              <a:t>‘ ‘ Single Quotes: ignores the special meaning of all metachracters between the quotes</a:t>
            </a:r>
          </a:p>
          <a:p>
            <a:pPr lvl="1"/>
            <a:r>
              <a:rPr lang="en-GB" altLang="en-US"/>
              <a:t>“ “ Double Quotes:  Ignores the special meaning of all metacharacters except for $, ` and \</a:t>
            </a:r>
          </a:p>
          <a:p>
            <a:pPr lvl="1"/>
            <a:r>
              <a:rPr lang="en-GB" altLang="en-US"/>
              <a:t>\ Backslash: Ignores the special meaning of the following character.</a:t>
            </a:r>
          </a:p>
          <a:p>
            <a:endParaRPr lang="en-GB"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C43C59-27A0-4DAE-9414-B79DE98D9E2F}"/>
              </a:ext>
            </a:extLst>
          </p:cNvPr>
          <p:cNvSpPr>
            <a:spLocks noGrp="1"/>
          </p:cNvSpPr>
          <p:nvPr>
            <p:ph type="sldNum" sz="quarter" idx="10"/>
          </p:nvPr>
        </p:nvSpPr>
        <p:spPr/>
        <p:txBody>
          <a:bodyPr/>
          <a:lstStyle/>
          <a:p>
            <a:r>
              <a:rPr lang="en-GB" altLang="en-US"/>
              <a:t>Page </a:t>
            </a:r>
            <a:fld id="{5A809843-611C-45E9-BCE9-E5E810F969A3}" type="slidenum">
              <a:rPr lang="en-GB" altLang="en-US"/>
              <a:pPr/>
              <a:t>29</a:t>
            </a:fld>
            <a:r>
              <a:rPr lang="en-GB" altLang="en-US" sz="1400" b="0">
                <a:solidFill>
                  <a:schemeClr val="tx1"/>
                </a:solidFill>
              </a:rPr>
              <a:t> | 05 June 2006 | UNIX Fundamentals </a:t>
            </a:r>
          </a:p>
        </p:txBody>
      </p:sp>
      <p:sp>
        <p:nvSpPr>
          <p:cNvPr id="384002" name="Rectangle 2">
            <a:extLst>
              <a:ext uri="{FF2B5EF4-FFF2-40B4-BE49-F238E27FC236}">
                <a16:creationId xmlns:a16="http://schemas.microsoft.com/office/drawing/2014/main" id="{DF74655D-DFE6-4DA4-A928-16487A51FC44}"/>
              </a:ext>
            </a:extLst>
          </p:cNvPr>
          <p:cNvSpPr>
            <a:spLocks noGrp="1" noChangeArrowheads="1"/>
          </p:cNvSpPr>
          <p:nvPr>
            <p:ph type="title"/>
          </p:nvPr>
        </p:nvSpPr>
        <p:spPr/>
        <p:txBody>
          <a:bodyPr/>
          <a:lstStyle/>
          <a:p>
            <a:r>
              <a:rPr lang="en-GB" altLang="en-US" sz="4000"/>
              <a:t>The Shell VIII</a:t>
            </a:r>
          </a:p>
        </p:txBody>
      </p:sp>
      <p:sp>
        <p:nvSpPr>
          <p:cNvPr id="384003" name="Rectangle 3">
            <a:extLst>
              <a:ext uri="{FF2B5EF4-FFF2-40B4-BE49-F238E27FC236}">
                <a16:creationId xmlns:a16="http://schemas.microsoft.com/office/drawing/2014/main" id="{0E70B3CB-B113-43DD-BADE-5DE9C1A0DC73}"/>
              </a:ext>
            </a:extLst>
          </p:cNvPr>
          <p:cNvSpPr>
            <a:spLocks noGrp="1" noChangeArrowheads="1"/>
          </p:cNvSpPr>
          <p:nvPr>
            <p:ph type="body" idx="1"/>
          </p:nvPr>
        </p:nvSpPr>
        <p:spPr/>
        <p:txBody>
          <a:bodyPr/>
          <a:lstStyle/>
          <a:p>
            <a:pPr>
              <a:lnSpc>
                <a:spcPct val="80000"/>
              </a:lnSpc>
            </a:pPr>
            <a:r>
              <a:rPr lang="en-GB" altLang="en-US" sz="2000"/>
              <a:t>A shell script is a collection of commands stored in a text file.</a:t>
            </a:r>
          </a:p>
          <a:p>
            <a:pPr>
              <a:lnSpc>
                <a:spcPct val="80000"/>
              </a:lnSpc>
            </a:pPr>
            <a:r>
              <a:rPr lang="en-GB" altLang="en-US" sz="2000"/>
              <a:t>Shell scripts can be invoked in three ways:</a:t>
            </a:r>
          </a:p>
          <a:p>
            <a:pPr lvl="1">
              <a:lnSpc>
                <a:spcPct val="80000"/>
              </a:lnSpc>
            </a:pPr>
            <a:r>
              <a:rPr lang="en-GB" altLang="en-US" sz="1800"/>
              <a:t>$ ksh &lt;scriptname&gt;</a:t>
            </a:r>
          </a:p>
          <a:p>
            <a:pPr lvl="1">
              <a:lnSpc>
                <a:spcPct val="80000"/>
              </a:lnSpc>
            </a:pPr>
            <a:r>
              <a:rPr lang="en-GB" altLang="en-US" sz="1800"/>
              <a:t>$ &lt;scriptname&gt;</a:t>
            </a:r>
          </a:p>
          <a:p>
            <a:pPr lvl="1">
              <a:lnSpc>
                <a:spcPct val="80000"/>
              </a:lnSpc>
            </a:pPr>
            <a:r>
              <a:rPr lang="en-GB" altLang="en-US" sz="1800"/>
              <a:t>$. &lt;scriptname&gt;</a:t>
            </a:r>
          </a:p>
          <a:p>
            <a:pPr>
              <a:lnSpc>
                <a:spcPct val="80000"/>
              </a:lnSpc>
            </a:pPr>
            <a:r>
              <a:rPr lang="en-GB" altLang="en-US" sz="2000"/>
              <a:t>A command returns a value to the parent process.  By convention, zero means success and a non – zero means an error occurred.</a:t>
            </a:r>
          </a:p>
          <a:p>
            <a:pPr>
              <a:lnSpc>
                <a:spcPct val="80000"/>
              </a:lnSpc>
            </a:pPr>
            <a:r>
              <a:rPr lang="en-GB" altLang="en-US" sz="2000"/>
              <a:t>Commands in a pipeline return a single value to their parent.</a:t>
            </a:r>
          </a:p>
          <a:p>
            <a:pPr>
              <a:lnSpc>
                <a:spcPct val="80000"/>
              </a:lnSpc>
            </a:pPr>
            <a:r>
              <a:rPr lang="en-GB" altLang="en-US" sz="2000"/>
              <a:t>The environment variable $? Contains the return code of the previous command.  e.g.</a:t>
            </a:r>
          </a:p>
          <a:p>
            <a:pPr lvl="1">
              <a:lnSpc>
                <a:spcPct val="80000"/>
              </a:lnSpc>
            </a:pPr>
            <a:r>
              <a:rPr lang="en-GB" altLang="en-US" sz="1800"/>
              <a:t>0 = success</a:t>
            </a:r>
          </a:p>
          <a:p>
            <a:pPr lvl="1">
              <a:lnSpc>
                <a:spcPct val="80000"/>
              </a:lnSpc>
            </a:pPr>
            <a:r>
              <a:rPr lang="en-GB" altLang="en-US" sz="1800"/>
              <a:t>1 = worked but not successful</a:t>
            </a:r>
          </a:p>
          <a:p>
            <a:pPr lvl="1">
              <a:lnSpc>
                <a:spcPct val="80000"/>
              </a:lnSpc>
            </a:pPr>
            <a:r>
              <a:rPr lang="en-GB" altLang="en-US" sz="1800"/>
              <a:t>2 = failure</a:t>
            </a:r>
          </a:p>
          <a:p>
            <a:pPr lvl="1">
              <a:lnSpc>
                <a:spcPct val="80000"/>
              </a:lnSpc>
            </a:pPr>
            <a:r>
              <a:rPr lang="en-GB" altLang="en-US" sz="1800"/>
              <a:t>127 = program does not exist in directory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84002"/>
                                        </p:tgtEl>
                                        <p:attrNameLst>
                                          <p:attrName>style.visibility</p:attrName>
                                        </p:attrNameLst>
                                      </p:cBhvr>
                                      <p:to>
                                        <p:strVal val="visible"/>
                                      </p:to>
                                    </p:set>
                                    <p:anim calcmode="discrete" valueType="clr">
                                      <p:cBhvr override="childStyle">
                                        <p:cTn id="7" dur="80"/>
                                        <p:tgtEl>
                                          <p:spTgt spid="38400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84002"/>
                                        </p:tgtEl>
                                        <p:attrNameLst>
                                          <p:attrName>fillcolor</p:attrName>
                                        </p:attrNameLst>
                                      </p:cBhvr>
                                      <p:tavLst>
                                        <p:tav tm="0">
                                          <p:val>
                                            <p:clrVal>
                                              <a:schemeClr val="accent2"/>
                                            </p:clrVal>
                                          </p:val>
                                        </p:tav>
                                        <p:tav tm="50000">
                                          <p:val>
                                            <p:clrVal>
                                              <a:schemeClr val="hlink"/>
                                            </p:clrVal>
                                          </p:val>
                                        </p:tav>
                                      </p:tavLst>
                                    </p:anim>
                                    <p:set>
                                      <p:cBhvr>
                                        <p:cTn id="9" dur="80"/>
                                        <p:tgtEl>
                                          <p:spTgt spid="384002"/>
                                        </p:tgtEl>
                                        <p:attrNameLst>
                                          <p:attrName>fill.type</p:attrName>
                                        </p:attrNameLst>
                                      </p:cBhvr>
                                      <p:to>
                                        <p:strVal val="solid"/>
                                      </p:to>
                                    </p:set>
                                  </p:childTnLst>
                                </p:cTn>
                              </p:par>
                              <p:par>
                                <p:cTn id="10" presetID="5" presetClass="entr" presetSubtype="10" fill="hold" grpId="0" nodeType="withEffect">
                                  <p:stCondLst>
                                    <p:cond delay="0"/>
                                  </p:stCondLst>
                                  <p:childTnLst>
                                    <p:set>
                                      <p:cBhvr>
                                        <p:cTn id="11" dur="1" fill="hold">
                                          <p:stCondLst>
                                            <p:cond delay="0"/>
                                          </p:stCondLst>
                                        </p:cTn>
                                        <p:tgtEl>
                                          <p:spTgt spid="384003">
                                            <p:txEl>
                                              <p:pRg st="0" end="0"/>
                                            </p:txEl>
                                          </p:spTgt>
                                        </p:tgtEl>
                                        <p:attrNameLst>
                                          <p:attrName>style.visibility</p:attrName>
                                        </p:attrNameLst>
                                      </p:cBhvr>
                                      <p:to>
                                        <p:strVal val="visible"/>
                                      </p:to>
                                    </p:set>
                                    <p:animEffect transition="in" filter="checkerboard(across)">
                                      <p:cBhvr>
                                        <p:cTn id="12" dur="500"/>
                                        <p:tgtEl>
                                          <p:spTgt spid="3840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4003">
                                            <p:txEl>
                                              <p:pRg st="1" end="1"/>
                                            </p:txEl>
                                          </p:spTgt>
                                        </p:tgtEl>
                                        <p:attrNameLst>
                                          <p:attrName>style.visibility</p:attrName>
                                        </p:attrNameLst>
                                      </p:cBhvr>
                                      <p:to>
                                        <p:strVal val="visible"/>
                                      </p:to>
                                    </p:set>
                                    <p:animEffect transition="in" filter="checkerboard(across)">
                                      <p:cBhvr>
                                        <p:cTn id="17" dur="500"/>
                                        <p:tgtEl>
                                          <p:spTgt spid="384003">
                                            <p:txEl>
                                              <p:pRg st="1" end="1"/>
                                            </p:txEl>
                                          </p:spTgt>
                                        </p:tgtEl>
                                      </p:cBhvr>
                                    </p:animEffect>
                                  </p:childTnLst>
                                </p:cTn>
                              </p:par>
                            </p:childTnLst>
                          </p:cTn>
                        </p:par>
                        <p:par>
                          <p:cTn id="18" fill="hold" nodeType="afterGroup">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384003">
                                            <p:txEl>
                                              <p:pRg st="2" end="2"/>
                                            </p:txEl>
                                          </p:spTgt>
                                        </p:tgtEl>
                                        <p:attrNameLst>
                                          <p:attrName>style.visibility</p:attrName>
                                        </p:attrNameLst>
                                      </p:cBhvr>
                                      <p:to>
                                        <p:strVal val="visible"/>
                                      </p:to>
                                    </p:set>
                                    <p:anim calcmode="lin" valueType="num">
                                      <p:cBhvr additive="base">
                                        <p:cTn id="21" dur="500" fill="hold"/>
                                        <p:tgtEl>
                                          <p:spTgt spid="38400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84003">
                                            <p:txEl>
                                              <p:pRg st="2" end="2"/>
                                            </p:txEl>
                                          </p:spTgt>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384003">
                                            <p:txEl>
                                              <p:pRg st="3" end="3"/>
                                            </p:txEl>
                                          </p:spTgt>
                                        </p:tgtEl>
                                        <p:attrNameLst>
                                          <p:attrName>style.visibility</p:attrName>
                                        </p:attrNameLst>
                                      </p:cBhvr>
                                      <p:to>
                                        <p:strVal val="visible"/>
                                      </p:to>
                                    </p:set>
                                    <p:anim calcmode="lin" valueType="num">
                                      <p:cBhvr additive="base">
                                        <p:cTn id="26" dur="500" fill="hold"/>
                                        <p:tgtEl>
                                          <p:spTgt spid="38400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84003">
                                            <p:txEl>
                                              <p:pRg st="3" end="3"/>
                                            </p:txEl>
                                          </p:spTgt>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1500"/>
                            </p:stCondLst>
                            <p:childTnLst>
                              <p:par>
                                <p:cTn id="29" presetID="2" presetClass="entr" presetSubtype="4" fill="hold" grpId="0" nodeType="afterEffect">
                                  <p:stCondLst>
                                    <p:cond delay="0"/>
                                  </p:stCondLst>
                                  <p:childTnLst>
                                    <p:set>
                                      <p:cBhvr>
                                        <p:cTn id="30" dur="1" fill="hold">
                                          <p:stCondLst>
                                            <p:cond delay="0"/>
                                          </p:stCondLst>
                                        </p:cTn>
                                        <p:tgtEl>
                                          <p:spTgt spid="384003">
                                            <p:txEl>
                                              <p:pRg st="4" end="4"/>
                                            </p:txEl>
                                          </p:spTgt>
                                        </p:tgtEl>
                                        <p:attrNameLst>
                                          <p:attrName>style.visibility</p:attrName>
                                        </p:attrNameLst>
                                      </p:cBhvr>
                                      <p:to>
                                        <p:strVal val="visible"/>
                                      </p:to>
                                    </p:set>
                                    <p:anim calcmode="lin" valueType="num">
                                      <p:cBhvr additive="base">
                                        <p:cTn id="31" dur="500" fill="hold"/>
                                        <p:tgtEl>
                                          <p:spTgt spid="38400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40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84003">
                                            <p:txEl>
                                              <p:pRg st="5" end="5"/>
                                            </p:txEl>
                                          </p:spTgt>
                                        </p:tgtEl>
                                        <p:attrNameLst>
                                          <p:attrName>style.visibility</p:attrName>
                                        </p:attrNameLst>
                                      </p:cBhvr>
                                      <p:to>
                                        <p:strVal val="visible"/>
                                      </p:to>
                                    </p:set>
                                    <p:animEffect transition="in" filter="checkerboard(across)">
                                      <p:cBhvr>
                                        <p:cTn id="37" dur="500"/>
                                        <p:tgtEl>
                                          <p:spTgt spid="38400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84003">
                                            <p:txEl>
                                              <p:pRg st="6" end="6"/>
                                            </p:txEl>
                                          </p:spTgt>
                                        </p:tgtEl>
                                        <p:attrNameLst>
                                          <p:attrName>style.visibility</p:attrName>
                                        </p:attrNameLst>
                                      </p:cBhvr>
                                      <p:to>
                                        <p:strVal val="visible"/>
                                      </p:to>
                                    </p:set>
                                    <p:animEffect transition="in" filter="checkerboard(across)">
                                      <p:cBhvr>
                                        <p:cTn id="42" dur="500"/>
                                        <p:tgtEl>
                                          <p:spTgt spid="38400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84003">
                                            <p:txEl>
                                              <p:pRg st="7" end="7"/>
                                            </p:txEl>
                                          </p:spTgt>
                                        </p:tgtEl>
                                        <p:attrNameLst>
                                          <p:attrName>style.visibility</p:attrName>
                                        </p:attrNameLst>
                                      </p:cBhvr>
                                      <p:to>
                                        <p:strVal val="visible"/>
                                      </p:to>
                                    </p:set>
                                    <p:animEffect transition="in" filter="checkerboard(across)">
                                      <p:cBhvr>
                                        <p:cTn id="47" dur="500"/>
                                        <p:tgtEl>
                                          <p:spTgt spid="384003">
                                            <p:txEl>
                                              <p:pRg st="7" end="7"/>
                                            </p:txEl>
                                          </p:spTgt>
                                        </p:tgtEl>
                                      </p:cBhvr>
                                    </p:animEffect>
                                  </p:childTnLst>
                                </p:cTn>
                              </p:par>
                            </p:childTnLst>
                          </p:cTn>
                        </p:par>
                        <p:par>
                          <p:cTn id="48" fill="hold" nodeType="afterGroup">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384003">
                                            <p:txEl>
                                              <p:pRg st="8" end="8"/>
                                            </p:txEl>
                                          </p:spTgt>
                                        </p:tgtEl>
                                        <p:attrNameLst>
                                          <p:attrName>style.visibility</p:attrName>
                                        </p:attrNameLst>
                                      </p:cBhvr>
                                      <p:to>
                                        <p:strVal val="visible"/>
                                      </p:to>
                                    </p:set>
                                    <p:anim calcmode="lin" valueType="num">
                                      <p:cBhvr additive="base">
                                        <p:cTn id="51" dur="500" fill="hold"/>
                                        <p:tgtEl>
                                          <p:spTgt spid="38400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84003">
                                            <p:txEl>
                                              <p:pRg st="8" end="8"/>
                                            </p:txEl>
                                          </p:spTgt>
                                        </p:tgtEl>
                                        <p:attrNameLst>
                                          <p:attrName>ppt_y</p:attrName>
                                        </p:attrNameLst>
                                      </p:cBhvr>
                                      <p:tavLst>
                                        <p:tav tm="0">
                                          <p:val>
                                            <p:strVal val="1+#ppt_h/2"/>
                                          </p:val>
                                        </p:tav>
                                        <p:tav tm="100000">
                                          <p:val>
                                            <p:strVal val="#ppt_y"/>
                                          </p:val>
                                        </p:tav>
                                      </p:tavLst>
                                    </p:anim>
                                  </p:childTnLst>
                                </p:cTn>
                              </p:par>
                            </p:childTnLst>
                          </p:cTn>
                        </p:par>
                        <p:par>
                          <p:cTn id="53" fill="hold" nodeType="afterGroup">
                            <p:stCondLst>
                              <p:cond delay="1000"/>
                            </p:stCondLst>
                            <p:childTnLst>
                              <p:par>
                                <p:cTn id="54" presetID="2" presetClass="entr" presetSubtype="4" fill="hold" grpId="0" nodeType="afterEffect">
                                  <p:stCondLst>
                                    <p:cond delay="0"/>
                                  </p:stCondLst>
                                  <p:childTnLst>
                                    <p:set>
                                      <p:cBhvr>
                                        <p:cTn id="55" dur="1" fill="hold">
                                          <p:stCondLst>
                                            <p:cond delay="0"/>
                                          </p:stCondLst>
                                        </p:cTn>
                                        <p:tgtEl>
                                          <p:spTgt spid="384003">
                                            <p:txEl>
                                              <p:pRg st="9" end="9"/>
                                            </p:txEl>
                                          </p:spTgt>
                                        </p:tgtEl>
                                        <p:attrNameLst>
                                          <p:attrName>style.visibility</p:attrName>
                                        </p:attrNameLst>
                                      </p:cBhvr>
                                      <p:to>
                                        <p:strVal val="visible"/>
                                      </p:to>
                                    </p:set>
                                    <p:anim calcmode="lin" valueType="num">
                                      <p:cBhvr additive="base">
                                        <p:cTn id="56" dur="500" fill="hold"/>
                                        <p:tgtEl>
                                          <p:spTgt spid="384003">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84003">
                                            <p:txEl>
                                              <p:pRg st="9" end="9"/>
                                            </p:txEl>
                                          </p:spTgt>
                                        </p:tgtEl>
                                        <p:attrNameLst>
                                          <p:attrName>ppt_y</p:attrName>
                                        </p:attrNameLst>
                                      </p:cBhvr>
                                      <p:tavLst>
                                        <p:tav tm="0">
                                          <p:val>
                                            <p:strVal val="1+#ppt_h/2"/>
                                          </p:val>
                                        </p:tav>
                                        <p:tav tm="100000">
                                          <p:val>
                                            <p:strVal val="#ppt_y"/>
                                          </p:val>
                                        </p:tav>
                                      </p:tavLst>
                                    </p:anim>
                                  </p:childTnLst>
                                </p:cTn>
                              </p:par>
                            </p:childTnLst>
                          </p:cTn>
                        </p:par>
                        <p:par>
                          <p:cTn id="58" fill="hold" nodeType="afterGroup">
                            <p:stCondLst>
                              <p:cond delay="1500"/>
                            </p:stCondLst>
                            <p:childTnLst>
                              <p:par>
                                <p:cTn id="59" presetID="2" presetClass="entr" presetSubtype="4" fill="hold" grpId="0" nodeType="afterEffect">
                                  <p:stCondLst>
                                    <p:cond delay="0"/>
                                  </p:stCondLst>
                                  <p:childTnLst>
                                    <p:set>
                                      <p:cBhvr>
                                        <p:cTn id="60" dur="1" fill="hold">
                                          <p:stCondLst>
                                            <p:cond delay="0"/>
                                          </p:stCondLst>
                                        </p:cTn>
                                        <p:tgtEl>
                                          <p:spTgt spid="384003">
                                            <p:txEl>
                                              <p:pRg st="10" end="10"/>
                                            </p:txEl>
                                          </p:spTgt>
                                        </p:tgtEl>
                                        <p:attrNameLst>
                                          <p:attrName>style.visibility</p:attrName>
                                        </p:attrNameLst>
                                      </p:cBhvr>
                                      <p:to>
                                        <p:strVal val="visible"/>
                                      </p:to>
                                    </p:set>
                                    <p:anim calcmode="lin" valueType="num">
                                      <p:cBhvr additive="base">
                                        <p:cTn id="61" dur="500" fill="hold"/>
                                        <p:tgtEl>
                                          <p:spTgt spid="38400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84003">
                                            <p:txEl>
                                              <p:pRg st="10" end="10"/>
                                            </p:txEl>
                                          </p:spTgt>
                                        </p:tgtEl>
                                        <p:attrNameLst>
                                          <p:attrName>ppt_y</p:attrName>
                                        </p:attrNameLst>
                                      </p:cBhvr>
                                      <p:tavLst>
                                        <p:tav tm="0">
                                          <p:val>
                                            <p:strVal val="1+#ppt_h/2"/>
                                          </p:val>
                                        </p:tav>
                                        <p:tav tm="100000">
                                          <p:val>
                                            <p:strVal val="#ppt_y"/>
                                          </p:val>
                                        </p:tav>
                                      </p:tavLst>
                                    </p:anim>
                                  </p:childTnLst>
                                </p:cTn>
                              </p:par>
                            </p:childTnLst>
                          </p:cTn>
                        </p:par>
                        <p:par>
                          <p:cTn id="63" fill="hold" nodeType="afterGroup">
                            <p:stCondLst>
                              <p:cond delay="2000"/>
                            </p:stCondLst>
                            <p:childTnLst>
                              <p:par>
                                <p:cTn id="64" presetID="2" presetClass="entr" presetSubtype="4" fill="hold" grpId="0" nodeType="afterEffect">
                                  <p:stCondLst>
                                    <p:cond delay="0"/>
                                  </p:stCondLst>
                                  <p:childTnLst>
                                    <p:set>
                                      <p:cBhvr>
                                        <p:cTn id="65" dur="1" fill="hold">
                                          <p:stCondLst>
                                            <p:cond delay="0"/>
                                          </p:stCondLst>
                                        </p:cTn>
                                        <p:tgtEl>
                                          <p:spTgt spid="384003">
                                            <p:txEl>
                                              <p:pRg st="11" end="11"/>
                                            </p:txEl>
                                          </p:spTgt>
                                        </p:tgtEl>
                                        <p:attrNameLst>
                                          <p:attrName>style.visibility</p:attrName>
                                        </p:attrNameLst>
                                      </p:cBhvr>
                                      <p:to>
                                        <p:strVal val="visible"/>
                                      </p:to>
                                    </p:set>
                                    <p:anim calcmode="lin" valueType="num">
                                      <p:cBhvr additive="base">
                                        <p:cTn id="66" dur="500" fill="hold"/>
                                        <p:tgtEl>
                                          <p:spTgt spid="384003">
                                            <p:txEl>
                                              <p:pRg st="11" end="11"/>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8400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p:bldP spid="38400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F705D546-4251-43E7-B2FC-22750AB50AA3}"/>
              </a:ext>
            </a:extLst>
          </p:cNvPr>
          <p:cNvSpPr>
            <a:spLocks noGrp="1"/>
          </p:cNvSpPr>
          <p:nvPr>
            <p:ph type="sldNum" sz="quarter" idx="10"/>
          </p:nvPr>
        </p:nvSpPr>
        <p:spPr/>
        <p:txBody>
          <a:bodyPr/>
          <a:lstStyle/>
          <a:p>
            <a:r>
              <a:rPr lang="en-GB" altLang="en-US"/>
              <a:t>Page </a:t>
            </a:r>
            <a:fld id="{B4247B62-0C47-4B94-8B2C-2C70DBA076F8}" type="slidenum">
              <a:rPr lang="en-GB" altLang="en-US"/>
              <a:pPr/>
              <a:t>3</a:t>
            </a:fld>
            <a:r>
              <a:rPr lang="en-GB" altLang="en-US" sz="1400" b="0">
                <a:solidFill>
                  <a:schemeClr val="tx1"/>
                </a:solidFill>
              </a:rPr>
              <a:t> | 05 June 2006 | UNIX Fundamentals </a:t>
            </a:r>
          </a:p>
        </p:txBody>
      </p:sp>
      <p:pic>
        <p:nvPicPr>
          <p:cNvPr id="394247" name="Picture 7">
            <a:extLst>
              <a:ext uri="{FF2B5EF4-FFF2-40B4-BE49-F238E27FC236}">
                <a16:creationId xmlns:a16="http://schemas.microsoft.com/office/drawing/2014/main" id="{4135F39D-5562-454E-9550-B0DA7EA705FE}"/>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684213" y="0"/>
            <a:ext cx="6408737" cy="594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242" name="Rectangle 2">
            <a:extLst>
              <a:ext uri="{FF2B5EF4-FFF2-40B4-BE49-F238E27FC236}">
                <a16:creationId xmlns:a16="http://schemas.microsoft.com/office/drawing/2014/main" id="{3CF1740E-6A35-41F2-8C0B-F27ED6B558ED}"/>
              </a:ext>
            </a:extLst>
          </p:cNvPr>
          <p:cNvSpPr>
            <a:spLocks noGrp="1" noChangeArrowheads="1"/>
          </p:cNvSpPr>
          <p:nvPr>
            <p:ph type="title"/>
          </p:nvPr>
        </p:nvSpPr>
        <p:spPr/>
        <p:txBody>
          <a:bodyPr/>
          <a:lstStyle/>
          <a:p>
            <a:r>
              <a:rPr lang="en-GB" altLang="en-US" sz="4000"/>
              <a:t>INTRODUCTIONS</a:t>
            </a:r>
          </a:p>
        </p:txBody>
      </p:sp>
      <p:sp>
        <p:nvSpPr>
          <p:cNvPr id="394243" name="Rectangle 3">
            <a:extLst>
              <a:ext uri="{FF2B5EF4-FFF2-40B4-BE49-F238E27FC236}">
                <a16:creationId xmlns:a16="http://schemas.microsoft.com/office/drawing/2014/main" id="{C062B1EA-C905-4712-BEBB-96E3BB1E2043}"/>
              </a:ext>
            </a:extLst>
          </p:cNvPr>
          <p:cNvSpPr>
            <a:spLocks noGrp="1" noChangeArrowheads="1"/>
          </p:cNvSpPr>
          <p:nvPr>
            <p:ph type="body" idx="1"/>
          </p:nvPr>
        </p:nvSpPr>
        <p:spPr/>
        <p:txBody>
          <a:bodyPr/>
          <a:lstStyle/>
          <a:p>
            <a:r>
              <a:rPr lang="en-GB" altLang="en-US"/>
              <a:t>Name</a:t>
            </a:r>
          </a:p>
          <a:p>
            <a:r>
              <a:rPr lang="en-GB" altLang="en-US"/>
              <a:t>Company </a:t>
            </a:r>
          </a:p>
          <a:p>
            <a:r>
              <a:rPr lang="en-GB" altLang="en-US"/>
              <a:t>Title/Function</a:t>
            </a:r>
          </a:p>
          <a:p>
            <a:r>
              <a:rPr lang="en-GB" altLang="en-US"/>
              <a:t>Job Responsibility</a:t>
            </a:r>
          </a:p>
          <a:p>
            <a:r>
              <a:rPr lang="en-GB" altLang="en-US"/>
              <a:t>UNIX Experience</a:t>
            </a:r>
          </a:p>
          <a:p>
            <a:r>
              <a:rPr lang="en-GB" altLang="en-US"/>
              <a:t>Expectations From Training</a:t>
            </a:r>
          </a:p>
          <a:p>
            <a:endParaRPr lang="en-GB" altLang="en-US"/>
          </a:p>
        </p:txBody>
      </p:sp>
      <p:pic>
        <p:nvPicPr>
          <p:cNvPr id="394245" name="Picture 5">
            <a:extLst>
              <a:ext uri="{FF2B5EF4-FFF2-40B4-BE49-F238E27FC236}">
                <a16:creationId xmlns:a16="http://schemas.microsoft.com/office/drawing/2014/main" id="{28A80C70-08BD-40B3-AB39-8FFCD12024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0" y="19891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4246" name="Picture 6">
            <a:extLst>
              <a:ext uri="{FF2B5EF4-FFF2-40B4-BE49-F238E27FC236}">
                <a16:creationId xmlns:a16="http://schemas.microsoft.com/office/drawing/2014/main" id="{6D0EF41C-A5F6-40DB-B5C7-C4DB2C7402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750" y="494188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4250" name="Picture 10">
            <a:extLst>
              <a:ext uri="{FF2B5EF4-FFF2-40B4-BE49-F238E27FC236}">
                <a16:creationId xmlns:a16="http://schemas.microsoft.com/office/drawing/2014/main" id="{5026CED4-5E3D-4840-B1D4-F66892A5D3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1900" y="2997200"/>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4255" name="Picture 15">
            <a:extLst>
              <a:ext uri="{FF2B5EF4-FFF2-40B4-BE49-F238E27FC236}">
                <a16:creationId xmlns:a16="http://schemas.microsoft.com/office/drawing/2014/main" id="{FF608D9F-0163-4CAB-AF84-061D923039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1900" y="981075"/>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4256" name="Picture 16">
            <a:extLst>
              <a:ext uri="{FF2B5EF4-FFF2-40B4-BE49-F238E27FC236}">
                <a16:creationId xmlns:a16="http://schemas.microsoft.com/office/drawing/2014/main" id="{6FEE3613-5768-49BC-8666-F83CFBAFBD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4750" y="4005263"/>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94242"/>
                                        </p:tgtEl>
                                        <p:attrNameLst>
                                          <p:attrName>style.visibility</p:attrName>
                                        </p:attrNameLst>
                                      </p:cBhvr>
                                      <p:to>
                                        <p:strVal val="visible"/>
                                      </p:to>
                                    </p:set>
                                    <p:anim calcmode="discrete" valueType="clr">
                                      <p:cBhvr override="childStyle">
                                        <p:cTn id="7" dur="80"/>
                                        <p:tgtEl>
                                          <p:spTgt spid="39424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94242"/>
                                        </p:tgtEl>
                                        <p:attrNameLst>
                                          <p:attrName>fillcolor</p:attrName>
                                        </p:attrNameLst>
                                      </p:cBhvr>
                                      <p:tavLst>
                                        <p:tav tm="0">
                                          <p:val>
                                            <p:clrVal>
                                              <a:schemeClr val="accent2"/>
                                            </p:clrVal>
                                          </p:val>
                                        </p:tav>
                                        <p:tav tm="50000">
                                          <p:val>
                                            <p:clrVal>
                                              <a:schemeClr val="hlink"/>
                                            </p:clrVal>
                                          </p:val>
                                        </p:tav>
                                      </p:tavLst>
                                    </p:anim>
                                    <p:set>
                                      <p:cBhvr>
                                        <p:cTn id="9" dur="80"/>
                                        <p:tgtEl>
                                          <p:spTgt spid="394242"/>
                                        </p:tgtEl>
                                        <p:attrNameLst>
                                          <p:attrName>fill.type</p:attrName>
                                        </p:attrNameLst>
                                      </p:cBhvr>
                                      <p:to>
                                        <p:strVal val="solid"/>
                                      </p:to>
                                    </p:set>
                                  </p:childTnLst>
                                </p:cTn>
                              </p:par>
                            </p:childTnLst>
                          </p:cTn>
                        </p:par>
                        <p:par>
                          <p:cTn id="10" fill="hold" nodeType="afterGroup">
                            <p:stCondLst>
                              <p:cond delay="560"/>
                            </p:stCondLst>
                            <p:childTnLst>
                              <p:par>
                                <p:cTn id="11" presetID="5" presetClass="entr" presetSubtype="10" fill="hold" grpId="0" nodeType="afterEffect">
                                  <p:stCondLst>
                                    <p:cond delay="0"/>
                                  </p:stCondLst>
                                  <p:childTnLst>
                                    <p:set>
                                      <p:cBhvr>
                                        <p:cTn id="12" dur="1" fill="hold">
                                          <p:stCondLst>
                                            <p:cond delay="0"/>
                                          </p:stCondLst>
                                        </p:cTn>
                                        <p:tgtEl>
                                          <p:spTgt spid="394243">
                                            <p:txEl>
                                              <p:pRg st="0" end="0"/>
                                            </p:txEl>
                                          </p:spTgt>
                                        </p:tgtEl>
                                        <p:attrNameLst>
                                          <p:attrName>style.visibility</p:attrName>
                                        </p:attrNameLst>
                                      </p:cBhvr>
                                      <p:to>
                                        <p:strVal val="visible"/>
                                      </p:to>
                                    </p:set>
                                    <p:animEffect transition="in" filter="checkerboard(across)">
                                      <p:cBhvr>
                                        <p:cTn id="13" dur="500"/>
                                        <p:tgtEl>
                                          <p:spTgt spid="394243">
                                            <p:txEl>
                                              <p:pRg st="0" end="0"/>
                                            </p:txEl>
                                          </p:spTgt>
                                        </p:tgtEl>
                                      </p:cBhvr>
                                    </p:animEffect>
                                  </p:childTnLst>
                                </p:cTn>
                              </p:par>
                            </p:childTnLst>
                          </p:cTn>
                        </p:par>
                        <p:par>
                          <p:cTn id="14" fill="hold" nodeType="afterGroup">
                            <p:stCondLst>
                              <p:cond delay="1060"/>
                            </p:stCondLst>
                            <p:childTnLst>
                              <p:par>
                                <p:cTn id="15" presetID="5" presetClass="entr" presetSubtype="10" fill="hold" grpId="0" nodeType="afterEffect">
                                  <p:stCondLst>
                                    <p:cond delay="0"/>
                                  </p:stCondLst>
                                  <p:childTnLst>
                                    <p:set>
                                      <p:cBhvr>
                                        <p:cTn id="16" dur="1" fill="hold">
                                          <p:stCondLst>
                                            <p:cond delay="0"/>
                                          </p:stCondLst>
                                        </p:cTn>
                                        <p:tgtEl>
                                          <p:spTgt spid="394243">
                                            <p:txEl>
                                              <p:pRg st="1" end="1"/>
                                            </p:txEl>
                                          </p:spTgt>
                                        </p:tgtEl>
                                        <p:attrNameLst>
                                          <p:attrName>style.visibility</p:attrName>
                                        </p:attrNameLst>
                                      </p:cBhvr>
                                      <p:to>
                                        <p:strVal val="visible"/>
                                      </p:to>
                                    </p:set>
                                    <p:animEffect transition="in" filter="checkerboard(across)">
                                      <p:cBhvr>
                                        <p:cTn id="17" dur="500"/>
                                        <p:tgtEl>
                                          <p:spTgt spid="394243">
                                            <p:txEl>
                                              <p:pRg st="1" end="1"/>
                                            </p:txEl>
                                          </p:spTgt>
                                        </p:tgtEl>
                                      </p:cBhvr>
                                    </p:animEffect>
                                  </p:childTnLst>
                                </p:cTn>
                              </p:par>
                            </p:childTnLst>
                          </p:cTn>
                        </p:par>
                        <p:par>
                          <p:cTn id="18" fill="hold" nodeType="afterGroup">
                            <p:stCondLst>
                              <p:cond delay="1560"/>
                            </p:stCondLst>
                            <p:childTnLst>
                              <p:par>
                                <p:cTn id="19" presetID="2" presetClass="entr" presetSubtype="1" fill="hold" nodeType="afterEffect">
                                  <p:stCondLst>
                                    <p:cond delay="0"/>
                                  </p:stCondLst>
                                  <p:childTnLst>
                                    <p:set>
                                      <p:cBhvr>
                                        <p:cTn id="20" dur="1" fill="hold">
                                          <p:stCondLst>
                                            <p:cond delay="0"/>
                                          </p:stCondLst>
                                        </p:cTn>
                                        <p:tgtEl>
                                          <p:spTgt spid="394255"/>
                                        </p:tgtEl>
                                        <p:attrNameLst>
                                          <p:attrName>style.visibility</p:attrName>
                                        </p:attrNameLst>
                                      </p:cBhvr>
                                      <p:to>
                                        <p:strVal val="visible"/>
                                      </p:to>
                                    </p:set>
                                    <p:anim calcmode="lin" valueType="num">
                                      <p:cBhvr additive="base">
                                        <p:cTn id="21" dur="500" fill="hold"/>
                                        <p:tgtEl>
                                          <p:spTgt spid="394255"/>
                                        </p:tgtEl>
                                        <p:attrNameLst>
                                          <p:attrName>ppt_x</p:attrName>
                                        </p:attrNameLst>
                                      </p:cBhvr>
                                      <p:tavLst>
                                        <p:tav tm="0">
                                          <p:val>
                                            <p:strVal val="#ppt_x"/>
                                          </p:val>
                                        </p:tav>
                                        <p:tav tm="100000">
                                          <p:val>
                                            <p:strVal val="#ppt_x"/>
                                          </p:val>
                                        </p:tav>
                                      </p:tavLst>
                                    </p:anim>
                                    <p:anim calcmode="lin" valueType="num">
                                      <p:cBhvr additive="base">
                                        <p:cTn id="22" dur="500" fill="hold"/>
                                        <p:tgtEl>
                                          <p:spTgt spid="394255"/>
                                        </p:tgtEl>
                                        <p:attrNameLst>
                                          <p:attrName>ppt_y</p:attrName>
                                        </p:attrNameLst>
                                      </p:cBhvr>
                                      <p:tavLst>
                                        <p:tav tm="0">
                                          <p:val>
                                            <p:strVal val="0-#ppt_h/2"/>
                                          </p:val>
                                        </p:tav>
                                        <p:tav tm="100000">
                                          <p:val>
                                            <p:strVal val="#ppt_y"/>
                                          </p:val>
                                        </p:tav>
                                      </p:tavLst>
                                    </p:anim>
                                  </p:childTnLst>
                                </p:cTn>
                              </p:par>
                            </p:childTnLst>
                          </p:cTn>
                        </p:par>
                        <p:par>
                          <p:cTn id="23" fill="hold" nodeType="afterGroup">
                            <p:stCondLst>
                              <p:cond delay="2060"/>
                            </p:stCondLst>
                            <p:childTnLst>
                              <p:par>
                                <p:cTn id="24" presetID="5" presetClass="entr" presetSubtype="10" fill="hold" grpId="0" nodeType="afterEffect">
                                  <p:stCondLst>
                                    <p:cond delay="0"/>
                                  </p:stCondLst>
                                  <p:childTnLst>
                                    <p:set>
                                      <p:cBhvr>
                                        <p:cTn id="25" dur="1" fill="hold">
                                          <p:stCondLst>
                                            <p:cond delay="0"/>
                                          </p:stCondLst>
                                        </p:cTn>
                                        <p:tgtEl>
                                          <p:spTgt spid="394243">
                                            <p:txEl>
                                              <p:pRg st="2" end="2"/>
                                            </p:txEl>
                                          </p:spTgt>
                                        </p:tgtEl>
                                        <p:attrNameLst>
                                          <p:attrName>style.visibility</p:attrName>
                                        </p:attrNameLst>
                                      </p:cBhvr>
                                      <p:to>
                                        <p:strVal val="visible"/>
                                      </p:to>
                                    </p:set>
                                    <p:animEffect transition="in" filter="checkerboard(across)">
                                      <p:cBhvr>
                                        <p:cTn id="26" dur="500"/>
                                        <p:tgtEl>
                                          <p:spTgt spid="394243">
                                            <p:txEl>
                                              <p:pRg st="2" end="2"/>
                                            </p:txEl>
                                          </p:spTgt>
                                        </p:tgtEl>
                                      </p:cBhvr>
                                    </p:animEffect>
                                  </p:childTnLst>
                                </p:cTn>
                              </p:par>
                            </p:childTnLst>
                          </p:cTn>
                        </p:par>
                        <p:par>
                          <p:cTn id="27" fill="hold" nodeType="afterGroup">
                            <p:stCondLst>
                              <p:cond delay="2560"/>
                            </p:stCondLst>
                            <p:childTnLst>
                              <p:par>
                                <p:cTn id="28" presetID="2" presetClass="entr" presetSubtype="4" fill="hold" nodeType="afterEffect">
                                  <p:stCondLst>
                                    <p:cond delay="0"/>
                                  </p:stCondLst>
                                  <p:childTnLst>
                                    <p:set>
                                      <p:cBhvr>
                                        <p:cTn id="29" dur="1" fill="hold">
                                          <p:stCondLst>
                                            <p:cond delay="0"/>
                                          </p:stCondLst>
                                        </p:cTn>
                                        <p:tgtEl>
                                          <p:spTgt spid="394245"/>
                                        </p:tgtEl>
                                        <p:attrNameLst>
                                          <p:attrName>style.visibility</p:attrName>
                                        </p:attrNameLst>
                                      </p:cBhvr>
                                      <p:to>
                                        <p:strVal val="visible"/>
                                      </p:to>
                                    </p:set>
                                    <p:anim calcmode="lin" valueType="num">
                                      <p:cBhvr additive="base">
                                        <p:cTn id="30" dur="500" fill="hold"/>
                                        <p:tgtEl>
                                          <p:spTgt spid="394245"/>
                                        </p:tgtEl>
                                        <p:attrNameLst>
                                          <p:attrName>ppt_x</p:attrName>
                                        </p:attrNameLst>
                                      </p:cBhvr>
                                      <p:tavLst>
                                        <p:tav tm="0">
                                          <p:val>
                                            <p:strVal val="#ppt_x"/>
                                          </p:val>
                                        </p:tav>
                                        <p:tav tm="100000">
                                          <p:val>
                                            <p:strVal val="#ppt_x"/>
                                          </p:val>
                                        </p:tav>
                                      </p:tavLst>
                                    </p:anim>
                                    <p:anim calcmode="lin" valueType="num">
                                      <p:cBhvr additive="base">
                                        <p:cTn id="31" dur="500" fill="hold"/>
                                        <p:tgtEl>
                                          <p:spTgt spid="394245"/>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060"/>
                            </p:stCondLst>
                            <p:childTnLst>
                              <p:par>
                                <p:cTn id="33" presetID="5" presetClass="entr" presetSubtype="10" fill="hold" grpId="0" nodeType="afterEffect">
                                  <p:stCondLst>
                                    <p:cond delay="0"/>
                                  </p:stCondLst>
                                  <p:childTnLst>
                                    <p:set>
                                      <p:cBhvr>
                                        <p:cTn id="34" dur="1" fill="hold">
                                          <p:stCondLst>
                                            <p:cond delay="0"/>
                                          </p:stCondLst>
                                        </p:cTn>
                                        <p:tgtEl>
                                          <p:spTgt spid="394243">
                                            <p:txEl>
                                              <p:pRg st="3" end="3"/>
                                            </p:txEl>
                                          </p:spTgt>
                                        </p:tgtEl>
                                        <p:attrNameLst>
                                          <p:attrName>style.visibility</p:attrName>
                                        </p:attrNameLst>
                                      </p:cBhvr>
                                      <p:to>
                                        <p:strVal val="visible"/>
                                      </p:to>
                                    </p:set>
                                    <p:animEffect transition="in" filter="checkerboard(across)">
                                      <p:cBhvr>
                                        <p:cTn id="35" dur="500"/>
                                        <p:tgtEl>
                                          <p:spTgt spid="394243">
                                            <p:txEl>
                                              <p:pRg st="3" end="3"/>
                                            </p:txEl>
                                          </p:spTgt>
                                        </p:tgtEl>
                                      </p:cBhvr>
                                    </p:animEffect>
                                  </p:childTnLst>
                                </p:cTn>
                              </p:par>
                            </p:childTnLst>
                          </p:cTn>
                        </p:par>
                        <p:par>
                          <p:cTn id="36" fill="hold" nodeType="afterGroup">
                            <p:stCondLst>
                              <p:cond delay="3560"/>
                            </p:stCondLst>
                            <p:childTnLst>
                              <p:par>
                                <p:cTn id="37" presetID="2" presetClass="entr" presetSubtype="2" fill="hold" nodeType="afterEffect">
                                  <p:stCondLst>
                                    <p:cond delay="0"/>
                                  </p:stCondLst>
                                  <p:childTnLst>
                                    <p:set>
                                      <p:cBhvr>
                                        <p:cTn id="38" dur="1" fill="hold">
                                          <p:stCondLst>
                                            <p:cond delay="0"/>
                                          </p:stCondLst>
                                        </p:cTn>
                                        <p:tgtEl>
                                          <p:spTgt spid="394250"/>
                                        </p:tgtEl>
                                        <p:attrNameLst>
                                          <p:attrName>style.visibility</p:attrName>
                                        </p:attrNameLst>
                                      </p:cBhvr>
                                      <p:to>
                                        <p:strVal val="visible"/>
                                      </p:to>
                                    </p:set>
                                    <p:anim calcmode="lin" valueType="num">
                                      <p:cBhvr additive="base">
                                        <p:cTn id="39" dur="500" fill="hold"/>
                                        <p:tgtEl>
                                          <p:spTgt spid="394250"/>
                                        </p:tgtEl>
                                        <p:attrNameLst>
                                          <p:attrName>ppt_x</p:attrName>
                                        </p:attrNameLst>
                                      </p:cBhvr>
                                      <p:tavLst>
                                        <p:tav tm="0">
                                          <p:val>
                                            <p:strVal val="1+#ppt_w/2"/>
                                          </p:val>
                                        </p:tav>
                                        <p:tav tm="100000">
                                          <p:val>
                                            <p:strVal val="#ppt_x"/>
                                          </p:val>
                                        </p:tav>
                                      </p:tavLst>
                                    </p:anim>
                                    <p:anim calcmode="lin" valueType="num">
                                      <p:cBhvr additive="base">
                                        <p:cTn id="40" dur="500" fill="hold"/>
                                        <p:tgtEl>
                                          <p:spTgt spid="394250"/>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4060"/>
                            </p:stCondLst>
                            <p:childTnLst>
                              <p:par>
                                <p:cTn id="42" presetID="5" presetClass="entr" presetSubtype="10" fill="hold" grpId="0" nodeType="afterEffect">
                                  <p:stCondLst>
                                    <p:cond delay="0"/>
                                  </p:stCondLst>
                                  <p:childTnLst>
                                    <p:set>
                                      <p:cBhvr>
                                        <p:cTn id="43" dur="1" fill="hold">
                                          <p:stCondLst>
                                            <p:cond delay="0"/>
                                          </p:stCondLst>
                                        </p:cTn>
                                        <p:tgtEl>
                                          <p:spTgt spid="394243">
                                            <p:txEl>
                                              <p:pRg st="4" end="4"/>
                                            </p:txEl>
                                          </p:spTgt>
                                        </p:tgtEl>
                                        <p:attrNameLst>
                                          <p:attrName>style.visibility</p:attrName>
                                        </p:attrNameLst>
                                      </p:cBhvr>
                                      <p:to>
                                        <p:strVal val="visible"/>
                                      </p:to>
                                    </p:set>
                                    <p:animEffect transition="in" filter="checkerboard(across)">
                                      <p:cBhvr>
                                        <p:cTn id="44" dur="500"/>
                                        <p:tgtEl>
                                          <p:spTgt spid="394243">
                                            <p:txEl>
                                              <p:pRg st="4" end="4"/>
                                            </p:txEl>
                                          </p:spTgt>
                                        </p:tgtEl>
                                      </p:cBhvr>
                                    </p:animEffect>
                                  </p:childTnLst>
                                </p:cTn>
                              </p:par>
                            </p:childTnLst>
                          </p:cTn>
                        </p:par>
                        <p:par>
                          <p:cTn id="45" fill="hold" nodeType="afterGroup">
                            <p:stCondLst>
                              <p:cond delay="4560"/>
                            </p:stCondLst>
                            <p:childTnLst>
                              <p:par>
                                <p:cTn id="46" presetID="2" presetClass="entr" presetSubtype="8" fill="hold" nodeType="afterEffect">
                                  <p:stCondLst>
                                    <p:cond delay="0"/>
                                  </p:stCondLst>
                                  <p:childTnLst>
                                    <p:set>
                                      <p:cBhvr>
                                        <p:cTn id="47" dur="1" fill="hold">
                                          <p:stCondLst>
                                            <p:cond delay="0"/>
                                          </p:stCondLst>
                                        </p:cTn>
                                        <p:tgtEl>
                                          <p:spTgt spid="394256"/>
                                        </p:tgtEl>
                                        <p:attrNameLst>
                                          <p:attrName>style.visibility</p:attrName>
                                        </p:attrNameLst>
                                      </p:cBhvr>
                                      <p:to>
                                        <p:strVal val="visible"/>
                                      </p:to>
                                    </p:set>
                                    <p:anim calcmode="lin" valueType="num">
                                      <p:cBhvr additive="base">
                                        <p:cTn id="48" dur="500" fill="hold"/>
                                        <p:tgtEl>
                                          <p:spTgt spid="394256"/>
                                        </p:tgtEl>
                                        <p:attrNameLst>
                                          <p:attrName>ppt_x</p:attrName>
                                        </p:attrNameLst>
                                      </p:cBhvr>
                                      <p:tavLst>
                                        <p:tav tm="0">
                                          <p:val>
                                            <p:strVal val="0-#ppt_w/2"/>
                                          </p:val>
                                        </p:tav>
                                        <p:tav tm="100000">
                                          <p:val>
                                            <p:strVal val="#ppt_x"/>
                                          </p:val>
                                        </p:tav>
                                      </p:tavLst>
                                    </p:anim>
                                    <p:anim calcmode="lin" valueType="num">
                                      <p:cBhvr additive="base">
                                        <p:cTn id="49" dur="500" fill="hold"/>
                                        <p:tgtEl>
                                          <p:spTgt spid="394256"/>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5060"/>
                            </p:stCondLst>
                            <p:childTnLst>
                              <p:par>
                                <p:cTn id="51" presetID="5" presetClass="entr" presetSubtype="10" fill="hold" grpId="0" nodeType="afterEffect">
                                  <p:stCondLst>
                                    <p:cond delay="0"/>
                                  </p:stCondLst>
                                  <p:childTnLst>
                                    <p:set>
                                      <p:cBhvr>
                                        <p:cTn id="52" dur="1" fill="hold">
                                          <p:stCondLst>
                                            <p:cond delay="0"/>
                                          </p:stCondLst>
                                        </p:cTn>
                                        <p:tgtEl>
                                          <p:spTgt spid="394243">
                                            <p:txEl>
                                              <p:pRg st="5" end="5"/>
                                            </p:txEl>
                                          </p:spTgt>
                                        </p:tgtEl>
                                        <p:attrNameLst>
                                          <p:attrName>style.visibility</p:attrName>
                                        </p:attrNameLst>
                                      </p:cBhvr>
                                      <p:to>
                                        <p:strVal val="visible"/>
                                      </p:to>
                                    </p:set>
                                    <p:animEffect transition="in" filter="checkerboard(across)">
                                      <p:cBhvr>
                                        <p:cTn id="53" dur="500"/>
                                        <p:tgtEl>
                                          <p:spTgt spid="394243">
                                            <p:txEl>
                                              <p:pRg st="5" end="5"/>
                                            </p:txEl>
                                          </p:spTgt>
                                        </p:tgtEl>
                                      </p:cBhvr>
                                    </p:animEffect>
                                  </p:childTnLst>
                                </p:cTn>
                              </p:par>
                            </p:childTnLst>
                          </p:cTn>
                        </p:par>
                        <p:par>
                          <p:cTn id="54" fill="hold" nodeType="afterGroup">
                            <p:stCondLst>
                              <p:cond delay="5560"/>
                            </p:stCondLst>
                            <p:childTnLst>
                              <p:par>
                                <p:cTn id="55" presetID="2" presetClass="entr" presetSubtype="4" fill="hold" nodeType="afterEffect">
                                  <p:stCondLst>
                                    <p:cond delay="0"/>
                                  </p:stCondLst>
                                  <p:childTnLst>
                                    <p:set>
                                      <p:cBhvr>
                                        <p:cTn id="56" dur="1" fill="hold">
                                          <p:stCondLst>
                                            <p:cond delay="0"/>
                                          </p:stCondLst>
                                        </p:cTn>
                                        <p:tgtEl>
                                          <p:spTgt spid="394246"/>
                                        </p:tgtEl>
                                        <p:attrNameLst>
                                          <p:attrName>style.visibility</p:attrName>
                                        </p:attrNameLst>
                                      </p:cBhvr>
                                      <p:to>
                                        <p:strVal val="visible"/>
                                      </p:to>
                                    </p:set>
                                    <p:anim calcmode="lin" valueType="num">
                                      <p:cBhvr additive="base">
                                        <p:cTn id="57" dur="500" fill="hold"/>
                                        <p:tgtEl>
                                          <p:spTgt spid="394246"/>
                                        </p:tgtEl>
                                        <p:attrNameLst>
                                          <p:attrName>ppt_x</p:attrName>
                                        </p:attrNameLst>
                                      </p:cBhvr>
                                      <p:tavLst>
                                        <p:tav tm="0">
                                          <p:val>
                                            <p:strVal val="#ppt_x"/>
                                          </p:val>
                                        </p:tav>
                                        <p:tav tm="100000">
                                          <p:val>
                                            <p:strVal val="#ppt_x"/>
                                          </p:val>
                                        </p:tav>
                                      </p:tavLst>
                                    </p:anim>
                                    <p:anim calcmode="lin" valueType="num">
                                      <p:cBhvr additive="base">
                                        <p:cTn id="58" dur="500" fill="hold"/>
                                        <p:tgtEl>
                                          <p:spTgt spid="394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2" grpId="0"/>
      <p:bldP spid="39424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ACCA6E5-1176-40F0-A686-9ECE4583629A}"/>
              </a:ext>
            </a:extLst>
          </p:cNvPr>
          <p:cNvSpPr>
            <a:spLocks noGrp="1"/>
          </p:cNvSpPr>
          <p:nvPr>
            <p:ph type="sldNum" sz="quarter" idx="10"/>
          </p:nvPr>
        </p:nvSpPr>
        <p:spPr/>
        <p:txBody>
          <a:bodyPr/>
          <a:lstStyle/>
          <a:p>
            <a:r>
              <a:rPr lang="en-GB" altLang="en-US"/>
              <a:t>Page </a:t>
            </a:r>
            <a:fld id="{FFC5C5BB-B7FF-47E2-989F-14DC8BC2D460}" type="slidenum">
              <a:rPr lang="en-GB" altLang="en-US"/>
              <a:pPr/>
              <a:t>30</a:t>
            </a:fld>
            <a:r>
              <a:rPr lang="en-GB" altLang="en-US" sz="1400" b="0">
                <a:solidFill>
                  <a:schemeClr val="tx1"/>
                </a:solidFill>
              </a:rPr>
              <a:t> | 05 June 2006 | UNIX Fundamentals </a:t>
            </a:r>
          </a:p>
        </p:txBody>
      </p:sp>
      <p:pic>
        <p:nvPicPr>
          <p:cNvPr id="266244" name="Picture 4">
            <a:extLst>
              <a:ext uri="{FF2B5EF4-FFF2-40B4-BE49-F238E27FC236}">
                <a16:creationId xmlns:a16="http://schemas.microsoft.com/office/drawing/2014/main" id="{D0443BA0-515E-4E53-A8A4-FD9B7BD572C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42" name="Rectangle 2">
            <a:extLst>
              <a:ext uri="{FF2B5EF4-FFF2-40B4-BE49-F238E27FC236}">
                <a16:creationId xmlns:a16="http://schemas.microsoft.com/office/drawing/2014/main" id="{CA645030-71AB-41AB-80CB-5FE1974345F5}"/>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266243" name="Rectangle 3">
            <a:extLst>
              <a:ext uri="{FF2B5EF4-FFF2-40B4-BE49-F238E27FC236}">
                <a16:creationId xmlns:a16="http://schemas.microsoft.com/office/drawing/2014/main" id="{B0326737-2882-413E-8843-F70B43C97CD5}"/>
              </a:ext>
            </a:extLst>
          </p:cNvPr>
          <p:cNvSpPr>
            <a:spLocks noGrp="1" noChangeArrowheads="1"/>
          </p:cNvSpPr>
          <p:nvPr>
            <p:ph type="body" idx="1"/>
          </p:nvPr>
        </p:nvSpPr>
        <p:spPr>
          <a:xfrm>
            <a:off x="685800" y="1484313"/>
            <a:ext cx="7772400" cy="4321175"/>
          </a:xfrm>
        </p:spPr>
        <p:txBody>
          <a:bodyPr/>
          <a:lstStyle/>
          <a:p>
            <a:pPr>
              <a:lnSpc>
                <a:spcPct val="90000"/>
              </a:lnSpc>
            </a:pPr>
            <a:r>
              <a:rPr lang="en-US" altLang="en-US">
                <a:solidFill>
                  <a:schemeClr val="hlink"/>
                </a:solidFill>
              </a:rPr>
              <a:t>UNIX History</a:t>
            </a:r>
          </a:p>
          <a:p>
            <a:pPr>
              <a:lnSpc>
                <a:spcPct val="90000"/>
              </a:lnSpc>
            </a:pPr>
            <a:r>
              <a:rPr lang="en-US" altLang="en-US">
                <a:solidFill>
                  <a:schemeClr val="hlink"/>
                </a:solidFill>
              </a:rPr>
              <a:t>The Many Flavours’ of UNIX</a:t>
            </a:r>
          </a:p>
          <a:p>
            <a:pPr>
              <a:lnSpc>
                <a:spcPct val="90000"/>
              </a:lnSpc>
            </a:pPr>
            <a:r>
              <a:rPr lang="en-US" altLang="en-US" sz="3200">
                <a:solidFill>
                  <a:srgbClr val="800000"/>
                </a:solidFill>
              </a:rPr>
              <a:t>The Structure of UNIX</a:t>
            </a:r>
          </a:p>
          <a:p>
            <a:pPr lvl="1">
              <a:lnSpc>
                <a:spcPct val="90000"/>
              </a:lnSpc>
            </a:pPr>
            <a:r>
              <a:rPr lang="en-US" altLang="en-US">
                <a:solidFill>
                  <a:schemeClr val="hlink"/>
                </a:solidFill>
              </a:rPr>
              <a:t>The Kernel</a:t>
            </a:r>
          </a:p>
          <a:p>
            <a:pPr lvl="1">
              <a:lnSpc>
                <a:spcPct val="90000"/>
              </a:lnSpc>
            </a:pPr>
            <a:r>
              <a:rPr lang="en-US" altLang="en-US">
                <a:solidFill>
                  <a:schemeClr val="hlink"/>
                </a:solidFill>
              </a:rPr>
              <a:t>The Shell</a:t>
            </a:r>
          </a:p>
          <a:p>
            <a:pPr lvl="1">
              <a:lnSpc>
                <a:spcPct val="90000"/>
              </a:lnSpc>
            </a:pPr>
            <a:r>
              <a:rPr lang="en-US" altLang="en-US">
                <a:solidFill>
                  <a:srgbClr val="800000"/>
                </a:solidFill>
              </a:rPr>
              <a:t>Filesystems</a:t>
            </a:r>
            <a:endParaRPr lang="en-US" altLang="en-US" sz="2800">
              <a:solidFill>
                <a:srgbClr val="800000"/>
              </a:solidFill>
            </a:endParaRPr>
          </a:p>
          <a:p>
            <a:pPr>
              <a:lnSpc>
                <a:spcPct val="90000"/>
              </a:lnSpc>
            </a:pPr>
            <a:r>
              <a:rPr lang="en-US" altLang="en-US">
                <a:solidFill>
                  <a:schemeClr val="hlink"/>
                </a:solidFill>
              </a:rPr>
              <a:t>Access to UNIX Systems</a:t>
            </a:r>
          </a:p>
          <a:p>
            <a:pPr>
              <a:lnSpc>
                <a:spcPct val="90000"/>
              </a:lnSpc>
            </a:pPr>
            <a:r>
              <a:rPr lang="en-US" altLang="en-US">
                <a:solidFill>
                  <a:schemeClr val="hlink"/>
                </a:solidFill>
              </a:rPr>
              <a:t>Processes</a:t>
            </a:r>
          </a:p>
          <a:p>
            <a:pPr>
              <a:lnSpc>
                <a:spcPct val="90000"/>
              </a:lnSpc>
            </a:pPr>
            <a:r>
              <a:rPr lang="en-US" altLang="en-US">
                <a:solidFill>
                  <a:schemeClr val="hlink"/>
                </a:solidFill>
              </a:rPr>
              <a:t>Filesystems &amp; Directories</a:t>
            </a:r>
          </a:p>
          <a:p>
            <a:pPr>
              <a:lnSpc>
                <a:spcPct val="90000"/>
              </a:lnSpc>
            </a:pPr>
            <a:r>
              <a:rPr lang="en-US" altLang="en-US">
                <a:solidFill>
                  <a:schemeClr val="hlink"/>
                </a:solidFill>
              </a:rPr>
              <a:t>Devices</a:t>
            </a:r>
          </a:p>
          <a:p>
            <a:pPr>
              <a:lnSpc>
                <a:spcPct val="90000"/>
              </a:lnSpc>
            </a:pPr>
            <a:endParaRPr lang="en-GB" altLang="en-US">
              <a:solidFill>
                <a:schemeClr val="hlink"/>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6242"/>
                                        </p:tgtEl>
                                        <p:attrNameLst>
                                          <p:attrName>style.visibility</p:attrName>
                                        </p:attrNameLst>
                                      </p:cBhvr>
                                      <p:to>
                                        <p:strVal val="visible"/>
                                      </p:to>
                                    </p:set>
                                    <p:animEffect transition="in" filter="fade">
                                      <p:cBhvr>
                                        <p:cTn id="7" dur="2000"/>
                                        <p:tgtEl>
                                          <p:spTgt spid="2662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43"/>
                                        </p:tgtEl>
                                        <p:attrNameLst>
                                          <p:attrName>style.visibility</p:attrName>
                                        </p:attrNameLst>
                                      </p:cBhvr>
                                      <p:to>
                                        <p:strVal val="visible"/>
                                      </p:to>
                                    </p:set>
                                    <p:animEffect transition="in" filter="fade">
                                      <p:cBhvr>
                                        <p:cTn id="10" dur="2000"/>
                                        <p:tgtEl>
                                          <p:spTgt spid="266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p:bldP spid="266243"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3777B8-5B88-4FD9-AF63-2A268353B67D}"/>
              </a:ext>
            </a:extLst>
          </p:cNvPr>
          <p:cNvSpPr>
            <a:spLocks noGrp="1"/>
          </p:cNvSpPr>
          <p:nvPr>
            <p:ph type="sldNum" sz="quarter" idx="10"/>
          </p:nvPr>
        </p:nvSpPr>
        <p:spPr/>
        <p:txBody>
          <a:bodyPr/>
          <a:lstStyle/>
          <a:p>
            <a:r>
              <a:rPr lang="en-GB" altLang="en-US"/>
              <a:t>Page </a:t>
            </a:r>
            <a:fld id="{DFD149F9-D1DC-4605-9E4F-027442AF2476}" type="slidenum">
              <a:rPr lang="en-GB" altLang="en-US"/>
              <a:pPr/>
              <a:t>31</a:t>
            </a:fld>
            <a:r>
              <a:rPr lang="en-GB" altLang="en-US" sz="1400" b="0">
                <a:solidFill>
                  <a:schemeClr val="tx1"/>
                </a:solidFill>
              </a:rPr>
              <a:t> | 05 June 2006 | UNIX Fundamentals </a:t>
            </a:r>
          </a:p>
        </p:txBody>
      </p:sp>
      <p:sp>
        <p:nvSpPr>
          <p:cNvPr id="311298" name="Rectangle 2">
            <a:extLst>
              <a:ext uri="{FF2B5EF4-FFF2-40B4-BE49-F238E27FC236}">
                <a16:creationId xmlns:a16="http://schemas.microsoft.com/office/drawing/2014/main" id="{AA3D95A9-8EED-4912-AC99-44821E33924F}"/>
              </a:ext>
            </a:extLst>
          </p:cNvPr>
          <p:cNvSpPr>
            <a:spLocks noGrp="1" noChangeArrowheads="1"/>
          </p:cNvSpPr>
          <p:nvPr>
            <p:ph type="title"/>
          </p:nvPr>
        </p:nvSpPr>
        <p:spPr/>
        <p:txBody>
          <a:bodyPr/>
          <a:lstStyle/>
          <a:p>
            <a:r>
              <a:rPr lang="en-GB" altLang="en-US" sz="4000"/>
              <a:t>Filesystems</a:t>
            </a:r>
          </a:p>
        </p:txBody>
      </p:sp>
      <p:sp>
        <p:nvSpPr>
          <p:cNvPr id="311299" name="Rectangle 3">
            <a:extLst>
              <a:ext uri="{FF2B5EF4-FFF2-40B4-BE49-F238E27FC236}">
                <a16:creationId xmlns:a16="http://schemas.microsoft.com/office/drawing/2014/main" id="{2D0EA8E5-9C39-491F-96CF-1F44A0966373}"/>
              </a:ext>
            </a:extLst>
          </p:cNvPr>
          <p:cNvSpPr>
            <a:spLocks noGrp="1" noChangeArrowheads="1"/>
          </p:cNvSpPr>
          <p:nvPr>
            <p:ph type="body" idx="1"/>
          </p:nvPr>
        </p:nvSpPr>
        <p:spPr/>
        <p:txBody>
          <a:bodyPr/>
          <a:lstStyle/>
          <a:p>
            <a:r>
              <a:rPr lang="en-GB" altLang="en-US"/>
              <a:t>The UNIX File System manages and controls access to files and directories.</a:t>
            </a:r>
          </a:p>
          <a:p>
            <a:r>
              <a:rPr lang="en-GB" altLang="en-US"/>
              <a:t>UNIX keeps track of opened and closed files, and manages files on the hard disk.</a:t>
            </a:r>
          </a:p>
          <a:p>
            <a:r>
              <a:rPr lang="en-GB" altLang="en-US"/>
              <a:t>The filing structure of the UNIX operating system is hierarchical. </a:t>
            </a:r>
          </a:p>
          <a:p>
            <a:r>
              <a:rPr lang="en-GB" altLang="en-US"/>
              <a:t>It is a tree structured system, completely open (assuming necessary permissions) to every user on the system, with everything emerging from / (root) at the top.</a:t>
            </a:r>
          </a:p>
          <a:p>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11298"/>
                                        </p:tgtEl>
                                        <p:attrNameLst>
                                          <p:attrName>style.visibility</p:attrName>
                                        </p:attrNameLst>
                                      </p:cBhvr>
                                      <p:to>
                                        <p:strVal val="visible"/>
                                      </p:to>
                                    </p:set>
                                    <p:anim calcmode="discrete" valueType="clr">
                                      <p:cBhvr override="childStyle">
                                        <p:cTn id="7" dur="80"/>
                                        <p:tgtEl>
                                          <p:spTgt spid="31129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11298"/>
                                        </p:tgtEl>
                                        <p:attrNameLst>
                                          <p:attrName>fillcolor</p:attrName>
                                        </p:attrNameLst>
                                      </p:cBhvr>
                                      <p:tavLst>
                                        <p:tav tm="0">
                                          <p:val>
                                            <p:clrVal>
                                              <a:schemeClr val="accent2"/>
                                            </p:clrVal>
                                          </p:val>
                                        </p:tav>
                                        <p:tav tm="50000">
                                          <p:val>
                                            <p:clrVal>
                                              <a:schemeClr val="hlink"/>
                                            </p:clrVal>
                                          </p:val>
                                        </p:tav>
                                      </p:tavLst>
                                    </p:anim>
                                    <p:set>
                                      <p:cBhvr>
                                        <p:cTn id="9" dur="80"/>
                                        <p:tgtEl>
                                          <p:spTgt spid="311298"/>
                                        </p:tgtEl>
                                        <p:attrNameLst>
                                          <p:attrName>fill.type</p:attrName>
                                        </p:attrNameLst>
                                      </p:cBhvr>
                                      <p:to>
                                        <p:strVal val="solid"/>
                                      </p:to>
                                    </p:set>
                                  </p:childTnLst>
                                </p:cTn>
                              </p:par>
                              <p:par>
                                <p:cTn id="10" presetID="5" presetClass="entr" presetSubtype="10" fill="hold" grpId="0" nodeType="withEffect">
                                  <p:stCondLst>
                                    <p:cond delay="0"/>
                                  </p:stCondLst>
                                  <p:childTnLst>
                                    <p:set>
                                      <p:cBhvr>
                                        <p:cTn id="11" dur="1" fill="hold">
                                          <p:stCondLst>
                                            <p:cond delay="0"/>
                                          </p:stCondLst>
                                        </p:cTn>
                                        <p:tgtEl>
                                          <p:spTgt spid="311299">
                                            <p:txEl>
                                              <p:pRg st="0" end="0"/>
                                            </p:txEl>
                                          </p:spTgt>
                                        </p:tgtEl>
                                        <p:attrNameLst>
                                          <p:attrName>style.visibility</p:attrName>
                                        </p:attrNameLst>
                                      </p:cBhvr>
                                      <p:to>
                                        <p:strVal val="visible"/>
                                      </p:to>
                                    </p:set>
                                    <p:animEffect transition="in" filter="checkerboard(across)">
                                      <p:cBhvr>
                                        <p:cTn id="12" dur="500"/>
                                        <p:tgtEl>
                                          <p:spTgt spid="3112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1299">
                                            <p:txEl>
                                              <p:pRg st="1" end="1"/>
                                            </p:txEl>
                                          </p:spTgt>
                                        </p:tgtEl>
                                        <p:attrNameLst>
                                          <p:attrName>style.visibility</p:attrName>
                                        </p:attrNameLst>
                                      </p:cBhvr>
                                      <p:to>
                                        <p:strVal val="visible"/>
                                      </p:to>
                                    </p:set>
                                    <p:animEffect transition="in" filter="checkerboard(across)">
                                      <p:cBhvr>
                                        <p:cTn id="17" dur="500"/>
                                        <p:tgtEl>
                                          <p:spTgt spid="3112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11299">
                                            <p:txEl>
                                              <p:pRg st="2" end="2"/>
                                            </p:txEl>
                                          </p:spTgt>
                                        </p:tgtEl>
                                        <p:attrNameLst>
                                          <p:attrName>style.visibility</p:attrName>
                                        </p:attrNameLst>
                                      </p:cBhvr>
                                      <p:to>
                                        <p:strVal val="visible"/>
                                      </p:to>
                                    </p:set>
                                    <p:animEffect transition="in" filter="checkerboard(across)">
                                      <p:cBhvr>
                                        <p:cTn id="22" dur="500"/>
                                        <p:tgtEl>
                                          <p:spTgt spid="31129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11299">
                                            <p:txEl>
                                              <p:pRg st="3" end="3"/>
                                            </p:txEl>
                                          </p:spTgt>
                                        </p:tgtEl>
                                        <p:attrNameLst>
                                          <p:attrName>style.visibility</p:attrName>
                                        </p:attrNameLst>
                                      </p:cBhvr>
                                      <p:to>
                                        <p:strVal val="visible"/>
                                      </p:to>
                                    </p:set>
                                    <p:animEffect transition="in" filter="checkerboard(across)">
                                      <p:cBhvr>
                                        <p:cTn id="27" dur="500"/>
                                        <p:tgtEl>
                                          <p:spTgt spid="311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p:bldP spid="31129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215343-7599-4F13-AAB4-1FFD92417621}"/>
              </a:ext>
            </a:extLst>
          </p:cNvPr>
          <p:cNvSpPr>
            <a:spLocks noGrp="1"/>
          </p:cNvSpPr>
          <p:nvPr>
            <p:ph type="sldNum" sz="quarter" idx="10"/>
          </p:nvPr>
        </p:nvSpPr>
        <p:spPr/>
        <p:txBody>
          <a:bodyPr/>
          <a:lstStyle/>
          <a:p>
            <a:r>
              <a:rPr lang="en-GB" altLang="en-US"/>
              <a:t>Page </a:t>
            </a:r>
            <a:fld id="{7BFB3998-366B-4A14-A130-A3884CCCD4DE}" type="slidenum">
              <a:rPr lang="en-GB" altLang="en-US"/>
              <a:pPr/>
              <a:t>32</a:t>
            </a:fld>
            <a:r>
              <a:rPr lang="en-GB" altLang="en-US" sz="1400" b="0">
                <a:solidFill>
                  <a:schemeClr val="tx1"/>
                </a:solidFill>
              </a:rPr>
              <a:t> | 05 June 2006 | UNIX Fundamentals </a:t>
            </a:r>
          </a:p>
        </p:txBody>
      </p:sp>
      <p:sp>
        <p:nvSpPr>
          <p:cNvPr id="315394" name="Rectangle 2">
            <a:extLst>
              <a:ext uri="{FF2B5EF4-FFF2-40B4-BE49-F238E27FC236}">
                <a16:creationId xmlns:a16="http://schemas.microsoft.com/office/drawing/2014/main" id="{53FC4918-D3B0-4BAC-BD70-F3015CB3D581}"/>
              </a:ext>
            </a:extLst>
          </p:cNvPr>
          <p:cNvSpPr>
            <a:spLocks noGrp="1" noChangeArrowheads="1"/>
          </p:cNvSpPr>
          <p:nvPr>
            <p:ph type="title"/>
          </p:nvPr>
        </p:nvSpPr>
        <p:spPr/>
        <p:txBody>
          <a:bodyPr/>
          <a:lstStyle/>
          <a:p>
            <a:r>
              <a:rPr lang="en-GB" altLang="en-US" sz="4000"/>
              <a:t>Filesystems</a:t>
            </a:r>
          </a:p>
        </p:txBody>
      </p:sp>
      <p:sp>
        <p:nvSpPr>
          <p:cNvPr id="315395" name="Rectangle 3">
            <a:extLst>
              <a:ext uri="{FF2B5EF4-FFF2-40B4-BE49-F238E27FC236}">
                <a16:creationId xmlns:a16="http://schemas.microsoft.com/office/drawing/2014/main" id="{DC6AE383-FBD2-457D-9DFA-8092B8723E53}"/>
              </a:ext>
            </a:extLst>
          </p:cNvPr>
          <p:cNvSpPr>
            <a:spLocks noGrp="1" noChangeArrowheads="1"/>
          </p:cNvSpPr>
          <p:nvPr>
            <p:ph type="body" idx="1"/>
          </p:nvPr>
        </p:nvSpPr>
        <p:spPr/>
        <p:txBody>
          <a:bodyPr/>
          <a:lstStyle/>
          <a:p>
            <a:r>
              <a:rPr lang="en-GB" altLang="en-US"/>
              <a:t>Naming Conventions</a:t>
            </a:r>
          </a:p>
          <a:p>
            <a:pPr lvl="1"/>
            <a:r>
              <a:rPr lang="en-GB" altLang="en-US"/>
              <a:t>Simple, any ASCII characters can be used</a:t>
            </a:r>
          </a:p>
          <a:p>
            <a:pPr lvl="1"/>
            <a:r>
              <a:rPr lang="en-GB" altLang="en-US"/>
              <a:t>It is recommended that no </a:t>
            </a:r>
            <a:r>
              <a:rPr lang="en-GB" altLang="en-US">
                <a:solidFill>
                  <a:srgbClr val="FF0000"/>
                </a:solidFill>
              </a:rPr>
              <a:t>‘metacharacters’</a:t>
            </a:r>
            <a:r>
              <a:rPr lang="en-GB" altLang="en-US"/>
              <a:t> are used</a:t>
            </a:r>
          </a:p>
          <a:p>
            <a:pPr lvl="1"/>
            <a:r>
              <a:rPr lang="en-GB" altLang="en-US"/>
              <a:t>It is recommended to use only </a:t>
            </a:r>
          </a:p>
          <a:p>
            <a:pPr lvl="2"/>
            <a:r>
              <a:rPr lang="en-GB" altLang="en-US">
                <a:solidFill>
                  <a:srgbClr val="FF0000"/>
                </a:solidFill>
              </a:rPr>
              <a:t>Letters</a:t>
            </a:r>
          </a:p>
          <a:p>
            <a:pPr lvl="2"/>
            <a:r>
              <a:rPr lang="en-GB" altLang="en-US">
                <a:solidFill>
                  <a:srgbClr val="FF0000"/>
                </a:solidFill>
              </a:rPr>
              <a:t>Digits</a:t>
            </a:r>
          </a:p>
          <a:p>
            <a:pPr lvl="2"/>
            <a:r>
              <a:rPr lang="en-GB" altLang="en-US">
                <a:solidFill>
                  <a:srgbClr val="FF0000"/>
                </a:solidFill>
              </a:rPr>
              <a:t>Underscore ( _ )</a:t>
            </a:r>
          </a:p>
          <a:p>
            <a:pPr lvl="2"/>
            <a:r>
              <a:rPr lang="en-GB" altLang="en-US">
                <a:solidFill>
                  <a:srgbClr val="FF0000"/>
                </a:solidFill>
              </a:rPr>
              <a:t>Hyphen ( - )</a:t>
            </a:r>
          </a:p>
          <a:p>
            <a:pPr lvl="2"/>
            <a:r>
              <a:rPr lang="en-GB" altLang="en-US">
                <a:solidFill>
                  <a:srgbClr val="FF0000"/>
                </a:solidFill>
              </a:rPr>
              <a:t>Dot ( . )</a:t>
            </a:r>
          </a:p>
          <a:p>
            <a:r>
              <a:rPr lang="en-GB" altLang="en-US"/>
              <a:t>Filenames/Directories beginning with a dot (</a:t>
            </a:r>
            <a:r>
              <a:rPr lang="en-GB" altLang="en-US" b="1">
                <a:solidFill>
                  <a:srgbClr val="FF0000"/>
                </a:solidFill>
              </a:rPr>
              <a:t> . </a:t>
            </a:r>
            <a:r>
              <a:rPr lang="en-GB" altLang="en-US"/>
              <a:t>) are hidden.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15394"/>
                                        </p:tgtEl>
                                        <p:attrNameLst>
                                          <p:attrName>style.visibility</p:attrName>
                                        </p:attrNameLst>
                                      </p:cBhvr>
                                      <p:to>
                                        <p:strVal val="visible"/>
                                      </p:to>
                                    </p:set>
                                    <p:anim calcmode="discrete" valueType="clr">
                                      <p:cBhvr override="childStyle">
                                        <p:cTn id="7" dur="80"/>
                                        <p:tgtEl>
                                          <p:spTgt spid="31539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15394"/>
                                        </p:tgtEl>
                                        <p:attrNameLst>
                                          <p:attrName>fillcolor</p:attrName>
                                        </p:attrNameLst>
                                      </p:cBhvr>
                                      <p:tavLst>
                                        <p:tav tm="0">
                                          <p:val>
                                            <p:clrVal>
                                              <a:schemeClr val="accent2"/>
                                            </p:clrVal>
                                          </p:val>
                                        </p:tav>
                                        <p:tav tm="50000">
                                          <p:val>
                                            <p:clrVal>
                                              <a:schemeClr val="hlink"/>
                                            </p:clrVal>
                                          </p:val>
                                        </p:tav>
                                      </p:tavLst>
                                    </p:anim>
                                    <p:set>
                                      <p:cBhvr>
                                        <p:cTn id="9" dur="80"/>
                                        <p:tgtEl>
                                          <p:spTgt spid="315394"/>
                                        </p:tgtEl>
                                        <p:attrNameLst>
                                          <p:attrName>fill.type</p:attrName>
                                        </p:attrNameLst>
                                      </p:cBhvr>
                                      <p:to>
                                        <p:strVal val="solid"/>
                                      </p:to>
                                    </p:set>
                                  </p:childTnLst>
                                </p:cTn>
                              </p:par>
                              <p:par>
                                <p:cTn id="10" presetID="5" presetClass="entr" presetSubtype="10" fill="hold" grpId="0" nodeType="withEffect">
                                  <p:stCondLst>
                                    <p:cond delay="0"/>
                                  </p:stCondLst>
                                  <p:childTnLst>
                                    <p:set>
                                      <p:cBhvr>
                                        <p:cTn id="11" dur="1" fill="hold">
                                          <p:stCondLst>
                                            <p:cond delay="0"/>
                                          </p:stCondLst>
                                        </p:cTn>
                                        <p:tgtEl>
                                          <p:spTgt spid="315395">
                                            <p:txEl>
                                              <p:pRg st="0" end="0"/>
                                            </p:txEl>
                                          </p:spTgt>
                                        </p:tgtEl>
                                        <p:attrNameLst>
                                          <p:attrName>style.visibility</p:attrName>
                                        </p:attrNameLst>
                                      </p:cBhvr>
                                      <p:to>
                                        <p:strVal val="visible"/>
                                      </p:to>
                                    </p:set>
                                    <p:animEffect transition="in" filter="checkerboard(across)">
                                      <p:cBhvr>
                                        <p:cTn id="12" dur="500"/>
                                        <p:tgtEl>
                                          <p:spTgt spid="315395">
                                            <p:txEl>
                                              <p:pRg st="0" end="0"/>
                                            </p:txEl>
                                          </p:spTgt>
                                        </p:tgtEl>
                                      </p:cBhvr>
                                    </p:animEffect>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15395">
                                            <p:txEl>
                                              <p:pRg st="1" end="1"/>
                                            </p:txEl>
                                          </p:spTgt>
                                        </p:tgtEl>
                                        <p:attrNameLst>
                                          <p:attrName>style.visibility</p:attrName>
                                        </p:attrNameLst>
                                      </p:cBhvr>
                                      <p:to>
                                        <p:strVal val="visible"/>
                                      </p:to>
                                    </p:set>
                                    <p:anim calcmode="lin" valueType="num">
                                      <p:cBhvr additive="base">
                                        <p:cTn id="16" dur="500" fill="hold"/>
                                        <p:tgtEl>
                                          <p:spTgt spid="31539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5395">
                                            <p:txEl>
                                              <p:pRg st="1" end="1"/>
                                            </p:txEl>
                                          </p:spTgt>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315395">
                                            <p:txEl>
                                              <p:pRg st="2" end="2"/>
                                            </p:txEl>
                                          </p:spTgt>
                                        </p:tgtEl>
                                        <p:attrNameLst>
                                          <p:attrName>style.visibility</p:attrName>
                                        </p:attrNameLst>
                                      </p:cBhvr>
                                      <p:to>
                                        <p:strVal val="visible"/>
                                      </p:to>
                                    </p:set>
                                    <p:anim calcmode="lin" valueType="num">
                                      <p:cBhvr additive="base">
                                        <p:cTn id="21" dur="500" fill="hold"/>
                                        <p:tgtEl>
                                          <p:spTgt spid="31539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15395">
                                            <p:txEl>
                                              <p:pRg st="2" end="2"/>
                                            </p:txEl>
                                          </p:spTgt>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315395">
                                            <p:txEl>
                                              <p:pRg st="3" end="3"/>
                                            </p:txEl>
                                          </p:spTgt>
                                        </p:tgtEl>
                                        <p:attrNameLst>
                                          <p:attrName>style.visibility</p:attrName>
                                        </p:attrNameLst>
                                      </p:cBhvr>
                                      <p:to>
                                        <p:strVal val="visible"/>
                                      </p:to>
                                    </p:set>
                                    <p:anim calcmode="lin" valueType="num">
                                      <p:cBhvr additive="base">
                                        <p:cTn id="26" dur="500" fill="hold"/>
                                        <p:tgtEl>
                                          <p:spTgt spid="31539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15395">
                                            <p:txEl>
                                              <p:pRg st="3" end="3"/>
                                            </p:txEl>
                                          </p:spTgt>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2000"/>
                            </p:stCondLst>
                            <p:childTnLst>
                              <p:par>
                                <p:cTn id="29" presetID="2" presetClass="entr" presetSubtype="2" fill="hold" grpId="0" nodeType="afterEffect">
                                  <p:stCondLst>
                                    <p:cond delay="0"/>
                                  </p:stCondLst>
                                  <p:childTnLst>
                                    <p:set>
                                      <p:cBhvr>
                                        <p:cTn id="30" dur="1" fill="hold">
                                          <p:stCondLst>
                                            <p:cond delay="0"/>
                                          </p:stCondLst>
                                        </p:cTn>
                                        <p:tgtEl>
                                          <p:spTgt spid="315395">
                                            <p:txEl>
                                              <p:pRg st="4" end="4"/>
                                            </p:txEl>
                                          </p:spTgt>
                                        </p:tgtEl>
                                        <p:attrNameLst>
                                          <p:attrName>style.visibility</p:attrName>
                                        </p:attrNameLst>
                                      </p:cBhvr>
                                      <p:to>
                                        <p:strVal val="visible"/>
                                      </p:to>
                                    </p:set>
                                    <p:anim calcmode="lin" valueType="num">
                                      <p:cBhvr additive="base">
                                        <p:cTn id="31" dur="500" fill="hold"/>
                                        <p:tgtEl>
                                          <p:spTgt spid="31539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15395">
                                            <p:txEl>
                                              <p:pRg st="4" end="4"/>
                                            </p:txEl>
                                          </p:spTgt>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2500"/>
                            </p:stCondLst>
                            <p:childTnLst>
                              <p:par>
                                <p:cTn id="34" presetID="2" presetClass="entr" presetSubtype="2" fill="hold" grpId="0" nodeType="afterEffect">
                                  <p:stCondLst>
                                    <p:cond delay="0"/>
                                  </p:stCondLst>
                                  <p:childTnLst>
                                    <p:set>
                                      <p:cBhvr>
                                        <p:cTn id="35" dur="1" fill="hold">
                                          <p:stCondLst>
                                            <p:cond delay="0"/>
                                          </p:stCondLst>
                                        </p:cTn>
                                        <p:tgtEl>
                                          <p:spTgt spid="315395">
                                            <p:txEl>
                                              <p:pRg st="5" end="5"/>
                                            </p:txEl>
                                          </p:spTgt>
                                        </p:tgtEl>
                                        <p:attrNameLst>
                                          <p:attrName>style.visibility</p:attrName>
                                        </p:attrNameLst>
                                      </p:cBhvr>
                                      <p:to>
                                        <p:strVal val="visible"/>
                                      </p:to>
                                    </p:set>
                                    <p:anim calcmode="lin" valueType="num">
                                      <p:cBhvr additive="base">
                                        <p:cTn id="36" dur="500" fill="hold"/>
                                        <p:tgtEl>
                                          <p:spTgt spid="315395">
                                            <p:txEl>
                                              <p:pRg st="5" end="5"/>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15395">
                                            <p:txEl>
                                              <p:pRg st="5" end="5"/>
                                            </p:txEl>
                                          </p:spTgt>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3000"/>
                            </p:stCondLst>
                            <p:childTnLst>
                              <p:par>
                                <p:cTn id="39" presetID="2" presetClass="entr" presetSubtype="2" fill="hold" grpId="0" nodeType="afterEffect">
                                  <p:stCondLst>
                                    <p:cond delay="0"/>
                                  </p:stCondLst>
                                  <p:childTnLst>
                                    <p:set>
                                      <p:cBhvr>
                                        <p:cTn id="40" dur="1" fill="hold">
                                          <p:stCondLst>
                                            <p:cond delay="0"/>
                                          </p:stCondLst>
                                        </p:cTn>
                                        <p:tgtEl>
                                          <p:spTgt spid="315395">
                                            <p:txEl>
                                              <p:pRg st="6" end="6"/>
                                            </p:txEl>
                                          </p:spTgt>
                                        </p:tgtEl>
                                        <p:attrNameLst>
                                          <p:attrName>style.visibility</p:attrName>
                                        </p:attrNameLst>
                                      </p:cBhvr>
                                      <p:to>
                                        <p:strVal val="visible"/>
                                      </p:to>
                                    </p:set>
                                    <p:anim calcmode="lin" valueType="num">
                                      <p:cBhvr additive="base">
                                        <p:cTn id="41" dur="500" fill="hold"/>
                                        <p:tgtEl>
                                          <p:spTgt spid="315395">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15395">
                                            <p:txEl>
                                              <p:pRg st="6" end="6"/>
                                            </p:txEl>
                                          </p:spTgt>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3500"/>
                            </p:stCondLst>
                            <p:childTnLst>
                              <p:par>
                                <p:cTn id="44" presetID="2" presetClass="entr" presetSubtype="2" fill="hold" grpId="0" nodeType="afterEffect">
                                  <p:stCondLst>
                                    <p:cond delay="0"/>
                                  </p:stCondLst>
                                  <p:childTnLst>
                                    <p:set>
                                      <p:cBhvr>
                                        <p:cTn id="45" dur="1" fill="hold">
                                          <p:stCondLst>
                                            <p:cond delay="0"/>
                                          </p:stCondLst>
                                        </p:cTn>
                                        <p:tgtEl>
                                          <p:spTgt spid="315395">
                                            <p:txEl>
                                              <p:pRg st="7" end="7"/>
                                            </p:txEl>
                                          </p:spTgt>
                                        </p:tgtEl>
                                        <p:attrNameLst>
                                          <p:attrName>style.visibility</p:attrName>
                                        </p:attrNameLst>
                                      </p:cBhvr>
                                      <p:to>
                                        <p:strVal val="visible"/>
                                      </p:to>
                                    </p:set>
                                    <p:anim calcmode="lin" valueType="num">
                                      <p:cBhvr additive="base">
                                        <p:cTn id="46" dur="500" fill="hold"/>
                                        <p:tgtEl>
                                          <p:spTgt spid="315395">
                                            <p:txEl>
                                              <p:pRg st="7" end="7"/>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315395">
                                            <p:txEl>
                                              <p:pRg st="7" end="7"/>
                                            </p:txEl>
                                          </p:spTgt>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4000"/>
                            </p:stCondLst>
                            <p:childTnLst>
                              <p:par>
                                <p:cTn id="49" presetID="2" presetClass="entr" presetSubtype="2" fill="hold" grpId="0" nodeType="afterEffect">
                                  <p:stCondLst>
                                    <p:cond delay="0"/>
                                  </p:stCondLst>
                                  <p:childTnLst>
                                    <p:set>
                                      <p:cBhvr>
                                        <p:cTn id="50" dur="1" fill="hold">
                                          <p:stCondLst>
                                            <p:cond delay="0"/>
                                          </p:stCondLst>
                                        </p:cTn>
                                        <p:tgtEl>
                                          <p:spTgt spid="315395">
                                            <p:txEl>
                                              <p:pRg st="8" end="8"/>
                                            </p:txEl>
                                          </p:spTgt>
                                        </p:tgtEl>
                                        <p:attrNameLst>
                                          <p:attrName>style.visibility</p:attrName>
                                        </p:attrNameLst>
                                      </p:cBhvr>
                                      <p:to>
                                        <p:strVal val="visible"/>
                                      </p:to>
                                    </p:set>
                                    <p:anim calcmode="lin" valueType="num">
                                      <p:cBhvr additive="base">
                                        <p:cTn id="51" dur="500" fill="hold"/>
                                        <p:tgtEl>
                                          <p:spTgt spid="315395">
                                            <p:txEl>
                                              <p:pRg st="8" end="8"/>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31539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315395">
                                            <p:txEl>
                                              <p:pRg st="9" end="9"/>
                                            </p:txEl>
                                          </p:spTgt>
                                        </p:tgtEl>
                                        <p:attrNameLst>
                                          <p:attrName>style.visibility</p:attrName>
                                        </p:attrNameLst>
                                      </p:cBhvr>
                                      <p:to>
                                        <p:strVal val="visible"/>
                                      </p:to>
                                    </p:set>
                                    <p:animEffect transition="in" filter="checkerboard(across)">
                                      <p:cBhvr>
                                        <p:cTn id="57" dur="500"/>
                                        <p:tgtEl>
                                          <p:spTgt spid="3153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4" grpId="0"/>
      <p:bldP spid="31539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7CB7A4C4-E152-4037-9936-27D8E18CA1AF}"/>
              </a:ext>
            </a:extLst>
          </p:cNvPr>
          <p:cNvSpPr>
            <a:spLocks noGrp="1"/>
          </p:cNvSpPr>
          <p:nvPr>
            <p:ph type="sldNum" sz="quarter" idx="10"/>
          </p:nvPr>
        </p:nvSpPr>
        <p:spPr/>
        <p:txBody>
          <a:bodyPr/>
          <a:lstStyle/>
          <a:p>
            <a:r>
              <a:rPr lang="en-GB" altLang="en-US"/>
              <a:t>Page </a:t>
            </a:r>
            <a:fld id="{7A920BE5-D7DB-428B-AE52-3AC28D0DC7BC}" type="slidenum">
              <a:rPr lang="en-GB" altLang="en-US"/>
              <a:pPr/>
              <a:t>33</a:t>
            </a:fld>
            <a:r>
              <a:rPr lang="en-GB" altLang="en-US" sz="1400" b="0">
                <a:solidFill>
                  <a:schemeClr val="tx1"/>
                </a:solidFill>
              </a:rPr>
              <a:t> | 05 June 2006 | UNIX Fundamentals </a:t>
            </a:r>
          </a:p>
        </p:txBody>
      </p:sp>
      <p:pic>
        <p:nvPicPr>
          <p:cNvPr id="372742" name="Picture 6">
            <a:extLst>
              <a:ext uri="{FF2B5EF4-FFF2-40B4-BE49-F238E27FC236}">
                <a16:creationId xmlns:a16="http://schemas.microsoft.com/office/drawing/2014/main" id="{2FE803F4-B961-4BC7-8CAB-4C141EC2331B}"/>
              </a:ext>
            </a:extLst>
          </p:cNvPr>
          <p:cNvPicPr>
            <a:picLocks noChangeAspect="1" noChangeArrowheads="1"/>
          </p:cNvPicPr>
          <p:nvPr/>
        </p:nvPicPr>
        <p:blipFill>
          <a:blip r:embed="rId3">
            <a:lum bright="90000" contrast="-80000"/>
            <a:extLst>
              <a:ext uri="{28A0092B-C50C-407E-A947-70E740481C1C}">
                <a14:useLocalDpi xmlns:a14="http://schemas.microsoft.com/office/drawing/2010/main" val="0"/>
              </a:ext>
            </a:extLst>
          </a:blip>
          <a:srcRect/>
          <a:stretch>
            <a:fillRect/>
          </a:stretch>
        </p:blipFill>
        <p:spPr bwMode="auto">
          <a:xfrm>
            <a:off x="3419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2738" name="Rectangle 2">
            <a:extLst>
              <a:ext uri="{FF2B5EF4-FFF2-40B4-BE49-F238E27FC236}">
                <a16:creationId xmlns:a16="http://schemas.microsoft.com/office/drawing/2014/main" id="{8DA80CDC-EBA2-4ED1-A6B6-F9355B086413}"/>
              </a:ext>
            </a:extLst>
          </p:cNvPr>
          <p:cNvSpPr>
            <a:spLocks noGrp="1" noChangeArrowheads="1"/>
          </p:cNvSpPr>
          <p:nvPr>
            <p:ph type="title"/>
          </p:nvPr>
        </p:nvSpPr>
        <p:spPr/>
        <p:txBody>
          <a:bodyPr/>
          <a:lstStyle/>
          <a:p>
            <a:r>
              <a:rPr lang="en-GB" altLang="en-US" sz="4000"/>
              <a:t>Structure of UNIX Checkpoint - 1</a:t>
            </a:r>
          </a:p>
        </p:txBody>
      </p:sp>
      <p:sp>
        <p:nvSpPr>
          <p:cNvPr id="372739" name="Rectangle 3">
            <a:extLst>
              <a:ext uri="{FF2B5EF4-FFF2-40B4-BE49-F238E27FC236}">
                <a16:creationId xmlns:a16="http://schemas.microsoft.com/office/drawing/2014/main" id="{F8A3C477-8AA4-492D-B410-8E9A97AA48DC}"/>
              </a:ext>
            </a:extLst>
          </p:cNvPr>
          <p:cNvSpPr>
            <a:spLocks noGrp="1" noChangeArrowheads="1"/>
          </p:cNvSpPr>
          <p:nvPr>
            <p:ph type="body" idx="1"/>
          </p:nvPr>
        </p:nvSpPr>
        <p:spPr/>
        <p:txBody>
          <a:bodyPr/>
          <a:lstStyle/>
          <a:p>
            <a:pPr marL="457200" indent="-457200"/>
            <a:r>
              <a:rPr lang="en-GB" altLang="en-US"/>
              <a:t>Which part of the operating system interacts directly with the hardware?</a:t>
            </a:r>
          </a:p>
          <a:p>
            <a:pPr marL="457200" indent="-457200"/>
            <a:endParaRPr lang="en-GB" altLang="en-US"/>
          </a:p>
          <a:p>
            <a:pPr marL="457200" indent="-457200"/>
            <a:r>
              <a:rPr lang="en-GB" altLang="en-US"/>
              <a:t>Which part of the operating system does the user interact with?</a:t>
            </a:r>
          </a:p>
          <a:p>
            <a:pPr marL="838200" lvl="1" indent="-381000">
              <a:buFont typeface="Wingdings" panose="05000000000000000000" pitchFamily="2" charset="2"/>
              <a:buAutoNum type="alphaLcParenR"/>
            </a:pPr>
            <a:r>
              <a:rPr lang="en-GB" altLang="en-US"/>
              <a:t>Shell</a:t>
            </a:r>
          </a:p>
          <a:p>
            <a:pPr marL="838200" lvl="1" indent="-381000">
              <a:buFont typeface="Wingdings" panose="05000000000000000000" pitchFamily="2" charset="2"/>
              <a:buAutoNum type="alphaLcParenR"/>
            </a:pPr>
            <a:r>
              <a:rPr lang="en-GB" altLang="en-US"/>
              <a:t>Kernel</a:t>
            </a:r>
          </a:p>
          <a:p>
            <a:pPr marL="838200" lvl="1" indent="-381000">
              <a:buFont typeface="Wingdings" panose="05000000000000000000" pitchFamily="2" charset="2"/>
              <a:buAutoNum type="alphaLcParenR"/>
            </a:pPr>
            <a:r>
              <a:rPr lang="en-GB" altLang="en-US"/>
              <a:t>Filesystem</a:t>
            </a:r>
          </a:p>
          <a:p>
            <a:pPr marL="838200" lvl="1" indent="-381000">
              <a:buFont typeface="Wingdings" panose="05000000000000000000" pitchFamily="2" charset="2"/>
              <a:buNone/>
            </a:pPr>
            <a:endParaRPr lang="en-GB" altLang="en-US" sz="1000"/>
          </a:p>
          <a:p>
            <a:pPr marL="457200" indent="-457200"/>
            <a:r>
              <a:rPr lang="en-GB" altLang="en-US"/>
              <a:t>What does the (.) in front of a filename or directory name mean?</a:t>
            </a:r>
          </a:p>
          <a:p>
            <a:pPr marL="838200" lvl="1" indent="-381000"/>
            <a:endParaRPr lang="en-GB" altLang="en-US"/>
          </a:p>
        </p:txBody>
      </p:sp>
      <p:sp>
        <p:nvSpPr>
          <p:cNvPr id="372740" name="Line 4">
            <a:extLst>
              <a:ext uri="{FF2B5EF4-FFF2-40B4-BE49-F238E27FC236}">
                <a16:creationId xmlns:a16="http://schemas.microsoft.com/office/drawing/2014/main" id="{F10BEDA6-2327-4C95-9AA0-85475D6FE3CC}"/>
              </a:ext>
            </a:extLst>
          </p:cNvPr>
          <p:cNvSpPr>
            <a:spLocks noChangeShapeType="1"/>
          </p:cNvSpPr>
          <p:nvPr/>
        </p:nvSpPr>
        <p:spPr bwMode="auto">
          <a:xfrm>
            <a:off x="1187450" y="2349500"/>
            <a:ext cx="68405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2741" name="Line 5">
            <a:extLst>
              <a:ext uri="{FF2B5EF4-FFF2-40B4-BE49-F238E27FC236}">
                <a16:creationId xmlns:a16="http://schemas.microsoft.com/office/drawing/2014/main" id="{35238535-C8B8-4624-B0C0-100C52E781BB}"/>
              </a:ext>
            </a:extLst>
          </p:cNvPr>
          <p:cNvSpPr>
            <a:spLocks noChangeShapeType="1"/>
          </p:cNvSpPr>
          <p:nvPr/>
        </p:nvSpPr>
        <p:spPr bwMode="auto">
          <a:xfrm>
            <a:off x="1042988" y="5661025"/>
            <a:ext cx="6840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72738"/>
                                        </p:tgtEl>
                                        <p:attrNameLst>
                                          <p:attrName>style.visibility</p:attrName>
                                        </p:attrNameLst>
                                      </p:cBhvr>
                                      <p:to>
                                        <p:strVal val="visible"/>
                                      </p:to>
                                    </p:set>
                                    <p:anim calcmode="discrete" valueType="clr">
                                      <p:cBhvr override="childStyle">
                                        <p:cTn id="7" dur="80"/>
                                        <p:tgtEl>
                                          <p:spTgt spid="37273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2738"/>
                                        </p:tgtEl>
                                        <p:attrNameLst>
                                          <p:attrName>fillcolor</p:attrName>
                                        </p:attrNameLst>
                                      </p:cBhvr>
                                      <p:tavLst>
                                        <p:tav tm="0">
                                          <p:val>
                                            <p:clrVal>
                                              <a:schemeClr val="accent2"/>
                                            </p:clrVal>
                                          </p:val>
                                        </p:tav>
                                        <p:tav tm="50000">
                                          <p:val>
                                            <p:clrVal>
                                              <a:schemeClr val="hlink"/>
                                            </p:clrVal>
                                          </p:val>
                                        </p:tav>
                                      </p:tavLst>
                                    </p:anim>
                                    <p:set>
                                      <p:cBhvr>
                                        <p:cTn id="9" dur="80"/>
                                        <p:tgtEl>
                                          <p:spTgt spid="372738"/>
                                        </p:tgtEl>
                                        <p:attrNameLst>
                                          <p:attrName>fill.type</p:attrName>
                                        </p:attrNameLst>
                                      </p:cBhvr>
                                      <p:to>
                                        <p:strVal val="solid"/>
                                      </p:to>
                                    </p:set>
                                  </p:childTnLst>
                                </p:cTn>
                              </p:par>
                            </p:childTnLst>
                          </p:cTn>
                        </p:par>
                        <p:par>
                          <p:cTn id="10" fill="hold" nodeType="afterGroup">
                            <p:stCondLst>
                              <p:cond delay="1120"/>
                            </p:stCondLst>
                            <p:childTnLst>
                              <p:par>
                                <p:cTn id="11" presetID="5" presetClass="entr" presetSubtype="10" fill="hold" grpId="0" nodeType="afterEffect">
                                  <p:stCondLst>
                                    <p:cond delay="0"/>
                                  </p:stCondLst>
                                  <p:childTnLst>
                                    <p:set>
                                      <p:cBhvr>
                                        <p:cTn id="12" dur="1" fill="hold">
                                          <p:stCondLst>
                                            <p:cond delay="0"/>
                                          </p:stCondLst>
                                        </p:cTn>
                                        <p:tgtEl>
                                          <p:spTgt spid="372739">
                                            <p:txEl>
                                              <p:pRg st="0" end="0"/>
                                            </p:txEl>
                                          </p:spTgt>
                                        </p:tgtEl>
                                        <p:attrNameLst>
                                          <p:attrName>style.visibility</p:attrName>
                                        </p:attrNameLst>
                                      </p:cBhvr>
                                      <p:to>
                                        <p:strVal val="visible"/>
                                      </p:to>
                                    </p:set>
                                    <p:animEffect transition="in" filter="checkerboard(across)">
                                      <p:cBhvr>
                                        <p:cTn id="13" dur="500"/>
                                        <p:tgtEl>
                                          <p:spTgt spid="372739">
                                            <p:txEl>
                                              <p:pRg st="0" end="0"/>
                                            </p:txEl>
                                          </p:spTgt>
                                        </p:tgtEl>
                                      </p:cBhvr>
                                    </p:animEffect>
                                  </p:childTnLst>
                                </p:cTn>
                              </p:par>
                            </p:childTnLst>
                          </p:cTn>
                        </p:par>
                        <p:par>
                          <p:cTn id="14" fill="hold" nodeType="afterGroup">
                            <p:stCondLst>
                              <p:cond delay="1620"/>
                            </p:stCondLst>
                            <p:childTnLst>
                              <p:par>
                                <p:cTn id="15" presetID="5" presetClass="entr" presetSubtype="10" fill="hold" grpId="0" nodeType="afterEffect">
                                  <p:stCondLst>
                                    <p:cond delay="0"/>
                                  </p:stCondLst>
                                  <p:childTnLst>
                                    <p:set>
                                      <p:cBhvr>
                                        <p:cTn id="16" dur="1" fill="hold">
                                          <p:stCondLst>
                                            <p:cond delay="0"/>
                                          </p:stCondLst>
                                        </p:cTn>
                                        <p:tgtEl>
                                          <p:spTgt spid="372739">
                                            <p:txEl>
                                              <p:pRg st="2" end="2"/>
                                            </p:txEl>
                                          </p:spTgt>
                                        </p:tgtEl>
                                        <p:attrNameLst>
                                          <p:attrName>style.visibility</p:attrName>
                                        </p:attrNameLst>
                                      </p:cBhvr>
                                      <p:to>
                                        <p:strVal val="visible"/>
                                      </p:to>
                                    </p:set>
                                    <p:animEffect transition="in" filter="checkerboard(across)">
                                      <p:cBhvr>
                                        <p:cTn id="17" dur="500"/>
                                        <p:tgtEl>
                                          <p:spTgt spid="372739">
                                            <p:txEl>
                                              <p:pRg st="2" end="2"/>
                                            </p:txEl>
                                          </p:spTgt>
                                        </p:tgtEl>
                                      </p:cBhvr>
                                    </p:animEffect>
                                  </p:childTnLst>
                                </p:cTn>
                              </p:par>
                            </p:childTnLst>
                          </p:cTn>
                        </p:par>
                        <p:par>
                          <p:cTn id="18" fill="hold" nodeType="afterGroup">
                            <p:stCondLst>
                              <p:cond delay="2120"/>
                            </p:stCondLst>
                            <p:childTnLst>
                              <p:par>
                                <p:cTn id="19" presetID="2" presetClass="entr" presetSubtype="4" fill="hold" nodeType="afterEffect">
                                  <p:stCondLst>
                                    <p:cond delay="0"/>
                                  </p:stCondLst>
                                  <p:childTnLst>
                                    <p:set>
                                      <p:cBhvr>
                                        <p:cTn id="20" dur="1" fill="hold">
                                          <p:stCondLst>
                                            <p:cond delay="0"/>
                                          </p:stCondLst>
                                        </p:cTn>
                                        <p:tgtEl>
                                          <p:spTgt spid="372740"/>
                                        </p:tgtEl>
                                        <p:attrNameLst>
                                          <p:attrName>style.visibility</p:attrName>
                                        </p:attrNameLst>
                                      </p:cBhvr>
                                      <p:to>
                                        <p:strVal val="visible"/>
                                      </p:to>
                                    </p:set>
                                    <p:anim calcmode="lin" valueType="num">
                                      <p:cBhvr additive="base">
                                        <p:cTn id="21" dur="500" fill="hold"/>
                                        <p:tgtEl>
                                          <p:spTgt spid="372740"/>
                                        </p:tgtEl>
                                        <p:attrNameLst>
                                          <p:attrName>ppt_x</p:attrName>
                                        </p:attrNameLst>
                                      </p:cBhvr>
                                      <p:tavLst>
                                        <p:tav tm="0">
                                          <p:val>
                                            <p:strVal val="#ppt_x"/>
                                          </p:val>
                                        </p:tav>
                                        <p:tav tm="100000">
                                          <p:val>
                                            <p:strVal val="#ppt_x"/>
                                          </p:val>
                                        </p:tav>
                                      </p:tavLst>
                                    </p:anim>
                                    <p:anim calcmode="lin" valueType="num">
                                      <p:cBhvr additive="base">
                                        <p:cTn id="22" dur="500" fill="hold"/>
                                        <p:tgtEl>
                                          <p:spTgt spid="372740"/>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620"/>
                            </p:stCondLst>
                            <p:childTnLst>
                              <p:par>
                                <p:cTn id="24" presetID="2" presetClass="entr" presetSubtype="4" fill="hold" grpId="0" nodeType="afterEffect">
                                  <p:stCondLst>
                                    <p:cond delay="0"/>
                                  </p:stCondLst>
                                  <p:childTnLst>
                                    <p:set>
                                      <p:cBhvr>
                                        <p:cTn id="25" dur="1" fill="hold">
                                          <p:stCondLst>
                                            <p:cond delay="0"/>
                                          </p:stCondLst>
                                        </p:cTn>
                                        <p:tgtEl>
                                          <p:spTgt spid="372739">
                                            <p:txEl>
                                              <p:pRg st="3" end="3"/>
                                            </p:txEl>
                                          </p:spTgt>
                                        </p:tgtEl>
                                        <p:attrNameLst>
                                          <p:attrName>style.visibility</p:attrName>
                                        </p:attrNameLst>
                                      </p:cBhvr>
                                      <p:to>
                                        <p:strVal val="visible"/>
                                      </p:to>
                                    </p:set>
                                    <p:anim calcmode="lin" valueType="num">
                                      <p:cBhvr additive="base">
                                        <p:cTn id="26" dur="500" fill="hold"/>
                                        <p:tgtEl>
                                          <p:spTgt spid="372739">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72739">
                                            <p:txEl>
                                              <p:pRg st="3" end="3"/>
                                            </p:txEl>
                                          </p:spTgt>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3120"/>
                            </p:stCondLst>
                            <p:childTnLst>
                              <p:par>
                                <p:cTn id="29" presetID="2" presetClass="entr" presetSubtype="4" fill="hold" grpId="0" nodeType="afterEffect">
                                  <p:stCondLst>
                                    <p:cond delay="0"/>
                                  </p:stCondLst>
                                  <p:childTnLst>
                                    <p:set>
                                      <p:cBhvr>
                                        <p:cTn id="30" dur="1" fill="hold">
                                          <p:stCondLst>
                                            <p:cond delay="0"/>
                                          </p:stCondLst>
                                        </p:cTn>
                                        <p:tgtEl>
                                          <p:spTgt spid="372739">
                                            <p:txEl>
                                              <p:pRg st="4" end="4"/>
                                            </p:txEl>
                                          </p:spTgt>
                                        </p:tgtEl>
                                        <p:attrNameLst>
                                          <p:attrName>style.visibility</p:attrName>
                                        </p:attrNameLst>
                                      </p:cBhvr>
                                      <p:to>
                                        <p:strVal val="visible"/>
                                      </p:to>
                                    </p:set>
                                    <p:anim calcmode="lin" valueType="num">
                                      <p:cBhvr additive="base">
                                        <p:cTn id="31" dur="500" fill="hold"/>
                                        <p:tgtEl>
                                          <p:spTgt spid="3727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2739">
                                            <p:txEl>
                                              <p:pRg st="4" end="4"/>
                                            </p:txEl>
                                          </p:spTgt>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3620"/>
                            </p:stCondLst>
                            <p:childTnLst>
                              <p:par>
                                <p:cTn id="34" presetID="2" presetClass="entr" presetSubtype="4" fill="hold" grpId="0" nodeType="afterEffect">
                                  <p:stCondLst>
                                    <p:cond delay="0"/>
                                  </p:stCondLst>
                                  <p:childTnLst>
                                    <p:set>
                                      <p:cBhvr>
                                        <p:cTn id="35" dur="1" fill="hold">
                                          <p:stCondLst>
                                            <p:cond delay="0"/>
                                          </p:stCondLst>
                                        </p:cTn>
                                        <p:tgtEl>
                                          <p:spTgt spid="372739">
                                            <p:txEl>
                                              <p:pRg st="5" end="5"/>
                                            </p:txEl>
                                          </p:spTgt>
                                        </p:tgtEl>
                                        <p:attrNameLst>
                                          <p:attrName>style.visibility</p:attrName>
                                        </p:attrNameLst>
                                      </p:cBhvr>
                                      <p:to>
                                        <p:strVal val="visible"/>
                                      </p:to>
                                    </p:set>
                                    <p:anim calcmode="lin" valueType="num">
                                      <p:cBhvr additive="base">
                                        <p:cTn id="36" dur="500" fill="hold"/>
                                        <p:tgtEl>
                                          <p:spTgt spid="372739">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72739">
                                            <p:txEl>
                                              <p:pRg st="5" end="5"/>
                                            </p:txEl>
                                          </p:spTgt>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4120"/>
                            </p:stCondLst>
                            <p:childTnLst>
                              <p:par>
                                <p:cTn id="39" presetID="5" presetClass="entr" presetSubtype="10" fill="hold" grpId="0" nodeType="afterEffect">
                                  <p:stCondLst>
                                    <p:cond delay="0"/>
                                  </p:stCondLst>
                                  <p:childTnLst>
                                    <p:set>
                                      <p:cBhvr>
                                        <p:cTn id="40" dur="1" fill="hold">
                                          <p:stCondLst>
                                            <p:cond delay="0"/>
                                          </p:stCondLst>
                                        </p:cTn>
                                        <p:tgtEl>
                                          <p:spTgt spid="372739">
                                            <p:txEl>
                                              <p:pRg st="7" end="7"/>
                                            </p:txEl>
                                          </p:spTgt>
                                        </p:tgtEl>
                                        <p:attrNameLst>
                                          <p:attrName>style.visibility</p:attrName>
                                        </p:attrNameLst>
                                      </p:cBhvr>
                                      <p:to>
                                        <p:strVal val="visible"/>
                                      </p:to>
                                    </p:set>
                                    <p:animEffect transition="in" filter="checkerboard(across)">
                                      <p:cBhvr>
                                        <p:cTn id="41" dur="500"/>
                                        <p:tgtEl>
                                          <p:spTgt spid="372739">
                                            <p:txEl>
                                              <p:pRg st="7" end="7"/>
                                            </p:txEl>
                                          </p:spTgt>
                                        </p:tgtEl>
                                      </p:cBhvr>
                                    </p:animEffect>
                                  </p:childTnLst>
                                </p:cTn>
                              </p:par>
                            </p:childTnLst>
                          </p:cTn>
                        </p:par>
                        <p:par>
                          <p:cTn id="42" fill="hold" nodeType="afterGroup">
                            <p:stCondLst>
                              <p:cond delay="4620"/>
                            </p:stCondLst>
                            <p:childTnLst>
                              <p:par>
                                <p:cTn id="43" presetID="2" presetClass="entr" presetSubtype="4" fill="hold" nodeType="afterEffect">
                                  <p:stCondLst>
                                    <p:cond delay="0"/>
                                  </p:stCondLst>
                                  <p:childTnLst>
                                    <p:set>
                                      <p:cBhvr>
                                        <p:cTn id="44" dur="1" fill="hold">
                                          <p:stCondLst>
                                            <p:cond delay="0"/>
                                          </p:stCondLst>
                                        </p:cTn>
                                        <p:tgtEl>
                                          <p:spTgt spid="372741"/>
                                        </p:tgtEl>
                                        <p:attrNameLst>
                                          <p:attrName>style.visibility</p:attrName>
                                        </p:attrNameLst>
                                      </p:cBhvr>
                                      <p:to>
                                        <p:strVal val="visible"/>
                                      </p:to>
                                    </p:set>
                                    <p:anim calcmode="lin" valueType="num">
                                      <p:cBhvr additive="base">
                                        <p:cTn id="45" dur="500" fill="hold"/>
                                        <p:tgtEl>
                                          <p:spTgt spid="372741"/>
                                        </p:tgtEl>
                                        <p:attrNameLst>
                                          <p:attrName>ppt_x</p:attrName>
                                        </p:attrNameLst>
                                      </p:cBhvr>
                                      <p:tavLst>
                                        <p:tav tm="0">
                                          <p:val>
                                            <p:strVal val="#ppt_x"/>
                                          </p:val>
                                        </p:tav>
                                        <p:tav tm="100000">
                                          <p:val>
                                            <p:strVal val="#ppt_x"/>
                                          </p:val>
                                        </p:tav>
                                      </p:tavLst>
                                    </p:anim>
                                    <p:anim calcmode="lin" valueType="num">
                                      <p:cBhvr additive="base">
                                        <p:cTn id="46" dur="500" fill="hold"/>
                                        <p:tgtEl>
                                          <p:spTgt spid="3727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8" grpId="0"/>
      <p:bldP spid="372739"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D78F279C-8340-4DDB-A729-BF7746E9B77F}"/>
              </a:ext>
            </a:extLst>
          </p:cNvPr>
          <p:cNvSpPr>
            <a:spLocks noGrp="1"/>
          </p:cNvSpPr>
          <p:nvPr>
            <p:ph type="sldNum" sz="quarter" idx="10"/>
          </p:nvPr>
        </p:nvSpPr>
        <p:spPr/>
        <p:txBody>
          <a:bodyPr/>
          <a:lstStyle/>
          <a:p>
            <a:r>
              <a:rPr lang="en-GB" altLang="en-US"/>
              <a:t>Page </a:t>
            </a:r>
            <a:fld id="{41B654A5-9AB9-449E-BB44-796C584580A8}" type="slidenum">
              <a:rPr lang="en-GB" altLang="en-US"/>
              <a:pPr/>
              <a:t>34</a:t>
            </a:fld>
            <a:r>
              <a:rPr lang="en-GB" altLang="en-US" sz="1400" b="0">
                <a:solidFill>
                  <a:schemeClr val="tx1"/>
                </a:solidFill>
              </a:rPr>
              <a:t> | 05 June 2006 | UNIX Fundamentals </a:t>
            </a:r>
          </a:p>
        </p:txBody>
      </p:sp>
      <p:pic>
        <p:nvPicPr>
          <p:cNvPr id="378886" name="Picture 6">
            <a:extLst>
              <a:ext uri="{FF2B5EF4-FFF2-40B4-BE49-F238E27FC236}">
                <a16:creationId xmlns:a16="http://schemas.microsoft.com/office/drawing/2014/main" id="{A753C5F4-5922-4721-8C7B-A7BC92DAC24F}"/>
              </a:ext>
            </a:extLst>
          </p:cNvPr>
          <p:cNvPicPr>
            <a:picLocks noChangeAspect="1" noChangeArrowheads="1"/>
          </p:cNvPicPr>
          <p:nvPr/>
        </p:nvPicPr>
        <p:blipFill>
          <a:blip r:embed="rId3">
            <a:lum bright="90000" contrast="-80000"/>
            <a:extLst>
              <a:ext uri="{28A0092B-C50C-407E-A947-70E740481C1C}">
                <a14:useLocalDpi xmlns:a14="http://schemas.microsoft.com/office/drawing/2010/main" val="0"/>
              </a:ext>
            </a:extLst>
          </a:blip>
          <a:srcRect/>
          <a:stretch>
            <a:fillRect/>
          </a:stretch>
        </p:blipFill>
        <p:spPr bwMode="auto">
          <a:xfrm>
            <a:off x="3419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882" name="Rectangle 2">
            <a:extLst>
              <a:ext uri="{FF2B5EF4-FFF2-40B4-BE49-F238E27FC236}">
                <a16:creationId xmlns:a16="http://schemas.microsoft.com/office/drawing/2014/main" id="{97738808-403F-4608-8EB4-2897C6226CD6}"/>
              </a:ext>
            </a:extLst>
          </p:cNvPr>
          <p:cNvSpPr>
            <a:spLocks noGrp="1" noChangeArrowheads="1"/>
          </p:cNvSpPr>
          <p:nvPr>
            <p:ph type="title"/>
          </p:nvPr>
        </p:nvSpPr>
        <p:spPr/>
        <p:txBody>
          <a:bodyPr/>
          <a:lstStyle/>
          <a:p>
            <a:r>
              <a:rPr lang="en-GB" altLang="en-US" sz="4000"/>
              <a:t>Structure of UNIX Checkpoint - 2</a:t>
            </a:r>
          </a:p>
        </p:txBody>
      </p:sp>
      <p:sp>
        <p:nvSpPr>
          <p:cNvPr id="378883" name="Rectangle 3">
            <a:extLst>
              <a:ext uri="{FF2B5EF4-FFF2-40B4-BE49-F238E27FC236}">
                <a16:creationId xmlns:a16="http://schemas.microsoft.com/office/drawing/2014/main" id="{37DFF608-3ACA-4C10-9A0D-508632A77DEF}"/>
              </a:ext>
            </a:extLst>
          </p:cNvPr>
          <p:cNvSpPr>
            <a:spLocks noGrp="1" noChangeArrowheads="1"/>
          </p:cNvSpPr>
          <p:nvPr>
            <p:ph type="body" idx="1"/>
          </p:nvPr>
        </p:nvSpPr>
        <p:spPr/>
        <p:txBody>
          <a:bodyPr/>
          <a:lstStyle/>
          <a:p>
            <a:pPr marL="457200" indent="-457200"/>
            <a:r>
              <a:rPr lang="en-GB" altLang="en-US"/>
              <a:t>Name the three file descriptors assigned by the shell when a program starts?</a:t>
            </a:r>
          </a:p>
          <a:p>
            <a:pPr marL="457200" indent="-457200">
              <a:buFont typeface="Wingdings" panose="05000000000000000000" pitchFamily="2" charset="2"/>
              <a:buNone/>
            </a:pPr>
            <a:endParaRPr lang="en-GB" altLang="en-US" sz="1000"/>
          </a:p>
          <a:p>
            <a:pPr marL="838200" lvl="1" indent="-381000">
              <a:buFont typeface="Wingdings" panose="05000000000000000000" pitchFamily="2" charset="2"/>
              <a:buAutoNum type="arabicPeriod"/>
            </a:pPr>
            <a:r>
              <a:rPr lang="en-GB" altLang="en-US"/>
              <a:t>……………………………………</a:t>
            </a:r>
          </a:p>
          <a:p>
            <a:pPr marL="838200" lvl="1" indent="-381000">
              <a:buFont typeface="Wingdings" panose="05000000000000000000" pitchFamily="2" charset="2"/>
              <a:buAutoNum type="arabicPeriod"/>
            </a:pPr>
            <a:endParaRPr lang="en-GB" altLang="en-US"/>
          </a:p>
          <a:p>
            <a:pPr marL="838200" lvl="1" indent="-381000">
              <a:buFont typeface="Wingdings" panose="05000000000000000000" pitchFamily="2" charset="2"/>
              <a:buAutoNum type="arabicPeriod"/>
            </a:pPr>
            <a:r>
              <a:rPr lang="en-GB" altLang="en-US"/>
              <a:t>……………………………………</a:t>
            </a:r>
          </a:p>
          <a:p>
            <a:pPr marL="838200" lvl="1" indent="-381000">
              <a:buFont typeface="Wingdings" panose="05000000000000000000" pitchFamily="2" charset="2"/>
              <a:buAutoNum type="arabicPeriod"/>
            </a:pPr>
            <a:endParaRPr lang="en-GB" altLang="en-US"/>
          </a:p>
          <a:p>
            <a:pPr marL="838200" lvl="1" indent="-381000">
              <a:buFont typeface="Wingdings" panose="05000000000000000000" pitchFamily="2" charset="2"/>
              <a:buAutoNum type="arabicPeriod"/>
            </a:pPr>
            <a:r>
              <a:rPr lang="en-GB" altLang="en-US"/>
              <a:t>……………………………………</a:t>
            </a:r>
          </a:p>
          <a:p>
            <a:pPr marL="457200" indent="-457200"/>
            <a:endParaRPr lang="en-GB" altLang="en-US"/>
          </a:p>
          <a:p>
            <a:pPr marL="457200" indent="-457200"/>
            <a:r>
              <a:rPr lang="en-GB" altLang="en-US"/>
              <a:t>What characters are not recommended to be used when naming files &amp; directories?</a:t>
            </a:r>
          </a:p>
          <a:p>
            <a:pPr marL="457200" indent="-457200"/>
            <a:endParaRPr lang="en-GB" altLang="en-US"/>
          </a:p>
          <a:p>
            <a:pPr marL="838200" lvl="1" indent="-381000"/>
            <a:endParaRPr lang="en-GB" altLang="en-US"/>
          </a:p>
        </p:txBody>
      </p:sp>
      <p:sp>
        <p:nvSpPr>
          <p:cNvPr id="378885" name="Line 5">
            <a:extLst>
              <a:ext uri="{FF2B5EF4-FFF2-40B4-BE49-F238E27FC236}">
                <a16:creationId xmlns:a16="http://schemas.microsoft.com/office/drawing/2014/main" id="{72E30C91-479F-4DA8-94B9-0F3AB7A694FE}"/>
              </a:ext>
            </a:extLst>
          </p:cNvPr>
          <p:cNvSpPr>
            <a:spLocks noChangeShapeType="1"/>
          </p:cNvSpPr>
          <p:nvPr/>
        </p:nvSpPr>
        <p:spPr bwMode="auto">
          <a:xfrm>
            <a:off x="1042988" y="5805488"/>
            <a:ext cx="6840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78882"/>
                                        </p:tgtEl>
                                        <p:attrNameLst>
                                          <p:attrName>style.visibility</p:attrName>
                                        </p:attrNameLst>
                                      </p:cBhvr>
                                      <p:to>
                                        <p:strVal val="visible"/>
                                      </p:to>
                                    </p:set>
                                    <p:anim calcmode="discrete" valueType="clr">
                                      <p:cBhvr override="childStyle">
                                        <p:cTn id="7" dur="80"/>
                                        <p:tgtEl>
                                          <p:spTgt spid="37888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8882"/>
                                        </p:tgtEl>
                                        <p:attrNameLst>
                                          <p:attrName>fillcolor</p:attrName>
                                        </p:attrNameLst>
                                      </p:cBhvr>
                                      <p:tavLst>
                                        <p:tav tm="0">
                                          <p:val>
                                            <p:clrVal>
                                              <a:schemeClr val="accent2"/>
                                            </p:clrVal>
                                          </p:val>
                                        </p:tav>
                                        <p:tav tm="50000">
                                          <p:val>
                                            <p:clrVal>
                                              <a:schemeClr val="hlink"/>
                                            </p:clrVal>
                                          </p:val>
                                        </p:tav>
                                      </p:tavLst>
                                    </p:anim>
                                    <p:set>
                                      <p:cBhvr>
                                        <p:cTn id="9" dur="80"/>
                                        <p:tgtEl>
                                          <p:spTgt spid="378882"/>
                                        </p:tgtEl>
                                        <p:attrNameLst>
                                          <p:attrName>fill.type</p:attrName>
                                        </p:attrNameLst>
                                      </p:cBhvr>
                                      <p:to>
                                        <p:strVal val="solid"/>
                                      </p:to>
                                    </p:set>
                                  </p:childTnLst>
                                </p:cTn>
                              </p:par>
                            </p:childTnLst>
                          </p:cTn>
                        </p:par>
                        <p:par>
                          <p:cTn id="10" fill="hold" nodeType="afterGroup">
                            <p:stCondLst>
                              <p:cond delay="1120"/>
                            </p:stCondLst>
                            <p:childTnLst>
                              <p:par>
                                <p:cTn id="11" presetID="5" presetClass="entr" presetSubtype="10" fill="hold" grpId="0" nodeType="afterEffect">
                                  <p:stCondLst>
                                    <p:cond delay="0"/>
                                  </p:stCondLst>
                                  <p:childTnLst>
                                    <p:set>
                                      <p:cBhvr>
                                        <p:cTn id="12" dur="1" fill="hold">
                                          <p:stCondLst>
                                            <p:cond delay="0"/>
                                          </p:stCondLst>
                                        </p:cTn>
                                        <p:tgtEl>
                                          <p:spTgt spid="378883">
                                            <p:txEl>
                                              <p:pRg st="0" end="0"/>
                                            </p:txEl>
                                          </p:spTgt>
                                        </p:tgtEl>
                                        <p:attrNameLst>
                                          <p:attrName>style.visibility</p:attrName>
                                        </p:attrNameLst>
                                      </p:cBhvr>
                                      <p:to>
                                        <p:strVal val="visible"/>
                                      </p:to>
                                    </p:set>
                                    <p:animEffect transition="in" filter="checkerboard(across)">
                                      <p:cBhvr>
                                        <p:cTn id="13" dur="500"/>
                                        <p:tgtEl>
                                          <p:spTgt spid="378883">
                                            <p:txEl>
                                              <p:pRg st="0" end="0"/>
                                            </p:txEl>
                                          </p:spTgt>
                                        </p:tgtEl>
                                      </p:cBhvr>
                                    </p:animEffect>
                                  </p:childTnLst>
                                </p:cTn>
                              </p:par>
                            </p:childTnLst>
                          </p:cTn>
                        </p:par>
                        <p:par>
                          <p:cTn id="14" fill="hold" nodeType="afterGroup">
                            <p:stCondLst>
                              <p:cond delay="1620"/>
                            </p:stCondLst>
                            <p:childTnLst>
                              <p:par>
                                <p:cTn id="15" presetID="2" presetClass="entr" presetSubtype="2" fill="hold" nodeType="afterEffect">
                                  <p:stCondLst>
                                    <p:cond delay="0"/>
                                  </p:stCondLst>
                                  <p:childTnLst>
                                    <p:set>
                                      <p:cBhvr>
                                        <p:cTn id="16" dur="1" fill="hold">
                                          <p:stCondLst>
                                            <p:cond delay="0"/>
                                          </p:stCondLst>
                                        </p:cTn>
                                        <p:tgtEl>
                                          <p:spTgt spid="378883">
                                            <p:txEl>
                                              <p:pRg st="2" end="2"/>
                                            </p:txEl>
                                          </p:spTgt>
                                        </p:tgtEl>
                                        <p:attrNameLst>
                                          <p:attrName>style.visibility</p:attrName>
                                        </p:attrNameLst>
                                      </p:cBhvr>
                                      <p:to>
                                        <p:strVal val="visible"/>
                                      </p:to>
                                    </p:set>
                                    <p:anim calcmode="lin" valueType="num">
                                      <p:cBhvr additive="base">
                                        <p:cTn id="17" dur="500" fill="hold"/>
                                        <p:tgtEl>
                                          <p:spTgt spid="3788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7888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120"/>
                            </p:stCondLst>
                            <p:childTnLst>
                              <p:par>
                                <p:cTn id="20" presetID="2" presetClass="entr" presetSubtype="2" fill="hold" nodeType="afterEffect">
                                  <p:stCondLst>
                                    <p:cond delay="0"/>
                                  </p:stCondLst>
                                  <p:childTnLst>
                                    <p:set>
                                      <p:cBhvr>
                                        <p:cTn id="21" dur="1" fill="hold">
                                          <p:stCondLst>
                                            <p:cond delay="0"/>
                                          </p:stCondLst>
                                        </p:cTn>
                                        <p:tgtEl>
                                          <p:spTgt spid="378883">
                                            <p:txEl>
                                              <p:pRg st="4" end="4"/>
                                            </p:txEl>
                                          </p:spTgt>
                                        </p:tgtEl>
                                        <p:attrNameLst>
                                          <p:attrName>style.visibility</p:attrName>
                                        </p:attrNameLst>
                                      </p:cBhvr>
                                      <p:to>
                                        <p:strVal val="visible"/>
                                      </p:to>
                                    </p:set>
                                    <p:anim calcmode="lin" valueType="num">
                                      <p:cBhvr additive="base">
                                        <p:cTn id="22" dur="500" fill="hold"/>
                                        <p:tgtEl>
                                          <p:spTgt spid="378883">
                                            <p:txEl>
                                              <p:pRg st="4" end="4"/>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78883">
                                            <p:txEl>
                                              <p:pRg st="4" end="4"/>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620"/>
                            </p:stCondLst>
                            <p:childTnLst>
                              <p:par>
                                <p:cTn id="25" presetID="2" presetClass="entr" presetSubtype="2" fill="hold" nodeType="afterEffect">
                                  <p:stCondLst>
                                    <p:cond delay="0"/>
                                  </p:stCondLst>
                                  <p:childTnLst>
                                    <p:set>
                                      <p:cBhvr>
                                        <p:cTn id="26" dur="1" fill="hold">
                                          <p:stCondLst>
                                            <p:cond delay="0"/>
                                          </p:stCondLst>
                                        </p:cTn>
                                        <p:tgtEl>
                                          <p:spTgt spid="378883">
                                            <p:txEl>
                                              <p:pRg st="6" end="6"/>
                                            </p:txEl>
                                          </p:spTgt>
                                        </p:tgtEl>
                                        <p:attrNameLst>
                                          <p:attrName>style.visibility</p:attrName>
                                        </p:attrNameLst>
                                      </p:cBhvr>
                                      <p:to>
                                        <p:strVal val="visible"/>
                                      </p:to>
                                    </p:set>
                                    <p:anim calcmode="lin" valueType="num">
                                      <p:cBhvr additive="base">
                                        <p:cTn id="27" dur="500" fill="hold"/>
                                        <p:tgtEl>
                                          <p:spTgt spid="378883">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78883">
                                            <p:txEl>
                                              <p:pRg st="6" end="6"/>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3120"/>
                            </p:stCondLst>
                            <p:childTnLst>
                              <p:par>
                                <p:cTn id="30" presetID="5" presetClass="entr" presetSubtype="10" fill="hold" grpId="0" nodeType="afterEffect">
                                  <p:stCondLst>
                                    <p:cond delay="0"/>
                                  </p:stCondLst>
                                  <p:childTnLst>
                                    <p:set>
                                      <p:cBhvr>
                                        <p:cTn id="31" dur="1" fill="hold">
                                          <p:stCondLst>
                                            <p:cond delay="0"/>
                                          </p:stCondLst>
                                        </p:cTn>
                                        <p:tgtEl>
                                          <p:spTgt spid="378883">
                                            <p:txEl>
                                              <p:pRg st="8" end="8"/>
                                            </p:txEl>
                                          </p:spTgt>
                                        </p:tgtEl>
                                        <p:attrNameLst>
                                          <p:attrName>style.visibility</p:attrName>
                                        </p:attrNameLst>
                                      </p:cBhvr>
                                      <p:to>
                                        <p:strVal val="visible"/>
                                      </p:to>
                                    </p:set>
                                    <p:animEffect transition="in" filter="checkerboard(across)">
                                      <p:cBhvr>
                                        <p:cTn id="32" dur="500"/>
                                        <p:tgtEl>
                                          <p:spTgt spid="378883">
                                            <p:txEl>
                                              <p:pRg st="8" end="8"/>
                                            </p:txEl>
                                          </p:spTgt>
                                        </p:tgtEl>
                                      </p:cBhvr>
                                    </p:animEffect>
                                  </p:childTnLst>
                                </p:cTn>
                              </p:par>
                            </p:childTnLst>
                          </p:cTn>
                        </p:par>
                        <p:par>
                          <p:cTn id="33" fill="hold" nodeType="afterGroup">
                            <p:stCondLst>
                              <p:cond delay="3620"/>
                            </p:stCondLst>
                            <p:childTnLst>
                              <p:par>
                                <p:cTn id="34" presetID="2" presetClass="entr" presetSubtype="4" fill="hold" nodeType="afterEffect">
                                  <p:stCondLst>
                                    <p:cond delay="0"/>
                                  </p:stCondLst>
                                  <p:childTnLst>
                                    <p:set>
                                      <p:cBhvr>
                                        <p:cTn id="35" dur="1" fill="hold">
                                          <p:stCondLst>
                                            <p:cond delay="0"/>
                                          </p:stCondLst>
                                        </p:cTn>
                                        <p:tgtEl>
                                          <p:spTgt spid="378885"/>
                                        </p:tgtEl>
                                        <p:attrNameLst>
                                          <p:attrName>style.visibility</p:attrName>
                                        </p:attrNameLst>
                                      </p:cBhvr>
                                      <p:to>
                                        <p:strVal val="visible"/>
                                      </p:to>
                                    </p:set>
                                    <p:anim calcmode="lin" valueType="num">
                                      <p:cBhvr additive="base">
                                        <p:cTn id="36" dur="500" fill="hold"/>
                                        <p:tgtEl>
                                          <p:spTgt spid="378885"/>
                                        </p:tgtEl>
                                        <p:attrNameLst>
                                          <p:attrName>ppt_x</p:attrName>
                                        </p:attrNameLst>
                                      </p:cBhvr>
                                      <p:tavLst>
                                        <p:tav tm="0">
                                          <p:val>
                                            <p:strVal val="#ppt_x"/>
                                          </p:val>
                                        </p:tav>
                                        <p:tav tm="100000">
                                          <p:val>
                                            <p:strVal val="#ppt_x"/>
                                          </p:val>
                                        </p:tav>
                                      </p:tavLst>
                                    </p:anim>
                                    <p:anim calcmode="lin" valueType="num">
                                      <p:cBhvr additive="base">
                                        <p:cTn id="37" dur="500" fill="hold"/>
                                        <p:tgtEl>
                                          <p:spTgt spid="3788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p:bldP spid="37888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FF0CA41-AE3F-47CE-9EA3-3A5E4BD8E6FC}"/>
              </a:ext>
            </a:extLst>
          </p:cNvPr>
          <p:cNvSpPr>
            <a:spLocks noGrp="1"/>
          </p:cNvSpPr>
          <p:nvPr>
            <p:ph type="sldNum" sz="quarter" idx="10"/>
          </p:nvPr>
        </p:nvSpPr>
        <p:spPr/>
        <p:txBody>
          <a:bodyPr/>
          <a:lstStyle/>
          <a:p>
            <a:r>
              <a:rPr lang="en-GB" altLang="en-US"/>
              <a:t>Page </a:t>
            </a:r>
            <a:fld id="{6E811162-30C2-4BBB-94E4-FD91CA98538D}" type="slidenum">
              <a:rPr lang="en-GB" altLang="en-US"/>
              <a:pPr/>
              <a:t>35</a:t>
            </a:fld>
            <a:r>
              <a:rPr lang="en-GB" altLang="en-US" sz="1400" b="0">
                <a:solidFill>
                  <a:schemeClr val="tx1"/>
                </a:solidFill>
              </a:rPr>
              <a:t> | 05 June 2006 | UNIX Fundamentals </a:t>
            </a:r>
          </a:p>
        </p:txBody>
      </p:sp>
      <p:pic>
        <p:nvPicPr>
          <p:cNvPr id="223237" name="Picture 5">
            <a:extLst>
              <a:ext uri="{FF2B5EF4-FFF2-40B4-BE49-F238E27FC236}">
                <a16:creationId xmlns:a16="http://schemas.microsoft.com/office/drawing/2014/main" id="{5FD7E7BF-112E-479C-A008-8C2A52FF0750}"/>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34" name="Rectangle 2">
            <a:extLst>
              <a:ext uri="{FF2B5EF4-FFF2-40B4-BE49-F238E27FC236}">
                <a16:creationId xmlns:a16="http://schemas.microsoft.com/office/drawing/2014/main" id="{F8FE1895-73DE-43FA-8220-162B923C9C05}"/>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223235" name="Rectangle 3">
            <a:extLst>
              <a:ext uri="{FF2B5EF4-FFF2-40B4-BE49-F238E27FC236}">
                <a16:creationId xmlns:a16="http://schemas.microsoft.com/office/drawing/2014/main" id="{DFF06728-5A6D-473A-9168-1C2CA1309231}"/>
              </a:ext>
            </a:extLst>
          </p:cNvPr>
          <p:cNvSpPr>
            <a:spLocks noGrp="1" noChangeArrowheads="1"/>
          </p:cNvSpPr>
          <p:nvPr>
            <p:ph type="body" idx="1"/>
          </p:nvPr>
        </p:nvSpPr>
        <p:spPr>
          <a:xfrm>
            <a:off x="685800" y="1484313"/>
            <a:ext cx="7772400" cy="4321175"/>
          </a:xfrm>
        </p:spPr>
        <p:txBody>
          <a:bodyPr/>
          <a:lstStyle/>
          <a:p>
            <a:pPr>
              <a:lnSpc>
                <a:spcPct val="90000"/>
              </a:lnSpc>
            </a:pPr>
            <a:r>
              <a:rPr lang="en-US" altLang="en-US">
                <a:solidFill>
                  <a:schemeClr val="hlink"/>
                </a:solidFill>
              </a:rPr>
              <a:t>UNIX History</a:t>
            </a:r>
          </a:p>
          <a:p>
            <a:pPr>
              <a:lnSpc>
                <a:spcPct val="90000"/>
              </a:lnSpc>
            </a:pPr>
            <a:r>
              <a:rPr lang="en-US" altLang="en-US">
                <a:solidFill>
                  <a:schemeClr val="hlink"/>
                </a:solidFill>
              </a:rPr>
              <a:t>The Many Flavours’ of UNIX</a:t>
            </a:r>
          </a:p>
          <a:p>
            <a:pPr>
              <a:lnSpc>
                <a:spcPct val="90000"/>
              </a:lnSpc>
            </a:pPr>
            <a:r>
              <a:rPr lang="en-US" altLang="en-US">
                <a:solidFill>
                  <a:schemeClr val="hlink"/>
                </a:solidFill>
              </a:rPr>
              <a:t>The Structure of UNIX</a:t>
            </a:r>
          </a:p>
          <a:p>
            <a:pPr>
              <a:lnSpc>
                <a:spcPct val="90000"/>
              </a:lnSpc>
            </a:pPr>
            <a:r>
              <a:rPr lang="en-US" altLang="en-US" sz="3200">
                <a:solidFill>
                  <a:srgbClr val="800000"/>
                </a:solidFill>
              </a:rPr>
              <a:t>Access to UNIX Systems</a:t>
            </a:r>
          </a:p>
          <a:p>
            <a:pPr lvl="1">
              <a:lnSpc>
                <a:spcPct val="90000"/>
              </a:lnSpc>
            </a:pPr>
            <a:r>
              <a:rPr lang="en-US" altLang="en-US">
                <a:solidFill>
                  <a:srgbClr val="800000"/>
                </a:solidFill>
              </a:rPr>
              <a:t>Logging on and off</a:t>
            </a:r>
          </a:p>
          <a:p>
            <a:pPr lvl="1">
              <a:lnSpc>
                <a:spcPct val="90000"/>
              </a:lnSpc>
            </a:pPr>
            <a:r>
              <a:rPr lang="en-US" altLang="en-US">
                <a:solidFill>
                  <a:srgbClr val="800000"/>
                </a:solidFill>
              </a:rPr>
              <a:t>whoami &amp; whereami</a:t>
            </a:r>
          </a:p>
          <a:p>
            <a:pPr lvl="1">
              <a:lnSpc>
                <a:spcPct val="90000"/>
              </a:lnSpc>
            </a:pPr>
            <a:r>
              <a:rPr lang="en-US" altLang="en-US">
                <a:solidFill>
                  <a:srgbClr val="800000"/>
                </a:solidFill>
              </a:rPr>
              <a:t>Changing Users</a:t>
            </a:r>
          </a:p>
          <a:p>
            <a:pPr>
              <a:lnSpc>
                <a:spcPct val="90000"/>
              </a:lnSpc>
            </a:pPr>
            <a:r>
              <a:rPr lang="en-US" altLang="en-US">
                <a:solidFill>
                  <a:schemeClr val="hlink"/>
                </a:solidFill>
              </a:rPr>
              <a:t>Processes</a:t>
            </a:r>
          </a:p>
          <a:p>
            <a:pPr>
              <a:lnSpc>
                <a:spcPct val="90000"/>
              </a:lnSpc>
            </a:pPr>
            <a:r>
              <a:rPr lang="en-US" altLang="en-US">
                <a:solidFill>
                  <a:schemeClr val="hlink"/>
                </a:solidFill>
              </a:rPr>
              <a:t>Filesystems &amp; Directories</a:t>
            </a:r>
          </a:p>
          <a:p>
            <a:pPr>
              <a:lnSpc>
                <a:spcPct val="90000"/>
              </a:lnSpc>
            </a:pPr>
            <a:r>
              <a:rPr lang="en-US" altLang="en-US">
                <a:solidFill>
                  <a:schemeClr val="hlink"/>
                </a:solidFill>
              </a:rPr>
              <a:t>Devices</a:t>
            </a:r>
          </a:p>
          <a:p>
            <a:pPr>
              <a:lnSpc>
                <a:spcPct val="90000"/>
              </a:lnSpc>
            </a:pPr>
            <a:endParaRPr lang="en-GB" altLang="en-US">
              <a:solidFill>
                <a:schemeClr val="hlink"/>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3234"/>
                                        </p:tgtEl>
                                        <p:attrNameLst>
                                          <p:attrName>style.visibility</p:attrName>
                                        </p:attrNameLst>
                                      </p:cBhvr>
                                      <p:to>
                                        <p:strVal val="visible"/>
                                      </p:to>
                                    </p:set>
                                    <p:animEffect transition="in" filter="fade">
                                      <p:cBhvr>
                                        <p:cTn id="7" dur="2000"/>
                                        <p:tgtEl>
                                          <p:spTgt spid="2232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3235"/>
                                        </p:tgtEl>
                                        <p:attrNameLst>
                                          <p:attrName>style.visibility</p:attrName>
                                        </p:attrNameLst>
                                      </p:cBhvr>
                                      <p:to>
                                        <p:strVal val="visible"/>
                                      </p:to>
                                    </p:set>
                                    <p:animEffect transition="in" filter="fade">
                                      <p:cBhvr>
                                        <p:cTn id="10" dur="2000"/>
                                        <p:tgtEl>
                                          <p:spTgt spid="223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p:bldP spid="22323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A2F6B9-F35D-4DE8-A585-36091F0A779D}"/>
              </a:ext>
            </a:extLst>
          </p:cNvPr>
          <p:cNvSpPr>
            <a:spLocks noGrp="1"/>
          </p:cNvSpPr>
          <p:nvPr>
            <p:ph type="sldNum" sz="quarter" idx="10"/>
          </p:nvPr>
        </p:nvSpPr>
        <p:spPr/>
        <p:txBody>
          <a:bodyPr/>
          <a:lstStyle/>
          <a:p>
            <a:r>
              <a:rPr lang="en-GB" altLang="en-US"/>
              <a:t>Page </a:t>
            </a:r>
            <a:fld id="{FB6B8CC8-554B-430E-AEA1-0DB5003EB4E5}" type="slidenum">
              <a:rPr lang="en-GB" altLang="en-US"/>
              <a:pPr/>
              <a:t>36</a:t>
            </a:fld>
            <a:r>
              <a:rPr lang="en-GB" altLang="en-US" sz="1400" b="0">
                <a:solidFill>
                  <a:schemeClr val="tx1"/>
                </a:solidFill>
              </a:rPr>
              <a:t> | 05 June 2006 | UNIX Fundamentals </a:t>
            </a:r>
          </a:p>
        </p:txBody>
      </p:sp>
      <p:sp>
        <p:nvSpPr>
          <p:cNvPr id="110594" name="Rectangle 2">
            <a:extLst>
              <a:ext uri="{FF2B5EF4-FFF2-40B4-BE49-F238E27FC236}">
                <a16:creationId xmlns:a16="http://schemas.microsoft.com/office/drawing/2014/main" id="{95D408D5-781C-4943-A6B6-BFF77BA7A7FB}"/>
              </a:ext>
            </a:extLst>
          </p:cNvPr>
          <p:cNvSpPr>
            <a:spLocks noGrp="1" noChangeArrowheads="1"/>
          </p:cNvSpPr>
          <p:nvPr>
            <p:ph type="title"/>
          </p:nvPr>
        </p:nvSpPr>
        <p:spPr/>
        <p:txBody>
          <a:bodyPr/>
          <a:lstStyle/>
          <a:p>
            <a:r>
              <a:rPr lang="en-GB" altLang="en-US"/>
              <a:t>Accessing UNIX Systems</a:t>
            </a:r>
            <a:endParaRPr lang="en-US" altLang="en-US"/>
          </a:p>
        </p:txBody>
      </p:sp>
      <p:sp>
        <p:nvSpPr>
          <p:cNvPr id="110595" name="Rectangle 3">
            <a:extLst>
              <a:ext uri="{FF2B5EF4-FFF2-40B4-BE49-F238E27FC236}">
                <a16:creationId xmlns:a16="http://schemas.microsoft.com/office/drawing/2014/main" id="{07316EF8-7E7E-4EFB-B528-75CD192D81AF}"/>
              </a:ext>
            </a:extLst>
          </p:cNvPr>
          <p:cNvSpPr>
            <a:spLocks noGrp="1" noChangeArrowheads="1"/>
          </p:cNvSpPr>
          <p:nvPr>
            <p:ph type="body" idx="1"/>
          </p:nvPr>
        </p:nvSpPr>
        <p:spPr/>
        <p:txBody>
          <a:bodyPr/>
          <a:lstStyle/>
          <a:p>
            <a:r>
              <a:rPr lang="en-GB" altLang="en-US"/>
              <a:t>Logon requires a username and password</a:t>
            </a:r>
          </a:p>
          <a:p>
            <a:r>
              <a:rPr lang="en-GB" altLang="en-US"/>
              <a:t>UNIX is cAsE sensitive for both username and password</a:t>
            </a:r>
          </a:p>
          <a:p>
            <a:r>
              <a:rPr lang="en-GB" altLang="en-US">
                <a:solidFill>
                  <a:srgbClr val="FF0000"/>
                </a:solidFill>
              </a:rPr>
              <a:t>.profile</a:t>
            </a:r>
            <a:r>
              <a:rPr lang="en-GB" altLang="en-US"/>
              <a:t> used to initialise user preferences during logon</a:t>
            </a:r>
          </a:p>
          <a:p>
            <a:r>
              <a:rPr lang="en-GB" altLang="en-US"/>
              <a:t>You can use telnet or ssh to connect to a UNIX system.</a:t>
            </a: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10594"/>
                                        </p:tgtEl>
                                        <p:attrNameLst>
                                          <p:attrName>style.visibility</p:attrName>
                                        </p:attrNameLst>
                                      </p:cBhvr>
                                      <p:to>
                                        <p:strVal val="visible"/>
                                      </p:to>
                                    </p:set>
                                    <p:anim calcmode="discrete" valueType="clr">
                                      <p:cBhvr override="childStyle">
                                        <p:cTn id="7" dur="80"/>
                                        <p:tgtEl>
                                          <p:spTgt spid="11059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10594"/>
                                        </p:tgtEl>
                                        <p:attrNameLst>
                                          <p:attrName>fillcolor</p:attrName>
                                        </p:attrNameLst>
                                      </p:cBhvr>
                                      <p:tavLst>
                                        <p:tav tm="0">
                                          <p:val>
                                            <p:clrVal>
                                              <a:schemeClr val="accent2"/>
                                            </p:clrVal>
                                          </p:val>
                                        </p:tav>
                                        <p:tav tm="50000">
                                          <p:val>
                                            <p:clrVal>
                                              <a:schemeClr val="hlink"/>
                                            </p:clrVal>
                                          </p:val>
                                        </p:tav>
                                      </p:tavLst>
                                    </p:anim>
                                    <p:set>
                                      <p:cBhvr>
                                        <p:cTn id="9" dur="80"/>
                                        <p:tgtEl>
                                          <p:spTgt spid="110594"/>
                                        </p:tgtEl>
                                        <p:attrNameLst>
                                          <p:attrName>fill.type</p:attrName>
                                        </p:attrNameLst>
                                      </p:cBhvr>
                                      <p:to>
                                        <p:strVal val="solid"/>
                                      </p:to>
                                    </p:set>
                                  </p:childTnLst>
                                </p:cTn>
                              </p:par>
                              <p:par>
                                <p:cTn id="10" presetID="5" presetClass="entr" presetSubtype="10" fill="hold" grpId="0" nodeType="withEffect">
                                  <p:stCondLst>
                                    <p:cond delay="0"/>
                                  </p:stCondLst>
                                  <p:childTnLst>
                                    <p:set>
                                      <p:cBhvr>
                                        <p:cTn id="11" dur="1" fill="hold">
                                          <p:stCondLst>
                                            <p:cond delay="0"/>
                                          </p:stCondLst>
                                        </p:cTn>
                                        <p:tgtEl>
                                          <p:spTgt spid="110595">
                                            <p:txEl>
                                              <p:pRg st="0" end="0"/>
                                            </p:txEl>
                                          </p:spTgt>
                                        </p:tgtEl>
                                        <p:attrNameLst>
                                          <p:attrName>style.visibility</p:attrName>
                                        </p:attrNameLst>
                                      </p:cBhvr>
                                      <p:to>
                                        <p:strVal val="visible"/>
                                      </p:to>
                                    </p:set>
                                    <p:animEffect transition="in" filter="checkerboard(across)">
                                      <p:cBhvr>
                                        <p:cTn id="12" dur="500"/>
                                        <p:tgtEl>
                                          <p:spTgt spid="1105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0595">
                                            <p:txEl>
                                              <p:pRg st="1" end="1"/>
                                            </p:txEl>
                                          </p:spTgt>
                                        </p:tgtEl>
                                        <p:attrNameLst>
                                          <p:attrName>style.visibility</p:attrName>
                                        </p:attrNameLst>
                                      </p:cBhvr>
                                      <p:to>
                                        <p:strVal val="visible"/>
                                      </p:to>
                                    </p:set>
                                    <p:animEffect transition="in" filter="checkerboard(across)">
                                      <p:cBhvr>
                                        <p:cTn id="17" dur="500"/>
                                        <p:tgtEl>
                                          <p:spTgt spid="1105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0595">
                                            <p:txEl>
                                              <p:pRg st="2" end="2"/>
                                            </p:txEl>
                                          </p:spTgt>
                                        </p:tgtEl>
                                        <p:attrNameLst>
                                          <p:attrName>style.visibility</p:attrName>
                                        </p:attrNameLst>
                                      </p:cBhvr>
                                      <p:to>
                                        <p:strVal val="visible"/>
                                      </p:to>
                                    </p:set>
                                    <p:animEffect transition="in" filter="checkerboard(across)">
                                      <p:cBhvr>
                                        <p:cTn id="22" dur="500"/>
                                        <p:tgtEl>
                                          <p:spTgt spid="1105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0595">
                                            <p:txEl>
                                              <p:pRg st="3" end="3"/>
                                            </p:txEl>
                                          </p:spTgt>
                                        </p:tgtEl>
                                        <p:attrNameLst>
                                          <p:attrName>style.visibility</p:attrName>
                                        </p:attrNameLst>
                                      </p:cBhvr>
                                      <p:to>
                                        <p:strVal val="visible"/>
                                      </p:to>
                                    </p:set>
                                    <p:animEffect transition="in" filter="checkerboard(across)">
                                      <p:cBhvr>
                                        <p:cTn id="27" dur="500"/>
                                        <p:tgtEl>
                                          <p:spTgt spid="110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p:bldP spid="11059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E5E0CEA5-8628-4BDC-834F-29454E08749E}"/>
              </a:ext>
            </a:extLst>
          </p:cNvPr>
          <p:cNvSpPr>
            <a:spLocks noGrp="1"/>
          </p:cNvSpPr>
          <p:nvPr>
            <p:ph type="sldNum" sz="quarter" idx="10"/>
          </p:nvPr>
        </p:nvSpPr>
        <p:spPr/>
        <p:txBody>
          <a:bodyPr/>
          <a:lstStyle/>
          <a:p>
            <a:r>
              <a:rPr lang="en-GB" altLang="en-US"/>
              <a:t>Page </a:t>
            </a:r>
            <a:fld id="{41D9306F-1556-4025-9EDF-F8FAD0AB5007}" type="slidenum">
              <a:rPr lang="en-GB" altLang="en-US"/>
              <a:pPr/>
              <a:t>37</a:t>
            </a:fld>
            <a:r>
              <a:rPr lang="en-GB" altLang="en-US" sz="1400" b="0">
                <a:solidFill>
                  <a:schemeClr val="tx1"/>
                </a:solidFill>
              </a:rPr>
              <a:t> | 05 June 2006 | UNIX Fundamentals </a:t>
            </a:r>
          </a:p>
        </p:txBody>
      </p:sp>
      <p:sp>
        <p:nvSpPr>
          <p:cNvPr id="319490" name="Rectangle 2">
            <a:extLst>
              <a:ext uri="{FF2B5EF4-FFF2-40B4-BE49-F238E27FC236}">
                <a16:creationId xmlns:a16="http://schemas.microsoft.com/office/drawing/2014/main" id="{78F274B0-F473-44E5-9794-553DEC9D9DEB}"/>
              </a:ext>
            </a:extLst>
          </p:cNvPr>
          <p:cNvSpPr>
            <a:spLocks noGrp="1" noChangeArrowheads="1"/>
          </p:cNvSpPr>
          <p:nvPr>
            <p:ph type="title"/>
          </p:nvPr>
        </p:nvSpPr>
        <p:spPr/>
        <p:txBody>
          <a:bodyPr/>
          <a:lstStyle/>
          <a:p>
            <a:r>
              <a:rPr lang="en-GB" altLang="en-US" sz="4000"/>
              <a:t>Logging on &amp; off</a:t>
            </a:r>
          </a:p>
        </p:txBody>
      </p:sp>
      <p:sp>
        <p:nvSpPr>
          <p:cNvPr id="319495" name="Rectangle 7">
            <a:extLst>
              <a:ext uri="{FF2B5EF4-FFF2-40B4-BE49-F238E27FC236}">
                <a16:creationId xmlns:a16="http://schemas.microsoft.com/office/drawing/2014/main" id="{1FC070E4-D8A6-4D94-B3C4-928C25A0F3EB}"/>
              </a:ext>
            </a:extLst>
          </p:cNvPr>
          <p:cNvSpPr>
            <a:spLocks noGrp="1" noChangeArrowheads="1"/>
          </p:cNvSpPr>
          <p:nvPr>
            <p:ph type="body" idx="1"/>
          </p:nvPr>
        </p:nvSpPr>
        <p:spPr/>
        <p:txBody>
          <a:bodyPr/>
          <a:lstStyle/>
          <a:p>
            <a:r>
              <a:rPr lang="en-GB" altLang="en-US"/>
              <a:t>You will need a username &amp; password</a:t>
            </a:r>
          </a:p>
          <a:p>
            <a:r>
              <a:rPr lang="en-GB" altLang="en-US"/>
              <a:t>You will need an ssh client </a:t>
            </a:r>
          </a:p>
          <a:p>
            <a:pPr lvl="1"/>
            <a:r>
              <a:rPr lang="en-GB" altLang="en-US"/>
              <a:t>Putty</a:t>
            </a:r>
          </a:p>
          <a:p>
            <a:pPr lvl="1"/>
            <a:r>
              <a:rPr lang="en-GB" altLang="en-US"/>
              <a:t>F-Secure Client</a:t>
            </a:r>
          </a:p>
          <a:p>
            <a:r>
              <a:rPr lang="en-GB" altLang="en-US"/>
              <a:t>A UNIX host to connect to!</a:t>
            </a:r>
          </a:p>
          <a:p>
            <a:pPr lvl="1"/>
            <a:r>
              <a:rPr lang="en-GB" altLang="en-US"/>
              <a:t>Example:</a:t>
            </a:r>
          </a:p>
          <a:p>
            <a:pPr lvl="2">
              <a:buFontTx/>
              <a:buNone/>
            </a:pPr>
            <a:r>
              <a:rPr lang="en-GB" altLang="en-US"/>
              <a:t>naac01.systems.uk.hsbc</a:t>
            </a:r>
          </a:p>
          <a:p>
            <a:endParaRPr lang="en-GB" altLang="en-US"/>
          </a:p>
        </p:txBody>
      </p:sp>
      <p:sp>
        <p:nvSpPr>
          <p:cNvPr id="319497" name="AutoShape 9">
            <a:extLst>
              <a:ext uri="{FF2B5EF4-FFF2-40B4-BE49-F238E27FC236}">
                <a16:creationId xmlns:a16="http://schemas.microsoft.com/office/drawing/2014/main" id="{8DED786B-0B3E-4B56-9BFD-7C9246F614A5}"/>
              </a:ext>
            </a:extLst>
          </p:cNvPr>
          <p:cNvSpPr>
            <a:spLocks noChangeAspect="1" noChangeArrowheads="1"/>
          </p:cNvSpPr>
          <p:nvPr/>
        </p:nvSpPr>
        <p:spPr bwMode="auto">
          <a:xfrm>
            <a:off x="168275" y="46038"/>
            <a:ext cx="3810000" cy="2524125"/>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GB"/>
          </a:p>
        </p:txBody>
      </p:sp>
      <p:sp>
        <p:nvSpPr>
          <p:cNvPr id="319499" name="AutoShape 11">
            <a:extLst>
              <a:ext uri="{FF2B5EF4-FFF2-40B4-BE49-F238E27FC236}">
                <a16:creationId xmlns:a16="http://schemas.microsoft.com/office/drawing/2014/main" id="{75084D3D-D5D3-4C8C-B54C-54BA30A053CD}"/>
              </a:ext>
            </a:extLst>
          </p:cNvPr>
          <p:cNvSpPr>
            <a:spLocks noChangeAspect="1" noChangeArrowheads="1"/>
          </p:cNvSpPr>
          <p:nvPr/>
        </p:nvSpPr>
        <p:spPr bwMode="auto">
          <a:xfrm>
            <a:off x="168275" y="46038"/>
            <a:ext cx="3810000" cy="2524125"/>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GB"/>
          </a:p>
        </p:txBody>
      </p:sp>
      <p:pic>
        <p:nvPicPr>
          <p:cNvPr id="319500" name="Picture 12">
            <a:extLst>
              <a:ext uri="{FF2B5EF4-FFF2-40B4-BE49-F238E27FC236}">
                <a16:creationId xmlns:a16="http://schemas.microsoft.com/office/drawing/2014/main" id="{08B5D08C-C940-4514-862F-415219624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1989138"/>
            <a:ext cx="3816350" cy="2532062"/>
          </a:xfrm>
          <a:prstGeom prst="rect">
            <a:avLst/>
          </a:prstGeom>
          <a:noFill/>
          <a:extLst>
            <a:ext uri="{909E8E84-426E-40DD-AFC4-6F175D3DCCD1}">
              <a14:hiddenFill xmlns:a14="http://schemas.microsoft.com/office/drawing/2010/main">
                <a:solidFill>
                  <a:srgbClr val="FFFFFF"/>
                </a:solidFill>
              </a14:hiddenFill>
            </a:ext>
          </a:extLst>
        </p:spPr>
      </p:pic>
      <p:pic>
        <p:nvPicPr>
          <p:cNvPr id="319503" name="Picture 15">
            <a:extLst>
              <a:ext uri="{FF2B5EF4-FFF2-40B4-BE49-F238E27FC236}">
                <a16:creationId xmlns:a16="http://schemas.microsoft.com/office/drawing/2014/main" id="{3BA483BD-D42A-4F28-902E-EA882173CA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221163"/>
            <a:ext cx="2663825" cy="1543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19490"/>
                                        </p:tgtEl>
                                        <p:attrNameLst>
                                          <p:attrName>style.visibility</p:attrName>
                                        </p:attrNameLst>
                                      </p:cBhvr>
                                      <p:to>
                                        <p:strVal val="visible"/>
                                      </p:to>
                                    </p:set>
                                    <p:anim calcmode="discrete" valueType="clr">
                                      <p:cBhvr override="childStyle">
                                        <p:cTn id="7" dur="80"/>
                                        <p:tgtEl>
                                          <p:spTgt spid="31949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19490"/>
                                        </p:tgtEl>
                                        <p:attrNameLst>
                                          <p:attrName>fillcolor</p:attrName>
                                        </p:attrNameLst>
                                      </p:cBhvr>
                                      <p:tavLst>
                                        <p:tav tm="0">
                                          <p:val>
                                            <p:clrVal>
                                              <a:schemeClr val="accent2"/>
                                            </p:clrVal>
                                          </p:val>
                                        </p:tav>
                                        <p:tav tm="50000">
                                          <p:val>
                                            <p:clrVal>
                                              <a:schemeClr val="hlink"/>
                                            </p:clrVal>
                                          </p:val>
                                        </p:tav>
                                      </p:tavLst>
                                    </p:anim>
                                    <p:set>
                                      <p:cBhvr>
                                        <p:cTn id="9" dur="80"/>
                                        <p:tgtEl>
                                          <p:spTgt spid="319490"/>
                                        </p:tgtEl>
                                        <p:attrNameLst>
                                          <p:attrName>fill.type</p:attrName>
                                        </p:attrNameLst>
                                      </p:cBhvr>
                                      <p:to>
                                        <p:strVal val="solid"/>
                                      </p:to>
                                    </p:set>
                                  </p:childTnLst>
                                </p:cTn>
                              </p:par>
                              <p:par>
                                <p:cTn id="10" presetID="5" presetClass="entr" presetSubtype="10" fill="hold" grpId="0" nodeType="withEffect">
                                  <p:stCondLst>
                                    <p:cond delay="0"/>
                                  </p:stCondLst>
                                  <p:childTnLst>
                                    <p:set>
                                      <p:cBhvr>
                                        <p:cTn id="11" dur="1" fill="hold">
                                          <p:stCondLst>
                                            <p:cond delay="0"/>
                                          </p:stCondLst>
                                        </p:cTn>
                                        <p:tgtEl>
                                          <p:spTgt spid="319495">
                                            <p:txEl>
                                              <p:pRg st="0" end="0"/>
                                            </p:txEl>
                                          </p:spTgt>
                                        </p:tgtEl>
                                        <p:attrNameLst>
                                          <p:attrName>style.visibility</p:attrName>
                                        </p:attrNameLst>
                                      </p:cBhvr>
                                      <p:to>
                                        <p:strVal val="visible"/>
                                      </p:to>
                                    </p:set>
                                    <p:animEffect transition="in" filter="checkerboard(across)">
                                      <p:cBhvr>
                                        <p:cTn id="12" dur="500"/>
                                        <p:tgtEl>
                                          <p:spTgt spid="3194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9495">
                                            <p:txEl>
                                              <p:pRg st="1" end="1"/>
                                            </p:txEl>
                                          </p:spTgt>
                                        </p:tgtEl>
                                        <p:attrNameLst>
                                          <p:attrName>style.visibility</p:attrName>
                                        </p:attrNameLst>
                                      </p:cBhvr>
                                      <p:to>
                                        <p:strVal val="visible"/>
                                      </p:to>
                                    </p:set>
                                    <p:animEffect transition="in" filter="checkerboard(across)">
                                      <p:cBhvr>
                                        <p:cTn id="17" dur="500"/>
                                        <p:tgtEl>
                                          <p:spTgt spid="319495">
                                            <p:txEl>
                                              <p:pRg st="1" end="1"/>
                                            </p:txEl>
                                          </p:spTgt>
                                        </p:tgtEl>
                                      </p:cBhvr>
                                    </p:animEffect>
                                  </p:childTnLst>
                                </p:cTn>
                              </p:par>
                            </p:childTnLst>
                          </p:cTn>
                        </p:par>
                        <p:par>
                          <p:cTn id="18" fill="hold" nodeType="afterGroup">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319495">
                                            <p:txEl>
                                              <p:pRg st="2" end="2"/>
                                            </p:txEl>
                                          </p:spTgt>
                                        </p:tgtEl>
                                        <p:attrNameLst>
                                          <p:attrName>style.visibility</p:attrName>
                                        </p:attrNameLst>
                                      </p:cBhvr>
                                      <p:to>
                                        <p:strVal val="visible"/>
                                      </p:to>
                                    </p:set>
                                    <p:anim calcmode="lin" valueType="num">
                                      <p:cBhvr additive="base">
                                        <p:cTn id="21" dur="500" fill="hold"/>
                                        <p:tgtEl>
                                          <p:spTgt spid="31949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19495">
                                            <p:txEl>
                                              <p:pRg st="2" end="2"/>
                                            </p:txEl>
                                          </p:spTgt>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319495">
                                            <p:txEl>
                                              <p:pRg st="3" end="3"/>
                                            </p:txEl>
                                          </p:spTgt>
                                        </p:tgtEl>
                                        <p:attrNameLst>
                                          <p:attrName>style.visibility</p:attrName>
                                        </p:attrNameLst>
                                      </p:cBhvr>
                                      <p:to>
                                        <p:strVal val="visible"/>
                                      </p:to>
                                    </p:set>
                                    <p:anim calcmode="lin" valueType="num">
                                      <p:cBhvr additive="base">
                                        <p:cTn id="26" dur="500" fill="hold"/>
                                        <p:tgtEl>
                                          <p:spTgt spid="31949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19495">
                                            <p:txEl>
                                              <p:pRg st="3" end="3"/>
                                            </p:txEl>
                                          </p:spTgt>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1500"/>
                            </p:stCondLst>
                            <p:childTnLst>
                              <p:par>
                                <p:cTn id="29" presetID="2" presetClass="entr" presetSubtype="4" fill="hold" nodeType="afterEffect">
                                  <p:stCondLst>
                                    <p:cond delay="0"/>
                                  </p:stCondLst>
                                  <p:childTnLst>
                                    <p:set>
                                      <p:cBhvr>
                                        <p:cTn id="30" dur="1" fill="hold">
                                          <p:stCondLst>
                                            <p:cond delay="0"/>
                                          </p:stCondLst>
                                        </p:cTn>
                                        <p:tgtEl>
                                          <p:spTgt spid="319500"/>
                                        </p:tgtEl>
                                        <p:attrNameLst>
                                          <p:attrName>style.visibility</p:attrName>
                                        </p:attrNameLst>
                                      </p:cBhvr>
                                      <p:to>
                                        <p:strVal val="visible"/>
                                      </p:to>
                                    </p:set>
                                    <p:anim calcmode="lin" valueType="num">
                                      <p:cBhvr additive="base">
                                        <p:cTn id="31" dur="500" fill="hold"/>
                                        <p:tgtEl>
                                          <p:spTgt spid="319500"/>
                                        </p:tgtEl>
                                        <p:attrNameLst>
                                          <p:attrName>ppt_x</p:attrName>
                                        </p:attrNameLst>
                                      </p:cBhvr>
                                      <p:tavLst>
                                        <p:tav tm="0">
                                          <p:val>
                                            <p:strVal val="#ppt_x"/>
                                          </p:val>
                                        </p:tav>
                                        <p:tav tm="100000">
                                          <p:val>
                                            <p:strVal val="#ppt_x"/>
                                          </p:val>
                                        </p:tav>
                                      </p:tavLst>
                                    </p:anim>
                                    <p:anim calcmode="lin" valueType="num">
                                      <p:cBhvr additive="base">
                                        <p:cTn id="32" dur="500" fill="hold"/>
                                        <p:tgtEl>
                                          <p:spTgt spid="31950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19503"/>
                                        </p:tgtEl>
                                        <p:attrNameLst>
                                          <p:attrName>style.visibility</p:attrName>
                                        </p:attrNameLst>
                                      </p:cBhvr>
                                      <p:to>
                                        <p:strVal val="visible"/>
                                      </p:to>
                                    </p:set>
                                    <p:anim calcmode="lin" valueType="num">
                                      <p:cBhvr additive="base">
                                        <p:cTn id="35" dur="500" fill="hold"/>
                                        <p:tgtEl>
                                          <p:spTgt spid="319503"/>
                                        </p:tgtEl>
                                        <p:attrNameLst>
                                          <p:attrName>ppt_x</p:attrName>
                                        </p:attrNameLst>
                                      </p:cBhvr>
                                      <p:tavLst>
                                        <p:tav tm="0">
                                          <p:val>
                                            <p:strVal val="#ppt_x"/>
                                          </p:val>
                                        </p:tav>
                                        <p:tav tm="100000">
                                          <p:val>
                                            <p:strVal val="#ppt_x"/>
                                          </p:val>
                                        </p:tav>
                                      </p:tavLst>
                                    </p:anim>
                                    <p:anim calcmode="lin" valueType="num">
                                      <p:cBhvr additive="base">
                                        <p:cTn id="36" dur="500" fill="hold"/>
                                        <p:tgtEl>
                                          <p:spTgt spid="319503"/>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319495">
                                            <p:txEl>
                                              <p:pRg st="4" end="4"/>
                                            </p:txEl>
                                          </p:spTgt>
                                        </p:tgtEl>
                                        <p:attrNameLst>
                                          <p:attrName>style.visibility</p:attrName>
                                        </p:attrNameLst>
                                      </p:cBhvr>
                                      <p:to>
                                        <p:strVal val="visible"/>
                                      </p:to>
                                    </p:set>
                                    <p:animEffect transition="in" filter="checkerboard(across)">
                                      <p:cBhvr>
                                        <p:cTn id="41" dur="500"/>
                                        <p:tgtEl>
                                          <p:spTgt spid="319495">
                                            <p:txEl>
                                              <p:pRg st="4" end="4"/>
                                            </p:txEl>
                                          </p:spTgt>
                                        </p:tgtEl>
                                      </p:cBhvr>
                                    </p:animEffect>
                                  </p:childTnLst>
                                </p:cTn>
                              </p:par>
                            </p:childTnLst>
                          </p:cTn>
                        </p:par>
                        <p:par>
                          <p:cTn id="42" fill="hold" nodeType="afterGroup">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319495">
                                            <p:txEl>
                                              <p:pRg st="5" end="5"/>
                                            </p:txEl>
                                          </p:spTgt>
                                        </p:tgtEl>
                                        <p:attrNameLst>
                                          <p:attrName>style.visibility</p:attrName>
                                        </p:attrNameLst>
                                      </p:cBhvr>
                                      <p:to>
                                        <p:strVal val="visible"/>
                                      </p:to>
                                    </p:set>
                                    <p:anim calcmode="lin" valueType="num">
                                      <p:cBhvr additive="base">
                                        <p:cTn id="45" dur="500" fill="hold"/>
                                        <p:tgtEl>
                                          <p:spTgt spid="319495">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19495">
                                            <p:txEl>
                                              <p:pRg st="5" end="5"/>
                                            </p:txEl>
                                          </p:spTgt>
                                        </p:tgtEl>
                                        <p:attrNameLst>
                                          <p:attrName>ppt_y</p:attrName>
                                        </p:attrNameLst>
                                      </p:cBhvr>
                                      <p:tavLst>
                                        <p:tav tm="0">
                                          <p:val>
                                            <p:strVal val="1+#ppt_h/2"/>
                                          </p:val>
                                        </p:tav>
                                        <p:tav tm="100000">
                                          <p:val>
                                            <p:strVal val="#ppt_y"/>
                                          </p:val>
                                        </p:tav>
                                      </p:tavLst>
                                    </p:anim>
                                  </p:childTnLst>
                                </p:cTn>
                              </p:par>
                            </p:childTnLst>
                          </p:cTn>
                        </p:par>
                        <p:par>
                          <p:cTn id="47" fill="hold" nodeType="afterGroup">
                            <p:stCondLst>
                              <p:cond delay="1000"/>
                            </p:stCondLst>
                            <p:childTnLst>
                              <p:par>
                                <p:cTn id="48" presetID="2" presetClass="entr" presetSubtype="2" fill="hold" grpId="0" nodeType="afterEffect">
                                  <p:stCondLst>
                                    <p:cond delay="0"/>
                                  </p:stCondLst>
                                  <p:childTnLst>
                                    <p:set>
                                      <p:cBhvr>
                                        <p:cTn id="49" dur="1" fill="hold">
                                          <p:stCondLst>
                                            <p:cond delay="0"/>
                                          </p:stCondLst>
                                        </p:cTn>
                                        <p:tgtEl>
                                          <p:spTgt spid="319495">
                                            <p:txEl>
                                              <p:pRg st="6" end="6"/>
                                            </p:txEl>
                                          </p:spTgt>
                                        </p:tgtEl>
                                        <p:attrNameLst>
                                          <p:attrName>style.visibility</p:attrName>
                                        </p:attrNameLst>
                                      </p:cBhvr>
                                      <p:to>
                                        <p:strVal val="visible"/>
                                      </p:to>
                                    </p:set>
                                    <p:anim calcmode="lin" valueType="num">
                                      <p:cBhvr additive="base">
                                        <p:cTn id="50" dur="500" fill="hold"/>
                                        <p:tgtEl>
                                          <p:spTgt spid="319495">
                                            <p:txEl>
                                              <p:pRg st="6" end="6"/>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31949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0" grpId="0"/>
      <p:bldP spid="31949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0A8D1692-27FF-49B3-86B4-4D11435A04B6}"/>
              </a:ext>
            </a:extLst>
          </p:cNvPr>
          <p:cNvSpPr>
            <a:spLocks noGrp="1"/>
          </p:cNvSpPr>
          <p:nvPr>
            <p:ph type="sldNum" sz="quarter" idx="10"/>
          </p:nvPr>
        </p:nvSpPr>
        <p:spPr/>
        <p:txBody>
          <a:bodyPr/>
          <a:lstStyle/>
          <a:p>
            <a:r>
              <a:rPr lang="en-GB" altLang="en-US"/>
              <a:t>Page </a:t>
            </a:r>
            <a:fld id="{0FBF404F-E70D-4B3D-B455-FC7FC8A45847}" type="slidenum">
              <a:rPr lang="en-GB" altLang="en-US"/>
              <a:pPr/>
              <a:t>38</a:t>
            </a:fld>
            <a:r>
              <a:rPr lang="en-GB" altLang="en-US" sz="1400" b="0">
                <a:solidFill>
                  <a:schemeClr val="tx1"/>
                </a:solidFill>
              </a:rPr>
              <a:t> | 05 June 2006 | UNIX Fundamentals </a:t>
            </a:r>
          </a:p>
        </p:txBody>
      </p:sp>
      <p:sp>
        <p:nvSpPr>
          <p:cNvPr id="321538" name="Rectangle 2">
            <a:extLst>
              <a:ext uri="{FF2B5EF4-FFF2-40B4-BE49-F238E27FC236}">
                <a16:creationId xmlns:a16="http://schemas.microsoft.com/office/drawing/2014/main" id="{C5AB0575-08DE-4243-A1F4-8FC206466A20}"/>
              </a:ext>
            </a:extLst>
          </p:cNvPr>
          <p:cNvSpPr>
            <a:spLocks noGrp="1" noChangeArrowheads="1"/>
          </p:cNvSpPr>
          <p:nvPr>
            <p:ph type="title"/>
          </p:nvPr>
        </p:nvSpPr>
        <p:spPr/>
        <p:txBody>
          <a:bodyPr/>
          <a:lstStyle/>
          <a:p>
            <a:r>
              <a:rPr lang="en-GB" altLang="en-US" sz="4000"/>
              <a:t>Logging on &amp; off</a:t>
            </a:r>
          </a:p>
        </p:txBody>
      </p:sp>
      <p:sp>
        <p:nvSpPr>
          <p:cNvPr id="321539" name="Rectangle 3">
            <a:extLst>
              <a:ext uri="{FF2B5EF4-FFF2-40B4-BE49-F238E27FC236}">
                <a16:creationId xmlns:a16="http://schemas.microsoft.com/office/drawing/2014/main" id="{B40C332B-774F-40FE-A8BF-C8AD7824A7D4}"/>
              </a:ext>
            </a:extLst>
          </p:cNvPr>
          <p:cNvSpPr>
            <a:spLocks noGrp="1" noChangeArrowheads="1"/>
          </p:cNvSpPr>
          <p:nvPr>
            <p:ph type="body" idx="1"/>
          </p:nvPr>
        </p:nvSpPr>
        <p:spPr/>
        <p:txBody>
          <a:bodyPr/>
          <a:lstStyle/>
          <a:p>
            <a:r>
              <a:rPr lang="en-GB" altLang="en-US"/>
              <a:t>Logging on:</a:t>
            </a:r>
          </a:p>
          <a:p>
            <a:endParaRPr lang="en-GB" altLang="en-US"/>
          </a:p>
        </p:txBody>
      </p:sp>
      <p:sp>
        <p:nvSpPr>
          <p:cNvPr id="321540" name="Text Box 4">
            <a:extLst>
              <a:ext uri="{FF2B5EF4-FFF2-40B4-BE49-F238E27FC236}">
                <a16:creationId xmlns:a16="http://schemas.microsoft.com/office/drawing/2014/main" id="{717A0156-F8A3-4EAD-9F28-FF02CBED625B}"/>
              </a:ext>
            </a:extLst>
          </p:cNvPr>
          <p:cNvSpPr txBox="1">
            <a:spLocks noChangeArrowheads="1"/>
          </p:cNvSpPr>
          <p:nvPr/>
        </p:nvSpPr>
        <p:spPr bwMode="auto">
          <a:xfrm>
            <a:off x="1547813" y="1916113"/>
            <a:ext cx="5688012" cy="35972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GB" altLang="en-US" sz="1000">
                <a:solidFill>
                  <a:srgbClr val="00FF00"/>
                </a:solidFill>
                <a:latin typeface="Courier New" panose="02070309020205020404" pitchFamily="49" charset="0"/>
              </a:rPr>
              <a:t> </a:t>
            </a:r>
            <a:r>
              <a:rPr lang="en-GB" altLang="en-US" sz="1000">
                <a:solidFill>
                  <a:srgbClr val="FF0000"/>
                </a:solidFill>
                <a:latin typeface="Courier New" panose="02070309020205020404" pitchFamily="49" charset="0"/>
              </a:rPr>
              <a:t>login as: hounselg</a:t>
            </a:r>
          </a:p>
          <a:p>
            <a:pPr algn="l"/>
            <a:r>
              <a:rPr lang="en-GB" altLang="en-US" sz="1000">
                <a:solidFill>
                  <a:srgbClr val="00FF00"/>
                </a:solidFill>
                <a:latin typeface="Courier New" panose="02070309020205020404" pitchFamily="49" charset="0"/>
              </a:rPr>
              <a:t>             NOTICE TO USERS</a:t>
            </a:r>
          </a:p>
          <a:p>
            <a:pPr algn="l"/>
            <a:endParaRPr lang="en-GB" altLang="en-US" sz="1000">
              <a:solidFill>
                <a:srgbClr val="00FF00"/>
              </a:solidFill>
              <a:latin typeface="Courier New" panose="02070309020205020404" pitchFamily="49" charset="0"/>
            </a:endParaRPr>
          </a:p>
          <a:p>
            <a:pPr algn="l"/>
            <a:r>
              <a:rPr lang="en-GB" altLang="en-US" sz="1000">
                <a:solidFill>
                  <a:srgbClr val="00FF00"/>
                </a:solidFill>
                <a:latin typeface="Courier New" panose="02070309020205020404" pitchFamily="49" charset="0"/>
              </a:rPr>
              <a:t>This is a computer system owned by HSBC BANK plc. All programs and</a:t>
            </a:r>
          </a:p>
          <a:p>
            <a:pPr algn="l"/>
            <a:r>
              <a:rPr lang="en-GB" altLang="en-US" sz="1000">
                <a:solidFill>
                  <a:srgbClr val="00FF00"/>
                </a:solidFill>
                <a:latin typeface="Courier New" panose="02070309020205020404" pitchFamily="49" charset="0"/>
              </a:rPr>
              <a:t>data on this system are the property of, or licensed by HSBC BANK</a:t>
            </a:r>
          </a:p>
          <a:p>
            <a:pPr algn="l"/>
            <a:r>
              <a:rPr lang="en-GB" altLang="en-US" sz="1000">
                <a:solidFill>
                  <a:srgbClr val="00FF00"/>
                </a:solidFill>
                <a:latin typeface="Courier New" panose="02070309020205020404" pitchFamily="49" charset="0"/>
              </a:rPr>
              <a:t>plc. It is for authorised use only. Users (authorised or</a:t>
            </a:r>
          </a:p>
          <a:p>
            <a:pPr algn="l"/>
            <a:r>
              <a:rPr lang="en-GB" altLang="en-US" sz="1000">
                <a:solidFill>
                  <a:srgbClr val="00FF00"/>
                </a:solidFill>
                <a:latin typeface="Courier New" panose="02070309020205020404" pitchFamily="49" charset="0"/>
              </a:rPr>
              <a:t>unauthorised) have no explicit or implicit expectations of privacy.</a:t>
            </a:r>
          </a:p>
          <a:p>
            <a:pPr algn="l"/>
            <a:endParaRPr lang="en-GB" altLang="en-US" sz="1000">
              <a:solidFill>
                <a:srgbClr val="00FF00"/>
              </a:solidFill>
              <a:latin typeface="Courier New" panose="02070309020205020404" pitchFamily="49" charset="0"/>
            </a:endParaRPr>
          </a:p>
          <a:p>
            <a:pPr algn="l"/>
            <a:r>
              <a:rPr lang="en-GB" altLang="en-US" sz="1000">
                <a:solidFill>
                  <a:srgbClr val="00FF00"/>
                </a:solidFill>
                <a:latin typeface="Courier New" panose="02070309020205020404" pitchFamily="49" charset="0"/>
              </a:rPr>
              <a:t>Any or all uses of this system and all files and data on this</a:t>
            </a:r>
          </a:p>
          <a:p>
            <a:pPr algn="l"/>
            <a:r>
              <a:rPr lang="en-GB" altLang="en-US" sz="1000">
                <a:solidFill>
                  <a:srgbClr val="00FF00"/>
                </a:solidFill>
                <a:latin typeface="Courier New" panose="02070309020205020404" pitchFamily="49" charset="0"/>
              </a:rPr>
              <a:t>system may be intercepted, monitored, recorded, copied, audited,</a:t>
            </a:r>
          </a:p>
          <a:p>
            <a:pPr algn="l"/>
            <a:r>
              <a:rPr lang="en-GB" altLang="en-US" sz="1000">
                <a:solidFill>
                  <a:srgbClr val="00FF00"/>
                </a:solidFill>
                <a:latin typeface="Courier New" panose="02070309020205020404" pitchFamily="49" charset="0"/>
              </a:rPr>
              <a:t>inspected, and disclosed to relevant authorities.</a:t>
            </a:r>
          </a:p>
          <a:p>
            <a:pPr algn="l"/>
            <a:endParaRPr lang="en-GB" altLang="en-US" sz="1000">
              <a:solidFill>
                <a:srgbClr val="00FF00"/>
              </a:solidFill>
              <a:latin typeface="Courier New" panose="02070309020205020404" pitchFamily="49" charset="0"/>
            </a:endParaRPr>
          </a:p>
          <a:p>
            <a:pPr algn="l"/>
            <a:r>
              <a:rPr lang="en-GB" altLang="en-US" sz="1000">
                <a:solidFill>
                  <a:srgbClr val="00FF00"/>
                </a:solidFill>
                <a:latin typeface="Courier New" panose="02070309020205020404" pitchFamily="49" charset="0"/>
              </a:rPr>
              <a:t>By using this system, the user consents to such interception,</a:t>
            </a:r>
          </a:p>
          <a:p>
            <a:pPr algn="l"/>
            <a:r>
              <a:rPr lang="en-GB" altLang="en-US" sz="1000">
                <a:solidFill>
                  <a:srgbClr val="00FF00"/>
                </a:solidFill>
                <a:latin typeface="Courier New" panose="02070309020205020404" pitchFamily="49" charset="0"/>
              </a:rPr>
              <a:t>monitoring, recording, copying, auditing, inspection, and</a:t>
            </a:r>
          </a:p>
          <a:p>
            <a:pPr algn="l"/>
            <a:r>
              <a:rPr lang="en-GB" altLang="en-US" sz="1000">
                <a:solidFill>
                  <a:srgbClr val="00FF00"/>
                </a:solidFill>
                <a:latin typeface="Courier New" panose="02070309020205020404" pitchFamily="49" charset="0"/>
              </a:rPr>
              <a:t>disclosure at the discretion of HSBC BANK plc authorised personnel.</a:t>
            </a:r>
          </a:p>
          <a:p>
            <a:pPr algn="l"/>
            <a:endParaRPr lang="en-GB" altLang="en-US" sz="1000">
              <a:solidFill>
                <a:srgbClr val="00FF00"/>
              </a:solidFill>
              <a:latin typeface="Courier New" panose="02070309020205020404" pitchFamily="49" charset="0"/>
            </a:endParaRPr>
          </a:p>
          <a:p>
            <a:pPr algn="l"/>
            <a:r>
              <a:rPr lang="en-GB" altLang="en-US" sz="1000">
                <a:solidFill>
                  <a:srgbClr val="00FF00"/>
                </a:solidFill>
                <a:latin typeface="Courier New" panose="02070309020205020404" pitchFamily="49" charset="0"/>
              </a:rPr>
              <a:t>Unauthorised or improper use of this system may result in</a:t>
            </a:r>
          </a:p>
          <a:p>
            <a:pPr algn="l"/>
            <a:r>
              <a:rPr lang="en-GB" altLang="en-US" sz="1000">
                <a:solidFill>
                  <a:srgbClr val="00FF00"/>
                </a:solidFill>
                <a:latin typeface="Courier New" panose="02070309020205020404" pitchFamily="49" charset="0"/>
              </a:rPr>
              <a:t>administrative disciplinary action and civil and criminal</a:t>
            </a:r>
          </a:p>
          <a:p>
            <a:pPr algn="l"/>
            <a:r>
              <a:rPr lang="en-GB" altLang="en-US" sz="1000">
                <a:solidFill>
                  <a:srgbClr val="00FF00"/>
                </a:solidFill>
                <a:latin typeface="Courier New" panose="02070309020205020404" pitchFamily="49" charset="0"/>
              </a:rPr>
              <a:t>penalties. By continuing to use this system you indicate your</a:t>
            </a:r>
          </a:p>
          <a:p>
            <a:pPr algn="l"/>
            <a:r>
              <a:rPr lang="en-GB" altLang="en-US" sz="1000">
                <a:solidFill>
                  <a:srgbClr val="00FF00"/>
                </a:solidFill>
                <a:latin typeface="Courier New" panose="02070309020205020404" pitchFamily="49" charset="0"/>
              </a:rPr>
              <a:t>awareness of and consent to these terms and conditions of use.</a:t>
            </a:r>
          </a:p>
          <a:p>
            <a:pPr algn="l"/>
            <a:r>
              <a:rPr lang="en-GB" altLang="en-US" sz="1000">
                <a:solidFill>
                  <a:srgbClr val="00FF00"/>
                </a:solidFill>
                <a:latin typeface="Courier New" panose="02070309020205020404" pitchFamily="49" charset="0"/>
              </a:rPr>
              <a:t>LOG OFF IMMEDIATELY if you do not agree to the conditions stated</a:t>
            </a:r>
          </a:p>
          <a:p>
            <a:pPr algn="l"/>
            <a:r>
              <a:rPr lang="en-GB" altLang="en-US" sz="1000">
                <a:solidFill>
                  <a:srgbClr val="00FF00"/>
                </a:solidFill>
                <a:latin typeface="Courier New" panose="02070309020205020404" pitchFamily="49" charset="0"/>
              </a:rPr>
              <a:t>in this warning.</a:t>
            </a:r>
          </a:p>
          <a:p>
            <a:pPr algn="l"/>
            <a:r>
              <a:rPr lang="en-GB" altLang="en-US" sz="1000">
                <a:solidFill>
                  <a:srgbClr val="FF0000"/>
                </a:solidFill>
                <a:latin typeface="Courier New" panose="02070309020205020404" pitchFamily="49" charset="0"/>
              </a:rPr>
              <a:t>hounselg@naac01.systems.uk.hsbc's password: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21538"/>
                                        </p:tgtEl>
                                        <p:attrNameLst>
                                          <p:attrName>style.visibility</p:attrName>
                                        </p:attrNameLst>
                                      </p:cBhvr>
                                      <p:to>
                                        <p:strVal val="visible"/>
                                      </p:to>
                                    </p:set>
                                    <p:anim calcmode="discrete" valueType="clr">
                                      <p:cBhvr override="childStyle">
                                        <p:cTn id="7" dur="80"/>
                                        <p:tgtEl>
                                          <p:spTgt spid="32153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1538"/>
                                        </p:tgtEl>
                                        <p:attrNameLst>
                                          <p:attrName>fillcolor</p:attrName>
                                        </p:attrNameLst>
                                      </p:cBhvr>
                                      <p:tavLst>
                                        <p:tav tm="0">
                                          <p:val>
                                            <p:clrVal>
                                              <a:schemeClr val="accent2"/>
                                            </p:clrVal>
                                          </p:val>
                                        </p:tav>
                                        <p:tav tm="50000">
                                          <p:val>
                                            <p:clrVal>
                                              <a:schemeClr val="hlink"/>
                                            </p:clrVal>
                                          </p:val>
                                        </p:tav>
                                      </p:tavLst>
                                    </p:anim>
                                    <p:set>
                                      <p:cBhvr>
                                        <p:cTn id="9" dur="80"/>
                                        <p:tgtEl>
                                          <p:spTgt spid="321538"/>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321539">
                                            <p:txEl>
                                              <p:pRg st="0" end="0"/>
                                            </p:txEl>
                                          </p:spTgt>
                                        </p:tgtEl>
                                        <p:attrNameLst>
                                          <p:attrName>style.visibility</p:attrName>
                                        </p:attrNameLst>
                                      </p:cBhvr>
                                      <p:to>
                                        <p:strVal val="visible"/>
                                      </p:to>
                                    </p:set>
                                    <p:animEffect transition="in" filter="checkerboard(across)">
                                      <p:cBhvr>
                                        <p:cTn id="14" dur="500"/>
                                        <p:tgtEl>
                                          <p:spTgt spid="32153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1540"/>
                                        </p:tgtEl>
                                        <p:attrNameLst>
                                          <p:attrName>style.visibility</p:attrName>
                                        </p:attrNameLst>
                                      </p:cBhvr>
                                      <p:to>
                                        <p:strVal val="visible"/>
                                      </p:to>
                                    </p:set>
                                    <p:anim calcmode="lin" valueType="num">
                                      <p:cBhvr additive="base">
                                        <p:cTn id="19" dur="500" fill="hold"/>
                                        <p:tgtEl>
                                          <p:spTgt spid="321540"/>
                                        </p:tgtEl>
                                        <p:attrNameLst>
                                          <p:attrName>ppt_x</p:attrName>
                                        </p:attrNameLst>
                                      </p:cBhvr>
                                      <p:tavLst>
                                        <p:tav tm="0">
                                          <p:val>
                                            <p:strVal val="#ppt_x"/>
                                          </p:val>
                                        </p:tav>
                                        <p:tav tm="100000">
                                          <p:val>
                                            <p:strVal val="#ppt_x"/>
                                          </p:val>
                                        </p:tav>
                                      </p:tavLst>
                                    </p:anim>
                                    <p:anim calcmode="lin" valueType="num">
                                      <p:cBhvr additive="base">
                                        <p:cTn id="20" dur="500" fill="hold"/>
                                        <p:tgtEl>
                                          <p:spTgt spid="3215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8" grpId="0"/>
      <p:bldP spid="321539" grpId="0" build="p"/>
      <p:bldP spid="321540"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719AF591-6CC8-4C60-BD5E-7DB71033A71A}"/>
              </a:ext>
            </a:extLst>
          </p:cNvPr>
          <p:cNvSpPr>
            <a:spLocks noGrp="1"/>
          </p:cNvSpPr>
          <p:nvPr>
            <p:ph type="sldNum" sz="quarter" idx="10"/>
          </p:nvPr>
        </p:nvSpPr>
        <p:spPr/>
        <p:txBody>
          <a:bodyPr/>
          <a:lstStyle/>
          <a:p>
            <a:r>
              <a:rPr lang="en-GB" altLang="en-US"/>
              <a:t>Page </a:t>
            </a:r>
            <a:fld id="{42A09808-D280-436A-BA93-EADFA7C92AE8}" type="slidenum">
              <a:rPr lang="en-GB" altLang="en-US"/>
              <a:pPr/>
              <a:t>39</a:t>
            </a:fld>
            <a:r>
              <a:rPr lang="en-GB" altLang="en-US" sz="1400" b="0">
                <a:solidFill>
                  <a:schemeClr val="tx1"/>
                </a:solidFill>
              </a:rPr>
              <a:t> | 05 June 2006 | UNIX Fundamentals </a:t>
            </a:r>
          </a:p>
        </p:txBody>
      </p:sp>
      <p:sp>
        <p:nvSpPr>
          <p:cNvPr id="322562" name="Rectangle 2">
            <a:extLst>
              <a:ext uri="{FF2B5EF4-FFF2-40B4-BE49-F238E27FC236}">
                <a16:creationId xmlns:a16="http://schemas.microsoft.com/office/drawing/2014/main" id="{3A8A1EE6-D6C1-42AB-9AF5-2B153519DFBF}"/>
              </a:ext>
            </a:extLst>
          </p:cNvPr>
          <p:cNvSpPr>
            <a:spLocks noGrp="1" noChangeArrowheads="1"/>
          </p:cNvSpPr>
          <p:nvPr>
            <p:ph type="title"/>
          </p:nvPr>
        </p:nvSpPr>
        <p:spPr/>
        <p:txBody>
          <a:bodyPr/>
          <a:lstStyle/>
          <a:p>
            <a:r>
              <a:rPr lang="en-GB" altLang="en-US" sz="4000"/>
              <a:t>Logging on &amp; off</a:t>
            </a:r>
          </a:p>
        </p:txBody>
      </p:sp>
      <p:sp>
        <p:nvSpPr>
          <p:cNvPr id="322563" name="Rectangle 3">
            <a:extLst>
              <a:ext uri="{FF2B5EF4-FFF2-40B4-BE49-F238E27FC236}">
                <a16:creationId xmlns:a16="http://schemas.microsoft.com/office/drawing/2014/main" id="{3BA278E6-A3D1-476C-B373-33B6324B61BA}"/>
              </a:ext>
            </a:extLst>
          </p:cNvPr>
          <p:cNvSpPr>
            <a:spLocks noGrp="1" noChangeArrowheads="1"/>
          </p:cNvSpPr>
          <p:nvPr>
            <p:ph type="body" idx="1"/>
          </p:nvPr>
        </p:nvSpPr>
        <p:spPr/>
        <p:txBody>
          <a:bodyPr/>
          <a:lstStyle/>
          <a:p>
            <a:r>
              <a:rPr lang="en-GB" altLang="en-US"/>
              <a:t>Logged on:</a:t>
            </a:r>
          </a:p>
          <a:p>
            <a:endParaRPr lang="en-GB" altLang="en-US"/>
          </a:p>
        </p:txBody>
      </p:sp>
      <p:sp>
        <p:nvSpPr>
          <p:cNvPr id="322564" name="Text Box 4">
            <a:extLst>
              <a:ext uri="{FF2B5EF4-FFF2-40B4-BE49-F238E27FC236}">
                <a16:creationId xmlns:a16="http://schemas.microsoft.com/office/drawing/2014/main" id="{197A4679-D462-44C4-863C-33E198AE914B}"/>
              </a:ext>
            </a:extLst>
          </p:cNvPr>
          <p:cNvSpPr txBox="1">
            <a:spLocks noChangeArrowheads="1"/>
          </p:cNvSpPr>
          <p:nvPr/>
        </p:nvSpPr>
        <p:spPr bwMode="auto">
          <a:xfrm>
            <a:off x="1547813" y="1916113"/>
            <a:ext cx="5688012" cy="39020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GB" altLang="en-US" sz="1000">
              <a:solidFill>
                <a:srgbClr val="00FF00"/>
              </a:solidFill>
              <a:latin typeface="Courier New" panose="02070309020205020404" pitchFamily="49" charset="0"/>
            </a:endParaRPr>
          </a:p>
          <a:p>
            <a:pPr algn="l"/>
            <a:endParaRPr lang="en-GB" altLang="en-US" sz="1000">
              <a:solidFill>
                <a:srgbClr val="00FF00"/>
              </a:solidFill>
              <a:latin typeface="Courier New" panose="02070309020205020404" pitchFamily="49" charset="0"/>
            </a:endParaRPr>
          </a:p>
          <a:p>
            <a:pPr algn="l"/>
            <a:endParaRPr lang="en-GB" altLang="en-US" sz="1000">
              <a:solidFill>
                <a:srgbClr val="00FF00"/>
              </a:solidFill>
              <a:latin typeface="Courier New" panose="02070309020205020404" pitchFamily="49" charset="0"/>
            </a:endParaRPr>
          </a:p>
          <a:p>
            <a:pPr algn="l"/>
            <a:endParaRPr lang="en-GB" altLang="en-US" sz="1000">
              <a:solidFill>
                <a:srgbClr val="00FF00"/>
              </a:solidFill>
              <a:latin typeface="Courier New" panose="02070309020205020404" pitchFamily="49" charset="0"/>
            </a:endParaRPr>
          </a:p>
          <a:p>
            <a:pPr algn="l"/>
            <a:endParaRPr lang="en-GB" altLang="en-US" sz="1000">
              <a:solidFill>
                <a:srgbClr val="00FF00"/>
              </a:solidFill>
              <a:latin typeface="Courier New" panose="02070309020205020404" pitchFamily="49" charset="0"/>
            </a:endParaRPr>
          </a:p>
          <a:p>
            <a:pPr algn="l"/>
            <a:r>
              <a:rPr lang="en-GB" altLang="en-US" sz="1000">
                <a:solidFill>
                  <a:srgbClr val="00FF00"/>
                </a:solidFill>
                <a:latin typeface="Courier New" panose="02070309020205020404" pitchFamily="49" charset="0"/>
              </a:rPr>
              <a:t>                                 WARNING</a:t>
            </a:r>
          </a:p>
          <a:p>
            <a:pPr algn="l"/>
            <a:endParaRPr lang="en-GB" altLang="en-US" sz="1000">
              <a:solidFill>
                <a:srgbClr val="00FF00"/>
              </a:solidFill>
              <a:latin typeface="Courier New" panose="02070309020205020404" pitchFamily="49" charset="0"/>
            </a:endParaRPr>
          </a:p>
          <a:p>
            <a:pPr algn="l"/>
            <a:r>
              <a:rPr lang="en-GB" altLang="en-US" sz="1000">
                <a:solidFill>
                  <a:srgbClr val="00FF00"/>
                </a:solidFill>
                <a:latin typeface="Courier New" panose="02070309020205020404" pitchFamily="49" charset="0"/>
              </a:rPr>
              <a:t>        The programs and data held on this system are the property of,</a:t>
            </a:r>
          </a:p>
          <a:p>
            <a:pPr algn="l"/>
            <a:r>
              <a:rPr lang="en-GB" altLang="en-US" sz="1000">
                <a:solidFill>
                  <a:srgbClr val="00FF00"/>
                </a:solidFill>
                <a:latin typeface="Courier New" panose="02070309020205020404" pitchFamily="49" charset="0"/>
              </a:rPr>
              <a:t>                or licensed by, a company in the HSBC Group.</a:t>
            </a:r>
          </a:p>
          <a:p>
            <a:pPr algn="l"/>
            <a:endParaRPr lang="en-GB" altLang="en-US" sz="1000">
              <a:solidFill>
                <a:srgbClr val="00FF00"/>
              </a:solidFill>
              <a:latin typeface="Courier New" panose="02070309020205020404" pitchFamily="49" charset="0"/>
            </a:endParaRPr>
          </a:p>
          <a:p>
            <a:pPr algn="l"/>
            <a:r>
              <a:rPr lang="en-GB" altLang="en-US" sz="1000">
                <a:solidFill>
                  <a:srgbClr val="00FF00"/>
                </a:solidFill>
                <a:latin typeface="Courier New" panose="02070309020205020404" pitchFamily="49" charset="0"/>
              </a:rPr>
              <a:t>        If the company has not authorised your access to this system you</a:t>
            </a:r>
          </a:p>
          <a:p>
            <a:pPr algn="l"/>
            <a:r>
              <a:rPr lang="en-GB" altLang="en-US" sz="1000">
                <a:solidFill>
                  <a:srgbClr val="00FF00"/>
                </a:solidFill>
                <a:latin typeface="Courier New" panose="02070309020205020404" pitchFamily="49" charset="0"/>
              </a:rPr>
              <a:t>           will commit a criminal offence if you do not immediately</a:t>
            </a:r>
          </a:p>
          <a:p>
            <a:pPr algn="l"/>
            <a:r>
              <a:rPr lang="en-GB" altLang="en-US" sz="1000">
                <a:solidFill>
                  <a:srgbClr val="00FF00"/>
                </a:solidFill>
                <a:latin typeface="Courier New" panose="02070309020205020404" pitchFamily="49" charset="0"/>
              </a:rPr>
              <a:t>                                disconnect.</a:t>
            </a:r>
          </a:p>
          <a:p>
            <a:pPr algn="l"/>
            <a:endParaRPr lang="en-GB" altLang="en-US" sz="1000">
              <a:solidFill>
                <a:srgbClr val="00FF00"/>
              </a:solidFill>
              <a:latin typeface="Courier New" panose="02070309020205020404" pitchFamily="49" charset="0"/>
            </a:endParaRPr>
          </a:p>
          <a:p>
            <a:pPr algn="l"/>
            <a:r>
              <a:rPr lang="en-GB" altLang="en-US" sz="1000">
                <a:solidFill>
                  <a:srgbClr val="00FF00"/>
                </a:solidFill>
                <a:latin typeface="Courier New" panose="02070309020205020404" pitchFamily="49" charset="0"/>
              </a:rPr>
              <a:t>                UNAUTHORISED ACCESS IS STRICTLY FORBIDDEN AND IS</a:t>
            </a:r>
          </a:p>
          <a:p>
            <a:pPr algn="l"/>
            <a:r>
              <a:rPr lang="en-GB" altLang="en-US" sz="1000">
                <a:solidFill>
                  <a:srgbClr val="00FF00"/>
                </a:solidFill>
                <a:latin typeface="Courier New" panose="02070309020205020404" pitchFamily="49" charset="0"/>
              </a:rPr>
              <a:t>                         A DISCIPLINARY OFFENCE.</a:t>
            </a:r>
          </a:p>
          <a:p>
            <a:pPr algn="l"/>
            <a:endParaRPr lang="en-GB" altLang="en-US" sz="1000">
              <a:solidFill>
                <a:srgbClr val="00FF00"/>
              </a:solidFill>
              <a:latin typeface="Courier New" panose="02070309020205020404" pitchFamily="49" charset="0"/>
            </a:endParaRPr>
          </a:p>
          <a:p>
            <a:pPr algn="l"/>
            <a:endParaRPr lang="en-GB" altLang="en-US" sz="1000">
              <a:solidFill>
                <a:srgbClr val="00FF00"/>
              </a:solidFill>
              <a:latin typeface="Courier New" panose="02070309020205020404" pitchFamily="49" charset="0"/>
            </a:endParaRPr>
          </a:p>
          <a:p>
            <a:pPr algn="l"/>
            <a:endParaRPr lang="en-GB" altLang="en-US" sz="1000">
              <a:solidFill>
                <a:srgbClr val="00FF00"/>
              </a:solidFill>
              <a:latin typeface="Courier New" panose="02070309020205020404" pitchFamily="49" charset="0"/>
            </a:endParaRPr>
          </a:p>
          <a:p>
            <a:pPr algn="l"/>
            <a:endParaRPr lang="en-GB" altLang="en-US" sz="1000">
              <a:solidFill>
                <a:srgbClr val="00FF00"/>
              </a:solidFill>
              <a:latin typeface="Courier New" panose="02070309020205020404" pitchFamily="49" charset="0"/>
            </a:endParaRPr>
          </a:p>
          <a:p>
            <a:pPr algn="l"/>
            <a:endParaRPr lang="en-GB" altLang="en-US" sz="1000">
              <a:solidFill>
                <a:srgbClr val="00FF00"/>
              </a:solidFill>
              <a:latin typeface="Courier New" panose="02070309020205020404" pitchFamily="49" charset="0"/>
            </a:endParaRPr>
          </a:p>
          <a:p>
            <a:pPr algn="l"/>
            <a:endParaRPr lang="en-GB" altLang="en-US" sz="1000">
              <a:solidFill>
                <a:srgbClr val="00FF00"/>
              </a:solidFill>
              <a:latin typeface="Courier New" panose="02070309020205020404" pitchFamily="49" charset="0"/>
            </a:endParaRPr>
          </a:p>
          <a:p>
            <a:pPr algn="l"/>
            <a:r>
              <a:rPr lang="en-GB" altLang="en-US" sz="1000">
                <a:solidFill>
                  <a:srgbClr val="00FF00"/>
                </a:solidFill>
                <a:latin typeface="Courier New" panose="02070309020205020404" pitchFamily="49" charset="0"/>
              </a:rPr>
              <a:t>No mail.</a:t>
            </a:r>
          </a:p>
          <a:p>
            <a:pPr algn="l"/>
            <a:r>
              <a:rPr lang="en-GB" altLang="en-US" sz="1000">
                <a:solidFill>
                  <a:srgbClr val="FF0000"/>
                </a:solidFill>
                <a:latin typeface="Courier New" panose="02070309020205020404" pitchFamily="49" charset="0"/>
              </a:rPr>
              <a:t>naac01:/home/hounselg&gt;</a:t>
            </a:r>
          </a:p>
          <a:p>
            <a:pPr algn="l"/>
            <a:endParaRPr lang="en-GB" altLang="en-US" sz="1000">
              <a:solidFill>
                <a:srgbClr val="FF0000"/>
              </a:solidFill>
              <a:latin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22562"/>
                                        </p:tgtEl>
                                        <p:attrNameLst>
                                          <p:attrName>style.visibility</p:attrName>
                                        </p:attrNameLst>
                                      </p:cBhvr>
                                      <p:to>
                                        <p:strVal val="visible"/>
                                      </p:to>
                                    </p:set>
                                    <p:anim calcmode="discrete" valueType="clr">
                                      <p:cBhvr override="childStyle">
                                        <p:cTn id="7" dur="80"/>
                                        <p:tgtEl>
                                          <p:spTgt spid="32256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2562"/>
                                        </p:tgtEl>
                                        <p:attrNameLst>
                                          <p:attrName>fillcolor</p:attrName>
                                        </p:attrNameLst>
                                      </p:cBhvr>
                                      <p:tavLst>
                                        <p:tav tm="0">
                                          <p:val>
                                            <p:clrVal>
                                              <a:schemeClr val="accent2"/>
                                            </p:clrVal>
                                          </p:val>
                                        </p:tav>
                                        <p:tav tm="50000">
                                          <p:val>
                                            <p:clrVal>
                                              <a:schemeClr val="hlink"/>
                                            </p:clrVal>
                                          </p:val>
                                        </p:tav>
                                      </p:tavLst>
                                    </p:anim>
                                    <p:set>
                                      <p:cBhvr>
                                        <p:cTn id="9" dur="80"/>
                                        <p:tgtEl>
                                          <p:spTgt spid="322562"/>
                                        </p:tgtEl>
                                        <p:attrNameLst>
                                          <p:attrName>fill.type</p:attrName>
                                        </p:attrNameLst>
                                      </p:cBhvr>
                                      <p:to>
                                        <p:strVal val="solid"/>
                                      </p:to>
                                    </p:set>
                                  </p:childTnLst>
                                </p:cTn>
                              </p:par>
                              <p:par>
                                <p:cTn id="10" presetID="5" presetClass="entr" presetSubtype="10" fill="hold" grpId="0" nodeType="withEffect">
                                  <p:stCondLst>
                                    <p:cond delay="0"/>
                                  </p:stCondLst>
                                  <p:childTnLst>
                                    <p:set>
                                      <p:cBhvr>
                                        <p:cTn id="11" dur="1" fill="hold">
                                          <p:stCondLst>
                                            <p:cond delay="0"/>
                                          </p:stCondLst>
                                        </p:cTn>
                                        <p:tgtEl>
                                          <p:spTgt spid="322563">
                                            <p:txEl>
                                              <p:pRg st="0" end="0"/>
                                            </p:txEl>
                                          </p:spTgt>
                                        </p:tgtEl>
                                        <p:attrNameLst>
                                          <p:attrName>style.visibility</p:attrName>
                                        </p:attrNameLst>
                                      </p:cBhvr>
                                      <p:to>
                                        <p:strVal val="visible"/>
                                      </p:to>
                                    </p:set>
                                    <p:animEffect transition="in" filter="checkerboard(across)">
                                      <p:cBhvr>
                                        <p:cTn id="12" dur="500"/>
                                        <p:tgtEl>
                                          <p:spTgt spid="322563">
                                            <p:txEl>
                                              <p:pRg st="0" end="0"/>
                                            </p:txEl>
                                          </p:spTgt>
                                        </p:tgtEl>
                                      </p:cBhvr>
                                    </p:animEffect>
                                  </p:childTnLst>
                                </p:cTn>
                              </p:par>
                            </p:childTnLst>
                          </p:cTn>
                        </p:par>
                        <p:par>
                          <p:cTn id="13" fill="hold" nodeType="afterGroup">
                            <p:stCondLst>
                              <p:cond delay="560"/>
                            </p:stCondLst>
                            <p:childTnLst>
                              <p:par>
                                <p:cTn id="14" presetID="2" presetClass="entr" presetSubtype="4" fill="hold" grpId="0" nodeType="afterEffect">
                                  <p:stCondLst>
                                    <p:cond delay="0"/>
                                  </p:stCondLst>
                                  <p:childTnLst>
                                    <p:set>
                                      <p:cBhvr>
                                        <p:cTn id="15" dur="1" fill="hold">
                                          <p:stCondLst>
                                            <p:cond delay="0"/>
                                          </p:stCondLst>
                                        </p:cTn>
                                        <p:tgtEl>
                                          <p:spTgt spid="322564"/>
                                        </p:tgtEl>
                                        <p:attrNameLst>
                                          <p:attrName>style.visibility</p:attrName>
                                        </p:attrNameLst>
                                      </p:cBhvr>
                                      <p:to>
                                        <p:strVal val="visible"/>
                                      </p:to>
                                    </p:set>
                                    <p:anim calcmode="lin" valueType="num">
                                      <p:cBhvr additive="base">
                                        <p:cTn id="16" dur="500" fill="hold"/>
                                        <p:tgtEl>
                                          <p:spTgt spid="322564"/>
                                        </p:tgtEl>
                                        <p:attrNameLst>
                                          <p:attrName>ppt_x</p:attrName>
                                        </p:attrNameLst>
                                      </p:cBhvr>
                                      <p:tavLst>
                                        <p:tav tm="0">
                                          <p:val>
                                            <p:strVal val="#ppt_x"/>
                                          </p:val>
                                        </p:tav>
                                        <p:tav tm="100000">
                                          <p:val>
                                            <p:strVal val="#ppt_x"/>
                                          </p:val>
                                        </p:tav>
                                      </p:tavLst>
                                    </p:anim>
                                    <p:anim calcmode="lin" valueType="num">
                                      <p:cBhvr additive="base">
                                        <p:cTn id="17" dur="500" fill="hold"/>
                                        <p:tgtEl>
                                          <p:spTgt spid="322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2" grpId="0"/>
      <p:bldP spid="322563" grpId="0" build="p"/>
      <p:bldP spid="322564"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E81761DC-5019-47E5-A773-1BE21DE8C388}"/>
              </a:ext>
            </a:extLst>
          </p:cNvPr>
          <p:cNvSpPr>
            <a:spLocks noGrp="1"/>
          </p:cNvSpPr>
          <p:nvPr>
            <p:ph type="sldNum" sz="quarter" idx="10"/>
          </p:nvPr>
        </p:nvSpPr>
        <p:spPr/>
        <p:txBody>
          <a:bodyPr/>
          <a:lstStyle/>
          <a:p>
            <a:r>
              <a:rPr lang="en-GB" altLang="en-US"/>
              <a:t>Page </a:t>
            </a:r>
            <a:fld id="{A31A36A0-658A-4A89-AD25-33A02198D877}" type="slidenum">
              <a:rPr lang="en-GB" altLang="en-US"/>
              <a:pPr/>
              <a:t>4</a:t>
            </a:fld>
            <a:r>
              <a:rPr lang="en-GB" altLang="en-US" sz="1400" b="0">
                <a:solidFill>
                  <a:schemeClr val="tx1"/>
                </a:solidFill>
              </a:rPr>
              <a:t> | 05 June 2006 | UNIX Fundamentals </a:t>
            </a:r>
          </a:p>
        </p:txBody>
      </p:sp>
      <p:pic>
        <p:nvPicPr>
          <p:cNvPr id="218120" name="Picture 8">
            <a:extLst>
              <a:ext uri="{FF2B5EF4-FFF2-40B4-BE49-F238E27FC236}">
                <a16:creationId xmlns:a16="http://schemas.microsoft.com/office/drawing/2014/main" id="{7EF20485-B87E-4A81-9CF9-5111EAD59201}"/>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14" name="Rectangle 2">
            <a:extLst>
              <a:ext uri="{FF2B5EF4-FFF2-40B4-BE49-F238E27FC236}">
                <a16:creationId xmlns:a16="http://schemas.microsoft.com/office/drawing/2014/main" id="{3300A632-8504-4370-9320-2732657DBC83}"/>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a:t>
            </a:r>
            <a:br>
              <a:rPr lang="en-GB" altLang="en-US"/>
            </a:br>
            <a:r>
              <a:rPr lang="en-GB" altLang="en-US"/>
              <a:t>COURSE AGENDA PART I</a:t>
            </a:r>
          </a:p>
        </p:txBody>
      </p:sp>
      <p:sp>
        <p:nvSpPr>
          <p:cNvPr id="218115" name="Rectangle 3">
            <a:extLst>
              <a:ext uri="{FF2B5EF4-FFF2-40B4-BE49-F238E27FC236}">
                <a16:creationId xmlns:a16="http://schemas.microsoft.com/office/drawing/2014/main" id="{CF26C7AE-E94E-4F9E-B3DE-1B771953DD7D}"/>
              </a:ext>
            </a:extLst>
          </p:cNvPr>
          <p:cNvSpPr>
            <a:spLocks noGrp="1" noChangeArrowheads="1"/>
          </p:cNvSpPr>
          <p:nvPr>
            <p:ph type="body" idx="1"/>
          </p:nvPr>
        </p:nvSpPr>
        <p:spPr>
          <a:xfrm>
            <a:off x="685800" y="1484313"/>
            <a:ext cx="7772400" cy="4321175"/>
          </a:xfrm>
        </p:spPr>
        <p:txBody>
          <a:bodyPr/>
          <a:lstStyle/>
          <a:p>
            <a:endParaRPr lang="en-US" altLang="en-US"/>
          </a:p>
          <a:p>
            <a:r>
              <a:rPr lang="en-US" altLang="en-US"/>
              <a:t>UNIX History</a:t>
            </a:r>
          </a:p>
          <a:p>
            <a:r>
              <a:rPr lang="en-US" altLang="en-US"/>
              <a:t>The Many </a:t>
            </a:r>
            <a:r>
              <a:rPr lang="en-GB" altLang="en-US"/>
              <a:t>Flavours</a:t>
            </a:r>
            <a:r>
              <a:rPr lang="en-US" altLang="en-US"/>
              <a:t>’ of UNIX</a:t>
            </a:r>
          </a:p>
          <a:p>
            <a:r>
              <a:rPr lang="en-US" altLang="en-US"/>
              <a:t>The Structure of UNIX</a:t>
            </a:r>
          </a:p>
          <a:p>
            <a:r>
              <a:rPr lang="en-US" altLang="en-US"/>
              <a:t>Access to UNIX Systems</a:t>
            </a:r>
          </a:p>
          <a:p>
            <a:r>
              <a:rPr lang="en-US" altLang="en-US"/>
              <a:t>Processes</a:t>
            </a:r>
          </a:p>
          <a:p>
            <a:r>
              <a:rPr lang="en-US" altLang="en-US"/>
              <a:t>Filesystems &amp; Directories</a:t>
            </a:r>
          </a:p>
          <a:p>
            <a:r>
              <a:rPr lang="en-US" altLang="en-US"/>
              <a:t>Devices</a:t>
            </a:r>
          </a:p>
          <a:p>
            <a:endParaRPr lang="en-GB" altLang="en-US"/>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18114"/>
                                        </p:tgtEl>
                                        <p:attrNameLst>
                                          <p:attrName>style.visibility</p:attrName>
                                        </p:attrNameLst>
                                      </p:cBhvr>
                                      <p:to>
                                        <p:strVal val="visible"/>
                                      </p:to>
                                    </p:set>
                                    <p:anim calcmode="discrete" valueType="clr">
                                      <p:cBhvr override="childStyle">
                                        <p:cTn id="7" dur="80"/>
                                        <p:tgtEl>
                                          <p:spTgt spid="21811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8114"/>
                                        </p:tgtEl>
                                        <p:attrNameLst>
                                          <p:attrName>fillcolor</p:attrName>
                                        </p:attrNameLst>
                                      </p:cBhvr>
                                      <p:tavLst>
                                        <p:tav tm="0">
                                          <p:val>
                                            <p:clrVal>
                                              <a:schemeClr val="accent2"/>
                                            </p:clrVal>
                                          </p:val>
                                        </p:tav>
                                        <p:tav tm="50000">
                                          <p:val>
                                            <p:clrVal>
                                              <a:schemeClr val="hlink"/>
                                            </p:clrVal>
                                          </p:val>
                                        </p:tav>
                                      </p:tavLst>
                                    </p:anim>
                                    <p:set>
                                      <p:cBhvr>
                                        <p:cTn id="9" dur="80"/>
                                        <p:tgtEl>
                                          <p:spTgt spid="218114"/>
                                        </p:tgtEl>
                                        <p:attrNameLst>
                                          <p:attrName>fill.type</p:attrName>
                                        </p:attrNameLst>
                                      </p:cBhvr>
                                      <p:to>
                                        <p:strVal val="solid"/>
                                      </p:to>
                                    </p:set>
                                  </p:childTnLst>
                                </p:cTn>
                              </p:par>
                              <p:par>
                                <p:cTn id="10" presetID="53" presetClass="entr" presetSubtype="0" fill="hold" grpId="0" nodeType="withEffect">
                                  <p:stCondLst>
                                    <p:cond delay="0"/>
                                  </p:stCondLst>
                                  <p:childTnLst>
                                    <p:set>
                                      <p:cBhvr>
                                        <p:cTn id="11" dur="1" fill="hold">
                                          <p:stCondLst>
                                            <p:cond delay="0"/>
                                          </p:stCondLst>
                                        </p:cTn>
                                        <p:tgtEl>
                                          <p:spTgt spid="218115">
                                            <p:txEl>
                                              <p:pRg st="1" end="1"/>
                                            </p:txEl>
                                          </p:spTgt>
                                        </p:tgtEl>
                                        <p:attrNameLst>
                                          <p:attrName>style.visibility</p:attrName>
                                        </p:attrNameLst>
                                      </p:cBhvr>
                                      <p:to>
                                        <p:strVal val="visible"/>
                                      </p:to>
                                    </p:set>
                                    <p:anim calcmode="lin" valueType="num">
                                      <p:cBhvr>
                                        <p:cTn id="12" dur="500" fill="hold"/>
                                        <p:tgtEl>
                                          <p:spTgt spid="21811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1811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18115">
                                            <p:txEl>
                                              <p:pRg st="1" end="1"/>
                                            </p:txEl>
                                          </p:spTgt>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218115">
                                            <p:txEl>
                                              <p:pRg st="2" end="2"/>
                                            </p:txEl>
                                          </p:spTgt>
                                        </p:tgtEl>
                                        <p:attrNameLst>
                                          <p:attrName>style.visibility</p:attrName>
                                        </p:attrNameLst>
                                      </p:cBhvr>
                                      <p:to>
                                        <p:strVal val="visible"/>
                                      </p:to>
                                    </p:set>
                                    <p:anim calcmode="lin" valueType="num">
                                      <p:cBhvr>
                                        <p:cTn id="17" dur="500" fill="hold"/>
                                        <p:tgtEl>
                                          <p:spTgt spid="21811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1811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218115">
                                            <p:txEl>
                                              <p:pRg st="2" end="2"/>
                                            </p:txEl>
                                          </p:spTgt>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218115">
                                            <p:txEl>
                                              <p:pRg st="3" end="3"/>
                                            </p:txEl>
                                          </p:spTgt>
                                        </p:tgtEl>
                                        <p:attrNameLst>
                                          <p:attrName>style.visibility</p:attrName>
                                        </p:attrNameLst>
                                      </p:cBhvr>
                                      <p:to>
                                        <p:strVal val="visible"/>
                                      </p:to>
                                    </p:set>
                                    <p:anim calcmode="lin" valueType="num">
                                      <p:cBhvr>
                                        <p:cTn id="22" dur="500" fill="hold"/>
                                        <p:tgtEl>
                                          <p:spTgt spid="218115">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218115">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218115">
                                            <p:txEl>
                                              <p:pRg st="3" end="3"/>
                                            </p:txEl>
                                          </p:spTgt>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218115">
                                            <p:txEl>
                                              <p:pRg st="4" end="4"/>
                                            </p:txEl>
                                          </p:spTgt>
                                        </p:tgtEl>
                                        <p:attrNameLst>
                                          <p:attrName>style.visibility</p:attrName>
                                        </p:attrNameLst>
                                      </p:cBhvr>
                                      <p:to>
                                        <p:strVal val="visible"/>
                                      </p:to>
                                    </p:set>
                                    <p:anim calcmode="lin" valueType="num">
                                      <p:cBhvr>
                                        <p:cTn id="27" dur="500" fill="hold"/>
                                        <p:tgtEl>
                                          <p:spTgt spid="218115">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218115">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218115">
                                            <p:txEl>
                                              <p:pRg st="4" end="4"/>
                                            </p:txEl>
                                          </p:spTgt>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218115">
                                            <p:txEl>
                                              <p:pRg st="5" end="5"/>
                                            </p:txEl>
                                          </p:spTgt>
                                        </p:tgtEl>
                                        <p:attrNameLst>
                                          <p:attrName>style.visibility</p:attrName>
                                        </p:attrNameLst>
                                      </p:cBhvr>
                                      <p:to>
                                        <p:strVal val="visible"/>
                                      </p:to>
                                    </p:set>
                                    <p:anim calcmode="lin" valueType="num">
                                      <p:cBhvr>
                                        <p:cTn id="32" dur="500" fill="hold"/>
                                        <p:tgtEl>
                                          <p:spTgt spid="218115">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218115">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218115">
                                            <p:txEl>
                                              <p:pRg st="5" end="5"/>
                                            </p:txEl>
                                          </p:spTgt>
                                        </p:tgtEl>
                                      </p:cBhvr>
                                    </p:animEffect>
                                  </p:childTnLst>
                                </p:cTn>
                              </p:par>
                              <p:par>
                                <p:cTn id="35" presetID="53" presetClass="entr" presetSubtype="0" fill="hold" grpId="0" nodeType="withEffect">
                                  <p:stCondLst>
                                    <p:cond delay="0"/>
                                  </p:stCondLst>
                                  <p:childTnLst>
                                    <p:set>
                                      <p:cBhvr>
                                        <p:cTn id="36" dur="1" fill="hold">
                                          <p:stCondLst>
                                            <p:cond delay="0"/>
                                          </p:stCondLst>
                                        </p:cTn>
                                        <p:tgtEl>
                                          <p:spTgt spid="218115">
                                            <p:txEl>
                                              <p:pRg st="6" end="6"/>
                                            </p:txEl>
                                          </p:spTgt>
                                        </p:tgtEl>
                                        <p:attrNameLst>
                                          <p:attrName>style.visibility</p:attrName>
                                        </p:attrNameLst>
                                      </p:cBhvr>
                                      <p:to>
                                        <p:strVal val="visible"/>
                                      </p:to>
                                    </p:set>
                                    <p:anim calcmode="lin" valueType="num">
                                      <p:cBhvr>
                                        <p:cTn id="37" dur="500" fill="hold"/>
                                        <p:tgtEl>
                                          <p:spTgt spid="218115">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218115">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218115">
                                            <p:txEl>
                                              <p:pRg st="6" end="6"/>
                                            </p:txEl>
                                          </p:spTgt>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218115">
                                            <p:txEl>
                                              <p:pRg st="7" end="7"/>
                                            </p:txEl>
                                          </p:spTgt>
                                        </p:tgtEl>
                                        <p:attrNameLst>
                                          <p:attrName>style.visibility</p:attrName>
                                        </p:attrNameLst>
                                      </p:cBhvr>
                                      <p:to>
                                        <p:strVal val="visible"/>
                                      </p:to>
                                    </p:set>
                                    <p:anim calcmode="lin" valueType="num">
                                      <p:cBhvr>
                                        <p:cTn id="42" dur="500" fill="hold"/>
                                        <p:tgtEl>
                                          <p:spTgt spid="218115">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218115">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2181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p:bldP spid="21811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802EECBB-CFEC-4F96-B83B-696F3DE8431F}"/>
              </a:ext>
            </a:extLst>
          </p:cNvPr>
          <p:cNvSpPr>
            <a:spLocks noGrp="1"/>
          </p:cNvSpPr>
          <p:nvPr>
            <p:ph type="sldNum" sz="quarter" idx="10"/>
          </p:nvPr>
        </p:nvSpPr>
        <p:spPr/>
        <p:txBody>
          <a:bodyPr/>
          <a:lstStyle/>
          <a:p>
            <a:r>
              <a:rPr lang="en-GB" altLang="en-US"/>
              <a:t>Page </a:t>
            </a:r>
            <a:fld id="{E2AE19C2-CCC7-4E37-9EA3-B9171DFF09A6}" type="slidenum">
              <a:rPr lang="en-GB" altLang="en-US"/>
              <a:pPr/>
              <a:t>40</a:t>
            </a:fld>
            <a:r>
              <a:rPr lang="en-GB" altLang="en-US" sz="1400" b="0">
                <a:solidFill>
                  <a:schemeClr val="tx1"/>
                </a:solidFill>
              </a:rPr>
              <a:t> | 05 June 2006 | UNIX Fundamentals </a:t>
            </a:r>
          </a:p>
        </p:txBody>
      </p:sp>
      <p:sp>
        <p:nvSpPr>
          <p:cNvPr id="323586" name="Rectangle 2">
            <a:extLst>
              <a:ext uri="{FF2B5EF4-FFF2-40B4-BE49-F238E27FC236}">
                <a16:creationId xmlns:a16="http://schemas.microsoft.com/office/drawing/2014/main" id="{949FC548-E2C6-4990-A932-F8FFA25E3F40}"/>
              </a:ext>
            </a:extLst>
          </p:cNvPr>
          <p:cNvSpPr>
            <a:spLocks noGrp="1" noChangeArrowheads="1"/>
          </p:cNvSpPr>
          <p:nvPr>
            <p:ph type="title"/>
          </p:nvPr>
        </p:nvSpPr>
        <p:spPr/>
        <p:txBody>
          <a:bodyPr/>
          <a:lstStyle/>
          <a:p>
            <a:r>
              <a:rPr lang="en-GB" altLang="en-US" sz="4000"/>
              <a:t>Logging on &amp; off</a:t>
            </a:r>
          </a:p>
        </p:txBody>
      </p:sp>
      <p:sp>
        <p:nvSpPr>
          <p:cNvPr id="323587" name="Rectangle 3">
            <a:extLst>
              <a:ext uri="{FF2B5EF4-FFF2-40B4-BE49-F238E27FC236}">
                <a16:creationId xmlns:a16="http://schemas.microsoft.com/office/drawing/2014/main" id="{3C38A535-CD47-4E99-A7FE-FA5C4135B826}"/>
              </a:ext>
            </a:extLst>
          </p:cNvPr>
          <p:cNvSpPr>
            <a:spLocks noGrp="1" noChangeArrowheads="1"/>
          </p:cNvSpPr>
          <p:nvPr>
            <p:ph type="body" idx="1"/>
          </p:nvPr>
        </p:nvSpPr>
        <p:spPr/>
        <p:txBody>
          <a:bodyPr/>
          <a:lstStyle/>
          <a:p>
            <a:pPr marL="457200" indent="-457200"/>
            <a:r>
              <a:rPr lang="en-GB" altLang="en-US"/>
              <a:t>Logging off:</a:t>
            </a:r>
          </a:p>
          <a:p>
            <a:pPr marL="838200" lvl="1" indent="-381000"/>
            <a:r>
              <a:rPr lang="en-GB" altLang="en-US"/>
              <a:t>Three easy ways to </a:t>
            </a:r>
            <a:r>
              <a:rPr lang="en-GB" altLang="en-US" i="1">
                <a:solidFill>
                  <a:srgbClr val="FF0000"/>
                </a:solidFill>
              </a:rPr>
              <a:t>SAFELY</a:t>
            </a:r>
            <a:r>
              <a:rPr lang="en-GB" altLang="en-US"/>
              <a:t> log off</a:t>
            </a:r>
          </a:p>
          <a:p>
            <a:pPr marL="1257300" lvl="2" indent="-342900">
              <a:buFontTx/>
              <a:buAutoNum type="arabicPeriod"/>
            </a:pPr>
            <a:r>
              <a:rPr lang="en-GB" altLang="en-US"/>
              <a:t>Type the command exit at the command prompt:</a:t>
            </a:r>
          </a:p>
          <a:p>
            <a:pPr marL="1257300" lvl="2" indent="-342900">
              <a:buFontTx/>
              <a:buAutoNum type="arabicPeriod"/>
            </a:pPr>
            <a:endParaRPr lang="en-GB" altLang="en-US"/>
          </a:p>
          <a:p>
            <a:pPr marL="1257300" lvl="2" indent="-342900">
              <a:buFontTx/>
              <a:buAutoNum type="arabicPeriod"/>
            </a:pPr>
            <a:endParaRPr lang="en-GB" altLang="en-US"/>
          </a:p>
          <a:p>
            <a:pPr marL="1257300" lvl="2" indent="-342900">
              <a:buFontTx/>
              <a:buAutoNum type="arabicPeriod"/>
            </a:pPr>
            <a:endParaRPr lang="en-GB" altLang="en-US"/>
          </a:p>
          <a:p>
            <a:pPr marL="1257300" lvl="2" indent="-342900">
              <a:buFontTx/>
              <a:buAutoNum type="arabicPeriod"/>
            </a:pPr>
            <a:endParaRPr lang="en-GB" altLang="en-US"/>
          </a:p>
          <a:p>
            <a:pPr marL="1257300" lvl="2" indent="-342900">
              <a:buFontTx/>
              <a:buAutoNum type="arabicPeriod"/>
            </a:pPr>
            <a:r>
              <a:rPr lang="en-GB" altLang="en-US"/>
              <a:t>Use the key combination ctrl - d</a:t>
            </a:r>
          </a:p>
          <a:p>
            <a:pPr marL="1257300" lvl="2" indent="-342900">
              <a:buFontTx/>
              <a:buAutoNum type="arabicPeriod"/>
            </a:pPr>
            <a:r>
              <a:rPr lang="en-GB" altLang="en-US"/>
              <a:t>Type the command logout at the command prompt:</a:t>
            </a:r>
          </a:p>
          <a:p>
            <a:pPr marL="457200" indent="-457200"/>
            <a:endParaRPr lang="en-GB" altLang="en-US"/>
          </a:p>
        </p:txBody>
      </p:sp>
      <p:sp>
        <p:nvSpPr>
          <p:cNvPr id="323588" name="Text Box 4">
            <a:extLst>
              <a:ext uri="{FF2B5EF4-FFF2-40B4-BE49-F238E27FC236}">
                <a16:creationId xmlns:a16="http://schemas.microsoft.com/office/drawing/2014/main" id="{CB9532C2-B481-446C-A6FA-9B29A867F8E5}"/>
              </a:ext>
            </a:extLst>
          </p:cNvPr>
          <p:cNvSpPr txBox="1">
            <a:spLocks noChangeArrowheads="1"/>
          </p:cNvSpPr>
          <p:nvPr/>
        </p:nvSpPr>
        <p:spPr bwMode="auto">
          <a:xfrm>
            <a:off x="1763713" y="2636838"/>
            <a:ext cx="5688012" cy="7620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GB" altLang="en-US" sz="1000">
              <a:solidFill>
                <a:srgbClr val="00FF00"/>
              </a:solidFill>
              <a:latin typeface="Courier New" panose="02070309020205020404" pitchFamily="49" charset="0"/>
            </a:endParaRPr>
          </a:p>
          <a:p>
            <a:pPr algn="l"/>
            <a:r>
              <a:rPr lang="en-GB" altLang="en-US" sz="2400">
                <a:solidFill>
                  <a:srgbClr val="00FF00"/>
                </a:solidFill>
                <a:latin typeface="Courier New" panose="02070309020205020404" pitchFamily="49" charset="0"/>
              </a:rPr>
              <a:t>naac01:/home/hounselg&gt; </a:t>
            </a:r>
            <a:r>
              <a:rPr lang="en-GB" altLang="en-US" sz="2400">
                <a:solidFill>
                  <a:srgbClr val="FF0000"/>
                </a:solidFill>
                <a:latin typeface="Courier New" panose="02070309020205020404" pitchFamily="49" charset="0"/>
              </a:rPr>
              <a:t>exit</a:t>
            </a:r>
          </a:p>
          <a:p>
            <a:pPr algn="l"/>
            <a:endParaRPr lang="en-GB" altLang="en-US" sz="1000">
              <a:solidFill>
                <a:srgbClr val="00FF00"/>
              </a:solidFill>
              <a:latin typeface="Courier New" panose="02070309020205020404" pitchFamily="49" charset="0"/>
            </a:endParaRPr>
          </a:p>
        </p:txBody>
      </p:sp>
      <p:sp>
        <p:nvSpPr>
          <p:cNvPr id="323589" name="Text Box 5">
            <a:extLst>
              <a:ext uri="{FF2B5EF4-FFF2-40B4-BE49-F238E27FC236}">
                <a16:creationId xmlns:a16="http://schemas.microsoft.com/office/drawing/2014/main" id="{83275781-F1BE-4625-9308-37AEF4FCAFF0}"/>
              </a:ext>
            </a:extLst>
          </p:cNvPr>
          <p:cNvSpPr txBox="1">
            <a:spLocks noChangeArrowheads="1"/>
          </p:cNvSpPr>
          <p:nvPr/>
        </p:nvSpPr>
        <p:spPr bwMode="auto">
          <a:xfrm>
            <a:off x="1692275" y="4724400"/>
            <a:ext cx="5688013" cy="7620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GB" altLang="en-US" sz="1000">
              <a:solidFill>
                <a:srgbClr val="00FF00"/>
              </a:solidFill>
              <a:latin typeface="Courier New" panose="02070309020205020404" pitchFamily="49" charset="0"/>
            </a:endParaRPr>
          </a:p>
          <a:p>
            <a:pPr algn="l"/>
            <a:r>
              <a:rPr lang="en-GB" altLang="en-US" sz="2400">
                <a:solidFill>
                  <a:srgbClr val="00FF00"/>
                </a:solidFill>
                <a:latin typeface="Courier New" panose="02070309020205020404" pitchFamily="49" charset="0"/>
              </a:rPr>
              <a:t>naac01:/home/hounselg&gt; </a:t>
            </a:r>
            <a:r>
              <a:rPr lang="en-GB" altLang="en-US" sz="2400">
                <a:solidFill>
                  <a:srgbClr val="FF0000"/>
                </a:solidFill>
                <a:latin typeface="Courier New" panose="02070309020205020404" pitchFamily="49" charset="0"/>
              </a:rPr>
              <a:t>logout</a:t>
            </a:r>
          </a:p>
          <a:p>
            <a:pPr algn="l"/>
            <a:endParaRPr lang="en-GB" altLang="en-US" sz="1000">
              <a:solidFill>
                <a:srgbClr val="00FF00"/>
              </a:solidFill>
              <a:latin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23586"/>
                                        </p:tgtEl>
                                        <p:attrNameLst>
                                          <p:attrName>style.visibility</p:attrName>
                                        </p:attrNameLst>
                                      </p:cBhvr>
                                      <p:to>
                                        <p:strVal val="visible"/>
                                      </p:to>
                                    </p:set>
                                    <p:anim calcmode="discrete" valueType="clr">
                                      <p:cBhvr override="childStyle">
                                        <p:cTn id="7" dur="80"/>
                                        <p:tgtEl>
                                          <p:spTgt spid="32358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3586"/>
                                        </p:tgtEl>
                                        <p:attrNameLst>
                                          <p:attrName>fillcolor</p:attrName>
                                        </p:attrNameLst>
                                      </p:cBhvr>
                                      <p:tavLst>
                                        <p:tav tm="0">
                                          <p:val>
                                            <p:clrVal>
                                              <a:schemeClr val="accent2"/>
                                            </p:clrVal>
                                          </p:val>
                                        </p:tav>
                                        <p:tav tm="50000">
                                          <p:val>
                                            <p:clrVal>
                                              <a:schemeClr val="hlink"/>
                                            </p:clrVal>
                                          </p:val>
                                        </p:tav>
                                      </p:tavLst>
                                    </p:anim>
                                    <p:set>
                                      <p:cBhvr>
                                        <p:cTn id="9" dur="80"/>
                                        <p:tgtEl>
                                          <p:spTgt spid="323586"/>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323587">
                                            <p:txEl>
                                              <p:pRg st="0" end="0"/>
                                            </p:txEl>
                                          </p:spTgt>
                                        </p:tgtEl>
                                        <p:attrNameLst>
                                          <p:attrName>style.visibility</p:attrName>
                                        </p:attrNameLst>
                                      </p:cBhvr>
                                      <p:to>
                                        <p:strVal val="visible"/>
                                      </p:to>
                                    </p:set>
                                    <p:animEffect transition="in" filter="checkerboard(across)">
                                      <p:cBhvr>
                                        <p:cTn id="14" dur="500"/>
                                        <p:tgtEl>
                                          <p:spTgt spid="323587">
                                            <p:txEl>
                                              <p:pRg st="0" end="0"/>
                                            </p:txEl>
                                          </p:spTgt>
                                        </p:tgtEl>
                                      </p:cBhvr>
                                    </p:animEffect>
                                  </p:child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23587">
                                            <p:txEl>
                                              <p:pRg st="1" end="1"/>
                                            </p:txEl>
                                          </p:spTgt>
                                        </p:tgtEl>
                                        <p:attrNameLst>
                                          <p:attrName>style.visibility</p:attrName>
                                        </p:attrNameLst>
                                      </p:cBhvr>
                                      <p:to>
                                        <p:strVal val="visible"/>
                                      </p:to>
                                    </p:set>
                                    <p:anim calcmode="lin" valueType="num">
                                      <p:cBhvr additive="base">
                                        <p:cTn id="18" dur="500" fill="hold"/>
                                        <p:tgtEl>
                                          <p:spTgt spid="32358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23587">
                                            <p:txEl>
                                              <p:pRg st="1" end="1"/>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323587">
                                            <p:txEl>
                                              <p:pRg st="2" end="2"/>
                                            </p:txEl>
                                          </p:spTgt>
                                        </p:tgtEl>
                                        <p:attrNameLst>
                                          <p:attrName>style.visibility</p:attrName>
                                        </p:attrNameLst>
                                      </p:cBhvr>
                                      <p:to>
                                        <p:strVal val="visible"/>
                                      </p:to>
                                    </p:set>
                                    <p:anim calcmode="lin" valueType="num">
                                      <p:cBhvr additive="base">
                                        <p:cTn id="23" dur="500" fill="hold"/>
                                        <p:tgtEl>
                                          <p:spTgt spid="323587">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23587">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23588"/>
                                        </p:tgtEl>
                                        <p:attrNameLst>
                                          <p:attrName>style.visibility</p:attrName>
                                        </p:attrNameLst>
                                      </p:cBhvr>
                                      <p:to>
                                        <p:strVal val="visible"/>
                                      </p:to>
                                    </p:set>
                                    <p:anim calcmode="lin" valueType="num">
                                      <p:cBhvr additive="base">
                                        <p:cTn id="27" dur="500" fill="hold"/>
                                        <p:tgtEl>
                                          <p:spTgt spid="323588"/>
                                        </p:tgtEl>
                                        <p:attrNameLst>
                                          <p:attrName>ppt_x</p:attrName>
                                        </p:attrNameLst>
                                      </p:cBhvr>
                                      <p:tavLst>
                                        <p:tav tm="0">
                                          <p:val>
                                            <p:strVal val="#ppt_x"/>
                                          </p:val>
                                        </p:tav>
                                        <p:tav tm="100000">
                                          <p:val>
                                            <p:strVal val="#ppt_x"/>
                                          </p:val>
                                        </p:tav>
                                      </p:tavLst>
                                    </p:anim>
                                    <p:anim calcmode="lin" valueType="num">
                                      <p:cBhvr additive="base">
                                        <p:cTn id="28" dur="500" fill="hold"/>
                                        <p:tgtEl>
                                          <p:spTgt spid="323588"/>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323587">
                                            <p:txEl>
                                              <p:pRg st="7" end="7"/>
                                            </p:txEl>
                                          </p:spTgt>
                                        </p:tgtEl>
                                        <p:attrNameLst>
                                          <p:attrName>style.visibility</p:attrName>
                                        </p:attrNameLst>
                                      </p:cBhvr>
                                      <p:to>
                                        <p:strVal val="visible"/>
                                      </p:to>
                                    </p:set>
                                    <p:anim calcmode="lin" valueType="num">
                                      <p:cBhvr additive="base">
                                        <p:cTn id="33" dur="500" fill="hold"/>
                                        <p:tgtEl>
                                          <p:spTgt spid="323587">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2358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23587">
                                            <p:txEl>
                                              <p:pRg st="8" end="8"/>
                                            </p:txEl>
                                          </p:spTgt>
                                        </p:tgtEl>
                                        <p:attrNameLst>
                                          <p:attrName>style.visibility</p:attrName>
                                        </p:attrNameLst>
                                      </p:cBhvr>
                                      <p:to>
                                        <p:strVal val="visible"/>
                                      </p:to>
                                    </p:set>
                                    <p:anim calcmode="lin" valueType="num">
                                      <p:cBhvr additive="base">
                                        <p:cTn id="39" dur="500" fill="hold"/>
                                        <p:tgtEl>
                                          <p:spTgt spid="323587">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23587">
                                            <p:txEl>
                                              <p:pRg st="8" end="8"/>
                                            </p:txEl>
                                          </p:spTgt>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323589"/>
                                        </p:tgtEl>
                                        <p:attrNameLst>
                                          <p:attrName>style.visibility</p:attrName>
                                        </p:attrNameLst>
                                      </p:cBhvr>
                                      <p:to>
                                        <p:strVal val="visible"/>
                                      </p:to>
                                    </p:set>
                                    <p:anim calcmode="lin" valueType="num">
                                      <p:cBhvr additive="base">
                                        <p:cTn id="44" dur="500" fill="hold"/>
                                        <p:tgtEl>
                                          <p:spTgt spid="323589"/>
                                        </p:tgtEl>
                                        <p:attrNameLst>
                                          <p:attrName>ppt_x</p:attrName>
                                        </p:attrNameLst>
                                      </p:cBhvr>
                                      <p:tavLst>
                                        <p:tav tm="0">
                                          <p:val>
                                            <p:strVal val="#ppt_x"/>
                                          </p:val>
                                        </p:tav>
                                        <p:tav tm="100000">
                                          <p:val>
                                            <p:strVal val="#ppt_x"/>
                                          </p:val>
                                        </p:tav>
                                      </p:tavLst>
                                    </p:anim>
                                    <p:anim calcmode="lin" valueType="num">
                                      <p:cBhvr additive="base">
                                        <p:cTn id="45" dur="500" fill="hold"/>
                                        <p:tgtEl>
                                          <p:spTgt spid="323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6" grpId="0"/>
      <p:bldP spid="323587" grpId="0" uiExpand="1" build="p"/>
      <p:bldP spid="323588" grpId="0" animBg="1"/>
      <p:bldP spid="323589"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DC79FED7-5C35-40F9-99D0-0E665E2CB3A5}"/>
              </a:ext>
            </a:extLst>
          </p:cNvPr>
          <p:cNvSpPr>
            <a:spLocks noGrp="1"/>
          </p:cNvSpPr>
          <p:nvPr>
            <p:ph type="sldNum" sz="quarter" idx="10"/>
          </p:nvPr>
        </p:nvSpPr>
        <p:spPr/>
        <p:txBody>
          <a:bodyPr/>
          <a:lstStyle/>
          <a:p>
            <a:r>
              <a:rPr lang="en-GB" altLang="en-US"/>
              <a:t>Page </a:t>
            </a:r>
            <a:fld id="{24E24047-CF48-40D7-AF46-736235AC121D}" type="slidenum">
              <a:rPr lang="en-GB" altLang="en-US"/>
              <a:pPr/>
              <a:t>41</a:t>
            </a:fld>
            <a:r>
              <a:rPr lang="en-GB" altLang="en-US" sz="1400" b="0">
                <a:solidFill>
                  <a:schemeClr val="tx1"/>
                </a:solidFill>
              </a:rPr>
              <a:t> | 05 June 2006 | UNIX Fundamentals </a:t>
            </a:r>
          </a:p>
        </p:txBody>
      </p:sp>
      <p:pic>
        <p:nvPicPr>
          <p:cNvPr id="324612" name="Picture 4">
            <a:extLst>
              <a:ext uri="{FF2B5EF4-FFF2-40B4-BE49-F238E27FC236}">
                <a16:creationId xmlns:a16="http://schemas.microsoft.com/office/drawing/2014/main" id="{B0DD3F4B-9434-405B-8C14-E410C5F748A5}"/>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610" name="Rectangle 2">
            <a:extLst>
              <a:ext uri="{FF2B5EF4-FFF2-40B4-BE49-F238E27FC236}">
                <a16:creationId xmlns:a16="http://schemas.microsoft.com/office/drawing/2014/main" id="{0A31C15A-FD95-4E43-9F25-9C4A8869275D}"/>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324611" name="Rectangle 3">
            <a:extLst>
              <a:ext uri="{FF2B5EF4-FFF2-40B4-BE49-F238E27FC236}">
                <a16:creationId xmlns:a16="http://schemas.microsoft.com/office/drawing/2014/main" id="{021315E0-F13B-4E16-AEA3-250076B54403}"/>
              </a:ext>
            </a:extLst>
          </p:cNvPr>
          <p:cNvSpPr>
            <a:spLocks noGrp="1" noChangeArrowheads="1"/>
          </p:cNvSpPr>
          <p:nvPr>
            <p:ph type="body" idx="1"/>
          </p:nvPr>
        </p:nvSpPr>
        <p:spPr>
          <a:xfrm>
            <a:off x="685800" y="1484313"/>
            <a:ext cx="7772400" cy="4321175"/>
          </a:xfrm>
        </p:spPr>
        <p:txBody>
          <a:bodyPr/>
          <a:lstStyle/>
          <a:p>
            <a:r>
              <a:rPr lang="en-US" altLang="en-US" sz="2000">
                <a:solidFill>
                  <a:schemeClr val="hlink"/>
                </a:solidFill>
              </a:rPr>
              <a:t>UNIX History</a:t>
            </a:r>
          </a:p>
          <a:p>
            <a:r>
              <a:rPr lang="en-US" altLang="en-US" sz="2000">
                <a:solidFill>
                  <a:schemeClr val="hlink"/>
                </a:solidFill>
              </a:rPr>
              <a:t>The Many Flavours’ of UNIX</a:t>
            </a:r>
          </a:p>
          <a:p>
            <a:r>
              <a:rPr lang="en-US" altLang="en-US" sz="2000">
                <a:solidFill>
                  <a:schemeClr val="hlink"/>
                </a:solidFill>
              </a:rPr>
              <a:t>The Structure of UNIX</a:t>
            </a:r>
          </a:p>
          <a:p>
            <a:r>
              <a:rPr lang="en-US" altLang="en-US" sz="2800">
                <a:solidFill>
                  <a:srgbClr val="800000"/>
                </a:solidFill>
              </a:rPr>
              <a:t>Access to UNIX Systems</a:t>
            </a:r>
          </a:p>
          <a:p>
            <a:pPr lvl="1"/>
            <a:r>
              <a:rPr lang="en-US" altLang="en-US" sz="2400">
                <a:solidFill>
                  <a:schemeClr val="hlink"/>
                </a:solidFill>
              </a:rPr>
              <a:t>Logging on and off</a:t>
            </a:r>
          </a:p>
          <a:p>
            <a:pPr lvl="1"/>
            <a:r>
              <a:rPr lang="en-US" altLang="en-US" sz="2400">
                <a:solidFill>
                  <a:srgbClr val="800000"/>
                </a:solidFill>
              </a:rPr>
              <a:t>whoami &amp; whereami</a:t>
            </a:r>
          </a:p>
          <a:p>
            <a:pPr lvl="1"/>
            <a:r>
              <a:rPr lang="en-US" altLang="en-US" sz="2400">
                <a:solidFill>
                  <a:schemeClr val="hlink"/>
                </a:solidFill>
              </a:rPr>
              <a:t>Changing Users</a:t>
            </a:r>
          </a:p>
          <a:p>
            <a:r>
              <a:rPr lang="en-US" altLang="en-US" sz="2000">
                <a:solidFill>
                  <a:schemeClr val="hlink"/>
                </a:solidFill>
              </a:rPr>
              <a:t>Processes</a:t>
            </a:r>
          </a:p>
          <a:p>
            <a:r>
              <a:rPr lang="en-US" altLang="en-US" sz="2000">
                <a:solidFill>
                  <a:schemeClr val="hlink"/>
                </a:solidFill>
              </a:rPr>
              <a:t>Filesystems &amp; Directories</a:t>
            </a:r>
          </a:p>
          <a:p>
            <a:r>
              <a:rPr lang="en-US" altLang="en-US" sz="2000">
                <a:solidFill>
                  <a:schemeClr val="hlink"/>
                </a:solidFill>
              </a:rPr>
              <a:t>Devices</a:t>
            </a:r>
          </a:p>
          <a:p>
            <a:endParaRPr lang="en-GB" altLang="en-US" sz="2000">
              <a:solidFill>
                <a:schemeClr val="hlink"/>
              </a:solidFill>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4610"/>
                                        </p:tgtEl>
                                        <p:attrNameLst>
                                          <p:attrName>style.visibility</p:attrName>
                                        </p:attrNameLst>
                                      </p:cBhvr>
                                      <p:to>
                                        <p:strVal val="visible"/>
                                      </p:to>
                                    </p:set>
                                    <p:animEffect transition="in" filter="fade">
                                      <p:cBhvr>
                                        <p:cTn id="7" dur="2000"/>
                                        <p:tgtEl>
                                          <p:spTgt spid="3246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4611">
                                            <p:txEl>
                                              <p:pRg st="0" end="0"/>
                                            </p:txEl>
                                          </p:spTgt>
                                        </p:tgtEl>
                                        <p:attrNameLst>
                                          <p:attrName>style.visibility</p:attrName>
                                        </p:attrNameLst>
                                      </p:cBhvr>
                                      <p:to>
                                        <p:strVal val="visible"/>
                                      </p:to>
                                    </p:set>
                                    <p:animEffect transition="in" filter="fade">
                                      <p:cBhvr>
                                        <p:cTn id="10" dur="2000"/>
                                        <p:tgtEl>
                                          <p:spTgt spid="324611">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4611">
                                            <p:txEl>
                                              <p:pRg st="1" end="1"/>
                                            </p:txEl>
                                          </p:spTgt>
                                        </p:tgtEl>
                                        <p:attrNameLst>
                                          <p:attrName>style.visibility</p:attrName>
                                        </p:attrNameLst>
                                      </p:cBhvr>
                                      <p:to>
                                        <p:strVal val="visible"/>
                                      </p:to>
                                    </p:set>
                                    <p:animEffect transition="in" filter="fade">
                                      <p:cBhvr>
                                        <p:cTn id="13" dur="2000"/>
                                        <p:tgtEl>
                                          <p:spTgt spid="324611">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4611">
                                            <p:txEl>
                                              <p:pRg st="2" end="2"/>
                                            </p:txEl>
                                          </p:spTgt>
                                        </p:tgtEl>
                                        <p:attrNameLst>
                                          <p:attrName>style.visibility</p:attrName>
                                        </p:attrNameLst>
                                      </p:cBhvr>
                                      <p:to>
                                        <p:strVal val="visible"/>
                                      </p:to>
                                    </p:set>
                                    <p:animEffect transition="in" filter="fade">
                                      <p:cBhvr>
                                        <p:cTn id="16" dur="2000"/>
                                        <p:tgtEl>
                                          <p:spTgt spid="32461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4611">
                                            <p:txEl>
                                              <p:pRg st="3" end="3"/>
                                            </p:txEl>
                                          </p:spTgt>
                                        </p:tgtEl>
                                        <p:attrNameLst>
                                          <p:attrName>style.visibility</p:attrName>
                                        </p:attrNameLst>
                                      </p:cBhvr>
                                      <p:to>
                                        <p:strVal val="visible"/>
                                      </p:to>
                                    </p:set>
                                    <p:animEffect transition="in" filter="fade">
                                      <p:cBhvr>
                                        <p:cTn id="19" dur="2000"/>
                                        <p:tgtEl>
                                          <p:spTgt spid="324611">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4611">
                                            <p:txEl>
                                              <p:pRg st="4" end="4"/>
                                            </p:txEl>
                                          </p:spTgt>
                                        </p:tgtEl>
                                        <p:attrNameLst>
                                          <p:attrName>style.visibility</p:attrName>
                                        </p:attrNameLst>
                                      </p:cBhvr>
                                      <p:to>
                                        <p:strVal val="visible"/>
                                      </p:to>
                                    </p:set>
                                    <p:animEffect transition="in" filter="fade">
                                      <p:cBhvr>
                                        <p:cTn id="22" dur="2000"/>
                                        <p:tgtEl>
                                          <p:spTgt spid="324611">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4611">
                                            <p:txEl>
                                              <p:pRg st="5" end="5"/>
                                            </p:txEl>
                                          </p:spTgt>
                                        </p:tgtEl>
                                        <p:attrNameLst>
                                          <p:attrName>style.visibility</p:attrName>
                                        </p:attrNameLst>
                                      </p:cBhvr>
                                      <p:to>
                                        <p:strVal val="visible"/>
                                      </p:to>
                                    </p:set>
                                    <p:animEffect transition="in" filter="fade">
                                      <p:cBhvr>
                                        <p:cTn id="25" dur="2000"/>
                                        <p:tgtEl>
                                          <p:spTgt spid="324611">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4611">
                                            <p:txEl>
                                              <p:pRg st="6" end="6"/>
                                            </p:txEl>
                                          </p:spTgt>
                                        </p:tgtEl>
                                        <p:attrNameLst>
                                          <p:attrName>style.visibility</p:attrName>
                                        </p:attrNameLst>
                                      </p:cBhvr>
                                      <p:to>
                                        <p:strVal val="visible"/>
                                      </p:to>
                                    </p:set>
                                    <p:animEffect transition="in" filter="fade">
                                      <p:cBhvr>
                                        <p:cTn id="28" dur="2000"/>
                                        <p:tgtEl>
                                          <p:spTgt spid="324611">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4611">
                                            <p:txEl>
                                              <p:pRg st="7" end="7"/>
                                            </p:txEl>
                                          </p:spTgt>
                                        </p:tgtEl>
                                        <p:attrNameLst>
                                          <p:attrName>style.visibility</p:attrName>
                                        </p:attrNameLst>
                                      </p:cBhvr>
                                      <p:to>
                                        <p:strVal val="visible"/>
                                      </p:to>
                                    </p:set>
                                    <p:animEffect transition="in" filter="fade">
                                      <p:cBhvr>
                                        <p:cTn id="31" dur="2000"/>
                                        <p:tgtEl>
                                          <p:spTgt spid="324611">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4611">
                                            <p:txEl>
                                              <p:pRg st="8" end="8"/>
                                            </p:txEl>
                                          </p:spTgt>
                                        </p:tgtEl>
                                        <p:attrNameLst>
                                          <p:attrName>style.visibility</p:attrName>
                                        </p:attrNameLst>
                                      </p:cBhvr>
                                      <p:to>
                                        <p:strVal val="visible"/>
                                      </p:to>
                                    </p:set>
                                    <p:animEffect transition="in" filter="fade">
                                      <p:cBhvr>
                                        <p:cTn id="34" dur="2000"/>
                                        <p:tgtEl>
                                          <p:spTgt spid="324611">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4611">
                                            <p:txEl>
                                              <p:pRg st="9" end="9"/>
                                            </p:txEl>
                                          </p:spTgt>
                                        </p:tgtEl>
                                        <p:attrNameLst>
                                          <p:attrName>style.visibility</p:attrName>
                                        </p:attrNameLst>
                                      </p:cBhvr>
                                      <p:to>
                                        <p:strVal val="visible"/>
                                      </p:to>
                                    </p:set>
                                    <p:animEffect transition="in" filter="fade">
                                      <p:cBhvr>
                                        <p:cTn id="37" dur="2000"/>
                                        <p:tgtEl>
                                          <p:spTgt spid="3246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0" grpId="0"/>
      <p:bldP spid="324611"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51A5D73-EB08-4241-84EC-0A7F89E81810}"/>
              </a:ext>
            </a:extLst>
          </p:cNvPr>
          <p:cNvSpPr>
            <a:spLocks noGrp="1"/>
          </p:cNvSpPr>
          <p:nvPr>
            <p:ph type="sldNum" sz="quarter" idx="10"/>
          </p:nvPr>
        </p:nvSpPr>
        <p:spPr/>
        <p:txBody>
          <a:bodyPr/>
          <a:lstStyle/>
          <a:p>
            <a:r>
              <a:rPr lang="en-GB" altLang="en-US"/>
              <a:t>Page </a:t>
            </a:r>
            <a:fld id="{065F6FD3-B984-4EDD-BB8D-3CEBD1A28449}" type="slidenum">
              <a:rPr lang="en-GB" altLang="en-US"/>
              <a:pPr/>
              <a:t>42</a:t>
            </a:fld>
            <a:r>
              <a:rPr lang="en-GB" altLang="en-US" sz="1400" b="0">
                <a:solidFill>
                  <a:schemeClr val="tx1"/>
                </a:solidFill>
              </a:rPr>
              <a:t> | 05 June 2006 | UNIX Fundamentals </a:t>
            </a:r>
          </a:p>
        </p:txBody>
      </p:sp>
      <p:sp>
        <p:nvSpPr>
          <p:cNvPr id="113672" name="Text Box 8">
            <a:extLst>
              <a:ext uri="{FF2B5EF4-FFF2-40B4-BE49-F238E27FC236}">
                <a16:creationId xmlns:a16="http://schemas.microsoft.com/office/drawing/2014/main" id="{4E40FDA3-5E70-407C-B9F0-6A6833DAC4AD}"/>
              </a:ext>
            </a:extLst>
          </p:cNvPr>
          <p:cNvSpPr txBox="1">
            <a:spLocks noChangeArrowheads="1"/>
          </p:cNvSpPr>
          <p:nvPr/>
        </p:nvSpPr>
        <p:spPr bwMode="auto">
          <a:xfrm>
            <a:off x="684213" y="1989138"/>
            <a:ext cx="7777162" cy="30130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GB" altLang="en-US" sz="1200">
                <a:solidFill>
                  <a:srgbClr val="00FF00"/>
                </a:solidFill>
                <a:latin typeface="Courier New" panose="02070309020205020404" pitchFamily="49" charset="0"/>
              </a:rPr>
              <a:t>gbsrual0048:root:/opt/nmon/bin&gt; </a:t>
            </a:r>
            <a:r>
              <a:rPr lang="en-GB" altLang="en-US" sz="1200">
                <a:solidFill>
                  <a:schemeClr val="bg1"/>
                </a:solidFill>
                <a:latin typeface="Courier New" panose="02070309020205020404" pitchFamily="49" charset="0"/>
              </a:rPr>
              <a:t>whoami</a:t>
            </a:r>
          </a:p>
          <a:p>
            <a:pPr algn="l"/>
            <a:r>
              <a:rPr lang="en-GB" altLang="en-US" sz="1200">
                <a:solidFill>
                  <a:srgbClr val="00FF00"/>
                </a:solidFill>
                <a:latin typeface="Courier New" panose="02070309020205020404" pitchFamily="49" charset="0"/>
              </a:rPr>
              <a:t>root</a:t>
            </a:r>
          </a:p>
          <a:p>
            <a:pPr algn="l"/>
            <a:r>
              <a:rPr lang="en-GB" altLang="en-US" sz="1200">
                <a:solidFill>
                  <a:srgbClr val="00FF00"/>
                </a:solidFill>
                <a:latin typeface="Courier New" panose="02070309020205020404" pitchFamily="49" charset="0"/>
              </a:rPr>
              <a:t>gbsrual0048:root:/opt/nmon/bin&gt; </a:t>
            </a:r>
            <a:r>
              <a:rPr lang="en-GB" altLang="en-US" sz="1200">
                <a:solidFill>
                  <a:schemeClr val="bg1"/>
                </a:solidFill>
                <a:latin typeface="Courier New" panose="02070309020205020404" pitchFamily="49" charset="0"/>
              </a:rPr>
              <a:t>id</a:t>
            </a:r>
          </a:p>
          <a:p>
            <a:pPr algn="l"/>
            <a:r>
              <a:rPr lang="en-GB" altLang="en-US" sz="1200">
                <a:solidFill>
                  <a:srgbClr val="00FF00"/>
                </a:solidFill>
                <a:latin typeface="Courier New" panose="02070309020205020404" pitchFamily="49" charset="0"/>
              </a:rPr>
              <a:t>uid=0(root) gid=0(system) groups=2(bin),3(sys),7(security),8(cron),10(audit),11(lp)</a:t>
            </a:r>
          </a:p>
          <a:p>
            <a:pPr algn="l"/>
            <a:r>
              <a:rPr lang="en-GB" altLang="en-US" sz="1200">
                <a:solidFill>
                  <a:srgbClr val="00FF00"/>
                </a:solidFill>
                <a:latin typeface="Courier New" panose="02070309020205020404" pitchFamily="49" charset="0"/>
              </a:rPr>
              <a:t>gbsrual0048:root:/opt/nmon/bin&gt; </a:t>
            </a:r>
            <a:r>
              <a:rPr lang="en-GB" altLang="en-US" sz="1200">
                <a:solidFill>
                  <a:schemeClr val="bg1"/>
                </a:solidFill>
                <a:latin typeface="Courier New" panose="02070309020205020404" pitchFamily="49" charset="0"/>
              </a:rPr>
              <a:t>whodo</a:t>
            </a:r>
          </a:p>
          <a:p>
            <a:pPr algn="l"/>
            <a:r>
              <a:rPr lang="en-GB" altLang="en-US" sz="1200">
                <a:solidFill>
                  <a:srgbClr val="00FF00"/>
                </a:solidFill>
                <a:latin typeface="Courier New" panose="02070309020205020404" pitchFamily="49" charset="0"/>
              </a:rPr>
              <a:t>Mon Sep 17 13:17:38 2007</a:t>
            </a:r>
          </a:p>
          <a:p>
            <a:pPr algn="l"/>
            <a:r>
              <a:rPr lang="en-GB" altLang="en-US" sz="1200">
                <a:solidFill>
                  <a:srgbClr val="00FF00"/>
                </a:solidFill>
                <a:latin typeface="Courier New" panose="02070309020205020404" pitchFamily="49" charset="0"/>
              </a:rPr>
              <a:t>gbsrual0048</a:t>
            </a:r>
          </a:p>
          <a:p>
            <a:pPr algn="l"/>
            <a:endParaRPr lang="en-GB" altLang="en-US" sz="1200">
              <a:solidFill>
                <a:srgbClr val="00FF00"/>
              </a:solidFill>
              <a:latin typeface="Courier New" panose="02070309020205020404" pitchFamily="49" charset="0"/>
            </a:endParaRPr>
          </a:p>
          <a:p>
            <a:pPr algn="l"/>
            <a:r>
              <a:rPr lang="en-GB" altLang="en-US" sz="1200">
                <a:solidFill>
                  <a:srgbClr val="00FF00"/>
                </a:solidFill>
                <a:latin typeface="Courier New" panose="02070309020205020404" pitchFamily="49" charset="0"/>
              </a:rPr>
              <a:t>pts/0   irssl01 12:54</a:t>
            </a:r>
          </a:p>
          <a:p>
            <a:pPr algn="l"/>
            <a:r>
              <a:rPr lang="en-GB" altLang="en-US" sz="1200">
                <a:solidFill>
                  <a:srgbClr val="00FF00"/>
                </a:solidFill>
                <a:latin typeface="Courier New" panose="02070309020205020404" pitchFamily="49" charset="0"/>
              </a:rPr>
              <a:t>     pts/0      3121296  0:00   ksh</a:t>
            </a:r>
          </a:p>
          <a:p>
            <a:pPr algn="l"/>
            <a:endParaRPr lang="en-GB" altLang="en-US" sz="1200">
              <a:solidFill>
                <a:srgbClr val="00FF00"/>
              </a:solidFill>
              <a:latin typeface="Courier New" panose="02070309020205020404" pitchFamily="49" charset="0"/>
            </a:endParaRPr>
          </a:p>
          <a:p>
            <a:pPr algn="l"/>
            <a:r>
              <a:rPr lang="en-GB" altLang="en-US" sz="1200">
                <a:solidFill>
                  <a:srgbClr val="00FF00"/>
                </a:solidFill>
                <a:latin typeface="Courier New" panose="02070309020205020404" pitchFamily="49" charset="0"/>
              </a:rPr>
              <a:t>pts/1   root    9:20</a:t>
            </a:r>
          </a:p>
          <a:p>
            <a:pPr algn="l"/>
            <a:r>
              <a:rPr lang="en-GB" altLang="en-US" sz="1200">
                <a:solidFill>
                  <a:srgbClr val="00FF00"/>
                </a:solidFill>
                <a:latin typeface="Courier New" panose="02070309020205020404" pitchFamily="49" charset="0"/>
              </a:rPr>
              <a:t>     pts/1      2638026  0:01   ksh</a:t>
            </a:r>
          </a:p>
          <a:p>
            <a:pPr algn="l"/>
            <a:r>
              <a:rPr lang="en-GB" altLang="en-US" sz="1200">
                <a:solidFill>
                  <a:srgbClr val="00FF00"/>
                </a:solidFill>
                <a:latin typeface="Courier New" panose="02070309020205020404" pitchFamily="49" charset="0"/>
              </a:rPr>
              <a:t>     pts/1      1376426  0:00   ksh</a:t>
            </a:r>
          </a:p>
          <a:p>
            <a:pPr algn="l"/>
            <a:r>
              <a:rPr lang="en-GB" altLang="en-US" sz="1200">
                <a:solidFill>
                  <a:srgbClr val="00FF00"/>
                </a:solidFill>
                <a:latin typeface="Courier New" panose="02070309020205020404" pitchFamily="49" charset="0"/>
              </a:rPr>
              <a:t>     pts/1      2003172  0:00   whodo</a:t>
            </a:r>
          </a:p>
        </p:txBody>
      </p:sp>
      <p:sp>
        <p:nvSpPr>
          <p:cNvPr id="113666" name="Rectangle 2">
            <a:extLst>
              <a:ext uri="{FF2B5EF4-FFF2-40B4-BE49-F238E27FC236}">
                <a16:creationId xmlns:a16="http://schemas.microsoft.com/office/drawing/2014/main" id="{E06E4FF5-E706-4BA7-94AD-FC3E0235A75E}"/>
              </a:ext>
            </a:extLst>
          </p:cNvPr>
          <p:cNvSpPr>
            <a:spLocks noGrp="1" noChangeArrowheads="1"/>
          </p:cNvSpPr>
          <p:nvPr>
            <p:ph type="title"/>
          </p:nvPr>
        </p:nvSpPr>
        <p:spPr/>
        <p:txBody>
          <a:bodyPr/>
          <a:lstStyle/>
          <a:p>
            <a:r>
              <a:rPr lang="en-GB" altLang="en-US"/>
              <a:t>whoami &amp; whereami?</a:t>
            </a:r>
            <a:endParaRPr lang="en-US" altLang="en-US"/>
          </a:p>
        </p:txBody>
      </p:sp>
      <p:sp>
        <p:nvSpPr>
          <p:cNvPr id="113667" name="Rectangle 3">
            <a:extLst>
              <a:ext uri="{FF2B5EF4-FFF2-40B4-BE49-F238E27FC236}">
                <a16:creationId xmlns:a16="http://schemas.microsoft.com/office/drawing/2014/main" id="{27C6C219-F7D7-412C-81FB-A038208D553F}"/>
              </a:ext>
            </a:extLst>
          </p:cNvPr>
          <p:cNvSpPr>
            <a:spLocks noGrp="1" noChangeArrowheads="1"/>
          </p:cNvSpPr>
          <p:nvPr>
            <p:ph type="body" idx="1"/>
          </p:nvPr>
        </p:nvSpPr>
        <p:spPr>
          <a:xfrm>
            <a:off x="900113" y="1268413"/>
            <a:ext cx="7558087" cy="4537075"/>
          </a:xfrm>
        </p:spPr>
        <p:txBody>
          <a:bodyPr/>
          <a:lstStyle/>
          <a:p>
            <a:pPr>
              <a:lnSpc>
                <a:spcPct val="80000"/>
              </a:lnSpc>
            </a:pPr>
            <a:r>
              <a:rPr lang="en-GB" altLang="en-US" sz="2000"/>
              <a:t>Who Am I?</a:t>
            </a:r>
          </a:p>
          <a:p>
            <a:pPr lvl="1">
              <a:lnSpc>
                <a:spcPct val="80000"/>
              </a:lnSpc>
            </a:pPr>
            <a:r>
              <a:rPr lang="en-GB" altLang="en-US" sz="1800"/>
              <a:t>Use the command </a:t>
            </a:r>
            <a:r>
              <a:rPr lang="en-GB" altLang="en-US" sz="1800">
                <a:solidFill>
                  <a:srgbClr val="800000"/>
                </a:solidFill>
              </a:rPr>
              <a:t>whoami</a:t>
            </a:r>
            <a:r>
              <a:rPr lang="en-GB" altLang="en-US" sz="1800"/>
              <a:t> or </a:t>
            </a:r>
            <a:r>
              <a:rPr lang="en-GB" altLang="en-US" sz="1800">
                <a:solidFill>
                  <a:srgbClr val="800000"/>
                </a:solidFill>
              </a:rPr>
              <a:t>id</a:t>
            </a:r>
            <a:r>
              <a:rPr lang="en-GB" altLang="en-US" sz="1800"/>
              <a:t> or </a:t>
            </a:r>
            <a:r>
              <a:rPr lang="en-GB" altLang="en-US" sz="1800">
                <a:solidFill>
                  <a:srgbClr val="800000"/>
                </a:solidFill>
              </a:rPr>
              <a:t>whodo</a:t>
            </a:r>
          </a:p>
          <a:p>
            <a:pPr lvl="1">
              <a:lnSpc>
                <a:spcPct val="80000"/>
              </a:lnSpc>
            </a:pPr>
            <a:endParaRPr lang="en-GB" altLang="en-US" sz="1800"/>
          </a:p>
          <a:p>
            <a:pPr lvl="1">
              <a:lnSpc>
                <a:spcPct val="80000"/>
              </a:lnSpc>
            </a:pPr>
            <a:endParaRPr lang="en-GB" altLang="en-US" sz="1800"/>
          </a:p>
          <a:p>
            <a:pPr lvl="1">
              <a:lnSpc>
                <a:spcPct val="80000"/>
              </a:lnSpc>
              <a:buFont typeface="Wingdings" panose="05000000000000000000" pitchFamily="2" charset="2"/>
              <a:buNone/>
            </a:pPr>
            <a:endParaRPr lang="en-GB" altLang="en-US" sz="1800">
              <a:solidFill>
                <a:srgbClr val="00FF00"/>
              </a:solidFill>
            </a:endParaRPr>
          </a:p>
          <a:p>
            <a:pPr lvl="1">
              <a:lnSpc>
                <a:spcPct val="80000"/>
              </a:lnSpc>
              <a:buFont typeface="Wingdings" panose="05000000000000000000" pitchFamily="2" charset="2"/>
              <a:buNone/>
            </a:pPr>
            <a:endParaRPr lang="en-GB" altLang="en-US" sz="1800">
              <a:solidFill>
                <a:srgbClr val="00FF00"/>
              </a:solidFill>
            </a:endParaRPr>
          </a:p>
          <a:p>
            <a:pPr lvl="1">
              <a:lnSpc>
                <a:spcPct val="80000"/>
              </a:lnSpc>
              <a:buFont typeface="Wingdings" panose="05000000000000000000" pitchFamily="2" charset="2"/>
              <a:buNone/>
            </a:pPr>
            <a:endParaRPr lang="en-GB" altLang="en-US" sz="1800">
              <a:solidFill>
                <a:srgbClr val="00FF00"/>
              </a:solidFill>
            </a:endParaRPr>
          </a:p>
          <a:p>
            <a:pPr lvl="1">
              <a:lnSpc>
                <a:spcPct val="80000"/>
              </a:lnSpc>
              <a:buFont typeface="Wingdings" panose="05000000000000000000" pitchFamily="2" charset="2"/>
              <a:buNone/>
            </a:pPr>
            <a:endParaRPr lang="en-GB" altLang="en-US" sz="1800">
              <a:solidFill>
                <a:srgbClr val="00FF00"/>
              </a:solidFill>
            </a:endParaRPr>
          </a:p>
          <a:p>
            <a:pPr lvl="1">
              <a:lnSpc>
                <a:spcPct val="80000"/>
              </a:lnSpc>
              <a:buFont typeface="Wingdings" panose="05000000000000000000" pitchFamily="2" charset="2"/>
              <a:buNone/>
            </a:pPr>
            <a:endParaRPr lang="en-GB" altLang="en-US" sz="1800">
              <a:solidFill>
                <a:srgbClr val="00FF00"/>
              </a:solidFill>
            </a:endParaRPr>
          </a:p>
          <a:p>
            <a:pPr lvl="1">
              <a:lnSpc>
                <a:spcPct val="80000"/>
              </a:lnSpc>
              <a:buFont typeface="Wingdings" panose="05000000000000000000" pitchFamily="2" charset="2"/>
              <a:buNone/>
            </a:pPr>
            <a:endParaRPr lang="en-GB" altLang="en-US" sz="1800">
              <a:solidFill>
                <a:srgbClr val="00FF00"/>
              </a:solidFill>
            </a:endParaRPr>
          </a:p>
          <a:p>
            <a:pPr lvl="1">
              <a:lnSpc>
                <a:spcPct val="80000"/>
              </a:lnSpc>
              <a:buFont typeface="Wingdings" panose="05000000000000000000" pitchFamily="2" charset="2"/>
              <a:buNone/>
            </a:pPr>
            <a:endParaRPr lang="en-GB" altLang="en-US" sz="1800">
              <a:solidFill>
                <a:srgbClr val="00FF00"/>
              </a:solidFill>
            </a:endParaRPr>
          </a:p>
          <a:p>
            <a:pPr lvl="1">
              <a:lnSpc>
                <a:spcPct val="80000"/>
              </a:lnSpc>
              <a:buFont typeface="Wingdings" panose="05000000000000000000" pitchFamily="2" charset="2"/>
              <a:buNone/>
            </a:pPr>
            <a:endParaRPr lang="en-GB" altLang="en-US" sz="1800">
              <a:solidFill>
                <a:srgbClr val="00FF00"/>
              </a:solidFill>
            </a:endParaRPr>
          </a:p>
          <a:p>
            <a:pPr lvl="1">
              <a:lnSpc>
                <a:spcPct val="80000"/>
              </a:lnSpc>
              <a:buFont typeface="Wingdings" panose="05000000000000000000" pitchFamily="2" charset="2"/>
              <a:buNone/>
            </a:pPr>
            <a:endParaRPr lang="en-GB" altLang="en-US" sz="1800">
              <a:solidFill>
                <a:srgbClr val="00FF00"/>
              </a:solidFill>
            </a:endParaRPr>
          </a:p>
          <a:p>
            <a:pPr lvl="1">
              <a:lnSpc>
                <a:spcPct val="80000"/>
              </a:lnSpc>
              <a:buFont typeface="Wingdings" panose="05000000000000000000" pitchFamily="2" charset="2"/>
              <a:buNone/>
            </a:pPr>
            <a:endParaRPr lang="en-GB" altLang="en-US" sz="1800">
              <a:solidFill>
                <a:srgbClr val="00FF00"/>
              </a:solidFill>
            </a:endParaRPr>
          </a:p>
          <a:p>
            <a:pPr>
              <a:lnSpc>
                <a:spcPct val="80000"/>
              </a:lnSpc>
            </a:pPr>
            <a:r>
              <a:rPr lang="en-GB" altLang="en-US" sz="2000"/>
              <a:t>Used to identify who you are logged in on the system and what they are doing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13666"/>
                                        </p:tgtEl>
                                        <p:attrNameLst>
                                          <p:attrName>style.visibility</p:attrName>
                                        </p:attrNameLst>
                                      </p:cBhvr>
                                      <p:to>
                                        <p:strVal val="visible"/>
                                      </p:to>
                                    </p:set>
                                    <p:anim calcmode="discrete" valueType="clr">
                                      <p:cBhvr override="childStyle">
                                        <p:cTn id="7" dur="80"/>
                                        <p:tgtEl>
                                          <p:spTgt spid="11366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13666"/>
                                        </p:tgtEl>
                                        <p:attrNameLst>
                                          <p:attrName>fillcolor</p:attrName>
                                        </p:attrNameLst>
                                      </p:cBhvr>
                                      <p:tavLst>
                                        <p:tav tm="0">
                                          <p:val>
                                            <p:clrVal>
                                              <a:schemeClr val="accent2"/>
                                            </p:clrVal>
                                          </p:val>
                                        </p:tav>
                                        <p:tav tm="50000">
                                          <p:val>
                                            <p:clrVal>
                                              <a:schemeClr val="hlink"/>
                                            </p:clrVal>
                                          </p:val>
                                        </p:tav>
                                      </p:tavLst>
                                    </p:anim>
                                    <p:set>
                                      <p:cBhvr>
                                        <p:cTn id="9" dur="80"/>
                                        <p:tgtEl>
                                          <p:spTgt spid="113666"/>
                                        </p:tgtEl>
                                        <p:attrNameLst>
                                          <p:attrName>fill.type</p:attrName>
                                        </p:attrNameLst>
                                      </p:cBhvr>
                                      <p:to>
                                        <p:strVal val="solid"/>
                                      </p:to>
                                    </p:set>
                                  </p:childTnLst>
                                </p:cTn>
                              </p:par>
                              <p:par>
                                <p:cTn id="10" presetID="5" presetClass="entr" presetSubtype="10" fill="hold" grpId="0" nodeType="withEffect">
                                  <p:stCondLst>
                                    <p:cond delay="0"/>
                                  </p:stCondLst>
                                  <p:childTnLst>
                                    <p:set>
                                      <p:cBhvr>
                                        <p:cTn id="11" dur="1" fill="hold">
                                          <p:stCondLst>
                                            <p:cond delay="0"/>
                                          </p:stCondLst>
                                        </p:cTn>
                                        <p:tgtEl>
                                          <p:spTgt spid="113667">
                                            <p:txEl>
                                              <p:pRg st="0" end="0"/>
                                            </p:txEl>
                                          </p:spTgt>
                                        </p:tgtEl>
                                        <p:attrNameLst>
                                          <p:attrName>style.visibility</p:attrName>
                                        </p:attrNameLst>
                                      </p:cBhvr>
                                      <p:to>
                                        <p:strVal val="visible"/>
                                      </p:to>
                                    </p:set>
                                    <p:animEffect transition="in" filter="checkerboard(across)">
                                      <p:cBhvr>
                                        <p:cTn id="12" dur="500"/>
                                        <p:tgtEl>
                                          <p:spTgt spid="113667">
                                            <p:txEl>
                                              <p:pRg st="0" end="0"/>
                                            </p:txEl>
                                          </p:spTgt>
                                        </p:tgtEl>
                                      </p:cBhvr>
                                    </p:animEffect>
                                  </p:childTnLst>
                                </p:cTn>
                              </p:par>
                            </p:childTnLst>
                          </p:cTn>
                        </p:par>
                        <p:par>
                          <p:cTn id="13" fill="hold" nodeType="afterGroup">
                            <p:stCondLst>
                              <p:cond delay="680"/>
                            </p:stCondLst>
                            <p:childTnLst>
                              <p:par>
                                <p:cTn id="14" presetID="5" presetClass="entr" presetSubtype="10" fill="hold" grpId="0" nodeType="afterEffect">
                                  <p:stCondLst>
                                    <p:cond delay="0"/>
                                  </p:stCondLst>
                                  <p:childTnLst>
                                    <p:set>
                                      <p:cBhvr>
                                        <p:cTn id="15" dur="1" fill="hold">
                                          <p:stCondLst>
                                            <p:cond delay="0"/>
                                          </p:stCondLst>
                                        </p:cTn>
                                        <p:tgtEl>
                                          <p:spTgt spid="113667">
                                            <p:txEl>
                                              <p:pRg st="1" end="1"/>
                                            </p:txEl>
                                          </p:spTgt>
                                        </p:tgtEl>
                                        <p:attrNameLst>
                                          <p:attrName>style.visibility</p:attrName>
                                        </p:attrNameLst>
                                      </p:cBhvr>
                                      <p:to>
                                        <p:strVal val="visible"/>
                                      </p:to>
                                    </p:set>
                                    <p:animEffect transition="in" filter="checkerboard(across)">
                                      <p:cBhvr>
                                        <p:cTn id="16" dur="500"/>
                                        <p:tgtEl>
                                          <p:spTgt spid="113667">
                                            <p:txEl>
                                              <p:pRg st="1" end="1"/>
                                            </p:txEl>
                                          </p:spTgt>
                                        </p:tgtEl>
                                      </p:cBhvr>
                                    </p:animEffect>
                                  </p:childTnLst>
                                </p:cTn>
                              </p:par>
                            </p:childTnLst>
                          </p:cTn>
                        </p:par>
                        <p:par>
                          <p:cTn id="17" fill="hold" nodeType="afterGroup">
                            <p:stCondLst>
                              <p:cond delay="1180"/>
                            </p:stCondLst>
                            <p:childTnLst>
                              <p:par>
                                <p:cTn id="18" presetID="2" presetClass="entr" presetSubtype="4" fill="hold" grpId="0" nodeType="afterEffect">
                                  <p:stCondLst>
                                    <p:cond delay="0"/>
                                  </p:stCondLst>
                                  <p:childTnLst>
                                    <p:set>
                                      <p:cBhvr>
                                        <p:cTn id="19" dur="1" fill="hold">
                                          <p:stCondLst>
                                            <p:cond delay="0"/>
                                          </p:stCondLst>
                                        </p:cTn>
                                        <p:tgtEl>
                                          <p:spTgt spid="113672"/>
                                        </p:tgtEl>
                                        <p:attrNameLst>
                                          <p:attrName>style.visibility</p:attrName>
                                        </p:attrNameLst>
                                      </p:cBhvr>
                                      <p:to>
                                        <p:strVal val="visible"/>
                                      </p:to>
                                    </p:set>
                                    <p:anim calcmode="lin" valueType="num">
                                      <p:cBhvr additive="base">
                                        <p:cTn id="20" dur="500" fill="hold"/>
                                        <p:tgtEl>
                                          <p:spTgt spid="113672"/>
                                        </p:tgtEl>
                                        <p:attrNameLst>
                                          <p:attrName>ppt_x</p:attrName>
                                        </p:attrNameLst>
                                      </p:cBhvr>
                                      <p:tavLst>
                                        <p:tav tm="0">
                                          <p:val>
                                            <p:strVal val="#ppt_x"/>
                                          </p:val>
                                        </p:tav>
                                        <p:tav tm="100000">
                                          <p:val>
                                            <p:strVal val="#ppt_x"/>
                                          </p:val>
                                        </p:tav>
                                      </p:tavLst>
                                    </p:anim>
                                    <p:anim calcmode="lin" valueType="num">
                                      <p:cBhvr additive="base">
                                        <p:cTn id="21" dur="500" fill="hold"/>
                                        <p:tgtEl>
                                          <p:spTgt spid="113672"/>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113667">
                                            <p:txEl>
                                              <p:pRg st="14" end="14"/>
                                            </p:txEl>
                                          </p:spTgt>
                                        </p:tgtEl>
                                        <p:attrNameLst>
                                          <p:attrName>style.visibility</p:attrName>
                                        </p:attrNameLst>
                                      </p:cBhvr>
                                      <p:to>
                                        <p:strVal val="visible"/>
                                      </p:to>
                                    </p:set>
                                    <p:animEffect transition="in" filter="checkerboard(across)">
                                      <p:cBhvr>
                                        <p:cTn id="26" dur="500"/>
                                        <p:tgtEl>
                                          <p:spTgt spid="11366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2" grpId="0" animBg="1"/>
      <p:bldP spid="113666" grpId="0"/>
      <p:bldP spid="113667"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E49FE5CC-7746-4890-8087-72760637504D}"/>
              </a:ext>
            </a:extLst>
          </p:cNvPr>
          <p:cNvSpPr>
            <a:spLocks noGrp="1"/>
          </p:cNvSpPr>
          <p:nvPr>
            <p:ph type="sldNum" sz="quarter" idx="10"/>
          </p:nvPr>
        </p:nvSpPr>
        <p:spPr/>
        <p:txBody>
          <a:bodyPr/>
          <a:lstStyle/>
          <a:p>
            <a:r>
              <a:rPr lang="en-GB" altLang="en-US"/>
              <a:t>Page </a:t>
            </a:r>
            <a:fld id="{373AFFFB-8232-42E6-B8F9-DC1186DCAC32}" type="slidenum">
              <a:rPr lang="en-GB" altLang="en-US"/>
              <a:pPr/>
              <a:t>43</a:t>
            </a:fld>
            <a:r>
              <a:rPr lang="en-GB" altLang="en-US" sz="1400" b="0">
                <a:solidFill>
                  <a:schemeClr val="tx1"/>
                </a:solidFill>
              </a:rPr>
              <a:t> | 05 June 2006 | UNIX Fundamentals </a:t>
            </a:r>
          </a:p>
        </p:txBody>
      </p:sp>
      <p:sp>
        <p:nvSpPr>
          <p:cNvPr id="326660" name="Rectangle 4">
            <a:extLst>
              <a:ext uri="{FF2B5EF4-FFF2-40B4-BE49-F238E27FC236}">
                <a16:creationId xmlns:a16="http://schemas.microsoft.com/office/drawing/2014/main" id="{CCF65999-1909-4327-BB4A-B661644304F2}"/>
              </a:ext>
            </a:extLst>
          </p:cNvPr>
          <p:cNvSpPr>
            <a:spLocks noGrp="1" noChangeArrowheads="1"/>
          </p:cNvSpPr>
          <p:nvPr>
            <p:ph type="body" idx="1"/>
          </p:nvPr>
        </p:nvSpPr>
        <p:spPr>
          <a:xfrm>
            <a:off x="684213" y="1268413"/>
            <a:ext cx="7772400" cy="4392612"/>
          </a:xfrm>
        </p:spPr>
        <p:txBody>
          <a:bodyPr/>
          <a:lstStyle/>
          <a:p>
            <a:r>
              <a:rPr lang="en-GB" altLang="en-US"/>
              <a:t>Where Am I?</a:t>
            </a:r>
          </a:p>
          <a:p>
            <a:pPr lvl="1"/>
            <a:r>
              <a:rPr lang="en-GB" altLang="en-US"/>
              <a:t>Use the command </a:t>
            </a:r>
            <a:r>
              <a:rPr lang="en-GB" altLang="en-US">
                <a:solidFill>
                  <a:srgbClr val="800000"/>
                </a:solidFill>
              </a:rPr>
              <a:t>pwd</a:t>
            </a:r>
          </a:p>
          <a:p>
            <a:pPr lvl="1"/>
            <a:r>
              <a:rPr lang="en-GB" altLang="en-US"/>
              <a:t>Used to identify where you are (which directory) on the system</a:t>
            </a:r>
          </a:p>
          <a:p>
            <a:pPr lvl="1"/>
            <a:endParaRPr lang="en-GB" altLang="en-US"/>
          </a:p>
          <a:p>
            <a:pPr lvl="1"/>
            <a:endParaRPr lang="en-GB" altLang="en-US"/>
          </a:p>
          <a:p>
            <a:pPr lvl="1"/>
            <a:endParaRPr lang="en-GB" altLang="en-US"/>
          </a:p>
          <a:p>
            <a:r>
              <a:rPr lang="en-GB" altLang="en-US"/>
              <a:t>Use the </a:t>
            </a:r>
            <a:r>
              <a:rPr lang="en-GB" altLang="en-US">
                <a:solidFill>
                  <a:srgbClr val="800000"/>
                </a:solidFill>
              </a:rPr>
              <a:t>hostname</a:t>
            </a:r>
            <a:r>
              <a:rPr lang="en-GB" altLang="en-US"/>
              <a:t> (or </a:t>
            </a:r>
            <a:r>
              <a:rPr lang="en-GB" altLang="en-US">
                <a:solidFill>
                  <a:srgbClr val="800000"/>
                </a:solidFill>
              </a:rPr>
              <a:t>uname –a</a:t>
            </a:r>
            <a:r>
              <a:rPr lang="en-GB" altLang="en-US"/>
              <a:t>) to check which server you are logged onto.</a:t>
            </a:r>
          </a:p>
        </p:txBody>
      </p:sp>
      <p:sp>
        <p:nvSpPr>
          <p:cNvPr id="326658" name="Text Box 2">
            <a:extLst>
              <a:ext uri="{FF2B5EF4-FFF2-40B4-BE49-F238E27FC236}">
                <a16:creationId xmlns:a16="http://schemas.microsoft.com/office/drawing/2014/main" id="{016D7D08-5C06-4214-A557-77DBDA5BF7B1}"/>
              </a:ext>
            </a:extLst>
          </p:cNvPr>
          <p:cNvSpPr txBox="1">
            <a:spLocks noChangeArrowheads="1"/>
          </p:cNvSpPr>
          <p:nvPr/>
        </p:nvSpPr>
        <p:spPr bwMode="auto">
          <a:xfrm>
            <a:off x="755650" y="2852738"/>
            <a:ext cx="7740650" cy="974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GB" altLang="en-US" sz="800">
              <a:solidFill>
                <a:srgbClr val="00FF00"/>
              </a:solidFill>
              <a:latin typeface="Courier New" panose="02070309020205020404" pitchFamily="49" charset="0"/>
            </a:endParaRPr>
          </a:p>
          <a:p>
            <a:pPr algn="l"/>
            <a:r>
              <a:rPr lang="en-GB" altLang="en-US" sz="1400">
                <a:solidFill>
                  <a:srgbClr val="00FF00"/>
                </a:solidFill>
                <a:latin typeface="Courier New" panose="02070309020205020404" pitchFamily="49" charset="0"/>
              </a:rPr>
              <a:t>syhp79# </a:t>
            </a:r>
            <a:r>
              <a:rPr lang="en-GB" altLang="en-US" sz="1400">
                <a:solidFill>
                  <a:schemeClr val="bg1"/>
                </a:solidFill>
                <a:latin typeface="Courier New" panose="02070309020205020404" pitchFamily="49" charset="0"/>
              </a:rPr>
              <a:t>pwd</a:t>
            </a:r>
          </a:p>
          <a:p>
            <a:pPr algn="l"/>
            <a:r>
              <a:rPr lang="en-GB" altLang="en-US" sz="1400">
                <a:solidFill>
                  <a:srgbClr val="00FF00"/>
                </a:solidFill>
                <a:latin typeface="Courier New" panose="02070309020205020404" pitchFamily="49" charset="0"/>
              </a:rPr>
              <a:t>/capacity/scripts/newscripts</a:t>
            </a:r>
          </a:p>
          <a:p>
            <a:pPr algn="l"/>
            <a:r>
              <a:rPr lang="en-GB" altLang="en-US" sz="1400">
                <a:solidFill>
                  <a:srgbClr val="00FF00"/>
                </a:solidFill>
                <a:latin typeface="Courier New" panose="02070309020205020404" pitchFamily="49" charset="0"/>
              </a:rPr>
              <a:t>syhp79#</a:t>
            </a:r>
          </a:p>
          <a:p>
            <a:pPr algn="l"/>
            <a:endParaRPr lang="en-GB" altLang="en-US" sz="800">
              <a:solidFill>
                <a:srgbClr val="00FF00"/>
              </a:solidFill>
              <a:latin typeface="Courier New" panose="02070309020205020404" pitchFamily="49" charset="0"/>
            </a:endParaRPr>
          </a:p>
        </p:txBody>
      </p:sp>
      <p:sp>
        <p:nvSpPr>
          <p:cNvPr id="326659" name="Rectangle 3">
            <a:extLst>
              <a:ext uri="{FF2B5EF4-FFF2-40B4-BE49-F238E27FC236}">
                <a16:creationId xmlns:a16="http://schemas.microsoft.com/office/drawing/2014/main" id="{6B464D10-E1A3-425E-8D86-61BD3E6F9AD5}"/>
              </a:ext>
            </a:extLst>
          </p:cNvPr>
          <p:cNvSpPr>
            <a:spLocks noGrp="1" noChangeArrowheads="1"/>
          </p:cNvSpPr>
          <p:nvPr>
            <p:ph type="title"/>
          </p:nvPr>
        </p:nvSpPr>
        <p:spPr/>
        <p:txBody>
          <a:bodyPr/>
          <a:lstStyle/>
          <a:p>
            <a:r>
              <a:rPr lang="en-GB" altLang="en-US"/>
              <a:t>whoami &amp; whereami?</a:t>
            </a:r>
            <a:endParaRPr lang="en-US" altLang="en-US"/>
          </a:p>
        </p:txBody>
      </p:sp>
      <p:sp>
        <p:nvSpPr>
          <p:cNvPr id="326661" name="Text Box 5">
            <a:extLst>
              <a:ext uri="{FF2B5EF4-FFF2-40B4-BE49-F238E27FC236}">
                <a16:creationId xmlns:a16="http://schemas.microsoft.com/office/drawing/2014/main" id="{BFF86B7A-DE79-4BD9-A30C-02FA985EA4EA}"/>
              </a:ext>
            </a:extLst>
          </p:cNvPr>
          <p:cNvSpPr txBox="1">
            <a:spLocks noChangeArrowheads="1"/>
          </p:cNvSpPr>
          <p:nvPr/>
        </p:nvSpPr>
        <p:spPr bwMode="auto">
          <a:xfrm>
            <a:off x="755650" y="4652963"/>
            <a:ext cx="7740650" cy="11874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GB" altLang="en-US" sz="800">
              <a:solidFill>
                <a:srgbClr val="00FF00"/>
              </a:solidFill>
              <a:latin typeface="Courier New" panose="02070309020205020404" pitchFamily="49" charset="0"/>
            </a:endParaRPr>
          </a:p>
          <a:p>
            <a:pPr algn="l"/>
            <a:r>
              <a:rPr lang="en-GB" altLang="en-US" sz="1400">
                <a:solidFill>
                  <a:srgbClr val="00FF00"/>
                </a:solidFill>
                <a:latin typeface="Courier New" panose="02070309020205020404" pitchFamily="49" charset="0"/>
              </a:rPr>
              <a:t>gbsrual0048:root:/opt/nmon/bin&gt; </a:t>
            </a:r>
            <a:r>
              <a:rPr lang="en-GB" altLang="en-US" sz="1400">
                <a:solidFill>
                  <a:schemeClr val="bg1"/>
                </a:solidFill>
                <a:latin typeface="Courier New" panose="02070309020205020404" pitchFamily="49" charset="0"/>
              </a:rPr>
              <a:t>hostname</a:t>
            </a:r>
          </a:p>
          <a:p>
            <a:pPr algn="l"/>
            <a:r>
              <a:rPr lang="en-GB" altLang="en-US" sz="1400">
                <a:solidFill>
                  <a:srgbClr val="00FF00"/>
                </a:solidFill>
                <a:latin typeface="Courier New" panose="02070309020205020404" pitchFamily="49" charset="0"/>
              </a:rPr>
              <a:t>gbsrual0048</a:t>
            </a:r>
          </a:p>
          <a:p>
            <a:pPr algn="l"/>
            <a:r>
              <a:rPr lang="en-GB" altLang="en-US" sz="1400">
                <a:solidFill>
                  <a:srgbClr val="00FF00"/>
                </a:solidFill>
                <a:latin typeface="Courier New" panose="02070309020205020404" pitchFamily="49" charset="0"/>
              </a:rPr>
              <a:t>gbsrual0048:root:/opt/nmon/bin&gt; </a:t>
            </a:r>
            <a:r>
              <a:rPr lang="en-GB" altLang="en-US" sz="1400">
                <a:solidFill>
                  <a:schemeClr val="bg1"/>
                </a:solidFill>
                <a:latin typeface="Courier New" panose="02070309020205020404" pitchFamily="49" charset="0"/>
              </a:rPr>
              <a:t>uname -a</a:t>
            </a:r>
          </a:p>
          <a:p>
            <a:pPr algn="l"/>
            <a:r>
              <a:rPr lang="en-GB" altLang="en-US" sz="1400">
                <a:solidFill>
                  <a:srgbClr val="00FF00"/>
                </a:solidFill>
                <a:latin typeface="Courier New" panose="02070309020205020404" pitchFamily="49" charset="0"/>
              </a:rPr>
              <a:t>AIX gbsrual0048 3 5 0002A587D600</a:t>
            </a:r>
          </a:p>
          <a:p>
            <a:pPr algn="l"/>
            <a:endParaRPr lang="en-GB" altLang="en-US" sz="800">
              <a:solidFill>
                <a:srgbClr val="00FF00"/>
              </a:solidFill>
              <a:latin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26659"/>
                                        </p:tgtEl>
                                        <p:attrNameLst>
                                          <p:attrName>style.visibility</p:attrName>
                                        </p:attrNameLst>
                                      </p:cBhvr>
                                      <p:to>
                                        <p:strVal val="visible"/>
                                      </p:to>
                                    </p:set>
                                    <p:anim calcmode="discrete" valueType="clr">
                                      <p:cBhvr override="childStyle">
                                        <p:cTn id="7" dur="80"/>
                                        <p:tgtEl>
                                          <p:spTgt spid="32665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6659"/>
                                        </p:tgtEl>
                                        <p:attrNameLst>
                                          <p:attrName>fillcolor</p:attrName>
                                        </p:attrNameLst>
                                      </p:cBhvr>
                                      <p:tavLst>
                                        <p:tav tm="0">
                                          <p:val>
                                            <p:clrVal>
                                              <a:schemeClr val="accent2"/>
                                            </p:clrVal>
                                          </p:val>
                                        </p:tav>
                                        <p:tav tm="50000">
                                          <p:val>
                                            <p:clrVal>
                                              <a:schemeClr val="hlink"/>
                                            </p:clrVal>
                                          </p:val>
                                        </p:tav>
                                      </p:tavLst>
                                    </p:anim>
                                    <p:set>
                                      <p:cBhvr>
                                        <p:cTn id="9" dur="80"/>
                                        <p:tgtEl>
                                          <p:spTgt spid="326659"/>
                                        </p:tgtEl>
                                        <p:attrNameLst>
                                          <p:attrName>fill.type</p:attrName>
                                        </p:attrNameLst>
                                      </p:cBhvr>
                                      <p:to>
                                        <p:strVal val="solid"/>
                                      </p:to>
                                    </p:set>
                                  </p:childTnLst>
                                </p:cTn>
                              </p:par>
                            </p:childTnLst>
                          </p:cTn>
                        </p:par>
                        <p:par>
                          <p:cTn id="10" fill="hold" nodeType="afterGroup">
                            <p:stCondLst>
                              <p:cond delay="680"/>
                            </p:stCondLst>
                            <p:childTnLst>
                              <p:par>
                                <p:cTn id="11" presetID="5" presetClass="entr" presetSubtype="10" fill="hold" grpId="0" nodeType="afterEffect">
                                  <p:stCondLst>
                                    <p:cond delay="0"/>
                                  </p:stCondLst>
                                  <p:childTnLst>
                                    <p:set>
                                      <p:cBhvr>
                                        <p:cTn id="12" dur="1" fill="hold">
                                          <p:stCondLst>
                                            <p:cond delay="0"/>
                                          </p:stCondLst>
                                        </p:cTn>
                                        <p:tgtEl>
                                          <p:spTgt spid="326660">
                                            <p:txEl>
                                              <p:pRg st="0" end="0"/>
                                            </p:txEl>
                                          </p:spTgt>
                                        </p:tgtEl>
                                        <p:attrNameLst>
                                          <p:attrName>style.visibility</p:attrName>
                                        </p:attrNameLst>
                                      </p:cBhvr>
                                      <p:to>
                                        <p:strVal val="visible"/>
                                      </p:to>
                                    </p:set>
                                    <p:animEffect transition="in" filter="checkerboard(across)">
                                      <p:cBhvr>
                                        <p:cTn id="13" dur="500"/>
                                        <p:tgtEl>
                                          <p:spTgt spid="326660">
                                            <p:txEl>
                                              <p:pRg st="0" end="0"/>
                                            </p:txEl>
                                          </p:spTgt>
                                        </p:tgtEl>
                                      </p:cBhvr>
                                    </p:animEffect>
                                  </p:childTnLst>
                                </p:cTn>
                              </p:par>
                            </p:childTnLst>
                          </p:cTn>
                        </p:par>
                        <p:par>
                          <p:cTn id="14" fill="hold" nodeType="afterGroup">
                            <p:stCondLst>
                              <p:cond delay="1180"/>
                            </p:stCondLst>
                            <p:childTnLst>
                              <p:par>
                                <p:cTn id="15" presetID="2" presetClass="entr" presetSubtype="4" fill="hold" grpId="0" nodeType="afterEffect">
                                  <p:stCondLst>
                                    <p:cond delay="0"/>
                                  </p:stCondLst>
                                  <p:childTnLst>
                                    <p:set>
                                      <p:cBhvr>
                                        <p:cTn id="16" dur="1" fill="hold">
                                          <p:stCondLst>
                                            <p:cond delay="0"/>
                                          </p:stCondLst>
                                        </p:cTn>
                                        <p:tgtEl>
                                          <p:spTgt spid="326660">
                                            <p:txEl>
                                              <p:pRg st="1" end="1"/>
                                            </p:txEl>
                                          </p:spTgt>
                                        </p:tgtEl>
                                        <p:attrNameLst>
                                          <p:attrName>style.visibility</p:attrName>
                                        </p:attrNameLst>
                                      </p:cBhvr>
                                      <p:to>
                                        <p:strVal val="visible"/>
                                      </p:to>
                                    </p:set>
                                    <p:anim calcmode="lin" valueType="num">
                                      <p:cBhvr additive="base">
                                        <p:cTn id="17" dur="500" fill="hold"/>
                                        <p:tgtEl>
                                          <p:spTgt spid="32666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6660">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680"/>
                            </p:stCondLst>
                            <p:childTnLst>
                              <p:par>
                                <p:cTn id="20" presetID="2" presetClass="entr" presetSubtype="4" fill="hold" grpId="0" nodeType="afterEffect">
                                  <p:stCondLst>
                                    <p:cond delay="0"/>
                                  </p:stCondLst>
                                  <p:childTnLst>
                                    <p:set>
                                      <p:cBhvr>
                                        <p:cTn id="21" dur="1" fill="hold">
                                          <p:stCondLst>
                                            <p:cond delay="0"/>
                                          </p:stCondLst>
                                        </p:cTn>
                                        <p:tgtEl>
                                          <p:spTgt spid="326660">
                                            <p:txEl>
                                              <p:pRg st="2" end="2"/>
                                            </p:txEl>
                                          </p:spTgt>
                                        </p:tgtEl>
                                        <p:attrNameLst>
                                          <p:attrName>style.visibility</p:attrName>
                                        </p:attrNameLst>
                                      </p:cBhvr>
                                      <p:to>
                                        <p:strVal val="visible"/>
                                      </p:to>
                                    </p:set>
                                    <p:anim calcmode="lin" valueType="num">
                                      <p:cBhvr additive="base">
                                        <p:cTn id="22" dur="500" fill="hold"/>
                                        <p:tgtEl>
                                          <p:spTgt spid="326660">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26660">
                                            <p:txEl>
                                              <p:pRg st="2" end="2"/>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180"/>
                            </p:stCondLst>
                            <p:childTnLst>
                              <p:par>
                                <p:cTn id="25" presetID="2" presetClass="entr" presetSubtype="4" fill="hold" grpId="0" nodeType="afterEffect">
                                  <p:stCondLst>
                                    <p:cond delay="0"/>
                                  </p:stCondLst>
                                  <p:childTnLst>
                                    <p:set>
                                      <p:cBhvr>
                                        <p:cTn id="26" dur="1" fill="hold">
                                          <p:stCondLst>
                                            <p:cond delay="0"/>
                                          </p:stCondLst>
                                        </p:cTn>
                                        <p:tgtEl>
                                          <p:spTgt spid="326658"/>
                                        </p:tgtEl>
                                        <p:attrNameLst>
                                          <p:attrName>style.visibility</p:attrName>
                                        </p:attrNameLst>
                                      </p:cBhvr>
                                      <p:to>
                                        <p:strVal val="visible"/>
                                      </p:to>
                                    </p:set>
                                    <p:anim calcmode="lin" valueType="num">
                                      <p:cBhvr additive="base">
                                        <p:cTn id="27" dur="500" fill="hold"/>
                                        <p:tgtEl>
                                          <p:spTgt spid="326658"/>
                                        </p:tgtEl>
                                        <p:attrNameLst>
                                          <p:attrName>ppt_x</p:attrName>
                                        </p:attrNameLst>
                                      </p:cBhvr>
                                      <p:tavLst>
                                        <p:tav tm="0">
                                          <p:val>
                                            <p:strVal val="#ppt_x"/>
                                          </p:val>
                                        </p:tav>
                                        <p:tav tm="100000">
                                          <p:val>
                                            <p:strVal val="#ppt_x"/>
                                          </p:val>
                                        </p:tav>
                                      </p:tavLst>
                                    </p:anim>
                                    <p:anim calcmode="lin" valueType="num">
                                      <p:cBhvr additive="base">
                                        <p:cTn id="28" dur="500" fill="hold"/>
                                        <p:tgtEl>
                                          <p:spTgt spid="326658"/>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26660">
                                            <p:txEl>
                                              <p:pRg st="6" end="6"/>
                                            </p:txEl>
                                          </p:spTgt>
                                        </p:tgtEl>
                                        <p:attrNameLst>
                                          <p:attrName>style.visibility</p:attrName>
                                        </p:attrNameLst>
                                      </p:cBhvr>
                                      <p:to>
                                        <p:strVal val="visible"/>
                                      </p:to>
                                    </p:set>
                                    <p:anim calcmode="lin" valueType="num">
                                      <p:cBhvr additive="base">
                                        <p:cTn id="33" dur="500" fill="hold"/>
                                        <p:tgtEl>
                                          <p:spTgt spid="32666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26660">
                                            <p:txEl>
                                              <p:pRg st="6" end="6"/>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326661"/>
                                        </p:tgtEl>
                                        <p:attrNameLst>
                                          <p:attrName>style.visibility</p:attrName>
                                        </p:attrNameLst>
                                      </p:cBhvr>
                                      <p:to>
                                        <p:strVal val="visible"/>
                                      </p:to>
                                    </p:set>
                                    <p:anim calcmode="lin" valueType="num">
                                      <p:cBhvr additive="base">
                                        <p:cTn id="38" dur="500" fill="hold"/>
                                        <p:tgtEl>
                                          <p:spTgt spid="326661"/>
                                        </p:tgtEl>
                                        <p:attrNameLst>
                                          <p:attrName>ppt_x</p:attrName>
                                        </p:attrNameLst>
                                      </p:cBhvr>
                                      <p:tavLst>
                                        <p:tav tm="0">
                                          <p:val>
                                            <p:strVal val="#ppt_x"/>
                                          </p:val>
                                        </p:tav>
                                        <p:tav tm="100000">
                                          <p:val>
                                            <p:strVal val="#ppt_x"/>
                                          </p:val>
                                        </p:tav>
                                      </p:tavLst>
                                    </p:anim>
                                    <p:anim calcmode="lin" valueType="num">
                                      <p:cBhvr additive="base">
                                        <p:cTn id="39" dur="500" fill="hold"/>
                                        <p:tgtEl>
                                          <p:spTgt spid="3266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0" grpId="0" uiExpand="1" build="p"/>
      <p:bldP spid="326658" grpId="0" animBg="1"/>
      <p:bldP spid="326659" grpId="0"/>
      <p:bldP spid="326661"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D599D9BF-19F6-4D3D-9C08-426F02AD1039}"/>
              </a:ext>
            </a:extLst>
          </p:cNvPr>
          <p:cNvSpPr>
            <a:spLocks noGrp="1"/>
          </p:cNvSpPr>
          <p:nvPr>
            <p:ph type="sldNum" sz="quarter" idx="10"/>
          </p:nvPr>
        </p:nvSpPr>
        <p:spPr/>
        <p:txBody>
          <a:bodyPr/>
          <a:lstStyle/>
          <a:p>
            <a:r>
              <a:rPr lang="en-GB" altLang="en-US"/>
              <a:t>Page </a:t>
            </a:r>
            <a:fld id="{037A3AFC-E22A-45DA-8A88-6C8DF809A822}" type="slidenum">
              <a:rPr lang="en-GB" altLang="en-US"/>
              <a:pPr/>
              <a:t>44</a:t>
            </a:fld>
            <a:r>
              <a:rPr lang="en-GB" altLang="en-US" sz="1400" b="0">
                <a:solidFill>
                  <a:schemeClr val="tx1"/>
                </a:solidFill>
              </a:rPr>
              <a:t> | 05 June 2006 | UNIX Fundamentals </a:t>
            </a:r>
          </a:p>
        </p:txBody>
      </p:sp>
      <p:pic>
        <p:nvPicPr>
          <p:cNvPr id="328708" name="Picture 4">
            <a:extLst>
              <a:ext uri="{FF2B5EF4-FFF2-40B4-BE49-F238E27FC236}">
                <a16:creationId xmlns:a16="http://schemas.microsoft.com/office/drawing/2014/main" id="{0C74CE87-D939-4820-8608-7F117DB59468}"/>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706" name="Rectangle 2">
            <a:extLst>
              <a:ext uri="{FF2B5EF4-FFF2-40B4-BE49-F238E27FC236}">
                <a16:creationId xmlns:a16="http://schemas.microsoft.com/office/drawing/2014/main" id="{EAF0F564-C218-4373-9CFB-0F789930E5BA}"/>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328707" name="Rectangle 3">
            <a:extLst>
              <a:ext uri="{FF2B5EF4-FFF2-40B4-BE49-F238E27FC236}">
                <a16:creationId xmlns:a16="http://schemas.microsoft.com/office/drawing/2014/main" id="{08A2BB07-91A5-4890-9569-5C9A88B0B38D}"/>
              </a:ext>
            </a:extLst>
          </p:cNvPr>
          <p:cNvSpPr>
            <a:spLocks noGrp="1" noChangeArrowheads="1"/>
          </p:cNvSpPr>
          <p:nvPr>
            <p:ph type="body" idx="1"/>
          </p:nvPr>
        </p:nvSpPr>
        <p:spPr>
          <a:xfrm>
            <a:off x="685800" y="1484313"/>
            <a:ext cx="7772400" cy="4321175"/>
          </a:xfrm>
        </p:spPr>
        <p:txBody>
          <a:bodyPr/>
          <a:lstStyle/>
          <a:p>
            <a:pPr>
              <a:lnSpc>
                <a:spcPct val="90000"/>
              </a:lnSpc>
            </a:pPr>
            <a:r>
              <a:rPr lang="en-US" altLang="en-US">
                <a:solidFill>
                  <a:schemeClr val="hlink"/>
                </a:solidFill>
              </a:rPr>
              <a:t>UNIX History</a:t>
            </a:r>
          </a:p>
          <a:p>
            <a:pPr>
              <a:lnSpc>
                <a:spcPct val="90000"/>
              </a:lnSpc>
            </a:pPr>
            <a:r>
              <a:rPr lang="en-US" altLang="en-US">
                <a:solidFill>
                  <a:schemeClr val="hlink"/>
                </a:solidFill>
              </a:rPr>
              <a:t>The Many Flavours’ of UNIX</a:t>
            </a:r>
          </a:p>
          <a:p>
            <a:pPr>
              <a:lnSpc>
                <a:spcPct val="90000"/>
              </a:lnSpc>
            </a:pPr>
            <a:r>
              <a:rPr lang="en-US" altLang="en-US">
                <a:solidFill>
                  <a:schemeClr val="hlink"/>
                </a:solidFill>
              </a:rPr>
              <a:t>The Structure of UNIX</a:t>
            </a:r>
          </a:p>
          <a:p>
            <a:pPr>
              <a:lnSpc>
                <a:spcPct val="90000"/>
              </a:lnSpc>
            </a:pPr>
            <a:r>
              <a:rPr lang="en-US" altLang="en-US" sz="3200">
                <a:solidFill>
                  <a:srgbClr val="800000"/>
                </a:solidFill>
              </a:rPr>
              <a:t>Access to UNIX Systems</a:t>
            </a:r>
          </a:p>
          <a:p>
            <a:pPr lvl="1">
              <a:lnSpc>
                <a:spcPct val="90000"/>
              </a:lnSpc>
            </a:pPr>
            <a:r>
              <a:rPr lang="en-US" altLang="en-US">
                <a:solidFill>
                  <a:schemeClr val="hlink"/>
                </a:solidFill>
              </a:rPr>
              <a:t>Logging on and off</a:t>
            </a:r>
          </a:p>
          <a:p>
            <a:pPr lvl="1">
              <a:lnSpc>
                <a:spcPct val="90000"/>
              </a:lnSpc>
            </a:pPr>
            <a:r>
              <a:rPr lang="en-US" altLang="en-US">
                <a:solidFill>
                  <a:schemeClr val="hlink"/>
                </a:solidFill>
              </a:rPr>
              <a:t>Whoami &amp; whereami</a:t>
            </a:r>
          </a:p>
          <a:p>
            <a:pPr lvl="1">
              <a:lnSpc>
                <a:spcPct val="90000"/>
              </a:lnSpc>
            </a:pPr>
            <a:r>
              <a:rPr lang="en-US" altLang="en-US">
                <a:solidFill>
                  <a:srgbClr val="800000"/>
                </a:solidFill>
              </a:rPr>
              <a:t>Switching Users</a:t>
            </a:r>
          </a:p>
          <a:p>
            <a:pPr>
              <a:lnSpc>
                <a:spcPct val="90000"/>
              </a:lnSpc>
            </a:pPr>
            <a:r>
              <a:rPr lang="en-US" altLang="en-US">
                <a:solidFill>
                  <a:schemeClr val="hlink"/>
                </a:solidFill>
              </a:rPr>
              <a:t>Processes</a:t>
            </a:r>
          </a:p>
          <a:p>
            <a:pPr>
              <a:lnSpc>
                <a:spcPct val="90000"/>
              </a:lnSpc>
            </a:pPr>
            <a:r>
              <a:rPr lang="en-US" altLang="en-US">
                <a:solidFill>
                  <a:schemeClr val="hlink"/>
                </a:solidFill>
              </a:rPr>
              <a:t>Filesystems &amp; Directories</a:t>
            </a:r>
          </a:p>
          <a:p>
            <a:pPr>
              <a:lnSpc>
                <a:spcPct val="90000"/>
              </a:lnSpc>
            </a:pPr>
            <a:r>
              <a:rPr lang="en-US" altLang="en-US">
                <a:solidFill>
                  <a:schemeClr val="hlink"/>
                </a:solidFill>
              </a:rPr>
              <a:t>Devices</a:t>
            </a:r>
          </a:p>
          <a:p>
            <a:pPr>
              <a:lnSpc>
                <a:spcPct val="90000"/>
              </a:lnSpc>
            </a:pPr>
            <a:endParaRPr lang="en-GB" altLang="en-US">
              <a:solidFill>
                <a:schemeClr val="hlink"/>
              </a:solidFill>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8706"/>
                                        </p:tgtEl>
                                        <p:attrNameLst>
                                          <p:attrName>style.visibility</p:attrName>
                                        </p:attrNameLst>
                                      </p:cBhvr>
                                      <p:to>
                                        <p:strVal val="visible"/>
                                      </p:to>
                                    </p:set>
                                    <p:animEffect transition="in" filter="fade">
                                      <p:cBhvr>
                                        <p:cTn id="7" dur="2000"/>
                                        <p:tgtEl>
                                          <p:spTgt spid="3287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8707">
                                            <p:txEl>
                                              <p:pRg st="0" end="0"/>
                                            </p:txEl>
                                          </p:spTgt>
                                        </p:tgtEl>
                                        <p:attrNameLst>
                                          <p:attrName>style.visibility</p:attrName>
                                        </p:attrNameLst>
                                      </p:cBhvr>
                                      <p:to>
                                        <p:strVal val="visible"/>
                                      </p:to>
                                    </p:set>
                                    <p:animEffect transition="in" filter="fade">
                                      <p:cBhvr>
                                        <p:cTn id="10" dur="2000"/>
                                        <p:tgtEl>
                                          <p:spTgt spid="32870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8707">
                                            <p:txEl>
                                              <p:pRg st="1" end="1"/>
                                            </p:txEl>
                                          </p:spTgt>
                                        </p:tgtEl>
                                        <p:attrNameLst>
                                          <p:attrName>style.visibility</p:attrName>
                                        </p:attrNameLst>
                                      </p:cBhvr>
                                      <p:to>
                                        <p:strVal val="visible"/>
                                      </p:to>
                                    </p:set>
                                    <p:animEffect transition="in" filter="fade">
                                      <p:cBhvr>
                                        <p:cTn id="13" dur="2000"/>
                                        <p:tgtEl>
                                          <p:spTgt spid="32870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8707">
                                            <p:txEl>
                                              <p:pRg st="2" end="2"/>
                                            </p:txEl>
                                          </p:spTgt>
                                        </p:tgtEl>
                                        <p:attrNameLst>
                                          <p:attrName>style.visibility</p:attrName>
                                        </p:attrNameLst>
                                      </p:cBhvr>
                                      <p:to>
                                        <p:strVal val="visible"/>
                                      </p:to>
                                    </p:set>
                                    <p:animEffect transition="in" filter="fade">
                                      <p:cBhvr>
                                        <p:cTn id="16" dur="2000"/>
                                        <p:tgtEl>
                                          <p:spTgt spid="32870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8707">
                                            <p:txEl>
                                              <p:pRg st="3" end="3"/>
                                            </p:txEl>
                                          </p:spTgt>
                                        </p:tgtEl>
                                        <p:attrNameLst>
                                          <p:attrName>style.visibility</p:attrName>
                                        </p:attrNameLst>
                                      </p:cBhvr>
                                      <p:to>
                                        <p:strVal val="visible"/>
                                      </p:to>
                                    </p:set>
                                    <p:animEffect transition="in" filter="fade">
                                      <p:cBhvr>
                                        <p:cTn id="19" dur="2000"/>
                                        <p:tgtEl>
                                          <p:spTgt spid="32870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8707">
                                            <p:txEl>
                                              <p:pRg st="4" end="4"/>
                                            </p:txEl>
                                          </p:spTgt>
                                        </p:tgtEl>
                                        <p:attrNameLst>
                                          <p:attrName>style.visibility</p:attrName>
                                        </p:attrNameLst>
                                      </p:cBhvr>
                                      <p:to>
                                        <p:strVal val="visible"/>
                                      </p:to>
                                    </p:set>
                                    <p:animEffect transition="in" filter="fade">
                                      <p:cBhvr>
                                        <p:cTn id="22" dur="2000"/>
                                        <p:tgtEl>
                                          <p:spTgt spid="328707">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8707">
                                            <p:txEl>
                                              <p:pRg st="5" end="5"/>
                                            </p:txEl>
                                          </p:spTgt>
                                        </p:tgtEl>
                                        <p:attrNameLst>
                                          <p:attrName>style.visibility</p:attrName>
                                        </p:attrNameLst>
                                      </p:cBhvr>
                                      <p:to>
                                        <p:strVal val="visible"/>
                                      </p:to>
                                    </p:set>
                                    <p:animEffect transition="in" filter="fade">
                                      <p:cBhvr>
                                        <p:cTn id="25" dur="2000"/>
                                        <p:tgtEl>
                                          <p:spTgt spid="328707">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8707">
                                            <p:txEl>
                                              <p:pRg st="6" end="6"/>
                                            </p:txEl>
                                          </p:spTgt>
                                        </p:tgtEl>
                                        <p:attrNameLst>
                                          <p:attrName>style.visibility</p:attrName>
                                        </p:attrNameLst>
                                      </p:cBhvr>
                                      <p:to>
                                        <p:strVal val="visible"/>
                                      </p:to>
                                    </p:set>
                                    <p:animEffect transition="in" filter="fade">
                                      <p:cBhvr>
                                        <p:cTn id="28" dur="2000"/>
                                        <p:tgtEl>
                                          <p:spTgt spid="328707">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8707">
                                            <p:txEl>
                                              <p:pRg st="7" end="7"/>
                                            </p:txEl>
                                          </p:spTgt>
                                        </p:tgtEl>
                                        <p:attrNameLst>
                                          <p:attrName>style.visibility</p:attrName>
                                        </p:attrNameLst>
                                      </p:cBhvr>
                                      <p:to>
                                        <p:strVal val="visible"/>
                                      </p:to>
                                    </p:set>
                                    <p:animEffect transition="in" filter="fade">
                                      <p:cBhvr>
                                        <p:cTn id="31" dur="2000"/>
                                        <p:tgtEl>
                                          <p:spTgt spid="328707">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8707">
                                            <p:txEl>
                                              <p:pRg st="8" end="8"/>
                                            </p:txEl>
                                          </p:spTgt>
                                        </p:tgtEl>
                                        <p:attrNameLst>
                                          <p:attrName>style.visibility</p:attrName>
                                        </p:attrNameLst>
                                      </p:cBhvr>
                                      <p:to>
                                        <p:strVal val="visible"/>
                                      </p:to>
                                    </p:set>
                                    <p:animEffect transition="in" filter="fade">
                                      <p:cBhvr>
                                        <p:cTn id="34" dur="2000"/>
                                        <p:tgtEl>
                                          <p:spTgt spid="328707">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8707">
                                            <p:txEl>
                                              <p:pRg st="9" end="9"/>
                                            </p:txEl>
                                          </p:spTgt>
                                        </p:tgtEl>
                                        <p:attrNameLst>
                                          <p:attrName>style.visibility</p:attrName>
                                        </p:attrNameLst>
                                      </p:cBhvr>
                                      <p:to>
                                        <p:strVal val="visible"/>
                                      </p:to>
                                    </p:set>
                                    <p:animEffect transition="in" filter="fade">
                                      <p:cBhvr>
                                        <p:cTn id="37" dur="2000"/>
                                        <p:tgtEl>
                                          <p:spTgt spid="3287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6" grpId="0"/>
      <p:bldP spid="328707"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AAA7C9-E42D-4A1A-B386-BBCDD9165284}"/>
              </a:ext>
            </a:extLst>
          </p:cNvPr>
          <p:cNvSpPr>
            <a:spLocks noGrp="1"/>
          </p:cNvSpPr>
          <p:nvPr>
            <p:ph type="sldNum" sz="quarter" idx="10"/>
          </p:nvPr>
        </p:nvSpPr>
        <p:spPr/>
        <p:txBody>
          <a:bodyPr/>
          <a:lstStyle/>
          <a:p>
            <a:r>
              <a:rPr lang="en-GB" altLang="en-US"/>
              <a:t>Page </a:t>
            </a:r>
            <a:fld id="{82561ADE-381A-4B3D-9E45-E2A1F3E0D16C}" type="slidenum">
              <a:rPr lang="en-GB" altLang="en-US"/>
              <a:pPr/>
              <a:t>45</a:t>
            </a:fld>
            <a:r>
              <a:rPr lang="en-GB" altLang="en-US" sz="1400" b="0">
                <a:solidFill>
                  <a:schemeClr val="tx1"/>
                </a:solidFill>
              </a:rPr>
              <a:t> | 05 June 2006 | UNIX Fundamentals </a:t>
            </a:r>
          </a:p>
        </p:txBody>
      </p:sp>
      <p:sp>
        <p:nvSpPr>
          <p:cNvPr id="115714" name="Rectangle 2">
            <a:extLst>
              <a:ext uri="{FF2B5EF4-FFF2-40B4-BE49-F238E27FC236}">
                <a16:creationId xmlns:a16="http://schemas.microsoft.com/office/drawing/2014/main" id="{4FCB8D68-ABAF-4D81-9621-0C0A6E6E0723}"/>
              </a:ext>
            </a:extLst>
          </p:cNvPr>
          <p:cNvSpPr>
            <a:spLocks noGrp="1" noChangeArrowheads="1"/>
          </p:cNvSpPr>
          <p:nvPr>
            <p:ph type="title"/>
          </p:nvPr>
        </p:nvSpPr>
        <p:spPr/>
        <p:txBody>
          <a:bodyPr/>
          <a:lstStyle/>
          <a:p>
            <a:r>
              <a:rPr lang="en-GB" altLang="en-US"/>
              <a:t>Accessing UNIX Systems</a:t>
            </a:r>
            <a:endParaRPr lang="en-US" altLang="en-US"/>
          </a:p>
        </p:txBody>
      </p:sp>
      <p:sp>
        <p:nvSpPr>
          <p:cNvPr id="115715" name="Rectangle 3">
            <a:extLst>
              <a:ext uri="{FF2B5EF4-FFF2-40B4-BE49-F238E27FC236}">
                <a16:creationId xmlns:a16="http://schemas.microsoft.com/office/drawing/2014/main" id="{1FF485E2-0DCA-4AEF-87DE-2B9BCABBAC1E}"/>
              </a:ext>
            </a:extLst>
          </p:cNvPr>
          <p:cNvSpPr>
            <a:spLocks noGrp="1" noChangeArrowheads="1"/>
          </p:cNvSpPr>
          <p:nvPr>
            <p:ph type="body" idx="1"/>
          </p:nvPr>
        </p:nvSpPr>
        <p:spPr/>
        <p:txBody>
          <a:bodyPr/>
          <a:lstStyle/>
          <a:p>
            <a:r>
              <a:rPr lang="en-GB" altLang="en-US"/>
              <a:t>Why do we need to switch users?</a:t>
            </a:r>
          </a:p>
          <a:p>
            <a:pPr lvl="1"/>
            <a:r>
              <a:rPr lang="en-GB" altLang="en-US"/>
              <a:t>Switch User to become another system user, typically root (super user).</a:t>
            </a:r>
          </a:p>
          <a:p>
            <a:pPr lvl="1"/>
            <a:r>
              <a:rPr lang="en-GB" altLang="en-US"/>
              <a:t>System user accounts cannot (typically) directly login to a system, so  </a:t>
            </a:r>
            <a:r>
              <a:rPr lang="en-GB" altLang="en-US">
                <a:solidFill>
                  <a:srgbClr val="800000"/>
                </a:solidFill>
              </a:rPr>
              <a:t>su</a:t>
            </a:r>
            <a:r>
              <a:rPr lang="en-GB" altLang="en-US"/>
              <a:t> is used to become this user.</a:t>
            </a:r>
          </a:p>
          <a:p>
            <a:pPr lvl="1"/>
            <a:r>
              <a:rPr lang="en-GB" altLang="en-US"/>
              <a:t>Switching users allows us to user another users environment, files, directories, programs, shell scripts, etc.</a:t>
            </a:r>
          </a:p>
          <a:p>
            <a:r>
              <a:rPr lang="en-GB" altLang="en-US"/>
              <a:t>The </a:t>
            </a:r>
            <a:r>
              <a:rPr lang="en-GB" altLang="en-US" b="1">
                <a:solidFill>
                  <a:srgbClr val="800000"/>
                </a:solidFill>
              </a:rPr>
              <a:t>su</a:t>
            </a:r>
            <a:r>
              <a:rPr lang="en-GB" altLang="en-US"/>
              <a:t> command is used to change users</a:t>
            </a: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115714"/>
                                        </p:tgtEl>
                                        <p:attrNameLst>
                                          <p:attrName>style.visibility</p:attrName>
                                        </p:attrNameLst>
                                      </p:cBhvr>
                                      <p:to>
                                        <p:strVal val="visible"/>
                                      </p:to>
                                    </p:set>
                                    <p:anim calcmode="discrete" valueType="clr">
                                      <p:cBhvr override="childStyle">
                                        <p:cTn id="7" dur="80"/>
                                        <p:tgtEl>
                                          <p:spTgt spid="11571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15714"/>
                                        </p:tgtEl>
                                        <p:attrNameLst>
                                          <p:attrName>fillcolor</p:attrName>
                                        </p:attrNameLst>
                                      </p:cBhvr>
                                      <p:tavLst>
                                        <p:tav tm="0">
                                          <p:val>
                                            <p:clrVal>
                                              <a:schemeClr val="accent2"/>
                                            </p:clrVal>
                                          </p:val>
                                        </p:tav>
                                        <p:tav tm="50000">
                                          <p:val>
                                            <p:clrVal>
                                              <a:schemeClr val="hlink"/>
                                            </p:clrVal>
                                          </p:val>
                                        </p:tav>
                                      </p:tavLst>
                                    </p:anim>
                                    <p:set>
                                      <p:cBhvr>
                                        <p:cTn id="9" dur="80"/>
                                        <p:tgtEl>
                                          <p:spTgt spid="115714"/>
                                        </p:tgtEl>
                                        <p:attrNameLst>
                                          <p:attrName>fill.type</p:attrName>
                                        </p:attrNameLst>
                                      </p:cBhvr>
                                      <p:to>
                                        <p:strVal val="solid"/>
                                      </p:to>
                                    </p:set>
                                  </p:childTnLst>
                                </p:cTn>
                              </p:par>
                              <p:par>
                                <p:cTn id="10" presetID="5" presetClass="entr" presetSubtype="10" fill="hold" grpId="0" nodeType="withEffect">
                                  <p:stCondLst>
                                    <p:cond delay="0"/>
                                  </p:stCondLst>
                                  <p:childTnLst>
                                    <p:set>
                                      <p:cBhvr>
                                        <p:cTn id="11" dur="1" fill="hold">
                                          <p:stCondLst>
                                            <p:cond delay="0"/>
                                          </p:stCondLst>
                                        </p:cTn>
                                        <p:tgtEl>
                                          <p:spTgt spid="115715">
                                            <p:txEl>
                                              <p:pRg st="0" end="0"/>
                                            </p:txEl>
                                          </p:spTgt>
                                        </p:tgtEl>
                                        <p:attrNameLst>
                                          <p:attrName>style.visibility</p:attrName>
                                        </p:attrNameLst>
                                      </p:cBhvr>
                                      <p:to>
                                        <p:strVal val="visible"/>
                                      </p:to>
                                    </p:set>
                                    <p:animEffect transition="in" filter="checkerboard(across)">
                                      <p:cBhvr>
                                        <p:cTn id="12" dur="500"/>
                                        <p:tgtEl>
                                          <p:spTgt spid="115715">
                                            <p:txEl>
                                              <p:pRg st="0" end="0"/>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15715">
                                            <p:txEl>
                                              <p:pRg st="1" end="1"/>
                                            </p:txEl>
                                          </p:spTgt>
                                        </p:tgtEl>
                                        <p:attrNameLst>
                                          <p:attrName>style.visibility</p:attrName>
                                        </p:attrNameLst>
                                      </p:cBhvr>
                                      <p:to>
                                        <p:strVal val="visible"/>
                                      </p:to>
                                    </p:set>
                                    <p:animEffect transition="in" filter="checkerboard(across)">
                                      <p:cBhvr>
                                        <p:cTn id="15" dur="500"/>
                                        <p:tgtEl>
                                          <p:spTgt spid="115715">
                                            <p:txEl>
                                              <p:pRg st="1" end="1"/>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15715">
                                            <p:txEl>
                                              <p:pRg st="2" end="2"/>
                                            </p:txEl>
                                          </p:spTgt>
                                        </p:tgtEl>
                                        <p:attrNameLst>
                                          <p:attrName>style.visibility</p:attrName>
                                        </p:attrNameLst>
                                      </p:cBhvr>
                                      <p:to>
                                        <p:strVal val="visible"/>
                                      </p:to>
                                    </p:set>
                                    <p:animEffect transition="in" filter="checkerboard(across)">
                                      <p:cBhvr>
                                        <p:cTn id="18" dur="500"/>
                                        <p:tgtEl>
                                          <p:spTgt spid="115715">
                                            <p:txEl>
                                              <p:pRg st="2" end="2"/>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15715">
                                            <p:txEl>
                                              <p:pRg st="3" end="3"/>
                                            </p:txEl>
                                          </p:spTgt>
                                        </p:tgtEl>
                                        <p:attrNameLst>
                                          <p:attrName>style.visibility</p:attrName>
                                        </p:attrNameLst>
                                      </p:cBhvr>
                                      <p:to>
                                        <p:strVal val="visible"/>
                                      </p:to>
                                    </p:set>
                                    <p:animEffect transition="in" filter="checkerboard(across)">
                                      <p:cBhvr>
                                        <p:cTn id="21" dur="500"/>
                                        <p:tgtEl>
                                          <p:spTgt spid="115715">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15715">
                                            <p:txEl>
                                              <p:pRg st="4" end="4"/>
                                            </p:txEl>
                                          </p:spTgt>
                                        </p:tgtEl>
                                        <p:attrNameLst>
                                          <p:attrName>style.visibility</p:attrName>
                                        </p:attrNameLst>
                                      </p:cBhvr>
                                      <p:to>
                                        <p:strVal val="visible"/>
                                      </p:to>
                                    </p:set>
                                    <p:animEffect transition="in" filter="checkerboard(across)">
                                      <p:cBhvr>
                                        <p:cTn id="26" dur="500"/>
                                        <p:tgtEl>
                                          <p:spTgt spid="1157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15"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4168F1AB-E157-4217-9C22-D260598BFE7A}"/>
              </a:ext>
            </a:extLst>
          </p:cNvPr>
          <p:cNvSpPr>
            <a:spLocks noGrp="1"/>
          </p:cNvSpPr>
          <p:nvPr>
            <p:ph type="sldNum" sz="quarter" idx="10"/>
          </p:nvPr>
        </p:nvSpPr>
        <p:spPr/>
        <p:txBody>
          <a:bodyPr/>
          <a:lstStyle/>
          <a:p>
            <a:r>
              <a:rPr lang="en-GB" altLang="en-US"/>
              <a:t>Page </a:t>
            </a:r>
            <a:fld id="{17BB826F-0072-464C-BB72-D2AC209A226B}" type="slidenum">
              <a:rPr lang="en-GB" altLang="en-US"/>
              <a:pPr/>
              <a:t>46</a:t>
            </a:fld>
            <a:r>
              <a:rPr lang="en-GB" altLang="en-US" sz="1400" b="0">
                <a:solidFill>
                  <a:schemeClr val="tx1"/>
                </a:solidFill>
              </a:rPr>
              <a:t> | 05 June 2006 | UNIX Fundamentals </a:t>
            </a:r>
          </a:p>
        </p:txBody>
      </p:sp>
      <p:pic>
        <p:nvPicPr>
          <p:cNvPr id="373766" name="Picture 6">
            <a:extLst>
              <a:ext uri="{FF2B5EF4-FFF2-40B4-BE49-F238E27FC236}">
                <a16:creationId xmlns:a16="http://schemas.microsoft.com/office/drawing/2014/main" id="{B62FD724-48A0-4AE9-94B8-2183BDDDA83C}"/>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419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3762" name="Rectangle 2">
            <a:extLst>
              <a:ext uri="{FF2B5EF4-FFF2-40B4-BE49-F238E27FC236}">
                <a16:creationId xmlns:a16="http://schemas.microsoft.com/office/drawing/2014/main" id="{CD7F80BF-6FB0-40C7-93D9-EA506D88BDA8}"/>
              </a:ext>
            </a:extLst>
          </p:cNvPr>
          <p:cNvSpPr>
            <a:spLocks noGrp="1" noChangeArrowheads="1"/>
          </p:cNvSpPr>
          <p:nvPr>
            <p:ph type="title"/>
          </p:nvPr>
        </p:nvSpPr>
        <p:spPr/>
        <p:txBody>
          <a:bodyPr/>
          <a:lstStyle/>
          <a:p>
            <a:r>
              <a:rPr lang="en-GB" altLang="en-US" sz="3600"/>
              <a:t>Accessing UNIX Systems Checkpoint</a:t>
            </a:r>
          </a:p>
        </p:txBody>
      </p:sp>
      <p:sp>
        <p:nvSpPr>
          <p:cNvPr id="373763" name="Rectangle 3">
            <a:extLst>
              <a:ext uri="{FF2B5EF4-FFF2-40B4-BE49-F238E27FC236}">
                <a16:creationId xmlns:a16="http://schemas.microsoft.com/office/drawing/2014/main" id="{A9198337-1A6B-4CFB-9194-8606051AA2D4}"/>
              </a:ext>
            </a:extLst>
          </p:cNvPr>
          <p:cNvSpPr>
            <a:spLocks noGrp="1" noChangeArrowheads="1"/>
          </p:cNvSpPr>
          <p:nvPr>
            <p:ph type="body" idx="1"/>
          </p:nvPr>
        </p:nvSpPr>
        <p:spPr/>
        <p:txBody>
          <a:bodyPr/>
          <a:lstStyle/>
          <a:p>
            <a:pPr marL="457200" indent="-457200"/>
            <a:r>
              <a:rPr lang="en-GB" altLang="en-US"/>
              <a:t>Which command would you use to find out when a particular user is logged in?</a:t>
            </a:r>
          </a:p>
          <a:p>
            <a:pPr marL="838200" lvl="1" indent="-381000">
              <a:buFont typeface="Wingdings" panose="05000000000000000000" pitchFamily="2" charset="2"/>
              <a:buAutoNum type="alphaLcParenR"/>
            </a:pPr>
            <a:r>
              <a:rPr lang="en-GB" altLang="en-US"/>
              <a:t>whoami</a:t>
            </a:r>
          </a:p>
          <a:p>
            <a:pPr marL="838200" lvl="1" indent="-381000">
              <a:buFont typeface="Wingdings" panose="05000000000000000000" pitchFamily="2" charset="2"/>
              <a:buAutoNum type="alphaLcParenR"/>
            </a:pPr>
            <a:r>
              <a:rPr lang="en-GB" altLang="en-US"/>
              <a:t>who</a:t>
            </a:r>
          </a:p>
          <a:p>
            <a:pPr marL="838200" lvl="1" indent="-381000">
              <a:buFont typeface="Wingdings" panose="05000000000000000000" pitchFamily="2" charset="2"/>
              <a:buAutoNum type="alphaLcParenR"/>
            </a:pPr>
            <a:r>
              <a:rPr lang="en-GB" altLang="en-US"/>
              <a:t>finger everyone</a:t>
            </a:r>
          </a:p>
          <a:p>
            <a:pPr marL="838200" lvl="1" indent="-381000">
              <a:buFont typeface="Wingdings" panose="05000000000000000000" pitchFamily="2" charset="2"/>
              <a:buAutoNum type="alphaLcParenR"/>
            </a:pPr>
            <a:r>
              <a:rPr lang="en-GB" altLang="en-US"/>
              <a:t>finger &lt;username&gt;</a:t>
            </a:r>
          </a:p>
          <a:p>
            <a:pPr marL="838200" lvl="1" indent="-381000">
              <a:buFont typeface="Wingdings" panose="05000000000000000000" pitchFamily="2" charset="2"/>
              <a:buNone/>
            </a:pPr>
            <a:endParaRPr lang="en-GB" altLang="en-US" sz="1000"/>
          </a:p>
          <a:p>
            <a:pPr marL="457200" indent="-457200"/>
            <a:r>
              <a:rPr lang="en-GB" altLang="en-US"/>
              <a:t>What command do you use to switch users?</a:t>
            </a:r>
          </a:p>
          <a:p>
            <a:pPr marL="457200" indent="-457200"/>
            <a:endParaRPr lang="en-GB" altLang="en-US"/>
          </a:p>
          <a:p>
            <a:pPr marL="457200" indent="-457200"/>
            <a:endParaRPr lang="en-GB" altLang="en-US"/>
          </a:p>
          <a:p>
            <a:pPr marL="457200" indent="-457200"/>
            <a:r>
              <a:rPr lang="en-GB" altLang="en-US"/>
              <a:t>How do you log off ‘cleanly’?</a:t>
            </a:r>
          </a:p>
          <a:p>
            <a:pPr marL="838200" lvl="1" indent="-381000"/>
            <a:endParaRPr lang="en-GB" altLang="en-US"/>
          </a:p>
        </p:txBody>
      </p:sp>
      <p:sp>
        <p:nvSpPr>
          <p:cNvPr id="373764" name="Line 4">
            <a:extLst>
              <a:ext uri="{FF2B5EF4-FFF2-40B4-BE49-F238E27FC236}">
                <a16:creationId xmlns:a16="http://schemas.microsoft.com/office/drawing/2014/main" id="{5635914C-C4FC-4FF4-B669-24442479CB6D}"/>
              </a:ext>
            </a:extLst>
          </p:cNvPr>
          <p:cNvSpPr>
            <a:spLocks noChangeShapeType="1"/>
          </p:cNvSpPr>
          <p:nvPr/>
        </p:nvSpPr>
        <p:spPr bwMode="auto">
          <a:xfrm>
            <a:off x="1042988" y="4652963"/>
            <a:ext cx="6840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3765" name="Line 5">
            <a:extLst>
              <a:ext uri="{FF2B5EF4-FFF2-40B4-BE49-F238E27FC236}">
                <a16:creationId xmlns:a16="http://schemas.microsoft.com/office/drawing/2014/main" id="{742869C8-0EA2-4C0C-84D6-0697758E72F9}"/>
              </a:ext>
            </a:extLst>
          </p:cNvPr>
          <p:cNvSpPr>
            <a:spLocks noChangeShapeType="1"/>
          </p:cNvSpPr>
          <p:nvPr/>
        </p:nvSpPr>
        <p:spPr bwMode="auto">
          <a:xfrm>
            <a:off x="971550" y="5805488"/>
            <a:ext cx="68405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73762"/>
                                        </p:tgtEl>
                                        <p:attrNameLst>
                                          <p:attrName>style.visibility</p:attrName>
                                        </p:attrNameLst>
                                      </p:cBhvr>
                                      <p:to>
                                        <p:strVal val="visible"/>
                                      </p:to>
                                    </p:set>
                                    <p:anim calcmode="discrete" valueType="clr">
                                      <p:cBhvr override="childStyle">
                                        <p:cTn id="7" dur="80"/>
                                        <p:tgtEl>
                                          <p:spTgt spid="37376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3762"/>
                                        </p:tgtEl>
                                        <p:attrNameLst>
                                          <p:attrName>fillcolor</p:attrName>
                                        </p:attrNameLst>
                                      </p:cBhvr>
                                      <p:tavLst>
                                        <p:tav tm="0">
                                          <p:val>
                                            <p:clrVal>
                                              <a:schemeClr val="accent2"/>
                                            </p:clrVal>
                                          </p:val>
                                        </p:tav>
                                        <p:tav tm="50000">
                                          <p:val>
                                            <p:clrVal>
                                              <a:schemeClr val="hlink"/>
                                            </p:clrVal>
                                          </p:val>
                                        </p:tav>
                                      </p:tavLst>
                                    </p:anim>
                                    <p:set>
                                      <p:cBhvr>
                                        <p:cTn id="9" dur="80"/>
                                        <p:tgtEl>
                                          <p:spTgt spid="373762"/>
                                        </p:tgtEl>
                                        <p:attrNameLst>
                                          <p:attrName>fill.type</p:attrName>
                                        </p:attrNameLst>
                                      </p:cBhvr>
                                      <p:to>
                                        <p:strVal val="solid"/>
                                      </p:to>
                                    </p:set>
                                  </p:childTnLst>
                                </p:cTn>
                              </p:par>
                            </p:childTnLst>
                          </p:cTn>
                        </p:par>
                        <p:par>
                          <p:cTn id="10" fill="hold" nodeType="afterGroup">
                            <p:stCondLst>
                              <p:cond delay="1240"/>
                            </p:stCondLst>
                            <p:childTnLst>
                              <p:par>
                                <p:cTn id="11" presetID="5" presetClass="entr" presetSubtype="10" fill="hold" grpId="0" nodeType="afterEffect">
                                  <p:stCondLst>
                                    <p:cond delay="0"/>
                                  </p:stCondLst>
                                  <p:childTnLst>
                                    <p:set>
                                      <p:cBhvr>
                                        <p:cTn id="12" dur="1" fill="hold">
                                          <p:stCondLst>
                                            <p:cond delay="0"/>
                                          </p:stCondLst>
                                        </p:cTn>
                                        <p:tgtEl>
                                          <p:spTgt spid="373763">
                                            <p:txEl>
                                              <p:pRg st="0" end="0"/>
                                            </p:txEl>
                                          </p:spTgt>
                                        </p:tgtEl>
                                        <p:attrNameLst>
                                          <p:attrName>style.visibility</p:attrName>
                                        </p:attrNameLst>
                                      </p:cBhvr>
                                      <p:to>
                                        <p:strVal val="visible"/>
                                      </p:to>
                                    </p:set>
                                    <p:animEffect transition="in" filter="checkerboard(across)">
                                      <p:cBhvr>
                                        <p:cTn id="13" dur="500"/>
                                        <p:tgtEl>
                                          <p:spTgt spid="373763">
                                            <p:txEl>
                                              <p:pRg st="0" end="0"/>
                                            </p:txEl>
                                          </p:spTgt>
                                        </p:tgtEl>
                                      </p:cBhvr>
                                    </p:animEffect>
                                  </p:childTnLst>
                                </p:cTn>
                              </p:par>
                            </p:childTnLst>
                          </p:cTn>
                        </p:par>
                        <p:par>
                          <p:cTn id="14" fill="hold" nodeType="afterGroup">
                            <p:stCondLst>
                              <p:cond delay="1740"/>
                            </p:stCondLst>
                            <p:childTnLst>
                              <p:par>
                                <p:cTn id="15" presetID="2" presetClass="entr" presetSubtype="4" fill="hold" grpId="0" nodeType="afterEffect">
                                  <p:stCondLst>
                                    <p:cond delay="0"/>
                                  </p:stCondLst>
                                  <p:childTnLst>
                                    <p:set>
                                      <p:cBhvr>
                                        <p:cTn id="16" dur="1" fill="hold">
                                          <p:stCondLst>
                                            <p:cond delay="0"/>
                                          </p:stCondLst>
                                        </p:cTn>
                                        <p:tgtEl>
                                          <p:spTgt spid="373763">
                                            <p:txEl>
                                              <p:pRg st="1" end="1"/>
                                            </p:txEl>
                                          </p:spTgt>
                                        </p:tgtEl>
                                        <p:attrNameLst>
                                          <p:attrName>style.visibility</p:attrName>
                                        </p:attrNameLst>
                                      </p:cBhvr>
                                      <p:to>
                                        <p:strVal val="visible"/>
                                      </p:to>
                                    </p:set>
                                    <p:anim calcmode="lin" valueType="num">
                                      <p:cBhvr additive="base">
                                        <p:cTn id="17" dur="500" fill="hold"/>
                                        <p:tgtEl>
                                          <p:spTgt spid="37376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3763">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240"/>
                            </p:stCondLst>
                            <p:childTnLst>
                              <p:par>
                                <p:cTn id="20" presetID="2" presetClass="entr" presetSubtype="4" fill="hold" grpId="0" nodeType="afterEffect">
                                  <p:stCondLst>
                                    <p:cond delay="0"/>
                                  </p:stCondLst>
                                  <p:childTnLst>
                                    <p:set>
                                      <p:cBhvr>
                                        <p:cTn id="21" dur="1" fill="hold">
                                          <p:stCondLst>
                                            <p:cond delay="0"/>
                                          </p:stCondLst>
                                        </p:cTn>
                                        <p:tgtEl>
                                          <p:spTgt spid="373763">
                                            <p:txEl>
                                              <p:pRg st="2" end="2"/>
                                            </p:txEl>
                                          </p:spTgt>
                                        </p:tgtEl>
                                        <p:attrNameLst>
                                          <p:attrName>style.visibility</p:attrName>
                                        </p:attrNameLst>
                                      </p:cBhvr>
                                      <p:to>
                                        <p:strVal val="visible"/>
                                      </p:to>
                                    </p:set>
                                    <p:anim calcmode="lin" valueType="num">
                                      <p:cBhvr additive="base">
                                        <p:cTn id="22" dur="500" fill="hold"/>
                                        <p:tgtEl>
                                          <p:spTgt spid="37376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73763">
                                            <p:txEl>
                                              <p:pRg st="2" end="2"/>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740"/>
                            </p:stCondLst>
                            <p:childTnLst>
                              <p:par>
                                <p:cTn id="25" presetID="2" presetClass="entr" presetSubtype="4" fill="hold" grpId="0" nodeType="afterEffect">
                                  <p:stCondLst>
                                    <p:cond delay="0"/>
                                  </p:stCondLst>
                                  <p:childTnLst>
                                    <p:set>
                                      <p:cBhvr>
                                        <p:cTn id="26" dur="1" fill="hold">
                                          <p:stCondLst>
                                            <p:cond delay="0"/>
                                          </p:stCondLst>
                                        </p:cTn>
                                        <p:tgtEl>
                                          <p:spTgt spid="373763">
                                            <p:txEl>
                                              <p:pRg st="3" end="3"/>
                                            </p:txEl>
                                          </p:spTgt>
                                        </p:tgtEl>
                                        <p:attrNameLst>
                                          <p:attrName>style.visibility</p:attrName>
                                        </p:attrNameLst>
                                      </p:cBhvr>
                                      <p:to>
                                        <p:strVal val="visible"/>
                                      </p:to>
                                    </p:set>
                                    <p:anim calcmode="lin" valueType="num">
                                      <p:cBhvr additive="base">
                                        <p:cTn id="27" dur="500" fill="hold"/>
                                        <p:tgtEl>
                                          <p:spTgt spid="37376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3763">
                                            <p:txEl>
                                              <p:pRg st="3" end="3"/>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3240"/>
                            </p:stCondLst>
                            <p:childTnLst>
                              <p:par>
                                <p:cTn id="30" presetID="2" presetClass="entr" presetSubtype="4" fill="hold" grpId="0" nodeType="afterEffect">
                                  <p:stCondLst>
                                    <p:cond delay="0"/>
                                  </p:stCondLst>
                                  <p:childTnLst>
                                    <p:set>
                                      <p:cBhvr>
                                        <p:cTn id="31" dur="1" fill="hold">
                                          <p:stCondLst>
                                            <p:cond delay="0"/>
                                          </p:stCondLst>
                                        </p:cTn>
                                        <p:tgtEl>
                                          <p:spTgt spid="373763">
                                            <p:txEl>
                                              <p:pRg st="4" end="4"/>
                                            </p:txEl>
                                          </p:spTgt>
                                        </p:tgtEl>
                                        <p:attrNameLst>
                                          <p:attrName>style.visibility</p:attrName>
                                        </p:attrNameLst>
                                      </p:cBhvr>
                                      <p:to>
                                        <p:strVal val="visible"/>
                                      </p:to>
                                    </p:set>
                                    <p:anim calcmode="lin" valueType="num">
                                      <p:cBhvr additive="base">
                                        <p:cTn id="32" dur="500" fill="hold"/>
                                        <p:tgtEl>
                                          <p:spTgt spid="37376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73763">
                                            <p:txEl>
                                              <p:pRg st="4" end="4"/>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740"/>
                            </p:stCondLst>
                            <p:childTnLst>
                              <p:par>
                                <p:cTn id="35" presetID="5" presetClass="entr" presetSubtype="10" fill="hold" grpId="0" nodeType="afterEffect">
                                  <p:stCondLst>
                                    <p:cond delay="0"/>
                                  </p:stCondLst>
                                  <p:childTnLst>
                                    <p:set>
                                      <p:cBhvr>
                                        <p:cTn id="36" dur="1" fill="hold">
                                          <p:stCondLst>
                                            <p:cond delay="0"/>
                                          </p:stCondLst>
                                        </p:cTn>
                                        <p:tgtEl>
                                          <p:spTgt spid="373763">
                                            <p:txEl>
                                              <p:pRg st="6" end="6"/>
                                            </p:txEl>
                                          </p:spTgt>
                                        </p:tgtEl>
                                        <p:attrNameLst>
                                          <p:attrName>style.visibility</p:attrName>
                                        </p:attrNameLst>
                                      </p:cBhvr>
                                      <p:to>
                                        <p:strVal val="visible"/>
                                      </p:to>
                                    </p:set>
                                    <p:animEffect transition="in" filter="checkerboard(across)">
                                      <p:cBhvr>
                                        <p:cTn id="37" dur="500"/>
                                        <p:tgtEl>
                                          <p:spTgt spid="373763">
                                            <p:txEl>
                                              <p:pRg st="6" end="6"/>
                                            </p:txEl>
                                          </p:spTgt>
                                        </p:tgtEl>
                                      </p:cBhvr>
                                    </p:animEffect>
                                  </p:childTnLst>
                                </p:cTn>
                              </p:par>
                            </p:childTnLst>
                          </p:cTn>
                        </p:par>
                        <p:par>
                          <p:cTn id="38" fill="hold" nodeType="afterGroup">
                            <p:stCondLst>
                              <p:cond delay="4240"/>
                            </p:stCondLst>
                            <p:childTnLst>
                              <p:par>
                                <p:cTn id="39" presetID="2" presetClass="entr" presetSubtype="4" fill="hold" nodeType="afterEffect">
                                  <p:stCondLst>
                                    <p:cond delay="0"/>
                                  </p:stCondLst>
                                  <p:childTnLst>
                                    <p:set>
                                      <p:cBhvr>
                                        <p:cTn id="40" dur="1" fill="hold">
                                          <p:stCondLst>
                                            <p:cond delay="0"/>
                                          </p:stCondLst>
                                        </p:cTn>
                                        <p:tgtEl>
                                          <p:spTgt spid="373764"/>
                                        </p:tgtEl>
                                        <p:attrNameLst>
                                          <p:attrName>style.visibility</p:attrName>
                                        </p:attrNameLst>
                                      </p:cBhvr>
                                      <p:to>
                                        <p:strVal val="visible"/>
                                      </p:to>
                                    </p:set>
                                    <p:anim calcmode="lin" valueType="num">
                                      <p:cBhvr additive="base">
                                        <p:cTn id="41" dur="500" fill="hold"/>
                                        <p:tgtEl>
                                          <p:spTgt spid="373764"/>
                                        </p:tgtEl>
                                        <p:attrNameLst>
                                          <p:attrName>ppt_x</p:attrName>
                                        </p:attrNameLst>
                                      </p:cBhvr>
                                      <p:tavLst>
                                        <p:tav tm="0">
                                          <p:val>
                                            <p:strVal val="#ppt_x"/>
                                          </p:val>
                                        </p:tav>
                                        <p:tav tm="100000">
                                          <p:val>
                                            <p:strVal val="#ppt_x"/>
                                          </p:val>
                                        </p:tav>
                                      </p:tavLst>
                                    </p:anim>
                                    <p:anim calcmode="lin" valueType="num">
                                      <p:cBhvr additive="base">
                                        <p:cTn id="42" dur="500" fill="hold"/>
                                        <p:tgtEl>
                                          <p:spTgt spid="373764"/>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4740"/>
                            </p:stCondLst>
                            <p:childTnLst>
                              <p:par>
                                <p:cTn id="44" presetID="5" presetClass="entr" presetSubtype="10" fill="hold" grpId="0" nodeType="afterEffect">
                                  <p:stCondLst>
                                    <p:cond delay="0"/>
                                  </p:stCondLst>
                                  <p:childTnLst>
                                    <p:set>
                                      <p:cBhvr>
                                        <p:cTn id="45" dur="1" fill="hold">
                                          <p:stCondLst>
                                            <p:cond delay="0"/>
                                          </p:stCondLst>
                                        </p:cTn>
                                        <p:tgtEl>
                                          <p:spTgt spid="373763">
                                            <p:txEl>
                                              <p:pRg st="9" end="9"/>
                                            </p:txEl>
                                          </p:spTgt>
                                        </p:tgtEl>
                                        <p:attrNameLst>
                                          <p:attrName>style.visibility</p:attrName>
                                        </p:attrNameLst>
                                      </p:cBhvr>
                                      <p:to>
                                        <p:strVal val="visible"/>
                                      </p:to>
                                    </p:set>
                                    <p:animEffect transition="in" filter="checkerboard(across)">
                                      <p:cBhvr>
                                        <p:cTn id="46" dur="500"/>
                                        <p:tgtEl>
                                          <p:spTgt spid="373763">
                                            <p:txEl>
                                              <p:pRg st="9" end="9"/>
                                            </p:txEl>
                                          </p:spTgt>
                                        </p:tgtEl>
                                      </p:cBhvr>
                                    </p:animEffect>
                                  </p:childTnLst>
                                </p:cTn>
                              </p:par>
                            </p:childTnLst>
                          </p:cTn>
                        </p:par>
                        <p:par>
                          <p:cTn id="47" fill="hold" nodeType="afterGroup">
                            <p:stCondLst>
                              <p:cond delay="5240"/>
                            </p:stCondLst>
                            <p:childTnLst>
                              <p:par>
                                <p:cTn id="48" presetID="2" presetClass="entr" presetSubtype="4" fill="hold" nodeType="afterEffect">
                                  <p:stCondLst>
                                    <p:cond delay="0"/>
                                  </p:stCondLst>
                                  <p:childTnLst>
                                    <p:set>
                                      <p:cBhvr>
                                        <p:cTn id="49" dur="1" fill="hold">
                                          <p:stCondLst>
                                            <p:cond delay="0"/>
                                          </p:stCondLst>
                                        </p:cTn>
                                        <p:tgtEl>
                                          <p:spTgt spid="373765"/>
                                        </p:tgtEl>
                                        <p:attrNameLst>
                                          <p:attrName>style.visibility</p:attrName>
                                        </p:attrNameLst>
                                      </p:cBhvr>
                                      <p:to>
                                        <p:strVal val="visible"/>
                                      </p:to>
                                    </p:set>
                                    <p:anim calcmode="lin" valueType="num">
                                      <p:cBhvr additive="base">
                                        <p:cTn id="50" dur="500" fill="hold"/>
                                        <p:tgtEl>
                                          <p:spTgt spid="373765"/>
                                        </p:tgtEl>
                                        <p:attrNameLst>
                                          <p:attrName>ppt_x</p:attrName>
                                        </p:attrNameLst>
                                      </p:cBhvr>
                                      <p:tavLst>
                                        <p:tav tm="0">
                                          <p:val>
                                            <p:strVal val="#ppt_x"/>
                                          </p:val>
                                        </p:tav>
                                        <p:tav tm="100000">
                                          <p:val>
                                            <p:strVal val="#ppt_x"/>
                                          </p:val>
                                        </p:tav>
                                      </p:tavLst>
                                    </p:anim>
                                    <p:anim calcmode="lin" valueType="num">
                                      <p:cBhvr additive="base">
                                        <p:cTn id="51" dur="500" fill="hold"/>
                                        <p:tgtEl>
                                          <p:spTgt spid="3737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p:bldP spid="37376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5133AD-39C8-418A-8783-FBAB31BCF97C}"/>
              </a:ext>
            </a:extLst>
          </p:cNvPr>
          <p:cNvSpPr>
            <a:spLocks noGrp="1"/>
          </p:cNvSpPr>
          <p:nvPr>
            <p:ph type="sldNum" sz="quarter" idx="10"/>
          </p:nvPr>
        </p:nvSpPr>
        <p:spPr/>
        <p:txBody>
          <a:bodyPr/>
          <a:lstStyle/>
          <a:p>
            <a:r>
              <a:rPr lang="en-GB" altLang="en-US"/>
              <a:t>Page </a:t>
            </a:r>
            <a:fld id="{A7FEA37E-2007-4691-ACDE-3B1940DC5B5A}" type="slidenum">
              <a:rPr lang="en-GB" altLang="en-US"/>
              <a:pPr/>
              <a:t>47</a:t>
            </a:fld>
            <a:r>
              <a:rPr lang="en-GB" altLang="en-US" sz="1400" b="0">
                <a:solidFill>
                  <a:schemeClr val="tx1"/>
                </a:solidFill>
              </a:rPr>
              <a:t> | 05 June 2006 | UNIX Fundamentals </a:t>
            </a:r>
          </a:p>
        </p:txBody>
      </p:sp>
      <p:pic>
        <p:nvPicPr>
          <p:cNvPr id="432130" name="Picture 2">
            <a:extLst>
              <a:ext uri="{FF2B5EF4-FFF2-40B4-BE49-F238E27FC236}">
                <a16:creationId xmlns:a16="http://schemas.microsoft.com/office/drawing/2014/main" id="{DAC8712F-7838-4D41-9E5C-15BE0EA3922D}"/>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419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2131" name="Rectangle 3">
            <a:extLst>
              <a:ext uri="{FF2B5EF4-FFF2-40B4-BE49-F238E27FC236}">
                <a16:creationId xmlns:a16="http://schemas.microsoft.com/office/drawing/2014/main" id="{83C17470-3E7D-4B7A-9CAC-CEBEC48C79D6}"/>
              </a:ext>
            </a:extLst>
          </p:cNvPr>
          <p:cNvSpPr>
            <a:spLocks noGrp="1" noChangeArrowheads="1"/>
          </p:cNvSpPr>
          <p:nvPr>
            <p:ph type="title"/>
          </p:nvPr>
        </p:nvSpPr>
        <p:spPr>
          <a:xfrm>
            <a:off x="684213" y="476250"/>
            <a:ext cx="7775575" cy="4681538"/>
          </a:xfrm>
        </p:spPr>
        <p:txBody>
          <a:bodyPr/>
          <a:lstStyle/>
          <a:p>
            <a:r>
              <a:rPr lang="en-GB" altLang="en-US" sz="4000"/>
              <a:t>EXERCISE 1</a:t>
            </a:r>
            <a:br>
              <a:rPr lang="en-GB" altLang="en-US" sz="4000"/>
            </a:br>
            <a:r>
              <a:rPr lang="en-GB" altLang="en-US" sz="4000"/>
              <a:t>Accessing UNIX Systems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32131"/>
                                        </p:tgtEl>
                                        <p:attrNameLst>
                                          <p:attrName>style.visibility</p:attrName>
                                        </p:attrNameLst>
                                      </p:cBhvr>
                                      <p:to>
                                        <p:strVal val="visible"/>
                                      </p:to>
                                    </p:set>
                                    <p:anim calcmode="discrete" valueType="clr">
                                      <p:cBhvr override="childStyle">
                                        <p:cTn id="7" dur="80"/>
                                        <p:tgtEl>
                                          <p:spTgt spid="43213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32131"/>
                                        </p:tgtEl>
                                        <p:attrNameLst>
                                          <p:attrName>fillcolor</p:attrName>
                                        </p:attrNameLst>
                                      </p:cBhvr>
                                      <p:tavLst>
                                        <p:tav tm="0">
                                          <p:val>
                                            <p:clrVal>
                                              <a:schemeClr val="accent2"/>
                                            </p:clrVal>
                                          </p:val>
                                        </p:tav>
                                        <p:tav tm="50000">
                                          <p:val>
                                            <p:clrVal>
                                              <a:schemeClr val="hlink"/>
                                            </p:clrVal>
                                          </p:val>
                                        </p:tav>
                                      </p:tavLst>
                                    </p:anim>
                                    <p:set>
                                      <p:cBhvr>
                                        <p:cTn id="9" dur="80"/>
                                        <p:tgtEl>
                                          <p:spTgt spid="43213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C3444E-EB78-4AC4-A8E2-3F7B1F44677C}"/>
              </a:ext>
            </a:extLst>
          </p:cNvPr>
          <p:cNvSpPr>
            <a:spLocks noGrp="1"/>
          </p:cNvSpPr>
          <p:nvPr>
            <p:ph type="sldNum" sz="quarter" idx="10"/>
          </p:nvPr>
        </p:nvSpPr>
        <p:spPr/>
        <p:txBody>
          <a:bodyPr/>
          <a:lstStyle/>
          <a:p>
            <a:r>
              <a:rPr lang="en-GB" altLang="en-US"/>
              <a:t>Page </a:t>
            </a:r>
            <a:fld id="{AF1E24AC-3DA0-4A4C-BCC6-458CB213F962}" type="slidenum">
              <a:rPr lang="en-GB" altLang="en-US"/>
              <a:pPr/>
              <a:t>48</a:t>
            </a:fld>
            <a:r>
              <a:rPr lang="en-GB" altLang="en-US" sz="1400" b="0">
                <a:solidFill>
                  <a:schemeClr val="tx1"/>
                </a:solidFill>
              </a:rPr>
              <a:t> | 05 June 2006 | UNIX Fundamentals </a:t>
            </a:r>
          </a:p>
        </p:txBody>
      </p:sp>
      <p:pic>
        <p:nvPicPr>
          <p:cNvPr id="433154" name="Picture 2">
            <a:extLst>
              <a:ext uri="{FF2B5EF4-FFF2-40B4-BE49-F238E27FC236}">
                <a16:creationId xmlns:a16="http://schemas.microsoft.com/office/drawing/2014/main" id="{8B8967EA-5C2B-4785-8E84-CE95BB06AFCA}"/>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419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3155" name="Rectangle 3">
            <a:extLst>
              <a:ext uri="{FF2B5EF4-FFF2-40B4-BE49-F238E27FC236}">
                <a16:creationId xmlns:a16="http://schemas.microsoft.com/office/drawing/2014/main" id="{63C194A1-8536-4D6E-9079-14BED548B7CC}"/>
              </a:ext>
            </a:extLst>
          </p:cNvPr>
          <p:cNvSpPr>
            <a:spLocks noGrp="1" noChangeArrowheads="1"/>
          </p:cNvSpPr>
          <p:nvPr>
            <p:ph type="title"/>
          </p:nvPr>
        </p:nvSpPr>
        <p:spPr>
          <a:xfrm>
            <a:off x="684213" y="476250"/>
            <a:ext cx="7775575" cy="4681538"/>
          </a:xfrm>
        </p:spPr>
        <p:txBody>
          <a:bodyPr/>
          <a:lstStyle/>
          <a:p>
            <a:r>
              <a:rPr lang="en-GB" altLang="en-US" sz="4000"/>
              <a:t>EXERCISE 2</a:t>
            </a:r>
            <a:br>
              <a:rPr lang="en-GB" altLang="en-US" sz="4000"/>
            </a:br>
            <a:r>
              <a:rPr lang="en-GB" altLang="en-US" sz="4000"/>
              <a:t>UNIX Commands &amp; Shell Basics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33155"/>
                                        </p:tgtEl>
                                        <p:attrNameLst>
                                          <p:attrName>style.visibility</p:attrName>
                                        </p:attrNameLst>
                                      </p:cBhvr>
                                      <p:to>
                                        <p:strVal val="visible"/>
                                      </p:to>
                                    </p:set>
                                    <p:anim calcmode="discrete" valueType="clr">
                                      <p:cBhvr override="childStyle">
                                        <p:cTn id="7" dur="80"/>
                                        <p:tgtEl>
                                          <p:spTgt spid="43315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33155"/>
                                        </p:tgtEl>
                                        <p:attrNameLst>
                                          <p:attrName>fillcolor</p:attrName>
                                        </p:attrNameLst>
                                      </p:cBhvr>
                                      <p:tavLst>
                                        <p:tav tm="0">
                                          <p:val>
                                            <p:clrVal>
                                              <a:schemeClr val="accent2"/>
                                            </p:clrVal>
                                          </p:val>
                                        </p:tav>
                                        <p:tav tm="50000">
                                          <p:val>
                                            <p:clrVal>
                                              <a:schemeClr val="hlink"/>
                                            </p:clrVal>
                                          </p:val>
                                        </p:tav>
                                      </p:tavLst>
                                    </p:anim>
                                    <p:set>
                                      <p:cBhvr>
                                        <p:cTn id="9" dur="80"/>
                                        <p:tgtEl>
                                          <p:spTgt spid="43315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E3EEBDAA-77F1-4FC6-898E-E169ABAD6DC0}"/>
              </a:ext>
            </a:extLst>
          </p:cNvPr>
          <p:cNvSpPr>
            <a:spLocks noGrp="1"/>
          </p:cNvSpPr>
          <p:nvPr>
            <p:ph type="sldNum" sz="quarter" idx="10"/>
          </p:nvPr>
        </p:nvSpPr>
        <p:spPr/>
        <p:txBody>
          <a:bodyPr/>
          <a:lstStyle/>
          <a:p>
            <a:r>
              <a:rPr lang="en-GB" altLang="en-US"/>
              <a:t>Page </a:t>
            </a:r>
            <a:fld id="{06F96EE2-4367-4FB4-A3C7-D642FB1FAD42}" type="slidenum">
              <a:rPr lang="en-GB" altLang="en-US"/>
              <a:pPr/>
              <a:t>49</a:t>
            </a:fld>
            <a:r>
              <a:rPr lang="en-GB" altLang="en-US" sz="1400" b="0">
                <a:solidFill>
                  <a:schemeClr val="tx1"/>
                </a:solidFill>
              </a:rPr>
              <a:t> | 05 June 2006 | UNIX Fundamentals </a:t>
            </a:r>
          </a:p>
        </p:txBody>
      </p:sp>
      <p:pic>
        <p:nvPicPr>
          <p:cNvPr id="224260" name="Picture 4">
            <a:extLst>
              <a:ext uri="{FF2B5EF4-FFF2-40B4-BE49-F238E27FC236}">
                <a16:creationId xmlns:a16="http://schemas.microsoft.com/office/drawing/2014/main" id="{76683EBA-D0C3-4B8A-AE5B-70091CFF6B60}"/>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58" name="Rectangle 2">
            <a:extLst>
              <a:ext uri="{FF2B5EF4-FFF2-40B4-BE49-F238E27FC236}">
                <a16:creationId xmlns:a16="http://schemas.microsoft.com/office/drawing/2014/main" id="{62B3C3DF-9E7A-48CA-A798-7B74D4BB4ED1}"/>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224259" name="Rectangle 3">
            <a:extLst>
              <a:ext uri="{FF2B5EF4-FFF2-40B4-BE49-F238E27FC236}">
                <a16:creationId xmlns:a16="http://schemas.microsoft.com/office/drawing/2014/main" id="{3932AAFF-CD14-42B1-B6A1-819BC88FC4FF}"/>
              </a:ext>
            </a:extLst>
          </p:cNvPr>
          <p:cNvSpPr>
            <a:spLocks noGrp="1" noChangeArrowheads="1"/>
          </p:cNvSpPr>
          <p:nvPr>
            <p:ph type="body" idx="1"/>
          </p:nvPr>
        </p:nvSpPr>
        <p:spPr>
          <a:xfrm>
            <a:off x="685800" y="1484313"/>
            <a:ext cx="7772400" cy="4321175"/>
          </a:xfrm>
        </p:spPr>
        <p:txBody>
          <a:bodyPr/>
          <a:lstStyle/>
          <a:p>
            <a:r>
              <a:rPr lang="en-US" altLang="en-US">
                <a:solidFill>
                  <a:schemeClr val="hlink"/>
                </a:solidFill>
              </a:rPr>
              <a:t>UNIX History</a:t>
            </a:r>
          </a:p>
          <a:p>
            <a:r>
              <a:rPr lang="en-US" altLang="en-US">
                <a:solidFill>
                  <a:schemeClr val="hlink"/>
                </a:solidFill>
              </a:rPr>
              <a:t>The Many Flavours’ of UNIX</a:t>
            </a:r>
          </a:p>
          <a:p>
            <a:r>
              <a:rPr lang="en-US" altLang="en-US">
                <a:solidFill>
                  <a:schemeClr val="hlink"/>
                </a:solidFill>
              </a:rPr>
              <a:t>The Structure of UNIX</a:t>
            </a:r>
          </a:p>
          <a:p>
            <a:r>
              <a:rPr lang="en-US" altLang="en-US">
                <a:solidFill>
                  <a:schemeClr val="hlink"/>
                </a:solidFill>
              </a:rPr>
              <a:t>Access to UNIX Systems</a:t>
            </a:r>
          </a:p>
          <a:p>
            <a:r>
              <a:rPr lang="en-US" altLang="en-US" sz="3200">
                <a:solidFill>
                  <a:srgbClr val="800000"/>
                </a:solidFill>
              </a:rPr>
              <a:t>Processes</a:t>
            </a:r>
          </a:p>
          <a:p>
            <a:r>
              <a:rPr lang="en-US" altLang="en-US">
                <a:solidFill>
                  <a:schemeClr val="hlink"/>
                </a:solidFill>
              </a:rPr>
              <a:t>Filesystems &amp; Directories</a:t>
            </a:r>
          </a:p>
          <a:p>
            <a:r>
              <a:rPr lang="en-US" altLang="en-US">
                <a:solidFill>
                  <a:schemeClr val="hlink"/>
                </a:solidFill>
              </a:rPr>
              <a:t>Devices</a:t>
            </a:r>
          </a:p>
          <a:p>
            <a:endParaRPr lang="en-GB" altLang="en-US">
              <a:solidFill>
                <a:schemeClr val="hlink"/>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4258"/>
                                        </p:tgtEl>
                                        <p:attrNameLst>
                                          <p:attrName>style.visibility</p:attrName>
                                        </p:attrNameLst>
                                      </p:cBhvr>
                                      <p:to>
                                        <p:strVal val="visible"/>
                                      </p:to>
                                    </p:set>
                                    <p:animEffect transition="in" filter="fade">
                                      <p:cBhvr>
                                        <p:cTn id="7" dur="2000"/>
                                        <p:tgtEl>
                                          <p:spTgt spid="2242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4259"/>
                                        </p:tgtEl>
                                        <p:attrNameLst>
                                          <p:attrName>style.visibility</p:attrName>
                                        </p:attrNameLst>
                                      </p:cBhvr>
                                      <p:to>
                                        <p:strVal val="visible"/>
                                      </p:to>
                                    </p:set>
                                    <p:animEffect transition="in" filter="fade">
                                      <p:cBhvr>
                                        <p:cTn id="10" dur="2000"/>
                                        <p:tgtEl>
                                          <p:spTgt spid="224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p:bldP spid="224259"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E0212D11-9932-43E4-AD7D-DB39611660BF}"/>
              </a:ext>
            </a:extLst>
          </p:cNvPr>
          <p:cNvSpPr>
            <a:spLocks noGrp="1"/>
          </p:cNvSpPr>
          <p:nvPr>
            <p:ph type="sldNum" sz="quarter" idx="10"/>
          </p:nvPr>
        </p:nvSpPr>
        <p:spPr/>
        <p:txBody>
          <a:bodyPr/>
          <a:lstStyle/>
          <a:p>
            <a:r>
              <a:rPr lang="en-GB" altLang="en-US"/>
              <a:t>Page </a:t>
            </a:r>
            <a:fld id="{5AFB43C7-BBA0-4AD1-866D-86A2AB1C228F}" type="slidenum">
              <a:rPr lang="en-GB" altLang="en-US"/>
              <a:pPr/>
              <a:t>5</a:t>
            </a:fld>
            <a:r>
              <a:rPr lang="en-GB" altLang="en-US" sz="1400" b="0">
                <a:solidFill>
                  <a:schemeClr val="tx1"/>
                </a:solidFill>
              </a:rPr>
              <a:t> | 05 June 2006 | UNIX Fundamentals </a:t>
            </a:r>
          </a:p>
        </p:txBody>
      </p:sp>
      <p:pic>
        <p:nvPicPr>
          <p:cNvPr id="219141" name="Picture 5">
            <a:extLst>
              <a:ext uri="{FF2B5EF4-FFF2-40B4-BE49-F238E27FC236}">
                <a16:creationId xmlns:a16="http://schemas.microsoft.com/office/drawing/2014/main" id="{4C204AD4-100E-4ACB-8FF9-6FABF2DB93B6}"/>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38" name="Rectangle 2">
            <a:extLst>
              <a:ext uri="{FF2B5EF4-FFF2-40B4-BE49-F238E27FC236}">
                <a16:creationId xmlns:a16="http://schemas.microsoft.com/office/drawing/2014/main" id="{D7B4036B-0B9D-4478-88F3-6EDD5D758F36}"/>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a:t>
            </a:r>
            <a:br>
              <a:rPr lang="en-GB" altLang="en-US"/>
            </a:br>
            <a:r>
              <a:rPr lang="en-GB" altLang="en-US"/>
              <a:t>COURSE AGENDA PART II</a:t>
            </a:r>
          </a:p>
        </p:txBody>
      </p:sp>
      <p:sp>
        <p:nvSpPr>
          <p:cNvPr id="219139" name="Rectangle 3">
            <a:extLst>
              <a:ext uri="{FF2B5EF4-FFF2-40B4-BE49-F238E27FC236}">
                <a16:creationId xmlns:a16="http://schemas.microsoft.com/office/drawing/2014/main" id="{CA553512-F75D-40DA-A3EE-AA8A6DD1A023}"/>
              </a:ext>
            </a:extLst>
          </p:cNvPr>
          <p:cNvSpPr>
            <a:spLocks noGrp="1" noChangeArrowheads="1"/>
          </p:cNvSpPr>
          <p:nvPr>
            <p:ph type="body" idx="1"/>
          </p:nvPr>
        </p:nvSpPr>
        <p:spPr>
          <a:xfrm>
            <a:off x="685800" y="1484313"/>
            <a:ext cx="7772400" cy="4321175"/>
          </a:xfrm>
        </p:spPr>
        <p:txBody>
          <a:bodyPr/>
          <a:lstStyle/>
          <a:p>
            <a:pPr>
              <a:lnSpc>
                <a:spcPct val="90000"/>
              </a:lnSpc>
            </a:pPr>
            <a:endParaRPr lang="en-US" altLang="en-US"/>
          </a:p>
          <a:p>
            <a:pPr>
              <a:lnSpc>
                <a:spcPct val="90000"/>
              </a:lnSpc>
            </a:pPr>
            <a:r>
              <a:rPr lang="en-US" altLang="en-US"/>
              <a:t>vi Editor</a:t>
            </a:r>
          </a:p>
          <a:p>
            <a:pPr>
              <a:lnSpc>
                <a:spcPct val="90000"/>
              </a:lnSpc>
            </a:pPr>
            <a:r>
              <a:rPr lang="en-US" altLang="en-US"/>
              <a:t>Redirection &amp; Regular Expressions</a:t>
            </a:r>
          </a:p>
          <a:p>
            <a:pPr>
              <a:lnSpc>
                <a:spcPct val="90000"/>
              </a:lnSpc>
            </a:pPr>
            <a:r>
              <a:rPr lang="en-US" altLang="en-US"/>
              <a:t>Scheduling</a:t>
            </a:r>
          </a:p>
          <a:p>
            <a:pPr>
              <a:lnSpc>
                <a:spcPct val="90000"/>
              </a:lnSpc>
            </a:pPr>
            <a:r>
              <a:rPr lang="en-US" altLang="en-US"/>
              <a:t>Logical Volume Management</a:t>
            </a:r>
          </a:p>
          <a:p>
            <a:pPr>
              <a:lnSpc>
                <a:spcPct val="90000"/>
              </a:lnSpc>
            </a:pPr>
            <a:r>
              <a:rPr lang="en-US" altLang="en-US"/>
              <a:t>Networking</a:t>
            </a:r>
          </a:p>
          <a:p>
            <a:pPr>
              <a:lnSpc>
                <a:spcPct val="90000"/>
              </a:lnSpc>
            </a:pPr>
            <a:r>
              <a:rPr lang="en-US" altLang="en-US"/>
              <a:t>Printing</a:t>
            </a:r>
          </a:p>
          <a:p>
            <a:pPr>
              <a:lnSpc>
                <a:spcPct val="90000"/>
              </a:lnSpc>
            </a:pPr>
            <a:r>
              <a:rPr lang="en-US" altLang="en-US"/>
              <a:t>UNIX Tools &amp; Utilities</a:t>
            </a:r>
          </a:p>
          <a:p>
            <a:pPr>
              <a:lnSpc>
                <a:spcPct val="90000"/>
              </a:lnSpc>
            </a:pPr>
            <a:r>
              <a:rPr lang="en-US" altLang="en-US"/>
              <a:t>System Error Reporting</a:t>
            </a:r>
          </a:p>
          <a:p>
            <a:pPr>
              <a:lnSpc>
                <a:spcPct val="90000"/>
              </a:lnSpc>
            </a:pPr>
            <a:r>
              <a:rPr lang="en-US" altLang="en-US"/>
              <a:t>Manual Pages</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19138"/>
                                        </p:tgtEl>
                                        <p:attrNameLst>
                                          <p:attrName>style.visibility</p:attrName>
                                        </p:attrNameLst>
                                      </p:cBhvr>
                                      <p:to>
                                        <p:strVal val="visible"/>
                                      </p:to>
                                    </p:set>
                                    <p:anim calcmode="discrete" valueType="clr">
                                      <p:cBhvr override="childStyle">
                                        <p:cTn id="7" dur="80"/>
                                        <p:tgtEl>
                                          <p:spTgt spid="21913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9138"/>
                                        </p:tgtEl>
                                        <p:attrNameLst>
                                          <p:attrName>fillcolor</p:attrName>
                                        </p:attrNameLst>
                                      </p:cBhvr>
                                      <p:tavLst>
                                        <p:tav tm="0">
                                          <p:val>
                                            <p:clrVal>
                                              <a:schemeClr val="accent2"/>
                                            </p:clrVal>
                                          </p:val>
                                        </p:tav>
                                        <p:tav tm="50000">
                                          <p:val>
                                            <p:clrVal>
                                              <a:schemeClr val="hlink"/>
                                            </p:clrVal>
                                          </p:val>
                                        </p:tav>
                                      </p:tavLst>
                                    </p:anim>
                                    <p:set>
                                      <p:cBhvr>
                                        <p:cTn id="9" dur="80"/>
                                        <p:tgtEl>
                                          <p:spTgt spid="21913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3AE914-B21D-4B13-A962-A258D5443287}"/>
              </a:ext>
            </a:extLst>
          </p:cNvPr>
          <p:cNvSpPr>
            <a:spLocks noGrp="1"/>
          </p:cNvSpPr>
          <p:nvPr>
            <p:ph type="sldNum" sz="quarter" idx="10"/>
          </p:nvPr>
        </p:nvSpPr>
        <p:spPr/>
        <p:txBody>
          <a:bodyPr/>
          <a:lstStyle/>
          <a:p>
            <a:r>
              <a:rPr lang="en-GB" altLang="en-US"/>
              <a:t>Page </a:t>
            </a:r>
            <a:fld id="{DF332275-1965-4FA2-91E9-AE0784CB417C}" type="slidenum">
              <a:rPr lang="en-GB" altLang="en-US"/>
              <a:pPr/>
              <a:t>50</a:t>
            </a:fld>
            <a:r>
              <a:rPr lang="en-GB" altLang="en-US" sz="1400" b="0">
                <a:solidFill>
                  <a:schemeClr val="tx1"/>
                </a:solidFill>
              </a:rPr>
              <a:t> | 05 June 2006 | UNIX Fundamentals </a:t>
            </a:r>
          </a:p>
        </p:txBody>
      </p:sp>
      <p:sp>
        <p:nvSpPr>
          <p:cNvPr id="245762" name="Rectangle 2">
            <a:extLst>
              <a:ext uri="{FF2B5EF4-FFF2-40B4-BE49-F238E27FC236}">
                <a16:creationId xmlns:a16="http://schemas.microsoft.com/office/drawing/2014/main" id="{4C8348C6-8B58-42D9-A456-1CA9A364B943}"/>
              </a:ext>
            </a:extLst>
          </p:cNvPr>
          <p:cNvSpPr>
            <a:spLocks noGrp="1" noChangeArrowheads="1"/>
          </p:cNvSpPr>
          <p:nvPr>
            <p:ph type="title"/>
          </p:nvPr>
        </p:nvSpPr>
        <p:spPr/>
        <p:txBody>
          <a:bodyPr/>
          <a:lstStyle/>
          <a:p>
            <a:r>
              <a:rPr lang="en-US" altLang="en-US"/>
              <a:t>Processes</a:t>
            </a:r>
          </a:p>
        </p:txBody>
      </p:sp>
      <p:sp>
        <p:nvSpPr>
          <p:cNvPr id="245763" name="Rectangle 3">
            <a:extLst>
              <a:ext uri="{FF2B5EF4-FFF2-40B4-BE49-F238E27FC236}">
                <a16:creationId xmlns:a16="http://schemas.microsoft.com/office/drawing/2014/main" id="{178E7F3E-56B0-46E4-AC16-0817FFEE2455}"/>
              </a:ext>
            </a:extLst>
          </p:cNvPr>
          <p:cNvSpPr>
            <a:spLocks noGrp="1" noChangeArrowheads="1"/>
          </p:cNvSpPr>
          <p:nvPr>
            <p:ph type="body" idx="1"/>
          </p:nvPr>
        </p:nvSpPr>
        <p:spPr>
          <a:xfrm>
            <a:off x="685800" y="1341438"/>
            <a:ext cx="7772400" cy="4464050"/>
          </a:xfrm>
        </p:spPr>
        <p:txBody>
          <a:bodyPr/>
          <a:lstStyle/>
          <a:p>
            <a:pPr>
              <a:lnSpc>
                <a:spcPct val="90000"/>
              </a:lnSpc>
            </a:pPr>
            <a:r>
              <a:rPr lang="en-GB" altLang="en-US" sz="1800"/>
              <a:t>Operating systems are about managing resources</a:t>
            </a:r>
          </a:p>
          <a:p>
            <a:pPr lvl="1">
              <a:lnSpc>
                <a:spcPct val="90000"/>
              </a:lnSpc>
            </a:pPr>
            <a:r>
              <a:rPr lang="en-GB" altLang="en-US" sz="1600"/>
              <a:t>Files are about storage (and I/O) resources</a:t>
            </a:r>
          </a:p>
          <a:p>
            <a:pPr lvl="1">
              <a:lnSpc>
                <a:spcPct val="90000"/>
              </a:lnSpc>
            </a:pPr>
            <a:r>
              <a:rPr lang="en-GB" altLang="en-US" sz="1600"/>
              <a:t>Processes are about CPU resources</a:t>
            </a:r>
          </a:p>
          <a:p>
            <a:pPr>
              <a:lnSpc>
                <a:spcPct val="90000"/>
              </a:lnSpc>
            </a:pPr>
            <a:r>
              <a:rPr lang="en-US" altLang="en-US" sz="1800"/>
              <a:t>All programs that run on UNIX are termed “processes”.</a:t>
            </a:r>
          </a:p>
          <a:p>
            <a:pPr>
              <a:lnSpc>
                <a:spcPct val="90000"/>
              </a:lnSpc>
            </a:pPr>
            <a:r>
              <a:rPr lang="en-GB" altLang="en-US" sz="1800"/>
              <a:t>A Definition :  </a:t>
            </a:r>
            <a:r>
              <a:rPr lang="en-GB" altLang="en-US" sz="1800">
                <a:solidFill>
                  <a:srgbClr val="800000"/>
                </a:solidFill>
              </a:rPr>
              <a:t>“</a:t>
            </a:r>
            <a:r>
              <a:rPr lang="en-GB" altLang="en-US" sz="1800" i="1">
                <a:solidFill>
                  <a:srgbClr val="800000"/>
                </a:solidFill>
              </a:rPr>
              <a:t>A process is a single program running in its own virtual address space, and it receives a share (or time slice) of the CPU”</a:t>
            </a:r>
          </a:p>
          <a:p>
            <a:pPr>
              <a:lnSpc>
                <a:spcPct val="90000"/>
              </a:lnSpc>
            </a:pPr>
            <a:r>
              <a:rPr lang="en-GB" altLang="en-US" sz="1800"/>
              <a:t>Processes are identified by their process identifier, an integer.</a:t>
            </a:r>
          </a:p>
          <a:p>
            <a:pPr>
              <a:lnSpc>
                <a:spcPct val="90000"/>
              </a:lnSpc>
            </a:pPr>
            <a:r>
              <a:rPr lang="en-GB" altLang="en-US" sz="1800"/>
              <a:t>Processes and commands are not the same</a:t>
            </a:r>
          </a:p>
          <a:p>
            <a:pPr lvl="1">
              <a:lnSpc>
                <a:spcPct val="90000"/>
              </a:lnSpc>
            </a:pPr>
            <a:r>
              <a:rPr lang="en-GB" altLang="en-US" sz="1600"/>
              <a:t>A simple command (e.g. </a:t>
            </a:r>
            <a:r>
              <a:rPr lang="en-GB" altLang="en-US" sz="1600">
                <a:solidFill>
                  <a:srgbClr val="800000"/>
                </a:solidFill>
              </a:rPr>
              <a:t>ls</a:t>
            </a:r>
            <a:r>
              <a:rPr lang="en-GB" altLang="en-US" sz="1600"/>
              <a:t>) generates a single process</a:t>
            </a:r>
          </a:p>
          <a:p>
            <a:pPr lvl="1">
              <a:lnSpc>
                <a:spcPct val="90000"/>
              </a:lnSpc>
            </a:pPr>
            <a:r>
              <a:rPr lang="en-GB" altLang="en-US" sz="1600"/>
              <a:t>complex commands or scripts can invoke several simultaneous executing processes</a:t>
            </a:r>
          </a:p>
          <a:p>
            <a:pPr>
              <a:lnSpc>
                <a:spcPct val="90000"/>
              </a:lnSpc>
            </a:pPr>
            <a:r>
              <a:rPr lang="en-US" altLang="en-US" sz="1800"/>
              <a:t>There are three types of processes in UNIX</a:t>
            </a:r>
          </a:p>
          <a:p>
            <a:pPr lvl="1">
              <a:lnSpc>
                <a:spcPct val="90000"/>
              </a:lnSpc>
            </a:pPr>
            <a:r>
              <a:rPr lang="en-US" altLang="en-US" sz="1600"/>
              <a:t>Interactive</a:t>
            </a:r>
          </a:p>
          <a:p>
            <a:pPr lvl="1">
              <a:lnSpc>
                <a:spcPct val="90000"/>
              </a:lnSpc>
            </a:pPr>
            <a:r>
              <a:rPr lang="en-US" altLang="en-US" sz="1600"/>
              <a:t>daemons </a:t>
            </a:r>
          </a:p>
          <a:p>
            <a:pPr lvl="1">
              <a:lnSpc>
                <a:spcPct val="90000"/>
              </a:lnSpc>
            </a:pPr>
            <a:r>
              <a:rPr lang="en-US" altLang="en-US" sz="1600"/>
              <a:t>Batch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45762"/>
                                        </p:tgtEl>
                                        <p:attrNameLst>
                                          <p:attrName>style.visibility</p:attrName>
                                        </p:attrNameLst>
                                      </p:cBhvr>
                                      <p:to>
                                        <p:strVal val="visible"/>
                                      </p:to>
                                    </p:set>
                                    <p:anim calcmode="discrete" valueType="clr">
                                      <p:cBhvr override="childStyle">
                                        <p:cTn id="7" dur="80"/>
                                        <p:tgtEl>
                                          <p:spTgt spid="24576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5762"/>
                                        </p:tgtEl>
                                        <p:attrNameLst>
                                          <p:attrName>fillcolor</p:attrName>
                                        </p:attrNameLst>
                                      </p:cBhvr>
                                      <p:tavLst>
                                        <p:tav tm="0">
                                          <p:val>
                                            <p:clrVal>
                                              <a:schemeClr val="accent2"/>
                                            </p:clrVal>
                                          </p:val>
                                        </p:tav>
                                        <p:tav tm="50000">
                                          <p:val>
                                            <p:clrVal>
                                              <a:schemeClr val="hlink"/>
                                            </p:clrVal>
                                          </p:val>
                                        </p:tav>
                                      </p:tavLst>
                                    </p:anim>
                                    <p:set>
                                      <p:cBhvr>
                                        <p:cTn id="9" dur="80"/>
                                        <p:tgtEl>
                                          <p:spTgt spid="245762"/>
                                        </p:tgtEl>
                                        <p:attrNameLst>
                                          <p:attrName>fill.type</p:attrName>
                                        </p:attrNameLst>
                                      </p:cBhvr>
                                      <p:to>
                                        <p:strVal val="solid"/>
                                      </p:to>
                                    </p:set>
                                  </p:childTnLst>
                                </p:cTn>
                              </p:par>
                              <p:par>
                                <p:cTn id="10" presetID="5" presetClass="entr" presetSubtype="10" fill="hold" grpId="0" nodeType="withEffect">
                                  <p:stCondLst>
                                    <p:cond delay="0"/>
                                  </p:stCondLst>
                                  <p:childTnLst>
                                    <p:set>
                                      <p:cBhvr>
                                        <p:cTn id="11" dur="1" fill="hold">
                                          <p:stCondLst>
                                            <p:cond delay="0"/>
                                          </p:stCondLst>
                                        </p:cTn>
                                        <p:tgtEl>
                                          <p:spTgt spid="245763">
                                            <p:txEl>
                                              <p:pRg st="0" end="0"/>
                                            </p:txEl>
                                          </p:spTgt>
                                        </p:tgtEl>
                                        <p:attrNameLst>
                                          <p:attrName>style.visibility</p:attrName>
                                        </p:attrNameLst>
                                      </p:cBhvr>
                                      <p:to>
                                        <p:strVal val="visible"/>
                                      </p:to>
                                    </p:set>
                                    <p:animEffect transition="in" filter="checkerboard(across)">
                                      <p:cBhvr>
                                        <p:cTn id="12" dur="500"/>
                                        <p:tgtEl>
                                          <p:spTgt spid="245763">
                                            <p:txEl>
                                              <p:pRg st="0" end="0"/>
                                            </p:txEl>
                                          </p:spTgt>
                                        </p:tgtEl>
                                      </p:cBhvr>
                                    </p:animEffect>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245763">
                                            <p:txEl>
                                              <p:pRg st="1" end="1"/>
                                            </p:txEl>
                                          </p:spTgt>
                                        </p:tgtEl>
                                        <p:attrNameLst>
                                          <p:attrName>style.visibility</p:attrName>
                                        </p:attrNameLst>
                                      </p:cBhvr>
                                      <p:to>
                                        <p:strVal val="visible"/>
                                      </p:to>
                                    </p:set>
                                    <p:anim calcmode="lin" valueType="num">
                                      <p:cBhvr additive="base">
                                        <p:cTn id="16" dur="500" fill="hold"/>
                                        <p:tgtEl>
                                          <p:spTgt spid="24576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45763">
                                            <p:txEl>
                                              <p:pRg st="1" end="1"/>
                                            </p:txEl>
                                          </p:spTgt>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245763">
                                            <p:txEl>
                                              <p:pRg st="2" end="2"/>
                                            </p:txEl>
                                          </p:spTgt>
                                        </p:tgtEl>
                                        <p:attrNameLst>
                                          <p:attrName>style.visibility</p:attrName>
                                        </p:attrNameLst>
                                      </p:cBhvr>
                                      <p:to>
                                        <p:strVal val="visible"/>
                                      </p:to>
                                    </p:set>
                                    <p:anim calcmode="lin" valueType="num">
                                      <p:cBhvr additive="base">
                                        <p:cTn id="21" dur="500" fill="hold"/>
                                        <p:tgtEl>
                                          <p:spTgt spid="24576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457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45763">
                                            <p:txEl>
                                              <p:pRg st="3" end="3"/>
                                            </p:txEl>
                                          </p:spTgt>
                                        </p:tgtEl>
                                        <p:attrNameLst>
                                          <p:attrName>style.visibility</p:attrName>
                                        </p:attrNameLst>
                                      </p:cBhvr>
                                      <p:to>
                                        <p:strVal val="visible"/>
                                      </p:to>
                                    </p:set>
                                    <p:animEffect transition="in" filter="checkerboard(across)">
                                      <p:cBhvr>
                                        <p:cTn id="27" dur="500"/>
                                        <p:tgtEl>
                                          <p:spTgt spid="24576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45763">
                                            <p:txEl>
                                              <p:pRg st="4" end="4"/>
                                            </p:txEl>
                                          </p:spTgt>
                                        </p:tgtEl>
                                        <p:attrNameLst>
                                          <p:attrName>style.visibility</p:attrName>
                                        </p:attrNameLst>
                                      </p:cBhvr>
                                      <p:to>
                                        <p:strVal val="visible"/>
                                      </p:to>
                                    </p:set>
                                    <p:animEffect transition="in" filter="checkerboard(across)">
                                      <p:cBhvr>
                                        <p:cTn id="32" dur="500"/>
                                        <p:tgtEl>
                                          <p:spTgt spid="24576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45763">
                                            <p:txEl>
                                              <p:pRg st="5" end="5"/>
                                            </p:txEl>
                                          </p:spTgt>
                                        </p:tgtEl>
                                        <p:attrNameLst>
                                          <p:attrName>style.visibility</p:attrName>
                                        </p:attrNameLst>
                                      </p:cBhvr>
                                      <p:to>
                                        <p:strVal val="visible"/>
                                      </p:to>
                                    </p:set>
                                    <p:animEffect transition="in" filter="checkerboard(across)">
                                      <p:cBhvr>
                                        <p:cTn id="37" dur="500"/>
                                        <p:tgtEl>
                                          <p:spTgt spid="24576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45763">
                                            <p:txEl>
                                              <p:pRg st="6" end="6"/>
                                            </p:txEl>
                                          </p:spTgt>
                                        </p:tgtEl>
                                        <p:attrNameLst>
                                          <p:attrName>style.visibility</p:attrName>
                                        </p:attrNameLst>
                                      </p:cBhvr>
                                      <p:to>
                                        <p:strVal val="visible"/>
                                      </p:to>
                                    </p:set>
                                    <p:animEffect transition="in" filter="checkerboard(across)">
                                      <p:cBhvr>
                                        <p:cTn id="42" dur="500"/>
                                        <p:tgtEl>
                                          <p:spTgt spid="245763">
                                            <p:txEl>
                                              <p:pRg st="6" end="6"/>
                                            </p:txEl>
                                          </p:spTgt>
                                        </p:tgtEl>
                                      </p:cBhvr>
                                    </p:animEffect>
                                  </p:childTnLst>
                                </p:cTn>
                              </p:par>
                            </p:childTnLst>
                          </p:cTn>
                        </p:par>
                        <p:par>
                          <p:cTn id="43" fill="hold" nodeType="afterGroup">
                            <p:stCondLst>
                              <p:cond delay="500"/>
                            </p:stCondLst>
                            <p:childTnLst>
                              <p:par>
                                <p:cTn id="44" presetID="2" presetClass="entr" presetSubtype="4" fill="hold" grpId="0" nodeType="afterEffect">
                                  <p:stCondLst>
                                    <p:cond delay="0"/>
                                  </p:stCondLst>
                                  <p:childTnLst>
                                    <p:set>
                                      <p:cBhvr>
                                        <p:cTn id="45" dur="1" fill="hold">
                                          <p:stCondLst>
                                            <p:cond delay="0"/>
                                          </p:stCondLst>
                                        </p:cTn>
                                        <p:tgtEl>
                                          <p:spTgt spid="245763">
                                            <p:txEl>
                                              <p:pRg st="7" end="7"/>
                                            </p:txEl>
                                          </p:spTgt>
                                        </p:tgtEl>
                                        <p:attrNameLst>
                                          <p:attrName>style.visibility</p:attrName>
                                        </p:attrNameLst>
                                      </p:cBhvr>
                                      <p:to>
                                        <p:strVal val="visible"/>
                                      </p:to>
                                    </p:set>
                                    <p:anim calcmode="lin" valueType="num">
                                      <p:cBhvr additive="base">
                                        <p:cTn id="46" dur="500" fill="hold"/>
                                        <p:tgtEl>
                                          <p:spTgt spid="24576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5763">
                                            <p:txEl>
                                              <p:pRg st="7" end="7"/>
                                            </p:txEl>
                                          </p:spTgt>
                                        </p:tgtEl>
                                        <p:attrNameLst>
                                          <p:attrName>ppt_y</p:attrName>
                                        </p:attrNameLst>
                                      </p:cBhvr>
                                      <p:tavLst>
                                        <p:tav tm="0">
                                          <p:val>
                                            <p:strVal val="1+#ppt_h/2"/>
                                          </p:val>
                                        </p:tav>
                                        <p:tav tm="100000">
                                          <p:val>
                                            <p:strVal val="#ppt_y"/>
                                          </p:val>
                                        </p:tav>
                                      </p:tavLst>
                                    </p:anim>
                                  </p:childTnLst>
                                </p:cTn>
                              </p:par>
                            </p:childTnLst>
                          </p:cTn>
                        </p:par>
                        <p:par>
                          <p:cTn id="48" fill="hold" nodeType="afterGroup">
                            <p:stCondLst>
                              <p:cond delay="1000"/>
                            </p:stCondLst>
                            <p:childTnLst>
                              <p:par>
                                <p:cTn id="49" presetID="2" presetClass="entr" presetSubtype="4" fill="hold" grpId="0" nodeType="afterEffect">
                                  <p:stCondLst>
                                    <p:cond delay="0"/>
                                  </p:stCondLst>
                                  <p:childTnLst>
                                    <p:set>
                                      <p:cBhvr>
                                        <p:cTn id="50" dur="1" fill="hold">
                                          <p:stCondLst>
                                            <p:cond delay="0"/>
                                          </p:stCondLst>
                                        </p:cTn>
                                        <p:tgtEl>
                                          <p:spTgt spid="245763">
                                            <p:txEl>
                                              <p:pRg st="8" end="8"/>
                                            </p:txEl>
                                          </p:spTgt>
                                        </p:tgtEl>
                                        <p:attrNameLst>
                                          <p:attrName>style.visibility</p:attrName>
                                        </p:attrNameLst>
                                      </p:cBhvr>
                                      <p:to>
                                        <p:strVal val="visible"/>
                                      </p:to>
                                    </p:set>
                                    <p:anim calcmode="lin" valueType="num">
                                      <p:cBhvr additive="base">
                                        <p:cTn id="51" dur="500" fill="hold"/>
                                        <p:tgtEl>
                                          <p:spTgt spid="24576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457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245763">
                                            <p:txEl>
                                              <p:pRg st="9" end="9"/>
                                            </p:txEl>
                                          </p:spTgt>
                                        </p:tgtEl>
                                        <p:attrNameLst>
                                          <p:attrName>style.visibility</p:attrName>
                                        </p:attrNameLst>
                                      </p:cBhvr>
                                      <p:to>
                                        <p:strVal val="visible"/>
                                      </p:to>
                                    </p:set>
                                    <p:animEffect transition="in" filter="checkerboard(across)">
                                      <p:cBhvr>
                                        <p:cTn id="57" dur="500"/>
                                        <p:tgtEl>
                                          <p:spTgt spid="245763">
                                            <p:txEl>
                                              <p:pRg st="9" end="9"/>
                                            </p:txEl>
                                          </p:spTgt>
                                        </p:tgtEl>
                                      </p:cBhvr>
                                    </p:animEffect>
                                  </p:childTnLst>
                                </p:cTn>
                              </p:par>
                            </p:childTnLst>
                          </p:cTn>
                        </p:par>
                        <p:par>
                          <p:cTn id="58" fill="hold" nodeType="afterGroup">
                            <p:stCondLst>
                              <p:cond delay="500"/>
                            </p:stCondLst>
                            <p:childTnLst>
                              <p:par>
                                <p:cTn id="59" presetID="2" presetClass="entr" presetSubtype="4" fill="hold" grpId="0" nodeType="afterEffect">
                                  <p:stCondLst>
                                    <p:cond delay="0"/>
                                  </p:stCondLst>
                                  <p:childTnLst>
                                    <p:set>
                                      <p:cBhvr>
                                        <p:cTn id="60" dur="1" fill="hold">
                                          <p:stCondLst>
                                            <p:cond delay="0"/>
                                          </p:stCondLst>
                                        </p:cTn>
                                        <p:tgtEl>
                                          <p:spTgt spid="245763">
                                            <p:txEl>
                                              <p:pRg st="10" end="10"/>
                                            </p:txEl>
                                          </p:spTgt>
                                        </p:tgtEl>
                                        <p:attrNameLst>
                                          <p:attrName>style.visibility</p:attrName>
                                        </p:attrNameLst>
                                      </p:cBhvr>
                                      <p:to>
                                        <p:strVal val="visible"/>
                                      </p:to>
                                    </p:set>
                                    <p:anim calcmode="lin" valueType="num">
                                      <p:cBhvr additive="base">
                                        <p:cTn id="61" dur="500" fill="hold"/>
                                        <p:tgtEl>
                                          <p:spTgt spid="24576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45763">
                                            <p:txEl>
                                              <p:pRg st="10" end="10"/>
                                            </p:txEl>
                                          </p:spTgt>
                                        </p:tgtEl>
                                        <p:attrNameLst>
                                          <p:attrName>ppt_y</p:attrName>
                                        </p:attrNameLst>
                                      </p:cBhvr>
                                      <p:tavLst>
                                        <p:tav tm="0">
                                          <p:val>
                                            <p:strVal val="1+#ppt_h/2"/>
                                          </p:val>
                                        </p:tav>
                                        <p:tav tm="100000">
                                          <p:val>
                                            <p:strVal val="#ppt_y"/>
                                          </p:val>
                                        </p:tav>
                                      </p:tavLst>
                                    </p:anim>
                                  </p:childTnLst>
                                </p:cTn>
                              </p:par>
                            </p:childTnLst>
                          </p:cTn>
                        </p:par>
                        <p:par>
                          <p:cTn id="63" fill="hold" nodeType="afterGroup">
                            <p:stCondLst>
                              <p:cond delay="1000"/>
                            </p:stCondLst>
                            <p:childTnLst>
                              <p:par>
                                <p:cTn id="64" presetID="2" presetClass="entr" presetSubtype="4" fill="hold" grpId="0" nodeType="afterEffect">
                                  <p:stCondLst>
                                    <p:cond delay="0"/>
                                  </p:stCondLst>
                                  <p:childTnLst>
                                    <p:set>
                                      <p:cBhvr>
                                        <p:cTn id="65" dur="1" fill="hold">
                                          <p:stCondLst>
                                            <p:cond delay="0"/>
                                          </p:stCondLst>
                                        </p:cTn>
                                        <p:tgtEl>
                                          <p:spTgt spid="245763">
                                            <p:txEl>
                                              <p:pRg st="11" end="11"/>
                                            </p:txEl>
                                          </p:spTgt>
                                        </p:tgtEl>
                                        <p:attrNameLst>
                                          <p:attrName>style.visibility</p:attrName>
                                        </p:attrNameLst>
                                      </p:cBhvr>
                                      <p:to>
                                        <p:strVal val="visible"/>
                                      </p:to>
                                    </p:set>
                                    <p:anim calcmode="lin" valueType="num">
                                      <p:cBhvr additive="base">
                                        <p:cTn id="66" dur="500" fill="hold"/>
                                        <p:tgtEl>
                                          <p:spTgt spid="245763">
                                            <p:txEl>
                                              <p:pRg st="11" end="11"/>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45763">
                                            <p:txEl>
                                              <p:pRg st="11" end="11"/>
                                            </p:txEl>
                                          </p:spTgt>
                                        </p:tgtEl>
                                        <p:attrNameLst>
                                          <p:attrName>ppt_y</p:attrName>
                                        </p:attrNameLst>
                                      </p:cBhvr>
                                      <p:tavLst>
                                        <p:tav tm="0">
                                          <p:val>
                                            <p:strVal val="1+#ppt_h/2"/>
                                          </p:val>
                                        </p:tav>
                                        <p:tav tm="100000">
                                          <p:val>
                                            <p:strVal val="#ppt_y"/>
                                          </p:val>
                                        </p:tav>
                                      </p:tavLst>
                                    </p:anim>
                                  </p:childTnLst>
                                </p:cTn>
                              </p:par>
                            </p:childTnLst>
                          </p:cTn>
                        </p:par>
                        <p:par>
                          <p:cTn id="68" fill="hold" nodeType="afterGroup">
                            <p:stCondLst>
                              <p:cond delay="1500"/>
                            </p:stCondLst>
                            <p:childTnLst>
                              <p:par>
                                <p:cTn id="69" presetID="2" presetClass="entr" presetSubtype="4" fill="hold" grpId="0" nodeType="afterEffect">
                                  <p:stCondLst>
                                    <p:cond delay="0"/>
                                  </p:stCondLst>
                                  <p:childTnLst>
                                    <p:set>
                                      <p:cBhvr>
                                        <p:cTn id="70" dur="1" fill="hold">
                                          <p:stCondLst>
                                            <p:cond delay="0"/>
                                          </p:stCondLst>
                                        </p:cTn>
                                        <p:tgtEl>
                                          <p:spTgt spid="245763">
                                            <p:txEl>
                                              <p:pRg st="12" end="12"/>
                                            </p:txEl>
                                          </p:spTgt>
                                        </p:tgtEl>
                                        <p:attrNameLst>
                                          <p:attrName>style.visibility</p:attrName>
                                        </p:attrNameLst>
                                      </p:cBhvr>
                                      <p:to>
                                        <p:strVal val="visible"/>
                                      </p:to>
                                    </p:set>
                                    <p:anim calcmode="lin" valueType="num">
                                      <p:cBhvr additive="base">
                                        <p:cTn id="71" dur="500" fill="hold"/>
                                        <p:tgtEl>
                                          <p:spTgt spid="245763">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4576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2" grpId="0"/>
      <p:bldP spid="24576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7ACD56BD-1FC0-410E-AF75-0521A3ADDC8B}"/>
              </a:ext>
            </a:extLst>
          </p:cNvPr>
          <p:cNvSpPr>
            <a:spLocks noGrp="1"/>
          </p:cNvSpPr>
          <p:nvPr>
            <p:ph type="sldNum" sz="quarter" idx="10"/>
          </p:nvPr>
        </p:nvSpPr>
        <p:spPr/>
        <p:txBody>
          <a:bodyPr/>
          <a:lstStyle/>
          <a:p>
            <a:r>
              <a:rPr lang="en-GB" altLang="en-US"/>
              <a:t>Page </a:t>
            </a:r>
            <a:fld id="{C684A6C2-96F4-40D8-A8CA-A99C5603DF2A}" type="slidenum">
              <a:rPr lang="en-GB" altLang="en-US"/>
              <a:pPr/>
              <a:t>51</a:t>
            </a:fld>
            <a:r>
              <a:rPr lang="en-GB" altLang="en-US" sz="1400" b="0">
                <a:solidFill>
                  <a:schemeClr val="tx1"/>
                </a:solidFill>
              </a:rPr>
              <a:t> | 05 June 2006 | UNIX Fundamentals </a:t>
            </a:r>
          </a:p>
        </p:txBody>
      </p:sp>
      <p:pic>
        <p:nvPicPr>
          <p:cNvPr id="337924" name="Picture 4">
            <a:extLst>
              <a:ext uri="{FF2B5EF4-FFF2-40B4-BE49-F238E27FC236}">
                <a16:creationId xmlns:a16="http://schemas.microsoft.com/office/drawing/2014/main" id="{CFF72496-7BDE-476E-A412-02D147E3CF58}"/>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22" name="Rectangle 2">
            <a:extLst>
              <a:ext uri="{FF2B5EF4-FFF2-40B4-BE49-F238E27FC236}">
                <a16:creationId xmlns:a16="http://schemas.microsoft.com/office/drawing/2014/main" id="{39BC885A-2963-4882-8677-4A3A2BD92118}"/>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337923" name="Rectangle 3">
            <a:extLst>
              <a:ext uri="{FF2B5EF4-FFF2-40B4-BE49-F238E27FC236}">
                <a16:creationId xmlns:a16="http://schemas.microsoft.com/office/drawing/2014/main" id="{42CB0B56-04B9-449B-AB8E-59F1125B6C83}"/>
              </a:ext>
            </a:extLst>
          </p:cNvPr>
          <p:cNvSpPr>
            <a:spLocks noGrp="1" noChangeArrowheads="1"/>
          </p:cNvSpPr>
          <p:nvPr>
            <p:ph type="body" idx="1"/>
          </p:nvPr>
        </p:nvSpPr>
        <p:spPr>
          <a:xfrm>
            <a:off x="685800" y="1484313"/>
            <a:ext cx="7772400" cy="4321175"/>
          </a:xfrm>
        </p:spPr>
        <p:txBody>
          <a:bodyPr/>
          <a:lstStyle/>
          <a:p>
            <a:pPr>
              <a:lnSpc>
                <a:spcPct val="90000"/>
              </a:lnSpc>
            </a:pPr>
            <a:r>
              <a:rPr lang="en-US" altLang="en-US" sz="2000">
                <a:solidFill>
                  <a:schemeClr val="hlink"/>
                </a:solidFill>
              </a:rPr>
              <a:t>UNIX History</a:t>
            </a:r>
          </a:p>
          <a:p>
            <a:pPr>
              <a:lnSpc>
                <a:spcPct val="90000"/>
              </a:lnSpc>
            </a:pPr>
            <a:r>
              <a:rPr lang="en-US" altLang="en-US" sz="2000">
                <a:solidFill>
                  <a:schemeClr val="hlink"/>
                </a:solidFill>
              </a:rPr>
              <a:t>The Many Flavours’ of UNIX</a:t>
            </a:r>
          </a:p>
          <a:p>
            <a:pPr>
              <a:lnSpc>
                <a:spcPct val="90000"/>
              </a:lnSpc>
            </a:pPr>
            <a:r>
              <a:rPr lang="en-US" altLang="en-US" sz="2000">
                <a:solidFill>
                  <a:schemeClr val="hlink"/>
                </a:solidFill>
              </a:rPr>
              <a:t>The Structure of UNIX</a:t>
            </a:r>
          </a:p>
          <a:p>
            <a:pPr>
              <a:lnSpc>
                <a:spcPct val="90000"/>
              </a:lnSpc>
            </a:pPr>
            <a:r>
              <a:rPr lang="en-US" altLang="en-US" sz="2000">
                <a:solidFill>
                  <a:schemeClr val="hlink"/>
                </a:solidFill>
              </a:rPr>
              <a:t>Access to UNIX Systems</a:t>
            </a:r>
          </a:p>
          <a:p>
            <a:pPr>
              <a:lnSpc>
                <a:spcPct val="90000"/>
              </a:lnSpc>
            </a:pPr>
            <a:r>
              <a:rPr lang="en-US" altLang="en-US" sz="2800">
                <a:solidFill>
                  <a:srgbClr val="800000"/>
                </a:solidFill>
              </a:rPr>
              <a:t>Processes</a:t>
            </a:r>
          </a:p>
          <a:p>
            <a:pPr lvl="1">
              <a:lnSpc>
                <a:spcPct val="90000"/>
              </a:lnSpc>
            </a:pPr>
            <a:r>
              <a:rPr lang="en-US" altLang="en-US" sz="1800">
                <a:solidFill>
                  <a:srgbClr val="800000"/>
                </a:solidFill>
              </a:rPr>
              <a:t>Process Types</a:t>
            </a:r>
          </a:p>
          <a:p>
            <a:pPr lvl="1">
              <a:lnSpc>
                <a:spcPct val="90000"/>
              </a:lnSpc>
            </a:pPr>
            <a:r>
              <a:rPr lang="en-US" altLang="en-US" sz="1800">
                <a:solidFill>
                  <a:schemeClr val="hlink"/>
                </a:solidFill>
              </a:rPr>
              <a:t>Job Control For Processes</a:t>
            </a:r>
          </a:p>
          <a:p>
            <a:pPr lvl="1">
              <a:lnSpc>
                <a:spcPct val="90000"/>
              </a:lnSpc>
            </a:pPr>
            <a:r>
              <a:rPr lang="en-US" altLang="en-US" sz="1800">
                <a:solidFill>
                  <a:schemeClr val="hlink"/>
                </a:solidFill>
              </a:rPr>
              <a:t>Process Lifecycle</a:t>
            </a:r>
          </a:p>
          <a:p>
            <a:pPr lvl="1">
              <a:lnSpc>
                <a:spcPct val="90000"/>
              </a:lnSpc>
            </a:pPr>
            <a:r>
              <a:rPr lang="en-US" altLang="en-US" sz="1800">
                <a:solidFill>
                  <a:schemeClr val="hlink"/>
                </a:solidFill>
              </a:rPr>
              <a:t>Process Control</a:t>
            </a:r>
          </a:p>
          <a:p>
            <a:pPr lvl="1">
              <a:lnSpc>
                <a:spcPct val="90000"/>
              </a:lnSpc>
            </a:pPr>
            <a:r>
              <a:rPr lang="en-US" altLang="en-US" sz="1800">
                <a:solidFill>
                  <a:schemeClr val="hlink"/>
                </a:solidFill>
              </a:rPr>
              <a:t>Process Attributes</a:t>
            </a:r>
          </a:p>
          <a:p>
            <a:pPr>
              <a:lnSpc>
                <a:spcPct val="90000"/>
              </a:lnSpc>
            </a:pPr>
            <a:r>
              <a:rPr lang="en-US" altLang="en-US" sz="2000">
                <a:solidFill>
                  <a:schemeClr val="hlink"/>
                </a:solidFill>
              </a:rPr>
              <a:t>Filesystems &amp; Directories</a:t>
            </a:r>
          </a:p>
          <a:p>
            <a:pPr>
              <a:lnSpc>
                <a:spcPct val="90000"/>
              </a:lnSpc>
            </a:pPr>
            <a:r>
              <a:rPr lang="en-US" altLang="en-US" sz="2000">
                <a:solidFill>
                  <a:schemeClr val="hlink"/>
                </a:solidFill>
              </a:rPr>
              <a:t>Devices</a:t>
            </a:r>
          </a:p>
          <a:p>
            <a:pPr>
              <a:lnSpc>
                <a:spcPct val="90000"/>
              </a:lnSpc>
            </a:pPr>
            <a:endParaRPr lang="en-GB" altLang="en-US" sz="2000">
              <a:solidFill>
                <a:schemeClr val="hlink"/>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7922"/>
                                        </p:tgtEl>
                                        <p:attrNameLst>
                                          <p:attrName>style.visibility</p:attrName>
                                        </p:attrNameLst>
                                      </p:cBhvr>
                                      <p:to>
                                        <p:strVal val="visible"/>
                                      </p:to>
                                    </p:set>
                                    <p:animEffect transition="in" filter="fade">
                                      <p:cBhvr>
                                        <p:cTn id="7" dur="2000"/>
                                        <p:tgtEl>
                                          <p:spTgt spid="3379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7923"/>
                                        </p:tgtEl>
                                        <p:attrNameLst>
                                          <p:attrName>style.visibility</p:attrName>
                                        </p:attrNameLst>
                                      </p:cBhvr>
                                      <p:to>
                                        <p:strVal val="visible"/>
                                      </p:to>
                                    </p:set>
                                    <p:animEffect transition="in" filter="fade">
                                      <p:cBhvr>
                                        <p:cTn id="10" dur="2000"/>
                                        <p:tgtEl>
                                          <p:spTgt spid="337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p:bldP spid="337923"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E0C969-C66C-44D2-AC68-F58FE89E92D4}"/>
              </a:ext>
            </a:extLst>
          </p:cNvPr>
          <p:cNvSpPr>
            <a:spLocks noGrp="1"/>
          </p:cNvSpPr>
          <p:nvPr>
            <p:ph type="sldNum" sz="quarter" idx="10"/>
          </p:nvPr>
        </p:nvSpPr>
        <p:spPr/>
        <p:txBody>
          <a:bodyPr/>
          <a:lstStyle/>
          <a:p>
            <a:r>
              <a:rPr lang="en-GB" altLang="en-US"/>
              <a:t>Page </a:t>
            </a:r>
            <a:fld id="{00C27BBF-F5CC-4F2E-A59F-2AAA6321D26B}" type="slidenum">
              <a:rPr lang="en-GB" altLang="en-US"/>
              <a:pPr/>
              <a:t>52</a:t>
            </a:fld>
            <a:r>
              <a:rPr lang="en-GB" altLang="en-US" sz="1400" b="0">
                <a:solidFill>
                  <a:schemeClr val="tx1"/>
                </a:solidFill>
              </a:rPr>
              <a:t> | 05 June 2006 | UNIX Fundamentals </a:t>
            </a:r>
          </a:p>
        </p:txBody>
      </p:sp>
      <p:sp>
        <p:nvSpPr>
          <p:cNvPr id="331778" name="Rectangle 2">
            <a:extLst>
              <a:ext uri="{FF2B5EF4-FFF2-40B4-BE49-F238E27FC236}">
                <a16:creationId xmlns:a16="http://schemas.microsoft.com/office/drawing/2014/main" id="{83E8445C-6D00-45FE-82A4-35723E78DF93}"/>
              </a:ext>
            </a:extLst>
          </p:cNvPr>
          <p:cNvSpPr>
            <a:spLocks noGrp="1" noChangeArrowheads="1"/>
          </p:cNvSpPr>
          <p:nvPr>
            <p:ph type="title"/>
          </p:nvPr>
        </p:nvSpPr>
        <p:spPr/>
        <p:txBody>
          <a:bodyPr/>
          <a:lstStyle/>
          <a:p>
            <a:r>
              <a:rPr lang="en-GB" altLang="en-US" sz="4000"/>
              <a:t>Process Types - I</a:t>
            </a:r>
          </a:p>
        </p:txBody>
      </p:sp>
      <p:sp>
        <p:nvSpPr>
          <p:cNvPr id="331779" name="Rectangle 3">
            <a:extLst>
              <a:ext uri="{FF2B5EF4-FFF2-40B4-BE49-F238E27FC236}">
                <a16:creationId xmlns:a16="http://schemas.microsoft.com/office/drawing/2014/main" id="{61875B2F-EE36-48FB-A593-773942DFE389}"/>
              </a:ext>
            </a:extLst>
          </p:cNvPr>
          <p:cNvSpPr>
            <a:spLocks noGrp="1" noChangeArrowheads="1"/>
          </p:cNvSpPr>
          <p:nvPr>
            <p:ph type="body" idx="1"/>
          </p:nvPr>
        </p:nvSpPr>
        <p:spPr/>
        <p:txBody>
          <a:bodyPr/>
          <a:lstStyle/>
          <a:p>
            <a:r>
              <a:rPr lang="en-GB" altLang="en-US"/>
              <a:t>Interactive processes:</a:t>
            </a:r>
          </a:p>
          <a:p>
            <a:endParaRPr lang="en-GB" altLang="en-US"/>
          </a:p>
          <a:p>
            <a:pPr lvl="1"/>
            <a:r>
              <a:rPr lang="en-GB" altLang="en-US"/>
              <a:t>initiated and controlled by terminal session</a:t>
            </a:r>
          </a:p>
          <a:p>
            <a:pPr lvl="1"/>
            <a:endParaRPr lang="en-GB" altLang="en-US"/>
          </a:p>
          <a:p>
            <a:pPr lvl="1"/>
            <a:r>
              <a:rPr lang="en-GB" altLang="en-US"/>
              <a:t>can accept input from user as it runs</a:t>
            </a:r>
          </a:p>
          <a:p>
            <a:pPr lvl="1"/>
            <a:endParaRPr lang="en-GB" altLang="en-US"/>
          </a:p>
          <a:p>
            <a:pPr lvl="1"/>
            <a:r>
              <a:rPr lang="en-GB" altLang="en-US"/>
              <a:t>can output results to the terminal</a:t>
            </a:r>
          </a:p>
          <a:p>
            <a:pPr lvl="1"/>
            <a:endParaRPr lang="en-GB" altLang="en-US"/>
          </a:p>
          <a:p>
            <a:pPr lvl="1"/>
            <a:r>
              <a:rPr lang="en-GB" altLang="en-US"/>
              <a:t>Unix has job control to manage processes</a:t>
            </a:r>
          </a:p>
          <a:p>
            <a:pPr lvl="1"/>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31778"/>
                                        </p:tgtEl>
                                        <p:attrNameLst>
                                          <p:attrName>style.visibility</p:attrName>
                                        </p:attrNameLst>
                                      </p:cBhvr>
                                      <p:to>
                                        <p:strVal val="visible"/>
                                      </p:to>
                                    </p:set>
                                    <p:anim calcmode="discrete" valueType="clr">
                                      <p:cBhvr override="childStyle">
                                        <p:cTn id="7" dur="80"/>
                                        <p:tgtEl>
                                          <p:spTgt spid="33177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1778"/>
                                        </p:tgtEl>
                                        <p:attrNameLst>
                                          <p:attrName>fillcolor</p:attrName>
                                        </p:attrNameLst>
                                      </p:cBhvr>
                                      <p:tavLst>
                                        <p:tav tm="0">
                                          <p:val>
                                            <p:clrVal>
                                              <a:schemeClr val="accent2"/>
                                            </p:clrVal>
                                          </p:val>
                                        </p:tav>
                                        <p:tav tm="50000">
                                          <p:val>
                                            <p:clrVal>
                                              <a:schemeClr val="hlink"/>
                                            </p:clrVal>
                                          </p:val>
                                        </p:tav>
                                      </p:tavLst>
                                    </p:anim>
                                    <p:set>
                                      <p:cBhvr>
                                        <p:cTn id="9" dur="80"/>
                                        <p:tgtEl>
                                          <p:spTgt spid="331778"/>
                                        </p:tgtEl>
                                        <p:attrNameLst>
                                          <p:attrName>fill.type</p:attrName>
                                        </p:attrNameLst>
                                      </p:cBhvr>
                                      <p:to>
                                        <p:strVal val="solid"/>
                                      </p:to>
                                    </p:set>
                                  </p:childTnLst>
                                </p:cTn>
                              </p:par>
                              <p:par>
                                <p:cTn id="10" presetID="5" presetClass="entr" presetSubtype="10" fill="hold" grpId="0" nodeType="withEffect">
                                  <p:stCondLst>
                                    <p:cond delay="0"/>
                                  </p:stCondLst>
                                  <p:childTnLst>
                                    <p:set>
                                      <p:cBhvr>
                                        <p:cTn id="11" dur="1" fill="hold">
                                          <p:stCondLst>
                                            <p:cond delay="0"/>
                                          </p:stCondLst>
                                        </p:cTn>
                                        <p:tgtEl>
                                          <p:spTgt spid="331779">
                                            <p:txEl>
                                              <p:pRg st="0" end="0"/>
                                            </p:txEl>
                                          </p:spTgt>
                                        </p:tgtEl>
                                        <p:attrNameLst>
                                          <p:attrName>style.visibility</p:attrName>
                                        </p:attrNameLst>
                                      </p:cBhvr>
                                      <p:to>
                                        <p:strVal val="visible"/>
                                      </p:to>
                                    </p:set>
                                    <p:animEffect transition="in" filter="checkerboard(across)">
                                      <p:cBhvr>
                                        <p:cTn id="12" dur="500"/>
                                        <p:tgtEl>
                                          <p:spTgt spid="3317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31779">
                                            <p:txEl>
                                              <p:pRg st="2" end="2"/>
                                            </p:txEl>
                                          </p:spTgt>
                                        </p:tgtEl>
                                        <p:attrNameLst>
                                          <p:attrName>style.visibility</p:attrName>
                                        </p:attrNameLst>
                                      </p:cBhvr>
                                      <p:to>
                                        <p:strVal val="visible"/>
                                      </p:to>
                                    </p:set>
                                    <p:anim calcmode="lin" valueType="num">
                                      <p:cBhvr additive="base">
                                        <p:cTn id="17" dur="500" fill="hold"/>
                                        <p:tgtEl>
                                          <p:spTgt spid="3317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1779">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331779">
                                            <p:txEl>
                                              <p:pRg st="4" end="4"/>
                                            </p:txEl>
                                          </p:spTgt>
                                        </p:tgtEl>
                                        <p:attrNameLst>
                                          <p:attrName>style.visibility</p:attrName>
                                        </p:attrNameLst>
                                      </p:cBhvr>
                                      <p:to>
                                        <p:strVal val="visible"/>
                                      </p:to>
                                    </p:set>
                                    <p:anim calcmode="lin" valueType="num">
                                      <p:cBhvr additive="base">
                                        <p:cTn id="22" dur="500" fill="hold"/>
                                        <p:tgtEl>
                                          <p:spTgt spid="331779">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31779">
                                            <p:txEl>
                                              <p:pRg st="4" end="4"/>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331779">
                                            <p:txEl>
                                              <p:pRg st="6" end="6"/>
                                            </p:txEl>
                                          </p:spTgt>
                                        </p:tgtEl>
                                        <p:attrNameLst>
                                          <p:attrName>style.visibility</p:attrName>
                                        </p:attrNameLst>
                                      </p:cBhvr>
                                      <p:to>
                                        <p:strVal val="visible"/>
                                      </p:to>
                                    </p:set>
                                    <p:anim calcmode="lin" valueType="num">
                                      <p:cBhvr additive="base">
                                        <p:cTn id="27" dur="500" fill="hold"/>
                                        <p:tgtEl>
                                          <p:spTgt spid="33177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1779">
                                            <p:txEl>
                                              <p:pRg st="6" end="6"/>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500"/>
                            </p:stCondLst>
                            <p:childTnLst>
                              <p:par>
                                <p:cTn id="30" presetID="2" presetClass="entr" presetSubtype="4" fill="hold" grpId="0" nodeType="afterEffect">
                                  <p:stCondLst>
                                    <p:cond delay="0"/>
                                  </p:stCondLst>
                                  <p:childTnLst>
                                    <p:set>
                                      <p:cBhvr>
                                        <p:cTn id="31" dur="1" fill="hold">
                                          <p:stCondLst>
                                            <p:cond delay="0"/>
                                          </p:stCondLst>
                                        </p:cTn>
                                        <p:tgtEl>
                                          <p:spTgt spid="331779">
                                            <p:txEl>
                                              <p:pRg st="8" end="8"/>
                                            </p:txEl>
                                          </p:spTgt>
                                        </p:tgtEl>
                                        <p:attrNameLst>
                                          <p:attrName>style.visibility</p:attrName>
                                        </p:attrNameLst>
                                      </p:cBhvr>
                                      <p:to>
                                        <p:strVal val="visible"/>
                                      </p:to>
                                    </p:set>
                                    <p:anim calcmode="lin" valueType="num">
                                      <p:cBhvr additive="base">
                                        <p:cTn id="32" dur="500" fill="hold"/>
                                        <p:tgtEl>
                                          <p:spTgt spid="331779">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317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p:bldP spid="331779"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C84ACA-ED41-4DDC-80FB-BAE68A1531FE}"/>
              </a:ext>
            </a:extLst>
          </p:cNvPr>
          <p:cNvSpPr>
            <a:spLocks noGrp="1"/>
          </p:cNvSpPr>
          <p:nvPr>
            <p:ph type="sldNum" sz="quarter" idx="10"/>
          </p:nvPr>
        </p:nvSpPr>
        <p:spPr/>
        <p:txBody>
          <a:bodyPr/>
          <a:lstStyle/>
          <a:p>
            <a:r>
              <a:rPr lang="en-GB" altLang="en-US"/>
              <a:t>Page </a:t>
            </a:r>
            <a:fld id="{5C117BAC-6768-488E-BD3C-905260571327}" type="slidenum">
              <a:rPr lang="en-GB" altLang="en-US"/>
              <a:pPr/>
              <a:t>53</a:t>
            </a:fld>
            <a:r>
              <a:rPr lang="en-GB" altLang="en-US" sz="1400" b="0">
                <a:solidFill>
                  <a:schemeClr val="tx1"/>
                </a:solidFill>
              </a:rPr>
              <a:t> | 05 June 2006 | UNIX Fundamentals </a:t>
            </a:r>
          </a:p>
        </p:txBody>
      </p:sp>
      <p:sp>
        <p:nvSpPr>
          <p:cNvPr id="339970" name="Rectangle 2">
            <a:extLst>
              <a:ext uri="{FF2B5EF4-FFF2-40B4-BE49-F238E27FC236}">
                <a16:creationId xmlns:a16="http://schemas.microsoft.com/office/drawing/2014/main" id="{57D38493-E05F-47D4-A11B-2053DCFFAA18}"/>
              </a:ext>
            </a:extLst>
          </p:cNvPr>
          <p:cNvSpPr>
            <a:spLocks noGrp="1" noChangeArrowheads="1"/>
          </p:cNvSpPr>
          <p:nvPr>
            <p:ph type="title"/>
          </p:nvPr>
        </p:nvSpPr>
        <p:spPr/>
        <p:txBody>
          <a:bodyPr/>
          <a:lstStyle/>
          <a:p>
            <a:r>
              <a:rPr lang="en-GB" altLang="en-US" sz="4000"/>
              <a:t>Process Types - II</a:t>
            </a:r>
          </a:p>
        </p:txBody>
      </p:sp>
      <p:sp>
        <p:nvSpPr>
          <p:cNvPr id="339971" name="Rectangle 3">
            <a:extLst>
              <a:ext uri="{FF2B5EF4-FFF2-40B4-BE49-F238E27FC236}">
                <a16:creationId xmlns:a16="http://schemas.microsoft.com/office/drawing/2014/main" id="{A4E4A55B-DD42-450C-8FF9-8B647AA34FA4}"/>
              </a:ext>
            </a:extLst>
          </p:cNvPr>
          <p:cNvSpPr>
            <a:spLocks noGrp="1" noChangeArrowheads="1"/>
          </p:cNvSpPr>
          <p:nvPr>
            <p:ph type="body" idx="1"/>
          </p:nvPr>
        </p:nvSpPr>
        <p:spPr/>
        <p:txBody>
          <a:bodyPr/>
          <a:lstStyle/>
          <a:p>
            <a:r>
              <a:rPr lang="en-US" altLang="en-US"/>
              <a:t>Some processes run continuously listening for input, these are normally called “daemons”.</a:t>
            </a:r>
          </a:p>
          <a:p>
            <a:r>
              <a:rPr lang="en-GB" altLang="en-US"/>
              <a:t>daemons are </a:t>
            </a:r>
          </a:p>
          <a:p>
            <a:pPr lvl="1"/>
            <a:r>
              <a:rPr lang="en-GB" altLang="en-US"/>
              <a:t>server process running in the background</a:t>
            </a:r>
          </a:p>
          <a:p>
            <a:pPr lvl="1"/>
            <a:r>
              <a:rPr lang="en-GB" altLang="en-US"/>
              <a:t>often started at boot time</a:t>
            </a:r>
          </a:p>
          <a:p>
            <a:pPr lvl="1"/>
            <a:r>
              <a:rPr lang="en-GB" altLang="en-US"/>
              <a:t>offer a service to other processes</a:t>
            </a:r>
          </a:p>
          <a:p>
            <a:r>
              <a:rPr lang="en-GB" altLang="en-US"/>
              <a:t>examples </a:t>
            </a:r>
          </a:p>
          <a:p>
            <a:pPr lvl="1"/>
            <a:r>
              <a:rPr lang="en-GB" altLang="en-US"/>
              <a:t>ftpd - file transfer process daemon</a:t>
            </a:r>
          </a:p>
          <a:p>
            <a:pPr lvl="1"/>
            <a:r>
              <a:rPr lang="en-GB" altLang="en-US"/>
              <a:t>cron daemon - scheduling daemon</a:t>
            </a:r>
          </a:p>
          <a:p>
            <a:pPr lvl="1"/>
            <a:r>
              <a:rPr lang="en-GB" altLang="en-US"/>
              <a:t>httpd - web server</a:t>
            </a:r>
          </a:p>
          <a:p>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39970"/>
                                        </p:tgtEl>
                                        <p:attrNameLst>
                                          <p:attrName>style.visibility</p:attrName>
                                        </p:attrNameLst>
                                      </p:cBhvr>
                                      <p:to>
                                        <p:strVal val="visible"/>
                                      </p:to>
                                    </p:set>
                                    <p:anim calcmode="discrete" valueType="clr">
                                      <p:cBhvr override="childStyle">
                                        <p:cTn id="7" dur="80"/>
                                        <p:tgtEl>
                                          <p:spTgt spid="3399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9970"/>
                                        </p:tgtEl>
                                        <p:attrNameLst>
                                          <p:attrName>fillcolor</p:attrName>
                                        </p:attrNameLst>
                                      </p:cBhvr>
                                      <p:tavLst>
                                        <p:tav tm="0">
                                          <p:val>
                                            <p:clrVal>
                                              <a:schemeClr val="accent2"/>
                                            </p:clrVal>
                                          </p:val>
                                        </p:tav>
                                        <p:tav tm="50000">
                                          <p:val>
                                            <p:clrVal>
                                              <a:schemeClr val="hlink"/>
                                            </p:clrVal>
                                          </p:val>
                                        </p:tav>
                                      </p:tavLst>
                                    </p:anim>
                                    <p:set>
                                      <p:cBhvr>
                                        <p:cTn id="9" dur="80"/>
                                        <p:tgtEl>
                                          <p:spTgt spid="339970"/>
                                        </p:tgtEl>
                                        <p:attrNameLst>
                                          <p:attrName>fill.type</p:attrName>
                                        </p:attrNameLst>
                                      </p:cBhvr>
                                      <p:to>
                                        <p:strVal val="solid"/>
                                      </p:to>
                                    </p:set>
                                  </p:childTnLst>
                                </p:cTn>
                              </p:par>
                              <p:par>
                                <p:cTn id="10" presetID="5" presetClass="entr" presetSubtype="10" fill="hold" grpId="0" nodeType="withEffect">
                                  <p:stCondLst>
                                    <p:cond delay="0"/>
                                  </p:stCondLst>
                                  <p:childTnLst>
                                    <p:set>
                                      <p:cBhvr>
                                        <p:cTn id="11" dur="1" fill="hold">
                                          <p:stCondLst>
                                            <p:cond delay="0"/>
                                          </p:stCondLst>
                                        </p:cTn>
                                        <p:tgtEl>
                                          <p:spTgt spid="339971">
                                            <p:txEl>
                                              <p:pRg st="0" end="0"/>
                                            </p:txEl>
                                          </p:spTgt>
                                        </p:tgtEl>
                                        <p:attrNameLst>
                                          <p:attrName>style.visibility</p:attrName>
                                        </p:attrNameLst>
                                      </p:cBhvr>
                                      <p:to>
                                        <p:strVal val="visible"/>
                                      </p:to>
                                    </p:set>
                                    <p:animEffect transition="in" filter="checkerboard(across)">
                                      <p:cBhvr>
                                        <p:cTn id="12" dur="500"/>
                                        <p:tgtEl>
                                          <p:spTgt spid="3399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39971">
                                            <p:txEl>
                                              <p:pRg st="1" end="1"/>
                                            </p:txEl>
                                          </p:spTgt>
                                        </p:tgtEl>
                                        <p:attrNameLst>
                                          <p:attrName>style.visibility</p:attrName>
                                        </p:attrNameLst>
                                      </p:cBhvr>
                                      <p:to>
                                        <p:strVal val="visible"/>
                                      </p:to>
                                    </p:set>
                                    <p:animEffect transition="in" filter="checkerboard(across)">
                                      <p:cBhvr>
                                        <p:cTn id="17" dur="500"/>
                                        <p:tgtEl>
                                          <p:spTgt spid="339971">
                                            <p:txEl>
                                              <p:pRg st="1" end="1"/>
                                            </p:txEl>
                                          </p:spTgt>
                                        </p:tgtEl>
                                      </p:cBhvr>
                                    </p:animEffect>
                                  </p:childTnLst>
                                </p:cTn>
                              </p:par>
                            </p:childTnLst>
                          </p:cTn>
                        </p:par>
                        <p:par>
                          <p:cTn id="18" fill="hold" nodeType="afterGroup">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339971">
                                            <p:txEl>
                                              <p:pRg st="2" end="2"/>
                                            </p:txEl>
                                          </p:spTgt>
                                        </p:tgtEl>
                                        <p:attrNameLst>
                                          <p:attrName>style.visibility</p:attrName>
                                        </p:attrNameLst>
                                      </p:cBhvr>
                                      <p:to>
                                        <p:strVal val="visible"/>
                                      </p:to>
                                    </p:set>
                                    <p:anim calcmode="lin" valueType="num">
                                      <p:cBhvr additive="base">
                                        <p:cTn id="21" dur="500" fill="hold"/>
                                        <p:tgtEl>
                                          <p:spTgt spid="33997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9971">
                                            <p:txEl>
                                              <p:pRg st="2" end="2"/>
                                            </p:txEl>
                                          </p:spTgt>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339971">
                                            <p:txEl>
                                              <p:pRg st="3" end="3"/>
                                            </p:txEl>
                                          </p:spTgt>
                                        </p:tgtEl>
                                        <p:attrNameLst>
                                          <p:attrName>style.visibility</p:attrName>
                                        </p:attrNameLst>
                                      </p:cBhvr>
                                      <p:to>
                                        <p:strVal val="visible"/>
                                      </p:to>
                                    </p:set>
                                    <p:anim calcmode="lin" valueType="num">
                                      <p:cBhvr additive="base">
                                        <p:cTn id="26" dur="500" fill="hold"/>
                                        <p:tgtEl>
                                          <p:spTgt spid="339971">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39971">
                                            <p:txEl>
                                              <p:pRg st="3" end="3"/>
                                            </p:txEl>
                                          </p:spTgt>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1500"/>
                            </p:stCondLst>
                            <p:childTnLst>
                              <p:par>
                                <p:cTn id="29" presetID="2" presetClass="entr" presetSubtype="4" fill="hold" grpId="0" nodeType="afterEffect">
                                  <p:stCondLst>
                                    <p:cond delay="0"/>
                                  </p:stCondLst>
                                  <p:childTnLst>
                                    <p:set>
                                      <p:cBhvr>
                                        <p:cTn id="30" dur="1" fill="hold">
                                          <p:stCondLst>
                                            <p:cond delay="0"/>
                                          </p:stCondLst>
                                        </p:cTn>
                                        <p:tgtEl>
                                          <p:spTgt spid="339971">
                                            <p:txEl>
                                              <p:pRg st="4" end="4"/>
                                            </p:txEl>
                                          </p:spTgt>
                                        </p:tgtEl>
                                        <p:attrNameLst>
                                          <p:attrName>style.visibility</p:attrName>
                                        </p:attrNameLst>
                                      </p:cBhvr>
                                      <p:to>
                                        <p:strVal val="visible"/>
                                      </p:to>
                                    </p:set>
                                    <p:anim calcmode="lin" valueType="num">
                                      <p:cBhvr additive="base">
                                        <p:cTn id="31" dur="500" fill="hold"/>
                                        <p:tgtEl>
                                          <p:spTgt spid="3399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99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39971">
                                            <p:txEl>
                                              <p:pRg st="5" end="5"/>
                                            </p:txEl>
                                          </p:spTgt>
                                        </p:tgtEl>
                                        <p:attrNameLst>
                                          <p:attrName>style.visibility</p:attrName>
                                        </p:attrNameLst>
                                      </p:cBhvr>
                                      <p:to>
                                        <p:strVal val="visible"/>
                                      </p:to>
                                    </p:set>
                                    <p:animEffect transition="in" filter="checkerboard(across)">
                                      <p:cBhvr>
                                        <p:cTn id="37" dur="500"/>
                                        <p:tgtEl>
                                          <p:spTgt spid="339971">
                                            <p:txEl>
                                              <p:pRg st="5" end="5"/>
                                            </p:txEl>
                                          </p:spTgt>
                                        </p:tgtEl>
                                      </p:cBhvr>
                                    </p:animEffect>
                                  </p:childTnLst>
                                </p:cTn>
                              </p:par>
                            </p:childTnLst>
                          </p:cTn>
                        </p:par>
                        <p:par>
                          <p:cTn id="38" fill="hold" nodeType="afterGroup">
                            <p:stCondLst>
                              <p:cond delay="500"/>
                            </p:stCondLst>
                            <p:childTnLst>
                              <p:par>
                                <p:cTn id="39" presetID="2" presetClass="entr" presetSubtype="4" fill="hold" grpId="0" nodeType="afterEffect">
                                  <p:stCondLst>
                                    <p:cond delay="0"/>
                                  </p:stCondLst>
                                  <p:childTnLst>
                                    <p:set>
                                      <p:cBhvr>
                                        <p:cTn id="40" dur="1" fill="hold">
                                          <p:stCondLst>
                                            <p:cond delay="0"/>
                                          </p:stCondLst>
                                        </p:cTn>
                                        <p:tgtEl>
                                          <p:spTgt spid="339971">
                                            <p:txEl>
                                              <p:pRg st="6" end="6"/>
                                            </p:txEl>
                                          </p:spTgt>
                                        </p:tgtEl>
                                        <p:attrNameLst>
                                          <p:attrName>style.visibility</p:attrName>
                                        </p:attrNameLst>
                                      </p:cBhvr>
                                      <p:to>
                                        <p:strVal val="visible"/>
                                      </p:to>
                                    </p:set>
                                    <p:anim calcmode="lin" valueType="num">
                                      <p:cBhvr additive="base">
                                        <p:cTn id="41" dur="500" fill="hold"/>
                                        <p:tgtEl>
                                          <p:spTgt spid="33997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39971">
                                            <p:txEl>
                                              <p:pRg st="6" end="6"/>
                                            </p:txEl>
                                          </p:spTgt>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1000"/>
                            </p:stCondLst>
                            <p:childTnLst>
                              <p:par>
                                <p:cTn id="44" presetID="2" presetClass="entr" presetSubtype="4" fill="hold" grpId="0" nodeType="afterEffect">
                                  <p:stCondLst>
                                    <p:cond delay="0"/>
                                  </p:stCondLst>
                                  <p:childTnLst>
                                    <p:set>
                                      <p:cBhvr>
                                        <p:cTn id="45" dur="1" fill="hold">
                                          <p:stCondLst>
                                            <p:cond delay="0"/>
                                          </p:stCondLst>
                                        </p:cTn>
                                        <p:tgtEl>
                                          <p:spTgt spid="339971">
                                            <p:txEl>
                                              <p:pRg st="7" end="7"/>
                                            </p:txEl>
                                          </p:spTgt>
                                        </p:tgtEl>
                                        <p:attrNameLst>
                                          <p:attrName>style.visibility</p:attrName>
                                        </p:attrNameLst>
                                      </p:cBhvr>
                                      <p:to>
                                        <p:strVal val="visible"/>
                                      </p:to>
                                    </p:set>
                                    <p:anim calcmode="lin" valueType="num">
                                      <p:cBhvr additive="base">
                                        <p:cTn id="46" dur="500" fill="hold"/>
                                        <p:tgtEl>
                                          <p:spTgt spid="339971">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39971">
                                            <p:txEl>
                                              <p:pRg st="7" end="7"/>
                                            </p:txEl>
                                          </p:spTgt>
                                        </p:tgtEl>
                                        <p:attrNameLst>
                                          <p:attrName>ppt_y</p:attrName>
                                        </p:attrNameLst>
                                      </p:cBhvr>
                                      <p:tavLst>
                                        <p:tav tm="0">
                                          <p:val>
                                            <p:strVal val="1+#ppt_h/2"/>
                                          </p:val>
                                        </p:tav>
                                        <p:tav tm="100000">
                                          <p:val>
                                            <p:strVal val="#ppt_y"/>
                                          </p:val>
                                        </p:tav>
                                      </p:tavLst>
                                    </p:anim>
                                  </p:childTnLst>
                                </p:cTn>
                              </p:par>
                            </p:childTnLst>
                          </p:cTn>
                        </p:par>
                        <p:par>
                          <p:cTn id="48" fill="hold" nodeType="afterGroup">
                            <p:stCondLst>
                              <p:cond delay="1500"/>
                            </p:stCondLst>
                            <p:childTnLst>
                              <p:par>
                                <p:cTn id="49" presetID="2" presetClass="entr" presetSubtype="4" fill="hold" grpId="0" nodeType="afterEffect">
                                  <p:stCondLst>
                                    <p:cond delay="0"/>
                                  </p:stCondLst>
                                  <p:childTnLst>
                                    <p:set>
                                      <p:cBhvr>
                                        <p:cTn id="50" dur="1" fill="hold">
                                          <p:stCondLst>
                                            <p:cond delay="0"/>
                                          </p:stCondLst>
                                        </p:cTn>
                                        <p:tgtEl>
                                          <p:spTgt spid="339971">
                                            <p:txEl>
                                              <p:pRg st="8" end="8"/>
                                            </p:txEl>
                                          </p:spTgt>
                                        </p:tgtEl>
                                        <p:attrNameLst>
                                          <p:attrName>style.visibility</p:attrName>
                                        </p:attrNameLst>
                                      </p:cBhvr>
                                      <p:to>
                                        <p:strVal val="visible"/>
                                      </p:to>
                                    </p:set>
                                    <p:anim calcmode="lin" valueType="num">
                                      <p:cBhvr additive="base">
                                        <p:cTn id="51" dur="500" fill="hold"/>
                                        <p:tgtEl>
                                          <p:spTgt spid="339971">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399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0" grpId="0"/>
      <p:bldP spid="339971"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C40FF9-74FF-4614-B40F-4A3D530FD94C}"/>
              </a:ext>
            </a:extLst>
          </p:cNvPr>
          <p:cNvSpPr>
            <a:spLocks noGrp="1"/>
          </p:cNvSpPr>
          <p:nvPr>
            <p:ph type="sldNum" sz="quarter" idx="10"/>
          </p:nvPr>
        </p:nvSpPr>
        <p:spPr/>
        <p:txBody>
          <a:bodyPr/>
          <a:lstStyle/>
          <a:p>
            <a:r>
              <a:rPr lang="en-GB" altLang="en-US"/>
              <a:t>Page </a:t>
            </a:r>
            <a:fld id="{B24D3242-DB9D-4A0E-9B4E-EBFA410CDDFF}" type="slidenum">
              <a:rPr lang="en-GB" altLang="en-US"/>
              <a:pPr/>
              <a:t>54</a:t>
            </a:fld>
            <a:r>
              <a:rPr lang="en-GB" altLang="en-US" sz="1400" b="0">
                <a:solidFill>
                  <a:schemeClr val="tx1"/>
                </a:solidFill>
              </a:rPr>
              <a:t> | 05 June 2006 | UNIX Fundamentals </a:t>
            </a:r>
          </a:p>
        </p:txBody>
      </p:sp>
      <p:sp>
        <p:nvSpPr>
          <p:cNvPr id="342018" name="Rectangle 2">
            <a:extLst>
              <a:ext uri="{FF2B5EF4-FFF2-40B4-BE49-F238E27FC236}">
                <a16:creationId xmlns:a16="http://schemas.microsoft.com/office/drawing/2014/main" id="{76CE6BD3-9A00-4246-A9CA-7BB9412F160B}"/>
              </a:ext>
            </a:extLst>
          </p:cNvPr>
          <p:cNvSpPr>
            <a:spLocks noGrp="1" noChangeArrowheads="1"/>
          </p:cNvSpPr>
          <p:nvPr>
            <p:ph type="title"/>
          </p:nvPr>
        </p:nvSpPr>
        <p:spPr/>
        <p:txBody>
          <a:bodyPr/>
          <a:lstStyle/>
          <a:p>
            <a:r>
              <a:rPr lang="en-GB" altLang="en-US" sz="4000"/>
              <a:t>Process Types - III</a:t>
            </a:r>
          </a:p>
        </p:txBody>
      </p:sp>
      <p:sp>
        <p:nvSpPr>
          <p:cNvPr id="342019" name="Rectangle 3">
            <a:extLst>
              <a:ext uri="{FF2B5EF4-FFF2-40B4-BE49-F238E27FC236}">
                <a16:creationId xmlns:a16="http://schemas.microsoft.com/office/drawing/2014/main" id="{07E73989-D41C-49C9-BB80-A614FC62FD35}"/>
              </a:ext>
            </a:extLst>
          </p:cNvPr>
          <p:cNvSpPr>
            <a:spLocks noGrp="1" noChangeArrowheads="1"/>
          </p:cNvSpPr>
          <p:nvPr>
            <p:ph type="body" idx="1"/>
          </p:nvPr>
        </p:nvSpPr>
        <p:spPr/>
        <p:txBody>
          <a:bodyPr/>
          <a:lstStyle/>
          <a:p>
            <a:r>
              <a:rPr lang="en-GB" altLang="en-US"/>
              <a:t>Batch processes are </a:t>
            </a:r>
          </a:p>
          <a:p>
            <a:pPr lvl="1"/>
            <a:r>
              <a:rPr lang="en-GB" altLang="en-US"/>
              <a:t>not associated with any terminal</a:t>
            </a:r>
          </a:p>
          <a:p>
            <a:pPr lvl="1"/>
            <a:r>
              <a:rPr lang="en-GB" altLang="en-US"/>
              <a:t>jobs that are submitted to a queue to await scheduling</a:t>
            </a:r>
          </a:p>
          <a:p>
            <a:pPr lvl="1"/>
            <a:r>
              <a:rPr lang="en-GB" altLang="en-US"/>
              <a:t>only basic support in Unix by default compared with other mainframe op sys.</a:t>
            </a:r>
          </a:p>
          <a:p>
            <a:pPr lvl="1"/>
            <a:r>
              <a:rPr lang="en-GB" altLang="en-US"/>
              <a:t>3rd part system such as NASA’s Network Queue System can be used</a:t>
            </a:r>
          </a:p>
          <a:p>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42018"/>
                                        </p:tgtEl>
                                        <p:attrNameLst>
                                          <p:attrName>style.visibility</p:attrName>
                                        </p:attrNameLst>
                                      </p:cBhvr>
                                      <p:to>
                                        <p:strVal val="visible"/>
                                      </p:to>
                                    </p:set>
                                    <p:anim calcmode="discrete" valueType="clr">
                                      <p:cBhvr override="childStyle">
                                        <p:cTn id="7" dur="80"/>
                                        <p:tgtEl>
                                          <p:spTgt spid="34201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42018"/>
                                        </p:tgtEl>
                                        <p:attrNameLst>
                                          <p:attrName>fillcolor</p:attrName>
                                        </p:attrNameLst>
                                      </p:cBhvr>
                                      <p:tavLst>
                                        <p:tav tm="0">
                                          <p:val>
                                            <p:clrVal>
                                              <a:schemeClr val="accent2"/>
                                            </p:clrVal>
                                          </p:val>
                                        </p:tav>
                                        <p:tav tm="50000">
                                          <p:val>
                                            <p:clrVal>
                                              <a:schemeClr val="hlink"/>
                                            </p:clrVal>
                                          </p:val>
                                        </p:tav>
                                      </p:tavLst>
                                    </p:anim>
                                    <p:set>
                                      <p:cBhvr>
                                        <p:cTn id="9" dur="80"/>
                                        <p:tgtEl>
                                          <p:spTgt spid="342018"/>
                                        </p:tgtEl>
                                        <p:attrNameLst>
                                          <p:attrName>fill.type</p:attrName>
                                        </p:attrNameLst>
                                      </p:cBhvr>
                                      <p:to>
                                        <p:strVal val="solid"/>
                                      </p:to>
                                    </p:set>
                                  </p:childTnLst>
                                </p:cTn>
                              </p:par>
                              <p:par>
                                <p:cTn id="10" presetID="5" presetClass="entr" presetSubtype="10" fill="hold" grpId="0" nodeType="withEffect">
                                  <p:stCondLst>
                                    <p:cond delay="0"/>
                                  </p:stCondLst>
                                  <p:childTnLst>
                                    <p:set>
                                      <p:cBhvr>
                                        <p:cTn id="11" dur="1" fill="hold">
                                          <p:stCondLst>
                                            <p:cond delay="0"/>
                                          </p:stCondLst>
                                        </p:cTn>
                                        <p:tgtEl>
                                          <p:spTgt spid="342019">
                                            <p:txEl>
                                              <p:pRg st="0" end="0"/>
                                            </p:txEl>
                                          </p:spTgt>
                                        </p:tgtEl>
                                        <p:attrNameLst>
                                          <p:attrName>style.visibility</p:attrName>
                                        </p:attrNameLst>
                                      </p:cBhvr>
                                      <p:to>
                                        <p:strVal val="visible"/>
                                      </p:to>
                                    </p:set>
                                    <p:animEffect transition="in" filter="checkerboard(across)">
                                      <p:cBhvr>
                                        <p:cTn id="12" dur="500"/>
                                        <p:tgtEl>
                                          <p:spTgt spid="3420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42019">
                                            <p:txEl>
                                              <p:pRg st="1" end="1"/>
                                            </p:txEl>
                                          </p:spTgt>
                                        </p:tgtEl>
                                        <p:attrNameLst>
                                          <p:attrName>style.visibility</p:attrName>
                                        </p:attrNameLst>
                                      </p:cBhvr>
                                      <p:to>
                                        <p:strVal val="visible"/>
                                      </p:to>
                                    </p:set>
                                    <p:anim calcmode="lin" valueType="num">
                                      <p:cBhvr additive="base">
                                        <p:cTn id="17" dur="500" fill="hold"/>
                                        <p:tgtEl>
                                          <p:spTgt spid="34201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2019">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342019">
                                            <p:txEl>
                                              <p:pRg st="2" end="2"/>
                                            </p:txEl>
                                          </p:spTgt>
                                        </p:tgtEl>
                                        <p:attrNameLst>
                                          <p:attrName>style.visibility</p:attrName>
                                        </p:attrNameLst>
                                      </p:cBhvr>
                                      <p:to>
                                        <p:strVal val="visible"/>
                                      </p:to>
                                    </p:set>
                                    <p:anim calcmode="lin" valueType="num">
                                      <p:cBhvr additive="base">
                                        <p:cTn id="22" dur="500" fill="hold"/>
                                        <p:tgtEl>
                                          <p:spTgt spid="342019">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42019">
                                            <p:txEl>
                                              <p:pRg st="2" end="2"/>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342019">
                                            <p:txEl>
                                              <p:pRg st="3" end="3"/>
                                            </p:txEl>
                                          </p:spTgt>
                                        </p:tgtEl>
                                        <p:attrNameLst>
                                          <p:attrName>style.visibility</p:attrName>
                                        </p:attrNameLst>
                                      </p:cBhvr>
                                      <p:to>
                                        <p:strVal val="visible"/>
                                      </p:to>
                                    </p:set>
                                    <p:anim calcmode="lin" valueType="num">
                                      <p:cBhvr additive="base">
                                        <p:cTn id="27" dur="500" fill="hold"/>
                                        <p:tgtEl>
                                          <p:spTgt spid="342019">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2019">
                                            <p:txEl>
                                              <p:pRg st="3" end="3"/>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500"/>
                            </p:stCondLst>
                            <p:childTnLst>
                              <p:par>
                                <p:cTn id="30" presetID="2" presetClass="entr" presetSubtype="4" fill="hold" grpId="0" nodeType="afterEffect">
                                  <p:stCondLst>
                                    <p:cond delay="0"/>
                                  </p:stCondLst>
                                  <p:childTnLst>
                                    <p:set>
                                      <p:cBhvr>
                                        <p:cTn id="31" dur="1" fill="hold">
                                          <p:stCondLst>
                                            <p:cond delay="0"/>
                                          </p:stCondLst>
                                        </p:cTn>
                                        <p:tgtEl>
                                          <p:spTgt spid="342019">
                                            <p:txEl>
                                              <p:pRg st="4" end="4"/>
                                            </p:txEl>
                                          </p:spTgt>
                                        </p:tgtEl>
                                        <p:attrNameLst>
                                          <p:attrName>style.visibility</p:attrName>
                                        </p:attrNameLst>
                                      </p:cBhvr>
                                      <p:to>
                                        <p:strVal val="visible"/>
                                      </p:to>
                                    </p:set>
                                    <p:anim calcmode="lin" valueType="num">
                                      <p:cBhvr additive="base">
                                        <p:cTn id="32" dur="500" fill="hold"/>
                                        <p:tgtEl>
                                          <p:spTgt spid="342019">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420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8" grpId="0"/>
      <p:bldP spid="342019"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0197FD49-2D89-46E0-96D5-C1BC81E453C6}"/>
              </a:ext>
            </a:extLst>
          </p:cNvPr>
          <p:cNvSpPr>
            <a:spLocks noGrp="1"/>
          </p:cNvSpPr>
          <p:nvPr>
            <p:ph type="sldNum" sz="quarter" idx="10"/>
          </p:nvPr>
        </p:nvSpPr>
        <p:spPr/>
        <p:txBody>
          <a:bodyPr/>
          <a:lstStyle/>
          <a:p>
            <a:r>
              <a:rPr lang="en-GB" altLang="en-US"/>
              <a:t>Page </a:t>
            </a:r>
            <a:fld id="{C48FE767-D579-4947-AACD-9EC3FE8E3BB8}" type="slidenum">
              <a:rPr lang="en-GB" altLang="en-US"/>
              <a:pPr/>
              <a:t>55</a:t>
            </a:fld>
            <a:r>
              <a:rPr lang="en-GB" altLang="en-US" sz="1400" b="0">
                <a:solidFill>
                  <a:schemeClr val="tx1"/>
                </a:solidFill>
              </a:rPr>
              <a:t> | 05 June 2006 | UNIX Fundamentals </a:t>
            </a:r>
          </a:p>
        </p:txBody>
      </p:sp>
      <p:pic>
        <p:nvPicPr>
          <p:cNvPr id="355332" name="Picture 4">
            <a:extLst>
              <a:ext uri="{FF2B5EF4-FFF2-40B4-BE49-F238E27FC236}">
                <a16:creationId xmlns:a16="http://schemas.microsoft.com/office/drawing/2014/main" id="{9F06F7D7-6084-4370-B7BD-A9ADBF7CEDE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5330" name="Rectangle 2">
            <a:extLst>
              <a:ext uri="{FF2B5EF4-FFF2-40B4-BE49-F238E27FC236}">
                <a16:creationId xmlns:a16="http://schemas.microsoft.com/office/drawing/2014/main" id="{309A499A-6C77-4D01-ACF9-F5373466A983}"/>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355331" name="Rectangle 3">
            <a:extLst>
              <a:ext uri="{FF2B5EF4-FFF2-40B4-BE49-F238E27FC236}">
                <a16:creationId xmlns:a16="http://schemas.microsoft.com/office/drawing/2014/main" id="{E2A2DA7E-8D82-4B4A-A883-723309161C25}"/>
              </a:ext>
            </a:extLst>
          </p:cNvPr>
          <p:cNvSpPr>
            <a:spLocks noGrp="1" noChangeArrowheads="1"/>
          </p:cNvSpPr>
          <p:nvPr>
            <p:ph type="body" idx="1"/>
          </p:nvPr>
        </p:nvSpPr>
        <p:spPr>
          <a:xfrm>
            <a:off x="685800" y="1484313"/>
            <a:ext cx="7772400" cy="4321175"/>
          </a:xfrm>
        </p:spPr>
        <p:txBody>
          <a:bodyPr/>
          <a:lstStyle/>
          <a:p>
            <a:pPr>
              <a:lnSpc>
                <a:spcPct val="90000"/>
              </a:lnSpc>
            </a:pPr>
            <a:r>
              <a:rPr lang="en-US" altLang="en-US" sz="2000">
                <a:solidFill>
                  <a:schemeClr val="hlink"/>
                </a:solidFill>
              </a:rPr>
              <a:t>UNIX History</a:t>
            </a:r>
          </a:p>
          <a:p>
            <a:pPr>
              <a:lnSpc>
                <a:spcPct val="90000"/>
              </a:lnSpc>
            </a:pPr>
            <a:r>
              <a:rPr lang="en-US" altLang="en-US" sz="2000">
                <a:solidFill>
                  <a:schemeClr val="hlink"/>
                </a:solidFill>
              </a:rPr>
              <a:t>The Many Flavours’ of UNIX</a:t>
            </a:r>
          </a:p>
          <a:p>
            <a:pPr>
              <a:lnSpc>
                <a:spcPct val="90000"/>
              </a:lnSpc>
            </a:pPr>
            <a:r>
              <a:rPr lang="en-US" altLang="en-US" sz="2000">
                <a:solidFill>
                  <a:schemeClr val="hlink"/>
                </a:solidFill>
              </a:rPr>
              <a:t>The Structure of UNIX</a:t>
            </a:r>
          </a:p>
          <a:p>
            <a:pPr>
              <a:lnSpc>
                <a:spcPct val="90000"/>
              </a:lnSpc>
            </a:pPr>
            <a:r>
              <a:rPr lang="en-US" altLang="en-US" sz="2000">
                <a:solidFill>
                  <a:schemeClr val="hlink"/>
                </a:solidFill>
              </a:rPr>
              <a:t>Access to UNIX Systems</a:t>
            </a:r>
          </a:p>
          <a:p>
            <a:pPr>
              <a:lnSpc>
                <a:spcPct val="90000"/>
              </a:lnSpc>
            </a:pPr>
            <a:r>
              <a:rPr lang="en-US" altLang="en-US" sz="2800">
                <a:solidFill>
                  <a:srgbClr val="800000"/>
                </a:solidFill>
              </a:rPr>
              <a:t>Processes</a:t>
            </a:r>
          </a:p>
          <a:p>
            <a:pPr lvl="1">
              <a:lnSpc>
                <a:spcPct val="90000"/>
              </a:lnSpc>
            </a:pPr>
            <a:r>
              <a:rPr lang="en-US" altLang="en-US" sz="1800">
                <a:solidFill>
                  <a:schemeClr val="hlink"/>
                </a:solidFill>
              </a:rPr>
              <a:t>Process Types</a:t>
            </a:r>
          </a:p>
          <a:p>
            <a:pPr lvl="1">
              <a:lnSpc>
                <a:spcPct val="90000"/>
              </a:lnSpc>
            </a:pPr>
            <a:r>
              <a:rPr lang="en-US" altLang="en-US" sz="1800">
                <a:solidFill>
                  <a:srgbClr val="800000"/>
                </a:solidFill>
              </a:rPr>
              <a:t>Job Control For Processes</a:t>
            </a:r>
          </a:p>
          <a:p>
            <a:pPr lvl="1">
              <a:lnSpc>
                <a:spcPct val="90000"/>
              </a:lnSpc>
            </a:pPr>
            <a:r>
              <a:rPr lang="en-US" altLang="en-US" sz="1800">
                <a:solidFill>
                  <a:schemeClr val="hlink"/>
                </a:solidFill>
              </a:rPr>
              <a:t>Process Lifecycle</a:t>
            </a:r>
          </a:p>
          <a:p>
            <a:pPr lvl="1">
              <a:lnSpc>
                <a:spcPct val="90000"/>
              </a:lnSpc>
            </a:pPr>
            <a:r>
              <a:rPr lang="en-US" altLang="en-US" sz="1800">
                <a:solidFill>
                  <a:schemeClr val="hlink"/>
                </a:solidFill>
              </a:rPr>
              <a:t>Process Control</a:t>
            </a:r>
          </a:p>
          <a:p>
            <a:pPr lvl="1">
              <a:lnSpc>
                <a:spcPct val="90000"/>
              </a:lnSpc>
            </a:pPr>
            <a:r>
              <a:rPr lang="en-US" altLang="en-US" sz="1800">
                <a:solidFill>
                  <a:schemeClr val="hlink"/>
                </a:solidFill>
              </a:rPr>
              <a:t>Process Attributes</a:t>
            </a:r>
          </a:p>
          <a:p>
            <a:pPr>
              <a:lnSpc>
                <a:spcPct val="90000"/>
              </a:lnSpc>
            </a:pPr>
            <a:r>
              <a:rPr lang="en-US" altLang="en-US" sz="2000">
                <a:solidFill>
                  <a:schemeClr val="hlink"/>
                </a:solidFill>
              </a:rPr>
              <a:t>Filesystems &amp; Directories</a:t>
            </a:r>
          </a:p>
          <a:p>
            <a:pPr>
              <a:lnSpc>
                <a:spcPct val="90000"/>
              </a:lnSpc>
            </a:pPr>
            <a:r>
              <a:rPr lang="en-US" altLang="en-US" sz="2000">
                <a:solidFill>
                  <a:schemeClr val="hlink"/>
                </a:solidFill>
              </a:rPr>
              <a:t>Devices</a:t>
            </a:r>
          </a:p>
          <a:p>
            <a:pPr>
              <a:lnSpc>
                <a:spcPct val="90000"/>
              </a:lnSpc>
            </a:pPr>
            <a:endParaRPr lang="en-GB" altLang="en-US" sz="2000">
              <a:solidFill>
                <a:schemeClr val="hlink"/>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5330"/>
                                        </p:tgtEl>
                                        <p:attrNameLst>
                                          <p:attrName>style.visibility</p:attrName>
                                        </p:attrNameLst>
                                      </p:cBhvr>
                                      <p:to>
                                        <p:strVal val="visible"/>
                                      </p:to>
                                    </p:set>
                                    <p:animEffect transition="in" filter="fade">
                                      <p:cBhvr>
                                        <p:cTn id="7" dur="2000"/>
                                        <p:tgtEl>
                                          <p:spTgt spid="3553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5331"/>
                                        </p:tgtEl>
                                        <p:attrNameLst>
                                          <p:attrName>style.visibility</p:attrName>
                                        </p:attrNameLst>
                                      </p:cBhvr>
                                      <p:to>
                                        <p:strVal val="visible"/>
                                      </p:to>
                                    </p:set>
                                    <p:animEffect transition="in" filter="fade">
                                      <p:cBhvr>
                                        <p:cTn id="10" dur="2000"/>
                                        <p:tgtEl>
                                          <p:spTgt spid="355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p:bldP spid="355331"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AA3F14-58F9-48EF-A89E-232DCE137D68}"/>
              </a:ext>
            </a:extLst>
          </p:cNvPr>
          <p:cNvSpPr>
            <a:spLocks noGrp="1"/>
          </p:cNvSpPr>
          <p:nvPr>
            <p:ph type="sldNum" sz="quarter" idx="10"/>
          </p:nvPr>
        </p:nvSpPr>
        <p:spPr/>
        <p:txBody>
          <a:bodyPr/>
          <a:lstStyle/>
          <a:p>
            <a:r>
              <a:rPr lang="en-GB" altLang="en-US"/>
              <a:t>Page </a:t>
            </a:r>
            <a:fld id="{54F14FBE-3A3C-4E7A-9B00-D9687D210D1D}" type="slidenum">
              <a:rPr lang="en-GB" altLang="en-US"/>
              <a:pPr/>
              <a:t>56</a:t>
            </a:fld>
            <a:r>
              <a:rPr lang="en-GB" altLang="en-US" sz="1400" b="0">
                <a:solidFill>
                  <a:schemeClr val="tx1"/>
                </a:solidFill>
              </a:rPr>
              <a:t> | 05 June 2006 | UNIX Fundamentals </a:t>
            </a:r>
          </a:p>
        </p:txBody>
      </p:sp>
      <p:sp>
        <p:nvSpPr>
          <p:cNvPr id="332802" name="Rectangle 2">
            <a:extLst>
              <a:ext uri="{FF2B5EF4-FFF2-40B4-BE49-F238E27FC236}">
                <a16:creationId xmlns:a16="http://schemas.microsoft.com/office/drawing/2014/main" id="{65A64920-B674-444A-B7B1-4F36080E53A5}"/>
              </a:ext>
            </a:extLst>
          </p:cNvPr>
          <p:cNvSpPr>
            <a:spLocks noGrp="1" noChangeArrowheads="1"/>
          </p:cNvSpPr>
          <p:nvPr>
            <p:ph type="title"/>
          </p:nvPr>
        </p:nvSpPr>
        <p:spPr/>
        <p:txBody>
          <a:bodyPr/>
          <a:lstStyle/>
          <a:p>
            <a:r>
              <a:rPr lang="en-GB" altLang="en-US" sz="3600"/>
              <a:t>Job Control For Processes - I</a:t>
            </a:r>
          </a:p>
        </p:txBody>
      </p:sp>
      <p:sp>
        <p:nvSpPr>
          <p:cNvPr id="332803" name="Rectangle 3">
            <a:extLst>
              <a:ext uri="{FF2B5EF4-FFF2-40B4-BE49-F238E27FC236}">
                <a16:creationId xmlns:a16="http://schemas.microsoft.com/office/drawing/2014/main" id="{172687F7-B5F2-4B83-8CC3-F8D1F5B63ABF}"/>
              </a:ext>
            </a:extLst>
          </p:cNvPr>
          <p:cNvSpPr>
            <a:spLocks noGrp="1" noChangeArrowheads="1"/>
          </p:cNvSpPr>
          <p:nvPr>
            <p:ph type="body" idx="1"/>
          </p:nvPr>
        </p:nvSpPr>
        <p:spPr/>
        <p:txBody>
          <a:bodyPr/>
          <a:lstStyle/>
          <a:p>
            <a:r>
              <a:rPr lang="en-GB" altLang="en-US"/>
              <a:t>foreground process</a:t>
            </a:r>
          </a:p>
          <a:p>
            <a:pPr lvl="1"/>
            <a:r>
              <a:rPr lang="en-GB" altLang="en-US"/>
              <a:t>by default interactive processes run in the foreground and the shell must wait until they complete</a:t>
            </a:r>
          </a:p>
          <a:p>
            <a:pPr lvl="1"/>
            <a:r>
              <a:rPr lang="en-GB" altLang="en-US"/>
              <a:t>only one process can be running in the foreground for each user.</a:t>
            </a:r>
          </a:p>
          <a:p>
            <a:pPr lvl="1"/>
            <a:r>
              <a:rPr lang="en-GB" altLang="en-US"/>
              <a:t>But Remember that Unix is a multi-user system - foreground and background relate to user sessions.  Hence multiple ‘foreground’ processes can be running.</a:t>
            </a:r>
          </a:p>
          <a:p>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32802"/>
                                        </p:tgtEl>
                                        <p:attrNameLst>
                                          <p:attrName>style.visibility</p:attrName>
                                        </p:attrNameLst>
                                      </p:cBhvr>
                                      <p:to>
                                        <p:strVal val="visible"/>
                                      </p:to>
                                    </p:set>
                                    <p:anim calcmode="discrete" valueType="clr">
                                      <p:cBhvr override="childStyle">
                                        <p:cTn id="7" dur="80"/>
                                        <p:tgtEl>
                                          <p:spTgt spid="33280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2802"/>
                                        </p:tgtEl>
                                        <p:attrNameLst>
                                          <p:attrName>fillcolor</p:attrName>
                                        </p:attrNameLst>
                                      </p:cBhvr>
                                      <p:tavLst>
                                        <p:tav tm="0">
                                          <p:val>
                                            <p:clrVal>
                                              <a:schemeClr val="accent2"/>
                                            </p:clrVal>
                                          </p:val>
                                        </p:tav>
                                        <p:tav tm="50000">
                                          <p:val>
                                            <p:clrVal>
                                              <a:schemeClr val="hlink"/>
                                            </p:clrVal>
                                          </p:val>
                                        </p:tav>
                                      </p:tavLst>
                                    </p:anim>
                                    <p:set>
                                      <p:cBhvr>
                                        <p:cTn id="9" dur="80"/>
                                        <p:tgtEl>
                                          <p:spTgt spid="332802"/>
                                        </p:tgtEl>
                                        <p:attrNameLst>
                                          <p:attrName>fill.type</p:attrName>
                                        </p:attrNameLst>
                                      </p:cBhvr>
                                      <p:to>
                                        <p:strVal val="solid"/>
                                      </p:to>
                                    </p:set>
                                  </p:childTnLst>
                                </p:cTn>
                              </p:par>
                              <p:par>
                                <p:cTn id="10" presetID="5" presetClass="entr" presetSubtype="10" fill="hold" grpId="0" nodeType="withEffect">
                                  <p:stCondLst>
                                    <p:cond delay="0"/>
                                  </p:stCondLst>
                                  <p:childTnLst>
                                    <p:set>
                                      <p:cBhvr>
                                        <p:cTn id="11" dur="1" fill="hold">
                                          <p:stCondLst>
                                            <p:cond delay="0"/>
                                          </p:stCondLst>
                                        </p:cTn>
                                        <p:tgtEl>
                                          <p:spTgt spid="332803">
                                            <p:txEl>
                                              <p:pRg st="0" end="0"/>
                                            </p:txEl>
                                          </p:spTgt>
                                        </p:tgtEl>
                                        <p:attrNameLst>
                                          <p:attrName>style.visibility</p:attrName>
                                        </p:attrNameLst>
                                      </p:cBhvr>
                                      <p:to>
                                        <p:strVal val="visible"/>
                                      </p:to>
                                    </p:set>
                                    <p:animEffect transition="in" filter="checkerboard(across)">
                                      <p:cBhvr>
                                        <p:cTn id="12" dur="500"/>
                                        <p:tgtEl>
                                          <p:spTgt spid="3328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32803">
                                            <p:txEl>
                                              <p:pRg st="1" end="1"/>
                                            </p:txEl>
                                          </p:spTgt>
                                        </p:tgtEl>
                                        <p:attrNameLst>
                                          <p:attrName>style.visibility</p:attrName>
                                        </p:attrNameLst>
                                      </p:cBhvr>
                                      <p:to>
                                        <p:strVal val="visible"/>
                                      </p:to>
                                    </p:set>
                                    <p:anim calcmode="lin" valueType="num">
                                      <p:cBhvr additive="base">
                                        <p:cTn id="17" dur="500" fill="hold"/>
                                        <p:tgtEl>
                                          <p:spTgt spid="33280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2803">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332803">
                                            <p:txEl>
                                              <p:pRg st="2" end="2"/>
                                            </p:txEl>
                                          </p:spTgt>
                                        </p:tgtEl>
                                        <p:attrNameLst>
                                          <p:attrName>style.visibility</p:attrName>
                                        </p:attrNameLst>
                                      </p:cBhvr>
                                      <p:to>
                                        <p:strVal val="visible"/>
                                      </p:to>
                                    </p:set>
                                    <p:anim calcmode="lin" valueType="num">
                                      <p:cBhvr additive="base">
                                        <p:cTn id="22" dur="500" fill="hold"/>
                                        <p:tgtEl>
                                          <p:spTgt spid="33280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32803">
                                            <p:txEl>
                                              <p:pRg st="2" end="2"/>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332803">
                                            <p:txEl>
                                              <p:pRg st="3" end="3"/>
                                            </p:txEl>
                                          </p:spTgt>
                                        </p:tgtEl>
                                        <p:attrNameLst>
                                          <p:attrName>style.visibility</p:attrName>
                                        </p:attrNameLst>
                                      </p:cBhvr>
                                      <p:to>
                                        <p:strVal val="visible"/>
                                      </p:to>
                                    </p:set>
                                    <p:anim calcmode="lin" valueType="num">
                                      <p:cBhvr additive="base">
                                        <p:cTn id="27" dur="500" fill="hold"/>
                                        <p:tgtEl>
                                          <p:spTgt spid="33280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28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2" grpId="0"/>
      <p:bldP spid="33280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28A43F-D0F7-4FA8-BC3F-9A19F20BFDAC}"/>
              </a:ext>
            </a:extLst>
          </p:cNvPr>
          <p:cNvSpPr>
            <a:spLocks noGrp="1"/>
          </p:cNvSpPr>
          <p:nvPr>
            <p:ph type="sldNum" sz="quarter" idx="10"/>
          </p:nvPr>
        </p:nvSpPr>
        <p:spPr/>
        <p:txBody>
          <a:bodyPr/>
          <a:lstStyle/>
          <a:p>
            <a:r>
              <a:rPr lang="en-GB" altLang="en-US"/>
              <a:t>Page </a:t>
            </a:r>
            <a:fld id="{9B8079ED-4407-4F72-ACA1-9EE7306DF013}" type="slidenum">
              <a:rPr lang="en-GB" altLang="en-US"/>
              <a:pPr/>
              <a:t>57</a:t>
            </a:fld>
            <a:r>
              <a:rPr lang="en-GB" altLang="en-US" sz="1400" b="0">
                <a:solidFill>
                  <a:schemeClr val="tx1"/>
                </a:solidFill>
              </a:rPr>
              <a:t> | 05 June 2006 | UNIX Fundamentals </a:t>
            </a:r>
          </a:p>
        </p:txBody>
      </p:sp>
      <p:sp>
        <p:nvSpPr>
          <p:cNvPr id="333826" name="Rectangle 2">
            <a:extLst>
              <a:ext uri="{FF2B5EF4-FFF2-40B4-BE49-F238E27FC236}">
                <a16:creationId xmlns:a16="http://schemas.microsoft.com/office/drawing/2014/main" id="{5DE8186F-63C7-4C3B-A45C-6F2941289469}"/>
              </a:ext>
            </a:extLst>
          </p:cNvPr>
          <p:cNvSpPr>
            <a:spLocks noGrp="1" noChangeArrowheads="1"/>
          </p:cNvSpPr>
          <p:nvPr>
            <p:ph type="title"/>
          </p:nvPr>
        </p:nvSpPr>
        <p:spPr/>
        <p:txBody>
          <a:bodyPr/>
          <a:lstStyle/>
          <a:p>
            <a:r>
              <a:rPr lang="en-GB" altLang="en-US" sz="3600"/>
              <a:t>Job Control For Processes - II</a:t>
            </a:r>
          </a:p>
        </p:txBody>
      </p:sp>
      <p:sp>
        <p:nvSpPr>
          <p:cNvPr id="333827" name="Rectangle 3">
            <a:extLst>
              <a:ext uri="{FF2B5EF4-FFF2-40B4-BE49-F238E27FC236}">
                <a16:creationId xmlns:a16="http://schemas.microsoft.com/office/drawing/2014/main" id="{08A3D71A-19FD-43E2-B84C-20E9CF106E29}"/>
              </a:ext>
            </a:extLst>
          </p:cNvPr>
          <p:cNvSpPr>
            <a:spLocks noGrp="1" noChangeArrowheads="1"/>
          </p:cNvSpPr>
          <p:nvPr>
            <p:ph type="body" idx="1"/>
          </p:nvPr>
        </p:nvSpPr>
        <p:spPr/>
        <p:txBody>
          <a:bodyPr/>
          <a:lstStyle/>
          <a:p>
            <a:r>
              <a:rPr lang="en-GB" altLang="en-US"/>
              <a:t>Background process</a:t>
            </a:r>
          </a:p>
          <a:p>
            <a:pPr lvl="1"/>
            <a:r>
              <a:rPr lang="en-GB" altLang="en-US"/>
              <a:t>if a process has no output to terminal and will take some time to run, rather than waiting, it can be run as a background process</a:t>
            </a:r>
          </a:p>
          <a:p>
            <a:pPr lvl="1"/>
            <a:r>
              <a:rPr lang="en-GB" altLang="en-US"/>
              <a:t>Once started in the background control returns immediately to the shell.</a:t>
            </a:r>
          </a:p>
          <a:p>
            <a:pPr lvl="1"/>
            <a:r>
              <a:rPr lang="en-GB" altLang="en-US"/>
              <a:t>a user can initiate multiple simultaneous  background processes</a:t>
            </a:r>
          </a:p>
          <a:p>
            <a:pPr lvl="1"/>
            <a:r>
              <a:rPr lang="en-GB" altLang="en-US"/>
              <a:t>with the bash shell following a command with an &amp; places in the background</a:t>
            </a:r>
          </a:p>
          <a:p>
            <a:pPr lvl="2">
              <a:buFontTx/>
              <a:buNone/>
            </a:pPr>
            <a:r>
              <a:rPr lang="en-GB" altLang="en-US"/>
              <a:t>eg makewhatis &amp;</a:t>
            </a:r>
          </a:p>
          <a:p>
            <a:pPr lvl="1"/>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33826"/>
                                        </p:tgtEl>
                                        <p:attrNameLst>
                                          <p:attrName>style.visibility</p:attrName>
                                        </p:attrNameLst>
                                      </p:cBhvr>
                                      <p:to>
                                        <p:strVal val="visible"/>
                                      </p:to>
                                    </p:set>
                                    <p:anim calcmode="discrete" valueType="clr">
                                      <p:cBhvr override="childStyle">
                                        <p:cTn id="7" dur="80"/>
                                        <p:tgtEl>
                                          <p:spTgt spid="33382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3826"/>
                                        </p:tgtEl>
                                        <p:attrNameLst>
                                          <p:attrName>fillcolor</p:attrName>
                                        </p:attrNameLst>
                                      </p:cBhvr>
                                      <p:tavLst>
                                        <p:tav tm="0">
                                          <p:val>
                                            <p:clrVal>
                                              <a:schemeClr val="accent2"/>
                                            </p:clrVal>
                                          </p:val>
                                        </p:tav>
                                        <p:tav tm="50000">
                                          <p:val>
                                            <p:clrVal>
                                              <a:schemeClr val="hlink"/>
                                            </p:clrVal>
                                          </p:val>
                                        </p:tav>
                                      </p:tavLst>
                                    </p:anim>
                                    <p:set>
                                      <p:cBhvr>
                                        <p:cTn id="9" dur="80"/>
                                        <p:tgtEl>
                                          <p:spTgt spid="333826"/>
                                        </p:tgtEl>
                                        <p:attrNameLst>
                                          <p:attrName>fill.type</p:attrName>
                                        </p:attrNameLst>
                                      </p:cBhvr>
                                      <p:to>
                                        <p:strVal val="solid"/>
                                      </p:to>
                                    </p:set>
                                  </p:childTnLst>
                                </p:cTn>
                              </p:par>
                            </p:childTnLst>
                          </p:cTn>
                        </p:par>
                        <p:par>
                          <p:cTn id="10" fill="hold" nodeType="afterGroup">
                            <p:stCondLst>
                              <p:cond delay="1040"/>
                            </p:stCondLst>
                            <p:childTnLst>
                              <p:par>
                                <p:cTn id="11" presetID="5" presetClass="entr" presetSubtype="10" fill="hold" grpId="0" nodeType="afterEffect">
                                  <p:stCondLst>
                                    <p:cond delay="0"/>
                                  </p:stCondLst>
                                  <p:childTnLst>
                                    <p:set>
                                      <p:cBhvr>
                                        <p:cTn id="12" dur="1" fill="hold">
                                          <p:stCondLst>
                                            <p:cond delay="0"/>
                                          </p:stCondLst>
                                        </p:cTn>
                                        <p:tgtEl>
                                          <p:spTgt spid="333827">
                                            <p:txEl>
                                              <p:pRg st="0" end="0"/>
                                            </p:txEl>
                                          </p:spTgt>
                                        </p:tgtEl>
                                        <p:attrNameLst>
                                          <p:attrName>style.visibility</p:attrName>
                                        </p:attrNameLst>
                                      </p:cBhvr>
                                      <p:to>
                                        <p:strVal val="visible"/>
                                      </p:to>
                                    </p:set>
                                    <p:animEffect transition="in" filter="checkerboard(across)">
                                      <p:cBhvr>
                                        <p:cTn id="13" dur="500"/>
                                        <p:tgtEl>
                                          <p:spTgt spid="33382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33827">
                                            <p:txEl>
                                              <p:pRg st="1" end="1"/>
                                            </p:txEl>
                                          </p:spTgt>
                                        </p:tgtEl>
                                        <p:attrNameLst>
                                          <p:attrName>style.visibility</p:attrName>
                                        </p:attrNameLst>
                                      </p:cBhvr>
                                      <p:to>
                                        <p:strVal val="visible"/>
                                      </p:to>
                                    </p:set>
                                    <p:anim calcmode="lin" valueType="num">
                                      <p:cBhvr additive="base">
                                        <p:cTn id="18" dur="500" fill="hold"/>
                                        <p:tgtEl>
                                          <p:spTgt spid="33382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33827">
                                            <p:txEl>
                                              <p:pRg st="1" end="1"/>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333827">
                                            <p:txEl>
                                              <p:pRg st="2" end="2"/>
                                            </p:txEl>
                                          </p:spTgt>
                                        </p:tgtEl>
                                        <p:attrNameLst>
                                          <p:attrName>style.visibility</p:attrName>
                                        </p:attrNameLst>
                                      </p:cBhvr>
                                      <p:to>
                                        <p:strVal val="visible"/>
                                      </p:to>
                                    </p:set>
                                    <p:anim calcmode="lin" valueType="num">
                                      <p:cBhvr additive="base">
                                        <p:cTn id="23" dur="500" fill="hold"/>
                                        <p:tgtEl>
                                          <p:spTgt spid="33382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3827">
                                            <p:txEl>
                                              <p:pRg st="2" end="2"/>
                                            </p:txEl>
                                          </p:spTgt>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333827">
                                            <p:txEl>
                                              <p:pRg st="3" end="3"/>
                                            </p:txEl>
                                          </p:spTgt>
                                        </p:tgtEl>
                                        <p:attrNameLst>
                                          <p:attrName>style.visibility</p:attrName>
                                        </p:attrNameLst>
                                      </p:cBhvr>
                                      <p:to>
                                        <p:strVal val="visible"/>
                                      </p:to>
                                    </p:set>
                                    <p:anim calcmode="lin" valueType="num">
                                      <p:cBhvr additive="base">
                                        <p:cTn id="28" dur="500" fill="hold"/>
                                        <p:tgtEl>
                                          <p:spTgt spid="333827">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33827">
                                            <p:txEl>
                                              <p:pRg st="3" end="3"/>
                                            </p:txEl>
                                          </p:spTgt>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1500"/>
                            </p:stCondLst>
                            <p:childTnLst>
                              <p:par>
                                <p:cTn id="31" presetID="2" presetClass="entr" presetSubtype="4" fill="hold" grpId="0" nodeType="afterEffect">
                                  <p:stCondLst>
                                    <p:cond delay="0"/>
                                  </p:stCondLst>
                                  <p:childTnLst>
                                    <p:set>
                                      <p:cBhvr>
                                        <p:cTn id="32" dur="1" fill="hold">
                                          <p:stCondLst>
                                            <p:cond delay="0"/>
                                          </p:stCondLst>
                                        </p:cTn>
                                        <p:tgtEl>
                                          <p:spTgt spid="333827">
                                            <p:txEl>
                                              <p:pRg st="4" end="4"/>
                                            </p:txEl>
                                          </p:spTgt>
                                        </p:tgtEl>
                                        <p:attrNameLst>
                                          <p:attrName>style.visibility</p:attrName>
                                        </p:attrNameLst>
                                      </p:cBhvr>
                                      <p:to>
                                        <p:strVal val="visible"/>
                                      </p:to>
                                    </p:set>
                                    <p:anim calcmode="lin" valueType="num">
                                      <p:cBhvr additive="base">
                                        <p:cTn id="33" dur="500" fill="hold"/>
                                        <p:tgtEl>
                                          <p:spTgt spid="33382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3827">
                                            <p:txEl>
                                              <p:pRg st="4" end="4"/>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000"/>
                            </p:stCondLst>
                            <p:childTnLst>
                              <p:par>
                                <p:cTn id="36" presetID="2" presetClass="entr" presetSubtype="2" fill="hold" grpId="0" nodeType="afterEffect">
                                  <p:stCondLst>
                                    <p:cond delay="0"/>
                                  </p:stCondLst>
                                  <p:childTnLst>
                                    <p:set>
                                      <p:cBhvr>
                                        <p:cTn id="37" dur="1" fill="hold">
                                          <p:stCondLst>
                                            <p:cond delay="0"/>
                                          </p:stCondLst>
                                        </p:cTn>
                                        <p:tgtEl>
                                          <p:spTgt spid="333827">
                                            <p:txEl>
                                              <p:pRg st="5" end="5"/>
                                            </p:txEl>
                                          </p:spTgt>
                                        </p:tgtEl>
                                        <p:attrNameLst>
                                          <p:attrName>style.visibility</p:attrName>
                                        </p:attrNameLst>
                                      </p:cBhvr>
                                      <p:to>
                                        <p:strVal val="visible"/>
                                      </p:to>
                                    </p:set>
                                    <p:anim calcmode="lin" valueType="num">
                                      <p:cBhvr additive="base">
                                        <p:cTn id="38" dur="500" fill="hold"/>
                                        <p:tgtEl>
                                          <p:spTgt spid="333827">
                                            <p:txEl>
                                              <p:pRg st="5" end="5"/>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338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6" grpId="0"/>
      <p:bldP spid="333827"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DF9F38-3C1E-4EE2-8BCB-902D360D9EB2}"/>
              </a:ext>
            </a:extLst>
          </p:cNvPr>
          <p:cNvSpPr>
            <a:spLocks noGrp="1"/>
          </p:cNvSpPr>
          <p:nvPr>
            <p:ph type="sldNum" sz="quarter" idx="10"/>
          </p:nvPr>
        </p:nvSpPr>
        <p:spPr/>
        <p:txBody>
          <a:bodyPr/>
          <a:lstStyle/>
          <a:p>
            <a:r>
              <a:rPr lang="en-GB" altLang="en-US"/>
              <a:t>Page </a:t>
            </a:r>
            <a:fld id="{4699098D-FAC6-4259-A6B0-05F6840C9758}" type="slidenum">
              <a:rPr lang="en-GB" altLang="en-US"/>
              <a:pPr/>
              <a:t>58</a:t>
            </a:fld>
            <a:r>
              <a:rPr lang="en-GB" altLang="en-US" sz="1400" b="0">
                <a:solidFill>
                  <a:schemeClr val="tx1"/>
                </a:solidFill>
              </a:rPr>
              <a:t> | 05 June 2006 | UNIX Fundamentals </a:t>
            </a:r>
          </a:p>
        </p:txBody>
      </p:sp>
      <p:sp>
        <p:nvSpPr>
          <p:cNvPr id="334850" name="Rectangle 2">
            <a:extLst>
              <a:ext uri="{FF2B5EF4-FFF2-40B4-BE49-F238E27FC236}">
                <a16:creationId xmlns:a16="http://schemas.microsoft.com/office/drawing/2014/main" id="{F7123D22-CC0F-41DF-981B-1A1695E7F2CA}"/>
              </a:ext>
            </a:extLst>
          </p:cNvPr>
          <p:cNvSpPr>
            <a:spLocks noGrp="1" noChangeArrowheads="1"/>
          </p:cNvSpPr>
          <p:nvPr>
            <p:ph type="title"/>
          </p:nvPr>
        </p:nvSpPr>
        <p:spPr/>
        <p:txBody>
          <a:bodyPr/>
          <a:lstStyle/>
          <a:p>
            <a:r>
              <a:rPr lang="en-GB" altLang="en-US" sz="3600"/>
              <a:t>Job Control For Processes - III</a:t>
            </a:r>
          </a:p>
        </p:txBody>
      </p:sp>
      <p:sp>
        <p:nvSpPr>
          <p:cNvPr id="334851" name="Rectangle 3">
            <a:extLst>
              <a:ext uri="{FF2B5EF4-FFF2-40B4-BE49-F238E27FC236}">
                <a16:creationId xmlns:a16="http://schemas.microsoft.com/office/drawing/2014/main" id="{D4D582C5-99A5-4514-B153-2C19867D9950}"/>
              </a:ext>
            </a:extLst>
          </p:cNvPr>
          <p:cNvSpPr>
            <a:spLocks noGrp="1" noChangeArrowheads="1"/>
          </p:cNvSpPr>
          <p:nvPr>
            <p:ph type="body" idx="1"/>
          </p:nvPr>
        </p:nvSpPr>
        <p:spPr/>
        <p:txBody>
          <a:bodyPr/>
          <a:lstStyle/>
          <a:p>
            <a:r>
              <a:rPr lang="en-GB" altLang="en-US"/>
              <a:t>The ‘jobs’ command show what process are suspended or running in the background</a:t>
            </a:r>
          </a:p>
          <a:p>
            <a:r>
              <a:rPr lang="en-GB" altLang="en-US"/>
              <a:t>Moving a process from the foreground to the background takes two steps</a:t>
            </a:r>
          </a:p>
          <a:p>
            <a:r>
              <a:rPr lang="en-GB" altLang="en-US"/>
              <a:t>A process running in the foreground can be suspended ( ctrl-Z)</a:t>
            </a:r>
          </a:p>
          <a:p>
            <a:r>
              <a:rPr lang="en-GB" altLang="en-US"/>
              <a:t>A suspended process can be placed in the background (use bg command)</a:t>
            </a:r>
          </a:p>
          <a:p>
            <a:r>
              <a:rPr lang="en-GB" altLang="en-US"/>
              <a:t>One suspended or background process can be brought to the foreground (fg command)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34850"/>
                                        </p:tgtEl>
                                        <p:attrNameLst>
                                          <p:attrName>style.visibility</p:attrName>
                                        </p:attrNameLst>
                                      </p:cBhvr>
                                      <p:to>
                                        <p:strVal val="visible"/>
                                      </p:to>
                                    </p:set>
                                    <p:anim calcmode="discrete" valueType="clr">
                                      <p:cBhvr override="childStyle">
                                        <p:cTn id="7" dur="80"/>
                                        <p:tgtEl>
                                          <p:spTgt spid="33485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4850"/>
                                        </p:tgtEl>
                                        <p:attrNameLst>
                                          <p:attrName>fillcolor</p:attrName>
                                        </p:attrNameLst>
                                      </p:cBhvr>
                                      <p:tavLst>
                                        <p:tav tm="0">
                                          <p:val>
                                            <p:clrVal>
                                              <a:schemeClr val="accent2"/>
                                            </p:clrVal>
                                          </p:val>
                                        </p:tav>
                                        <p:tav tm="50000">
                                          <p:val>
                                            <p:clrVal>
                                              <a:schemeClr val="hlink"/>
                                            </p:clrVal>
                                          </p:val>
                                        </p:tav>
                                      </p:tavLst>
                                    </p:anim>
                                    <p:set>
                                      <p:cBhvr>
                                        <p:cTn id="9" dur="80"/>
                                        <p:tgtEl>
                                          <p:spTgt spid="334850"/>
                                        </p:tgtEl>
                                        <p:attrNameLst>
                                          <p:attrName>fill.type</p:attrName>
                                        </p:attrNameLst>
                                      </p:cBhvr>
                                      <p:to>
                                        <p:strVal val="solid"/>
                                      </p:to>
                                    </p:set>
                                  </p:childTnLst>
                                </p:cTn>
                              </p:par>
                            </p:childTnLst>
                          </p:cTn>
                        </p:par>
                        <p:par>
                          <p:cTn id="10" fill="hold" nodeType="afterGroup">
                            <p:stCondLst>
                              <p:cond delay="1080"/>
                            </p:stCondLst>
                            <p:childTnLst>
                              <p:par>
                                <p:cTn id="11" presetID="5" presetClass="entr" presetSubtype="10" fill="hold" grpId="0" nodeType="afterEffect">
                                  <p:stCondLst>
                                    <p:cond delay="0"/>
                                  </p:stCondLst>
                                  <p:childTnLst>
                                    <p:set>
                                      <p:cBhvr>
                                        <p:cTn id="12" dur="1" fill="hold">
                                          <p:stCondLst>
                                            <p:cond delay="0"/>
                                          </p:stCondLst>
                                        </p:cTn>
                                        <p:tgtEl>
                                          <p:spTgt spid="334851">
                                            <p:txEl>
                                              <p:pRg st="0" end="0"/>
                                            </p:txEl>
                                          </p:spTgt>
                                        </p:tgtEl>
                                        <p:attrNameLst>
                                          <p:attrName>style.visibility</p:attrName>
                                        </p:attrNameLst>
                                      </p:cBhvr>
                                      <p:to>
                                        <p:strVal val="visible"/>
                                      </p:to>
                                    </p:set>
                                    <p:animEffect transition="in" filter="checkerboard(across)">
                                      <p:cBhvr>
                                        <p:cTn id="13" dur="500"/>
                                        <p:tgtEl>
                                          <p:spTgt spid="33485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34851">
                                            <p:txEl>
                                              <p:pRg st="1" end="1"/>
                                            </p:txEl>
                                          </p:spTgt>
                                        </p:tgtEl>
                                        <p:attrNameLst>
                                          <p:attrName>style.visibility</p:attrName>
                                        </p:attrNameLst>
                                      </p:cBhvr>
                                      <p:to>
                                        <p:strVal val="visible"/>
                                      </p:to>
                                    </p:set>
                                    <p:animEffect transition="in" filter="checkerboard(across)">
                                      <p:cBhvr>
                                        <p:cTn id="18" dur="500"/>
                                        <p:tgtEl>
                                          <p:spTgt spid="33485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34851">
                                            <p:txEl>
                                              <p:pRg st="2" end="2"/>
                                            </p:txEl>
                                          </p:spTgt>
                                        </p:tgtEl>
                                        <p:attrNameLst>
                                          <p:attrName>style.visibility</p:attrName>
                                        </p:attrNameLst>
                                      </p:cBhvr>
                                      <p:to>
                                        <p:strVal val="visible"/>
                                      </p:to>
                                    </p:set>
                                    <p:animEffect transition="in" filter="checkerboard(across)">
                                      <p:cBhvr>
                                        <p:cTn id="23" dur="500"/>
                                        <p:tgtEl>
                                          <p:spTgt spid="33485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34851">
                                            <p:txEl>
                                              <p:pRg st="3" end="3"/>
                                            </p:txEl>
                                          </p:spTgt>
                                        </p:tgtEl>
                                        <p:attrNameLst>
                                          <p:attrName>style.visibility</p:attrName>
                                        </p:attrNameLst>
                                      </p:cBhvr>
                                      <p:to>
                                        <p:strVal val="visible"/>
                                      </p:to>
                                    </p:set>
                                    <p:animEffect transition="in" filter="checkerboard(across)">
                                      <p:cBhvr>
                                        <p:cTn id="28" dur="500"/>
                                        <p:tgtEl>
                                          <p:spTgt spid="334851">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34851">
                                            <p:txEl>
                                              <p:pRg st="4" end="4"/>
                                            </p:txEl>
                                          </p:spTgt>
                                        </p:tgtEl>
                                        <p:attrNameLst>
                                          <p:attrName>style.visibility</p:attrName>
                                        </p:attrNameLst>
                                      </p:cBhvr>
                                      <p:to>
                                        <p:strVal val="visible"/>
                                      </p:to>
                                    </p:set>
                                    <p:animEffect transition="in" filter="checkerboard(across)">
                                      <p:cBhvr>
                                        <p:cTn id="33" dur="500"/>
                                        <p:tgtEl>
                                          <p:spTgt spid="334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0" grpId="0"/>
      <p:bldP spid="334851"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E10A3526-E02A-48A4-A8D7-F176AE1F4D51}"/>
              </a:ext>
            </a:extLst>
          </p:cNvPr>
          <p:cNvSpPr>
            <a:spLocks noGrp="1"/>
          </p:cNvSpPr>
          <p:nvPr>
            <p:ph type="sldNum" sz="quarter" idx="10"/>
          </p:nvPr>
        </p:nvSpPr>
        <p:spPr/>
        <p:txBody>
          <a:bodyPr/>
          <a:lstStyle/>
          <a:p>
            <a:r>
              <a:rPr lang="en-GB" altLang="en-US"/>
              <a:t>Page </a:t>
            </a:r>
            <a:fld id="{4B4316DE-9D90-45EA-90EA-177EE2E33EC2}" type="slidenum">
              <a:rPr lang="en-GB" altLang="en-US"/>
              <a:pPr/>
              <a:t>59</a:t>
            </a:fld>
            <a:r>
              <a:rPr lang="en-GB" altLang="en-US" sz="1400" b="0">
                <a:solidFill>
                  <a:schemeClr val="tx1"/>
                </a:solidFill>
              </a:rPr>
              <a:t> | 05 June 2006 | UNIX Fundamentals </a:t>
            </a:r>
          </a:p>
        </p:txBody>
      </p:sp>
      <p:pic>
        <p:nvPicPr>
          <p:cNvPr id="357380" name="Picture 4">
            <a:extLst>
              <a:ext uri="{FF2B5EF4-FFF2-40B4-BE49-F238E27FC236}">
                <a16:creationId xmlns:a16="http://schemas.microsoft.com/office/drawing/2014/main" id="{3F597B31-9C1E-4010-A669-7510CAC0A7BF}"/>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7378" name="Rectangle 2">
            <a:extLst>
              <a:ext uri="{FF2B5EF4-FFF2-40B4-BE49-F238E27FC236}">
                <a16:creationId xmlns:a16="http://schemas.microsoft.com/office/drawing/2014/main" id="{381FA047-5BB4-4C6E-9AA2-D6E1239D4ECB}"/>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357379" name="Rectangle 3">
            <a:extLst>
              <a:ext uri="{FF2B5EF4-FFF2-40B4-BE49-F238E27FC236}">
                <a16:creationId xmlns:a16="http://schemas.microsoft.com/office/drawing/2014/main" id="{36A9A887-693C-4FCA-A94A-489488C5E1FC}"/>
              </a:ext>
            </a:extLst>
          </p:cNvPr>
          <p:cNvSpPr>
            <a:spLocks noGrp="1" noChangeArrowheads="1"/>
          </p:cNvSpPr>
          <p:nvPr>
            <p:ph type="body" idx="1"/>
          </p:nvPr>
        </p:nvSpPr>
        <p:spPr>
          <a:xfrm>
            <a:off x="685800" y="1484313"/>
            <a:ext cx="7772400" cy="4321175"/>
          </a:xfrm>
        </p:spPr>
        <p:txBody>
          <a:bodyPr/>
          <a:lstStyle/>
          <a:p>
            <a:pPr>
              <a:lnSpc>
                <a:spcPct val="90000"/>
              </a:lnSpc>
            </a:pPr>
            <a:r>
              <a:rPr lang="en-US" altLang="en-US" sz="2000">
                <a:solidFill>
                  <a:schemeClr val="hlink"/>
                </a:solidFill>
              </a:rPr>
              <a:t>UNIX History</a:t>
            </a:r>
          </a:p>
          <a:p>
            <a:pPr>
              <a:lnSpc>
                <a:spcPct val="90000"/>
              </a:lnSpc>
            </a:pPr>
            <a:r>
              <a:rPr lang="en-US" altLang="en-US" sz="2000">
                <a:solidFill>
                  <a:schemeClr val="hlink"/>
                </a:solidFill>
              </a:rPr>
              <a:t>The Many Flavours’ of UNIX</a:t>
            </a:r>
          </a:p>
          <a:p>
            <a:pPr>
              <a:lnSpc>
                <a:spcPct val="90000"/>
              </a:lnSpc>
            </a:pPr>
            <a:r>
              <a:rPr lang="en-US" altLang="en-US" sz="2000">
                <a:solidFill>
                  <a:schemeClr val="hlink"/>
                </a:solidFill>
              </a:rPr>
              <a:t>The Structure of UNIX</a:t>
            </a:r>
          </a:p>
          <a:p>
            <a:pPr>
              <a:lnSpc>
                <a:spcPct val="90000"/>
              </a:lnSpc>
            </a:pPr>
            <a:r>
              <a:rPr lang="en-US" altLang="en-US" sz="2000">
                <a:solidFill>
                  <a:schemeClr val="hlink"/>
                </a:solidFill>
              </a:rPr>
              <a:t>Access to UNIX Systems</a:t>
            </a:r>
          </a:p>
          <a:p>
            <a:pPr>
              <a:lnSpc>
                <a:spcPct val="90000"/>
              </a:lnSpc>
            </a:pPr>
            <a:r>
              <a:rPr lang="en-US" altLang="en-US" sz="2800">
                <a:solidFill>
                  <a:srgbClr val="800000"/>
                </a:solidFill>
              </a:rPr>
              <a:t>Processes</a:t>
            </a:r>
          </a:p>
          <a:p>
            <a:pPr lvl="1">
              <a:lnSpc>
                <a:spcPct val="90000"/>
              </a:lnSpc>
            </a:pPr>
            <a:r>
              <a:rPr lang="en-US" altLang="en-US" sz="1800">
                <a:solidFill>
                  <a:schemeClr val="hlink"/>
                </a:solidFill>
              </a:rPr>
              <a:t>Process Types</a:t>
            </a:r>
          </a:p>
          <a:p>
            <a:pPr lvl="1">
              <a:lnSpc>
                <a:spcPct val="90000"/>
              </a:lnSpc>
            </a:pPr>
            <a:r>
              <a:rPr lang="en-US" altLang="en-US" sz="1800">
                <a:solidFill>
                  <a:schemeClr val="hlink"/>
                </a:solidFill>
              </a:rPr>
              <a:t>Job Control For Processes</a:t>
            </a:r>
          </a:p>
          <a:p>
            <a:pPr lvl="1">
              <a:lnSpc>
                <a:spcPct val="90000"/>
              </a:lnSpc>
            </a:pPr>
            <a:r>
              <a:rPr lang="en-US" altLang="en-US" sz="1800">
                <a:solidFill>
                  <a:srgbClr val="800000"/>
                </a:solidFill>
              </a:rPr>
              <a:t>Process Lifecycle</a:t>
            </a:r>
          </a:p>
          <a:p>
            <a:pPr lvl="1">
              <a:lnSpc>
                <a:spcPct val="90000"/>
              </a:lnSpc>
            </a:pPr>
            <a:r>
              <a:rPr lang="en-US" altLang="en-US" sz="1800">
                <a:solidFill>
                  <a:schemeClr val="hlink"/>
                </a:solidFill>
              </a:rPr>
              <a:t>Process Control</a:t>
            </a:r>
          </a:p>
          <a:p>
            <a:pPr lvl="1">
              <a:lnSpc>
                <a:spcPct val="90000"/>
              </a:lnSpc>
            </a:pPr>
            <a:r>
              <a:rPr lang="en-US" altLang="en-US" sz="1800">
                <a:solidFill>
                  <a:schemeClr val="hlink"/>
                </a:solidFill>
              </a:rPr>
              <a:t>Process Attributes</a:t>
            </a:r>
          </a:p>
          <a:p>
            <a:pPr>
              <a:lnSpc>
                <a:spcPct val="90000"/>
              </a:lnSpc>
            </a:pPr>
            <a:r>
              <a:rPr lang="en-US" altLang="en-US" sz="2000">
                <a:solidFill>
                  <a:schemeClr val="hlink"/>
                </a:solidFill>
              </a:rPr>
              <a:t>Filesystems &amp; Directories</a:t>
            </a:r>
          </a:p>
          <a:p>
            <a:pPr>
              <a:lnSpc>
                <a:spcPct val="90000"/>
              </a:lnSpc>
            </a:pPr>
            <a:r>
              <a:rPr lang="en-US" altLang="en-US" sz="2000">
                <a:solidFill>
                  <a:schemeClr val="hlink"/>
                </a:solidFill>
              </a:rPr>
              <a:t>Devices</a:t>
            </a:r>
          </a:p>
          <a:p>
            <a:pPr>
              <a:lnSpc>
                <a:spcPct val="90000"/>
              </a:lnSpc>
            </a:pPr>
            <a:endParaRPr lang="en-GB" altLang="en-US" sz="2000">
              <a:solidFill>
                <a:schemeClr val="hlink"/>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7378"/>
                                        </p:tgtEl>
                                        <p:attrNameLst>
                                          <p:attrName>style.visibility</p:attrName>
                                        </p:attrNameLst>
                                      </p:cBhvr>
                                      <p:to>
                                        <p:strVal val="visible"/>
                                      </p:to>
                                    </p:set>
                                    <p:animEffect transition="in" filter="fade">
                                      <p:cBhvr>
                                        <p:cTn id="7" dur="2000"/>
                                        <p:tgtEl>
                                          <p:spTgt spid="35737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7379"/>
                                        </p:tgtEl>
                                        <p:attrNameLst>
                                          <p:attrName>style.visibility</p:attrName>
                                        </p:attrNameLst>
                                      </p:cBhvr>
                                      <p:to>
                                        <p:strVal val="visible"/>
                                      </p:to>
                                    </p:set>
                                    <p:animEffect transition="in" filter="fade">
                                      <p:cBhvr>
                                        <p:cTn id="10" dur="2000"/>
                                        <p:tgtEl>
                                          <p:spTgt spid="357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8" grpId="0"/>
      <p:bldP spid="357379"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444CD8DF-CFEC-4B53-914B-E645B6C4A412}"/>
              </a:ext>
            </a:extLst>
          </p:cNvPr>
          <p:cNvSpPr>
            <a:spLocks noGrp="1"/>
          </p:cNvSpPr>
          <p:nvPr>
            <p:ph type="sldNum" sz="quarter" idx="10"/>
          </p:nvPr>
        </p:nvSpPr>
        <p:spPr/>
        <p:txBody>
          <a:bodyPr/>
          <a:lstStyle/>
          <a:p>
            <a:r>
              <a:rPr lang="en-GB" altLang="en-US"/>
              <a:t>Page </a:t>
            </a:r>
            <a:fld id="{0F1B4302-58F4-42EA-AB44-1B033B7E647B}" type="slidenum">
              <a:rPr lang="en-GB" altLang="en-US"/>
              <a:pPr/>
              <a:t>6</a:t>
            </a:fld>
            <a:r>
              <a:rPr lang="en-GB" altLang="en-US" sz="1400" b="0">
                <a:solidFill>
                  <a:schemeClr val="tx1"/>
                </a:solidFill>
              </a:rPr>
              <a:t> | 05 June 2006 | UNIX Fundamentals </a:t>
            </a:r>
          </a:p>
        </p:txBody>
      </p:sp>
      <p:pic>
        <p:nvPicPr>
          <p:cNvPr id="220164" name="Picture 4">
            <a:extLst>
              <a:ext uri="{FF2B5EF4-FFF2-40B4-BE49-F238E27FC236}">
                <a16:creationId xmlns:a16="http://schemas.microsoft.com/office/drawing/2014/main" id="{5E4BC828-4D69-4046-9B84-2EE2EE883D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2" name="Rectangle 2">
            <a:extLst>
              <a:ext uri="{FF2B5EF4-FFF2-40B4-BE49-F238E27FC236}">
                <a16:creationId xmlns:a16="http://schemas.microsoft.com/office/drawing/2014/main" id="{F7B03897-A272-4BDB-A5CA-5B90BED3787E}"/>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220163" name="Rectangle 3">
            <a:extLst>
              <a:ext uri="{FF2B5EF4-FFF2-40B4-BE49-F238E27FC236}">
                <a16:creationId xmlns:a16="http://schemas.microsoft.com/office/drawing/2014/main" id="{2586FA74-D73B-4EB7-8EB2-A150BF5C657E}"/>
              </a:ext>
            </a:extLst>
          </p:cNvPr>
          <p:cNvSpPr>
            <a:spLocks noGrp="1" noChangeArrowheads="1"/>
          </p:cNvSpPr>
          <p:nvPr>
            <p:ph type="body" idx="1"/>
          </p:nvPr>
        </p:nvSpPr>
        <p:spPr>
          <a:xfrm>
            <a:off x="685800" y="1484313"/>
            <a:ext cx="7772400" cy="4321175"/>
          </a:xfrm>
        </p:spPr>
        <p:txBody>
          <a:bodyPr/>
          <a:lstStyle/>
          <a:p>
            <a:r>
              <a:rPr lang="en-US" altLang="en-US" sz="3200">
                <a:solidFill>
                  <a:srgbClr val="800000"/>
                </a:solidFill>
              </a:rPr>
              <a:t>UNIX History</a:t>
            </a:r>
          </a:p>
          <a:p>
            <a:r>
              <a:rPr lang="en-US" altLang="en-US">
                <a:solidFill>
                  <a:schemeClr val="hlink"/>
                </a:solidFill>
              </a:rPr>
              <a:t>The Many Flavours’ of UNIX</a:t>
            </a:r>
          </a:p>
          <a:p>
            <a:r>
              <a:rPr lang="en-US" altLang="en-US">
                <a:solidFill>
                  <a:schemeClr val="hlink"/>
                </a:solidFill>
              </a:rPr>
              <a:t>The Structure of UNIX</a:t>
            </a:r>
          </a:p>
          <a:p>
            <a:r>
              <a:rPr lang="en-US" altLang="en-US">
                <a:solidFill>
                  <a:schemeClr val="hlink"/>
                </a:solidFill>
              </a:rPr>
              <a:t>Access to UNIX Systems</a:t>
            </a:r>
          </a:p>
          <a:p>
            <a:r>
              <a:rPr lang="en-US" altLang="en-US">
                <a:solidFill>
                  <a:schemeClr val="hlink"/>
                </a:solidFill>
              </a:rPr>
              <a:t>Processes</a:t>
            </a:r>
          </a:p>
          <a:p>
            <a:r>
              <a:rPr lang="en-US" altLang="en-US">
                <a:solidFill>
                  <a:schemeClr val="hlink"/>
                </a:solidFill>
              </a:rPr>
              <a:t>Filesystems &amp; Directories</a:t>
            </a:r>
          </a:p>
          <a:p>
            <a:r>
              <a:rPr lang="en-US" altLang="en-US">
                <a:solidFill>
                  <a:schemeClr val="hlink"/>
                </a:solidFill>
              </a:rPr>
              <a:t>Devices</a:t>
            </a:r>
          </a:p>
          <a:p>
            <a:endParaRPr lang="en-GB" altLang="en-US">
              <a:solidFill>
                <a:schemeClr val="hlink"/>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0162"/>
                                        </p:tgtEl>
                                        <p:attrNameLst>
                                          <p:attrName>style.visibility</p:attrName>
                                        </p:attrNameLst>
                                      </p:cBhvr>
                                      <p:to>
                                        <p:strVal val="visible"/>
                                      </p:to>
                                    </p:set>
                                    <p:animEffect transition="in" filter="fade">
                                      <p:cBhvr>
                                        <p:cTn id="7" dur="2000"/>
                                        <p:tgtEl>
                                          <p:spTgt spid="2201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0163"/>
                                        </p:tgtEl>
                                        <p:attrNameLst>
                                          <p:attrName>style.visibility</p:attrName>
                                        </p:attrNameLst>
                                      </p:cBhvr>
                                      <p:to>
                                        <p:strVal val="visible"/>
                                      </p:to>
                                    </p:set>
                                    <p:animEffect transition="in" filter="fade">
                                      <p:cBhvr>
                                        <p:cTn id="10" dur="2000"/>
                                        <p:tgtEl>
                                          <p:spTgt spid="220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22016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E5A9AB-2CF3-46C9-B2BD-57604F57DA82}"/>
              </a:ext>
            </a:extLst>
          </p:cNvPr>
          <p:cNvSpPr>
            <a:spLocks noGrp="1"/>
          </p:cNvSpPr>
          <p:nvPr>
            <p:ph type="sldNum" sz="quarter" idx="10"/>
          </p:nvPr>
        </p:nvSpPr>
        <p:spPr/>
        <p:txBody>
          <a:bodyPr/>
          <a:lstStyle/>
          <a:p>
            <a:r>
              <a:rPr lang="en-GB" altLang="en-US"/>
              <a:t>Page </a:t>
            </a:r>
            <a:fld id="{38E33A42-169B-491A-9B10-A65A031B25DF}" type="slidenum">
              <a:rPr lang="en-GB" altLang="en-US"/>
              <a:pPr/>
              <a:t>60</a:t>
            </a:fld>
            <a:r>
              <a:rPr lang="en-GB" altLang="en-US" sz="1400" b="0">
                <a:solidFill>
                  <a:schemeClr val="tx1"/>
                </a:solidFill>
              </a:rPr>
              <a:t> | 05 June 2006 | UNIX Fundamentals </a:t>
            </a:r>
          </a:p>
        </p:txBody>
      </p:sp>
      <p:sp>
        <p:nvSpPr>
          <p:cNvPr id="345090" name="Rectangle 2">
            <a:extLst>
              <a:ext uri="{FF2B5EF4-FFF2-40B4-BE49-F238E27FC236}">
                <a16:creationId xmlns:a16="http://schemas.microsoft.com/office/drawing/2014/main" id="{9323C5F0-5380-4CF2-B586-51E3CC25E391}"/>
              </a:ext>
            </a:extLst>
          </p:cNvPr>
          <p:cNvSpPr>
            <a:spLocks noGrp="1" noChangeArrowheads="1"/>
          </p:cNvSpPr>
          <p:nvPr>
            <p:ph type="title"/>
          </p:nvPr>
        </p:nvSpPr>
        <p:spPr/>
        <p:txBody>
          <a:bodyPr/>
          <a:lstStyle/>
          <a:p>
            <a:r>
              <a:rPr lang="en-GB" altLang="en-US" sz="4000"/>
              <a:t>Process Lifecycle - I</a:t>
            </a:r>
          </a:p>
        </p:txBody>
      </p:sp>
      <p:pic>
        <p:nvPicPr>
          <p:cNvPr id="345093" name="Picture 5">
            <a:extLst>
              <a:ext uri="{FF2B5EF4-FFF2-40B4-BE49-F238E27FC236}">
                <a16:creationId xmlns:a16="http://schemas.microsoft.com/office/drawing/2014/main" id="{1A90FBF6-3DAC-4AD6-948D-2D157B441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711325"/>
            <a:ext cx="8497887" cy="3494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345093"/>
                                        </p:tgtEl>
                                        <p:attrNameLst>
                                          <p:attrName>style.visibility</p:attrName>
                                        </p:attrNameLst>
                                      </p:cBhvr>
                                      <p:to>
                                        <p:strVal val="visible"/>
                                      </p:to>
                                    </p:set>
                                    <p:animEffect transition="in" filter="checkerboard(across)">
                                      <p:cBhvr>
                                        <p:cTn id="7" dur="500"/>
                                        <p:tgtEl>
                                          <p:spTgt spid="345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C1D99C89-57CA-4074-8650-100BC0F45D47}"/>
              </a:ext>
            </a:extLst>
          </p:cNvPr>
          <p:cNvSpPr>
            <a:spLocks noGrp="1"/>
          </p:cNvSpPr>
          <p:nvPr>
            <p:ph type="sldNum" sz="quarter" idx="10"/>
          </p:nvPr>
        </p:nvSpPr>
        <p:spPr/>
        <p:txBody>
          <a:bodyPr/>
          <a:lstStyle/>
          <a:p>
            <a:r>
              <a:rPr lang="en-GB" altLang="en-US"/>
              <a:t>Page </a:t>
            </a:r>
            <a:fld id="{C3134C81-A9B9-434E-8BD0-9F191C742CCE}" type="slidenum">
              <a:rPr lang="en-GB" altLang="en-US"/>
              <a:pPr/>
              <a:t>61</a:t>
            </a:fld>
            <a:r>
              <a:rPr lang="en-GB" altLang="en-US" sz="1400" b="0">
                <a:solidFill>
                  <a:schemeClr val="tx1"/>
                </a:solidFill>
              </a:rPr>
              <a:t> | 05 June 2006 | UNIX Fundamentals </a:t>
            </a:r>
          </a:p>
        </p:txBody>
      </p:sp>
      <p:sp>
        <p:nvSpPr>
          <p:cNvPr id="421890" name="Rectangle 2">
            <a:extLst>
              <a:ext uri="{FF2B5EF4-FFF2-40B4-BE49-F238E27FC236}">
                <a16:creationId xmlns:a16="http://schemas.microsoft.com/office/drawing/2014/main" id="{1AC60742-6984-4697-AE3C-1D16306377D2}"/>
              </a:ext>
            </a:extLst>
          </p:cNvPr>
          <p:cNvSpPr>
            <a:spLocks noGrp="1" noChangeArrowheads="1"/>
          </p:cNvSpPr>
          <p:nvPr>
            <p:ph type="title"/>
          </p:nvPr>
        </p:nvSpPr>
        <p:spPr/>
        <p:txBody>
          <a:bodyPr/>
          <a:lstStyle/>
          <a:p>
            <a:r>
              <a:rPr lang="en-GB" altLang="en-US" sz="4000"/>
              <a:t>Process Lifecycle - II</a:t>
            </a:r>
            <a:endParaRPr lang="en-US" altLang="en-US" sz="4000"/>
          </a:p>
        </p:txBody>
      </p:sp>
      <p:sp>
        <p:nvSpPr>
          <p:cNvPr id="421891" name="Rectangle 3">
            <a:extLst>
              <a:ext uri="{FF2B5EF4-FFF2-40B4-BE49-F238E27FC236}">
                <a16:creationId xmlns:a16="http://schemas.microsoft.com/office/drawing/2014/main" id="{6504CA64-A60A-454D-B071-8DB6A88FC043}"/>
              </a:ext>
            </a:extLst>
          </p:cNvPr>
          <p:cNvSpPr>
            <a:spLocks noGrp="1" noChangeArrowheads="1"/>
          </p:cNvSpPr>
          <p:nvPr>
            <p:ph type="body" idx="1"/>
          </p:nvPr>
        </p:nvSpPr>
        <p:spPr>
          <a:xfrm>
            <a:off x="685800" y="5157788"/>
            <a:ext cx="7772400" cy="647700"/>
          </a:xfrm>
        </p:spPr>
        <p:txBody>
          <a:bodyPr/>
          <a:lstStyle/>
          <a:p>
            <a:pPr>
              <a:lnSpc>
                <a:spcPct val="90000"/>
              </a:lnSpc>
            </a:pPr>
            <a:r>
              <a:rPr lang="en-GB" altLang="en-US" sz="2000" b="1">
                <a:solidFill>
                  <a:srgbClr val="800000"/>
                </a:solidFill>
              </a:rPr>
              <a:t>Orphan Processes</a:t>
            </a:r>
            <a:r>
              <a:rPr lang="en-GB" altLang="en-US" sz="2000"/>
              <a:t> occur when a parent process dies without first killing its child processes which become orphans.</a:t>
            </a:r>
            <a:endParaRPr lang="en-US" altLang="en-US" sz="2000"/>
          </a:p>
        </p:txBody>
      </p:sp>
      <p:pic>
        <p:nvPicPr>
          <p:cNvPr id="421892" name="Picture 4">
            <a:extLst>
              <a:ext uri="{FF2B5EF4-FFF2-40B4-BE49-F238E27FC236}">
                <a16:creationId xmlns:a16="http://schemas.microsoft.com/office/drawing/2014/main" id="{91BC1791-18B7-4E9A-9651-52F84901E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268413"/>
            <a:ext cx="7632700" cy="3890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21890"/>
                                        </p:tgtEl>
                                        <p:attrNameLst>
                                          <p:attrName>style.visibility</p:attrName>
                                        </p:attrNameLst>
                                      </p:cBhvr>
                                      <p:to>
                                        <p:strVal val="visible"/>
                                      </p:to>
                                    </p:set>
                                    <p:anim calcmode="discrete" valueType="clr">
                                      <p:cBhvr override="childStyle">
                                        <p:cTn id="7" dur="80"/>
                                        <p:tgtEl>
                                          <p:spTgt spid="42189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21890"/>
                                        </p:tgtEl>
                                        <p:attrNameLst>
                                          <p:attrName>fillcolor</p:attrName>
                                        </p:attrNameLst>
                                      </p:cBhvr>
                                      <p:tavLst>
                                        <p:tav tm="0">
                                          <p:val>
                                            <p:clrVal>
                                              <a:schemeClr val="accent2"/>
                                            </p:clrVal>
                                          </p:val>
                                        </p:tav>
                                        <p:tav tm="50000">
                                          <p:val>
                                            <p:clrVal>
                                              <a:schemeClr val="hlink"/>
                                            </p:clrVal>
                                          </p:val>
                                        </p:tav>
                                      </p:tavLst>
                                    </p:anim>
                                    <p:set>
                                      <p:cBhvr>
                                        <p:cTn id="9" dur="80"/>
                                        <p:tgtEl>
                                          <p:spTgt spid="421890"/>
                                        </p:tgtEl>
                                        <p:attrNameLst>
                                          <p:attrName>fill.type</p:attrName>
                                        </p:attrNameLst>
                                      </p:cBhvr>
                                      <p:to>
                                        <p:strVal val="solid"/>
                                      </p:to>
                                    </p:set>
                                  </p:childTnLst>
                                </p:cTn>
                              </p:par>
                            </p:childTnLst>
                          </p:cTn>
                        </p:par>
                        <p:par>
                          <p:cTn id="10" fill="hold" nodeType="afterGroup">
                            <p:stCondLst>
                              <p:cond delay="800"/>
                            </p:stCondLst>
                            <p:childTnLst>
                              <p:par>
                                <p:cTn id="11" presetID="9" presetClass="entr" presetSubtype="0" fill="hold" nodeType="afterEffect">
                                  <p:stCondLst>
                                    <p:cond delay="0"/>
                                  </p:stCondLst>
                                  <p:childTnLst>
                                    <p:set>
                                      <p:cBhvr>
                                        <p:cTn id="12" dur="1" fill="hold">
                                          <p:stCondLst>
                                            <p:cond delay="0"/>
                                          </p:stCondLst>
                                        </p:cTn>
                                        <p:tgtEl>
                                          <p:spTgt spid="421892"/>
                                        </p:tgtEl>
                                        <p:attrNameLst>
                                          <p:attrName>style.visibility</p:attrName>
                                        </p:attrNameLst>
                                      </p:cBhvr>
                                      <p:to>
                                        <p:strVal val="visible"/>
                                      </p:to>
                                    </p:set>
                                    <p:animEffect transition="in" filter="dissolve">
                                      <p:cBhvr>
                                        <p:cTn id="13" dur="500"/>
                                        <p:tgtEl>
                                          <p:spTgt spid="421892"/>
                                        </p:tgtEl>
                                      </p:cBhvr>
                                    </p:animEffect>
                                  </p:childTnLst>
                                </p:cTn>
                              </p:par>
                            </p:childTnLst>
                          </p:cTn>
                        </p:par>
                        <p:par>
                          <p:cTn id="14" fill="hold" nodeType="afterGroup">
                            <p:stCondLst>
                              <p:cond delay="1300"/>
                            </p:stCondLst>
                            <p:childTnLst>
                              <p:par>
                                <p:cTn id="15" presetID="4" presetClass="entr" presetSubtype="16" fill="hold" grpId="0" nodeType="afterEffect">
                                  <p:stCondLst>
                                    <p:cond delay="0"/>
                                  </p:stCondLst>
                                  <p:childTnLst>
                                    <p:set>
                                      <p:cBhvr>
                                        <p:cTn id="16" dur="1" fill="hold">
                                          <p:stCondLst>
                                            <p:cond delay="0"/>
                                          </p:stCondLst>
                                        </p:cTn>
                                        <p:tgtEl>
                                          <p:spTgt spid="421891">
                                            <p:txEl>
                                              <p:pRg st="0" end="0"/>
                                            </p:txEl>
                                          </p:spTgt>
                                        </p:tgtEl>
                                        <p:attrNameLst>
                                          <p:attrName>style.visibility</p:attrName>
                                        </p:attrNameLst>
                                      </p:cBhvr>
                                      <p:to>
                                        <p:strVal val="visible"/>
                                      </p:to>
                                    </p:set>
                                    <p:animEffect transition="in" filter="box(in)">
                                      <p:cBhvr>
                                        <p:cTn id="17" dur="500"/>
                                        <p:tgtEl>
                                          <p:spTgt spid="4218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0" grpId="0"/>
      <p:bldP spid="421891"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1B67E696-E185-4633-8BB4-38B75684063A}"/>
              </a:ext>
            </a:extLst>
          </p:cNvPr>
          <p:cNvSpPr>
            <a:spLocks noGrp="1"/>
          </p:cNvSpPr>
          <p:nvPr>
            <p:ph type="sldNum" sz="quarter" idx="10"/>
          </p:nvPr>
        </p:nvSpPr>
        <p:spPr/>
        <p:txBody>
          <a:bodyPr/>
          <a:lstStyle/>
          <a:p>
            <a:r>
              <a:rPr lang="en-GB" altLang="en-US"/>
              <a:t>Page </a:t>
            </a:r>
            <a:fld id="{EF134E02-B666-4353-AA35-1189DE004A78}" type="slidenum">
              <a:rPr lang="en-GB" altLang="en-US"/>
              <a:pPr/>
              <a:t>62</a:t>
            </a:fld>
            <a:r>
              <a:rPr lang="en-GB" altLang="en-US" sz="1400" b="0">
                <a:solidFill>
                  <a:schemeClr val="tx1"/>
                </a:solidFill>
              </a:rPr>
              <a:t> | 05 June 2006 | UNIX Fundamentals </a:t>
            </a:r>
          </a:p>
        </p:txBody>
      </p:sp>
      <p:sp>
        <p:nvSpPr>
          <p:cNvPr id="422914" name="Rectangle 2">
            <a:extLst>
              <a:ext uri="{FF2B5EF4-FFF2-40B4-BE49-F238E27FC236}">
                <a16:creationId xmlns:a16="http://schemas.microsoft.com/office/drawing/2014/main" id="{5B54C4AF-F4D9-45A1-9880-628A32B71B09}"/>
              </a:ext>
            </a:extLst>
          </p:cNvPr>
          <p:cNvSpPr>
            <a:spLocks noGrp="1" noChangeArrowheads="1"/>
          </p:cNvSpPr>
          <p:nvPr>
            <p:ph type="title"/>
          </p:nvPr>
        </p:nvSpPr>
        <p:spPr/>
        <p:txBody>
          <a:bodyPr/>
          <a:lstStyle/>
          <a:p>
            <a:r>
              <a:rPr lang="en-GB" altLang="en-US" sz="4000"/>
              <a:t>Process Lifecycle - III</a:t>
            </a:r>
            <a:endParaRPr lang="en-US" altLang="en-US" sz="4000"/>
          </a:p>
        </p:txBody>
      </p:sp>
      <p:sp>
        <p:nvSpPr>
          <p:cNvPr id="422918" name="Rectangle 6">
            <a:extLst>
              <a:ext uri="{FF2B5EF4-FFF2-40B4-BE49-F238E27FC236}">
                <a16:creationId xmlns:a16="http://schemas.microsoft.com/office/drawing/2014/main" id="{6D9ED393-1EAB-48F6-A3F9-C2EA3F86573E}"/>
              </a:ext>
            </a:extLst>
          </p:cNvPr>
          <p:cNvSpPr>
            <a:spLocks noGrp="1" noChangeArrowheads="1"/>
          </p:cNvSpPr>
          <p:nvPr>
            <p:ph type="body" idx="1"/>
          </p:nvPr>
        </p:nvSpPr>
        <p:spPr>
          <a:xfrm>
            <a:off x="685800" y="5229225"/>
            <a:ext cx="7772400" cy="576263"/>
          </a:xfrm>
          <a:noFill/>
          <a:ln/>
        </p:spPr>
        <p:txBody>
          <a:bodyPr/>
          <a:lstStyle/>
          <a:p>
            <a:pPr>
              <a:lnSpc>
                <a:spcPct val="80000"/>
              </a:lnSpc>
            </a:pPr>
            <a:r>
              <a:rPr lang="en-GB" altLang="en-US" sz="2000"/>
              <a:t>A </a:t>
            </a:r>
            <a:r>
              <a:rPr lang="en-GB" altLang="en-US" sz="2000" b="1">
                <a:solidFill>
                  <a:srgbClr val="800000"/>
                </a:solidFill>
              </a:rPr>
              <a:t>zombie process</a:t>
            </a:r>
            <a:r>
              <a:rPr lang="en-GB" altLang="en-US" sz="2000"/>
              <a:t> results when the parent of a defunct child process exits before the terminated child.</a:t>
            </a:r>
          </a:p>
        </p:txBody>
      </p:sp>
      <p:pic>
        <p:nvPicPr>
          <p:cNvPr id="422919" name="Picture 7">
            <a:extLst>
              <a:ext uri="{FF2B5EF4-FFF2-40B4-BE49-F238E27FC236}">
                <a16:creationId xmlns:a16="http://schemas.microsoft.com/office/drawing/2014/main" id="{B70F3433-04C3-482A-A853-9D68C84D1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412875"/>
            <a:ext cx="8569325" cy="3514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22914"/>
                                        </p:tgtEl>
                                        <p:attrNameLst>
                                          <p:attrName>style.visibility</p:attrName>
                                        </p:attrNameLst>
                                      </p:cBhvr>
                                      <p:to>
                                        <p:strVal val="visible"/>
                                      </p:to>
                                    </p:set>
                                    <p:anim calcmode="discrete" valueType="clr">
                                      <p:cBhvr override="childStyle">
                                        <p:cTn id="7" dur="80"/>
                                        <p:tgtEl>
                                          <p:spTgt spid="42291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22914"/>
                                        </p:tgtEl>
                                        <p:attrNameLst>
                                          <p:attrName>fillcolor</p:attrName>
                                        </p:attrNameLst>
                                      </p:cBhvr>
                                      <p:tavLst>
                                        <p:tav tm="0">
                                          <p:val>
                                            <p:clrVal>
                                              <a:schemeClr val="accent2"/>
                                            </p:clrVal>
                                          </p:val>
                                        </p:tav>
                                        <p:tav tm="50000">
                                          <p:val>
                                            <p:clrVal>
                                              <a:schemeClr val="hlink"/>
                                            </p:clrVal>
                                          </p:val>
                                        </p:tav>
                                      </p:tavLst>
                                    </p:anim>
                                    <p:set>
                                      <p:cBhvr>
                                        <p:cTn id="9" dur="80"/>
                                        <p:tgtEl>
                                          <p:spTgt spid="422914"/>
                                        </p:tgtEl>
                                        <p:attrNameLst>
                                          <p:attrName>fill.type</p:attrName>
                                        </p:attrNameLst>
                                      </p:cBhvr>
                                      <p:to>
                                        <p:strVal val="solid"/>
                                      </p:to>
                                    </p:set>
                                  </p:childTnLst>
                                </p:cTn>
                              </p:par>
                            </p:childTnLst>
                          </p:cTn>
                        </p:par>
                        <p:par>
                          <p:cTn id="10" fill="hold" nodeType="afterGroup">
                            <p:stCondLst>
                              <p:cond delay="840"/>
                            </p:stCondLst>
                            <p:childTnLst>
                              <p:par>
                                <p:cTn id="11" presetID="5" presetClass="entr" presetSubtype="10" fill="hold" grpId="0" nodeType="afterEffect">
                                  <p:stCondLst>
                                    <p:cond delay="0"/>
                                  </p:stCondLst>
                                  <p:childTnLst>
                                    <p:set>
                                      <p:cBhvr>
                                        <p:cTn id="12" dur="1" fill="hold">
                                          <p:stCondLst>
                                            <p:cond delay="0"/>
                                          </p:stCondLst>
                                        </p:cTn>
                                        <p:tgtEl>
                                          <p:spTgt spid="422918">
                                            <p:txEl>
                                              <p:pRg st="0" end="0"/>
                                            </p:txEl>
                                          </p:spTgt>
                                        </p:tgtEl>
                                        <p:attrNameLst>
                                          <p:attrName>style.visibility</p:attrName>
                                        </p:attrNameLst>
                                      </p:cBhvr>
                                      <p:to>
                                        <p:strVal val="visible"/>
                                      </p:to>
                                    </p:set>
                                    <p:animEffect transition="in" filter="checkerboard(across)">
                                      <p:cBhvr>
                                        <p:cTn id="13" dur="500"/>
                                        <p:tgtEl>
                                          <p:spTgt spid="422918">
                                            <p:txEl>
                                              <p:pRg st="0" end="0"/>
                                            </p:txEl>
                                          </p:spTgt>
                                        </p:tgtEl>
                                      </p:cBhvr>
                                    </p:animEffect>
                                  </p:childTnLst>
                                </p:cTn>
                              </p:par>
                            </p:childTnLst>
                          </p:cTn>
                        </p:par>
                        <p:par>
                          <p:cTn id="14" fill="hold" nodeType="afterGroup">
                            <p:stCondLst>
                              <p:cond delay="1340"/>
                            </p:stCondLst>
                            <p:childTnLst>
                              <p:par>
                                <p:cTn id="15" presetID="5" presetClass="entr" presetSubtype="10" fill="hold" nodeType="afterEffect">
                                  <p:stCondLst>
                                    <p:cond delay="0"/>
                                  </p:stCondLst>
                                  <p:childTnLst>
                                    <p:set>
                                      <p:cBhvr>
                                        <p:cTn id="16" dur="1" fill="hold">
                                          <p:stCondLst>
                                            <p:cond delay="0"/>
                                          </p:stCondLst>
                                        </p:cTn>
                                        <p:tgtEl>
                                          <p:spTgt spid="422919"/>
                                        </p:tgtEl>
                                        <p:attrNameLst>
                                          <p:attrName>style.visibility</p:attrName>
                                        </p:attrNameLst>
                                      </p:cBhvr>
                                      <p:to>
                                        <p:strVal val="visible"/>
                                      </p:to>
                                    </p:set>
                                    <p:animEffect transition="in" filter="checkerboard(across)">
                                      <p:cBhvr>
                                        <p:cTn id="17" dur="500"/>
                                        <p:tgtEl>
                                          <p:spTgt spid="422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4" grpId="0"/>
      <p:bldP spid="422918"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D9613D5-B534-49E0-A2AF-4707FEFF5D6F}"/>
              </a:ext>
            </a:extLst>
          </p:cNvPr>
          <p:cNvSpPr>
            <a:spLocks noGrp="1"/>
          </p:cNvSpPr>
          <p:nvPr>
            <p:ph type="sldNum" sz="quarter" idx="10"/>
          </p:nvPr>
        </p:nvSpPr>
        <p:spPr/>
        <p:txBody>
          <a:bodyPr/>
          <a:lstStyle/>
          <a:p>
            <a:r>
              <a:rPr lang="en-GB" altLang="en-US"/>
              <a:t>Page </a:t>
            </a:r>
            <a:fld id="{FECF1B71-D430-445E-83B5-4D74918EFD3B}" type="slidenum">
              <a:rPr lang="en-GB" altLang="en-US"/>
              <a:pPr/>
              <a:t>63</a:t>
            </a:fld>
            <a:r>
              <a:rPr lang="en-GB" altLang="en-US" sz="1400" b="0">
                <a:solidFill>
                  <a:schemeClr val="tx1"/>
                </a:solidFill>
              </a:rPr>
              <a:t> | 05 June 2006 | UNIX Fundamentals </a:t>
            </a:r>
          </a:p>
        </p:txBody>
      </p:sp>
      <p:sp>
        <p:nvSpPr>
          <p:cNvPr id="353282" name="Rectangle 2">
            <a:extLst>
              <a:ext uri="{FF2B5EF4-FFF2-40B4-BE49-F238E27FC236}">
                <a16:creationId xmlns:a16="http://schemas.microsoft.com/office/drawing/2014/main" id="{7DA06749-C2C0-4155-897B-996CF079F553}"/>
              </a:ext>
            </a:extLst>
          </p:cNvPr>
          <p:cNvSpPr>
            <a:spLocks noGrp="1" noChangeArrowheads="1"/>
          </p:cNvSpPr>
          <p:nvPr>
            <p:ph type="title"/>
          </p:nvPr>
        </p:nvSpPr>
        <p:spPr/>
        <p:txBody>
          <a:bodyPr/>
          <a:lstStyle/>
          <a:p>
            <a:r>
              <a:rPr lang="en-GB" altLang="en-US" sz="4000"/>
              <a:t>Process Lifecycle - IV</a:t>
            </a:r>
          </a:p>
        </p:txBody>
      </p:sp>
      <p:pic>
        <p:nvPicPr>
          <p:cNvPr id="353284" name="Picture 4">
            <a:extLst>
              <a:ext uri="{FF2B5EF4-FFF2-40B4-BE49-F238E27FC236}">
                <a16:creationId xmlns:a16="http://schemas.microsoft.com/office/drawing/2014/main" id="{AC3AC41B-A844-4B70-99DC-7B9E5330A8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196975"/>
            <a:ext cx="6983412" cy="4537075"/>
          </a:xfrm>
          <a:prstGeom prst="rect">
            <a:avLst/>
          </a:prstGeom>
          <a:noFill/>
          <a:extLst>
            <a:ext uri="{909E8E84-426E-40DD-AFC4-6F175D3DCCD1}">
              <a14:hiddenFill xmlns:a14="http://schemas.microsoft.com/office/drawing/2010/main">
                <a:solidFill>
                  <a:srgbClr val="FFFFFF"/>
                </a:solidFill>
              </a14:hiddenFill>
            </a:ext>
          </a:extLst>
        </p:spPr>
      </p:pic>
      <p:sp>
        <p:nvSpPr>
          <p:cNvPr id="353283" name="Rectangle 3">
            <a:extLst>
              <a:ext uri="{FF2B5EF4-FFF2-40B4-BE49-F238E27FC236}">
                <a16:creationId xmlns:a16="http://schemas.microsoft.com/office/drawing/2014/main" id="{047E3F5A-A806-4BA6-A9F0-299FCA0B91CE}"/>
              </a:ext>
            </a:extLst>
          </p:cNvPr>
          <p:cNvSpPr>
            <a:spLocks noGrp="1" noChangeArrowheads="1"/>
          </p:cNvSpPr>
          <p:nvPr>
            <p:ph type="body" idx="1"/>
          </p:nvPr>
        </p:nvSpPr>
        <p:spPr/>
        <p:txBody>
          <a:bodyPr/>
          <a:lstStyle/>
          <a:p>
            <a:pPr>
              <a:buFont typeface="Wingdings" panose="05000000000000000000" pitchFamily="2" charset="2"/>
              <a:buNone/>
            </a:pPr>
            <a:r>
              <a:rPr lang="en-GB" altLang="en-US"/>
              <a:t>Process Hierarchy</a:t>
            </a:r>
          </a:p>
          <a:p>
            <a:endParaRPr lang="en-GB" altLang="en-US"/>
          </a:p>
          <a:p>
            <a:endParaRPr lang="en-GB" altLang="en-US"/>
          </a:p>
          <a:p>
            <a:endParaRPr lang="en-GB" altLang="en-US"/>
          </a:p>
          <a:p>
            <a:endParaRPr lang="en-GB" altLang="en-US"/>
          </a:p>
          <a:p>
            <a:endParaRPr lang="en-GB" altLang="en-US"/>
          </a:p>
          <a:p>
            <a:endParaRPr lang="en-GB" altLang="en-US"/>
          </a:p>
          <a:p>
            <a:endParaRPr lang="en-GB" altLang="en-US"/>
          </a:p>
          <a:p>
            <a:pPr>
              <a:buFont typeface="Wingdings" panose="05000000000000000000" pitchFamily="2" charset="2"/>
              <a:buNone/>
            </a:pPr>
            <a:endParaRPr lang="en-GB" altLang="en-US"/>
          </a:p>
          <a:p>
            <a:pPr>
              <a:buFont typeface="Wingdings" panose="05000000000000000000" pitchFamily="2" charset="2"/>
              <a:buNone/>
            </a:pPr>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53282"/>
                                        </p:tgtEl>
                                        <p:attrNameLst>
                                          <p:attrName>style.visibility</p:attrName>
                                        </p:attrNameLst>
                                      </p:cBhvr>
                                      <p:to>
                                        <p:strVal val="visible"/>
                                      </p:to>
                                    </p:set>
                                    <p:anim calcmode="discrete" valueType="clr">
                                      <p:cBhvr override="childStyle">
                                        <p:cTn id="7" dur="80"/>
                                        <p:tgtEl>
                                          <p:spTgt spid="35328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53282"/>
                                        </p:tgtEl>
                                        <p:attrNameLst>
                                          <p:attrName>fillcolor</p:attrName>
                                        </p:attrNameLst>
                                      </p:cBhvr>
                                      <p:tavLst>
                                        <p:tav tm="0">
                                          <p:val>
                                            <p:clrVal>
                                              <a:schemeClr val="accent2"/>
                                            </p:clrVal>
                                          </p:val>
                                        </p:tav>
                                        <p:tav tm="50000">
                                          <p:val>
                                            <p:clrVal>
                                              <a:schemeClr val="hlink"/>
                                            </p:clrVal>
                                          </p:val>
                                        </p:tav>
                                      </p:tavLst>
                                    </p:anim>
                                    <p:set>
                                      <p:cBhvr>
                                        <p:cTn id="9" dur="80"/>
                                        <p:tgtEl>
                                          <p:spTgt spid="353282"/>
                                        </p:tgtEl>
                                        <p:attrNameLst>
                                          <p:attrName>fill.type</p:attrName>
                                        </p:attrNameLst>
                                      </p:cBhvr>
                                      <p:to>
                                        <p:strVal val="solid"/>
                                      </p:to>
                                    </p:set>
                                  </p:childTnLst>
                                </p:cTn>
                              </p:par>
                            </p:childTnLst>
                          </p:cTn>
                        </p:par>
                        <p:par>
                          <p:cTn id="10" fill="hold" nodeType="afterGroup">
                            <p:stCondLst>
                              <p:cond delay="800"/>
                            </p:stCondLst>
                            <p:childTnLst>
                              <p:par>
                                <p:cTn id="11" presetID="5" presetClass="entr" presetSubtype="10" fill="hold" grpId="0" nodeType="afterEffect">
                                  <p:stCondLst>
                                    <p:cond delay="0"/>
                                  </p:stCondLst>
                                  <p:childTnLst>
                                    <p:set>
                                      <p:cBhvr>
                                        <p:cTn id="12" dur="1" fill="hold">
                                          <p:stCondLst>
                                            <p:cond delay="0"/>
                                          </p:stCondLst>
                                        </p:cTn>
                                        <p:tgtEl>
                                          <p:spTgt spid="353283">
                                            <p:txEl>
                                              <p:pRg st="0" end="0"/>
                                            </p:txEl>
                                          </p:spTgt>
                                        </p:tgtEl>
                                        <p:attrNameLst>
                                          <p:attrName>style.visibility</p:attrName>
                                        </p:attrNameLst>
                                      </p:cBhvr>
                                      <p:to>
                                        <p:strVal val="visible"/>
                                      </p:to>
                                    </p:set>
                                    <p:animEffect transition="in" filter="checkerboard(across)">
                                      <p:cBhvr>
                                        <p:cTn id="13" dur="500"/>
                                        <p:tgtEl>
                                          <p:spTgt spid="353283">
                                            <p:txEl>
                                              <p:pRg st="0" end="0"/>
                                            </p:txEl>
                                          </p:spTgt>
                                        </p:tgtEl>
                                      </p:cBhvr>
                                    </p:animEffect>
                                  </p:childTnLst>
                                </p:cTn>
                              </p:par>
                            </p:childTnLst>
                          </p:cTn>
                        </p:par>
                        <p:par>
                          <p:cTn id="14" fill="hold" nodeType="afterGroup">
                            <p:stCondLst>
                              <p:cond delay="1300"/>
                            </p:stCondLst>
                            <p:childTnLst>
                              <p:par>
                                <p:cTn id="15" presetID="9" presetClass="entr" presetSubtype="0" fill="hold" nodeType="afterEffect">
                                  <p:stCondLst>
                                    <p:cond delay="0"/>
                                  </p:stCondLst>
                                  <p:childTnLst>
                                    <p:set>
                                      <p:cBhvr>
                                        <p:cTn id="16" dur="1" fill="hold">
                                          <p:stCondLst>
                                            <p:cond delay="0"/>
                                          </p:stCondLst>
                                        </p:cTn>
                                        <p:tgtEl>
                                          <p:spTgt spid="353284"/>
                                        </p:tgtEl>
                                        <p:attrNameLst>
                                          <p:attrName>style.visibility</p:attrName>
                                        </p:attrNameLst>
                                      </p:cBhvr>
                                      <p:to>
                                        <p:strVal val="visible"/>
                                      </p:to>
                                    </p:set>
                                    <p:animEffect transition="in" filter="dissolve">
                                      <p:cBhvr>
                                        <p:cTn id="17" dur="1000"/>
                                        <p:tgtEl>
                                          <p:spTgt spid="353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p:bldP spid="35328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2C49D4CB-4189-4A0C-9AE3-47B2AF38364B}"/>
              </a:ext>
            </a:extLst>
          </p:cNvPr>
          <p:cNvSpPr>
            <a:spLocks noGrp="1"/>
          </p:cNvSpPr>
          <p:nvPr>
            <p:ph type="sldNum" sz="quarter" idx="10"/>
          </p:nvPr>
        </p:nvSpPr>
        <p:spPr/>
        <p:txBody>
          <a:bodyPr/>
          <a:lstStyle/>
          <a:p>
            <a:r>
              <a:rPr lang="en-GB" altLang="en-US"/>
              <a:t>Page </a:t>
            </a:r>
            <a:fld id="{717A06F8-BBA2-449C-B6D7-8D4651B02181}" type="slidenum">
              <a:rPr lang="en-GB" altLang="en-US"/>
              <a:pPr/>
              <a:t>64</a:t>
            </a:fld>
            <a:r>
              <a:rPr lang="en-GB" altLang="en-US" sz="1400" b="0">
                <a:solidFill>
                  <a:schemeClr val="tx1"/>
                </a:solidFill>
              </a:rPr>
              <a:t> | 05 June 2006 | UNIX Fundamentals </a:t>
            </a:r>
          </a:p>
        </p:txBody>
      </p:sp>
      <p:pic>
        <p:nvPicPr>
          <p:cNvPr id="359428" name="Picture 4">
            <a:extLst>
              <a:ext uri="{FF2B5EF4-FFF2-40B4-BE49-F238E27FC236}">
                <a16:creationId xmlns:a16="http://schemas.microsoft.com/office/drawing/2014/main" id="{8008D280-0806-4931-A471-2544158B6CBB}"/>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426" name="Rectangle 2">
            <a:extLst>
              <a:ext uri="{FF2B5EF4-FFF2-40B4-BE49-F238E27FC236}">
                <a16:creationId xmlns:a16="http://schemas.microsoft.com/office/drawing/2014/main" id="{AAAA88A5-70EF-49ED-8424-173621E1EB89}"/>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359427" name="Rectangle 3">
            <a:extLst>
              <a:ext uri="{FF2B5EF4-FFF2-40B4-BE49-F238E27FC236}">
                <a16:creationId xmlns:a16="http://schemas.microsoft.com/office/drawing/2014/main" id="{A9EB37CA-8E9B-42BC-A77D-CE82CA93C4A0}"/>
              </a:ext>
            </a:extLst>
          </p:cNvPr>
          <p:cNvSpPr>
            <a:spLocks noGrp="1" noChangeArrowheads="1"/>
          </p:cNvSpPr>
          <p:nvPr>
            <p:ph type="body" idx="1"/>
          </p:nvPr>
        </p:nvSpPr>
        <p:spPr>
          <a:xfrm>
            <a:off x="685800" y="1484313"/>
            <a:ext cx="7772400" cy="4321175"/>
          </a:xfrm>
        </p:spPr>
        <p:txBody>
          <a:bodyPr/>
          <a:lstStyle/>
          <a:p>
            <a:pPr>
              <a:lnSpc>
                <a:spcPct val="90000"/>
              </a:lnSpc>
            </a:pPr>
            <a:r>
              <a:rPr lang="en-US" altLang="en-US" sz="2000">
                <a:solidFill>
                  <a:schemeClr val="hlink"/>
                </a:solidFill>
              </a:rPr>
              <a:t>UNIX History</a:t>
            </a:r>
          </a:p>
          <a:p>
            <a:pPr>
              <a:lnSpc>
                <a:spcPct val="90000"/>
              </a:lnSpc>
            </a:pPr>
            <a:r>
              <a:rPr lang="en-US" altLang="en-US" sz="2000">
                <a:solidFill>
                  <a:schemeClr val="hlink"/>
                </a:solidFill>
              </a:rPr>
              <a:t>The Many Flavours’ of UNIX</a:t>
            </a:r>
          </a:p>
          <a:p>
            <a:pPr>
              <a:lnSpc>
                <a:spcPct val="90000"/>
              </a:lnSpc>
            </a:pPr>
            <a:r>
              <a:rPr lang="en-US" altLang="en-US" sz="2000">
                <a:solidFill>
                  <a:schemeClr val="hlink"/>
                </a:solidFill>
              </a:rPr>
              <a:t>The Structure of UNIX</a:t>
            </a:r>
          </a:p>
          <a:p>
            <a:pPr>
              <a:lnSpc>
                <a:spcPct val="90000"/>
              </a:lnSpc>
            </a:pPr>
            <a:r>
              <a:rPr lang="en-US" altLang="en-US" sz="2000">
                <a:solidFill>
                  <a:schemeClr val="hlink"/>
                </a:solidFill>
              </a:rPr>
              <a:t>Access to UNIX Systems</a:t>
            </a:r>
          </a:p>
          <a:p>
            <a:pPr>
              <a:lnSpc>
                <a:spcPct val="90000"/>
              </a:lnSpc>
            </a:pPr>
            <a:r>
              <a:rPr lang="en-US" altLang="en-US" sz="2800">
                <a:solidFill>
                  <a:srgbClr val="800000"/>
                </a:solidFill>
              </a:rPr>
              <a:t>Processes</a:t>
            </a:r>
          </a:p>
          <a:p>
            <a:pPr lvl="1">
              <a:lnSpc>
                <a:spcPct val="90000"/>
              </a:lnSpc>
            </a:pPr>
            <a:r>
              <a:rPr lang="en-US" altLang="en-US" sz="1800">
                <a:solidFill>
                  <a:schemeClr val="hlink"/>
                </a:solidFill>
              </a:rPr>
              <a:t>Process Types</a:t>
            </a:r>
          </a:p>
          <a:p>
            <a:pPr lvl="1">
              <a:lnSpc>
                <a:spcPct val="90000"/>
              </a:lnSpc>
            </a:pPr>
            <a:r>
              <a:rPr lang="en-US" altLang="en-US" sz="1800">
                <a:solidFill>
                  <a:schemeClr val="hlink"/>
                </a:solidFill>
              </a:rPr>
              <a:t>Job Control For Processes</a:t>
            </a:r>
          </a:p>
          <a:p>
            <a:pPr lvl="1">
              <a:lnSpc>
                <a:spcPct val="90000"/>
              </a:lnSpc>
            </a:pPr>
            <a:r>
              <a:rPr lang="en-US" altLang="en-US" sz="1800">
                <a:solidFill>
                  <a:schemeClr val="hlink"/>
                </a:solidFill>
              </a:rPr>
              <a:t>Process Lifecycle</a:t>
            </a:r>
          </a:p>
          <a:p>
            <a:pPr lvl="1">
              <a:lnSpc>
                <a:spcPct val="90000"/>
              </a:lnSpc>
            </a:pPr>
            <a:r>
              <a:rPr lang="en-US" altLang="en-US" sz="1800">
                <a:solidFill>
                  <a:srgbClr val="800000"/>
                </a:solidFill>
              </a:rPr>
              <a:t>Process Control</a:t>
            </a:r>
          </a:p>
          <a:p>
            <a:pPr lvl="1">
              <a:lnSpc>
                <a:spcPct val="90000"/>
              </a:lnSpc>
            </a:pPr>
            <a:r>
              <a:rPr lang="en-US" altLang="en-US" sz="1800">
                <a:solidFill>
                  <a:schemeClr val="hlink"/>
                </a:solidFill>
              </a:rPr>
              <a:t>Process Attributes</a:t>
            </a:r>
          </a:p>
          <a:p>
            <a:pPr>
              <a:lnSpc>
                <a:spcPct val="90000"/>
              </a:lnSpc>
            </a:pPr>
            <a:r>
              <a:rPr lang="en-US" altLang="en-US" sz="2000">
                <a:solidFill>
                  <a:schemeClr val="hlink"/>
                </a:solidFill>
              </a:rPr>
              <a:t>Filesystems &amp; Directories</a:t>
            </a:r>
          </a:p>
          <a:p>
            <a:pPr>
              <a:lnSpc>
                <a:spcPct val="90000"/>
              </a:lnSpc>
            </a:pPr>
            <a:r>
              <a:rPr lang="en-US" altLang="en-US" sz="2000">
                <a:solidFill>
                  <a:schemeClr val="hlink"/>
                </a:solidFill>
              </a:rPr>
              <a:t>Devices</a:t>
            </a:r>
          </a:p>
          <a:p>
            <a:pPr>
              <a:lnSpc>
                <a:spcPct val="90000"/>
              </a:lnSpc>
            </a:pPr>
            <a:endParaRPr lang="en-GB" altLang="en-US" sz="2000">
              <a:solidFill>
                <a:schemeClr val="hlink"/>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9426"/>
                                        </p:tgtEl>
                                        <p:attrNameLst>
                                          <p:attrName>style.visibility</p:attrName>
                                        </p:attrNameLst>
                                      </p:cBhvr>
                                      <p:to>
                                        <p:strVal val="visible"/>
                                      </p:to>
                                    </p:set>
                                    <p:animEffect transition="in" filter="fade">
                                      <p:cBhvr>
                                        <p:cTn id="7" dur="2000"/>
                                        <p:tgtEl>
                                          <p:spTgt spid="3594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9427"/>
                                        </p:tgtEl>
                                        <p:attrNameLst>
                                          <p:attrName>style.visibility</p:attrName>
                                        </p:attrNameLst>
                                      </p:cBhvr>
                                      <p:to>
                                        <p:strVal val="visible"/>
                                      </p:to>
                                    </p:set>
                                    <p:animEffect transition="in" filter="fade">
                                      <p:cBhvr>
                                        <p:cTn id="10" dur="2000"/>
                                        <p:tgtEl>
                                          <p:spTgt spid="359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p:bldP spid="359427" grpId="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E17F1B-3DE8-448D-9076-1005B00FE254}"/>
              </a:ext>
            </a:extLst>
          </p:cNvPr>
          <p:cNvSpPr>
            <a:spLocks noGrp="1"/>
          </p:cNvSpPr>
          <p:nvPr>
            <p:ph type="sldNum" sz="quarter" idx="10"/>
          </p:nvPr>
        </p:nvSpPr>
        <p:spPr/>
        <p:txBody>
          <a:bodyPr/>
          <a:lstStyle/>
          <a:p>
            <a:r>
              <a:rPr lang="en-GB" altLang="en-US"/>
              <a:t>Page </a:t>
            </a:r>
            <a:fld id="{AF65A1C8-E3BB-45D3-9E27-39079F2B6119}" type="slidenum">
              <a:rPr lang="en-GB" altLang="en-US"/>
              <a:pPr/>
              <a:t>65</a:t>
            </a:fld>
            <a:r>
              <a:rPr lang="en-GB" altLang="en-US" sz="1400" b="0">
                <a:solidFill>
                  <a:schemeClr val="tx1"/>
                </a:solidFill>
              </a:rPr>
              <a:t> | 05 June 2006 | UNIX Fundamentals </a:t>
            </a:r>
          </a:p>
        </p:txBody>
      </p:sp>
      <p:sp>
        <p:nvSpPr>
          <p:cNvPr id="428034" name="Rectangle 2">
            <a:extLst>
              <a:ext uri="{FF2B5EF4-FFF2-40B4-BE49-F238E27FC236}">
                <a16:creationId xmlns:a16="http://schemas.microsoft.com/office/drawing/2014/main" id="{AE0C2188-DFCD-4142-93CB-40B66AFED928}"/>
              </a:ext>
            </a:extLst>
          </p:cNvPr>
          <p:cNvSpPr>
            <a:spLocks noGrp="1" noChangeArrowheads="1"/>
          </p:cNvSpPr>
          <p:nvPr>
            <p:ph type="title"/>
          </p:nvPr>
        </p:nvSpPr>
        <p:spPr/>
        <p:txBody>
          <a:bodyPr/>
          <a:lstStyle/>
          <a:p>
            <a:r>
              <a:rPr lang="en-GB" altLang="en-US" sz="4000"/>
              <a:t>Process Control - I</a:t>
            </a:r>
          </a:p>
        </p:txBody>
      </p:sp>
      <p:pic>
        <p:nvPicPr>
          <p:cNvPr id="428036" name="Picture 4">
            <a:extLst>
              <a:ext uri="{FF2B5EF4-FFF2-40B4-BE49-F238E27FC236}">
                <a16:creationId xmlns:a16="http://schemas.microsoft.com/office/drawing/2014/main" id="{6C2B8631-1B03-4474-923C-5B43373ED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125538"/>
            <a:ext cx="6678612" cy="4476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28034"/>
                                        </p:tgtEl>
                                        <p:attrNameLst>
                                          <p:attrName>style.visibility</p:attrName>
                                        </p:attrNameLst>
                                      </p:cBhvr>
                                      <p:to>
                                        <p:strVal val="visible"/>
                                      </p:to>
                                    </p:set>
                                    <p:anim calcmode="discrete" valueType="clr">
                                      <p:cBhvr override="childStyle">
                                        <p:cTn id="7" dur="80"/>
                                        <p:tgtEl>
                                          <p:spTgt spid="42803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28034"/>
                                        </p:tgtEl>
                                        <p:attrNameLst>
                                          <p:attrName>fillcolor</p:attrName>
                                        </p:attrNameLst>
                                      </p:cBhvr>
                                      <p:tavLst>
                                        <p:tav tm="0">
                                          <p:val>
                                            <p:clrVal>
                                              <a:schemeClr val="accent2"/>
                                            </p:clrVal>
                                          </p:val>
                                        </p:tav>
                                        <p:tav tm="50000">
                                          <p:val>
                                            <p:clrVal>
                                              <a:schemeClr val="hlink"/>
                                            </p:clrVal>
                                          </p:val>
                                        </p:tav>
                                      </p:tavLst>
                                    </p:anim>
                                    <p:set>
                                      <p:cBhvr>
                                        <p:cTn id="9" dur="80"/>
                                        <p:tgtEl>
                                          <p:spTgt spid="428034"/>
                                        </p:tgtEl>
                                        <p:attrNameLst>
                                          <p:attrName>fill.type</p:attrName>
                                        </p:attrNameLst>
                                      </p:cBhvr>
                                      <p:to>
                                        <p:strVal val="solid"/>
                                      </p:to>
                                    </p:set>
                                  </p:childTnLst>
                                </p:cTn>
                              </p:par>
                            </p:childTnLst>
                          </p:cTn>
                        </p:par>
                        <p:par>
                          <p:cTn id="10" fill="hold" nodeType="afterGroup">
                            <p:stCondLst>
                              <p:cond delay="680"/>
                            </p:stCondLst>
                            <p:childTnLst>
                              <p:par>
                                <p:cTn id="11" presetID="5" presetClass="entr" presetSubtype="10" fill="hold" nodeType="afterEffect">
                                  <p:stCondLst>
                                    <p:cond delay="0"/>
                                  </p:stCondLst>
                                  <p:childTnLst>
                                    <p:set>
                                      <p:cBhvr>
                                        <p:cTn id="12" dur="1" fill="hold">
                                          <p:stCondLst>
                                            <p:cond delay="0"/>
                                          </p:stCondLst>
                                        </p:cTn>
                                        <p:tgtEl>
                                          <p:spTgt spid="428036"/>
                                        </p:tgtEl>
                                        <p:attrNameLst>
                                          <p:attrName>style.visibility</p:attrName>
                                        </p:attrNameLst>
                                      </p:cBhvr>
                                      <p:to>
                                        <p:strVal val="visible"/>
                                      </p:to>
                                    </p:set>
                                    <p:animEffect transition="in" filter="checkerboard(across)">
                                      <p:cBhvr>
                                        <p:cTn id="13" dur="500"/>
                                        <p:tgtEl>
                                          <p:spTgt spid="428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4" grpId="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247F94-3FEA-4578-AD83-DEF5756E132A}"/>
              </a:ext>
            </a:extLst>
          </p:cNvPr>
          <p:cNvSpPr>
            <a:spLocks noGrp="1"/>
          </p:cNvSpPr>
          <p:nvPr>
            <p:ph type="sldNum" sz="quarter" idx="10"/>
          </p:nvPr>
        </p:nvSpPr>
        <p:spPr/>
        <p:txBody>
          <a:bodyPr/>
          <a:lstStyle/>
          <a:p>
            <a:r>
              <a:rPr lang="en-GB" altLang="en-US"/>
              <a:t>Page </a:t>
            </a:r>
            <a:fld id="{321AF2F5-F37C-41AE-9BFB-569F2096A56C}" type="slidenum">
              <a:rPr lang="en-GB" altLang="en-US"/>
              <a:pPr/>
              <a:t>66</a:t>
            </a:fld>
            <a:r>
              <a:rPr lang="en-GB" altLang="en-US" sz="1400" b="0">
                <a:solidFill>
                  <a:schemeClr val="tx1"/>
                </a:solidFill>
              </a:rPr>
              <a:t> | 05 June 2006 | UNIX Fundamentals </a:t>
            </a:r>
          </a:p>
        </p:txBody>
      </p:sp>
      <p:sp>
        <p:nvSpPr>
          <p:cNvPr id="349186" name="Rectangle 2">
            <a:extLst>
              <a:ext uri="{FF2B5EF4-FFF2-40B4-BE49-F238E27FC236}">
                <a16:creationId xmlns:a16="http://schemas.microsoft.com/office/drawing/2014/main" id="{232ADC27-2878-442B-94E5-93E391722C78}"/>
              </a:ext>
            </a:extLst>
          </p:cNvPr>
          <p:cNvSpPr>
            <a:spLocks noGrp="1" noChangeArrowheads="1"/>
          </p:cNvSpPr>
          <p:nvPr>
            <p:ph type="title"/>
          </p:nvPr>
        </p:nvSpPr>
        <p:spPr/>
        <p:txBody>
          <a:bodyPr/>
          <a:lstStyle/>
          <a:p>
            <a:r>
              <a:rPr lang="en-GB" altLang="en-US" sz="4000"/>
              <a:t>Process Control – II Signals</a:t>
            </a:r>
          </a:p>
        </p:txBody>
      </p:sp>
      <p:sp>
        <p:nvSpPr>
          <p:cNvPr id="349187" name="Rectangle 3">
            <a:extLst>
              <a:ext uri="{FF2B5EF4-FFF2-40B4-BE49-F238E27FC236}">
                <a16:creationId xmlns:a16="http://schemas.microsoft.com/office/drawing/2014/main" id="{B32CF581-6684-45F5-B806-7F3FEC786750}"/>
              </a:ext>
            </a:extLst>
          </p:cNvPr>
          <p:cNvSpPr>
            <a:spLocks noGrp="1" noChangeArrowheads="1"/>
          </p:cNvSpPr>
          <p:nvPr>
            <p:ph type="body" idx="1"/>
          </p:nvPr>
        </p:nvSpPr>
        <p:spPr/>
        <p:txBody>
          <a:bodyPr/>
          <a:lstStyle/>
          <a:p>
            <a:r>
              <a:rPr lang="en-GB" altLang="en-US"/>
              <a:t>Facility for handling exceptional conditions similar to software interrupts (</a:t>
            </a:r>
            <a:r>
              <a:rPr lang="en-GB" altLang="en-US" i="1"/>
              <a:t>kill –l</a:t>
            </a:r>
            <a:r>
              <a:rPr lang="en-GB" altLang="en-US"/>
              <a:t> shows signal list)</a:t>
            </a:r>
          </a:p>
          <a:p>
            <a:r>
              <a:rPr lang="en-GB" altLang="en-US"/>
              <a:t>The </a:t>
            </a:r>
            <a:r>
              <a:rPr lang="en-GB" altLang="en-US" i="1"/>
              <a:t>interrupt</a:t>
            </a:r>
            <a:r>
              <a:rPr lang="en-GB" altLang="en-US"/>
              <a:t> signal, SIGINT, is used to stop a command before that command completes (usually produced by ^C).</a:t>
            </a:r>
          </a:p>
          <a:p>
            <a:r>
              <a:rPr lang="en-GB" altLang="en-US"/>
              <a:t>Signal use has expanded beyond dealing with exceptional events. </a:t>
            </a:r>
          </a:p>
          <a:p>
            <a:pPr lvl="1"/>
            <a:r>
              <a:rPr lang="en-GB" altLang="en-US"/>
              <a:t>Start and stop subprocesses on demand</a:t>
            </a:r>
          </a:p>
          <a:p>
            <a:pPr lvl="1"/>
            <a:r>
              <a:rPr lang="en-GB" altLang="en-US"/>
              <a:t>SIGWINCH informs a process that the window in which output is being displayed has changed size.</a:t>
            </a:r>
          </a:p>
          <a:p>
            <a:pPr lvl="1"/>
            <a:r>
              <a:rPr lang="en-GB" altLang="en-US"/>
              <a:t>Deliver urgent data from network connections.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49186"/>
                                        </p:tgtEl>
                                        <p:attrNameLst>
                                          <p:attrName>style.visibility</p:attrName>
                                        </p:attrNameLst>
                                      </p:cBhvr>
                                      <p:to>
                                        <p:strVal val="visible"/>
                                      </p:to>
                                    </p:set>
                                    <p:anim calcmode="discrete" valueType="clr">
                                      <p:cBhvr override="childStyle">
                                        <p:cTn id="7" dur="80"/>
                                        <p:tgtEl>
                                          <p:spTgt spid="34918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49186"/>
                                        </p:tgtEl>
                                        <p:attrNameLst>
                                          <p:attrName>fillcolor</p:attrName>
                                        </p:attrNameLst>
                                      </p:cBhvr>
                                      <p:tavLst>
                                        <p:tav tm="0">
                                          <p:val>
                                            <p:clrVal>
                                              <a:schemeClr val="accent2"/>
                                            </p:clrVal>
                                          </p:val>
                                        </p:tav>
                                        <p:tav tm="50000">
                                          <p:val>
                                            <p:clrVal>
                                              <a:schemeClr val="hlink"/>
                                            </p:clrVal>
                                          </p:val>
                                        </p:tav>
                                      </p:tavLst>
                                    </p:anim>
                                    <p:set>
                                      <p:cBhvr>
                                        <p:cTn id="9" dur="80"/>
                                        <p:tgtEl>
                                          <p:spTgt spid="349186"/>
                                        </p:tgtEl>
                                        <p:attrNameLst>
                                          <p:attrName>fill.type</p:attrName>
                                        </p:attrNameLst>
                                      </p:cBhvr>
                                      <p:to>
                                        <p:strVal val="solid"/>
                                      </p:to>
                                    </p:set>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349187">
                                            <p:txEl>
                                              <p:pRg st="0" end="0"/>
                                            </p:txEl>
                                          </p:spTgt>
                                        </p:tgtEl>
                                        <p:attrNameLst>
                                          <p:attrName>style.visibility</p:attrName>
                                        </p:attrNameLst>
                                      </p:cBhvr>
                                      <p:to>
                                        <p:strVal val="visible"/>
                                      </p:to>
                                    </p:set>
                                    <p:animEffect transition="in" filter="checkerboard(across)">
                                      <p:cBhvr>
                                        <p:cTn id="13" dur="500"/>
                                        <p:tgtEl>
                                          <p:spTgt spid="34918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49187">
                                            <p:txEl>
                                              <p:pRg st="1" end="1"/>
                                            </p:txEl>
                                          </p:spTgt>
                                        </p:tgtEl>
                                        <p:attrNameLst>
                                          <p:attrName>style.visibility</p:attrName>
                                        </p:attrNameLst>
                                      </p:cBhvr>
                                      <p:to>
                                        <p:strVal val="visible"/>
                                      </p:to>
                                    </p:set>
                                    <p:animEffect transition="in" filter="checkerboard(across)">
                                      <p:cBhvr>
                                        <p:cTn id="18" dur="500"/>
                                        <p:tgtEl>
                                          <p:spTgt spid="349187">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49187">
                                            <p:txEl>
                                              <p:pRg st="2" end="2"/>
                                            </p:txEl>
                                          </p:spTgt>
                                        </p:tgtEl>
                                        <p:attrNameLst>
                                          <p:attrName>style.visibility</p:attrName>
                                        </p:attrNameLst>
                                      </p:cBhvr>
                                      <p:to>
                                        <p:strVal val="visible"/>
                                      </p:to>
                                    </p:set>
                                    <p:animEffect transition="in" filter="checkerboard(across)">
                                      <p:cBhvr>
                                        <p:cTn id="23" dur="500"/>
                                        <p:tgtEl>
                                          <p:spTgt spid="349187">
                                            <p:txEl>
                                              <p:pRg st="2" end="2"/>
                                            </p:txEl>
                                          </p:spTgt>
                                        </p:tgtEl>
                                      </p:cBhvr>
                                    </p:animEffect>
                                  </p:childTnLst>
                                </p:cTn>
                              </p:par>
                            </p:childTnLst>
                          </p:cTn>
                        </p:par>
                        <p:par>
                          <p:cTn id="24" fill="hold" nodeType="afterGroup">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349187">
                                            <p:txEl>
                                              <p:pRg st="3" end="3"/>
                                            </p:txEl>
                                          </p:spTgt>
                                        </p:tgtEl>
                                        <p:attrNameLst>
                                          <p:attrName>style.visibility</p:attrName>
                                        </p:attrNameLst>
                                      </p:cBhvr>
                                      <p:to>
                                        <p:strVal val="visible"/>
                                      </p:to>
                                    </p:set>
                                    <p:anim calcmode="lin" valueType="num">
                                      <p:cBhvr additive="base">
                                        <p:cTn id="27" dur="500" fill="hold"/>
                                        <p:tgtEl>
                                          <p:spTgt spid="349187">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9187">
                                            <p:txEl>
                                              <p:pRg st="3" end="3"/>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000"/>
                            </p:stCondLst>
                            <p:childTnLst>
                              <p:par>
                                <p:cTn id="30" presetID="2" presetClass="entr" presetSubtype="4" fill="hold" grpId="0" nodeType="afterEffect">
                                  <p:stCondLst>
                                    <p:cond delay="0"/>
                                  </p:stCondLst>
                                  <p:childTnLst>
                                    <p:set>
                                      <p:cBhvr>
                                        <p:cTn id="31" dur="1" fill="hold">
                                          <p:stCondLst>
                                            <p:cond delay="0"/>
                                          </p:stCondLst>
                                        </p:cTn>
                                        <p:tgtEl>
                                          <p:spTgt spid="349187">
                                            <p:txEl>
                                              <p:pRg st="4" end="4"/>
                                            </p:txEl>
                                          </p:spTgt>
                                        </p:tgtEl>
                                        <p:attrNameLst>
                                          <p:attrName>style.visibility</p:attrName>
                                        </p:attrNameLst>
                                      </p:cBhvr>
                                      <p:to>
                                        <p:strVal val="visible"/>
                                      </p:to>
                                    </p:set>
                                    <p:anim calcmode="lin" valueType="num">
                                      <p:cBhvr additive="base">
                                        <p:cTn id="32" dur="500" fill="hold"/>
                                        <p:tgtEl>
                                          <p:spTgt spid="349187">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49187">
                                            <p:txEl>
                                              <p:pRg st="4" end="4"/>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349187">
                                            <p:txEl>
                                              <p:pRg st="5" end="5"/>
                                            </p:txEl>
                                          </p:spTgt>
                                        </p:tgtEl>
                                        <p:attrNameLst>
                                          <p:attrName>style.visibility</p:attrName>
                                        </p:attrNameLst>
                                      </p:cBhvr>
                                      <p:to>
                                        <p:strVal val="visible"/>
                                      </p:to>
                                    </p:set>
                                    <p:anim calcmode="lin" valueType="num">
                                      <p:cBhvr additive="base">
                                        <p:cTn id="37" dur="500" fill="hold"/>
                                        <p:tgtEl>
                                          <p:spTgt spid="34918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91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6" grpId="0"/>
      <p:bldP spid="349187"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6E66DB-8E9B-4400-B50A-CA6B9E4E50E9}"/>
              </a:ext>
            </a:extLst>
          </p:cNvPr>
          <p:cNvSpPr>
            <a:spLocks noGrp="1"/>
          </p:cNvSpPr>
          <p:nvPr>
            <p:ph type="sldNum" sz="quarter" idx="10"/>
          </p:nvPr>
        </p:nvSpPr>
        <p:spPr/>
        <p:txBody>
          <a:bodyPr/>
          <a:lstStyle/>
          <a:p>
            <a:r>
              <a:rPr lang="en-GB" altLang="en-US"/>
              <a:t>Page </a:t>
            </a:r>
            <a:fld id="{585A36CE-C645-4F90-A5EF-39886A7D7EE8}" type="slidenum">
              <a:rPr lang="en-GB" altLang="en-US"/>
              <a:pPr/>
              <a:t>67</a:t>
            </a:fld>
            <a:r>
              <a:rPr lang="en-GB" altLang="en-US" sz="1400" b="0">
                <a:solidFill>
                  <a:schemeClr val="tx1"/>
                </a:solidFill>
              </a:rPr>
              <a:t> | 05 June 2006 | UNIX Fundamentals </a:t>
            </a:r>
          </a:p>
        </p:txBody>
      </p:sp>
      <p:sp>
        <p:nvSpPr>
          <p:cNvPr id="348162" name="Rectangle 2">
            <a:extLst>
              <a:ext uri="{FF2B5EF4-FFF2-40B4-BE49-F238E27FC236}">
                <a16:creationId xmlns:a16="http://schemas.microsoft.com/office/drawing/2014/main" id="{5E6EF165-EE10-4B22-B1E9-47BE3D4DE107}"/>
              </a:ext>
            </a:extLst>
          </p:cNvPr>
          <p:cNvSpPr>
            <a:spLocks noGrp="1" noChangeArrowheads="1"/>
          </p:cNvSpPr>
          <p:nvPr>
            <p:ph type="title"/>
          </p:nvPr>
        </p:nvSpPr>
        <p:spPr/>
        <p:txBody>
          <a:bodyPr/>
          <a:lstStyle/>
          <a:p>
            <a:r>
              <a:rPr lang="en-GB" altLang="en-US" sz="4000"/>
              <a:t>Process Control - III</a:t>
            </a:r>
          </a:p>
        </p:txBody>
      </p:sp>
      <p:sp>
        <p:nvSpPr>
          <p:cNvPr id="348163" name="Rectangle 3">
            <a:extLst>
              <a:ext uri="{FF2B5EF4-FFF2-40B4-BE49-F238E27FC236}">
                <a16:creationId xmlns:a16="http://schemas.microsoft.com/office/drawing/2014/main" id="{BBCBBC8A-159F-4CAC-98B0-0CB4624BE2AF}"/>
              </a:ext>
            </a:extLst>
          </p:cNvPr>
          <p:cNvSpPr>
            <a:spLocks noGrp="1" noChangeArrowheads="1"/>
          </p:cNvSpPr>
          <p:nvPr>
            <p:ph type="body" idx="1"/>
          </p:nvPr>
        </p:nvSpPr>
        <p:spPr/>
        <p:txBody>
          <a:bodyPr/>
          <a:lstStyle/>
          <a:p>
            <a:r>
              <a:rPr lang="en-GB" altLang="en-US">
                <a:solidFill>
                  <a:srgbClr val="800000"/>
                </a:solidFill>
              </a:rPr>
              <a:t>setuid</a:t>
            </a:r>
            <a:r>
              <a:rPr lang="en-GB" altLang="en-US"/>
              <a:t> bit sets the effective user identifier of the process to the user identifier of the owner of the file, and leaves the real user identifier as it was.</a:t>
            </a:r>
          </a:p>
          <a:p>
            <a:endParaRPr lang="en-GB" altLang="en-US"/>
          </a:p>
          <a:p>
            <a:r>
              <a:rPr lang="en-GB" altLang="en-US">
                <a:solidFill>
                  <a:srgbClr val="800000"/>
                </a:solidFill>
              </a:rPr>
              <a:t>setuid</a:t>
            </a:r>
            <a:r>
              <a:rPr lang="en-GB" altLang="en-US"/>
              <a:t> scheme allows certain processes to have more than ordinary privileges while still being executable by ordinary users.</a:t>
            </a:r>
          </a:p>
          <a:p>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48162"/>
                                        </p:tgtEl>
                                        <p:attrNameLst>
                                          <p:attrName>style.visibility</p:attrName>
                                        </p:attrNameLst>
                                      </p:cBhvr>
                                      <p:to>
                                        <p:strVal val="visible"/>
                                      </p:to>
                                    </p:set>
                                    <p:anim calcmode="discrete" valueType="clr">
                                      <p:cBhvr override="childStyle">
                                        <p:cTn id="7" dur="80"/>
                                        <p:tgtEl>
                                          <p:spTgt spid="34816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48162"/>
                                        </p:tgtEl>
                                        <p:attrNameLst>
                                          <p:attrName>fillcolor</p:attrName>
                                        </p:attrNameLst>
                                      </p:cBhvr>
                                      <p:tavLst>
                                        <p:tav tm="0">
                                          <p:val>
                                            <p:clrVal>
                                              <a:schemeClr val="accent2"/>
                                            </p:clrVal>
                                          </p:val>
                                        </p:tav>
                                        <p:tav tm="50000">
                                          <p:val>
                                            <p:clrVal>
                                              <a:schemeClr val="hlink"/>
                                            </p:clrVal>
                                          </p:val>
                                        </p:tav>
                                      </p:tavLst>
                                    </p:anim>
                                    <p:set>
                                      <p:cBhvr>
                                        <p:cTn id="9" dur="80"/>
                                        <p:tgtEl>
                                          <p:spTgt spid="348162"/>
                                        </p:tgtEl>
                                        <p:attrNameLst>
                                          <p:attrName>fill.type</p:attrName>
                                        </p:attrNameLst>
                                      </p:cBhvr>
                                      <p:to>
                                        <p:strVal val="solid"/>
                                      </p:to>
                                    </p:set>
                                  </p:childTnLst>
                                </p:cTn>
                              </p:par>
                            </p:childTnLst>
                          </p:cTn>
                        </p:par>
                        <p:par>
                          <p:cTn id="10" fill="hold" nodeType="afterGroup">
                            <p:stCondLst>
                              <p:cond delay="760"/>
                            </p:stCondLst>
                            <p:childTnLst>
                              <p:par>
                                <p:cTn id="11" presetID="5" presetClass="entr" presetSubtype="10" fill="hold" grpId="0" nodeType="afterEffect">
                                  <p:stCondLst>
                                    <p:cond delay="0"/>
                                  </p:stCondLst>
                                  <p:childTnLst>
                                    <p:set>
                                      <p:cBhvr>
                                        <p:cTn id="12" dur="1" fill="hold">
                                          <p:stCondLst>
                                            <p:cond delay="0"/>
                                          </p:stCondLst>
                                        </p:cTn>
                                        <p:tgtEl>
                                          <p:spTgt spid="348163">
                                            <p:txEl>
                                              <p:pRg st="0" end="0"/>
                                            </p:txEl>
                                          </p:spTgt>
                                        </p:tgtEl>
                                        <p:attrNameLst>
                                          <p:attrName>style.visibility</p:attrName>
                                        </p:attrNameLst>
                                      </p:cBhvr>
                                      <p:to>
                                        <p:strVal val="visible"/>
                                      </p:to>
                                    </p:set>
                                    <p:animEffect transition="in" filter="checkerboard(across)">
                                      <p:cBhvr>
                                        <p:cTn id="13" dur="500"/>
                                        <p:tgtEl>
                                          <p:spTgt spid="34816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48163">
                                            <p:txEl>
                                              <p:pRg st="2" end="2"/>
                                            </p:txEl>
                                          </p:spTgt>
                                        </p:tgtEl>
                                        <p:attrNameLst>
                                          <p:attrName>style.visibility</p:attrName>
                                        </p:attrNameLst>
                                      </p:cBhvr>
                                      <p:to>
                                        <p:strVal val="visible"/>
                                      </p:to>
                                    </p:set>
                                    <p:animEffect transition="in" filter="checkerboard(across)">
                                      <p:cBhvr>
                                        <p:cTn id="18" dur="500"/>
                                        <p:tgtEl>
                                          <p:spTgt spid="348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2" grpId="0"/>
      <p:bldP spid="34816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A2C8B9ED-9E1A-4F33-8BD3-60D7E0C8B7B2}"/>
              </a:ext>
            </a:extLst>
          </p:cNvPr>
          <p:cNvSpPr>
            <a:spLocks noGrp="1"/>
          </p:cNvSpPr>
          <p:nvPr>
            <p:ph type="sldNum" sz="quarter" idx="10"/>
          </p:nvPr>
        </p:nvSpPr>
        <p:spPr/>
        <p:txBody>
          <a:bodyPr/>
          <a:lstStyle/>
          <a:p>
            <a:r>
              <a:rPr lang="en-GB" altLang="en-US"/>
              <a:t>Page </a:t>
            </a:r>
            <a:fld id="{48E5F79F-C652-4595-B997-EF547DF7F054}" type="slidenum">
              <a:rPr lang="en-GB" altLang="en-US"/>
              <a:pPr/>
              <a:t>68</a:t>
            </a:fld>
            <a:r>
              <a:rPr lang="en-GB" altLang="en-US" sz="1400" b="0">
                <a:solidFill>
                  <a:schemeClr val="tx1"/>
                </a:solidFill>
              </a:rPr>
              <a:t> | 05 June 2006 | UNIX Fundamentals </a:t>
            </a:r>
          </a:p>
        </p:txBody>
      </p:sp>
      <p:pic>
        <p:nvPicPr>
          <p:cNvPr id="361476" name="Picture 4">
            <a:extLst>
              <a:ext uri="{FF2B5EF4-FFF2-40B4-BE49-F238E27FC236}">
                <a16:creationId xmlns:a16="http://schemas.microsoft.com/office/drawing/2014/main" id="{0B07DECA-1320-413A-B95C-17AC56B0CE1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1474" name="Rectangle 2">
            <a:extLst>
              <a:ext uri="{FF2B5EF4-FFF2-40B4-BE49-F238E27FC236}">
                <a16:creationId xmlns:a16="http://schemas.microsoft.com/office/drawing/2014/main" id="{8E2F369E-5ED2-45B2-9C8E-A8BFBCFBEF88}"/>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361475" name="Rectangle 3">
            <a:extLst>
              <a:ext uri="{FF2B5EF4-FFF2-40B4-BE49-F238E27FC236}">
                <a16:creationId xmlns:a16="http://schemas.microsoft.com/office/drawing/2014/main" id="{B8E46B15-3432-40CA-A59E-1AF10E27DE26}"/>
              </a:ext>
            </a:extLst>
          </p:cNvPr>
          <p:cNvSpPr>
            <a:spLocks noGrp="1" noChangeArrowheads="1"/>
          </p:cNvSpPr>
          <p:nvPr>
            <p:ph type="body" idx="1"/>
          </p:nvPr>
        </p:nvSpPr>
        <p:spPr>
          <a:xfrm>
            <a:off x="685800" y="1484313"/>
            <a:ext cx="7772400" cy="4321175"/>
          </a:xfrm>
        </p:spPr>
        <p:txBody>
          <a:bodyPr/>
          <a:lstStyle/>
          <a:p>
            <a:pPr>
              <a:lnSpc>
                <a:spcPct val="90000"/>
              </a:lnSpc>
            </a:pPr>
            <a:r>
              <a:rPr lang="en-US" altLang="en-US" sz="2000">
                <a:solidFill>
                  <a:schemeClr val="hlink"/>
                </a:solidFill>
              </a:rPr>
              <a:t>UNIX History</a:t>
            </a:r>
          </a:p>
          <a:p>
            <a:pPr>
              <a:lnSpc>
                <a:spcPct val="90000"/>
              </a:lnSpc>
            </a:pPr>
            <a:r>
              <a:rPr lang="en-US" altLang="en-US" sz="2000">
                <a:solidFill>
                  <a:schemeClr val="hlink"/>
                </a:solidFill>
              </a:rPr>
              <a:t>The Many Flavours’ of UNIX</a:t>
            </a:r>
          </a:p>
          <a:p>
            <a:pPr>
              <a:lnSpc>
                <a:spcPct val="90000"/>
              </a:lnSpc>
            </a:pPr>
            <a:r>
              <a:rPr lang="en-US" altLang="en-US" sz="2000">
                <a:solidFill>
                  <a:schemeClr val="hlink"/>
                </a:solidFill>
              </a:rPr>
              <a:t>The Structure of UNIX</a:t>
            </a:r>
          </a:p>
          <a:p>
            <a:pPr>
              <a:lnSpc>
                <a:spcPct val="90000"/>
              </a:lnSpc>
            </a:pPr>
            <a:r>
              <a:rPr lang="en-US" altLang="en-US" sz="2000">
                <a:solidFill>
                  <a:schemeClr val="hlink"/>
                </a:solidFill>
              </a:rPr>
              <a:t>Access to UNIX Systems</a:t>
            </a:r>
          </a:p>
          <a:p>
            <a:pPr>
              <a:lnSpc>
                <a:spcPct val="90000"/>
              </a:lnSpc>
            </a:pPr>
            <a:r>
              <a:rPr lang="en-US" altLang="en-US" sz="2800">
                <a:solidFill>
                  <a:srgbClr val="800000"/>
                </a:solidFill>
              </a:rPr>
              <a:t>Processes</a:t>
            </a:r>
          </a:p>
          <a:p>
            <a:pPr lvl="1">
              <a:lnSpc>
                <a:spcPct val="90000"/>
              </a:lnSpc>
            </a:pPr>
            <a:r>
              <a:rPr lang="en-US" altLang="en-US" sz="1800">
                <a:solidFill>
                  <a:schemeClr val="hlink"/>
                </a:solidFill>
              </a:rPr>
              <a:t>Process Types</a:t>
            </a:r>
          </a:p>
          <a:p>
            <a:pPr lvl="1">
              <a:lnSpc>
                <a:spcPct val="90000"/>
              </a:lnSpc>
            </a:pPr>
            <a:r>
              <a:rPr lang="en-US" altLang="en-US" sz="1800">
                <a:solidFill>
                  <a:schemeClr val="hlink"/>
                </a:solidFill>
              </a:rPr>
              <a:t>Job Control For Processes</a:t>
            </a:r>
          </a:p>
          <a:p>
            <a:pPr lvl="1">
              <a:lnSpc>
                <a:spcPct val="90000"/>
              </a:lnSpc>
            </a:pPr>
            <a:r>
              <a:rPr lang="en-US" altLang="en-US" sz="1800">
                <a:solidFill>
                  <a:schemeClr val="hlink"/>
                </a:solidFill>
              </a:rPr>
              <a:t>Process Lifecycle</a:t>
            </a:r>
          </a:p>
          <a:p>
            <a:pPr lvl="1">
              <a:lnSpc>
                <a:spcPct val="90000"/>
              </a:lnSpc>
            </a:pPr>
            <a:r>
              <a:rPr lang="en-US" altLang="en-US" sz="1800">
                <a:solidFill>
                  <a:schemeClr val="hlink"/>
                </a:solidFill>
              </a:rPr>
              <a:t>Process Control</a:t>
            </a:r>
          </a:p>
          <a:p>
            <a:pPr lvl="1">
              <a:lnSpc>
                <a:spcPct val="90000"/>
              </a:lnSpc>
            </a:pPr>
            <a:r>
              <a:rPr lang="en-US" altLang="en-US" sz="1800">
                <a:solidFill>
                  <a:srgbClr val="800000"/>
                </a:solidFill>
              </a:rPr>
              <a:t>Process Attributes</a:t>
            </a:r>
          </a:p>
          <a:p>
            <a:pPr>
              <a:lnSpc>
                <a:spcPct val="90000"/>
              </a:lnSpc>
            </a:pPr>
            <a:r>
              <a:rPr lang="en-US" altLang="en-US" sz="2000">
                <a:solidFill>
                  <a:schemeClr val="hlink"/>
                </a:solidFill>
              </a:rPr>
              <a:t>Filesystems &amp; Directories</a:t>
            </a:r>
          </a:p>
          <a:p>
            <a:pPr>
              <a:lnSpc>
                <a:spcPct val="90000"/>
              </a:lnSpc>
            </a:pPr>
            <a:r>
              <a:rPr lang="en-US" altLang="en-US" sz="2000">
                <a:solidFill>
                  <a:schemeClr val="hlink"/>
                </a:solidFill>
              </a:rPr>
              <a:t>Devices</a:t>
            </a:r>
          </a:p>
          <a:p>
            <a:pPr>
              <a:lnSpc>
                <a:spcPct val="90000"/>
              </a:lnSpc>
            </a:pPr>
            <a:endParaRPr lang="en-GB" altLang="en-US" sz="2000">
              <a:solidFill>
                <a:schemeClr val="hlink"/>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1474"/>
                                        </p:tgtEl>
                                        <p:attrNameLst>
                                          <p:attrName>style.visibility</p:attrName>
                                        </p:attrNameLst>
                                      </p:cBhvr>
                                      <p:to>
                                        <p:strVal val="visible"/>
                                      </p:to>
                                    </p:set>
                                    <p:animEffect transition="in" filter="fade">
                                      <p:cBhvr>
                                        <p:cTn id="7" dur="2000"/>
                                        <p:tgtEl>
                                          <p:spTgt spid="3614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1475"/>
                                        </p:tgtEl>
                                        <p:attrNameLst>
                                          <p:attrName>style.visibility</p:attrName>
                                        </p:attrNameLst>
                                      </p:cBhvr>
                                      <p:to>
                                        <p:strVal val="visible"/>
                                      </p:to>
                                    </p:set>
                                    <p:animEffect transition="in" filter="fade">
                                      <p:cBhvr>
                                        <p:cTn id="10" dur="2000"/>
                                        <p:tgtEl>
                                          <p:spTgt spid="361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p:bldP spid="361475" grpId="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629AD47E-D666-481C-8CC9-6F9983B9F112}"/>
              </a:ext>
            </a:extLst>
          </p:cNvPr>
          <p:cNvSpPr>
            <a:spLocks noGrp="1"/>
          </p:cNvSpPr>
          <p:nvPr>
            <p:ph type="sldNum" sz="quarter" idx="10"/>
          </p:nvPr>
        </p:nvSpPr>
        <p:spPr/>
        <p:txBody>
          <a:bodyPr/>
          <a:lstStyle/>
          <a:p>
            <a:r>
              <a:rPr lang="en-GB" altLang="en-US"/>
              <a:t>Page </a:t>
            </a:r>
            <a:fld id="{9AF250DF-7707-479D-A419-0468D80EC58D}" type="slidenum">
              <a:rPr lang="en-GB" altLang="en-US"/>
              <a:pPr/>
              <a:t>69</a:t>
            </a:fld>
            <a:r>
              <a:rPr lang="en-GB" altLang="en-US" sz="1400" b="0">
                <a:solidFill>
                  <a:schemeClr val="tx1"/>
                </a:solidFill>
              </a:rPr>
              <a:t> | 05 June 2006 | UNIX Fundamentals </a:t>
            </a:r>
          </a:p>
        </p:txBody>
      </p:sp>
      <p:sp>
        <p:nvSpPr>
          <p:cNvPr id="247810" name="Rectangle 2">
            <a:extLst>
              <a:ext uri="{FF2B5EF4-FFF2-40B4-BE49-F238E27FC236}">
                <a16:creationId xmlns:a16="http://schemas.microsoft.com/office/drawing/2014/main" id="{2DA6D32A-A794-4CBF-978B-0145F623E602}"/>
              </a:ext>
            </a:extLst>
          </p:cNvPr>
          <p:cNvSpPr>
            <a:spLocks noGrp="1" noChangeArrowheads="1"/>
          </p:cNvSpPr>
          <p:nvPr>
            <p:ph type="title"/>
          </p:nvPr>
        </p:nvSpPr>
        <p:spPr/>
        <p:txBody>
          <a:bodyPr/>
          <a:lstStyle/>
          <a:p>
            <a:r>
              <a:rPr lang="en-US" altLang="en-US"/>
              <a:t>Process Attributes - 1</a:t>
            </a:r>
          </a:p>
        </p:txBody>
      </p:sp>
      <p:sp>
        <p:nvSpPr>
          <p:cNvPr id="247811" name="Rectangle 3">
            <a:extLst>
              <a:ext uri="{FF2B5EF4-FFF2-40B4-BE49-F238E27FC236}">
                <a16:creationId xmlns:a16="http://schemas.microsoft.com/office/drawing/2014/main" id="{EBFFAEA6-CE23-4A1C-BAC9-EA3CCDC08DBF}"/>
              </a:ext>
            </a:extLst>
          </p:cNvPr>
          <p:cNvSpPr>
            <a:spLocks noGrp="1" noChangeArrowheads="1"/>
          </p:cNvSpPr>
          <p:nvPr>
            <p:ph type="body" sz="half" idx="1"/>
          </p:nvPr>
        </p:nvSpPr>
        <p:spPr>
          <a:xfrm>
            <a:off x="685800" y="1268413"/>
            <a:ext cx="7847013" cy="4537075"/>
          </a:xfrm>
        </p:spPr>
        <p:txBody>
          <a:bodyPr/>
          <a:lstStyle/>
          <a:p>
            <a:r>
              <a:rPr lang="en-GB" altLang="en-US" sz="2000"/>
              <a:t>the ps and top commands can be used to look at current processes (i.e. to view the process table). </a:t>
            </a:r>
          </a:p>
          <a:p>
            <a:pPr lvl="1"/>
            <a:r>
              <a:rPr lang="en-GB" altLang="en-US" sz="1800"/>
              <a:t>PID - process ID : each process has a unique ID</a:t>
            </a:r>
          </a:p>
          <a:p>
            <a:pPr lvl="1"/>
            <a:r>
              <a:rPr lang="en-GB" altLang="en-US" sz="1800"/>
              <a:t>PPID parent process ID : The process that ‘forked’ to start a process</a:t>
            </a:r>
          </a:p>
          <a:p>
            <a:pPr lvl="1"/>
            <a:r>
              <a:rPr lang="en-GB" altLang="en-US" sz="1800"/>
              <a:t>nice value - priority (-20 highest to 19 = lowest)</a:t>
            </a:r>
          </a:p>
          <a:p>
            <a:pPr lvl="1"/>
            <a:r>
              <a:rPr lang="en-GB" altLang="en-US" sz="1800"/>
              <a:t>TTY associated terminal (TTY teletype terminal)</a:t>
            </a:r>
            <a:endParaRPr lang="en-US" altLang="en-US" sz="1800"/>
          </a:p>
          <a:p>
            <a:pPr lvl="1"/>
            <a:endParaRPr lang="en-GB" altLang="en-US" sz="1800"/>
          </a:p>
          <a:p>
            <a:r>
              <a:rPr lang="en-US" altLang="en-US" sz="2000"/>
              <a:t>The process table is a snapshot of all processes running at that time.</a:t>
            </a:r>
            <a:endParaRPr lang="en-GB"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47810"/>
                                        </p:tgtEl>
                                        <p:attrNameLst>
                                          <p:attrName>style.visibility</p:attrName>
                                        </p:attrNameLst>
                                      </p:cBhvr>
                                      <p:to>
                                        <p:strVal val="visible"/>
                                      </p:to>
                                    </p:set>
                                    <p:anim calcmode="discrete" valueType="clr">
                                      <p:cBhvr override="childStyle">
                                        <p:cTn id="7" dur="80"/>
                                        <p:tgtEl>
                                          <p:spTgt spid="24781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7810"/>
                                        </p:tgtEl>
                                        <p:attrNameLst>
                                          <p:attrName>fillcolor</p:attrName>
                                        </p:attrNameLst>
                                      </p:cBhvr>
                                      <p:tavLst>
                                        <p:tav tm="0">
                                          <p:val>
                                            <p:clrVal>
                                              <a:schemeClr val="accent2"/>
                                            </p:clrVal>
                                          </p:val>
                                        </p:tav>
                                        <p:tav tm="50000">
                                          <p:val>
                                            <p:clrVal>
                                              <a:schemeClr val="hlink"/>
                                            </p:clrVal>
                                          </p:val>
                                        </p:tav>
                                      </p:tavLst>
                                    </p:anim>
                                    <p:set>
                                      <p:cBhvr>
                                        <p:cTn id="9" dur="80"/>
                                        <p:tgtEl>
                                          <p:spTgt spid="247810"/>
                                        </p:tgtEl>
                                        <p:attrNameLst>
                                          <p:attrName>fill.type</p:attrName>
                                        </p:attrNameLst>
                                      </p:cBhvr>
                                      <p:to>
                                        <p:strVal val="solid"/>
                                      </p:to>
                                    </p:set>
                                  </p:childTnLst>
                                </p:cTn>
                              </p:par>
                            </p:childTnLst>
                          </p:cTn>
                        </p:par>
                        <p:par>
                          <p:cTn id="10" fill="hold" nodeType="afterGroup">
                            <p:stCondLst>
                              <p:cond delay="800"/>
                            </p:stCondLst>
                            <p:childTnLst>
                              <p:par>
                                <p:cTn id="11" presetID="5" presetClass="entr" presetSubtype="10" fill="hold" grpId="0" nodeType="afterEffect">
                                  <p:stCondLst>
                                    <p:cond delay="0"/>
                                  </p:stCondLst>
                                  <p:childTnLst>
                                    <p:set>
                                      <p:cBhvr>
                                        <p:cTn id="12" dur="1" fill="hold">
                                          <p:stCondLst>
                                            <p:cond delay="0"/>
                                          </p:stCondLst>
                                        </p:cTn>
                                        <p:tgtEl>
                                          <p:spTgt spid="247811">
                                            <p:txEl>
                                              <p:pRg st="0" end="0"/>
                                            </p:txEl>
                                          </p:spTgt>
                                        </p:tgtEl>
                                        <p:attrNameLst>
                                          <p:attrName>style.visibility</p:attrName>
                                        </p:attrNameLst>
                                      </p:cBhvr>
                                      <p:to>
                                        <p:strVal val="visible"/>
                                      </p:to>
                                    </p:set>
                                    <p:animEffect transition="in" filter="checkerboard(across)">
                                      <p:cBhvr>
                                        <p:cTn id="13" dur="500"/>
                                        <p:tgtEl>
                                          <p:spTgt spid="24781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7811">
                                            <p:txEl>
                                              <p:pRg st="1" end="1"/>
                                            </p:txEl>
                                          </p:spTgt>
                                        </p:tgtEl>
                                        <p:attrNameLst>
                                          <p:attrName>style.visibility</p:attrName>
                                        </p:attrNameLst>
                                      </p:cBhvr>
                                      <p:to>
                                        <p:strVal val="visible"/>
                                      </p:to>
                                    </p:set>
                                    <p:anim calcmode="lin" valueType="num">
                                      <p:cBhvr additive="base">
                                        <p:cTn id="18" dur="500" fill="hold"/>
                                        <p:tgtEl>
                                          <p:spTgt spid="24781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47811">
                                            <p:txEl>
                                              <p:pRg st="1" end="1"/>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47811">
                                            <p:txEl>
                                              <p:pRg st="2" end="2"/>
                                            </p:txEl>
                                          </p:spTgt>
                                        </p:tgtEl>
                                        <p:attrNameLst>
                                          <p:attrName>style.visibility</p:attrName>
                                        </p:attrNameLst>
                                      </p:cBhvr>
                                      <p:to>
                                        <p:strVal val="visible"/>
                                      </p:to>
                                    </p:set>
                                    <p:anim calcmode="lin" valueType="num">
                                      <p:cBhvr additive="base">
                                        <p:cTn id="23" dur="500" fill="hold"/>
                                        <p:tgtEl>
                                          <p:spTgt spid="2478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7811">
                                            <p:txEl>
                                              <p:pRg st="2" end="2"/>
                                            </p:txEl>
                                          </p:spTgt>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247811">
                                            <p:txEl>
                                              <p:pRg st="3" end="3"/>
                                            </p:txEl>
                                          </p:spTgt>
                                        </p:tgtEl>
                                        <p:attrNameLst>
                                          <p:attrName>style.visibility</p:attrName>
                                        </p:attrNameLst>
                                      </p:cBhvr>
                                      <p:to>
                                        <p:strVal val="visible"/>
                                      </p:to>
                                    </p:set>
                                    <p:anim calcmode="lin" valueType="num">
                                      <p:cBhvr additive="base">
                                        <p:cTn id="28" dur="500" fill="hold"/>
                                        <p:tgtEl>
                                          <p:spTgt spid="247811">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47811">
                                            <p:txEl>
                                              <p:pRg st="3" end="3"/>
                                            </p:txEl>
                                          </p:spTgt>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1500"/>
                            </p:stCondLst>
                            <p:childTnLst>
                              <p:par>
                                <p:cTn id="31" presetID="2" presetClass="entr" presetSubtype="4" fill="hold" grpId="0" nodeType="afterEffect">
                                  <p:stCondLst>
                                    <p:cond delay="0"/>
                                  </p:stCondLst>
                                  <p:childTnLst>
                                    <p:set>
                                      <p:cBhvr>
                                        <p:cTn id="32" dur="1" fill="hold">
                                          <p:stCondLst>
                                            <p:cond delay="0"/>
                                          </p:stCondLst>
                                        </p:cTn>
                                        <p:tgtEl>
                                          <p:spTgt spid="247811">
                                            <p:txEl>
                                              <p:pRg st="4" end="4"/>
                                            </p:txEl>
                                          </p:spTgt>
                                        </p:tgtEl>
                                        <p:attrNameLst>
                                          <p:attrName>style.visibility</p:attrName>
                                        </p:attrNameLst>
                                      </p:cBhvr>
                                      <p:to>
                                        <p:strVal val="visible"/>
                                      </p:to>
                                    </p:set>
                                    <p:anim calcmode="lin" valueType="num">
                                      <p:cBhvr additive="base">
                                        <p:cTn id="33" dur="500" fill="hold"/>
                                        <p:tgtEl>
                                          <p:spTgt spid="247811">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7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47811">
                                            <p:txEl>
                                              <p:pRg st="6" end="6"/>
                                            </p:txEl>
                                          </p:spTgt>
                                        </p:tgtEl>
                                        <p:attrNameLst>
                                          <p:attrName>style.visibility</p:attrName>
                                        </p:attrNameLst>
                                      </p:cBhvr>
                                      <p:to>
                                        <p:strVal val="visible"/>
                                      </p:to>
                                    </p:set>
                                    <p:animEffect transition="in" filter="checkerboard(across)">
                                      <p:cBhvr>
                                        <p:cTn id="39" dur="500"/>
                                        <p:tgtEl>
                                          <p:spTgt spid="2478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0" grpId="0"/>
      <p:bldP spid="24781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54C8A5A3-94BD-4AEE-88B3-565B781CD0FF}"/>
              </a:ext>
            </a:extLst>
          </p:cNvPr>
          <p:cNvSpPr>
            <a:spLocks noGrp="1"/>
          </p:cNvSpPr>
          <p:nvPr>
            <p:ph type="sldNum" sz="quarter" idx="10"/>
          </p:nvPr>
        </p:nvSpPr>
        <p:spPr/>
        <p:txBody>
          <a:bodyPr/>
          <a:lstStyle/>
          <a:p>
            <a:r>
              <a:rPr lang="en-GB" altLang="en-US"/>
              <a:t>Page </a:t>
            </a:r>
            <a:fld id="{EE225A00-C756-4D6F-9A13-2E96EF7ABB46}" type="slidenum">
              <a:rPr lang="en-GB" altLang="en-US"/>
              <a:pPr/>
              <a:t>7</a:t>
            </a:fld>
            <a:r>
              <a:rPr lang="en-GB" altLang="en-US" sz="1400" b="0">
                <a:solidFill>
                  <a:schemeClr val="tx1"/>
                </a:solidFill>
              </a:rPr>
              <a:t> | 05 June 2006 | UNIX Fundamentals </a:t>
            </a:r>
          </a:p>
        </p:txBody>
      </p:sp>
      <p:sp>
        <p:nvSpPr>
          <p:cNvPr id="8194" name="Rectangle 2">
            <a:extLst>
              <a:ext uri="{FF2B5EF4-FFF2-40B4-BE49-F238E27FC236}">
                <a16:creationId xmlns:a16="http://schemas.microsoft.com/office/drawing/2014/main" id="{F3943CF5-FA67-462B-8D7B-AC63EC6470FD}"/>
              </a:ext>
            </a:extLst>
          </p:cNvPr>
          <p:cNvSpPr>
            <a:spLocks noGrp="1" noChangeArrowheads="1"/>
          </p:cNvSpPr>
          <p:nvPr>
            <p:ph type="title"/>
          </p:nvPr>
        </p:nvSpPr>
        <p:spPr/>
        <p:txBody>
          <a:bodyPr/>
          <a:lstStyle/>
          <a:p>
            <a:r>
              <a:rPr lang="en-US" altLang="en-US"/>
              <a:t>UNIX History</a:t>
            </a:r>
          </a:p>
        </p:txBody>
      </p:sp>
      <p:sp>
        <p:nvSpPr>
          <p:cNvPr id="8195" name="Rectangle 3">
            <a:extLst>
              <a:ext uri="{FF2B5EF4-FFF2-40B4-BE49-F238E27FC236}">
                <a16:creationId xmlns:a16="http://schemas.microsoft.com/office/drawing/2014/main" id="{2F3D659F-5CCD-4BB8-A0EA-BC121315EC3E}"/>
              </a:ext>
            </a:extLst>
          </p:cNvPr>
          <p:cNvSpPr>
            <a:spLocks noGrp="1" noChangeArrowheads="1"/>
          </p:cNvSpPr>
          <p:nvPr>
            <p:ph type="body" sz="half" idx="1"/>
          </p:nvPr>
        </p:nvSpPr>
        <p:spPr>
          <a:xfrm>
            <a:off x="684213" y="1412875"/>
            <a:ext cx="7924800" cy="4114800"/>
          </a:xfrm>
        </p:spPr>
        <p:txBody>
          <a:bodyPr/>
          <a:lstStyle/>
          <a:p>
            <a:r>
              <a:rPr lang="en-GB" altLang="en-US" sz="2000"/>
              <a:t>1960’s - </a:t>
            </a:r>
            <a:r>
              <a:rPr lang="en-US" altLang="en-US" sz="2000" b="1"/>
              <a:t>Multi</a:t>
            </a:r>
            <a:r>
              <a:rPr lang="en-US" altLang="en-US" sz="2000"/>
              <a:t>plexed</a:t>
            </a:r>
            <a:r>
              <a:rPr lang="en-US" altLang="en-US" sz="2000" b="1"/>
              <a:t> I</a:t>
            </a:r>
            <a:r>
              <a:rPr lang="en-US" altLang="en-US" sz="2000"/>
              <a:t>nformation and</a:t>
            </a:r>
            <a:r>
              <a:rPr lang="en-US" altLang="en-US" sz="2000" b="1"/>
              <a:t> C</a:t>
            </a:r>
            <a:r>
              <a:rPr lang="en-US" altLang="en-US" sz="2000"/>
              <a:t>omputing</a:t>
            </a:r>
            <a:r>
              <a:rPr lang="en-US" altLang="en-US" sz="2000" b="1"/>
              <a:t> S</a:t>
            </a:r>
            <a:r>
              <a:rPr lang="en-US" altLang="en-US" sz="2000"/>
              <a:t>ervice (Multics).</a:t>
            </a:r>
          </a:p>
          <a:p>
            <a:r>
              <a:rPr lang="en-GB" altLang="en-US" sz="2000"/>
              <a:t>Ken Thompson continued to develop on the GE-645 Mainframe and wrote a game!</a:t>
            </a:r>
          </a:p>
          <a:p>
            <a:r>
              <a:rPr lang="en-GB" altLang="en-US" sz="2000"/>
              <a:t>Further development experience in DEC PDP-7 Assembly Language and work with Multics gave rise to </a:t>
            </a:r>
            <a:r>
              <a:rPr lang="en-US" altLang="en-US" sz="2000" b="1"/>
              <a:t>Un</a:t>
            </a:r>
            <a:r>
              <a:rPr lang="en-US" altLang="en-US" sz="2000"/>
              <a:t>iplexed </a:t>
            </a:r>
            <a:r>
              <a:rPr lang="en-US" altLang="en-US" sz="2000" b="1"/>
              <a:t>I</a:t>
            </a:r>
            <a:r>
              <a:rPr lang="en-US" altLang="en-US" sz="2000"/>
              <a:t>nformation and </a:t>
            </a:r>
            <a:r>
              <a:rPr lang="en-US" altLang="en-US" sz="2000" b="1"/>
              <a:t>C</a:t>
            </a:r>
            <a:r>
              <a:rPr lang="en-US" altLang="en-US" sz="2000"/>
              <a:t>omputing </a:t>
            </a:r>
            <a:r>
              <a:rPr lang="en-US" altLang="en-US" sz="2000" b="1"/>
              <a:t>S</a:t>
            </a:r>
            <a:r>
              <a:rPr lang="en-US" altLang="en-US" sz="2000"/>
              <a:t>ystem (Unics)</a:t>
            </a:r>
          </a:p>
          <a:p>
            <a:r>
              <a:rPr lang="en-GB" altLang="en-US" sz="2000"/>
              <a:t>Later renamed to UNIX</a:t>
            </a:r>
            <a:endParaRPr lang="en-US" altLang="en-US" sz="2000"/>
          </a:p>
          <a:p>
            <a:endParaRPr lang="en-US"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8194"/>
                                        </p:tgtEl>
                                        <p:attrNameLst>
                                          <p:attrName>style.visibility</p:attrName>
                                        </p:attrNameLst>
                                      </p:cBhvr>
                                      <p:to>
                                        <p:strVal val="visible"/>
                                      </p:to>
                                    </p:set>
                                    <p:anim calcmode="discrete" valueType="clr">
                                      <p:cBhvr override="childStyle">
                                        <p:cTn id="7" dur="500"/>
                                        <p:tgtEl>
                                          <p:spTgt spid="8194"/>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8194"/>
                                        </p:tgtEl>
                                        <p:attrNameLst>
                                          <p:attrName>fillcolor</p:attrName>
                                        </p:attrNameLst>
                                      </p:cBhvr>
                                      <p:tavLst>
                                        <p:tav tm="0">
                                          <p:val>
                                            <p:clrVal>
                                              <a:schemeClr val="accent2"/>
                                            </p:clrVal>
                                          </p:val>
                                        </p:tav>
                                        <p:tav tm="50000">
                                          <p:val>
                                            <p:clrVal>
                                              <a:schemeClr val="hlink"/>
                                            </p:clrVal>
                                          </p:val>
                                        </p:tav>
                                      </p:tavLst>
                                    </p:anim>
                                    <p:set>
                                      <p:cBhvr>
                                        <p:cTn id="9" dur="500"/>
                                        <p:tgtEl>
                                          <p:spTgt spid="8194"/>
                                        </p:tgtEl>
                                        <p:attrNameLst>
                                          <p:attrName>fill.type</p:attrName>
                                        </p:attrNameLst>
                                      </p:cBhvr>
                                      <p:to>
                                        <p:strVal val="solid"/>
                                      </p:to>
                                    </p:set>
                                  </p:childTnLst>
                                </p:cTn>
                              </p:par>
                            </p:childTnLst>
                          </p:cTn>
                        </p:par>
                        <p:par>
                          <p:cTn id="10" fill="hold" nodeType="afterGroup">
                            <p:stCondLst>
                              <p:cond delay="3000"/>
                            </p:stCondLst>
                            <p:childTnLst>
                              <p:par>
                                <p:cTn id="11" presetID="5" presetClass="entr" presetSubtype="10" fill="hold" grpId="0" nodeType="afterEffect">
                                  <p:stCondLst>
                                    <p:cond delay="0"/>
                                  </p:stCondLst>
                                  <p:childTnLst>
                                    <p:set>
                                      <p:cBhvr>
                                        <p:cTn id="12" dur="1" fill="hold">
                                          <p:stCondLst>
                                            <p:cond delay="0"/>
                                          </p:stCondLst>
                                        </p:cTn>
                                        <p:tgtEl>
                                          <p:spTgt spid="8195">
                                            <p:txEl>
                                              <p:pRg st="0" end="0"/>
                                            </p:txEl>
                                          </p:spTgt>
                                        </p:tgtEl>
                                        <p:attrNameLst>
                                          <p:attrName>style.visibility</p:attrName>
                                        </p:attrNameLst>
                                      </p:cBhvr>
                                      <p:to>
                                        <p:strVal val="visible"/>
                                      </p:to>
                                    </p:set>
                                    <p:animEffect transition="in" filter="checkerboard(across)">
                                      <p:cBhvr>
                                        <p:cTn id="13" dur="500"/>
                                        <p:tgtEl>
                                          <p:spTgt spid="8195">
                                            <p:txEl>
                                              <p:pRg st="0" end="0"/>
                                            </p:txEl>
                                          </p:spTgt>
                                        </p:tgtEl>
                                      </p:cBhvr>
                                    </p:animEffect>
                                  </p:childTnLst>
                                </p:cTn>
                              </p:par>
                            </p:childTnLst>
                          </p:cTn>
                        </p:par>
                        <p:par>
                          <p:cTn id="14" fill="hold" nodeType="afterGroup">
                            <p:stCondLst>
                              <p:cond delay="3500"/>
                            </p:stCondLst>
                            <p:childTnLst>
                              <p:par>
                                <p:cTn id="15" presetID="5" presetClass="entr" presetSubtype="10" fill="hold" grpId="0" nodeType="after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Effect transition="in" filter="checkerboard(across)">
                                      <p:cBhvr>
                                        <p:cTn id="17" dur="500"/>
                                        <p:tgtEl>
                                          <p:spTgt spid="8195">
                                            <p:txEl>
                                              <p:pRg st="1" end="1"/>
                                            </p:txEl>
                                          </p:spTgt>
                                        </p:tgtEl>
                                      </p:cBhvr>
                                    </p:animEffect>
                                  </p:childTnLst>
                                </p:cTn>
                              </p:par>
                            </p:childTnLst>
                          </p:cTn>
                        </p:par>
                        <p:par>
                          <p:cTn id="18" fill="hold" nodeType="afterGroup">
                            <p:stCondLst>
                              <p:cond delay="4000"/>
                            </p:stCondLst>
                            <p:childTnLst>
                              <p:par>
                                <p:cTn id="19" presetID="5" presetClass="entr" presetSubtype="10" fill="hold" grpId="0" nodeType="afterEffect">
                                  <p:stCondLst>
                                    <p:cond delay="0"/>
                                  </p:stCondLst>
                                  <p:childTnLst>
                                    <p:set>
                                      <p:cBhvr>
                                        <p:cTn id="20" dur="1" fill="hold">
                                          <p:stCondLst>
                                            <p:cond delay="0"/>
                                          </p:stCondLst>
                                        </p:cTn>
                                        <p:tgtEl>
                                          <p:spTgt spid="8195">
                                            <p:txEl>
                                              <p:pRg st="2" end="2"/>
                                            </p:txEl>
                                          </p:spTgt>
                                        </p:tgtEl>
                                        <p:attrNameLst>
                                          <p:attrName>style.visibility</p:attrName>
                                        </p:attrNameLst>
                                      </p:cBhvr>
                                      <p:to>
                                        <p:strVal val="visible"/>
                                      </p:to>
                                    </p:set>
                                    <p:animEffect transition="in" filter="checkerboard(across)">
                                      <p:cBhvr>
                                        <p:cTn id="21" dur="500"/>
                                        <p:tgtEl>
                                          <p:spTgt spid="8195">
                                            <p:txEl>
                                              <p:pRg st="2" end="2"/>
                                            </p:txEl>
                                          </p:spTgt>
                                        </p:tgtEl>
                                      </p:cBhvr>
                                    </p:animEffect>
                                  </p:childTnLst>
                                </p:cTn>
                              </p:par>
                            </p:childTnLst>
                          </p:cTn>
                        </p:par>
                        <p:par>
                          <p:cTn id="22" fill="hold" nodeType="afterGroup">
                            <p:stCondLst>
                              <p:cond delay="4500"/>
                            </p:stCondLst>
                            <p:childTnLst>
                              <p:par>
                                <p:cTn id="23" presetID="5" presetClass="entr" presetSubtype="10" fill="hold" grpId="0" nodeType="after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Effect transition="in" filter="checkerboard(across)">
                                      <p:cBhvr>
                                        <p:cTn id="25"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69D66D94-6F85-4794-AC3A-9B112AF84DA2}"/>
              </a:ext>
            </a:extLst>
          </p:cNvPr>
          <p:cNvSpPr>
            <a:spLocks noGrp="1"/>
          </p:cNvSpPr>
          <p:nvPr>
            <p:ph type="sldNum" sz="quarter" idx="10"/>
          </p:nvPr>
        </p:nvSpPr>
        <p:spPr/>
        <p:txBody>
          <a:bodyPr/>
          <a:lstStyle/>
          <a:p>
            <a:r>
              <a:rPr lang="en-GB" altLang="en-US"/>
              <a:t>Page </a:t>
            </a:r>
            <a:fld id="{65448968-C4D1-4330-A30A-3C5F53AF743D}" type="slidenum">
              <a:rPr lang="en-GB" altLang="en-US"/>
              <a:pPr/>
              <a:t>70</a:t>
            </a:fld>
            <a:r>
              <a:rPr lang="en-GB" altLang="en-US" sz="1400" b="0">
                <a:solidFill>
                  <a:schemeClr val="tx1"/>
                </a:solidFill>
              </a:rPr>
              <a:t> | 05 June 2006 | UNIX Fundamentals </a:t>
            </a:r>
          </a:p>
        </p:txBody>
      </p:sp>
      <p:sp>
        <p:nvSpPr>
          <p:cNvPr id="249858" name="Rectangle 2">
            <a:extLst>
              <a:ext uri="{FF2B5EF4-FFF2-40B4-BE49-F238E27FC236}">
                <a16:creationId xmlns:a16="http://schemas.microsoft.com/office/drawing/2014/main" id="{F57E4F44-45A8-419B-A598-03A6A733452F}"/>
              </a:ext>
            </a:extLst>
          </p:cNvPr>
          <p:cNvSpPr>
            <a:spLocks noGrp="1" noChangeArrowheads="1"/>
          </p:cNvSpPr>
          <p:nvPr>
            <p:ph type="title"/>
          </p:nvPr>
        </p:nvSpPr>
        <p:spPr/>
        <p:txBody>
          <a:bodyPr/>
          <a:lstStyle/>
          <a:p>
            <a:r>
              <a:rPr lang="en-US" altLang="en-US"/>
              <a:t>Process Attributes - 2</a:t>
            </a:r>
          </a:p>
        </p:txBody>
      </p:sp>
      <p:sp>
        <p:nvSpPr>
          <p:cNvPr id="249859" name="Rectangle 3">
            <a:extLst>
              <a:ext uri="{FF2B5EF4-FFF2-40B4-BE49-F238E27FC236}">
                <a16:creationId xmlns:a16="http://schemas.microsoft.com/office/drawing/2014/main" id="{6A38F5EF-DDE4-420D-B3FC-DA39834D096B}"/>
              </a:ext>
            </a:extLst>
          </p:cNvPr>
          <p:cNvSpPr>
            <a:spLocks noGrp="1" noChangeArrowheads="1"/>
          </p:cNvSpPr>
          <p:nvPr>
            <p:ph type="body" sz="half" idx="1"/>
          </p:nvPr>
        </p:nvSpPr>
        <p:spPr>
          <a:xfrm>
            <a:off x="609600" y="1600200"/>
            <a:ext cx="3810000" cy="4133850"/>
          </a:xfrm>
        </p:spPr>
        <p:txBody>
          <a:bodyPr/>
          <a:lstStyle/>
          <a:p>
            <a:r>
              <a:rPr lang="en-US" altLang="en-US" sz="2000"/>
              <a:t>The “ps” command on its own will show you your own processes.</a:t>
            </a:r>
          </a:p>
          <a:p>
            <a:endParaRPr lang="en-US" altLang="en-US" sz="2000"/>
          </a:p>
          <a:p>
            <a:pPr eaLnBrk="0" hangingPunct="0">
              <a:spcBef>
                <a:spcPct val="0"/>
              </a:spcBef>
            </a:pPr>
            <a:r>
              <a:rPr lang="en-US" altLang="en-US" sz="2000"/>
              <a:t>Each process has a process id (pid) that uniquely identifies it.</a:t>
            </a:r>
          </a:p>
          <a:p>
            <a:pPr eaLnBrk="0" hangingPunct="0">
              <a:spcBef>
                <a:spcPct val="0"/>
              </a:spcBef>
            </a:pPr>
            <a:endParaRPr lang="en-US" altLang="en-US" sz="2000"/>
          </a:p>
          <a:p>
            <a:pPr eaLnBrk="0" hangingPunct="0">
              <a:spcBef>
                <a:spcPct val="0"/>
              </a:spcBef>
            </a:pPr>
            <a:r>
              <a:rPr lang="en-US" altLang="en-US" sz="2000"/>
              <a:t>We can also see the tty device the process was started on and how long it has been running.</a:t>
            </a:r>
          </a:p>
          <a:p>
            <a:endParaRPr lang="en-US" altLang="en-US" sz="2000"/>
          </a:p>
        </p:txBody>
      </p:sp>
      <p:sp>
        <p:nvSpPr>
          <p:cNvPr id="249860" name="Text Box 4">
            <a:extLst>
              <a:ext uri="{FF2B5EF4-FFF2-40B4-BE49-F238E27FC236}">
                <a16:creationId xmlns:a16="http://schemas.microsoft.com/office/drawing/2014/main" id="{C585E3C5-7906-4153-83B5-B45531C7AC35}"/>
              </a:ext>
            </a:extLst>
          </p:cNvPr>
          <p:cNvSpPr txBox="1">
            <a:spLocks noChangeArrowheads="1"/>
          </p:cNvSpPr>
          <p:nvPr/>
        </p:nvSpPr>
        <p:spPr bwMode="auto">
          <a:xfrm>
            <a:off x="4716463" y="2781300"/>
            <a:ext cx="3924300" cy="15621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ps</a:t>
            </a:r>
          </a:p>
          <a:p>
            <a:pPr algn="l"/>
            <a:r>
              <a:rPr lang="en-US" altLang="en-US" sz="1200">
                <a:solidFill>
                  <a:srgbClr val="00FF00"/>
                </a:solidFill>
                <a:latin typeface="Courier New" panose="02070309020205020404" pitchFamily="49" charset="0"/>
              </a:rPr>
              <a:t> PID    TTY  TIME CMD</a:t>
            </a:r>
          </a:p>
          <a:p>
            <a:pPr algn="l"/>
            <a:r>
              <a:rPr lang="en-US" altLang="en-US" sz="1200">
                <a:solidFill>
                  <a:srgbClr val="00FF00"/>
                </a:solidFill>
                <a:latin typeface="Courier New" panose="02070309020205020404" pitchFamily="49" charset="0"/>
              </a:rPr>
              <a:t>  9646  ttyp1  0:00 ksh</a:t>
            </a:r>
          </a:p>
          <a:p>
            <a:pPr algn="l"/>
            <a:r>
              <a:rPr lang="en-US" altLang="en-US" sz="1200">
                <a:solidFill>
                  <a:srgbClr val="00FF00"/>
                </a:solidFill>
                <a:latin typeface="Courier New" panose="02070309020205020404" pitchFamily="49" charset="0"/>
              </a:rPr>
              <a:t>  9655  ttyp1  0:00 sleep </a:t>
            </a:r>
          </a:p>
          <a:p>
            <a:pPr algn="l"/>
            <a:r>
              <a:rPr lang="en-US" altLang="en-US" sz="1200">
                <a:solidFill>
                  <a:srgbClr val="00FF00"/>
                </a:solidFill>
                <a:latin typeface="Courier New" panose="02070309020205020404" pitchFamily="49" charset="0"/>
              </a:rPr>
              <a:t>  9730  ttyp1  0:00 ps </a:t>
            </a:r>
          </a:p>
          <a:p>
            <a:pPr algn="l"/>
            <a:r>
              <a:rPr lang="en-US" altLang="en-US" sz="1200">
                <a:solidFill>
                  <a:srgbClr val="00FF00"/>
                </a:solidFill>
                <a:latin typeface="Courier New" panose="02070309020205020404" pitchFamily="49" charset="0"/>
              </a:rPr>
              <a:t> 10636  ttyp1  0:00 telnetd</a:t>
            </a:r>
            <a:r>
              <a:rPr lang="en-US" altLang="en-US" sz="2400">
                <a:solidFill>
                  <a:schemeClr val="tx1"/>
                </a:solidFill>
              </a:rPr>
              <a:t> </a:t>
            </a:r>
          </a:p>
          <a:p>
            <a:pPr algn="l"/>
            <a:r>
              <a:rPr lang="en-US" altLang="en-US" sz="1200">
                <a:solidFill>
                  <a:srgbClr val="00FF00"/>
                </a:solidFill>
                <a:latin typeface="Courier New" panose="02070309020205020404" pitchFamily="49" charset="0"/>
              </a:rPr>
              <a:t>$</a:t>
            </a:r>
          </a:p>
        </p:txBody>
      </p:sp>
      <p:sp>
        <p:nvSpPr>
          <p:cNvPr id="249862" name="Rectangle 6">
            <a:extLst>
              <a:ext uri="{FF2B5EF4-FFF2-40B4-BE49-F238E27FC236}">
                <a16:creationId xmlns:a16="http://schemas.microsoft.com/office/drawing/2014/main" id="{5EDB2DD9-4A54-4DF6-B4C7-76635ECB0715}"/>
              </a:ext>
            </a:extLst>
          </p:cNvPr>
          <p:cNvSpPr>
            <a:spLocks noChangeArrowheads="1"/>
          </p:cNvSpPr>
          <p:nvPr/>
        </p:nvSpPr>
        <p:spPr bwMode="auto">
          <a:xfrm>
            <a:off x="609600" y="2971800"/>
            <a:ext cx="3810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GB" altLang="en-US" sz="24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49858"/>
                                        </p:tgtEl>
                                        <p:attrNameLst>
                                          <p:attrName>style.visibility</p:attrName>
                                        </p:attrNameLst>
                                      </p:cBhvr>
                                      <p:to>
                                        <p:strVal val="visible"/>
                                      </p:to>
                                    </p:set>
                                    <p:anim calcmode="discrete" valueType="clr">
                                      <p:cBhvr override="childStyle">
                                        <p:cTn id="7" dur="80"/>
                                        <p:tgtEl>
                                          <p:spTgt spid="24985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9858"/>
                                        </p:tgtEl>
                                        <p:attrNameLst>
                                          <p:attrName>fillcolor</p:attrName>
                                        </p:attrNameLst>
                                      </p:cBhvr>
                                      <p:tavLst>
                                        <p:tav tm="0">
                                          <p:val>
                                            <p:clrVal>
                                              <a:schemeClr val="accent2"/>
                                            </p:clrVal>
                                          </p:val>
                                        </p:tav>
                                        <p:tav tm="50000">
                                          <p:val>
                                            <p:clrVal>
                                              <a:schemeClr val="hlink"/>
                                            </p:clrVal>
                                          </p:val>
                                        </p:tav>
                                      </p:tavLst>
                                    </p:anim>
                                    <p:set>
                                      <p:cBhvr>
                                        <p:cTn id="9" dur="80"/>
                                        <p:tgtEl>
                                          <p:spTgt spid="249858"/>
                                        </p:tgtEl>
                                        <p:attrNameLst>
                                          <p:attrName>fill.type</p:attrName>
                                        </p:attrNameLst>
                                      </p:cBhvr>
                                      <p:to>
                                        <p:strVal val="solid"/>
                                      </p:to>
                                    </p:set>
                                  </p:childTnLst>
                                </p:cTn>
                              </p:par>
                            </p:childTnLst>
                          </p:cTn>
                        </p:par>
                        <p:par>
                          <p:cTn id="10" fill="hold" nodeType="afterGroup">
                            <p:stCondLst>
                              <p:cond delay="800"/>
                            </p:stCondLst>
                            <p:childTnLst>
                              <p:par>
                                <p:cTn id="11" presetID="5" presetClass="entr" presetSubtype="10" fill="hold" grpId="0" nodeType="afterEffect">
                                  <p:stCondLst>
                                    <p:cond delay="0"/>
                                  </p:stCondLst>
                                  <p:childTnLst>
                                    <p:set>
                                      <p:cBhvr>
                                        <p:cTn id="12" dur="1" fill="hold">
                                          <p:stCondLst>
                                            <p:cond delay="0"/>
                                          </p:stCondLst>
                                        </p:cTn>
                                        <p:tgtEl>
                                          <p:spTgt spid="249859">
                                            <p:txEl>
                                              <p:pRg st="0" end="0"/>
                                            </p:txEl>
                                          </p:spTgt>
                                        </p:tgtEl>
                                        <p:attrNameLst>
                                          <p:attrName>style.visibility</p:attrName>
                                        </p:attrNameLst>
                                      </p:cBhvr>
                                      <p:to>
                                        <p:strVal val="visible"/>
                                      </p:to>
                                    </p:set>
                                    <p:animEffect transition="in" filter="checkerboard(across)">
                                      <p:cBhvr>
                                        <p:cTn id="13" dur="500"/>
                                        <p:tgtEl>
                                          <p:spTgt spid="249859">
                                            <p:txEl>
                                              <p:pRg st="0" end="0"/>
                                            </p:txEl>
                                          </p:spTgt>
                                        </p:tgtEl>
                                      </p:cBhvr>
                                    </p:animEffect>
                                  </p:childTnLst>
                                </p:cTn>
                              </p:par>
                            </p:childTnLst>
                          </p:cTn>
                        </p:par>
                        <p:par>
                          <p:cTn id="14" fill="hold" nodeType="afterGroup">
                            <p:stCondLst>
                              <p:cond delay="1300"/>
                            </p:stCondLst>
                            <p:childTnLst>
                              <p:par>
                                <p:cTn id="15" presetID="2" presetClass="entr" presetSubtype="4" fill="hold" grpId="0" nodeType="afterEffect">
                                  <p:stCondLst>
                                    <p:cond delay="0"/>
                                  </p:stCondLst>
                                  <p:childTnLst>
                                    <p:set>
                                      <p:cBhvr>
                                        <p:cTn id="16" dur="1" fill="hold">
                                          <p:stCondLst>
                                            <p:cond delay="0"/>
                                          </p:stCondLst>
                                        </p:cTn>
                                        <p:tgtEl>
                                          <p:spTgt spid="249860"/>
                                        </p:tgtEl>
                                        <p:attrNameLst>
                                          <p:attrName>style.visibility</p:attrName>
                                        </p:attrNameLst>
                                      </p:cBhvr>
                                      <p:to>
                                        <p:strVal val="visible"/>
                                      </p:to>
                                    </p:set>
                                    <p:anim calcmode="lin" valueType="num">
                                      <p:cBhvr additive="base">
                                        <p:cTn id="17" dur="500" fill="hold"/>
                                        <p:tgtEl>
                                          <p:spTgt spid="249860"/>
                                        </p:tgtEl>
                                        <p:attrNameLst>
                                          <p:attrName>ppt_x</p:attrName>
                                        </p:attrNameLst>
                                      </p:cBhvr>
                                      <p:tavLst>
                                        <p:tav tm="0">
                                          <p:val>
                                            <p:strVal val="#ppt_x"/>
                                          </p:val>
                                        </p:tav>
                                        <p:tav tm="100000">
                                          <p:val>
                                            <p:strVal val="#ppt_x"/>
                                          </p:val>
                                        </p:tav>
                                      </p:tavLst>
                                    </p:anim>
                                    <p:anim calcmode="lin" valueType="num">
                                      <p:cBhvr additive="base">
                                        <p:cTn id="18" dur="500" fill="hold"/>
                                        <p:tgtEl>
                                          <p:spTgt spid="24986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49859">
                                            <p:txEl>
                                              <p:pRg st="2" end="2"/>
                                            </p:txEl>
                                          </p:spTgt>
                                        </p:tgtEl>
                                        <p:attrNameLst>
                                          <p:attrName>style.visibility</p:attrName>
                                        </p:attrNameLst>
                                      </p:cBhvr>
                                      <p:to>
                                        <p:strVal val="visible"/>
                                      </p:to>
                                    </p:set>
                                    <p:animEffect transition="in" filter="checkerboard(across)">
                                      <p:cBhvr>
                                        <p:cTn id="23" dur="500"/>
                                        <p:tgtEl>
                                          <p:spTgt spid="24985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49859">
                                            <p:txEl>
                                              <p:pRg st="4" end="4"/>
                                            </p:txEl>
                                          </p:spTgt>
                                        </p:tgtEl>
                                        <p:attrNameLst>
                                          <p:attrName>style.visibility</p:attrName>
                                        </p:attrNameLst>
                                      </p:cBhvr>
                                      <p:to>
                                        <p:strVal val="visible"/>
                                      </p:to>
                                    </p:set>
                                    <p:animEffect transition="in" filter="checkerboard(across)">
                                      <p:cBhvr>
                                        <p:cTn id="28" dur="500"/>
                                        <p:tgtEl>
                                          <p:spTgt spid="2498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p:bldP spid="249859" grpId="0" uiExpand="1" build="p"/>
      <p:bldP spid="249860"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0F2EDE9A-51B8-4628-BE2D-4084697D4295}"/>
              </a:ext>
            </a:extLst>
          </p:cNvPr>
          <p:cNvSpPr>
            <a:spLocks noGrp="1"/>
          </p:cNvSpPr>
          <p:nvPr>
            <p:ph type="sldNum" sz="quarter" idx="10"/>
          </p:nvPr>
        </p:nvSpPr>
        <p:spPr/>
        <p:txBody>
          <a:bodyPr/>
          <a:lstStyle/>
          <a:p>
            <a:r>
              <a:rPr lang="en-GB" altLang="en-US"/>
              <a:t>Page </a:t>
            </a:r>
            <a:fld id="{D0C64BA4-562A-4B9C-AF97-7A3B124F5C7E}" type="slidenum">
              <a:rPr lang="en-GB" altLang="en-US"/>
              <a:pPr/>
              <a:t>71</a:t>
            </a:fld>
            <a:r>
              <a:rPr lang="en-GB" altLang="en-US" sz="1400" b="0">
                <a:solidFill>
                  <a:schemeClr val="tx1"/>
                </a:solidFill>
              </a:rPr>
              <a:t> | 05 June 2006 | UNIX Fundamentals </a:t>
            </a:r>
          </a:p>
        </p:txBody>
      </p:sp>
      <p:sp>
        <p:nvSpPr>
          <p:cNvPr id="251906" name="Rectangle 2">
            <a:extLst>
              <a:ext uri="{FF2B5EF4-FFF2-40B4-BE49-F238E27FC236}">
                <a16:creationId xmlns:a16="http://schemas.microsoft.com/office/drawing/2014/main" id="{4EE3839B-2C86-4616-9BDB-F6DAF7B982EC}"/>
              </a:ext>
            </a:extLst>
          </p:cNvPr>
          <p:cNvSpPr>
            <a:spLocks noGrp="1" noChangeArrowheads="1"/>
          </p:cNvSpPr>
          <p:nvPr>
            <p:ph type="title"/>
          </p:nvPr>
        </p:nvSpPr>
        <p:spPr/>
        <p:txBody>
          <a:bodyPr/>
          <a:lstStyle/>
          <a:p>
            <a:r>
              <a:rPr lang="en-US" altLang="en-US"/>
              <a:t>Process Attributes - 3</a:t>
            </a:r>
          </a:p>
        </p:txBody>
      </p:sp>
      <p:sp>
        <p:nvSpPr>
          <p:cNvPr id="251907" name="Rectangle 3">
            <a:extLst>
              <a:ext uri="{FF2B5EF4-FFF2-40B4-BE49-F238E27FC236}">
                <a16:creationId xmlns:a16="http://schemas.microsoft.com/office/drawing/2014/main" id="{AFFA1B55-3E1A-4DD6-8977-E0F90E5B4A03}"/>
              </a:ext>
            </a:extLst>
          </p:cNvPr>
          <p:cNvSpPr>
            <a:spLocks noGrp="1" noChangeArrowheads="1"/>
          </p:cNvSpPr>
          <p:nvPr>
            <p:ph type="body" sz="half" idx="1"/>
          </p:nvPr>
        </p:nvSpPr>
        <p:spPr>
          <a:xfrm>
            <a:off x="609600" y="1600200"/>
            <a:ext cx="3810000" cy="3989388"/>
          </a:xfrm>
        </p:spPr>
        <p:txBody>
          <a:bodyPr/>
          <a:lstStyle/>
          <a:p>
            <a:pPr>
              <a:lnSpc>
                <a:spcPct val="90000"/>
              </a:lnSpc>
            </a:pPr>
            <a:r>
              <a:rPr lang="en-US" altLang="en-US" sz="2000"/>
              <a:t>This process table shows the ps command itself, the shell used to invoke it and a telnetd process.</a:t>
            </a:r>
          </a:p>
          <a:p>
            <a:pPr>
              <a:lnSpc>
                <a:spcPct val="90000"/>
              </a:lnSpc>
            </a:pPr>
            <a:endParaRPr lang="en-US" altLang="en-US" sz="2000"/>
          </a:p>
          <a:p>
            <a:pPr>
              <a:lnSpc>
                <a:spcPct val="90000"/>
              </a:lnSpc>
            </a:pPr>
            <a:r>
              <a:rPr lang="en-US" altLang="en-US" sz="2000"/>
              <a:t>When you log in, you automatically start a shell.</a:t>
            </a:r>
          </a:p>
          <a:p>
            <a:pPr>
              <a:lnSpc>
                <a:spcPct val="90000"/>
              </a:lnSpc>
            </a:pPr>
            <a:endParaRPr lang="en-US" altLang="en-US" sz="2000"/>
          </a:p>
          <a:p>
            <a:pPr>
              <a:lnSpc>
                <a:spcPct val="90000"/>
              </a:lnSpc>
            </a:pPr>
            <a:r>
              <a:rPr lang="en-US" altLang="en-US" sz="2000"/>
              <a:t>To see what the PID of the current shell (a running process) type:</a:t>
            </a:r>
          </a:p>
          <a:p>
            <a:pPr>
              <a:lnSpc>
                <a:spcPct val="90000"/>
              </a:lnSpc>
              <a:buFont typeface="Wingdings" panose="05000000000000000000" pitchFamily="2" charset="2"/>
              <a:buNone/>
            </a:pPr>
            <a:r>
              <a:rPr lang="en-US" altLang="en-US" sz="2000"/>
              <a:t>	</a:t>
            </a:r>
            <a:r>
              <a:rPr lang="en-US" altLang="en-US" sz="2000">
                <a:solidFill>
                  <a:srgbClr val="FF0000"/>
                </a:solidFill>
              </a:rPr>
              <a:t>echo $$</a:t>
            </a:r>
          </a:p>
          <a:p>
            <a:pPr>
              <a:lnSpc>
                <a:spcPct val="90000"/>
              </a:lnSpc>
            </a:pPr>
            <a:endParaRPr lang="en-US" altLang="en-US" sz="2000">
              <a:solidFill>
                <a:srgbClr val="FF0000"/>
              </a:solidFill>
            </a:endParaRPr>
          </a:p>
        </p:txBody>
      </p:sp>
      <p:sp>
        <p:nvSpPr>
          <p:cNvPr id="251908" name="Text Box 4">
            <a:extLst>
              <a:ext uri="{FF2B5EF4-FFF2-40B4-BE49-F238E27FC236}">
                <a16:creationId xmlns:a16="http://schemas.microsoft.com/office/drawing/2014/main" id="{0CBEDD4F-2641-4384-B456-6DE88BEB27AF}"/>
              </a:ext>
            </a:extLst>
          </p:cNvPr>
          <p:cNvSpPr txBox="1">
            <a:spLocks noChangeArrowheads="1"/>
          </p:cNvSpPr>
          <p:nvPr/>
        </p:nvSpPr>
        <p:spPr bwMode="auto">
          <a:xfrm>
            <a:off x="4356100" y="2852738"/>
            <a:ext cx="4487863" cy="15621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ps</a:t>
            </a:r>
          </a:p>
          <a:p>
            <a:pPr algn="l"/>
            <a:r>
              <a:rPr lang="en-US" altLang="en-US" sz="1200">
                <a:solidFill>
                  <a:srgbClr val="00FF00"/>
                </a:solidFill>
                <a:latin typeface="Courier New" panose="02070309020205020404" pitchFamily="49" charset="0"/>
              </a:rPr>
              <a:t> PID    TTY  TIME CMD</a:t>
            </a:r>
          </a:p>
          <a:p>
            <a:pPr algn="l"/>
            <a:r>
              <a:rPr lang="en-US" altLang="en-US" sz="1200">
                <a:solidFill>
                  <a:srgbClr val="00FF00"/>
                </a:solidFill>
                <a:latin typeface="Courier New" panose="02070309020205020404" pitchFamily="49" charset="0"/>
              </a:rPr>
              <a:t>  9646  ttyp1  0:00 ksh </a:t>
            </a:r>
          </a:p>
          <a:p>
            <a:pPr algn="l"/>
            <a:r>
              <a:rPr lang="en-US" altLang="en-US" sz="1200">
                <a:solidFill>
                  <a:srgbClr val="00FF00"/>
                </a:solidFill>
                <a:latin typeface="Courier New" panose="02070309020205020404" pitchFamily="49" charset="0"/>
              </a:rPr>
              <a:t>  9655  ttyp1  0:00 sleep </a:t>
            </a:r>
          </a:p>
          <a:p>
            <a:pPr algn="l"/>
            <a:r>
              <a:rPr lang="en-US" altLang="en-US" sz="1200">
                <a:solidFill>
                  <a:srgbClr val="00FF00"/>
                </a:solidFill>
                <a:latin typeface="Courier New" panose="02070309020205020404" pitchFamily="49" charset="0"/>
              </a:rPr>
              <a:t>  9730  ttyp1  0:00 ps </a:t>
            </a:r>
          </a:p>
          <a:p>
            <a:pPr algn="l"/>
            <a:r>
              <a:rPr lang="en-US" altLang="en-US" sz="1200">
                <a:solidFill>
                  <a:srgbClr val="00FF00"/>
                </a:solidFill>
                <a:latin typeface="Courier New" panose="02070309020205020404" pitchFamily="49" charset="0"/>
              </a:rPr>
              <a:t> 10636  ttyp1  0:00 telnetd</a:t>
            </a:r>
            <a:r>
              <a:rPr lang="en-US" altLang="en-US" sz="2400">
                <a:solidFill>
                  <a:schemeClr val="tx1"/>
                </a:solidFill>
              </a:rPr>
              <a:t> </a:t>
            </a:r>
          </a:p>
          <a:p>
            <a:pPr algn="l"/>
            <a:r>
              <a:rPr lang="en-US" altLang="en-US" sz="1200">
                <a:solidFill>
                  <a:srgbClr val="00FF00"/>
                </a:solidFill>
                <a:latin typeface="Courier New" panose="02070309020205020404" pitchFamily="49" charset="0"/>
              </a:rPr>
              <a:t>$</a:t>
            </a:r>
          </a:p>
        </p:txBody>
      </p:sp>
      <p:sp>
        <p:nvSpPr>
          <p:cNvPr id="251909" name="Rectangle 5">
            <a:extLst>
              <a:ext uri="{FF2B5EF4-FFF2-40B4-BE49-F238E27FC236}">
                <a16:creationId xmlns:a16="http://schemas.microsoft.com/office/drawing/2014/main" id="{A6240AEB-1075-454C-B2F4-69F8A528A7F0}"/>
              </a:ext>
            </a:extLst>
          </p:cNvPr>
          <p:cNvSpPr>
            <a:spLocks noChangeArrowheads="1"/>
          </p:cNvSpPr>
          <p:nvPr/>
        </p:nvSpPr>
        <p:spPr bwMode="auto">
          <a:xfrm>
            <a:off x="685800" y="3429000"/>
            <a:ext cx="3810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GB" altLang="en-US" sz="24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51906"/>
                                        </p:tgtEl>
                                        <p:attrNameLst>
                                          <p:attrName>style.visibility</p:attrName>
                                        </p:attrNameLst>
                                      </p:cBhvr>
                                      <p:to>
                                        <p:strVal val="visible"/>
                                      </p:to>
                                    </p:set>
                                    <p:anim calcmode="discrete" valueType="clr">
                                      <p:cBhvr override="childStyle">
                                        <p:cTn id="7" dur="80"/>
                                        <p:tgtEl>
                                          <p:spTgt spid="25190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1906"/>
                                        </p:tgtEl>
                                        <p:attrNameLst>
                                          <p:attrName>fillcolor</p:attrName>
                                        </p:attrNameLst>
                                      </p:cBhvr>
                                      <p:tavLst>
                                        <p:tav tm="0">
                                          <p:val>
                                            <p:clrVal>
                                              <a:schemeClr val="accent2"/>
                                            </p:clrVal>
                                          </p:val>
                                        </p:tav>
                                        <p:tav tm="50000">
                                          <p:val>
                                            <p:clrVal>
                                              <a:schemeClr val="hlink"/>
                                            </p:clrVal>
                                          </p:val>
                                        </p:tav>
                                      </p:tavLst>
                                    </p:anim>
                                    <p:set>
                                      <p:cBhvr>
                                        <p:cTn id="9" dur="80"/>
                                        <p:tgtEl>
                                          <p:spTgt spid="251906"/>
                                        </p:tgtEl>
                                        <p:attrNameLst>
                                          <p:attrName>fill.type</p:attrName>
                                        </p:attrNameLst>
                                      </p:cBhvr>
                                      <p:to>
                                        <p:strVal val="solid"/>
                                      </p:to>
                                    </p:set>
                                  </p:childTnLst>
                                </p:cTn>
                              </p:par>
                            </p:childTnLst>
                          </p:cTn>
                        </p:par>
                        <p:par>
                          <p:cTn id="10" fill="hold" nodeType="afterGroup">
                            <p:stCondLst>
                              <p:cond delay="800"/>
                            </p:stCondLst>
                            <p:childTnLst>
                              <p:par>
                                <p:cTn id="11" presetID="5" presetClass="entr" presetSubtype="10" fill="hold" grpId="0" nodeType="afterEffect">
                                  <p:stCondLst>
                                    <p:cond delay="0"/>
                                  </p:stCondLst>
                                  <p:childTnLst>
                                    <p:set>
                                      <p:cBhvr>
                                        <p:cTn id="12" dur="1" fill="hold">
                                          <p:stCondLst>
                                            <p:cond delay="0"/>
                                          </p:stCondLst>
                                        </p:cTn>
                                        <p:tgtEl>
                                          <p:spTgt spid="251907">
                                            <p:txEl>
                                              <p:pRg st="0" end="0"/>
                                            </p:txEl>
                                          </p:spTgt>
                                        </p:tgtEl>
                                        <p:attrNameLst>
                                          <p:attrName>style.visibility</p:attrName>
                                        </p:attrNameLst>
                                      </p:cBhvr>
                                      <p:to>
                                        <p:strVal val="visible"/>
                                      </p:to>
                                    </p:set>
                                    <p:animEffect transition="in" filter="checkerboard(across)">
                                      <p:cBhvr>
                                        <p:cTn id="13" dur="500"/>
                                        <p:tgtEl>
                                          <p:spTgt spid="25190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51908"/>
                                        </p:tgtEl>
                                        <p:attrNameLst>
                                          <p:attrName>style.visibility</p:attrName>
                                        </p:attrNameLst>
                                      </p:cBhvr>
                                      <p:to>
                                        <p:strVal val="visible"/>
                                      </p:to>
                                    </p:set>
                                    <p:anim calcmode="lin" valueType="num">
                                      <p:cBhvr additive="base">
                                        <p:cTn id="18" dur="500" fill="hold"/>
                                        <p:tgtEl>
                                          <p:spTgt spid="251908"/>
                                        </p:tgtEl>
                                        <p:attrNameLst>
                                          <p:attrName>ppt_x</p:attrName>
                                        </p:attrNameLst>
                                      </p:cBhvr>
                                      <p:tavLst>
                                        <p:tav tm="0">
                                          <p:val>
                                            <p:strVal val="#ppt_x"/>
                                          </p:val>
                                        </p:tav>
                                        <p:tav tm="100000">
                                          <p:val>
                                            <p:strVal val="#ppt_x"/>
                                          </p:val>
                                        </p:tav>
                                      </p:tavLst>
                                    </p:anim>
                                    <p:anim calcmode="lin" valueType="num">
                                      <p:cBhvr additive="base">
                                        <p:cTn id="19" dur="500" fill="hold"/>
                                        <p:tgtEl>
                                          <p:spTgt spid="25190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251907">
                                            <p:txEl>
                                              <p:pRg st="2" end="2"/>
                                            </p:txEl>
                                          </p:spTgt>
                                        </p:tgtEl>
                                        <p:attrNameLst>
                                          <p:attrName>style.visibility</p:attrName>
                                        </p:attrNameLst>
                                      </p:cBhvr>
                                      <p:to>
                                        <p:strVal val="visible"/>
                                      </p:to>
                                    </p:set>
                                    <p:animEffect transition="in" filter="checkerboard(across)">
                                      <p:cBhvr>
                                        <p:cTn id="24" dur="500"/>
                                        <p:tgtEl>
                                          <p:spTgt spid="25190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51907">
                                            <p:txEl>
                                              <p:pRg st="4" end="4"/>
                                            </p:txEl>
                                          </p:spTgt>
                                        </p:tgtEl>
                                        <p:attrNameLst>
                                          <p:attrName>style.visibility</p:attrName>
                                        </p:attrNameLst>
                                      </p:cBhvr>
                                      <p:to>
                                        <p:strVal val="visible"/>
                                      </p:to>
                                    </p:set>
                                    <p:animEffect transition="in" filter="checkerboard(across)">
                                      <p:cBhvr>
                                        <p:cTn id="29" dur="500"/>
                                        <p:tgtEl>
                                          <p:spTgt spid="251907">
                                            <p:txEl>
                                              <p:pRg st="4" end="4"/>
                                            </p:txEl>
                                          </p:spTgt>
                                        </p:tgtEl>
                                      </p:cBhvr>
                                    </p:animEffect>
                                  </p:childTnLst>
                                </p:cTn>
                              </p:par>
                            </p:childTnLst>
                          </p:cTn>
                        </p:par>
                        <p:par>
                          <p:cTn id="30" fill="hold" nodeType="afterGroup">
                            <p:stCondLst>
                              <p:cond delay="500"/>
                            </p:stCondLst>
                            <p:childTnLst>
                              <p:par>
                                <p:cTn id="31" presetID="5" presetClass="entr" presetSubtype="10" fill="hold" grpId="0" nodeType="afterEffect">
                                  <p:stCondLst>
                                    <p:cond delay="0"/>
                                  </p:stCondLst>
                                  <p:childTnLst>
                                    <p:set>
                                      <p:cBhvr>
                                        <p:cTn id="32" dur="1" fill="hold">
                                          <p:stCondLst>
                                            <p:cond delay="0"/>
                                          </p:stCondLst>
                                        </p:cTn>
                                        <p:tgtEl>
                                          <p:spTgt spid="251907">
                                            <p:txEl>
                                              <p:pRg st="5" end="5"/>
                                            </p:txEl>
                                          </p:spTgt>
                                        </p:tgtEl>
                                        <p:attrNameLst>
                                          <p:attrName>style.visibility</p:attrName>
                                        </p:attrNameLst>
                                      </p:cBhvr>
                                      <p:to>
                                        <p:strVal val="visible"/>
                                      </p:to>
                                    </p:set>
                                    <p:animEffect transition="in" filter="checkerboard(across)">
                                      <p:cBhvr>
                                        <p:cTn id="33" dur="500"/>
                                        <p:tgtEl>
                                          <p:spTgt spid="251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6" grpId="0"/>
      <p:bldP spid="251907" grpId="0" uiExpand="1" build="p"/>
      <p:bldP spid="251908"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38626D2E-8123-488C-8406-30D4BDBC67A5}"/>
              </a:ext>
            </a:extLst>
          </p:cNvPr>
          <p:cNvSpPr>
            <a:spLocks noGrp="1"/>
          </p:cNvSpPr>
          <p:nvPr>
            <p:ph type="sldNum" sz="quarter" idx="10"/>
          </p:nvPr>
        </p:nvSpPr>
        <p:spPr/>
        <p:txBody>
          <a:bodyPr/>
          <a:lstStyle/>
          <a:p>
            <a:r>
              <a:rPr lang="en-GB" altLang="en-US"/>
              <a:t>Page </a:t>
            </a:r>
            <a:fld id="{C6034210-334D-4206-B01E-49B6EA26B222}" type="slidenum">
              <a:rPr lang="en-GB" altLang="en-US"/>
              <a:pPr/>
              <a:t>72</a:t>
            </a:fld>
            <a:r>
              <a:rPr lang="en-GB" altLang="en-US" sz="1400" b="0">
                <a:solidFill>
                  <a:schemeClr val="tx1"/>
                </a:solidFill>
              </a:rPr>
              <a:t> | 05 June 2006 | UNIX Fundamentals </a:t>
            </a:r>
          </a:p>
        </p:txBody>
      </p:sp>
      <p:sp>
        <p:nvSpPr>
          <p:cNvPr id="256002" name="Rectangle 2">
            <a:extLst>
              <a:ext uri="{FF2B5EF4-FFF2-40B4-BE49-F238E27FC236}">
                <a16:creationId xmlns:a16="http://schemas.microsoft.com/office/drawing/2014/main" id="{B5F0CF91-391F-4554-AFBB-CCA9D06C836E}"/>
              </a:ext>
            </a:extLst>
          </p:cNvPr>
          <p:cNvSpPr>
            <a:spLocks noGrp="1" noChangeArrowheads="1"/>
          </p:cNvSpPr>
          <p:nvPr>
            <p:ph type="title"/>
          </p:nvPr>
        </p:nvSpPr>
        <p:spPr/>
        <p:txBody>
          <a:bodyPr/>
          <a:lstStyle/>
          <a:p>
            <a:r>
              <a:rPr lang="en-US" altLang="en-US"/>
              <a:t>Process Attributes - 4</a:t>
            </a:r>
          </a:p>
        </p:txBody>
      </p:sp>
      <p:sp>
        <p:nvSpPr>
          <p:cNvPr id="256003" name="Text Box 3">
            <a:extLst>
              <a:ext uri="{FF2B5EF4-FFF2-40B4-BE49-F238E27FC236}">
                <a16:creationId xmlns:a16="http://schemas.microsoft.com/office/drawing/2014/main" id="{DD47005C-6994-4524-843B-EF9276E25B66}"/>
              </a:ext>
            </a:extLst>
          </p:cNvPr>
          <p:cNvSpPr txBox="1">
            <a:spLocks noChangeArrowheads="1"/>
          </p:cNvSpPr>
          <p:nvPr/>
        </p:nvSpPr>
        <p:spPr bwMode="auto">
          <a:xfrm>
            <a:off x="4495800" y="1981200"/>
            <a:ext cx="4343400" cy="320675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ps</a:t>
            </a:r>
          </a:p>
          <a:p>
            <a:pPr algn="l"/>
            <a:r>
              <a:rPr lang="en-US" altLang="en-US" sz="1200">
                <a:solidFill>
                  <a:srgbClr val="00FF00"/>
                </a:solidFill>
                <a:latin typeface="Courier New" panose="02070309020205020404" pitchFamily="49" charset="0"/>
              </a:rPr>
              <a:t> PID    TTY  TIME CMD</a:t>
            </a:r>
          </a:p>
          <a:p>
            <a:pPr algn="l"/>
            <a:r>
              <a:rPr lang="en-US" altLang="en-US" sz="1200">
                <a:solidFill>
                  <a:srgbClr val="00FF00"/>
                </a:solidFill>
                <a:latin typeface="Courier New" panose="02070309020205020404" pitchFamily="49" charset="0"/>
              </a:rPr>
              <a:t>  9646  ttyp1  0:00 ksh </a:t>
            </a:r>
          </a:p>
          <a:p>
            <a:pPr algn="l"/>
            <a:r>
              <a:rPr lang="en-US" altLang="en-US" sz="1200">
                <a:solidFill>
                  <a:srgbClr val="00FF00"/>
                </a:solidFill>
                <a:latin typeface="Courier New" panose="02070309020205020404" pitchFamily="49" charset="0"/>
              </a:rPr>
              <a:t>  9655  ttyp1  0:00 sleep </a:t>
            </a:r>
          </a:p>
          <a:p>
            <a:pPr algn="l"/>
            <a:r>
              <a:rPr lang="en-US" altLang="en-US" sz="1200">
                <a:solidFill>
                  <a:srgbClr val="00FF00"/>
                </a:solidFill>
                <a:latin typeface="Courier New" panose="02070309020205020404" pitchFamily="49" charset="0"/>
              </a:rPr>
              <a:t>  9730  ttyp1  0:00 ps </a:t>
            </a:r>
          </a:p>
          <a:p>
            <a:pPr algn="l"/>
            <a:r>
              <a:rPr lang="en-US" altLang="en-US" sz="1200">
                <a:solidFill>
                  <a:srgbClr val="00FF00"/>
                </a:solidFill>
                <a:latin typeface="Courier New" panose="02070309020205020404" pitchFamily="49" charset="0"/>
              </a:rPr>
              <a:t> 10636  ttyp1  0:00 telnetd</a:t>
            </a:r>
            <a:r>
              <a:rPr lang="en-US" altLang="en-US" sz="2400">
                <a:solidFill>
                  <a:schemeClr val="tx1"/>
                </a:solidFill>
              </a:rPr>
              <a:t> </a:t>
            </a:r>
          </a:p>
          <a:p>
            <a:pPr algn="l"/>
            <a:r>
              <a:rPr lang="en-US" altLang="en-US" sz="1200">
                <a:solidFill>
                  <a:srgbClr val="00FF00"/>
                </a:solidFill>
                <a:latin typeface="Courier New" panose="02070309020205020404" pitchFamily="49" charset="0"/>
              </a:rPr>
              <a:t>$</a:t>
            </a:r>
          </a:p>
          <a:p>
            <a:pPr algn="l">
              <a:spcBef>
                <a:spcPct val="50000"/>
              </a:spcBef>
            </a:pPr>
            <a:r>
              <a:rPr lang="en-US" altLang="en-US" sz="1200">
                <a:solidFill>
                  <a:srgbClr val="00FF00"/>
                </a:solidFill>
                <a:latin typeface="Courier New" panose="02070309020205020404" pitchFamily="49" charset="0"/>
              </a:rPr>
              <a:t>$ kill 9655</a:t>
            </a:r>
          </a:p>
          <a:p>
            <a:pPr algn="l">
              <a:spcBef>
                <a:spcPct val="50000"/>
              </a:spcBef>
            </a:pPr>
            <a:r>
              <a:rPr lang="en-US" altLang="en-US" sz="1200">
                <a:solidFill>
                  <a:srgbClr val="00FF00"/>
                </a:solidFill>
                <a:latin typeface="Courier New" panose="02070309020205020404" pitchFamily="49" charset="0"/>
              </a:rPr>
              <a:t>$ ps</a:t>
            </a:r>
          </a:p>
          <a:p>
            <a:pPr algn="l"/>
            <a:r>
              <a:rPr lang="en-US" altLang="en-US" sz="1200">
                <a:solidFill>
                  <a:srgbClr val="00FF00"/>
                </a:solidFill>
                <a:latin typeface="Courier New" panose="02070309020205020404" pitchFamily="49" charset="0"/>
              </a:rPr>
              <a:t> PID    TTY  TIME CMD</a:t>
            </a:r>
          </a:p>
          <a:p>
            <a:pPr algn="l"/>
            <a:r>
              <a:rPr lang="en-US" altLang="en-US" sz="1200">
                <a:solidFill>
                  <a:srgbClr val="00FF00"/>
                </a:solidFill>
                <a:latin typeface="Courier New" panose="02070309020205020404" pitchFamily="49" charset="0"/>
              </a:rPr>
              <a:t>  9646  ttyp1  0:00 ksh </a:t>
            </a:r>
          </a:p>
          <a:p>
            <a:pPr algn="l"/>
            <a:r>
              <a:rPr lang="en-US" altLang="en-US" sz="1200">
                <a:solidFill>
                  <a:srgbClr val="00FF00"/>
                </a:solidFill>
                <a:latin typeface="Courier New" panose="02070309020205020404" pitchFamily="49" charset="0"/>
              </a:rPr>
              <a:t>  9730  ttyp1  0:00 ps </a:t>
            </a:r>
          </a:p>
          <a:p>
            <a:pPr algn="l"/>
            <a:r>
              <a:rPr lang="en-US" altLang="en-US" sz="1200">
                <a:solidFill>
                  <a:srgbClr val="00FF00"/>
                </a:solidFill>
                <a:latin typeface="Courier New" panose="02070309020205020404" pitchFamily="49" charset="0"/>
              </a:rPr>
              <a:t> 10636  ttyp1  0:00 telnetd</a:t>
            </a:r>
            <a:r>
              <a:rPr lang="en-US" altLang="en-US" sz="2400">
                <a:solidFill>
                  <a:schemeClr val="tx1"/>
                </a:solidFill>
              </a:rPr>
              <a:t> </a:t>
            </a:r>
          </a:p>
          <a:p>
            <a:pPr algn="l"/>
            <a:r>
              <a:rPr lang="en-US" altLang="en-US" sz="1200">
                <a:solidFill>
                  <a:srgbClr val="00FF00"/>
                </a:solidFill>
                <a:latin typeface="Courier New" panose="02070309020205020404" pitchFamily="49" charset="0"/>
              </a:rPr>
              <a:t>$</a:t>
            </a:r>
          </a:p>
        </p:txBody>
      </p:sp>
      <p:sp>
        <p:nvSpPr>
          <p:cNvPr id="256005" name="Rectangle 5">
            <a:extLst>
              <a:ext uri="{FF2B5EF4-FFF2-40B4-BE49-F238E27FC236}">
                <a16:creationId xmlns:a16="http://schemas.microsoft.com/office/drawing/2014/main" id="{C3BFAE7F-7E81-4F67-B2FF-8AA80136BF87}"/>
              </a:ext>
            </a:extLst>
          </p:cNvPr>
          <p:cNvSpPr>
            <a:spLocks noChangeArrowheads="1"/>
          </p:cNvSpPr>
          <p:nvPr/>
        </p:nvSpPr>
        <p:spPr bwMode="auto">
          <a:xfrm>
            <a:off x="685800" y="4038600"/>
            <a:ext cx="3810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GB" altLang="en-US" sz="2400">
              <a:solidFill>
                <a:schemeClr val="tx1"/>
              </a:solidFill>
            </a:endParaRPr>
          </a:p>
        </p:txBody>
      </p:sp>
      <p:sp>
        <p:nvSpPr>
          <p:cNvPr id="256006" name="Rectangle 6">
            <a:extLst>
              <a:ext uri="{FF2B5EF4-FFF2-40B4-BE49-F238E27FC236}">
                <a16:creationId xmlns:a16="http://schemas.microsoft.com/office/drawing/2014/main" id="{8CA28354-41D5-4639-B9D0-4ACD1C1CA6CB}"/>
              </a:ext>
            </a:extLst>
          </p:cNvPr>
          <p:cNvSpPr>
            <a:spLocks noChangeArrowheads="1"/>
          </p:cNvSpPr>
          <p:nvPr/>
        </p:nvSpPr>
        <p:spPr bwMode="auto">
          <a:xfrm>
            <a:off x="533400" y="3886200"/>
            <a:ext cx="381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GB" altLang="en-US" sz="2400">
              <a:solidFill>
                <a:schemeClr val="tx1"/>
              </a:solidFill>
            </a:endParaRPr>
          </a:p>
        </p:txBody>
      </p:sp>
      <p:sp>
        <p:nvSpPr>
          <p:cNvPr id="256007" name="Rectangle 7">
            <a:extLst>
              <a:ext uri="{FF2B5EF4-FFF2-40B4-BE49-F238E27FC236}">
                <a16:creationId xmlns:a16="http://schemas.microsoft.com/office/drawing/2014/main" id="{5D5C298D-A5D7-4AB5-BA44-53DB92719ED9}"/>
              </a:ext>
            </a:extLst>
          </p:cNvPr>
          <p:cNvSpPr>
            <a:spLocks noGrp="1" noChangeArrowheads="1"/>
          </p:cNvSpPr>
          <p:nvPr>
            <p:ph type="body" sz="half" idx="1"/>
          </p:nvPr>
        </p:nvSpPr>
        <p:spPr>
          <a:xfrm>
            <a:off x="533400" y="1981200"/>
            <a:ext cx="3810000" cy="3679825"/>
          </a:xfrm>
          <a:noFill/>
          <a:ln/>
        </p:spPr>
        <p:txBody>
          <a:bodyPr/>
          <a:lstStyle/>
          <a:p>
            <a:r>
              <a:rPr lang="en-US" altLang="en-US" sz="2000"/>
              <a:t>We can kill a process (providing we have permission to do so) using the PID. </a:t>
            </a:r>
          </a:p>
          <a:p>
            <a:endParaRPr lang="en-US" altLang="en-US" sz="2000"/>
          </a:p>
          <a:p>
            <a:endParaRPr lang="en-US" altLang="en-US" sz="2000"/>
          </a:p>
          <a:p>
            <a:r>
              <a:rPr lang="en-US" altLang="en-US" sz="2000"/>
              <a:t>The kill command is used to stop the sleep process.</a:t>
            </a:r>
          </a:p>
          <a:p>
            <a:endParaRPr lang="en-US"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56002"/>
                                        </p:tgtEl>
                                        <p:attrNameLst>
                                          <p:attrName>style.visibility</p:attrName>
                                        </p:attrNameLst>
                                      </p:cBhvr>
                                      <p:to>
                                        <p:strVal val="visible"/>
                                      </p:to>
                                    </p:set>
                                    <p:anim calcmode="discrete" valueType="clr">
                                      <p:cBhvr override="childStyle">
                                        <p:cTn id="7" dur="80"/>
                                        <p:tgtEl>
                                          <p:spTgt spid="25600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6002"/>
                                        </p:tgtEl>
                                        <p:attrNameLst>
                                          <p:attrName>fillcolor</p:attrName>
                                        </p:attrNameLst>
                                      </p:cBhvr>
                                      <p:tavLst>
                                        <p:tav tm="0">
                                          <p:val>
                                            <p:clrVal>
                                              <a:schemeClr val="accent2"/>
                                            </p:clrVal>
                                          </p:val>
                                        </p:tav>
                                        <p:tav tm="50000">
                                          <p:val>
                                            <p:clrVal>
                                              <a:schemeClr val="hlink"/>
                                            </p:clrVal>
                                          </p:val>
                                        </p:tav>
                                      </p:tavLst>
                                    </p:anim>
                                    <p:set>
                                      <p:cBhvr>
                                        <p:cTn id="9" dur="80"/>
                                        <p:tgtEl>
                                          <p:spTgt spid="256002"/>
                                        </p:tgtEl>
                                        <p:attrNameLst>
                                          <p:attrName>fill.type</p:attrName>
                                        </p:attrNameLst>
                                      </p:cBhvr>
                                      <p:to>
                                        <p:strVal val="solid"/>
                                      </p:to>
                                    </p:set>
                                  </p:childTnLst>
                                </p:cTn>
                              </p:par>
                            </p:childTnLst>
                          </p:cTn>
                        </p:par>
                        <p:par>
                          <p:cTn id="10" fill="hold" nodeType="afterGroup">
                            <p:stCondLst>
                              <p:cond delay="800"/>
                            </p:stCondLst>
                            <p:childTnLst>
                              <p:par>
                                <p:cTn id="11" presetID="5" presetClass="entr" presetSubtype="10" fill="hold" grpId="0" nodeType="afterEffect">
                                  <p:stCondLst>
                                    <p:cond delay="0"/>
                                  </p:stCondLst>
                                  <p:childTnLst>
                                    <p:set>
                                      <p:cBhvr>
                                        <p:cTn id="12" dur="1" fill="hold">
                                          <p:stCondLst>
                                            <p:cond delay="0"/>
                                          </p:stCondLst>
                                        </p:cTn>
                                        <p:tgtEl>
                                          <p:spTgt spid="256007">
                                            <p:txEl>
                                              <p:pRg st="0" end="0"/>
                                            </p:txEl>
                                          </p:spTgt>
                                        </p:tgtEl>
                                        <p:attrNameLst>
                                          <p:attrName>style.visibility</p:attrName>
                                        </p:attrNameLst>
                                      </p:cBhvr>
                                      <p:to>
                                        <p:strVal val="visible"/>
                                      </p:to>
                                    </p:set>
                                    <p:animEffect transition="in" filter="checkerboard(across)">
                                      <p:cBhvr>
                                        <p:cTn id="13" dur="500"/>
                                        <p:tgtEl>
                                          <p:spTgt spid="256007">
                                            <p:txEl>
                                              <p:pRg st="0" end="0"/>
                                            </p:txEl>
                                          </p:spTgt>
                                        </p:tgtEl>
                                      </p:cBhvr>
                                    </p:animEffect>
                                  </p:childTnLst>
                                </p:cTn>
                              </p:par>
                            </p:childTnLst>
                          </p:cTn>
                        </p:par>
                        <p:par>
                          <p:cTn id="14" fill="hold" nodeType="afterGroup">
                            <p:stCondLst>
                              <p:cond delay="1300"/>
                            </p:stCondLst>
                            <p:childTnLst>
                              <p:par>
                                <p:cTn id="15" presetID="2" presetClass="entr" presetSubtype="4" fill="hold" grpId="0" nodeType="afterEffect">
                                  <p:stCondLst>
                                    <p:cond delay="0"/>
                                  </p:stCondLst>
                                  <p:childTnLst>
                                    <p:set>
                                      <p:cBhvr>
                                        <p:cTn id="16" dur="1" fill="hold">
                                          <p:stCondLst>
                                            <p:cond delay="0"/>
                                          </p:stCondLst>
                                        </p:cTn>
                                        <p:tgtEl>
                                          <p:spTgt spid="256003"/>
                                        </p:tgtEl>
                                        <p:attrNameLst>
                                          <p:attrName>style.visibility</p:attrName>
                                        </p:attrNameLst>
                                      </p:cBhvr>
                                      <p:to>
                                        <p:strVal val="visible"/>
                                      </p:to>
                                    </p:set>
                                    <p:anim calcmode="lin" valueType="num">
                                      <p:cBhvr additive="base">
                                        <p:cTn id="17" dur="500" fill="hold"/>
                                        <p:tgtEl>
                                          <p:spTgt spid="256003"/>
                                        </p:tgtEl>
                                        <p:attrNameLst>
                                          <p:attrName>ppt_x</p:attrName>
                                        </p:attrNameLst>
                                      </p:cBhvr>
                                      <p:tavLst>
                                        <p:tav tm="0">
                                          <p:val>
                                            <p:strVal val="#ppt_x"/>
                                          </p:val>
                                        </p:tav>
                                        <p:tav tm="100000">
                                          <p:val>
                                            <p:strVal val="#ppt_x"/>
                                          </p:val>
                                        </p:tav>
                                      </p:tavLst>
                                    </p:anim>
                                    <p:anim calcmode="lin" valueType="num">
                                      <p:cBhvr additive="base">
                                        <p:cTn id="18" dur="500" fill="hold"/>
                                        <p:tgtEl>
                                          <p:spTgt spid="25600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56007">
                                            <p:txEl>
                                              <p:pRg st="3" end="3"/>
                                            </p:txEl>
                                          </p:spTgt>
                                        </p:tgtEl>
                                        <p:attrNameLst>
                                          <p:attrName>style.visibility</p:attrName>
                                        </p:attrNameLst>
                                      </p:cBhvr>
                                      <p:to>
                                        <p:strVal val="visible"/>
                                      </p:to>
                                    </p:set>
                                    <p:animEffect transition="in" filter="checkerboard(across)">
                                      <p:cBhvr>
                                        <p:cTn id="23" dur="500"/>
                                        <p:tgtEl>
                                          <p:spTgt spid="2560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p:bldP spid="256003" grpId="0" animBg="1"/>
      <p:bldP spid="256007"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F3D9DFC0-A2F2-4D69-AAC3-5CB9F1F232B1}"/>
              </a:ext>
            </a:extLst>
          </p:cNvPr>
          <p:cNvSpPr>
            <a:spLocks noGrp="1"/>
          </p:cNvSpPr>
          <p:nvPr>
            <p:ph type="sldNum" sz="quarter" idx="10"/>
          </p:nvPr>
        </p:nvSpPr>
        <p:spPr/>
        <p:txBody>
          <a:bodyPr/>
          <a:lstStyle/>
          <a:p>
            <a:r>
              <a:rPr lang="en-GB" altLang="en-US"/>
              <a:t>Page </a:t>
            </a:r>
            <a:fld id="{3E1E1C4D-8A41-4FB4-B99E-83E42BA9FB66}" type="slidenum">
              <a:rPr lang="en-GB" altLang="en-US"/>
              <a:pPr/>
              <a:t>73</a:t>
            </a:fld>
            <a:r>
              <a:rPr lang="en-GB" altLang="en-US" sz="1400" b="0">
                <a:solidFill>
                  <a:schemeClr val="tx1"/>
                </a:solidFill>
              </a:rPr>
              <a:t> | 05 June 2006 | UNIX Fundamentals </a:t>
            </a:r>
          </a:p>
        </p:txBody>
      </p:sp>
      <p:sp>
        <p:nvSpPr>
          <p:cNvPr id="258050" name="Rectangle 2">
            <a:extLst>
              <a:ext uri="{FF2B5EF4-FFF2-40B4-BE49-F238E27FC236}">
                <a16:creationId xmlns:a16="http://schemas.microsoft.com/office/drawing/2014/main" id="{E547E121-72A2-4A13-8A2A-059729FD4DDF}"/>
              </a:ext>
            </a:extLst>
          </p:cNvPr>
          <p:cNvSpPr>
            <a:spLocks noGrp="1" noChangeArrowheads="1"/>
          </p:cNvSpPr>
          <p:nvPr>
            <p:ph type="title"/>
          </p:nvPr>
        </p:nvSpPr>
        <p:spPr/>
        <p:txBody>
          <a:bodyPr/>
          <a:lstStyle/>
          <a:p>
            <a:r>
              <a:rPr lang="en-US" altLang="en-US"/>
              <a:t>Process Attributes - 5</a:t>
            </a:r>
          </a:p>
        </p:txBody>
      </p:sp>
      <p:sp>
        <p:nvSpPr>
          <p:cNvPr id="258051" name="Text Box 3">
            <a:extLst>
              <a:ext uri="{FF2B5EF4-FFF2-40B4-BE49-F238E27FC236}">
                <a16:creationId xmlns:a16="http://schemas.microsoft.com/office/drawing/2014/main" id="{705BDF20-C12B-4C2E-A240-59E0F7C0E380}"/>
              </a:ext>
            </a:extLst>
          </p:cNvPr>
          <p:cNvSpPr txBox="1">
            <a:spLocks noChangeArrowheads="1"/>
          </p:cNvSpPr>
          <p:nvPr/>
        </p:nvSpPr>
        <p:spPr bwMode="auto">
          <a:xfrm>
            <a:off x="971550" y="2997200"/>
            <a:ext cx="7315200" cy="256698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ps -ef</a:t>
            </a:r>
          </a:p>
          <a:p>
            <a:pPr algn="l"/>
            <a:r>
              <a:rPr lang="en-US" altLang="en-US" sz="1200">
                <a:solidFill>
                  <a:srgbClr val="00FF00"/>
                </a:solidFill>
                <a:latin typeface="Courier New" panose="02070309020205020404" pitchFamily="49" charset="0"/>
              </a:rPr>
              <a:t> UID   PID  PPID   C    STIME    TTY  TIME CMD</a:t>
            </a:r>
          </a:p>
          <a:p>
            <a:pPr algn="l"/>
            <a:r>
              <a:rPr lang="en-US" altLang="en-US" sz="1200">
                <a:solidFill>
                  <a:srgbClr val="00FF00"/>
                </a:solidFill>
                <a:latin typeface="Courier New" panose="02070309020205020404" pitchFamily="49" charset="0"/>
              </a:rPr>
              <a:t>    root     1     0   0 20:22:20      -  0:07 /etc/init </a:t>
            </a:r>
          </a:p>
          <a:p>
            <a:pPr algn="l"/>
            <a:r>
              <a:rPr lang="en-US" altLang="en-US" sz="1200">
                <a:solidFill>
                  <a:srgbClr val="00FF00"/>
                </a:solidFill>
                <a:latin typeface="Courier New" panose="02070309020205020404" pitchFamily="49" charset="0"/>
              </a:rPr>
              <a:t>    root  1940     1   0 20:23:12      -  0:00 /usr/lib/errdemon </a:t>
            </a:r>
          </a:p>
          <a:p>
            <a:pPr algn="l"/>
            <a:r>
              <a:rPr lang="en-US" altLang="en-US" sz="1200">
                <a:solidFill>
                  <a:srgbClr val="00FF00"/>
                </a:solidFill>
                <a:latin typeface="Courier New" panose="02070309020205020404" pitchFamily="49" charset="0"/>
              </a:rPr>
              <a:t>    root  2148  3638   0 20:23:32      -  0:03 sendmail: accepting connections</a:t>
            </a:r>
          </a:p>
          <a:p>
            <a:pPr algn="l"/>
            <a:r>
              <a:rPr lang="en-US" altLang="en-US" sz="1200">
                <a:solidFill>
                  <a:srgbClr val="00FF00"/>
                </a:solidFill>
                <a:latin typeface="Courier New" panose="02070309020205020404" pitchFamily="49" charset="0"/>
              </a:rPr>
              <a:t>    root  2886     1   0 20:23:11      -  0:37 /usr/sbin/syncd 60 </a:t>
            </a:r>
          </a:p>
          <a:p>
            <a:pPr algn="l"/>
            <a:r>
              <a:rPr lang="en-US" altLang="en-US" sz="1200">
                <a:solidFill>
                  <a:srgbClr val="00FF00"/>
                </a:solidFill>
                <a:latin typeface="Courier New" panose="02070309020205020404" pitchFamily="49" charset="0"/>
              </a:rPr>
              <a:t>    root  3420     1   0 20:23:39      -  0:10 /usr/sbin/cron </a:t>
            </a:r>
          </a:p>
          <a:p>
            <a:pPr algn="l"/>
            <a:r>
              <a:rPr lang="en-US" altLang="en-US" sz="1200">
                <a:solidFill>
                  <a:srgbClr val="00FF00"/>
                </a:solidFill>
                <a:latin typeface="Courier New" panose="02070309020205020404" pitchFamily="49" charset="0"/>
              </a:rPr>
              <a:t>    root  3638     1   0 20:23:23      -  0:00 /usr/sbin/srcmstr </a:t>
            </a:r>
          </a:p>
          <a:p>
            <a:pPr algn="l"/>
            <a:r>
              <a:rPr lang="en-US" altLang="en-US" sz="1200">
                <a:solidFill>
                  <a:srgbClr val="00FF00"/>
                </a:solidFill>
                <a:latin typeface="Courier New" panose="02070309020205020404" pitchFamily="49" charset="0"/>
              </a:rPr>
              <a:t>    root  3904  3638   0 20:23:35      -  0:00 /usr/sbin/portmap </a:t>
            </a:r>
          </a:p>
          <a:p>
            <a:pPr algn="l"/>
            <a:r>
              <a:rPr lang="en-US" altLang="en-US" sz="1200">
                <a:solidFill>
                  <a:srgbClr val="00FF00"/>
                </a:solidFill>
                <a:latin typeface="Courier New" panose="02070309020205020404" pitchFamily="49" charset="0"/>
              </a:rPr>
              <a:t>    root  4160  3638   0 20:23:28      -  0:00 /usr/sbin/syslogd </a:t>
            </a:r>
          </a:p>
          <a:p>
            <a:pPr algn="l"/>
            <a:r>
              <a:rPr lang="en-US" altLang="en-US" sz="1200">
                <a:solidFill>
                  <a:srgbClr val="00FF00"/>
                </a:solidFill>
                <a:latin typeface="Courier New" panose="02070309020205020404" pitchFamily="49" charset="0"/>
              </a:rPr>
              <a:t>    root  4392  3638   0 20:23:39      -  0:00 /usr/sbin/inetd </a:t>
            </a:r>
          </a:p>
          <a:p>
            <a:pPr algn="l">
              <a:spcBef>
                <a:spcPct val="50000"/>
              </a:spcBef>
            </a:pPr>
            <a:r>
              <a:rPr lang="en-US" altLang="en-US" sz="1200">
                <a:solidFill>
                  <a:srgbClr val="00FF00"/>
                </a:solidFill>
                <a:latin typeface="Courier New" panose="02070309020205020404" pitchFamily="49" charset="0"/>
              </a:rPr>
              <a:t>$</a:t>
            </a:r>
          </a:p>
        </p:txBody>
      </p:sp>
      <p:sp>
        <p:nvSpPr>
          <p:cNvPr id="258052" name="Rectangle 4">
            <a:extLst>
              <a:ext uri="{FF2B5EF4-FFF2-40B4-BE49-F238E27FC236}">
                <a16:creationId xmlns:a16="http://schemas.microsoft.com/office/drawing/2014/main" id="{BAA0612E-04EA-4775-9EF6-91333BC9392D}"/>
              </a:ext>
            </a:extLst>
          </p:cNvPr>
          <p:cNvSpPr>
            <a:spLocks noChangeArrowheads="1"/>
          </p:cNvSpPr>
          <p:nvPr/>
        </p:nvSpPr>
        <p:spPr bwMode="auto">
          <a:xfrm>
            <a:off x="685800" y="3429000"/>
            <a:ext cx="3810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GB" altLang="en-US" sz="2400">
              <a:solidFill>
                <a:schemeClr val="tx1"/>
              </a:solidFill>
            </a:endParaRPr>
          </a:p>
        </p:txBody>
      </p:sp>
      <p:sp>
        <p:nvSpPr>
          <p:cNvPr id="258053" name="Rectangle 5">
            <a:extLst>
              <a:ext uri="{FF2B5EF4-FFF2-40B4-BE49-F238E27FC236}">
                <a16:creationId xmlns:a16="http://schemas.microsoft.com/office/drawing/2014/main" id="{9E3CB3F5-183A-407B-8B77-2D38078AC3AF}"/>
              </a:ext>
            </a:extLst>
          </p:cNvPr>
          <p:cNvSpPr>
            <a:spLocks noChangeArrowheads="1"/>
          </p:cNvSpPr>
          <p:nvPr/>
        </p:nvSpPr>
        <p:spPr bwMode="auto">
          <a:xfrm>
            <a:off x="685800" y="4038600"/>
            <a:ext cx="3810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GB" altLang="en-US" sz="2400">
              <a:solidFill>
                <a:schemeClr val="tx1"/>
              </a:solidFill>
            </a:endParaRPr>
          </a:p>
        </p:txBody>
      </p:sp>
      <p:sp>
        <p:nvSpPr>
          <p:cNvPr id="258054" name="Text Box 6">
            <a:extLst>
              <a:ext uri="{FF2B5EF4-FFF2-40B4-BE49-F238E27FC236}">
                <a16:creationId xmlns:a16="http://schemas.microsoft.com/office/drawing/2014/main" id="{1B6E5C29-31B2-4A00-9050-C0C0A364FC2B}"/>
              </a:ext>
            </a:extLst>
          </p:cNvPr>
          <p:cNvSpPr txBox="1">
            <a:spLocks noChangeArrowheads="1"/>
          </p:cNvSpPr>
          <p:nvPr/>
        </p:nvSpPr>
        <p:spPr bwMode="auto">
          <a:xfrm>
            <a:off x="827088" y="1600200"/>
            <a:ext cx="7478712"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anose="05000000000000000000" pitchFamily="2" charset="2"/>
              <a:buChar char="q"/>
            </a:pPr>
            <a:r>
              <a:rPr lang="en-US" altLang="en-US" sz="2400">
                <a:solidFill>
                  <a:schemeClr val="tx1"/>
                </a:solidFill>
              </a:rPr>
              <a:t>Using the options “-ef” with the “ps” command shows all the processes running on the computer.</a:t>
            </a:r>
          </a:p>
          <a:p>
            <a:pPr algn="l">
              <a:spcBef>
                <a:spcPct val="50000"/>
              </a:spcBef>
              <a:buFont typeface="Wingdings" panose="05000000000000000000" pitchFamily="2" charset="2"/>
              <a:buChar char="q"/>
            </a:pPr>
            <a:r>
              <a:rPr lang="en-US" altLang="en-US" sz="2400" b="1">
                <a:solidFill>
                  <a:schemeClr val="tx1"/>
                </a:solidFill>
              </a:rPr>
              <a:t>Any</a:t>
            </a:r>
            <a:r>
              <a:rPr lang="en-US" altLang="en-US" sz="2400">
                <a:solidFill>
                  <a:schemeClr val="tx1"/>
                </a:solidFill>
              </a:rPr>
              <a:t> user is allowed to do this.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58054">
                                            <p:txEl>
                                              <p:pRg st="0" end="0"/>
                                            </p:txEl>
                                          </p:spTgt>
                                        </p:tgtEl>
                                        <p:attrNameLst>
                                          <p:attrName>style.visibility</p:attrName>
                                        </p:attrNameLst>
                                      </p:cBhvr>
                                      <p:to>
                                        <p:strVal val="visible"/>
                                      </p:to>
                                    </p:set>
                                    <p:animEffect transition="in" filter="checkerboard(across)">
                                      <p:cBhvr>
                                        <p:cTn id="7" dur="500"/>
                                        <p:tgtEl>
                                          <p:spTgt spid="258054">
                                            <p:txEl>
                                              <p:pRg st="0" end="0"/>
                                            </p:txEl>
                                          </p:spTgt>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58051"/>
                                        </p:tgtEl>
                                        <p:attrNameLst>
                                          <p:attrName>style.visibility</p:attrName>
                                        </p:attrNameLst>
                                      </p:cBhvr>
                                      <p:to>
                                        <p:strVal val="visible"/>
                                      </p:to>
                                    </p:set>
                                    <p:anim calcmode="lin" valueType="num">
                                      <p:cBhvr additive="base">
                                        <p:cTn id="11" dur="500" fill="hold"/>
                                        <p:tgtEl>
                                          <p:spTgt spid="258051"/>
                                        </p:tgtEl>
                                        <p:attrNameLst>
                                          <p:attrName>ppt_x</p:attrName>
                                        </p:attrNameLst>
                                      </p:cBhvr>
                                      <p:tavLst>
                                        <p:tav tm="0">
                                          <p:val>
                                            <p:strVal val="0-#ppt_w/2"/>
                                          </p:val>
                                        </p:tav>
                                        <p:tav tm="100000">
                                          <p:val>
                                            <p:strVal val="#ppt_x"/>
                                          </p:val>
                                        </p:tav>
                                      </p:tavLst>
                                    </p:anim>
                                    <p:anim calcmode="lin" valueType="num">
                                      <p:cBhvr additive="base">
                                        <p:cTn id="12" dur="500" fill="hold"/>
                                        <p:tgtEl>
                                          <p:spTgt spid="25805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58054">
                                            <p:txEl>
                                              <p:pRg st="1" end="1"/>
                                            </p:txEl>
                                          </p:spTgt>
                                        </p:tgtEl>
                                        <p:attrNameLst>
                                          <p:attrName>style.visibility</p:attrName>
                                        </p:attrNameLst>
                                      </p:cBhvr>
                                      <p:to>
                                        <p:strVal val="visible"/>
                                      </p:to>
                                    </p:set>
                                    <p:animEffect transition="in" filter="checkerboard(across)">
                                      <p:cBhvr>
                                        <p:cTn id="17" dur="500"/>
                                        <p:tgtEl>
                                          <p:spTgt spid="25805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1" nodeType="clickEffect">
                                  <p:stCondLst>
                                    <p:cond delay="0"/>
                                  </p:stCondLst>
                                  <p:childTnLst>
                                    <p:set>
                                      <p:cBhvr>
                                        <p:cTn id="21" dur="1" fill="hold">
                                          <p:stCondLst>
                                            <p:cond delay="0"/>
                                          </p:stCondLst>
                                        </p:cTn>
                                        <p:tgtEl>
                                          <p:spTgt spid="258051"/>
                                        </p:tgtEl>
                                        <p:attrNameLst>
                                          <p:attrName>style.visibility</p:attrName>
                                        </p:attrNameLst>
                                      </p:cBhvr>
                                      <p:to>
                                        <p:strVal val="visible"/>
                                      </p:to>
                                    </p:set>
                                    <p:anim calcmode="lin" valueType="num">
                                      <p:cBhvr additive="base">
                                        <p:cTn id="22" dur="500" fill="hold"/>
                                        <p:tgtEl>
                                          <p:spTgt spid="258051"/>
                                        </p:tgtEl>
                                        <p:attrNameLst>
                                          <p:attrName>ppt_x</p:attrName>
                                        </p:attrNameLst>
                                      </p:cBhvr>
                                      <p:tavLst>
                                        <p:tav tm="0">
                                          <p:val>
                                            <p:strVal val="#ppt_x"/>
                                          </p:val>
                                        </p:tav>
                                        <p:tav tm="100000">
                                          <p:val>
                                            <p:strVal val="#ppt_x"/>
                                          </p:val>
                                        </p:tav>
                                      </p:tavLst>
                                    </p:anim>
                                    <p:anim calcmode="lin" valueType="num">
                                      <p:cBhvr additive="base">
                                        <p:cTn id="23" dur="500" fill="hold"/>
                                        <p:tgtEl>
                                          <p:spTgt spid="258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animBg="1" autoUpdateAnimBg="0"/>
      <p:bldP spid="258051"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4284960D-F8AA-4BB5-8A8B-A53EF5A5F5AD}"/>
              </a:ext>
            </a:extLst>
          </p:cNvPr>
          <p:cNvSpPr>
            <a:spLocks noGrp="1"/>
          </p:cNvSpPr>
          <p:nvPr>
            <p:ph type="sldNum" sz="quarter" idx="10"/>
          </p:nvPr>
        </p:nvSpPr>
        <p:spPr/>
        <p:txBody>
          <a:bodyPr/>
          <a:lstStyle/>
          <a:p>
            <a:r>
              <a:rPr lang="en-GB" altLang="en-US"/>
              <a:t>Page </a:t>
            </a:r>
            <a:fld id="{DB23DBE4-DD77-4019-941A-FB5735ACA651}" type="slidenum">
              <a:rPr lang="en-GB" altLang="en-US"/>
              <a:pPr/>
              <a:t>74</a:t>
            </a:fld>
            <a:r>
              <a:rPr lang="en-GB" altLang="en-US" sz="1400" b="0">
                <a:solidFill>
                  <a:schemeClr val="tx1"/>
                </a:solidFill>
              </a:rPr>
              <a:t> | 05 June 2006 | UNIX Fundamentals </a:t>
            </a:r>
          </a:p>
        </p:txBody>
      </p:sp>
      <p:sp>
        <p:nvSpPr>
          <p:cNvPr id="260098" name="Rectangle 2">
            <a:extLst>
              <a:ext uri="{FF2B5EF4-FFF2-40B4-BE49-F238E27FC236}">
                <a16:creationId xmlns:a16="http://schemas.microsoft.com/office/drawing/2014/main" id="{CB399910-8D14-4E4B-A975-5C347891ECDE}"/>
              </a:ext>
            </a:extLst>
          </p:cNvPr>
          <p:cNvSpPr>
            <a:spLocks noGrp="1" noChangeArrowheads="1"/>
          </p:cNvSpPr>
          <p:nvPr>
            <p:ph type="title"/>
          </p:nvPr>
        </p:nvSpPr>
        <p:spPr/>
        <p:txBody>
          <a:bodyPr/>
          <a:lstStyle/>
          <a:p>
            <a:r>
              <a:rPr lang="en-US" altLang="en-US"/>
              <a:t>Process Attributes - 6</a:t>
            </a:r>
          </a:p>
        </p:txBody>
      </p:sp>
      <p:sp>
        <p:nvSpPr>
          <p:cNvPr id="260099" name="Text Box 3">
            <a:extLst>
              <a:ext uri="{FF2B5EF4-FFF2-40B4-BE49-F238E27FC236}">
                <a16:creationId xmlns:a16="http://schemas.microsoft.com/office/drawing/2014/main" id="{F0574DFB-6D31-482B-9FAC-FF41EF0CDAAC}"/>
              </a:ext>
            </a:extLst>
          </p:cNvPr>
          <p:cNvSpPr txBox="1">
            <a:spLocks noChangeArrowheads="1"/>
          </p:cNvSpPr>
          <p:nvPr/>
        </p:nvSpPr>
        <p:spPr bwMode="auto">
          <a:xfrm>
            <a:off x="1042988" y="3213100"/>
            <a:ext cx="7315200" cy="256698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ps -ef</a:t>
            </a:r>
          </a:p>
          <a:p>
            <a:pPr algn="l"/>
            <a:r>
              <a:rPr lang="en-US" altLang="en-US" sz="1200">
                <a:solidFill>
                  <a:srgbClr val="00FF00"/>
                </a:solidFill>
                <a:latin typeface="Courier New" panose="02070309020205020404" pitchFamily="49" charset="0"/>
              </a:rPr>
              <a:t> UID   PID  PPID   C    STIME    TTY  TIME CMD</a:t>
            </a:r>
          </a:p>
          <a:p>
            <a:pPr algn="l"/>
            <a:r>
              <a:rPr lang="en-US" altLang="en-US" sz="1200">
                <a:solidFill>
                  <a:srgbClr val="00FF00"/>
                </a:solidFill>
                <a:latin typeface="Courier New" panose="02070309020205020404" pitchFamily="49" charset="0"/>
              </a:rPr>
              <a:t>    root     1     0   0 20:22:20      -  0:07 /etc/init </a:t>
            </a:r>
          </a:p>
          <a:p>
            <a:pPr algn="l"/>
            <a:r>
              <a:rPr lang="en-US" altLang="en-US" sz="1200">
                <a:solidFill>
                  <a:srgbClr val="00FF00"/>
                </a:solidFill>
                <a:latin typeface="Courier New" panose="02070309020205020404" pitchFamily="49" charset="0"/>
              </a:rPr>
              <a:t>    root  1940     1   0 20:23:12      -  0:00 /usr/lib/errdemon </a:t>
            </a:r>
          </a:p>
          <a:p>
            <a:pPr algn="l"/>
            <a:r>
              <a:rPr lang="en-US" altLang="en-US" sz="1200">
                <a:solidFill>
                  <a:srgbClr val="00FF00"/>
                </a:solidFill>
                <a:latin typeface="Courier New" panose="02070309020205020404" pitchFamily="49" charset="0"/>
              </a:rPr>
              <a:t>    root  2148  3638   0 20:23:32      -  0:03 sendmail: accepting connections</a:t>
            </a:r>
          </a:p>
          <a:p>
            <a:pPr algn="l"/>
            <a:r>
              <a:rPr lang="en-US" altLang="en-US" sz="1200">
                <a:solidFill>
                  <a:srgbClr val="00FF00"/>
                </a:solidFill>
                <a:latin typeface="Courier New" panose="02070309020205020404" pitchFamily="49" charset="0"/>
              </a:rPr>
              <a:t>    root  2886     1   0 20:23:11      -  0:37 /usr/sbin/syncd 60 </a:t>
            </a:r>
          </a:p>
          <a:p>
            <a:pPr algn="l"/>
            <a:r>
              <a:rPr lang="en-US" altLang="en-US" sz="1200">
                <a:solidFill>
                  <a:srgbClr val="00FF00"/>
                </a:solidFill>
                <a:latin typeface="Courier New" panose="02070309020205020404" pitchFamily="49" charset="0"/>
              </a:rPr>
              <a:t>    root  3420     1   0 20:23:39      -  0:10 /usr/sbin/cron </a:t>
            </a:r>
          </a:p>
          <a:p>
            <a:pPr algn="l"/>
            <a:r>
              <a:rPr lang="en-US" altLang="en-US" sz="1200">
                <a:solidFill>
                  <a:srgbClr val="00FF00"/>
                </a:solidFill>
                <a:latin typeface="Courier New" panose="02070309020205020404" pitchFamily="49" charset="0"/>
              </a:rPr>
              <a:t>    root  3638     1   0 20:23:23      -  0:00 /usr/sbin/srcmstr </a:t>
            </a:r>
          </a:p>
          <a:p>
            <a:pPr algn="l"/>
            <a:r>
              <a:rPr lang="en-US" altLang="en-US" sz="1200">
                <a:solidFill>
                  <a:srgbClr val="00FF00"/>
                </a:solidFill>
                <a:latin typeface="Courier New" panose="02070309020205020404" pitchFamily="49" charset="0"/>
              </a:rPr>
              <a:t>    root  3904  3638   0 20:23:35      -  0:00 /usr/sbin/portmap </a:t>
            </a:r>
          </a:p>
          <a:p>
            <a:pPr algn="l"/>
            <a:r>
              <a:rPr lang="en-US" altLang="en-US" sz="1200">
                <a:solidFill>
                  <a:srgbClr val="00FF00"/>
                </a:solidFill>
                <a:latin typeface="Courier New" panose="02070309020205020404" pitchFamily="49" charset="0"/>
              </a:rPr>
              <a:t>    root  4160  3638   0 20:23:28      -  0:00 /usr/sbin/syslogd </a:t>
            </a:r>
          </a:p>
          <a:p>
            <a:pPr algn="l"/>
            <a:r>
              <a:rPr lang="en-US" altLang="en-US" sz="1200">
                <a:solidFill>
                  <a:srgbClr val="00FF00"/>
                </a:solidFill>
                <a:latin typeface="Courier New" panose="02070309020205020404" pitchFamily="49" charset="0"/>
              </a:rPr>
              <a:t>    root  4392  3638   0 20:23:39      -  0:00 /usr/sbin/inetd </a:t>
            </a:r>
          </a:p>
          <a:p>
            <a:pPr algn="l">
              <a:spcBef>
                <a:spcPct val="50000"/>
              </a:spcBef>
            </a:pPr>
            <a:r>
              <a:rPr lang="en-US" altLang="en-US" sz="1200">
                <a:solidFill>
                  <a:srgbClr val="00FF00"/>
                </a:solidFill>
                <a:latin typeface="Courier New" panose="02070309020205020404" pitchFamily="49" charset="0"/>
              </a:rPr>
              <a:t>$</a:t>
            </a:r>
          </a:p>
        </p:txBody>
      </p:sp>
      <p:sp>
        <p:nvSpPr>
          <p:cNvPr id="260100" name="Rectangle 4">
            <a:extLst>
              <a:ext uri="{FF2B5EF4-FFF2-40B4-BE49-F238E27FC236}">
                <a16:creationId xmlns:a16="http://schemas.microsoft.com/office/drawing/2014/main" id="{53E18F93-9508-4B45-AB8E-6209C0BD8D51}"/>
              </a:ext>
            </a:extLst>
          </p:cNvPr>
          <p:cNvSpPr>
            <a:spLocks noChangeArrowheads="1"/>
          </p:cNvSpPr>
          <p:nvPr/>
        </p:nvSpPr>
        <p:spPr bwMode="auto">
          <a:xfrm>
            <a:off x="685800" y="3429000"/>
            <a:ext cx="3810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GB" altLang="en-US" sz="2400">
              <a:solidFill>
                <a:schemeClr val="tx1"/>
              </a:solidFill>
            </a:endParaRPr>
          </a:p>
        </p:txBody>
      </p:sp>
      <p:sp>
        <p:nvSpPr>
          <p:cNvPr id="260101" name="Rectangle 5">
            <a:extLst>
              <a:ext uri="{FF2B5EF4-FFF2-40B4-BE49-F238E27FC236}">
                <a16:creationId xmlns:a16="http://schemas.microsoft.com/office/drawing/2014/main" id="{26A4A5F4-9BAF-498E-A803-2F77FAAC10D7}"/>
              </a:ext>
            </a:extLst>
          </p:cNvPr>
          <p:cNvSpPr>
            <a:spLocks noChangeArrowheads="1"/>
          </p:cNvSpPr>
          <p:nvPr/>
        </p:nvSpPr>
        <p:spPr bwMode="auto">
          <a:xfrm>
            <a:off x="685800" y="4038600"/>
            <a:ext cx="3810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GB" altLang="en-US" sz="2400">
              <a:solidFill>
                <a:schemeClr val="tx1"/>
              </a:solidFill>
            </a:endParaRPr>
          </a:p>
        </p:txBody>
      </p:sp>
      <p:sp>
        <p:nvSpPr>
          <p:cNvPr id="260102" name="Text Box 6">
            <a:extLst>
              <a:ext uri="{FF2B5EF4-FFF2-40B4-BE49-F238E27FC236}">
                <a16:creationId xmlns:a16="http://schemas.microsoft.com/office/drawing/2014/main" id="{D4745BE2-7E86-4E3E-8A9E-BFE61B9CCCB3}"/>
              </a:ext>
            </a:extLst>
          </p:cNvPr>
          <p:cNvSpPr txBox="1">
            <a:spLocks noChangeArrowheads="1"/>
          </p:cNvSpPr>
          <p:nvPr/>
        </p:nvSpPr>
        <p:spPr bwMode="auto">
          <a:xfrm>
            <a:off x="971550" y="1341438"/>
            <a:ext cx="7315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anose="05000000000000000000" pitchFamily="2" charset="2"/>
              <a:buChar char="q"/>
            </a:pPr>
            <a:r>
              <a:rPr lang="en-US" altLang="en-US" sz="2400">
                <a:solidFill>
                  <a:schemeClr val="tx1"/>
                </a:solidFill>
              </a:rPr>
              <a:t> Each process shows its owner (UID), the process ID (PID), the parent process ID (PPID), CPU utilisation, start time, the tty is was started on, and the total execution time.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60102">
                                            <p:txEl>
                                              <p:pRg st="0" end="0"/>
                                            </p:txEl>
                                          </p:spTgt>
                                        </p:tgtEl>
                                        <p:attrNameLst>
                                          <p:attrName>style.visibility</p:attrName>
                                        </p:attrNameLst>
                                      </p:cBhvr>
                                      <p:to>
                                        <p:strVal val="visible"/>
                                      </p:to>
                                    </p:set>
                                    <p:animEffect transition="in" filter="checkerboard(across)">
                                      <p:cBhvr>
                                        <p:cTn id="7" dur="500"/>
                                        <p:tgtEl>
                                          <p:spTgt spid="260102">
                                            <p:txEl>
                                              <p:pRg st="0" end="0"/>
                                            </p:txEl>
                                          </p:spTgt>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60099"/>
                                        </p:tgtEl>
                                        <p:attrNameLst>
                                          <p:attrName>style.visibility</p:attrName>
                                        </p:attrNameLst>
                                      </p:cBhvr>
                                      <p:to>
                                        <p:strVal val="visible"/>
                                      </p:to>
                                    </p:set>
                                    <p:anim calcmode="lin" valueType="num">
                                      <p:cBhvr additive="base">
                                        <p:cTn id="11" dur="500" fill="hold"/>
                                        <p:tgtEl>
                                          <p:spTgt spid="260099"/>
                                        </p:tgtEl>
                                        <p:attrNameLst>
                                          <p:attrName>ppt_x</p:attrName>
                                        </p:attrNameLst>
                                      </p:cBhvr>
                                      <p:tavLst>
                                        <p:tav tm="0">
                                          <p:val>
                                            <p:strVal val="#ppt_x"/>
                                          </p:val>
                                        </p:tav>
                                        <p:tav tm="100000">
                                          <p:val>
                                            <p:strVal val="#ppt_x"/>
                                          </p:val>
                                        </p:tav>
                                      </p:tavLst>
                                    </p:anim>
                                    <p:anim calcmode="lin" valueType="num">
                                      <p:cBhvr additive="base">
                                        <p:cTn id="12" dur="500" fill="hold"/>
                                        <p:tgtEl>
                                          <p:spTgt spid="260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66202ADB-0111-4D7F-818E-63016E66BBCF}"/>
              </a:ext>
            </a:extLst>
          </p:cNvPr>
          <p:cNvSpPr>
            <a:spLocks noGrp="1"/>
          </p:cNvSpPr>
          <p:nvPr>
            <p:ph type="sldNum" sz="quarter" idx="10"/>
          </p:nvPr>
        </p:nvSpPr>
        <p:spPr/>
        <p:txBody>
          <a:bodyPr/>
          <a:lstStyle/>
          <a:p>
            <a:r>
              <a:rPr lang="en-GB" altLang="en-US"/>
              <a:t>Page </a:t>
            </a:r>
            <a:fld id="{8BC42BD3-ECA1-4C2F-9B73-A38410EF5D6E}" type="slidenum">
              <a:rPr lang="en-GB" altLang="en-US"/>
              <a:pPr/>
              <a:t>75</a:t>
            </a:fld>
            <a:r>
              <a:rPr lang="en-GB" altLang="en-US" sz="1400" b="0">
                <a:solidFill>
                  <a:schemeClr val="tx1"/>
                </a:solidFill>
              </a:rPr>
              <a:t> | 05 June 2006 | UNIX Fundamentals </a:t>
            </a:r>
          </a:p>
        </p:txBody>
      </p:sp>
      <p:pic>
        <p:nvPicPr>
          <p:cNvPr id="374791" name="Picture 7">
            <a:extLst>
              <a:ext uri="{FF2B5EF4-FFF2-40B4-BE49-F238E27FC236}">
                <a16:creationId xmlns:a16="http://schemas.microsoft.com/office/drawing/2014/main" id="{65D48906-D60C-4D3C-9A5F-7271F5994EA0}"/>
              </a:ext>
            </a:extLst>
          </p:cNvPr>
          <p:cNvPicPr>
            <a:picLocks noChangeAspect="1" noChangeArrowheads="1"/>
          </p:cNvPicPr>
          <p:nvPr/>
        </p:nvPicPr>
        <p:blipFill>
          <a:blip r:embed="rId3">
            <a:lum bright="90000" contrast="-80000"/>
            <a:extLst>
              <a:ext uri="{28A0092B-C50C-407E-A947-70E740481C1C}">
                <a14:useLocalDpi xmlns:a14="http://schemas.microsoft.com/office/drawing/2010/main" val="0"/>
              </a:ext>
            </a:extLst>
          </a:blip>
          <a:srcRect/>
          <a:stretch>
            <a:fillRect/>
          </a:stretch>
        </p:blipFill>
        <p:spPr bwMode="auto">
          <a:xfrm>
            <a:off x="3419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4786" name="Rectangle 2">
            <a:extLst>
              <a:ext uri="{FF2B5EF4-FFF2-40B4-BE49-F238E27FC236}">
                <a16:creationId xmlns:a16="http://schemas.microsoft.com/office/drawing/2014/main" id="{EF820F86-AD49-4ED2-9AFD-D4D1949B749B}"/>
              </a:ext>
            </a:extLst>
          </p:cNvPr>
          <p:cNvSpPr>
            <a:spLocks noGrp="1" noChangeArrowheads="1"/>
          </p:cNvSpPr>
          <p:nvPr>
            <p:ph type="title"/>
          </p:nvPr>
        </p:nvSpPr>
        <p:spPr/>
        <p:txBody>
          <a:bodyPr/>
          <a:lstStyle/>
          <a:p>
            <a:r>
              <a:rPr lang="en-GB" altLang="en-US" sz="4000"/>
              <a:t>Processes Checkpoint (1)</a:t>
            </a:r>
          </a:p>
        </p:txBody>
      </p:sp>
      <p:sp>
        <p:nvSpPr>
          <p:cNvPr id="374787" name="Rectangle 3">
            <a:extLst>
              <a:ext uri="{FF2B5EF4-FFF2-40B4-BE49-F238E27FC236}">
                <a16:creationId xmlns:a16="http://schemas.microsoft.com/office/drawing/2014/main" id="{358381CC-5D17-478F-BBDD-DCE67336166C}"/>
              </a:ext>
            </a:extLst>
          </p:cNvPr>
          <p:cNvSpPr>
            <a:spLocks noGrp="1" noChangeArrowheads="1"/>
          </p:cNvSpPr>
          <p:nvPr>
            <p:ph type="body" idx="1"/>
          </p:nvPr>
        </p:nvSpPr>
        <p:spPr>
          <a:xfrm>
            <a:off x="684213" y="1125538"/>
            <a:ext cx="7772400" cy="4537075"/>
          </a:xfrm>
        </p:spPr>
        <p:txBody>
          <a:bodyPr/>
          <a:lstStyle/>
          <a:p>
            <a:pPr marL="457200" indent="-457200"/>
            <a:r>
              <a:rPr lang="en-GB" altLang="en-US"/>
              <a:t>What are the three types of process?</a:t>
            </a:r>
          </a:p>
          <a:p>
            <a:pPr marL="457200" indent="-457200">
              <a:buFont typeface="Wingdings" panose="05000000000000000000" pitchFamily="2" charset="2"/>
              <a:buNone/>
            </a:pPr>
            <a:endParaRPr lang="en-GB" altLang="en-US" sz="1000"/>
          </a:p>
          <a:p>
            <a:pPr marL="838200" lvl="1" indent="-381000">
              <a:buFont typeface="Wingdings" panose="05000000000000000000" pitchFamily="2" charset="2"/>
              <a:buAutoNum type="arabicPeriod"/>
            </a:pPr>
            <a:r>
              <a:rPr lang="en-GB" altLang="en-US"/>
              <a:t>……………………………………</a:t>
            </a:r>
          </a:p>
          <a:p>
            <a:pPr marL="838200" lvl="1" indent="-381000">
              <a:buFont typeface="Wingdings" panose="05000000000000000000" pitchFamily="2" charset="2"/>
              <a:buAutoNum type="arabicPeriod"/>
            </a:pPr>
            <a:endParaRPr lang="en-GB" altLang="en-US"/>
          </a:p>
          <a:p>
            <a:pPr marL="838200" lvl="1" indent="-381000">
              <a:buFont typeface="Wingdings" panose="05000000000000000000" pitchFamily="2" charset="2"/>
              <a:buAutoNum type="arabicPeriod"/>
            </a:pPr>
            <a:r>
              <a:rPr lang="en-GB" altLang="en-US"/>
              <a:t>……………………………………</a:t>
            </a:r>
          </a:p>
          <a:p>
            <a:pPr marL="838200" lvl="1" indent="-381000">
              <a:buFont typeface="Wingdings" panose="05000000000000000000" pitchFamily="2" charset="2"/>
              <a:buAutoNum type="arabicPeriod"/>
            </a:pPr>
            <a:endParaRPr lang="en-GB" altLang="en-US"/>
          </a:p>
          <a:p>
            <a:pPr marL="838200" lvl="1" indent="-381000">
              <a:buFont typeface="Wingdings" panose="05000000000000000000" pitchFamily="2" charset="2"/>
              <a:buAutoNum type="arabicPeriod"/>
            </a:pPr>
            <a:r>
              <a:rPr lang="en-GB" altLang="en-US"/>
              <a:t>……………………………………</a:t>
            </a:r>
          </a:p>
          <a:p>
            <a:pPr marL="838200" lvl="1" indent="-381000">
              <a:buFont typeface="Wingdings" panose="05000000000000000000" pitchFamily="2" charset="2"/>
              <a:buAutoNum type="arabicPeriod"/>
            </a:pPr>
            <a:endParaRPr lang="en-GB" altLang="en-US" sz="1000"/>
          </a:p>
          <a:p>
            <a:pPr marL="457200" indent="-457200"/>
            <a:r>
              <a:rPr lang="en-GB" altLang="en-US"/>
              <a:t>Which command(s) can be used to check for background or suspended processes?</a:t>
            </a:r>
          </a:p>
          <a:p>
            <a:pPr marL="838200" lvl="1" indent="-381000">
              <a:buFont typeface="Wingdings" panose="05000000000000000000" pitchFamily="2" charset="2"/>
              <a:buNone/>
            </a:pPr>
            <a:endParaRPr lang="en-GB" altLang="en-US"/>
          </a:p>
          <a:p>
            <a:pPr marL="838200" lvl="1" indent="-381000">
              <a:buFont typeface="Wingdings" panose="05000000000000000000" pitchFamily="2" charset="2"/>
              <a:buNone/>
            </a:pPr>
            <a:endParaRPr lang="en-GB" altLang="en-US" sz="1000"/>
          </a:p>
          <a:p>
            <a:pPr marL="457200" indent="-457200"/>
            <a:r>
              <a:rPr lang="en-GB" altLang="en-US"/>
              <a:t>What is a process?</a:t>
            </a:r>
          </a:p>
        </p:txBody>
      </p:sp>
      <p:sp>
        <p:nvSpPr>
          <p:cNvPr id="374789" name="Line 5">
            <a:extLst>
              <a:ext uri="{FF2B5EF4-FFF2-40B4-BE49-F238E27FC236}">
                <a16:creationId xmlns:a16="http://schemas.microsoft.com/office/drawing/2014/main" id="{69BC006C-572D-420E-8364-1C899865947F}"/>
              </a:ext>
            </a:extLst>
          </p:cNvPr>
          <p:cNvSpPr>
            <a:spLocks noChangeShapeType="1"/>
          </p:cNvSpPr>
          <p:nvPr/>
        </p:nvSpPr>
        <p:spPr bwMode="auto">
          <a:xfrm>
            <a:off x="971550" y="4941888"/>
            <a:ext cx="68405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4790" name="Line 6">
            <a:extLst>
              <a:ext uri="{FF2B5EF4-FFF2-40B4-BE49-F238E27FC236}">
                <a16:creationId xmlns:a16="http://schemas.microsoft.com/office/drawing/2014/main" id="{17E2B701-BA72-44D7-BECF-B914EA8672D9}"/>
              </a:ext>
            </a:extLst>
          </p:cNvPr>
          <p:cNvSpPr>
            <a:spLocks noChangeShapeType="1"/>
          </p:cNvSpPr>
          <p:nvPr/>
        </p:nvSpPr>
        <p:spPr bwMode="auto">
          <a:xfrm>
            <a:off x="971550" y="5805488"/>
            <a:ext cx="68405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74786"/>
                                        </p:tgtEl>
                                        <p:attrNameLst>
                                          <p:attrName>style.visibility</p:attrName>
                                        </p:attrNameLst>
                                      </p:cBhvr>
                                      <p:to>
                                        <p:strVal val="visible"/>
                                      </p:to>
                                    </p:set>
                                    <p:anim calcmode="discrete" valueType="clr">
                                      <p:cBhvr override="childStyle">
                                        <p:cTn id="7" dur="80"/>
                                        <p:tgtEl>
                                          <p:spTgt spid="37478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4786"/>
                                        </p:tgtEl>
                                        <p:attrNameLst>
                                          <p:attrName>fillcolor</p:attrName>
                                        </p:attrNameLst>
                                      </p:cBhvr>
                                      <p:tavLst>
                                        <p:tav tm="0">
                                          <p:val>
                                            <p:clrVal>
                                              <a:schemeClr val="accent2"/>
                                            </p:clrVal>
                                          </p:val>
                                        </p:tav>
                                        <p:tav tm="50000">
                                          <p:val>
                                            <p:clrVal>
                                              <a:schemeClr val="hlink"/>
                                            </p:clrVal>
                                          </p:val>
                                        </p:tav>
                                      </p:tavLst>
                                    </p:anim>
                                    <p:set>
                                      <p:cBhvr>
                                        <p:cTn id="9" dur="80"/>
                                        <p:tgtEl>
                                          <p:spTgt spid="374786"/>
                                        </p:tgtEl>
                                        <p:attrNameLst>
                                          <p:attrName>fill.type</p:attrName>
                                        </p:attrNameLst>
                                      </p:cBhvr>
                                      <p:to>
                                        <p:strVal val="solid"/>
                                      </p:to>
                                    </p:set>
                                  </p:childTnLst>
                                </p:cTn>
                              </p:par>
                            </p:childTnLst>
                          </p:cTn>
                        </p:par>
                        <p:par>
                          <p:cTn id="10" fill="hold" nodeType="afterGroup">
                            <p:stCondLst>
                              <p:cond delay="920"/>
                            </p:stCondLst>
                            <p:childTnLst>
                              <p:par>
                                <p:cTn id="11" presetID="5" presetClass="entr" presetSubtype="10" fill="hold" grpId="0" nodeType="afterEffect">
                                  <p:stCondLst>
                                    <p:cond delay="0"/>
                                  </p:stCondLst>
                                  <p:childTnLst>
                                    <p:set>
                                      <p:cBhvr>
                                        <p:cTn id="12" dur="1" fill="hold">
                                          <p:stCondLst>
                                            <p:cond delay="0"/>
                                          </p:stCondLst>
                                        </p:cTn>
                                        <p:tgtEl>
                                          <p:spTgt spid="374787">
                                            <p:txEl>
                                              <p:pRg st="0" end="0"/>
                                            </p:txEl>
                                          </p:spTgt>
                                        </p:tgtEl>
                                        <p:attrNameLst>
                                          <p:attrName>style.visibility</p:attrName>
                                        </p:attrNameLst>
                                      </p:cBhvr>
                                      <p:to>
                                        <p:strVal val="visible"/>
                                      </p:to>
                                    </p:set>
                                    <p:animEffect transition="in" filter="checkerboard(across)">
                                      <p:cBhvr>
                                        <p:cTn id="13" dur="500"/>
                                        <p:tgtEl>
                                          <p:spTgt spid="374787">
                                            <p:txEl>
                                              <p:pRg st="0" end="0"/>
                                            </p:txEl>
                                          </p:spTgt>
                                        </p:tgtEl>
                                      </p:cBhvr>
                                    </p:animEffect>
                                  </p:childTnLst>
                                </p:cTn>
                              </p:par>
                            </p:childTnLst>
                          </p:cTn>
                        </p:par>
                        <p:par>
                          <p:cTn id="14" fill="hold" nodeType="afterGroup">
                            <p:stCondLst>
                              <p:cond delay="1420"/>
                            </p:stCondLst>
                            <p:childTnLst>
                              <p:par>
                                <p:cTn id="15" presetID="2" presetClass="entr" presetSubtype="2" fill="hold" grpId="0" nodeType="afterEffect">
                                  <p:stCondLst>
                                    <p:cond delay="0"/>
                                  </p:stCondLst>
                                  <p:childTnLst>
                                    <p:set>
                                      <p:cBhvr>
                                        <p:cTn id="16" dur="1" fill="hold">
                                          <p:stCondLst>
                                            <p:cond delay="0"/>
                                          </p:stCondLst>
                                        </p:cTn>
                                        <p:tgtEl>
                                          <p:spTgt spid="374787">
                                            <p:txEl>
                                              <p:pRg st="2" end="2"/>
                                            </p:txEl>
                                          </p:spTgt>
                                        </p:tgtEl>
                                        <p:attrNameLst>
                                          <p:attrName>style.visibility</p:attrName>
                                        </p:attrNameLst>
                                      </p:cBhvr>
                                      <p:to>
                                        <p:strVal val="visible"/>
                                      </p:to>
                                    </p:set>
                                    <p:anim calcmode="lin" valueType="num">
                                      <p:cBhvr additive="base">
                                        <p:cTn id="17" dur="500" fill="hold"/>
                                        <p:tgtEl>
                                          <p:spTgt spid="37478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74787">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920"/>
                            </p:stCondLst>
                            <p:childTnLst>
                              <p:par>
                                <p:cTn id="20" presetID="2" presetClass="entr" presetSubtype="2" fill="hold" grpId="0" nodeType="afterEffect">
                                  <p:stCondLst>
                                    <p:cond delay="0"/>
                                  </p:stCondLst>
                                  <p:childTnLst>
                                    <p:set>
                                      <p:cBhvr>
                                        <p:cTn id="21" dur="1" fill="hold">
                                          <p:stCondLst>
                                            <p:cond delay="0"/>
                                          </p:stCondLst>
                                        </p:cTn>
                                        <p:tgtEl>
                                          <p:spTgt spid="374787">
                                            <p:txEl>
                                              <p:pRg st="4" end="4"/>
                                            </p:txEl>
                                          </p:spTgt>
                                        </p:tgtEl>
                                        <p:attrNameLst>
                                          <p:attrName>style.visibility</p:attrName>
                                        </p:attrNameLst>
                                      </p:cBhvr>
                                      <p:to>
                                        <p:strVal val="visible"/>
                                      </p:to>
                                    </p:set>
                                    <p:anim calcmode="lin" valueType="num">
                                      <p:cBhvr additive="base">
                                        <p:cTn id="22" dur="500" fill="hold"/>
                                        <p:tgtEl>
                                          <p:spTgt spid="374787">
                                            <p:txEl>
                                              <p:pRg st="4" end="4"/>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74787">
                                            <p:txEl>
                                              <p:pRg st="4" end="4"/>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420"/>
                            </p:stCondLst>
                            <p:childTnLst>
                              <p:par>
                                <p:cTn id="25" presetID="2" presetClass="entr" presetSubtype="2" fill="hold" grpId="0" nodeType="afterEffect">
                                  <p:stCondLst>
                                    <p:cond delay="0"/>
                                  </p:stCondLst>
                                  <p:childTnLst>
                                    <p:set>
                                      <p:cBhvr>
                                        <p:cTn id="26" dur="1" fill="hold">
                                          <p:stCondLst>
                                            <p:cond delay="0"/>
                                          </p:stCondLst>
                                        </p:cTn>
                                        <p:tgtEl>
                                          <p:spTgt spid="374787">
                                            <p:txEl>
                                              <p:pRg st="6" end="6"/>
                                            </p:txEl>
                                          </p:spTgt>
                                        </p:tgtEl>
                                        <p:attrNameLst>
                                          <p:attrName>style.visibility</p:attrName>
                                        </p:attrNameLst>
                                      </p:cBhvr>
                                      <p:to>
                                        <p:strVal val="visible"/>
                                      </p:to>
                                    </p:set>
                                    <p:anim calcmode="lin" valueType="num">
                                      <p:cBhvr additive="base">
                                        <p:cTn id="27" dur="500" fill="hold"/>
                                        <p:tgtEl>
                                          <p:spTgt spid="374787">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74787">
                                            <p:txEl>
                                              <p:pRg st="6" end="6"/>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920"/>
                            </p:stCondLst>
                            <p:childTnLst>
                              <p:par>
                                <p:cTn id="30" presetID="5" presetClass="entr" presetSubtype="10" fill="hold" grpId="0" nodeType="afterEffect">
                                  <p:stCondLst>
                                    <p:cond delay="0"/>
                                  </p:stCondLst>
                                  <p:childTnLst>
                                    <p:set>
                                      <p:cBhvr>
                                        <p:cTn id="31" dur="1" fill="hold">
                                          <p:stCondLst>
                                            <p:cond delay="0"/>
                                          </p:stCondLst>
                                        </p:cTn>
                                        <p:tgtEl>
                                          <p:spTgt spid="374787">
                                            <p:txEl>
                                              <p:pRg st="8" end="8"/>
                                            </p:txEl>
                                          </p:spTgt>
                                        </p:tgtEl>
                                        <p:attrNameLst>
                                          <p:attrName>style.visibility</p:attrName>
                                        </p:attrNameLst>
                                      </p:cBhvr>
                                      <p:to>
                                        <p:strVal val="visible"/>
                                      </p:to>
                                    </p:set>
                                    <p:animEffect transition="in" filter="checkerboard(across)">
                                      <p:cBhvr>
                                        <p:cTn id="32" dur="500"/>
                                        <p:tgtEl>
                                          <p:spTgt spid="374787">
                                            <p:txEl>
                                              <p:pRg st="8" end="8"/>
                                            </p:txEl>
                                          </p:spTgt>
                                        </p:tgtEl>
                                      </p:cBhvr>
                                    </p:animEffect>
                                  </p:childTnLst>
                                </p:cTn>
                              </p:par>
                            </p:childTnLst>
                          </p:cTn>
                        </p:par>
                        <p:par>
                          <p:cTn id="33" fill="hold" nodeType="afterGroup">
                            <p:stCondLst>
                              <p:cond delay="3420"/>
                            </p:stCondLst>
                            <p:childTnLst>
                              <p:par>
                                <p:cTn id="34" presetID="2" presetClass="entr" presetSubtype="4" fill="hold" nodeType="afterEffect">
                                  <p:stCondLst>
                                    <p:cond delay="0"/>
                                  </p:stCondLst>
                                  <p:childTnLst>
                                    <p:set>
                                      <p:cBhvr>
                                        <p:cTn id="35" dur="1" fill="hold">
                                          <p:stCondLst>
                                            <p:cond delay="0"/>
                                          </p:stCondLst>
                                        </p:cTn>
                                        <p:tgtEl>
                                          <p:spTgt spid="374789"/>
                                        </p:tgtEl>
                                        <p:attrNameLst>
                                          <p:attrName>style.visibility</p:attrName>
                                        </p:attrNameLst>
                                      </p:cBhvr>
                                      <p:to>
                                        <p:strVal val="visible"/>
                                      </p:to>
                                    </p:set>
                                    <p:anim calcmode="lin" valueType="num">
                                      <p:cBhvr additive="base">
                                        <p:cTn id="36" dur="500" fill="hold"/>
                                        <p:tgtEl>
                                          <p:spTgt spid="374789"/>
                                        </p:tgtEl>
                                        <p:attrNameLst>
                                          <p:attrName>ppt_x</p:attrName>
                                        </p:attrNameLst>
                                      </p:cBhvr>
                                      <p:tavLst>
                                        <p:tav tm="0">
                                          <p:val>
                                            <p:strVal val="#ppt_x"/>
                                          </p:val>
                                        </p:tav>
                                        <p:tav tm="100000">
                                          <p:val>
                                            <p:strVal val="#ppt_x"/>
                                          </p:val>
                                        </p:tav>
                                      </p:tavLst>
                                    </p:anim>
                                    <p:anim calcmode="lin" valueType="num">
                                      <p:cBhvr additive="base">
                                        <p:cTn id="37" dur="500" fill="hold"/>
                                        <p:tgtEl>
                                          <p:spTgt spid="374789"/>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3920"/>
                            </p:stCondLst>
                            <p:childTnLst>
                              <p:par>
                                <p:cTn id="39" presetID="5" presetClass="entr" presetSubtype="10" fill="hold" grpId="0" nodeType="afterEffect">
                                  <p:stCondLst>
                                    <p:cond delay="0"/>
                                  </p:stCondLst>
                                  <p:childTnLst>
                                    <p:set>
                                      <p:cBhvr>
                                        <p:cTn id="40" dur="1" fill="hold">
                                          <p:stCondLst>
                                            <p:cond delay="0"/>
                                          </p:stCondLst>
                                        </p:cTn>
                                        <p:tgtEl>
                                          <p:spTgt spid="374787">
                                            <p:txEl>
                                              <p:pRg st="11" end="11"/>
                                            </p:txEl>
                                          </p:spTgt>
                                        </p:tgtEl>
                                        <p:attrNameLst>
                                          <p:attrName>style.visibility</p:attrName>
                                        </p:attrNameLst>
                                      </p:cBhvr>
                                      <p:to>
                                        <p:strVal val="visible"/>
                                      </p:to>
                                    </p:set>
                                    <p:animEffect transition="in" filter="checkerboard(across)">
                                      <p:cBhvr>
                                        <p:cTn id="41" dur="500"/>
                                        <p:tgtEl>
                                          <p:spTgt spid="374787">
                                            <p:txEl>
                                              <p:pRg st="11" end="11"/>
                                            </p:txEl>
                                          </p:spTgt>
                                        </p:tgtEl>
                                      </p:cBhvr>
                                    </p:animEffect>
                                  </p:childTnLst>
                                </p:cTn>
                              </p:par>
                            </p:childTnLst>
                          </p:cTn>
                        </p:par>
                        <p:par>
                          <p:cTn id="42" fill="hold" nodeType="afterGroup">
                            <p:stCondLst>
                              <p:cond delay="4420"/>
                            </p:stCondLst>
                            <p:childTnLst>
                              <p:par>
                                <p:cTn id="43" presetID="2" presetClass="entr" presetSubtype="4" fill="hold" nodeType="afterEffect">
                                  <p:stCondLst>
                                    <p:cond delay="0"/>
                                  </p:stCondLst>
                                  <p:childTnLst>
                                    <p:set>
                                      <p:cBhvr>
                                        <p:cTn id="44" dur="1" fill="hold">
                                          <p:stCondLst>
                                            <p:cond delay="0"/>
                                          </p:stCondLst>
                                        </p:cTn>
                                        <p:tgtEl>
                                          <p:spTgt spid="374790"/>
                                        </p:tgtEl>
                                        <p:attrNameLst>
                                          <p:attrName>style.visibility</p:attrName>
                                        </p:attrNameLst>
                                      </p:cBhvr>
                                      <p:to>
                                        <p:strVal val="visible"/>
                                      </p:to>
                                    </p:set>
                                    <p:anim calcmode="lin" valueType="num">
                                      <p:cBhvr additive="base">
                                        <p:cTn id="45" dur="500" fill="hold"/>
                                        <p:tgtEl>
                                          <p:spTgt spid="374790"/>
                                        </p:tgtEl>
                                        <p:attrNameLst>
                                          <p:attrName>ppt_x</p:attrName>
                                        </p:attrNameLst>
                                      </p:cBhvr>
                                      <p:tavLst>
                                        <p:tav tm="0">
                                          <p:val>
                                            <p:strVal val="#ppt_x"/>
                                          </p:val>
                                        </p:tav>
                                        <p:tav tm="100000">
                                          <p:val>
                                            <p:strVal val="#ppt_x"/>
                                          </p:val>
                                        </p:tav>
                                      </p:tavLst>
                                    </p:anim>
                                    <p:anim calcmode="lin" valueType="num">
                                      <p:cBhvr additive="base">
                                        <p:cTn id="46" dur="500" fill="hold"/>
                                        <p:tgtEl>
                                          <p:spTgt spid="3747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p:bldP spid="374787"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1FBCF307-9C39-43A0-A87B-D120A5A323FF}"/>
              </a:ext>
            </a:extLst>
          </p:cNvPr>
          <p:cNvSpPr>
            <a:spLocks noGrp="1"/>
          </p:cNvSpPr>
          <p:nvPr>
            <p:ph type="sldNum" sz="quarter" idx="10"/>
          </p:nvPr>
        </p:nvSpPr>
        <p:spPr/>
        <p:txBody>
          <a:bodyPr/>
          <a:lstStyle/>
          <a:p>
            <a:r>
              <a:rPr lang="en-GB" altLang="en-US"/>
              <a:t>Page </a:t>
            </a:r>
            <a:fld id="{4DFFF425-CC60-4C3A-B2BE-70B7E77E25CF}" type="slidenum">
              <a:rPr lang="en-GB" altLang="en-US"/>
              <a:pPr/>
              <a:t>76</a:t>
            </a:fld>
            <a:r>
              <a:rPr lang="en-GB" altLang="en-US" sz="1400" b="0">
                <a:solidFill>
                  <a:schemeClr val="tx1"/>
                </a:solidFill>
              </a:rPr>
              <a:t> | 05 June 2006 | UNIX Fundamentals </a:t>
            </a:r>
          </a:p>
        </p:txBody>
      </p:sp>
      <p:pic>
        <p:nvPicPr>
          <p:cNvPr id="375815" name="Picture 7">
            <a:extLst>
              <a:ext uri="{FF2B5EF4-FFF2-40B4-BE49-F238E27FC236}">
                <a16:creationId xmlns:a16="http://schemas.microsoft.com/office/drawing/2014/main" id="{63B43E77-0BCF-4B59-9A2D-01B7DEBC29AB}"/>
              </a:ext>
            </a:extLst>
          </p:cNvPr>
          <p:cNvPicPr>
            <a:picLocks noChangeAspect="1" noChangeArrowheads="1"/>
          </p:cNvPicPr>
          <p:nvPr/>
        </p:nvPicPr>
        <p:blipFill>
          <a:blip r:embed="rId3">
            <a:lum bright="90000" contrast="-80000"/>
            <a:extLst>
              <a:ext uri="{28A0092B-C50C-407E-A947-70E740481C1C}">
                <a14:useLocalDpi xmlns:a14="http://schemas.microsoft.com/office/drawing/2010/main" val="0"/>
              </a:ext>
            </a:extLst>
          </a:blip>
          <a:srcRect/>
          <a:stretch>
            <a:fillRect/>
          </a:stretch>
        </p:blipFill>
        <p:spPr bwMode="auto">
          <a:xfrm>
            <a:off x="3419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5810" name="Rectangle 2">
            <a:extLst>
              <a:ext uri="{FF2B5EF4-FFF2-40B4-BE49-F238E27FC236}">
                <a16:creationId xmlns:a16="http://schemas.microsoft.com/office/drawing/2014/main" id="{D013F627-0D37-4CAE-A139-80CF98858600}"/>
              </a:ext>
            </a:extLst>
          </p:cNvPr>
          <p:cNvSpPr>
            <a:spLocks noGrp="1" noChangeArrowheads="1"/>
          </p:cNvSpPr>
          <p:nvPr>
            <p:ph type="title"/>
          </p:nvPr>
        </p:nvSpPr>
        <p:spPr/>
        <p:txBody>
          <a:bodyPr/>
          <a:lstStyle/>
          <a:p>
            <a:r>
              <a:rPr lang="en-GB" altLang="en-US" sz="4000"/>
              <a:t>Processes Checkpoint (2)</a:t>
            </a:r>
          </a:p>
        </p:txBody>
      </p:sp>
      <p:sp>
        <p:nvSpPr>
          <p:cNvPr id="375811" name="Rectangle 3">
            <a:extLst>
              <a:ext uri="{FF2B5EF4-FFF2-40B4-BE49-F238E27FC236}">
                <a16:creationId xmlns:a16="http://schemas.microsoft.com/office/drawing/2014/main" id="{57D7E995-E8D5-4CBA-9941-0DF6B35BFFC0}"/>
              </a:ext>
            </a:extLst>
          </p:cNvPr>
          <p:cNvSpPr>
            <a:spLocks noGrp="1" noChangeArrowheads="1"/>
          </p:cNvSpPr>
          <p:nvPr>
            <p:ph type="body" idx="1"/>
          </p:nvPr>
        </p:nvSpPr>
        <p:spPr/>
        <p:txBody>
          <a:bodyPr/>
          <a:lstStyle/>
          <a:p>
            <a:pPr marL="457200" indent="-457200"/>
            <a:r>
              <a:rPr lang="en-GB" altLang="en-US"/>
              <a:t>What command is used to pass down the value of a variable into a subshell?</a:t>
            </a:r>
          </a:p>
          <a:p>
            <a:pPr marL="457200" indent="-457200"/>
            <a:endParaRPr lang="en-GB" altLang="en-US"/>
          </a:p>
          <a:p>
            <a:pPr marL="457200" indent="-457200">
              <a:buFont typeface="Wingdings" panose="05000000000000000000" pitchFamily="2" charset="2"/>
              <a:buNone/>
            </a:pPr>
            <a:endParaRPr lang="en-GB" altLang="en-US"/>
          </a:p>
          <a:p>
            <a:pPr marL="457200" indent="-457200"/>
            <a:r>
              <a:rPr lang="en-GB" altLang="en-US"/>
              <a:t>When would you execute a shell script using the (.) dot notation?</a:t>
            </a:r>
          </a:p>
          <a:p>
            <a:pPr marL="457200" indent="-457200"/>
            <a:endParaRPr lang="en-GB" altLang="en-US" sz="1000"/>
          </a:p>
          <a:p>
            <a:pPr marL="838200" lvl="1" indent="-381000">
              <a:buFont typeface="Wingdings" panose="05000000000000000000" pitchFamily="2" charset="2"/>
              <a:buNone/>
            </a:pPr>
            <a:endParaRPr lang="en-GB" altLang="en-US"/>
          </a:p>
          <a:p>
            <a:pPr marL="838200" lvl="1" indent="-381000">
              <a:buFont typeface="Wingdings" panose="05000000000000000000" pitchFamily="2" charset="2"/>
              <a:buNone/>
            </a:pPr>
            <a:endParaRPr lang="en-GB" altLang="en-US" sz="1000"/>
          </a:p>
          <a:p>
            <a:pPr marL="457200" indent="-457200"/>
            <a:r>
              <a:rPr lang="en-GB" altLang="en-US"/>
              <a:t>What is the PID &amp; PPID of a process?  </a:t>
            </a:r>
          </a:p>
          <a:p>
            <a:pPr marL="838200" lvl="1" indent="-381000"/>
            <a:endParaRPr lang="en-GB" altLang="en-US"/>
          </a:p>
        </p:txBody>
      </p:sp>
      <p:sp>
        <p:nvSpPr>
          <p:cNvPr id="375812" name="Line 4">
            <a:extLst>
              <a:ext uri="{FF2B5EF4-FFF2-40B4-BE49-F238E27FC236}">
                <a16:creationId xmlns:a16="http://schemas.microsoft.com/office/drawing/2014/main" id="{620A3D36-3A3A-4126-A888-182F602F89F9}"/>
              </a:ext>
            </a:extLst>
          </p:cNvPr>
          <p:cNvSpPr>
            <a:spLocks noChangeShapeType="1"/>
          </p:cNvSpPr>
          <p:nvPr/>
        </p:nvSpPr>
        <p:spPr bwMode="auto">
          <a:xfrm>
            <a:off x="900113" y="2492375"/>
            <a:ext cx="6840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5813" name="Line 5">
            <a:extLst>
              <a:ext uri="{FF2B5EF4-FFF2-40B4-BE49-F238E27FC236}">
                <a16:creationId xmlns:a16="http://schemas.microsoft.com/office/drawing/2014/main" id="{026007AD-9B26-46B6-9CB8-1C8EADB2EFF6}"/>
              </a:ext>
            </a:extLst>
          </p:cNvPr>
          <p:cNvSpPr>
            <a:spLocks noChangeShapeType="1"/>
          </p:cNvSpPr>
          <p:nvPr/>
        </p:nvSpPr>
        <p:spPr bwMode="auto">
          <a:xfrm>
            <a:off x="900113" y="4149725"/>
            <a:ext cx="6840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5814" name="Line 6">
            <a:extLst>
              <a:ext uri="{FF2B5EF4-FFF2-40B4-BE49-F238E27FC236}">
                <a16:creationId xmlns:a16="http://schemas.microsoft.com/office/drawing/2014/main" id="{94D38B5E-345D-4D1B-9EDC-1F0FF46FE42E}"/>
              </a:ext>
            </a:extLst>
          </p:cNvPr>
          <p:cNvSpPr>
            <a:spLocks noChangeShapeType="1"/>
          </p:cNvSpPr>
          <p:nvPr/>
        </p:nvSpPr>
        <p:spPr bwMode="auto">
          <a:xfrm>
            <a:off x="900113" y="5516563"/>
            <a:ext cx="6840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75810"/>
                                        </p:tgtEl>
                                        <p:attrNameLst>
                                          <p:attrName>style.visibility</p:attrName>
                                        </p:attrNameLst>
                                      </p:cBhvr>
                                      <p:to>
                                        <p:strVal val="visible"/>
                                      </p:to>
                                    </p:set>
                                    <p:anim calcmode="discrete" valueType="clr">
                                      <p:cBhvr override="childStyle">
                                        <p:cTn id="7" dur="80"/>
                                        <p:tgtEl>
                                          <p:spTgt spid="37581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5810"/>
                                        </p:tgtEl>
                                        <p:attrNameLst>
                                          <p:attrName>fillcolor</p:attrName>
                                        </p:attrNameLst>
                                      </p:cBhvr>
                                      <p:tavLst>
                                        <p:tav tm="0">
                                          <p:val>
                                            <p:clrVal>
                                              <a:schemeClr val="accent2"/>
                                            </p:clrVal>
                                          </p:val>
                                        </p:tav>
                                        <p:tav tm="50000">
                                          <p:val>
                                            <p:clrVal>
                                              <a:schemeClr val="hlink"/>
                                            </p:clrVal>
                                          </p:val>
                                        </p:tav>
                                      </p:tavLst>
                                    </p:anim>
                                    <p:set>
                                      <p:cBhvr>
                                        <p:cTn id="9" dur="80"/>
                                        <p:tgtEl>
                                          <p:spTgt spid="375810"/>
                                        </p:tgtEl>
                                        <p:attrNameLst>
                                          <p:attrName>fill.type</p:attrName>
                                        </p:attrNameLst>
                                      </p:cBhvr>
                                      <p:to>
                                        <p:strVal val="solid"/>
                                      </p:to>
                                    </p:set>
                                  </p:childTnLst>
                                </p:cTn>
                              </p:par>
                            </p:childTnLst>
                          </p:cTn>
                        </p:par>
                        <p:par>
                          <p:cTn id="10" fill="hold" nodeType="afterGroup">
                            <p:stCondLst>
                              <p:cond delay="920"/>
                            </p:stCondLst>
                            <p:childTnLst>
                              <p:par>
                                <p:cTn id="11" presetID="5" presetClass="entr" presetSubtype="10" fill="hold" grpId="0" nodeType="afterEffect">
                                  <p:stCondLst>
                                    <p:cond delay="0"/>
                                  </p:stCondLst>
                                  <p:childTnLst>
                                    <p:set>
                                      <p:cBhvr>
                                        <p:cTn id="12" dur="1" fill="hold">
                                          <p:stCondLst>
                                            <p:cond delay="0"/>
                                          </p:stCondLst>
                                        </p:cTn>
                                        <p:tgtEl>
                                          <p:spTgt spid="375811">
                                            <p:txEl>
                                              <p:pRg st="0" end="0"/>
                                            </p:txEl>
                                          </p:spTgt>
                                        </p:tgtEl>
                                        <p:attrNameLst>
                                          <p:attrName>style.visibility</p:attrName>
                                        </p:attrNameLst>
                                      </p:cBhvr>
                                      <p:to>
                                        <p:strVal val="visible"/>
                                      </p:to>
                                    </p:set>
                                    <p:animEffect transition="in" filter="checkerboard(across)">
                                      <p:cBhvr>
                                        <p:cTn id="13" dur="500"/>
                                        <p:tgtEl>
                                          <p:spTgt spid="375811">
                                            <p:txEl>
                                              <p:pRg st="0" end="0"/>
                                            </p:txEl>
                                          </p:spTgt>
                                        </p:tgtEl>
                                      </p:cBhvr>
                                    </p:animEffect>
                                  </p:childTnLst>
                                </p:cTn>
                              </p:par>
                            </p:childTnLst>
                          </p:cTn>
                        </p:par>
                        <p:par>
                          <p:cTn id="14" fill="hold" nodeType="afterGroup">
                            <p:stCondLst>
                              <p:cond delay="1420"/>
                            </p:stCondLst>
                            <p:childTnLst>
                              <p:par>
                                <p:cTn id="15" presetID="2" presetClass="entr" presetSubtype="4" fill="hold" nodeType="afterEffect">
                                  <p:stCondLst>
                                    <p:cond delay="0"/>
                                  </p:stCondLst>
                                  <p:childTnLst>
                                    <p:set>
                                      <p:cBhvr>
                                        <p:cTn id="16" dur="1" fill="hold">
                                          <p:stCondLst>
                                            <p:cond delay="0"/>
                                          </p:stCondLst>
                                        </p:cTn>
                                        <p:tgtEl>
                                          <p:spTgt spid="375812"/>
                                        </p:tgtEl>
                                        <p:attrNameLst>
                                          <p:attrName>style.visibility</p:attrName>
                                        </p:attrNameLst>
                                      </p:cBhvr>
                                      <p:to>
                                        <p:strVal val="visible"/>
                                      </p:to>
                                    </p:set>
                                    <p:anim calcmode="lin" valueType="num">
                                      <p:cBhvr additive="base">
                                        <p:cTn id="17" dur="500" fill="hold"/>
                                        <p:tgtEl>
                                          <p:spTgt spid="375812"/>
                                        </p:tgtEl>
                                        <p:attrNameLst>
                                          <p:attrName>ppt_x</p:attrName>
                                        </p:attrNameLst>
                                      </p:cBhvr>
                                      <p:tavLst>
                                        <p:tav tm="0">
                                          <p:val>
                                            <p:strVal val="#ppt_x"/>
                                          </p:val>
                                        </p:tav>
                                        <p:tav tm="100000">
                                          <p:val>
                                            <p:strVal val="#ppt_x"/>
                                          </p:val>
                                        </p:tav>
                                      </p:tavLst>
                                    </p:anim>
                                    <p:anim calcmode="lin" valueType="num">
                                      <p:cBhvr additive="base">
                                        <p:cTn id="18" dur="500" fill="hold"/>
                                        <p:tgtEl>
                                          <p:spTgt spid="37581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920"/>
                            </p:stCondLst>
                            <p:childTnLst>
                              <p:par>
                                <p:cTn id="20" presetID="5" presetClass="entr" presetSubtype="10" fill="hold" grpId="0" nodeType="afterEffect">
                                  <p:stCondLst>
                                    <p:cond delay="0"/>
                                  </p:stCondLst>
                                  <p:childTnLst>
                                    <p:set>
                                      <p:cBhvr>
                                        <p:cTn id="21" dur="1" fill="hold">
                                          <p:stCondLst>
                                            <p:cond delay="0"/>
                                          </p:stCondLst>
                                        </p:cTn>
                                        <p:tgtEl>
                                          <p:spTgt spid="375811">
                                            <p:txEl>
                                              <p:pRg st="3" end="3"/>
                                            </p:txEl>
                                          </p:spTgt>
                                        </p:tgtEl>
                                        <p:attrNameLst>
                                          <p:attrName>style.visibility</p:attrName>
                                        </p:attrNameLst>
                                      </p:cBhvr>
                                      <p:to>
                                        <p:strVal val="visible"/>
                                      </p:to>
                                    </p:set>
                                    <p:animEffect transition="in" filter="checkerboard(across)">
                                      <p:cBhvr>
                                        <p:cTn id="22" dur="500"/>
                                        <p:tgtEl>
                                          <p:spTgt spid="375811">
                                            <p:txEl>
                                              <p:pRg st="3" end="3"/>
                                            </p:txEl>
                                          </p:spTgt>
                                        </p:tgtEl>
                                      </p:cBhvr>
                                    </p:animEffect>
                                  </p:childTnLst>
                                </p:cTn>
                              </p:par>
                            </p:childTnLst>
                          </p:cTn>
                        </p:par>
                        <p:par>
                          <p:cTn id="23" fill="hold" nodeType="afterGroup">
                            <p:stCondLst>
                              <p:cond delay="2420"/>
                            </p:stCondLst>
                            <p:childTnLst>
                              <p:par>
                                <p:cTn id="24" presetID="2" presetClass="entr" presetSubtype="4" fill="hold" nodeType="afterEffect">
                                  <p:stCondLst>
                                    <p:cond delay="0"/>
                                  </p:stCondLst>
                                  <p:childTnLst>
                                    <p:set>
                                      <p:cBhvr>
                                        <p:cTn id="25" dur="1" fill="hold">
                                          <p:stCondLst>
                                            <p:cond delay="0"/>
                                          </p:stCondLst>
                                        </p:cTn>
                                        <p:tgtEl>
                                          <p:spTgt spid="375813"/>
                                        </p:tgtEl>
                                        <p:attrNameLst>
                                          <p:attrName>style.visibility</p:attrName>
                                        </p:attrNameLst>
                                      </p:cBhvr>
                                      <p:to>
                                        <p:strVal val="visible"/>
                                      </p:to>
                                    </p:set>
                                    <p:anim calcmode="lin" valueType="num">
                                      <p:cBhvr additive="base">
                                        <p:cTn id="26" dur="500" fill="hold"/>
                                        <p:tgtEl>
                                          <p:spTgt spid="375813"/>
                                        </p:tgtEl>
                                        <p:attrNameLst>
                                          <p:attrName>ppt_x</p:attrName>
                                        </p:attrNameLst>
                                      </p:cBhvr>
                                      <p:tavLst>
                                        <p:tav tm="0">
                                          <p:val>
                                            <p:strVal val="#ppt_x"/>
                                          </p:val>
                                        </p:tav>
                                        <p:tav tm="100000">
                                          <p:val>
                                            <p:strVal val="#ppt_x"/>
                                          </p:val>
                                        </p:tav>
                                      </p:tavLst>
                                    </p:anim>
                                    <p:anim calcmode="lin" valueType="num">
                                      <p:cBhvr additive="base">
                                        <p:cTn id="27" dur="500" fill="hold"/>
                                        <p:tgtEl>
                                          <p:spTgt spid="375813"/>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2920"/>
                            </p:stCondLst>
                            <p:childTnLst>
                              <p:par>
                                <p:cTn id="29" presetID="5" presetClass="entr" presetSubtype="10" fill="hold" grpId="0" nodeType="afterEffect">
                                  <p:stCondLst>
                                    <p:cond delay="0"/>
                                  </p:stCondLst>
                                  <p:childTnLst>
                                    <p:set>
                                      <p:cBhvr>
                                        <p:cTn id="30" dur="1" fill="hold">
                                          <p:stCondLst>
                                            <p:cond delay="0"/>
                                          </p:stCondLst>
                                        </p:cTn>
                                        <p:tgtEl>
                                          <p:spTgt spid="375811">
                                            <p:txEl>
                                              <p:pRg st="7" end="7"/>
                                            </p:txEl>
                                          </p:spTgt>
                                        </p:tgtEl>
                                        <p:attrNameLst>
                                          <p:attrName>style.visibility</p:attrName>
                                        </p:attrNameLst>
                                      </p:cBhvr>
                                      <p:to>
                                        <p:strVal val="visible"/>
                                      </p:to>
                                    </p:set>
                                    <p:animEffect transition="in" filter="checkerboard(across)">
                                      <p:cBhvr>
                                        <p:cTn id="31" dur="500"/>
                                        <p:tgtEl>
                                          <p:spTgt spid="375811">
                                            <p:txEl>
                                              <p:pRg st="7" end="7"/>
                                            </p:txEl>
                                          </p:spTgt>
                                        </p:tgtEl>
                                      </p:cBhvr>
                                    </p:animEffect>
                                  </p:childTnLst>
                                </p:cTn>
                              </p:par>
                            </p:childTnLst>
                          </p:cTn>
                        </p:par>
                        <p:par>
                          <p:cTn id="32" fill="hold" nodeType="afterGroup">
                            <p:stCondLst>
                              <p:cond delay="3420"/>
                            </p:stCondLst>
                            <p:childTnLst>
                              <p:par>
                                <p:cTn id="33" presetID="2" presetClass="entr" presetSubtype="4" fill="hold" nodeType="afterEffect">
                                  <p:stCondLst>
                                    <p:cond delay="0"/>
                                  </p:stCondLst>
                                  <p:childTnLst>
                                    <p:set>
                                      <p:cBhvr>
                                        <p:cTn id="34" dur="1" fill="hold">
                                          <p:stCondLst>
                                            <p:cond delay="0"/>
                                          </p:stCondLst>
                                        </p:cTn>
                                        <p:tgtEl>
                                          <p:spTgt spid="375814"/>
                                        </p:tgtEl>
                                        <p:attrNameLst>
                                          <p:attrName>style.visibility</p:attrName>
                                        </p:attrNameLst>
                                      </p:cBhvr>
                                      <p:to>
                                        <p:strVal val="visible"/>
                                      </p:to>
                                    </p:set>
                                    <p:anim calcmode="lin" valueType="num">
                                      <p:cBhvr additive="base">
                                        <p:cTn id="35" dur="500" fill="hold"/>
                                        <p:tgtEl>
                                          <p:spTgt spid="375814"/>
                                        </p:tgtEl>
                                        <p:attrNameLst>
                                          <p:attrName>ppt_x</p:attrName>
                                        </p:attrNameLst>
                                      </p:cBhvr>
                                      <p:tavLst>
                                        <p:tav tm="0">
                                          <p:val>
                                            <p:strVal val="#ppt_x"/>
                                          </p:val>
                                        </p:tav>
                                        <p:tav tm="100000">
                                          <p:val>
                                            <p:strVal val="#ppt_x"/>
                                          </p:val>
                                        </p:tav>
                                      </p:tavLst>
                                    </p:anim>
                                    <p:anim calcmode="lin" valueType="num">
                                      <p:cBhvr additive="base">
                                        <p:cTn id="36" dur="500" fill="hold"/>
                                        <p:tgtEl>
                                          <p:spTgt spid="375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p:bldP spid="375811"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797E9F-A9A6-409B-B322-B93408214878}"/>
              </a:ext>
            </a:extLst>
          </p:cNvPr>
          <p:cNvSpPr>
            <a:spLocks noGrp="1"/>
          </p:cNvSpPr>
          <p:nvPr>
            <p:ph type="sldNum" sz="quarter" idx="10"/>
          </p:nvPr>
        </p:nvSpPr>
        <p:spPr/>
        <p:txBody>
          <a:bodyPr/>
          <a:lstStyle/>
          <a:p>
            <a:r>
              <a:rPr lang="en-GB" altLang="en-US"/>
              <a:t>Page </a:t>
            </a:r>
            <a:fld id="{F8A8925C-8AC0-426D-B6F3-676091061A5D}" type="slidenum">
              <a:rPr lang="en-GB" altLang="en-US"/>
              <a:pPr/>
              <a:t>77</a:t>
            </a:fld>
            <a:r>
              <a:rPr lang="en-GB" altLang="en-US" sz="1400" b="0">
                <a:solidFill>
                  <a:schemeClr val="tx1"/>
                </a:solidFill>
              </a:rPr>
              <a:t> | 05 June 2006 | UNIX Fundamentals </a:t>
            </a:r>
          </a:p>
        </p:txBody>
      </p:sp>
      <p:pic>
        <p:nvPicPr>
          <p:cNvPr id="434178" name="Picture 2">
            <a:extLst>
              <a:ext uri="{FF2B5EF4-FFF2-40B4-BE49-F238E27FC236}">
                <a16:creationId xmlns:a16="http://schemas.microsoft.com/office/drawing/2014/main" id="{F4EB2F07-0068-4E5B-973E-7024F4C9629A}"/>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419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4179" name="Rectangle 3">
            <a:extLst>
              <a:ext uri="{FF2B5EF4-FFF2-40B4-BE49-F238E27FC236}">
                <a16:creationId xmlns:a16="http://schemas.microsoft.com/office/drawing/2014/main" id="{F1DF442C-155F-4354-AC36-066BEB96EA45}"/>
              </a:ext>
            </a:extLst>
          </p:cNvPr>
          <p:cNvSpPr>
            <a:spLocks noGrp="1" noChangeArrowheads="1"/>
          </p:cNvSpPr>
          <p:nvPr>
            <p:ph type="title"/>
          </p:nvPr>
        </p:nvSpPr>
        <p:spPr>
          <a:xfrm>
            <a:off x="684213" y="476250"/>
            <a:ext cx="7775575" cy="4681538"/>
          </a:xfrm>
        </p:spPr>
        <p:txBody>
          <a:bodyPr/>
          <a:lstStyle/>
          <a:p>
            <a:r>
              <a:rPr lang="en-GB" altLang="en-US" sz="4000"/>
              <a:t>EXERCISE 3</a:t>
            </a:r>
            <a:br>
              <a:rPr lang="en-GB" altLang="en-US" sz="4000"/>
            </a:br>
            <a:r>
              <a:rPr lang="en-GB" altLang="en-US" sz="4000"/>
              <a:t>UNIX Processes &amp; Job Control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34179"/>
                                        </p:tgtEl>
                                        <p:attrNameLst>
                                          <p:attrName>style.visibility</p:attrName>
                                        </p:attrNameLst>
                                      </p:cBhvr>
                                      <p:to>
                                        <p:strVal val="visible"/>
                                      </p:to>
                                    </p:set>
                                    <p:anim calcmode="discrete" valueType="clr">
                                      <p:cBhvr override="childStyle">
                                        <p:cTn id="7" dur="80"/>
                                        <p:tgtEl>
                                          <p:spTgt spid="43417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34179"/>
                                        </p:tgtEl>
                                        <p:attrNameLst>
                                          <p:attrName>fillcolor</p:attrName>
                                        </p:attrNameLst>
                                      </p:cBhvr>
                                      <p:tavLst>
                                        <p:tav tm="0">
                                          <p:val>
                                            <p:clrVal>
                                              <a:schemeClr val="accent2"/>
                                            </p:clrVal>
                                          </p:val>
                                        </p:tav>
                                        <p:tav tm="50000">
                                          <p:val>
                                            <p:clrVal>
                                              <a:schemeClr val="hlink"/>
                                            </p:clrVal>
                                          </p:val>
                                        </p:tav>
                                      </p:tavLst>
                                    </p:anim>
                                    <p:set>
                                      <p:cBhvr>
                                        <p:cTn id="9" dur="80"/>
                                        <p:tgtEl>
                                          <p:spTgt spid="43417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440EF02C-AF26-49E7-ADC9-2986A8A09915}"/>
              </a:ext>
            </a:extLst>
          </p:cNvPr>
          <p:cNvSpPr>
            <a:spLocks noGrp="1"/>
          </p:cNvSpPr>
          <p:nvPr>
            <p:ph type="sldNum" sz="quarter" idx="10"/>
          </p:nvPr>
        </p:nvSpPr>
        <p:spPr/>
        <p:txBody>
          <a:bodyPr/>
          <a:lstStyle/>
          <a:p>
            <a:r>
              <a:rPr lang="en-GB" altLang="en-US"/>
              <a:t>Page </a:t>
            </a:r>
            <a:fld id="{A5C16ED4-096A-4CD9-A634-8C680D00CE63}" type="slidenum">
              <a:rPr lang="en-GB" altLang="en-US"/>
              <a:pPr/>
              <a:t>78</a:t>
            </a:fld>
            <a:r>
              <a:rPr lang="en-GB" altLang="en-US" sz="1400" b="0">
                <a:solidFill>
                  <a:schemeClr val="tx1"/>
                </a:solidFill>
              </a:rPr>
              <a:t> | 05 June 2006 | UNIX Fundamentals </a:t>
            </a:r>
          </a:p>
        </p:txBody>
      </p:sp>
      <p:pic>
        <p:nvPicPr>
          <p:cNvPr id="225284" name="Picture 4">
            <a:extLst>
              <a:ext uri="{FF2B5EF4-FFF2-40B4-BE49-F238E27FC236}">
                <a16:creationId xmlns:a16="http://schemas.microsoft.com/office/drawing/2014/main" id="{5B0AEA4B-A73D-4BF1-AAD4-1130F0DCC88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82" name="Rectangle 2">
            <a:extLst>
              <a:ext uri="{FF2B5EF4-FFF2-40B4-BE49-F238E27FC236}">
                <a16:creationId xmlns:a16="http://schemas.microsoft.com/office/drawing/2014/main" id="{5D512D81-1FAF-40C8-A8B3-10DC8B14F674}"/>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225283" name="Rectangle 3">
            <a:extLst>
              <a:ext uri="{FF2B5EF4-FFF2-40B4-BE49-F238E27FC236}">
                <a16:creationId xmlns:a16="http://schemas.microsoft.com/office/drawing/2014/main" id="{56FCACAD-08FB-438D-8AC4-620BDDDFD739}"/>
              </a:ext>
            </a:extLst>
          </p:cNvPr>
          <p:cNvSpPr>
            <a:spLocks noGrp="1" noChangeArrowheads="1"/>
          </p:cNvSpPr>
          <p:nvPr>
            <p:ph type="body" idx="1"/>
          </p:nvPr>
        </p:nvSpPr>
        <p:spPr>
          <a:xfrm>
            <a:off x="685800" y="1484313"/>
            <a:ext cx="7772400" cy="4321175"/>
          </a:xfrm>
        </p:spPr>
        <p:txBody>
          <a:bodyPr/>
          <a:lstStyle/>
          <a:p>
            <a:r>
              <a:rPr lang="en-US" altLang="en-US">
                <a:solidFill>
                  <a:schemeClr val="hlink"/>
                </a:solidFill>
              </a:rPr>
              <a:t>UNIX History</a:t>
            </a:r>
          </a:p>
          <a:p>
            <a:r>
              <a:rPr lang="en-US" altLang="en-US">
                <a:solidFill>
                  <a:schemeClr val="hlink"/>
                </a:solidFill>
              </a:rPr>
              <a:t>The Many Flavours’ of UNIX</a:t>
            </a:r>
          </a:p>
          <a:p>
            <a:r>
              <a:rPr lang="en-US" altLang="en-US">
                <a:solidFill>
                  <a:schemeClr val="hlink"/>
                </a:solidFill>
              </a:rPr>
              <a:t>The Structure of UNIX</a:t>
            </a:r>
          </a:p>
          <a:p>
            <a:r>
              <a:rPr lang="en-US" altLang="en-US">
                <a:solidFill>
                  <a:schemeClr val="hlink"/>
                </a:solidFill>
              </a:rPr>
              <a:t>Access to UNIX Systems</a:t>
            </a:r>
          </a:p>
          <a:p>
            <a:r>
              <a:rPr lang="en-US" altLang="en-US">
                <a:solidFill>
                  <a:schemeClr val="hlink"/>
                </a:solidFill>
              </a:rPr>
              <a:t>Processes</a:t>
            </a:r>
          </a:p>
          <a:p>
            <a:r>
              <a:rPr lang="en-US" altLang="en-US" sz="3200">
                <a:solidFill>
                  <a:srgbClr val="800000"/>
                </a:solidFill>
              </a:rPr>
              <a:t>Filesystems &amp; Directories</a:t>
            </a:r>
          </a:p>
          <a:p>
            <a:r>
              <a:rPr lang="en-US" altLang="en-US">
                <a:solidFill>
                  <a:schemeClr val="hlink"/>
                </a:solidFill>
              </a:rPr>
              <a:t>Devices</a:t>
            </a:r>
          </a:p>
          <a:p>
            <a:endParaRPr lang="en-GB" altLang="en-US">
              <a:solidFill>
                <a:schemeClr val="hlink"/>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5282"/>
                                        </p:tgtEl>
                                        <p:attrNameLst>
                                          <p:attrName>style.visibility</p:attrName>
                                        </p:attrNameLst>
                                      </p:cBhvr>
                                      <p:to>
                                        <p:strVal val="visible"/>
                                      </p:to>
                                    </p:set>
                                    <p:animEffect transition="in" filter="fade">
                                      <p:cBhvr>
                                        <p:cTn id="7" dur="2000"/>
                                        <p:tgtEl>
                                          <p:spTgt spid="22528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283"/>
                                        </p:tgtEl>
                                        <p:attrNameLst>
                                          <p:attrName>style.visibility</p:attrName>
                                        </p:attrNameLst>
                                      </p:cBhvr>
                                      <p:to>
                                        <p:strVal val="visible"/>
                                      </p:to>
                                    </p:set>
                                    <p:animEffect transition="in" filter="fade">
                                      <p:cBhvr>
                                        <p:cTn id="10" dur="2000"/>
                                        <p:tgtEl>
                                          <p:spTgt spid="225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p:bldP spid="225283" grpId="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E9718F-49F3-40C8-996E-E9FF13096F27}"/>
              </a:ext>
            </a:extLst>
          </p:cNvPr>
          <p:cNvSpPr>
            <a:spLocks noGrp="1"/>
          </p:cNvSpPr>
          <p:nvPr>
            <p:ph type="sldNum" sz="quarter" idx="10"/>
          </p:nvPr>
        </p:nvSpPr>
        <p:spPr/>
        <p:txBody>
          <a:bodyPr/>
          <a:lstStyle/>
          <a:p>
            <a:r>
              <a:rPr lang="en-GB" altLang="en-US"/>
              <a:t>Page </a:t>
            </a:r>
            <a:fld id="{2AA055FA-1DC6-4436-AE3C-D961E192461D}" type="slidenum">
              <a:rPr lang="en-GB" altLang="en-US"/>
              <a:pPr/>
              <a:t>79</a:t>
            </a:fld>
            <a:r>
              <a:rPr lang="en-GB" altLang="en-US" sz="1400" b="0">
                <a:solidFill>
                  <a:schemeClr val="tx1"/>
                </a:solidFill>
              </a:rPr>
              <a:t> | 05 June 2006 | UNIX Fundamentals </a:t>
            </a:r>
          </a:p>
        </p:txBody>
      </p:sp>
      <p:sp>
        <p:nvSpPr>
          <p:cNvPr id="278530" name="Rectangle 2">
            <a:extLst>
              <a:ext uri="{FF2B5EF4-FFF2-40B4-BE49-F238E27FC236}">
                <a16:creationId xmlns:a16="http://schemas.microsoft.com/office/drawing/2014/main" id="{FFE791CB-EFD7-479F-9795-2E2B1BBC5E46}"/>
              </a:ext>
            </a:extLst>
          </p:cNvPr>
          <p:cNvSpPr>
            <a:spLocks noGrp="1" noChangeArrowheads="1"/>
          </p:cNvSpPr>
          <p:nvPr>
            <p:ph type="title"/>
          </p:nvPr>
        </p:nvSpPr>
        <p:spPr/>
        <p:txBody>
          <a:bodyPr/>
          <a:lstStyle/>
          <a:p>
            <a:r>
              <a:rPr lang="en-GB" altLang="en-US"/>
              <a:t>Filesystems &amp; Directories</a:t>
            </a:r>
          </a:p>
        </p:txBody>
      </p:sp>
      <p:sp>
        <p:nvSpPr>
          <p:cNvPr id="278531" name="Rectangle 3">
            <a:extLst>
              <a:ext uri="{FF2B5EF4-FFF2-40B4-BE49-F238E27FC236}">
                <a16:creationId xmlns:a16="http://schemas.microsoft.com/office/drawing/2014/main" id="{96D5C71C-701C-49DD-8521-F25F5A9811B5}"/>
              </a:ext>
            </a:extLst>
          </p:cNvPr>
          <p:cNvSpPr>
            <a:spLocks noGrp="1" noChangeArrowheads="1"/>
          </p:cNvSpPr>
          <p:nvPr>
            <p:ph type="body" idx="1"/>
          </p:nvPr>
        </p:nvSpPr>
        <p:spPr/>
        <p:txBody>
          <a:bodyPr/>
          <a:lstStyle/>
          <a:p>
            <a:r>
              <a:rPr lang="en-US" altLang="en-US"/>
              <a:t>Directory Structures</a:t>
            </a:r>
          </a:p>
          <a:p>
            <a:r>
              <a:rPr lang="en-US" altLang="en-US"/>
              <a:t>Permissions/File Access Modes</a:t>
            </a:r>
          </a:p>
          <a:p>
            <a:r>
              <a:rPr lang="en-US" altLang="en-US"/>
              <a:t>Directory &amp; File Commands</a:t>
            </a:r>
            <a:endParaRPr lang="en-US" altLang="en-US" sz="3200"/>
          </a:p>
          <a:p>
            <a:pPr>
              <a:buFont typeface="Wingdings" panose="05000000000000000000" pitchFamily="2" charset="2"/>
              <a:buNone/>
            </a:pPr>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78530"/>
                                        </p:tgtEl>
                                        <p:attrNameLst>
                                          <p:attrName>style.visibility</p:attrName>
                                        </p:attrNameLst>
                                      </p:cBhvr>
                                      <p:to>
                                        <p:strVal val="visible"/>
                                      </p:to>
                                    </p:set>
                                    <p:anim calcmode="discrete" valueType="clr">
                                      <p:cBhvr override="childStyle">
                                        <p:cTn id="7" dur="80"/>
                                        <p:tgtEl>
                                          <p:spTgt spid="27853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8530"/>
                                        </p:tgtEl>
                                        <p:attrNameLst>
                                          <p:attrName>fillcolor</p:attrName>
                                        </p:attrNameLst>
                                      </p:cBhvr>
                                      <p:tavLst>
                                        <p:tav tm="0">
                                          <p:val>
                                            <p:clrVal>
                                              <a:schemeClr val="accent2"/>
                                            </p:clrVal>
                                          </p:val>
                                        </p:tav>
                                        <p:tav tm="50000">
                                          <p:val>
                                            <p:clrVal>
                                              <a:schemeClr val="hlink"/>
                                            </p:clrVal>
                                          </p:val>
                                        </p:tav>
                                      </p:tavLst>
                                    </p:anim>
                                    <p:set>
                                      <p:cBhvr>
                                        <p:cTn id="9" dur="80"/>
                                        <p:tgtEl>
                                          <p:spTgt spid="278530"/>
                                        </p:tgtEl>
                                        <p:attrNameLst>
                                          <p:attrName>fill.type</p:attrName>
                                        </p:attrNameLst>
                                      </p:cBhvr>
                                      <p:to>
                                        <p:strVal val="solid"/>
                                      </p:to>
                                    </p:set>
                                  </p:childTnLst>
                                </p:cTn>
                              </p:par>
                            </p:childTnLst>
                          </p:cTn>
                        </p:par>
                        <p:par>
                          <p:cTn id="10" fill="hold" nodeType="afterGroup">
                            <p:stCondLst>
                              <p:cond delay="960"/>
                            </p:stCondLst>
                            <p:childTnLst>
                              <p:par>
                                <p:cTn id="11" presetID="5" presetClass="entr" presetSubtype="10" fill="hold" grpId="0" nodeType="afterEffect">
                                  <p:stCondLst>
                                    <p:cond delay="0"/>
                                  </p:stCondLst>
                                  <p:childTnLst>
                                    <p:set>
                                      <p:cBhvr>
                                        <p:cTn id="12" dur="1" fill="hold">
                                          <p:stCondLst>
                                            <p:cond delay="0"/>
                                          </p:stCondLst>
                                        </p:cTn>
                                        <p:tgtEl>
                                          <p:spTgt spid="278531">
                                            <p:txEl>
                                              <p:pRg st="0" end="0"/>
                                            </p:txEl>
                                          </p:spTgt>
                                        </p:tgtEl>
                                        <p:attrNameLst>
                                          <p:attrName>style.visibility</p:attrName>
                                        </p:attrNameLst>
                                      </p:cBhvr>
                                      <p:to>
                                        <p:strVal val="visible"/>
                                      </p:to>
                                    </p:set>
                                    <p:animEffect transition="in" filter="checkerboard(across)">
                                      <p:cBhvr>
                                        <p:cTn id="13" dur="500"/>
                                        <p:tgtEl>
                                          <p:spTgt spid="278531">
                                            <p:txEl>
                                              <p:pRg st="0" end="0"/>
                                            </p:txEl>
                                          </p:spTgt>
                                        </p:tgtEl>
                                      </p:cBhvr>
                                    </p:animEffect>
                                  </p:childTnLst>
                                </p:cTn>
                              </p:par>
                            </p:childTnLst>
                          </p:cTn>
                        </p:par>
                        <p:par>
                          <p:cTn id="14" fill="hold" nodeType="afterGroup">
                            <p:stCondLst>
                              <p:cond delay="1460"/>
                            </p:stCondLst>
                            <p:childTnLst>
                              <p:par>
                                <p:cTn id="15" presetID="5" presetClass="entr" presetSubtype="10" fill="hold" grpId="0" nodeType="afterEffect">
                                  <p:stCondLst>
                                    <p:cond delay="0"/>
                                  </p:stCondLst>
                                  <p:childTnLst>
                                    <p:set>
                                      <p:cBhvr>
                                        <p:cTn id="16" dur="1" fill="hold">
                                          <p:stCondLst>
                                            <p:cond delay="0"/>
                                          </p:stCondLst>
                                        </p:cTn>
                                        <p:tgtEl>
                                          <p:spTgt spid="278531">
                                            <p:txEl>
                                              <p:pRg st="1" end="1"/>
                                            </p:txEl>
                                          </p:spTgt>
                                        </p:tgtEl>
                                        <p:attrNameLst>
                                          <p:attrName>style.visibility</p:attrName>
                                        </p:attrNameLst>
                                      </p:cBhvr>
                                      <p:to>
                                        <p:strVal val="visible"/>
                                      </p:to>
                                    </p:set>
                                    <p:animEffect transition="in" filter="checkerboard(across)">
                                      <p:cBhvr>
                                        <p:cTn id="17" dur="500"/>
                                        <p:tgtEl>
                                          <p:spTgt spid="278531">
                                            <p:txEl>
                                              <p:pRg st="1" end="1"/>
                                            </p:txEl>
                                          </p:spTgt>
                                        </p:tgtEl>
                                      </p:cBhvr>
                                    </p:animEffect>
                                  </p:childTnLst>
                                </p:cTn>
                              </p:par>
                            </p:childTnLst>
                          </p:cTn>
                        </p:par>
                        <p:par>
                          <p:cTn id="18" fill="hold" nodeType="afterGroup">
                            <p:stCondLst>
                              <p:cond delay="1960"/>
                            </p:stCondLst>
                            <p:childTnLst>
                              <p:par>
                                <p:cTn id="19" presetID="5" presetClass="entr" presetSubtype="10" fill="hold" grpId="0" nodeType="afterEffect">
                                  <p:stCondLst>
                                    <p:cond delay="0"/>
                                  </p:stCondLst>
                                  <p:childTnLst>
                                    <p:set>
                                      <p:cBhvr>
                                        <p:cTn id="20" dur="1" fill="hold">
                                          <p:stCondLst>
                                            <p:cond delay="0"/>
                                          </p:stCondLst>
                                        </p:cTn>
                                        <p:tgtEl>
                                          <p:spTgt spid="278531">
                                            <p:txEl>
                                              <p:pRg st="2" end="2"/>
                                            </p:txEl>
                                          </p:spTgt>
                                        </p:tgtEl>
                                        <p:attrNameLst>
                                          <p:attrName>style.visibility</p:attrName>
                                        </p:attrNameLst>
                                      </p:cBhvr>
                                      <p:to>
                                        <p:strVal val="visible"/>
                                      </p:to>
                                    </p:set>
                                    <p:animEffect transition="in" filter="checkerboard(across)">
                                      <p:cBhvr>
                                        <p:cTn id="21" dur="500"/>
                                        <p:tgtEl>
                                          <p:spTgt spid="278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37831F44-637D-4E8D-AE8A-2B14940727AC}"/>
              </a:ext>
            </a:extLst>
          </p:cNvPr>
          <p:cNvSpPr>
            <a:spLocks noGrp="1"/>
          </p:cNvSpPr>
          <p:nvPr>
            <p:ph type="sldNum" sz="quarter" idx="10"/>
          </p:nvPr>
        </p:nvSpPr>
        <p:spPr/>
        <p:txBody>
          <a:bodyPr/>
          <a:lstStyle/>
          <a:p>
            <a:r>
              <a:rPr lang="en-GB" altLang="en-US"/>
              <a:t>Page </a:t>
            </a:r>
            <a:fld id="{BECBB803-DD8D-4942-94DB-D05B805B3342}" type="slidenum">
              <a:rPr lang="en-GB" altLang="en-US"/>
              <a:pPr/>
              <a:t>8</a:t>
            </a:fld>
            <a:r>
              <a:rPr lang="en-GB" altLang="en-US" sz="1400" b="0">
                <a:solidFill>
                  <a:schemeClr val="tx1"/>
                </a:solidFill>
              </a:rPr>
              <a:t> | 05 June 2006 | UNIX Fundamentals </a:t>
            </a:r>
          </a:p>
        </p:txBody>
      </p:sp>
      <p:sp>
        <p:nvSpPr>
          <p:cNvPr id="10242" name="Rectangle 2">
            <a:extLst>
              <a:ext uri="{FF2B5EF4-FFF2-40B4-BE49-F238E27FC236}">
                <a16:creationId xmlns:a16="http://schemas.microsoft.com/office/drawing/2014/main" id="{B6419FB3-8047-4462-8BF0-BCFCA83663EE}"/>
              </a:ext>
            </a:extLst>
          </p:cNvPr>
          <p:cNvSpPr>
            <a:spLocks noGrp="1" noChangeArrowheads="1"/>
          </p:cNvSpPr>
          <p:nvPr>
            <p:ph type="title"/>
          </p:nvPr>
        </p:nvSpPr>
        <p:spPr/>
        <p:txBody>
          <a:bodyPr/>
          <a:lstStyle/>
          <a:p>
            <a:r>
              <a:rPr lang="en-US" altLang="en-US"/>
              <a:t>UNIX History</a:t>
            </a:r>
          </a:p>
        </p:txBody>
      </p:sp>
      <p:sp>
        <p:nvSpPr>
          <p:cNvPr id="10243" name="Rectangle 3">
            <a:extLst>
              <a:ext uri="{FF2B5EF4-FFF2-40B4-BE49-F238E27FC236}">
                <a16:creationId xmlns:a16="http://schemas.microsoft.com/office/drawing/2014/main" id="{4B07592A-F59A-469E-9FD6-CEA5F80AF31F}"/>
              </a:ext>
            </a:extLst>
          </p:cNvPr>
          <p:cNvSpPr>
            <a:spLocks noGrp="1" noChangeArrowheads="1"/>
          </p:cNvSpPr>
          <p:nvPr>
            <p:ph type="body" sz="half" idx="1"/>
          </p:nvPr>
        </p:nvSpPr>
        <p:spPr>
          <a:xfrm>
            <a:off x="685800" y="1981200"/>
            <a:ext cx="8001000" cy="4114800"/>
          </a:xfrm>
        </p:spPr>
        <p:txBody>
          <a:bodyPr/>
          <a:lstStyle/>
          <a:p>
            <a:r>
              <a:rPr lang="en-US" altLang="en-US" sz="2000"/>
              <a:t>1970 – The Epoch</a:t>
            </a:r>
          </a:p>
          <a:p>
            <a:r>
              <a:rPr lang="en-US" altLang="en-US" sz="2000"/>
              <a:t>Unix was officially named and ran on the PDP 11/20</a:t>
            </a:r>
          </a:p>
          <a:p>
            <a:r>
              <a:rPr lang="en-GB" altLang="en-US" sz="2000"/>
              <a:t>First funding for the development of UNIX from Bell Labs</a:t>
            </a:r>
          </a:p>
          <a:p>
            <a:r>
              <a:rPr lang="en-GB" altLang="en-US" sz="2000"/>
              <a:t>1973 - UNIX rewritten in C to make the code portable to other machines</a:t>
            </a:r>
          </a:p>
          <a:p>
            <a:r>
              <a:rPr lang="en-GB" altLang="en-US" sz="2000"/>
              <a:t>Numerous versions of UNIX developed (1-7)</a:t>
            </a:r>
            <a:endParaRPr lang="en-US" altLang="en-US" sz="2000"/>
          </a:p>
          <a:p>
            <a:endParaRPr lang="en-US"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0242"/>
                                        </p:tgtEl>
                                        <p:attrNameLst>
                                          <p:attrName>style.visibility</p:attrName>
                                        </p:attrNameLst>
                                      </p:cBhvr>
                                      <p:to>
                                        <p:strVal val="visible"/>
                                      </p:to>
                                    </p:set>
                                    <p:anim calcmode="discrete" valueType="clr">
                                      <p:cBhvr override="childStyle">
                                        <p:cTn id="7" dur="80"/>
                                        <p:tgtEl>
                                          <p:spTgt spid="1024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42"/>
                                        </p:tgtEl>
                                        <p:attrNameLst>
                                          <p:attrName>fillcolor</p:attrName>
                                        </p:attrNameLst>
                                      </p:cBhvr>
                                      <p:tavLst>
                                        <p:tav tm="0">
                                          <p:val>
                                            <p:clrVal>
                                              <a:schemeClr val="accent2"/>
                                            </p:clrVal>
                                          </p:val>
                                        </p:tav>
                                        <p:tav tm="50000">
                                          <p:val>
                                            <p:clrVal>
                                              <a:schemeClr val="hlink"/>
                                            </p:clrVal>
                                          </p:val>
                                        </p:tav>
                                      </p:tavLst>
                                    </p:anim>
                                    <p:set>
                                      <p:cBhvr>
                                        <p:cTn id="9" dur="80"/>
                                        <p:tgtEl>
                                          <p:spTgt spid="10242"/>
                                        </p:tgtEl>
                                        <p:attrNameLst>
                                          <p:attrName>fill.type</p:attrName>
                                        </p:attrNameLst>
                                      </p:cBhvr>
                                      <p:to>
                                        <p:strVal val="solid"/>
                                      </p:to>
                                    </p:set>
                                  </p:childTnLst>
                                </p:cTn>
                              </p:par>
                            </p:childTnLst>
                          </p:cTn>
                        </p:par>
                        <p:par>
                          <p:cTn id="10" fill="hold" nodeType="afterGroup">
                            <p:stCondLst>
                              <p:cond delay="480"/>
                            </p:stCondLst>
                            <p:childTnLst>
                              <p:par>
                                <p:cTn id="11" presetID="5" presetClass="entr" presetSubtype="10" fill="hold" grpId="0" nodeType="afterEffect">
                                  <p:stCondLst>
                                    <p:cond delay="0"/>
                                  </p:stCondLst>
                                  <p:childTnLst>
                                    <p:set>
                                      <p:cBhvr>
                                        <p:cTn id="12" dur="1" fill="hold">
                                          <p:stCondLst>
                                            <p:cond delay="0"/>
                                          </p:stCondLst>
                                        </p:cTn>
                                        <p:tgtEl>
                                          <p:spTgt spid="10243">
                                            <p:txEl>
                                              <p:pRg st="0" end="0"/>
                                            </p:txEl>
                                          </p:spTgt>
                                        </p:tgtEl>
                                        <p:attrNameLst>
                                          <p:attrName>style.visibility</p:attrName>
                                        </p:attrNameLst>
                                      </p:cBhvr>
                                      <p:to>
                                        <p:strVal val="visible"/>
                                      </p:to>
                                    </p:set>
                                    <p:animEffect transition="in" filter="checkerboard(across)">
                                      <p:cBhvr>
                                        <p:cTn id="13" dur="500"/>
                                        <p:tgtEl>
                                          <p:spTgt spid="10243">
                                            <p:txEl>
                                              <p:pRg st="0" end="0"/>
                                            </p:txEl>
                                          </p:spTgt>
                                        </p:tgtEl>
                                      </p:cBhvr>
                                    </p:animEffect>
                                  </p:childTnLst>
                                </p:cTn>
                              </p:par>
                            </p:childTnLst>
                          </p:cTn>
                        </p:par>
                        <p:par>
                          <p:cTn id="14" fill="hold" nodeType="afterGroup">
                            <p:stCondLst>
                              <p:cond delay="980"/>
                            </p:stCondLst>
                            <p:childTnLst>
                              <p:par>
                                <p:cTn id="15" presetID="5" presetClass="entr" presetSubtype="10" fill="hold" grpId="0" nodeType="afterEffect">
                                  <p:stCondLst>
                                    <p:cond delay="0"/>
                                  </p:stCondLst>
                                  <p:childTnLst>
                                    <p:set>
                                      <p:cBhvr>
                                        <p:cTn id="16" dur="1" fill="hold">
                                          <p:stCondLst>
                                            <p:cond delay="0"/>
                                          </p:stCondLst>
                                        </p:cTn>
                                        <p:tgtEl>
                                          <p:spTgt spid="10243">
                                            <p:txEl>
                                              <p:pRg st="1" end="1"/>
                                            </p:txEl>
                                          </p:spTgt>
                                        </p:tgtEl>
                                        <p:attrNameLst>
                                          <p:attrName>style.visibility</p:attrName>
                                        </p:attrNameLst>
                                      </p:cBhvr>
                                      <p:to>
                                        <p:strVal val="visible"/>
                                      </p:to>
                                    </p:set>
                                    <p:animEffect transition="in" filter="checkerboard(across)">
                                      <p:cBhvr>
                                        <p:cTn id="17" dur="500"/>
                                        <p:tgtEl>
                                          <p:spTgt spid="10243">
                                            <p:txEl>
                                              <p:pRg st="1" end="1"/>
                                            </p:txEl>
                                          </p:spTgt>
                                        </p:tgtEl>
                                      </p:cBhvr>
                                    </p:animEffect>
                                  </p:childTnLst>
                                </p:cTn>
                              </p:par>
                            </p:childTnLst>
                          </p:cTn>
                        </p:par>
                        <p:par>
                          <p:cTn id="18" fill="hold" nodeType="afterGroup">
                            <p:stCondLst>
                              <p:cond delay="1480"/>
                            </p:stCondLst>
                            <p:childTnLst>
                              <p:par>
                                <p:cTn id="19" presetID="5" presetClass="entr" presetSubtype="10" fill="hold" grpId="0" nodeType="after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checkerboard(across)">
                                      <p:cBhvr>
                                        <p:cTn id="21" dur="500"/>
                                        <p:tgtEl>
                                          <p:spTgt spid="10243">
                                            <p:txEl>
                                              <p:pRg st="2" end="2"/>
                                            </p:txEl>
                                          </p:spTgt>
                                        </p:tgtEl>
                                      </p:cBhvr>
                                    </p:animEffect>
                                  </p:childTnLst>
                                </p:cTn>
                              </p:par>
                            </p:childTnLst>
                          </p:cTn>
                        </p:par>
                        <p:par>
                          <p:cTn id="22" fill="hold" nodeType="afterGroup">
                            <p:stCondLst>
                              <p:cond delay="1980"/>
                            </p:stCondLst>
                            <p:childTnLst>
                              <p:par>
                                <p:cTn id="23" presetID="5" presetClass="entr" presetSubtype="10" fill="hold" grpId="0" nodeType="after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Effect transition="in" filter="checkerboard(across)">
                                      <p:cBhvr>
                                        <p:cTn id="25" dur="500"/>
                                        <p:tgtEl>
                                          <p:spTgt spid="10243">
                                            <p:txEl>
                                              <p:pRg st="3" end="3"/>
                                            </p:txEl>
                                          </p:spTgt>
                                        </p:tgtEl>
                                      </p:cBhvr>
                                    </p:animEffect>
                                  </p:childTnLst>
                                </p:cTn>
                              </p:par>
                            </p:childTnLst>
                          </p:cTn>
                        </p:par>
                        <p:par>
                          <p:cTn id="26" fill="hold" nodeType="afterGroup">
                            <p:stCondLst>
                              <p:cond delay="2480"/>
                            </p:stCondLst>
                            <p:childTnLst>
                              <p:par>
                                <p:cTn id="27" presetID="5" presetClass="entr" presetSubtype="10" fill="hold" grpId="0" nodeType="afterEffect">
                                  <p:stCondLst>
                                    <p:cond delay="0"/>
                                  </p:stCondLst>
                                  <p:childTnLst>
                                    <p:set>
                                      <p:cBhvr>
                                        <p:cTn id="28" dur="1" fill="hold">
                                          <p:stCondLst>
                                            <p:cond delay="0"/>
                                          </p:stCondLst>
                                        </p:cTn>
                                        <p:tgtEl>
                                          <p:spTgt spid="10243">
                                            <p:txEl>
                                              <p:pRg st="4" end="4"/>
                                            </p:txEl>
                                          </p:spTgt>
                                        </p:tgtEl>
                                        <p:attrNameLst>
                                          <p:attrName>style.visibility</p:attrName>
                                        </p:attrNameLst>
                                      </p:cBhvr>
                                      <p:to>
                                        <p:strVal val="visible"/>
                                      </p:to>
                                    </p:set>
                                    <p:animEffect transition="in" filter="checkerboard(across)">
                                      <p:cBhvr>
                                        <p:cTn id="29"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C7B0B7-3B29-43DC-BAF7-1AB14CB1C0C8}"/>
              </a:ext>
            </a:extLst>
          </p:cNvPr>
          <p:cNvSpPr>
            <a:spLocks noGrp="1"/>
          </p:cNvSpPr>
          <p:nvPr>
            <p:ph type="sldNum" sz="quarter" idx="10"/>
          </p:nvPr>
        </p:nvSpPr>
        <p:spPr/>
        <p:txBody>
          <a:bodyPr/>
          <a:lstStyle/>
          <a:p>
            <a:r>
              <a:rPr lang="en-GB" altLang="en-US"/>
              <a:t>Page </a:t>
            </a:r>
            <a:fld id="{57BBA0FD-432A-4DAE-A4D4-169B9E9526FC}" type="slidenum">
              <a:rPr lang="en-GB" altLang="en-US"/>
              <a:pPr/>
              <a:t>80</a:t>
            </a:fld>
            <a:r>
              <a:rPr lang="en-GB" altLang="en-US" sz="1400" b="0">
                <a:solidFill>
                  <a:schemeClr val="tx1"/>
                </a:solidFill>
              </a:rPr>
              <a:t> | 05 June 2006 | UNIX Fundamentals </a:t>
            </a:r>
          </a:p>
        </p:txBody>
      </p:sp>
      <p:sp>
        <p:nvSpPr>
          <p:cNvPr id="430082" name="Rectangle 2">
            <a:extLst>
              <a:ext uri="{FF2B5EF4-FFF2-40B4-BE49-F238E27FC236}">
                <a16:creationId xmlns:a16="http://schemas.microsoft.com/office/drawing/2014/main" id="{C77B7E9A-CBFF-4BF7-B49C-657A68DF96D2}"/>
              </a:ext>
            </a:extLst>
          </p:cNvPr>
          <p:cNvSpPr>
            <a:spLocks noGrp="1" noChangeArrowheads="1"/>
          </p:cNvSpPr>
          <p:nvPr>
            <p:ph type="title"/>
          </p:nvPr>
        </p:nvSpPr>
        <p:spPr/>
        <p:txBody>
          <a:bodyPr/>
          <a:lstStyle/>
          <a:p>
            <a:r>
              <a:rPr lang="en-US" altLang="en-US"/>
              <a:t>Directory Structures</a:t>
            </a:r>
          </a:p>
        </p:txBody>
      </p:sp>
      <p:sp>
        <p:nvSpPr>
          <p:cNvPr id="430083" name="Rectangle 3">
            <a:extLst>
              <a:ext uri="{FF2B5EF4-FFF2-40B4-BE49-F238E27FC236}">
                <a16:creationId xmlns:a16="http://schemas.microsoft.com/office/drawing/2014/main" id="{8EEBACCD-FC9D-4E16-A5E1-DEF10563FBB5}"/>
              </a:ext>
            </a:extLst>
          </p:cNvPr>
          <p:cNvSpPr>
            <a:spLocks noGrp="1" noChangeArrowheads="1"/>
          </p:cNvSpPr>
          <p:nvPr>
            <p:ph type="body" sz="half" idx="1"/>
          </p:nvPr>
        </p:nvSpPr>
        <p:spPr>
          <a:xfrm>
            <a:off x="685800" y="1268413"/>
            <a:ext cx="7847013" cy="1873250"/>
          </a:xfrm>
        </p:spPr>
        <p:txBody>
          <a:bodyPr/>
          <a:lstStyle/>
          <a:p>
            <a:pPr>
              <a:lnSpc>
                <a:spcPct val="90000"/>
              </a:lnSpc>
            </a:pPr>
            <a:r>
              <a:rPr lang="en-US" altLang="en-US" sz="1600"/>
              <a:t>Directories within UNIX are hierarchical and start with the root directory or “/”.</a:t>
            </a:r>
          </a:p>
          <a:p>
            <a:pPr>
              <a:lnSpc>
                <a:spcPct val="90000"/>
              </a:lnSpc>
            </a:pPr>
            <a:r>
              <a:rPr lang="en-US" altLang="en-US" sz="1600"/>
              <a:t>All other directories are underneath the root directory. </a:t>
            </a:r>
          </a:p>
          <a:p>
            <a:pPr>
              <a:lnSpc>
                <a:spcPct val="90000"/>
              </a:lnSpc>
            </a:pPr>
            <a:r>
              <a:rPr lang="en-GB" altLang="en-US" sz="1600"/>
              <a:t>Every directory has a parent, and possibly one or more children.  Children can in turn be parents.</a:t>
            </a:r>
          </a:p>
          <a:p>
            <a:pPr algn="just">
              <a:lnSpc>
                <a:spcPct val="90000"/>
              </a:lnSpc>
            </a:pPr>
            <a:r>
              <a:rPr lang="en-GB" altLang="en-US" sz="1600"/>
              <a:t>A directory is a special type of  file (so a file and a directory of the same name within the same directory is impossible).</a:t>
            </a:r>
          </a:p>
          <a:p>
            <a:pPr algn="just">
              <a:lnSpc>
                <a:spcPct val="90000"/>
              </a:lnSpc>
            </a:pPr>
            <a:endParaRPr lang="en-US" altLang="en-US" sz="1600"/>
          </a:p>
        </p:txBody>
      </p:sp>
      <p:pic>
        <p:nvPicPr>
          <p:cNvPr id="430089" name="Picture 9">
            <a:extLst>
              <a:ext uri="{FF2B5EF4-FFF2-40B4-BE49-F238E27FC236}">
                <a16:creationId xmlns:a16="http://schemas.microsoft.com/office/drawing/2014/main" id="{544CA41B-9075-446C-8D51-FB1E23BDF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141663"/>
            <a:ext cx="8569325" cy="2663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30082"/>
                                        </p:tgtEl>
                                        <p:attrNameLst>
                                          <p:attrName>style.visibility</p:attrName>
                                        </p:attrNameLst>
                                      </p:cBhvr>
                                      <p:to>
                                        <p:strVal val="visible"/>
                                      </p:to>
                                    </p:set>
                                    <p:anim calcmode="discrete" valueType="clr">
                                      <p:cBhvr override="childStyle">
                                        <p:cTn id="7" dur="80"/>
                                        <p:tgtEl>
                                          <p:spTgt spid="43008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30082"/>
                                        </p:tgtEl>
                                        <p:attrNameLst>
                                          <p:attrName>fillcolor</p:attrName>
                                        </p:attrNameLst>
                                      </p:cBhvr>
                                      <p:tavLst>
                                        <p:tav tm="0">
                                          <p:val>
                                            <p:clrVal>
                                              <a:schemeClr val="accent2"/>
                                            </p:clrVal>
                                          </p:val>
                                        </p:tav>
                                        <p:tav tm="50000">
                                          <p:val>
                                            <p:clrVal>
                                              <a:schemeClr val="hlink"/>
                                            </p:clrVal>
                                          </p:val>
                                        </p:tav>
                                      </p:tavLst>
                                    </p:anim>
                                    <p:set>
                                      <p:cBhvr>
                                        <p:cTn id="9" dur="80"/>
                                        <p:tgtEl>
                                          <p:spTgt spid="430082"/>
                                        </p:tgtEl>
                                        <p:attrNameLst>
                                          <p:attrName>fill.type</p:attrName>
                                        </p:attrNameLst>
                                      </p:cBhvr>
                                      <p:to>
                                        <p:strVal val="solid"/>
                                      </p:to>
                                    </p:set>
                                  </p:childTnLst>
                                </p:cTn>
                              </p:par>
                            </p:childTnLst>
                          </p:cTn>
                        </p:par>
                        <p:par>
                          <p:cTn id="10" fill="hold" nodeType="afterGroup">
                            <p:stCondLst>
                              <p:cond delay="800"/>
                            </p:stCondLst>
                            <p:childTnLst>
                              <p:par>
                                <p:cTn id="11" presetID="5" presetClass="entr" presetSubtype="10" fill="hold" grpId="0" nodeType="afterEffect">
                                  <p:stCondLst>
                                    <p:cond delay="0"/>
                                  </p:stCondLst>
                                  <p:childTnLst>
                                    <p:set>
                                      <p:cBhvr>
                                        <p:cTn id="12" dur="1" fill="hold">
                                          <p:stCondLst>
                                            <p:cond delay="0"/>
                                          </p:stCondLst>
                                        </p:cTn>
                                        <p:tgtEl>
                                          <p:spTgt spid="430083">
                                            <p:txEl>
                                              <p:pRg st="0" end="0"/>
                                            </p:txEl>
                                          </p:spTgt>
                                        </p:tgtEl>
                                        <p:attrNameLst>
                                          <p:attrName>style.visibility</p:attrName>
                                        </p:attrNameLst>
                                      </p:cBhvr>
                                      <p:to>
                                        <p:strVal val="visible"/>
                                      </p:to>
                                    </p:set>
                                    <p:animEffect transition="in" filter="checkerboard(across)">
                                      <p:cBhvr>
                                        <p:cTn id="13" dur="500"/>
                                        <p:tgtEl>
                                          <p:spTgt spid="43008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30083">
                                            <p:txEl>
                                              <p:pRg st="1" end="1"/>
                                            </p:txEl>
                                          </p:spTgt>
                                        </p:tgtEl>
                                        <p:attrNameLst>
                                          <p:attrName>style.visibility</p:attrName>
                                        </p:attrNameLst>
                                      </p:cBhvr>
                                      <p:to>
                                        <p:strVal val="visible"/>
                                      </p:to>
                                    </p:set>
                                    <p:animEffect transition="in" filter="checkerboard(across)">
                                      <p:cBhvr>
                                        <p:cTn id="18" dur="500"/>
                                        <p:tgtEl>
                                          <p:spTgt spid="43008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430083">
                                            <p:txEl>
                                              <p:pRg st="2" end="2"/>
                                            </p:txEl>
                                          </p:spTgt>
                                        </p:tgtEl>
                                        <p:attrNameLst>
                                          <p:attrName>style.visibility</p:attrName>
                                        </p:attrNameLst>
                                      </p:cBhvr>
                                      <p:to>
                                        <p:strVal val="visible"/>
                                      </p:to>
                                    </p:set>
                                    <p:animEffect transition="in" filter="checkerboard(across)">
                                      <p:cBhvr>
                                        <p:cTn id="23" dur="500"/>
                                        <p:tgtEl>
                                          <p:spTgt spid="43008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430083">
                                            <p:txEl>
                                              <p:pRg st="3" end="3"/>
                                            </p:txEl>
                                          </p:spTgt>
                                        </p:tgtEl>
                                        <p:attrNameLst>
                                          <p:attrName>style.visibility</p:attrName>
                                        </p:attrNameLst>
                                      </p:cBhvr>
                                      <p:to>
                                        <p:strVal val="visible"/>
                                      </p:to>
                                    </p:set>
                                    <p:animEffect transition="in" filter="checkerboard(across)">
                                      <p:cBhvr>
                                        <p:cTn id="28" dur="500"/>
                                        <p:tgtEl>
                                          <p:spTgt spid="430083">
                                            <p:txEl>
                                              <p:pRg st="3" end="3"/>
                                            </p:txEl>
                                          </p:spTgt>
                                        </p:tgtEl>
                                      </p:cBhvr>
                                    </p:animEffect>
                                  </p:childTnLst>
                                </p:cTn>
                              </p:par>
                            </p:childTnLst>
                          </p:cTn>
                        </p:par>
                        <p:par>
                          <p:cTn id="29" fill="hold" nodeType="afterGroup">
                            <p:stCondLst>
                              <p:cond delay="500"/>
                            </p:stCondLst>
                            <p:childTnLst>
                              <p:par>
                                <p:cTn id="30" presetID="9" presetClass="entr" presetSubtype="0" fill="hold" nodeType="afterEffect">
                                  <p:stCondLst>
                                    <p:cond delay="0"/>
                                  </p:stCondLst>
                                  <p:childTnLst>
                                    <p:set>
                                      <p:cBhvr>
                                        <p:cTn id="31" dur="1" fill="hold">
                                          <p:stCondLst>
                                            <p:cond delay="0"/>
                                          </p:stCondLst>
                                        </p:cTn>
                                        <p:tgtEl>
                                          <p:spTgt spid="430089"/>
                                        </p:tgtEl>
                                        <p:attrNameLst>
                                          <p:attrName>style.visibility</p:attrName>
                                        </p:attrNameLst>
                                      </p:cBhvr>
                                      <p:to>
                                        <p:strVal val="visible"/>
                                      </p:to>
                                    </p:set>
                                    <p:animEffect transition="in" filter="dissolve">
                                      <p:cBhvr>
                                        <p:cTn id="32" dur="500"/>
                                        <p:tgtEl>
                                          <p:spTgt spid="430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2" grpId="0"/>
      <p:bldP spid="43008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4">
            <a:extLst>
              <a:ext uri="{FF2B5EF4-FFF2-40B4-BE49-F238E27FC236}">
                <a16:creationId xmlns:a16="http://schemas.microsoft.com/office/drawing/2014/main" id="{3EC7A827-CFC3-492E-9938-B88700EB6E91}"/>
              </a:ext>
            </a:extLst>
          </p:cNvPr>
          <p:cNvSpPr>
            <a:spLocks noGrp="1"/>
          </p:cNvSpPr>
          <p:nvPr>
            <p:ph type="sldNum" sz="quarter" idx="10"/>
          </p:nvPr>
        </p:nvSpPr>
        <p:spPr/>
        <p:txBody>
          <a:bodyPr/>
          <a:lstStyle/>
          <a:p>
            <a:r>
              <a:rPr lang="en-GB" altLang="en-US"/>
              <a:t>Page </a:t>
            </a:r>
            <a:fld id="{A89B0095-3CFF-4765-AFB3-BCAFB80A2D4A}" type="slidenum">
              <a:rPr lang="en-GB" altLang="en-US"/>
              <a:pPr/>
              <a:t>81</a:t>
            </a:fld>
            <a:r>
              <a:rPr lang="en-GB" altLang="en-US" sz="1400" b="0">
                <a:solidFill>
                  <a:schemeClr val="tx1"/>
                </a:solidFill>
              </a:rPr>
              <a:t> | 05 June 2006 | UNIX Fundamentals </a:t>
            </a:r>
          </a:p>
        </p:txBody>
      </p:sp>
      <p:sp>
        <p:nvSpPr>
          <p:cNvPr id="18434" name="Rectangle 2">
            <a:extLst>
              <a:ext uri="{FF2B5EF4-FFF2-40B4-BE49-F238E27FC236}">
                <a16:creationId xmlns:a16="http://schemas.microsoft.com/office/drawing/2014/main" id="{7D82362D-E615-495E-A20C-1FAD76C8B9AF}"/>
              </a:ext>
            </a:extLst>
          </p:cNvPr>
          <p:cNvSpPr>
            <a:spLocks noGrp="1" noChangeArrowheads="1"/>
          </p:cNvSpPr>
          <p:nvPr>
            <p:ph type="title"/>
          </p:nvPr>
        </p:nvSpPr>
        <p:spPr/>
        <p:txBody>
          <a:bodyPr/>
          <a:lstStyle/>
          <a:p>
            <a:r>
              <a:rPr lang="en-US" altLang="en-US"/>
              <a:t>Directory Structures</a:t>
            </a:r>
          </a:p>
        </p:txBody>
      </p:sp>
      <p:sp>
        <p:nvSpPr>
          <p:cNvPr id="18435" name="Rectangle 3">
            <a:extLst>
              <a:ext uri="{FF2B5EF4-FFF2-40B4-BE49-F238E27FC236}">
                <a16:creationId xmlns:a16="http://schemas.microsoft.com/office/drawing/2014/main" id="{044E16EF-C989-46CB-87C3-66DD9416454A}"/>
              </a:ext>
            </a:extLst>
          </p:cNvPr>
          <p:cNvSpPr>
            <a:spLocks noGrp="1" noChangeArrowheads="1"/>
          </p:cNvSpPr>
          <p:nvPr>
            <p:ph type="body" sz="half" idx="1"/>
          </p:nvPr>
        </p:nvSpPr>
        <p:spPr/>
        <p:txBody>
          <a:bodyPr/>
          <a:lstStyle/>
          <a:p>
            <a:r>
              <a:rPr lang="en-US" altLang="en-US" sz="2000"/>
              <a:t>In this example the directories “tmp” and “var” are shown under “/”.</a:t>
            </a:r>
          </a:p>
          <a:p>
            <a:endParaRPr lang="en-US" altLang="en-US" sz="2000"/>
          </a:p>
          <a:p>
            <a:endParaRPr lang="en-US" altLang="en-US" sz="2000"/>
          </a:p>
          <a:p>
            <a:endParaRPr lang="en-US" altLang="en-US" sz="2000"/>
          </a:p>
          <a:p>
            <a:endParaRPr lang="en-US" altLang="en-US" sz="2000"/>
          </a:p>
          <a:p>
            <a:r>
              <a:rPr lang="en-US" altLang="en-US" sz="2000"/>
              <a:t>These directories are referenced as “/tmp” and “/var”.</a:t>
            </a:r>
          </a:p>
          <a:p>
            <a:endParaRPr lang="en-US" altLang="en-US" sz="2000"/>
          </a:p>
        </p:txBody>
      </p:sp>
      <p:sp>
        <p:nvSpPr>
          <p:cNvPr id="18436" name="Text Box 4">
            <a:extLst>
              <a:ext uri="{FF2B5EF4-FFF2-40B4-BE49-F238E27FC236}">
                <a16:creationId xmlns:a16="http://schemas.microsoft.com/office/drawing/2014/main" id="{3A546B09-E8F7-45B9-BF6F-9C1D4208F96D}"/>
              </a:ext>
            </a:extLst>
          </p:cNvPr>
          <p:cNvSpPr txBox="1">
            <a:spLocks noChangeArrowheads="1"/>
          </p:cNvSpPr>
          <p:nvPr/>
        </p:nvSpPr>
        <p:spPr bwMode="auto">
          <a:xfrm>
            <a:off x="6019800" y="22860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 </a:t>
            </a:r>
          </a:p>
        </p:txBody>
      </p:sp>
      <p:sp>
        <p:nvSpPr>
          <p:cNvPr id="18437" name="Text Box 5">
            <a:extLst>
              <a:ext uri="{FF2B5EF4-FFF2-40B4-BE49-F238E27FC236}">
                <a16:creationId xmlns:a16="http://schemas.microsoft.com/office/drawing/2014/main" id="{12E6374F-9201-4905-A90E-8EF1F0A571AB}"/>
              </a:ext>
            </a:extLst>
          </p:cNvPr>
          <p:cNvSpPr txBox="1">
            <a:spLocks noChangeArrowheads="1"/>
          </p:cNvSpPr>
          <p:nvPr/>
        </p:nvSpPr>
        <p:spPr bwMode="auto">
          <a:xfrm>
            <a:off x="5029200" y="29718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tmp </a:t>
            </a:r>
          </a:p>
        </p:txBody>
      </p:sp>
      <p:sp>
        <p:nvSpPr>
          <p:cNvPr id="18438" name="Text Box 6">
            <a:extLst>
              <a:ext uri="{FF2B5EF4-FFF2-40B4-BE49-F238E27FC236}">
                <a16:creationId xmlns:a16="http://schemas.microsoft.com/office/drawing/2014/main" id="{FAC8C000-A412-44D7-BF2F-E5B4FBDA790F}"/>
              </a:ext>
            </a:extLst>
          </p:cNvPr>
          <p:cNvSpPr txBox="1">
            <a:spLocks noChangeArrowheads="1"/>
          </p:cNvSpPr>
          <p:nvPr/>
        </p:nvSpPr>
        <p:spPr bwMode="auto">
          <a:xfrm>
            <a:off x="7010400" y="29718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var </a:t>
            </a:r>
          </a:p>
        </p:txBody>
      </p:sp>
      <p:sp>
        <p:nvSpPr>
          <p:cNvPr id="18439" name="Line 7">
            <a:extLst>
              <a:ext uri="{FF2B5EF4-FFF2-40B4-BE49-F238E27FC236}">
                <a16:creationId xmlns:a16="http://schemas.microsoft.com/office/drawing/2014/main" id="{BC5B1D37-67B6-4EC8-B4F5-BD3441696A9D}"/>
              </a:ext>
            </a:extLst>
          </p:cNvPr>
          <p:cNvSpPr>
            <a:spLocks noChangeShapeType="1"/>
          </p:cNvSpPr>
          <p:nvPr/>
        </p:nvSpPr>
        <p:spPr bwMode="auto">
          <a:xfrm flipH="1">
            <a:off x="5867400" y="2743200"/>
            <a:ext cx="914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0" name="Line 8">
            <a:extLst>
              <a:ext uri="{FF2B5EF4-FFF2-40B4-BE49-F238E27FC236}">
                <a16:creationId xmlns:a16="http://schemas.microsoft.com/office/drawing/2014/main" id="{9CBD54BF-24B1-481A-B9D6-62DD506CA6C8}"/>
              </a:ext>
            </a:extLst>
          </p:cNvPr>
          <p:cNvSpPr>
            <a:spLocks noChangeShapeType="1"/>
          </p:cNvSpPr>
          <p:nvPr/>
        </p:nvSpPr>
        <p:spPr bwMode="auto">
          <a:xfrm>
            <a:off x="6781800" y="2743200"/>
            <a:ext cx="1066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8434"/>
                                        </p:tgtEl>
                                        <p:attrNameLst>
                                          <p:attrName>style.visibility</p:attrName>
                                        </p:attrNameLst>
                                      </p:cBhvr>
                                      <p:to>
                                        <p:strVal val="visible"/>
                                      </p:to>
                                    </p:set>
                                    <p:anim calcmode="discrete" valueType="clr">
                                      <p:cBhvr override="childStyle">
                                        <p:cTn id="7" dur="80"/>
                                        <p:tgtEl>
                                          <p:spTgt spid="1843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8434"/>
                                        </p:tgtEl>
                                        <p:attrNameLst>
                                          <p:attrName>fillcolor</p:attrName>
                                        </p:attrNameLst>
                                      </p:cBhvr>
                                      <p:tavLst>
                                        <p:tav tm="0">
                                          <p:val>
                                            <p:clrVal>
                                              <a:schemeClr val="accent2"/>
                                            </p:clrVal>
                                          </p:val>
                                        </p:tav>
                                        <p:tav tm="50000">
                                          <p:val>
                                            <p:clrVal>
                                              <a:schemeClr val="hlink"/>
                                            </p:clrVal>
                                          </p:val>
                                        </p:tav>
                                      </p:tavLst>
                                    </p:anim>
                                    <p:set>
                                      <p:cBhvr>
                                        <p:cTn id="9" dur="80"/>
                                        <p:tgtEl>
                                          <p:spTgt spid="18434"/>
                                        </p:tgtEl>
                                        <p:attrNameLst>
                                          <p:attrName>fill.type</p:attrName>
                                        </p:attrNameLst>
                                      </p:cBhvr>
                                      <p:to>
                                        <p:strVal val="solid"/>
                                      </p:to>
                                    </p:set>
                                  </p:childTnLst>
                                </p:cTn>
                              </p:par>
                            </p:childTnLst>
                          </p:cTn>
                        </p:par>
                        <p:par>
                          <p:cTn id="10" fill="hold" nodeType="afterGroup">
                            <p:stCondLst>
                              <p:cond delay="800"/>
                            </p:stCondLst>
                            <p:childTnLst>
                              <p:par>
                                <p:cTn id="11" presetID="5" presetClass="entr" presetSubtype="10" fill="hold" grpId="0" nodeType="afterEffect">
                                  <p:stCondLst>
                                    <p:cond delay="0"/>
                                  </p:stCondLst>
                                  <p:childTnLst>
                                    <p:set>
                                      <p:cBhvr>
                                        <p:cTn id="12" dur="1" fill="hold">
                                          <p:stCondLst>
                                            <p:cond delay="0"/>
                                          </p:stCondLst>
                                        </p:cTn>
                                        <p:tgtEl>
                                          <p:spTgt spid="18435">
                                            <p:txEl>
                                              <p:pRg st="0" end="0"/>
                                            </p:txEl>
                                          </p:spTgt>
                                        </p:tgtEl>
                                        <p:attrNameLst>
                                          <p:attrName>style.visibility</p:attrName>
                                        </p:attrNameLst>
                                      </p:cBhvr>
                                      <p:to>
                                        <p:strVal val="visible"/>
                                      </p:to>
                                    </p:set>
                                    <p:animEffect transition="in" filter="checkerboard(across)">
                                      <p:cBhvr>
                                        <p:cTn id="13" dur="500"/>
                                        <p:tgtEl>
                                          <p:spTgt spid="18435">
                                            <p:txEl>
                                              <p:pRg st="0" end="0"/>
                                            </p:txEl>
                                          </p:spTgt>
                                        </p:tgtEl>
                                      </p:cBhvr>
                                    </p:animEffect>
                                  </p:childTnLst>
                                </p:cTn>
                              </p:par>
                            </p:childTnLst>
                          </p:cTn>
                        </p:par>
                        <p:par>
                          <p:cTn id="14" fill="hold" nodeType="afterGroup">
                            <p:stCondLst>
                              <p:cond delay="1300"/>
                            </p:stCondLst>
                            <p:childTnLst>
                              <p:par>
                                <p:cTn id="15" presetID="2" presetClass="entr" presetSubtype="1" fill="hold" grpId="0" nodeType="afterEffect">
                                  <p:stCondLst>
                                    <p:cond delay="0"/>
                                  </p:stCondLst>
                                  <p:childTnLst>
                                    <p:set>
                                      <p:cBhvr>
                                        <p:cTn id="16" dur="1" fill="hold">
                                          <p:stCondLst>
                                            <p:cond delay="0"/>
                                          </p:stCondLst>
                                        </p:cTn>
                                        <p:tgtEl>
                                          <p:spTgt spid="18436"/>
                                        </p:tgtEl>
                                        <p:attrNameLst>
                                          <p:attrName>style.visibility</p:attrName>
                                        </p:attrNameLst>
                                      </p:cBhvr>
                                      <p:to>
                                        <p:strVal val="visible"/>
                                      </p:to>
                                    </p:set>
                                    <p:anim calcmode="lin" valueType="num">
                                      <p:cBhvr additive="base">
                                        <p:cTn id="17" dur="500" fill="hold"/>
                                        <p:tgtEl>
                                          <p:spTgt spid="18436"/>
                                        </p:tgtEl>
                                        <p:attrNameLst>
                                          <p:attrName>ppt_x</p:attrName>
                                        </p:attrNameLst>
                                      </p:cBhvr>
                                      <p:tavLst>
                                        <p:tav tm="0">
                                          <p:val>
                                            <p:strVal val="#ppt_x"/>
                                          </p:val>
                                        </p:tav>
                                        <p:tav tm="100000">
                                          <p:val>
                                            <p:strVal val="#ppt_x"/>
                                          </p:val>
                                        </p:tav>
                                      </p:tavLst>
                                    </p:anim>
                                    <p:anim calcmode="lin" valueType="num">
                                      <p:cBhvr additive="base">
                                        <p:cTn id="18" dur="500" fill="hold"/>
                                        <p:tgtEl>
                                          <p:spTgt spid="18436"/>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800"/>
                            </p:stCondLst>
                            <p:childTnLst>
                              <p:par>
                                <p:cTn id="20" presetID="2" presetClass="entr" presetSubtype="12" fill="hold" nodeType="afterEffect">
                                  <p:stCondLst>
                                    <p:cond delay="0"/>
                                  </p:stCondLst>
                                  <p:childTnLst>
                                    <p:set>
                                      <p:cBhvr>
                                        <p:cTn id="21" dur="1" fill="hold">
                                          <p:stCondLst>
                                            <p:cond delay="0"/>
                                          </p:stCondLst>
                                        </p:cTn>
                                        <p:tgtEl>
                                          <p:spTgt spid="18439"/>
                                        </p:tgtEl>
                                        <p:attrNameLst>
                                          <p:attrName>style.visibility</p:attrName>
                                        </p:attrNameLst>
                                      </p:cBhvr>
                                      <p:to>
                                        <p:strVal val="visible"/>
                                      </p:to>
                                    </p:set>
                                    <p:anim calcmode="lin" valueType="num">
                                      <p:cBhvr additive="base">
                                        <p:cTn id="22" dur="500" fill="hold"/>
                                        <p:tgtEl>
                                          <p:spTgt spid="18439"/>
                                        </p:tgtEl>
                                        <p:attrNameLst>
                                          <p:attrName>ppt_x</p:attrName>
                                        </p:attrNameLst>
                                      </p:cBhvr>
                                      <p:tavLst>
                                        <p:tav tm="0">
                                          <p:val>
                                            <p:strVal val="0-#ppt_w/2"/>
                                          </p:val>
                                        </p:tav>
                                        <p:tav tm="100000">
                                          <p:val>
                                            <p:strVal val="#ppt_x"/>
                                          </p:val>
                                        </p:tav>
                                      </p:tavLst>
                                    </p:anim>
                                    <p:anim calcmode="lin" valueType="num">
                                      <p:cBhvr additive="base">
                                        <p:cTn id="23" dur="500" fill="hold"/>
                                        <p:tgtEl>
                                          <p:spTgt spid="18439"/>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300"/>
                            </p:stCondLst>
                            <p:childTnLst>
                              <p:par>
                                <p:cTn id="25" presetID="2" presetClass="entr" presetSubtype="6" fill="hold" nodeType="afterEffect">
                                  <p:stCondLst>
                                    <p:cond delay="0"/>
                                  </p:stCondLst>
                                  <p:childTnLst>
                                    <p:set>
                                      <p:cBhvr>
                                        <p:cTn id="26" dur="1" fill="hold">
                                          <p:stCondLst>
                                            <p:cond delay="0"/>
                                          </p:stCondLst>
                                        </p:cTn>
                                        <p:tgtEl>
                                          <p:spTgt spid="18440"/>
                                        </p:tgtEl>
                                        <p:attrNameLst>
                                          <p:attrName>style.visibility</p:attrName>
                                        </p:attrNameLst>
                                      </p:cBhvr>
                                      <p:to>
                                        <p:strVal val="visible"/>
                                      </p:to>
                                    </p:set>
                                    <p:anim calcmode="lin" valueType="num">
                                      <p:cBhvr additive="base">
                                        <p:cTn id="27" dur="500" fill="hold"/>
                                        <p:tgtEl>
                                          <p:spTgt spid="18440"/>
                                        </p:tgtEl>
                                        <p:attrNameLst>
                                          <p:attrName>ppt_x</p:attrName>
                                        </p:attrNameLst>
                                      </p:cBhvr>
                                      <p:tavLst>
                                        <p:tav tm="0">
                                          <p:val>
                                            <p:strVal val="1+#ppt_w/2"/>
                                          </p:val>
                                        </p:tav>
                                        <p:tav tm="100000">
                                          <p:val>
                                            <p:strVal val="#ppt_x"/>
                                          </p:val>
                                        </p:tav>
                                      </p:tavLst>
                                    </p:anim>
                                    <p:anim calcmode="lin" valueType="num">
                                      <p:cBhvr additive="base">
                                        <p:cTn id="28" dur="500" fill="hold"/>
                                        <p:tgtEl>
                                          <p:spTgt spid="18440"/>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800"/>
                            </p:stCondLst>
                            <p:childTnLst>
                              <p:par>
                                <p:cTn id="30" presetID="2" presetClass="entr" presetSubtype="4" fill="hold" grpId="0" nodeType="afterEffect">
                                  <p:stCondLst>
                                    <p:cond delay="0"/>
                                  </p:stCondLst>
                                  <p:childTnLst>
                                    <p:set>
                                      <p:cBhvr>
                                        <p:cTn id="31" dur="1" fill="hold">
                                          <p:stCondLst>
                                            <p:cond delay="0"/>
                                          </p:stCondLst>
                                        </p:cTn>
                                        <p:tgtEl>
                                          <p:spTgt spid="18437"/>
                                        </p:tgtEl>
                                        <p:attrNameLst>
                                          <p:attrName>style.visibility</p:attrName>
                                        </p:attrNameLst>
                                      </p:cBhvr>
                                      <p:to>
                                        <p:strVal val="visible"/>
                                      </p:to>
                                    </p:set>
                                    <p:anim calcmode="lin" valueType="num">
                                      <p:cBhvr additive="base">
                                        <p:cTn id="32" dur="500" fill="hold"/>
                                        <p:tgtEl>
                                          <p:spTgt spid="18437"/>
                                        </p:tgtEl>
                                        <p:attrNameLst>
                                          <p:attrName>ppt_x</p:attrName>
                                        </p:attrNameLst>
                                      </p:cBhvr>
                                      <p:tavLst>
                                        <p:tav tm="0">
                                          <p:val>
                                            <p:strVal val="#ppt_x"/>
                                          </p:val>
                                        </p:tav>
                                        <p:tav tm="100000">
                                          <p:val>
                                            <p:strVal val="#ppt_x"/>
                                          </p:val>
                                        </p:tav>
                                      </p:tavLst>
                                    </p:anim>
                                    <p:anim calcmode="lin" valueType="num">
                                      <p:cBhvr additive="base">
                                        <p:cTn id="33" dur="500" fill="hold"/>
                                        <p:tgtEl>
                                          <p:spTgt spid="18437"/>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300"/>
                            </p:stCondLst>
                            <p:childTnLst>
                              <p:par>
                                <p:cTn id="35" presetID="2" presetClass="entr" presetSubtype="4" fill="hold" grpId="0" nodeType="afterEffect">
                                  <p:stCondLst>
                                    <p:cond delay="0"/>
                                  </p:stCondLst>
                                  <p:childTnLst>
                                    <p:set>
                                      <p:cBhvr>
                                        <p:cTn id="36" dur="1" fill="hold">
                                          <p:stCondLst>
                                            <p:cond delay="0"/>
                                          </p:stCondLst>
                                        </p:cTn>
                                        <p:tgtEl>
                                          <p:spTgt spid="18438"/>
                                        </p:tgtEl>
                                        <p:attrNameLst>
                                          <p:attrName>style.visibility</p:attrName>
                                        </p:attrNameLst>
                                      </p:cBhvr>
                                      <p:to>
                                        <p:strVal val="visible"/>
                                      </p:to>
                                    </p:set>
                                    <p:anim calcmode="lin" valueType="num">
                                      <p:cBhvr additive="base">
                                        <p:cTn id="37" dur="500" fill="hold"/>
                                        <p:tgtEl>
                                          <p:spTgt spid="18438"/>
                                        </p:tgtEl>
                                        <p:attrNameLst>
                                          <p:attrName>ppt_x</p:attrName>
                                        </p:attrNameLst>
                                      </p:cBhvr>
                                      <p:tavLst>
                                        <p:tav tm="0">
                                          <p:val>
                                            <p:strVal val="#ppt_x"/>
                                          </p:val>
                                        </p:tav>
                                        <p:tav tm="100000">
                                          <p:val>
                                            <p:strVal val="#ppt_x"/>
                                          </p:val>
                                        </p:tav>
                                      </p:tavLst>
                                    </p:anim>
                                    <p:anim calcmode="lin" valueType="num">
                                      <p:cBhvr additive="base">
                                        <p:cTn id="38" dur="500" fill="hold"/>
                                        <p:tgtEl>
                                          <p:spTgt spid="1843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8435">
                                            <p:txEl>
                                              <p:pRg st="5" end="5"/>
                                            </p:txEl>
                                          </p:spTgt>
                                        </p:tgtEl>
                                        <p:attrNameLst>
                                          <p:attrName>style.visibility</p:attrName>
                                        </p:attrNameLst>
                                      </p:cBhvr>
                                      <p:to>
                                        <p:strVal val="visible"/>
                                      </p:to>
                                    </p:set>
                                    <p:animEffect transition="in" filter="checkerboard(across)">
                                      <p:cBhvr>
                                        <p:cTn id="43" dur="5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uiExpand="1" build="p"/>
      <p:bldP spid="18436" grpId="0" animBg="1"/>
      <p:bldP spid="18437" grpId="0" animBg="1"/>
      <p:bldP spid="1843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Slide Number Placeholder 4">
            <a:extLst>
              <a:ext uri="{FF2B5EF4-FFF2-40B4-BE49-F238E27FC236}">
                <a16:creationId xmlns:a16="http://schemas.microsoft.com/office/drawing/2014/main" id="{AA45E6F9-EB51-45B9-81E2-0D641C718E14}"/>
              </a:ext>
            </a:extLst>
          </p:cNvPr>
          <p:cNvSpPr>
            <a:spLocks noGrp="1"/>
          </p:cNvSpPr>
          <p:nvPr>
            <p:ph type="sldNum" sz="quarter" idx="10"/>
          </p:nvPr>
        </p:nvSpPr>
        <p:spPr/>
        <p:txBody>
          <a:bodyPr/>
          <a:lstStyle/>
          <a:p>
            <a:r>
              <a:rPr lang="en-GB" altLang="en-US"/>
              <a:t>Page </a:t>
            </a:r>
            <a:fld id="{529FAB6E-93C2-4EB0-B95A-DEF099238A6C}" type="slidenum">
              <a:rPr lang="en-GB" altLang="en-US"/>
              <a:pPr/>
              <a:t>82</a:t>
            </a:fld>
            <a:r>
              <a:rPr lang="en-GB" altLang="en-US" sz="1400" b="0">
                <a:solidFill>
                  <a:schemeClr val="tx1"/>
                </a:solidFill>
              </a:rPr>
              <a:t> | 05 June 2006 | UNIX Fundamentals </a:t>
            </a:r>
          </a:p>
        </p:txBody>
      </p:sp>
      <p:sp>
        <p:nvSpPr>
          <p:cNvPr id="19458" name="Rectangle 2">
            <a:extLst>
              <a:ext uri="{FF2B5EF4-FFF2-40B4-BE49-F238E27FC236}">
                <a16:creationId xmlns:a16="http://schemas.microsoft.com/office/drawing/2014/main" id="{A61EC0CB-6423-4B36-AA9C-F3CBFFC09092}"/>
              </a:ext>
            </a:extLst>
          </p:cNvPr>
          <p:cNvSpPr>
            <a:spLocks noGrp="1" noChangeArrowheads="1"/>
          </p:cNvSpPr>
          <p:nvPr>
            <p:ph type="title"/>
          </p:nvPr>
        </p:nvSpPr>
        <p:spPr/>
        <p:txBody>
          <a:bodyPr/>
          <a:lstStyle/>
          <a:p>
            <a:r>
              <a:rPr lang="en-US" altLang="en-US"/>
              <a:t>Directory Structures</a:t>
            </a:r>
          </a:p>
        </p:txBody>
      </p:sp>
      <p:sp>
        <p:nvSpPr>
          <p:cNvPr id="19459" name="Rectangle 3">
            <a:extLst>
              <a:ext uri="{FF2B5EF4-FFF2-40B4-BE49-F238E27FC236}">
                <a16:creationId xmlns:a16="http://schemas.microsoft.com/office/drawing/2014/main" id="{1FFE78C4-BE16-438D-A10F-BB53CE7DF153}"/>
              </a:ext>
            </a:extLst>
          </p:cNvPr>
          <p:cNvSpPr>
            <a:spLocks noGrp="1" noChangeArrowheads="1"/>
          </p:cNvSpPr>
          <p:nvPr>
            <p:ph type="body" sz="half" idx="1"/>
          </p:nvPr>
        </p:nvSpPr>
        <p:spPr/>
        <p:txBody>
          <a:bodyPr/>
          <a:lstStyle/>
          <a:p>
            <a:r>
              <a:rPr lang="en-US" altLang="en-US" sz="2000"/>
              <a:t>A directory is created within the “/tmp” directory called “ld”.</a:t>
            </a:r>
          </a:p>
          <a:p>
            <a:endParaRPr lang="en-US" altLang="en-US" sz="2000"/>
          </a:p>
          <a:p>
            <a:endParaRPr lang="en-US" altLang="en-US" sz="2000"/>
          </a:p>
          <a:p>
            <a:r>
              <a:rPr lang="en-US" altLang="en-US" sz="2000"/>
              <a:t>This is referenced as “/tmp/ld”.</a:t>
            </a:r>
          </a:p>
          <a:p>
            <a:pPr>
              <a:buFont typeface="Wingdings" panose="05000000000000000000" pitchFamily="2" charset="2"/>
              <a:buNone/>
            </a:pPr>
            <a:endParaRPr lang="en-US" altLang="en-US" sz="2000"/>
          </a:p>
          <a:p>
            <a:endParaRPr lang="en-US" altLang="en-US" sz="2000"/>
          </a:p>
        </p:txBody>
      </p:sp>
      <p:sp>
        <p:nvSpPr>
          <p:cNvPr id="19463" name="Text Box 7">
            <a:extLst>
              <a:ext uri="{FF2B5EF4-FFF2-40B4-BE49-F238E27FC236}">
                <a16:creationId xmlns:a16="http://schemas.microsoft.com/office/drawing/2014/main" id="{9ED48FD6-423F-4097-A186-7D497F6BE155}"/>
              </a:ext>
            </a:extLst>
          </p:cNvPr>
          <p:cNvSpPr txBox="1">
            <a:spLocks noChangeArrowheads="1"/>
          </p:cNvSpPr>
          <p:nvPr/>
        </p:nvSpPr>
        <p:spPr bwMode="auto">
          <a:xfrm>
            <a:off x="4343400" y="36576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ld </a:t>
            </a:r>
          </a:p>
        </p:txBody>
      </p:sp>
      <p:sp>
        <p:nvSpPr>
          <p:cNvPr id="19466" name="Line 10">
            <a:extLst>
              <a:ext uri="{FF2B5EF4-FFF2-40B4-BE49-F238E27FC236}">
                <a16:creationId xmlns:a16="http://schemas.microsoft.com/office/drawing/2014/main" id="{20ED820A-9AF1-45D4-B001-83A9FF880C5E}"/>
              </a:ext>
            </a:extLst>
          </p:cNvPr>
          <p:cNvSpPr>
            <a:spLocks noChangeShapeType="1"/>
          </p:cNvSpPr>
          <p:nvPr/>
        </p:nvSpPr>
        <p:spPr bwMode="auto">
          <a:xfrm flipH="1">
            <a:off x="5181600" y="34290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70" name="Text Box 14">
            <a:extLst>
              <a:ext uri="{FF2B5EF4-FFF2-40B4-BE49-F238E27FC236}">
                <a16:creationId xmlns:a16="http://schemas.microsoft.com/office/drawing/2014/main" id="{ED517B91-15DC-42D3-8BCC-700E146C95FF}"/>
              </a:ext>
            </a:extLst>
          </p:cNvPr>
          <p:cNvSpPr txBox="1">
            <a:spLocks noChangeArrowheads="1"/>
          </p:cNvSpPr>
          <p:nvPr/>
        </p:nvSpPr>
        <p:spPr bwMode="auto">
          <a:xfrm>
            <a:off x="6019800" y="22860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 </a:t>
            </a:r>
          </a:p>
        </p:txBody>
      </p:sp>
      <p:sp>
        <p:nvSpPr>
          <p:cNvPr id="19471" name="Text Box 15">
            <a:extLst>
              <a:ext uri="{FF2B5EF4-FFF2-40B4-BE49-F238E27FC236}">
                <a16:creationId xmlns:a16="http://schemas.microsoft.com/office/drawing/2014/main" id="{4A3CF5B0-EBF9-4279-A9EF-625D772A9C32}"/>
              </a:ext>
            </a:extLst>
          </p:cNvPr>
          <p:cNvSpPr txBox="1">
            <a:spLocks noChangeArrowheads="1"/>
          </p:cNvSpPr>
          <p:nvPr/>
        </p:nvSpPr>
        <p:spPr bwMode="auto">
          <a:xfrm>
            <a:off x="5029200" y="29718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tmp </a:t>
            </a:r>
          </a:p>
        </p:txBody>
      </p:sp>
      <p:sp>
        <p:nvSpPr>
          <p:cNvPr id="19472" name="Text Box 16">
            <a:extLst>
              <a:ext uri="{FF2B5EF4-FFF2-40B4-BE49-F238E27FC236}">
                <a16:creationId xmlns:a16="http://schemas.microsoft.com/office/drawing/2014/main" id="{CC365ECD-93FE-435F-8155-A1D8DB26A1B8}"/>
              </a:ext>
            </a:extLst>
          </p:cNvPr>
          <p:cNvSpPr txBox="1">
            <a:spLocks noChangeArrowheads="1"/>
          </p:cNvSpPr>
          <p:nvPr/>
        </p:nvSpPr>
        <p:spPr bwMode="auto">
          <a:xfrm>
            <a:off x="7010400" y="29718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var </a:t>
            </a:r>
          </a:p>
        </p:txBody>
      </p:sp>
      <p:sp>
        <p:nvSpPr>
          <p:cNvPr id="19473" name="Line 17">
            <a:extLst>
              <a:ext uri="{FF2B5EF4-FFF2-40B4-BE49-F238E27FC236}">
                <a16:creationId xmlns:a16="http://schemas.microsoft.com/office/drawing/2014/main" id="{5A7831F8-031E-47BA-B15A-0B24AC57B7F9}"/>
              </a:ext>
            </a:extLst>
          </p:cNvPr>
          <p:cNvSpPr>
            <a:spLocks noChangeShapeType="1"/>
          </p:cNvSpPr>
          <p:nvPr/>
        </p:nvSpPr>
        <p:spPr bwMode="auto">
          <a:xfrm flipH="1">
            <a:off x="5867400" y="2743200"/>
            <a:ext cx="914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74" name="Line 18">
            <a:extLst>
              <a:ext uri="{FF2B5EF4-FFF2-40B4-BE49-F238E27FC236}">
                <a16:creationId xmlns:a16="http://schemas.microsoft.com/office/drawing/2014/main" id="{80ABD8BE-BD09-4787-9E1E-6AE8BB94B2CF}"/>
              </a:ext>
            </a:extLst>
          </p:cNvPr>
          <p:cNvSpPr>
            <a:spLocks noChangeShapeType="1"/>
          </p:cNvSpPr>
          <p:nvPr/>
        </p:nvSpPr>
        <p:spPr bwMode="auto">
          <a:xfrm>
            <a:off x="6781800" y="2743200"/>
            <a:ext cx="1066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9458"/>
                                        </p:tgtEl>
                                        <p:attrNameLst>
                                          <p:attrName>style.visibility</p:attrName>
                                        </p:attrNameLst>
                                      </p:cBhvr>
                                      <p:to>
                                        <p:strVal val="visible"/>
                                      </p:to>
                                    </p:set>
                                    <p:anim calcmode="discrete" valueType="clr">
                                      <p:cBhvr override="childStyle">
                                        <p:cTn id="7" dur="80"/>
                                        <p:tgtEl>
                                          <p:spTgt spid="1945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9458"/>
                                        </p:tgtEl>
                                        <p:attrNameLst>
                                          <p:attrName>fillcolor</p:attrName>
                                        </p:attrNameLst>
                                      </p:cBhvr>
                                      <p:tavLst>
                                        <p:tav tm="0">
                                          <p:val>
                                            <p:clrVal>
                                              <a:schemeClr val="accent2"/>
                                            </p:clrVal>
                                          </p:val>
                                        </p:tav>
                                        <p:tav tm="50000">
                                          <p:val>
                                            <p:clrVal>
                                              <a:schemeClr val="hlink"/>
                                            </p:clrVal>
                                          </p:val>
                                        </p:tav>
                                      </p:tavLst>
                                    </p:anim>
                                    <p:set>
                                      <p:cBhvr>
                                        <p:cTn id="9" dur="80"/>
                                        <p:tgtEl>
                                          <p:spTgt spid="19458"/>
                                        </p:tgtEl>
                                        <p:attrNameLst>
                                          <p:attrName>fill.type</p:attrName>
                                        </p:attrNameLst>
                                      </p:cBhvr>
                                      <p:to>
                                        <p:strVal val="solid"/>
                                      </p:to>
                                    </p:set>
                                  </p:childTnLst>
                                </p:cTn>
                              </p:par>
                            </p:childTnLst>
                          </p:cTn>
                        </p:par>
                        <p:par>
                          <p:cTn id="10" fill="hold" nodeType="afterGroup">
                            <p:stCondLst>
                              <p:cond delay="800"/>
                            </p:stCondLst>
                            <p:childTnLst>
                              <p:par>
                                <p:cTn id="11" presetID="5" presetClass="entr" presetSubtype="10" fill="hold" grpId="0" nodeType="afterEffect">
                                  <p:stCondLst>
                                    <p:cond delay="0"/>
                                  </p:stCondLst>
                                  <p:childTnLst>
                                    <p:set>
                                      <p:cBhvr>
                                        <p:cTn id="12" dur="1" fill="hold">
                                          <p:stCondLst>
                                            <p:cond delay="0"/>
                                          </p:stCondLst>
                                        </p:cTn>
                                        <p:tgtEl>
                                          <p:spTgt spid="19459">
                                            <p:txEl>
                                              <p:pRg st="0" end="0"/>
                                            </p:txEl>
                                          </p:spTgt>
                                        </p:tgtEl>
                                        <p:attrNameLst>
                                          <p:attrName>style.visibility</p:attrName>
                                        </p:attrNameLst>
                                      </p:cBhvr>
                                      <p:to>
                                        <p:strVal val="visible"/>
                                      </p:to>
                                    </p:set>
                                    <p:animEffect transition="in" filter="checkerboard(across)">
                                      <p:cBhvr>
                                        <p:cTn id="13" dur="500"/>
                                        <p:tgtEl>
                                          <p:spTgt spid="19459">
                                            <p:txEl>
                                              <p:pRg st="0" end="0"/>
                                            </p:txEl>
                                          </p:spTgt>
                                        </p:tgtEl>
                                      </p:cBhvr>
                                    </p:animEffect>
                                  </p:childTnLst>
                                </p:cTn>
                              </p:par>
                            </p:childTnLst>
                          </p:cTn>
                        </p:par>
                        <p:par>
                          <p:cTn id="14" fill="hold" nodeType="afterGroup">
                            <p:stCondLst>
                              <p:cond delay="1300"/>
                            </p:stCondLst>
                            <p:childTnLst>
                              <p:par>
                                <p:cTn id="15" presetID="2" presetClass="entr" presetSubtype="1" fill="hold" grpId="0" nodeType="afterEffect">
                                  <p:stCondLst>
                                    <p:cond delay="0"/>
                                  </p:stCondLst>
                                  <p:childTnLst>
                                    <p:set>
                                      <p:cBhvr>
                                        <p:cTn id="16" dur="1" fill="hold">
                                          <p:stCondLst>
                                            <p:cond delay="0"/>
                                          </p:stCondLst>
                                        </p:cTn>
                                        <p:tgtEl>
                                          <p:spTgt spid="19470"/>
                                        </p:tgtEl>
                                        <p:attrNameLst>
                                          <p:attrName>style.visibility</p:attrName>
                                        </p:attrNameLst>
                                      </p:cBhvr>
                                      <p:to>
                                        <p:strVal val="visible"/>
                                      </p:to>
                                    </p:set>
                                    <p:anim calcmode="lin" valueType="num">
                                      <p:cBhvr additive="base">
                                        <p:cTn id="17" dur="500" fill="hold"/>
                                        <p:tgtEl>
                                          <p:spTgt spid="19470"/>
                                        </p:tgtEl>
                                        <p:attrNameLst>
                                          <p:attrName>ppt_x</p:attrName>
                                        </p:attrNameLst>
                                      </p:cBhvr>
                                      <p:tavLst>
                                        <p:tav tm="0">
                                          <p:val>
                                            <p:strVal val="#ppt_x"/>
                                          </p:val>
                                        </p:tav>
                                        <p:tav tm="100000">
                                          <p:val>
                                            <p:strVal val="#ppt_x"/>
                                          </p:val>
                                        </p:tav>
                                      </p:tavLst>
                                    </p:anim>
                                    <p:anim calcmode="lin" valueType="num">
                                      <p:cBhvr additive="base">
                                        <p:cTn id="18" dur="500" fill="hold"/>
                                        <p:tgtEl>
                                          <p:spTgt spid="19470"/>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800"/>
                            </p:stCondLst>
                            <p:childTnLst>
                              <p:par>
                                <p:cTn id="20" presetID="2" presetClass="entr" presetSubtype="12" fill="hold" nodeType="afterEffect">
                                  <p:stCondLst>
                                    <p:cond delay="0"/>
                                  </p:stCondLst>
                                  <p:childTnLst>
                                    <p:set>
                                      <p:cBhvr>
                                        <p:cTn id="21" dur="1" fill="hold">
                                          <p:stCondLst>
                                            <p:cond delay="0"/>
                                          </p:stCondLst>
                                        </p:cTn>
                                        <p:tgtEl>
                                          <p:spTgt spid="19473"/>
                                        </p:tgtEl>
                                        <p:attrNameLst>
                                          <p:attrName>style.visibility</p:attrName>
                                        </p:attrNameLst>
                                      </p:cBhvr>
                                      <p:to>
                                        <p:strVal val="visible"/>
                                      </p:to>
                                    </p:set>
                                    <p:anim calcmode="lin" valueType="num">
                                      <p:cBhvr additive="base">
                                        <p:cTn id="22" dur="500" fill="hold"/>
                                        <p:tgtEl>
                                          <p:spTgt spid="19473"/>
                                        </p:tgtEl>
                                        <p:attrNameLst>
                                          <p:attrName>ppt_x</p:attrName>
                                        </p:attrNameLst>
                                      </p:cBhvr>
                                      <p:tavLst>
                                        <p:tav tm="0">
                                          <p:val>
                                            <p:strVal val="0-#ppt_w/2"/>
                                          </p:val>
                                        </p:tav>
                                        <p:tav tm="100000">
                                          <p:val>
                                            <p:strVal val="#ppt_x"/>
                                          </p:val>
                                        </p:tav>
                                      </p:tavLst>
                                    </p:anim>
                                    <p:anim calcmode="lin" valueType="num">
                                      <p:cBhvr additive="base">
                                        <p:cTn id="23" dur="500" fill="hold"/>
                                        <p:tgtEl>
                                          <p:spTgt spid="19473"/>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300"/>
                            </p:stCondLst>
                            <p:childTnLst>
                              <p:par>
                                <p:cTn id="25" presetID="2" presetClass="entr" presetSubtype="6" fill="hold" nodeType="afterEffect">
                                  <p:stCondLst>
                                    <p:cond delay="0"/>
                                  </p:stCondLst>
                                  <p:childTnLst>
                                    <p:set>
                                      <p:cBhvr>
                                        <p:cTn id="26" dur="1" fill="hold">
                                          <p:stCondLst>
                                            <p:cond delay="0"/>
                                          </p:stCondLst>
                                        </p:cTn>
                                        <p:tgtEl>
                                          <p:spTgt spid="19474"/>
                                        </p:tgtEl>
                                        <p:attrNameLst>
                                          <p:attrName>style.visibility</p:attrName>
                                        </p:attrNameLst>
                                      </p:cBhvr>
                                      <p:to>
                                        <p:strVal val="visible"/>
                                      </p:to>
                                    </p:set>
                                    <p:anim calcmode="lin" valueType="num">
                                      <p:cBhvr additive="base">
                                        <p:cTn id="27" dur="500" fill="hold"/>
                                        <p:tgtEl>
                                          <p:spTgt spid="19474"/>
                                        </p:tgtEl>
                                        <p:attrNameLst>
                                          <p:attrName>ppt_x</p:attrName>
                                        </p:attrNameLst>
                                      </p:cBhvr>
                                      <p:tavLst>
                                        <p:tav tm="0">
                                          <p:val>
                                            <p:strVal val="1+#ppt_w/2"/>
                                          </p:val>
                                        </p:tav>
                                        <p:tav tm="100000">
                                          <p:val>
                                            <p:strVal val="#ppt_x"/>
                                          </p:val>
                                        </p:tav>
                                      </p:tavLst>
                                    </p:anim>
                                    <p:anim calcmode="lin" valueType="num">
                                      <p:cBhvr additive="base">
                                        <p:cTn id="28" dur="500" fill="hold"/>
                                        <p:tgtEl>
                                          <p:spTgt spid="19474"/>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800"/>
                            </p:stCondLst>
                            <p:childTnLst>
                              <p:par>
                                <p:cTn id="30" presetID="2" presetClass="entr" presetSubtype="4" fill="hold" grpId="0" nodeType="afterEffect">
                                  <p:stCondLst>
                                    <p:cond delay="0"/>
                                  </p:stCondLst>
                                  <p:childTnLst>
                                    <p:set>
                                      <p:cBhvr>
                                        <p:cTn id="31" dur="1" fill="hold">
                                          <p:stCondLst>
                                            <p:cond delay="0"/>
                                          </p:stCondLst>
                                        </p:cTn>
                                        <p:tgtEl>
                                          <p:spTgt spid="19471"/>
                                        </p:tgtEl>
                                        <p:attrNameLst>
                                          <p:attrName>style.visibility</p:attrName>
                                        </p:attrNameLst>
                                      </p:cBhvr>
                                      <p:to>
                                        <p:strVal val="visible"/>
                                      </p:to>
                                    </p:set>
                                    <p:anim calcmode="lin" valueType="num">
                                      <p:cBhvr additive="base">
                                        <p:cTn id="32" dur="500" fill="hold"/>
                                        <p:tgtEl>
                                          <p:spTgt spid="19471"/>
                                        </p:tgtEl>
                                        <p:attrNameLst>
                                          <p:attrName>ppt_x</p:attrName>
                                        </p:attrNameLst>
                                      </p:cBhvr>
                                      <p:tavLst>
                                        <p:tav tm="0">
                                          <p:val>
                                            <p:strVal val="#ppt_x"/>
                                          </p:val>
                                        </p:tav>
                                        <p:tav tm="100000">
                                          <p:val>
                                            <p:strVal val="#ppt_x"/>
                                          </p:val>
                                        </p:tav>
                                      </p:tavLst>
                                    </p:anim>
                                    <p:anim calcmode="lin" valueType="num">
                                      <p:cBhvr additive="base">
                                        <p:cTn id="33" dur="500" fill="hold"/>
                                        <p:tgtEl>
                                          <p:spTgt spid="19471"/>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300"/>
                            </p:stCondLst>
                            <p:childTnLst>
                              <p:par>
                                <p:cTn id="35" presetID="2" presetClass="entr" presetSubtype="4" fill="hold" grpId="0" nodeType="afterEffect">
                                  <p:stCondLst>
                                    <p:cond delay="0"/>
                                  </p:stCondLst>
                                  <p:childTnLst>
                                    <p:set>
                                      <p:cBhvr>
                                        <p:cTn id="36" dur="1" fill="hold">
                                          <p:stCondLst>
                                            <p:cond delay="0"/>
                                          </p:stCondLst>
                                        </p:cTn>
                                        <p:tgtEl>
                                          <p:spTgt spid="19472"/>
                                        </p:tgtEl>
                                        <p:attrNameLst>
                                          <p:attrName>style.visibility</p:attrName>
                                        </p:attrNameLst>
                                      </p:cBhvr>
                                      <p:to>
                                        <p:strVal val="visible"/>
                                      </p:to>
                                    </p:set>
                                    <p:anim calcmode="lin" valueType="num">
                                      <p:cBhvr additive="base">
                                        <p:cTn id="37" dur="500" fill="hold"/>
                                        <p:tgtEl>
                                          <p:spTgt spid="19472"/>
                                        </p:tgtEl>
                                        <p:attrNameLst>
                                          <p:attrName>ppt_x</p:attrName>
                                        </p:attrNameLst>
                                      </p:cBhvr>
                                      <p:tavLst>
                                        <p:tav tm="0">
                                          <p:val>
                                            <p:strVal val="#ppt_x"/>
                                          </p:val>
                                        </p:tav>
                                        <p:tav tm="100000">
                                          <p:val>
                                            <p:strVal val="#ppt_x"/>
                                          </p:val>
                                        </p:tav>
                                      </p:tavLst>
                                    </p:anim>
                                    <p:anim calcmode="lin" valueType="num">
                                      <p:cBhvr additive="base">
                                        <p:cTn id="38" dur="500" fill="hold"/>
                                        <p:tgtEl>
                                          <p:spTgt spid="19472"/>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800"/>
                            </p:stCondLst>
                            <p:childTnLst>
                              <p:par>
                                <p:cTn id="40" presetID="2" presetClass="entr" presetSubtype="12" fill="hold" nodeType="afterEffect">
                                  <p:stCondLst>
                                    <p:cond delay="0"/>
                                  </p:stCondLst>
                                  <p:childTnLst>
                                    <p:set>
                                      <p:cBhvr>
                                        <p:cTn id="41" dur="1" fill="hold">
                                          <p:stCondLst>
                                            <p:cond delay="0"/>
                                          </p:stCondLst>
                                        </p:cTn>
                                        <p:tgtEl>
                                          <p:spTgt spid="19466"/>
                                        </p:tgtEl>
                                        <p:attrNameLst>
                                          <p:attrName>style.visibility</p:attrName>
                                        </p:attrNameLst>
                                      </p:cBhvr>
                                      <p:to>
                                        <p:strVal val="visible"/>
                                      </p:to>
                                    </p:set>
                                    <p:anim calcmode="lin" valueType="num">
                                      <p:cBhvr additive="base">
                                        <p:cTn id="42" dur="500" fill="hold"/>
                                        <p:tgtEl>
                                          <p:spTgt spid="19466"/>
                                        </p:tgtEl>
                                        <p:attrNameLst>
                                          <p:attrName>ppt_x</p:attrName>
                                        </p:attrNameLst>
                                      </p:cBhvr>
                                      <p:tavLst>
                                        <p:tav tm="0">
                                          <p:val>
                                            <p:strVal val="0-#ppt_w/2"/>
                                          </p:val>
                                        </p:tav>
                                        <p:tav tm="100000">
                                          <p:val>
                                            <p:strVal val="#ppt_x"/>
                                          </p:val>
                                        </p:tav>
                                      </p:tavLst>
                                    </p:anim>
                                    <p:anim calcmode="lin" valueType="num">
                                      <p:cBhvr additive="base">
                                        <p:cTn id="43" dur="500" fill="hold"/>
                                        <p:tgtEl>
                                          <p:spTgt spid="19466"/>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300"/>
                            </p:stCondLst>
                            <p:childTnLst>
                              <p:par>
                                <p:cTn id="45" presetID="2" presetClass="entr" presetSubtype="4" fill="hold" grpId="0" nodeType="afterEffect">
                                  <p:stCondLst>
                                    <p:cond delay="0"/>
                                  </p:stCondLst>
                                  <p:childTnLst>
                                    <p:set>
                                      <p:cBhvr>
                                        <p:cTn id="46" dur="1" fill="hold">
                                          <p:stCondLst>
                                            <p:cond delay="0"/>
                                          </p:stCondLst>
                                        </p:cTn>
                                        <p:tgtEl>
                                          <p:spTgt spid="19463"/>
                                        </p:tgtEl>
                                        <p:attrNameLst>
                                          <p:attrName>style.visibility</p:attrName>
                                        </p:attrNameLst>
                                      </p:cBhvr>
                                      <p:to>
                                        <p:strVal val="visible"/>
                                      </p:to>
                                    </p:set>
                                    <p:anim calcmode="lin" valueType="num">
                                      <p:cBhvr additive="base">
                                        <p:cTn id="47" dur="500" fill="hold"/>
                                        <p:tgtEl>
                                          <p:spTgt spid="19463"/>
                                        </p:tgtEl>
                                        <p:attrNameLst>
                                          <p:attrName>ppt_x</p:attrName>
                                        </p:attrNameLst>
                                      </p:cBhvr>
                                      <p:tavLst>
                                        <p:tav tm="0">
                                          <p:val>
                                            <p:strVal val="#ppt_x"/>
                                          </p:val>
                                        </p:tav>
                                        <p:tav tm="100000">
                                          <p:val>
                                            <p:strVal val="#ppt_x"/>
                                          </p:val>
                                        </p:tav>
                                      </p:tavLst>
                                    </p:anim>
                                    <p:anim calcmode="lin" valueType="num">
                                      <p:cBhvr additive="base">
                                        <p:cTn id="48" dur="500" fill="hold"/>
                                        <p:tgtEl>
                                          <p:spTgt spid="19463"/>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9459">
                                            <p:txEl>
                                              <p:pRg st="3" end="3"/>
                                            </p:txEl>
                                          </p:spTgt>
                                        </p:tgtEl>
                                        <p:attrNameLst>
                                          <p:attrName>style.visibility</p:attrName>
                                        </p:attrNameLst>
                                      </p:cBhvr>
                                      <p:to>
                                        <p:strVal val="visible"/>
                                      </p:to>
                                    </p:set>
                                    <p:animEffect transition="in" filter="checkerboard(across)">
                                      <p:cBhvr>
                                        <p:cTn id="53"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uiExpand="1" build="p"/>
      <p:bldP spid="19463" grpId="0" animBg="1"/>
      <p:bldP spid="19470" grpId="0" animBg="1"/>
      <p:bldP spid="19471" grpId="0" animBg="1"/>
      <p:bldP spid="19472"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Slide Number Placeholder 4">
            <a:extLst>
              <a:ext uri="{FF2B5EF4-FFF2-40B4-BE49-F238E27FC236}">
                <a16:creationId xmlns:a16="http://schemas.microsoft.com/office/drawing/2014/main" id="{E0DC473C-C6F4-4E68-AE80-57F3631CB123}"/>
              </a:ext>
            </a:extLst>
          </p:cNvPr>
          <p:cNvSpPr>
            <a:spLocks noGrp="1"/>
          </p:cNvSpPr>
          <p:nvPr>
            <p:ph type="sldNum" sz="quarter" idx="10"/>
          </p:nvPr>
        </p:nvSpPr>
        <p:spPr/>
        <p:txBody>
          <a:bodyPr/>
          <a:lstStyle/>
          <a:p>
            <a:r>
              <a:rPr lang="en-GB" altLang="en-US"/>
              <a:t>Page </a:t>
            </a:r>
            <a:fld id="{FE3B9E35-06FD-41C0-83C1-6301FF49DB82}" type="slidenum">
              <a:rPr lang="en-GB" altLang="en-US"/>
              <a:pPr/>
              <a:t>83</a:t>
            </a:fld>
            <a:r>
              <a:rPr lang="en-GB" altLang="en-US" sz="1400" b="0">
                <a:solidFill>
                  <a:schemeClr val="tx1"/>
                </a:solidFill>
              </a:rPr>
              <a:t> | 05 June 2006 | UNIX Fundamentals </a:t>
            </a:r>
          </a:p>
        </p:txBody>
      </p:sp>
      <p:sp>
        <p:nvSpPr>
          <p:cNvPr id="20482" name="Rectangle 2">
            <a:extLst>
              <a:ext uri="{FF2B5EF4-FFF2-40B4-BE49-F238E27FC236}">
                <a16:creationId xmlns:a16="http://schemas.microsoft.com/office/drawing/2014/main" id="{CAB6978C-0913-4022-80F4-AD0208572DA7}"/>
              </a:ext>
            </a:extLst>
          </p:cNvPr>
          <p:cNvSpPr>
            <a:spLocks noGrp="1" noChangeArrowheads="1"/>
          </p:cNvSpPr>
          <p:nvPr>
            <p:ph type="title"/>
          </p:nvPr>
        </p:nvSpPr>
        <p:spPr/>
        <p:txBody>
          <a:bodyPr/>
          <a:lstStyle/>
          <a:p>
            <a:r>
              <a:rPr lang="en-US" altLang="en-US"/>
              <a:t>Directory Structures</a:t>
            </a:r>
          </a:p>
        </p:txBody>
      </p:sp>
      <p:sp>
        <p:nvSpPr>
          <p:cNvPr id="20483" name="Rectangle 3">
            <a:extLst>
              <a:ext uri="{FF2B5EF4-FFF2-40B4-BE49-F238E27FC236}">
                <a16:creationId xmlns:a16="http://schemas.microsoft.com/office/drawing/2014/main" id="{05821D93-B23C-42E1-A381-E2734600C486}"/>
              </a:ext>
            </a:extLst>
          </p:cNvPr>
          <p:cNvSpPr>
            <a:spLocks noGrp="1" noChangeArrowheads="1"/>
          </p:cNvSpPr>
          <p:nvPr>
            <p:ph type="body" sz="half" idx="1"/>
          </p:nvPr>
        </p:nvSpPr>
        <p:spPr/>
        <p:txBody>
          <a:bodyPr/>
          <a:lstStyle/>
          <a:p>
            <a:r>
              <a:rPr lang="en-US" altLang="en-US" sz="2000"/>
              <a:t>Two new directories are created under “/tmp/ld” called “news” and “mail”.</a:t>
            </a:r>
          </a:p>
          <a:p>
            <a:r>
              <a:rPr lang="en-US" altLang="en-US" sz="2000"/>
              <a:t>What are these referenced as?</a:t>
            </a:r>
          </a:p>
        </p:txBody>
      </p:sp>
      <p:sp>
        <p:nvSpPr>
          <p:cNvPr id="20491" name="Text Box 11">
            <a:extLst>
              <a:ext uri="{FF2B5EF4-FFF2-40B4-BE49-F238E27FC236}">
                <a16:creationId xmlns:a16="http://schemas.microsoft.com/office/drawing/2014/main" id="{B75FBDE7-4B3A-4CE5-98A8-54B2C28B59AE}"/>
              </a:ext>
            </a:extLst>
          </p:cNvPr>
          <p:cNvSpPr txBox="1">
            <a:spLocks noChangeArrowheads="1"/>
          </p:cNvSpPr>
          <p:nvPr/>
        </p:nvSpPr>
        <p:spPr bwMode="auto">
          <a:xfrm>
            <a:off x="3581400" y="44196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news </a:t>
            </a:r>
          </a:p>
        </p:txBody>
      </p:sp>
      <p:sp>
        <p:nvSpPr>
          <p:cNvPr id="20492" name="Text Box 12">
            <a:extLst>
              <a:ext uri="{FF2B5EF4-FFF2-40B4-BE49-F238E27FC236}">
                <a16:creationId xmlns:a16="http://schemas.microsoft.com/office/drawing/2014/main" id="{6856F9FE-BD7B-474C-9C22-6FB7D79F7A0B}"/>
              </a:ext>
            </a:extLst>
          </p:cNvPr>
          <p:cNvSpPr txBox="1">
            <a:spLocks noChangeArrowheads="1"/>
          </p:cNvSpPr>
          <p:nvPr/>
        </p:nvSpPr>
        <p:spPr bwMode="auto">
          <a:xfrm>
            <a:off x="5486400" y="44196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mail </a:t>
            </a:r>
          </a:p>
        </p:txBody>
      </p:sp>
      <p:sp>
        <p:nvSpPr>
          <p:cNvPr id="20493" name="Line 13">
            <a:extLst>
              <a:ext uri="{FF2B5EF4-FFF2-40B4-BE49-F238E27FC236}">
                <a16:creationId xmlns:a16="http://schemas.microsoft.com/office/drawing/2014/main" id="{5F561D3B-53B6-4DEE-9D5A-05032A66FD39}"/>
              </a:ext>
            </a:extLst>
          </p:cNvPr>
          <p:cNvSpPr>
            <a:spLocks noChangeShapeType="1"/>
          </p:cNvSpPr>
          <p:nvPr/>
        </p:nvSpPr>
        <p:spPr bwMode="auto">
          <a:xfrm flipH="1">
            <a:off x="4343400" y="4114800"/>
            <a:ext cx="762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494" name="Line 14">
            <a:extLst>
              <a:ext uri="{FF2B5EF4-FFF2-40B4-BE49-F238E27FC236}">
                <a16:creationId xmlns:a16="http://schemas.microsoft.com/office/drawing/2014/main" id="{57BDC01A-E745-4B71-9610-E2D75D4257AC}"/>
              </a:ext>
            </a:extLst>
          </p:cNvPr>
          <p:cNvSpPr>
            <a:spLocks noChangeShapeType="1"/>
          </p:cNvSpPr>
          <p:nvPr/>
        </p:nvSpPr>
        <p:spPr bwMode="auto">
          <a:xfrm>
            <a:off x="5105400" y="4114800"/>
            <a:ext cx="1143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496" name="Text Box 16">
            <a:extLst>
              <a:ext uri="{FF2B5EF4-FFF2-40B4-BE49-F238E27FC236}">
                <a16:creationId xmlns:a16="http://schemas.microsoft.com/office/drawing/2014/main" id="{C2FF4D32-D70B-4D7F-9915-B3B60A04C591}"/>
              </a:ext>
            </a:extLst>
          </p:cNvPr>
          <p:cNvSpPr txBox="1">
            <a:spLocks noChangeArrowheads="1"/>
          </p:cNvSpPr>
          <p:nvPr/>
        </p:nvSpPr>
        <p:spPr bwMode="auto">
          <a:xfrm>
            <a:off x="4343400" y="36576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ld </a:t>
            </a:r>
          </a:p>
        </p:txBody>
      </p:sp>
      <p:sp>
        <p:nvSpPr>
          <p:cNvPr id="20497" name="Line 17">
            <a:extLst>
              <a:ext uri="{FF2B5EF4-FFF2-40B4-BE49-F238E27FC236}">
                <a16:creationId xmlns:a16="http://schemas.microsoft.com/office/drawing/2014/main" id="{AC2591F7-F174-4B27-9C3F-24FB74B711D9}"/>
              </a:ext>
            </a:extLst>
          </p:cNvPr>
          <p:cNvSpPr>
            <a:spLocks noChangeShapeType="1"/>
          </p:cNvSpPr>
          <p:nvPr/>
        </p:nvSpPr>
        <p:spPr bwMode="auto">
          <a:xfrm flipH="1">
            <a:off x="5181600" y="34290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498" name="Text Box 18">
            <a:extLst>
              <a:ext uri="{FF2B5EF4-FFF2-40B4-BE49-F238E27FC236}">
                <a16:creationId xmlns:a16="http://schemas.microsoft.com/office/drawing/2014/main" id="{1B0410F5-D637-47E7-918E-3A081CA3A01F}"/>
              </a:ext>
            </a:extLst>
          </p:cNvPr>
          <p:cNvSpPr txBox="1">
            <a:spLocks noChangeArrowheads="1"/>
          </p:cNvSpPr>
          <p:nvPr/>
        </p:nvSpPr>
        <p:spPr bwMode="auto">
          <a:xfrm>
            <a:off x="6019800" y="22860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 </a:t>
            </a:r>
          </a:p>
        </p:txBody>
      </p:sp>
      <p:sp>
        <p:nvSpPr>
          <p:cNvPr id="20499" name="Text Box 19">
            <a:extLst>
              <a:ext uri="{FF2B5EF4-FFF2-40B4-BE49-F238E27FC236}">
                <a16:creationId xmlns:a16="http://schemas.microsoft.com/office/drawing/2014/main" id="{443D2A29-3D34-40BA-87B1-5FE14FF0533D}"/>
              </a:ext>
            </a:extLst>
          </p:cNvPr>
          <p:cNvSpPr txBox="1">
            <a:spLocks noChangeArrowheads="1"/>
          </p:cNvSpPr>
          <p:nvPr/>
        </p:nvSpPr>
        <p:spPr bwMode="auto">
          <a:xfrm>
            <a:off x="5029200" y="29718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tmp </a:t>
            </a:r>
          </a:p>
        </p:txBody>
      </p:sp>
      <p:sp>
        <p:nvSpPr>
          <p:cNvPr id="20500" name="Text Box 20">
            <a:extLst>
              <a:ext uri="{FF2B5EF4-FFF2-40B4-BE49-F238E27FC236}">
                <a16:creationId xmlns:a16="http://schemas.microsoft.com/office/drawing/2014/main" id="{53319352-9CCB-4F74-B045-E458AA4BEA89}"/>
              </a:ext>
            </a:extLst>
          </p:cNvPr>
          <p:cNvSpPr txBox="1">
            <a:spLocks noChangeArrowheads="1"/>
          </p:cNvSpPr>
          <p:nvPr/>
        </p:nvSpPr>
        <p:spPr bwMode="auto">
          <a:xfrm>
            <a:off x="7010400" y="29718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var </a:t>
            </a:r>
          </a:p>
        </p:txBody>
      </p:sp>
      <p:sp>
        <p:nvSpPr>
          <p:cNvPr id="20501" name="Line 21">
            <a:extLst>
              <a:ext uri="{FF2B5EF4-FFF2-40B4-BE49-F238E27FC236}">
                <a16:creationId xmlns:a16="http://schemas.microsoft.com/office/drawing/2014/main" id="{9A1BE243-C751-4809-8FB6-15245172021B}"/>
              </a:ext>
            </a:extLst>
          </p:cNvPr>
          <p:cNvSpPr>
            <a:spLocks noChangeShapeType="1"/>
          </p:cNvSpPr>
          <p:nvPr/>
        </p:nvSpPr>
        <p:spPr bwMode="auto">
          <a:xfrm flipH="1">
            <a:off x="5867400" y="2743200"/>
            <a:ext cx="914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502" name="Line 22">
            <a:extLst>
              <a:ext uri="{FF2B5EF4-FFF2-40B4-BE49-F238E27FC236}">
                <a16:creationId xmlns:a16="http://schemas.microsoft.com/office/drawing/2014/main" id="{BA5F6B95-16A7-4D6E-9ACE-B7A117681654}"/>
              </a:ext>
            </a:extLst>
          </p:cNvPr>
          <p:cNvSpPr>
            <a:spLocks noChangeShapeType="1"/>
          </p:cNvSpPr>
          <p:nvPr/>
        </p:nvSpPr>
        <p:spPr bwMode="auto">
          <a:xfrm>
            <a:off x="6781800" y="2743200"/>
            <a:ext cx="1066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0482"/>
                                        </p:tgtEl>
                                        <p:attrNameLst>
                                          <p:attrName>style.visibility</p:attrName>
                                        </p:attrNameLst>
                                      </p:cBhvr>
                                      <p:to>
                                        <p:strVal val="visible"/>
                                      </p:to>
                                    </p:set>
                                    <p:anim calcmode="discrete" valueType="clr">
                                      <p:cBhvr override="childStyle">
                                        <p:cTn id="7" dur="80"/>
                                        <p:tgtEl>
                                          <p:spTgt spid="2048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482"/>
                                        </p:tgtEl>
                                        <p:attrNameLst>
                                          <p:attrName>fillcolor</p:attrName>
                                        </p:attrNameLst>
                                      </p:cBhvr>
                                      <p:tavLst>
                                        <p:tav tm="0">
                                          <p:val>
                                            <p:clrVal>
                                              <a:schemeClr val="accent2"/>
                                            </p:clrVal>
                                          </p:val>
                                        </p:tav>
                                        <p:tav tm="50000">
                                          <p:val>
                                            <p:clrVal>
                                              <a:schemeClr val="hlink"/>
                                            </p:clrVal>
                                          </p:val>
                                        </p:tav>
                                      </p:tavLst>
                                    </p:anim>
                                    <p:set>
                                      <p:cBhvr>
                                        <p:cTn id="9" dur="80"/>
                                        <p:tgtEl>
                                          <p:spTgt spid="20482"/>
                                        </p:tgtEl>
                                        <p:attrNameLst>
                                          <p:attrName>fill.type</p:attrName>
                                        </p:attrNameLst>
                                      </p:cBhvr>
                                      <p:to>
                                        <p:strVal val="solid"/>
                                      </p:to>
                                    </p:set>
                                  </p:childTnLst>
                                </p:cTn>
                              </p:par>
                            </p:childTnLst>
                          </p:cTn>
                        </p:par>
                        <p:par>
                          <p:cTn id="10" fill="hold" nodeType="afterGroup">
                            <p:stCondLst>
                              <p:cond delay="800"/>
                            </p:stCondLst>
                            <p:childTnLst>
                              <p:par>
                                <p:cTn id="11" presetID="5" presetClass="entr" presetSubtype="10" fill="hold" grpId="0" nodeType="afterEffect">
                                  <p:stCondLst>
                                    <p:cond delay="0"/>
                                  </p:stCondLst>
                                  <p:childTnLst>
                                    <p:set>
                                      <p:cBhvr>
                                        <p:cTn id="12" dur="1" fill="hold">
                                          <p:stCondLst>
                                            <p:cond delay="0"/>
                                          </p:stCondLst>
                                        </p:cTn>
                                        <p:tgtEl>
                                          <p:spTgt spid="20483">
                                            <p:txEl>
                                              <p:pRg st="0" end="0"/>
                                            </p:txEl>
                                          </p:spTgt>
                                        </p:tgtEl>
                                        <p:attrNameLst>
                                          <p:attrName>style.visibility</p:attrName>
                                        </p:attrNameLst>
                                      </p:cBhvr>
                                      <p:to>
                                        <p:strVal val="visible"/>
                                      </p:to>
                                    </p:set>
                                    <p:animEffect transition="in" filter="checkerboard(across)">
                                      <p:cBhvr>
                                        <p:cTn id="13" dur="500"/>
                                        <p:tgtEl>
                                          <p:spTgt spid="20483">
                                            <p:txEl>
                                              <p:pRg st="0" end="0"/>
                                            </p:txEl>
                                          </p:spTgt>
                                        </p:tgtEl>
                                      </p:cBhvr>
                                    </p:animEffect>
                                  </p:childTnLst>
                                </p:cTn>
                              </p:par>
                            </p:childTnLst>
                          </p:cTn>
                        </p:par>
                        <p:par>
                          <p:cTn id="14" fill="hold" nodeType="afterGroup">
                            <p:stCondLst>
                              <p:cond delay="1300"/>
                            </p:stCondLst>
                            <p:childTnLst>
                              <p:par>
                                <p:cTn id="15" presetID="2" presetClass="entr" presetSubtype="1" fill="hold" grpId="0" nodeType="afterEffect">
                                  <p:stCondLst>
                                    <p:cond delay="0"/>
                                  </p:stCondLst>
                                  <p:childTnLst>
                                    <p:set>
                                      <p:cBhvr>
                                        <p:cTn id="16" dur="1" fill="hold">
                                          <p:stCondLst>
                                            <p:cond delay="0"/>
                                          </p:stCondLst>
                                        </p:cTn>
                                        <p:tgtEl>
                                          <p:spTgt spid="20498"/>
                                        </p:tgtEl>
                                        <p:attrNameLst>
                                          <p:attrName>style.visibility</p:attrName>
                                        </p:attrNameLst>
                                      </p:cBhvr>
                                      <p:to>
                                        <p:strVal val="visible"/>
                                      </p:to>
                                    </p:set>
                                    <p:anim calcmode="lin" valueType="num">
                                      <p:cBhvr additive="base">
                                        <p:cTn id="17" dur="500" fill="hold"/>
                                        <p:tgtEl>
                                          <p:spTgt spid="20498"/>
                                        </p:tgtEl>
                                        <p:attrNameLst>
                                          <p:attrName>ppt_x</p:attrName>
                                        </p:attrNameLst>
                                      </p:cBhvr>
                                      <p:tavLst>
                                        <p:tav tm="0">
                                          <p:val>
                                            <p:strVal val="#ppt_x"/>
                                          </p:val>
                                        </p:tav>
                                        <p:tav tm="100000">
                                          <p:val>
                                            <p:strVal val="#ppt_x"/>
                                          </p:val>
                                        </p:tav>
                                      </p:tavLst>
                                    </p:anim>
                                    <p:anim calcmode="lin" valueType="num">
                                      <p:cBhvr additive="base">
                                        <p:cTn id="18" dur="500" fill="hold"/>
                                        <p:tgtEl>
                                          <p:spTgt spid="20498"/>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800"/>
                            </p:stCondLst>
                            <p:childTnLst>
                              <p:par>
                                <p:cTn id="20" presetID="2" presetClass="entr" presetSubtype="12" fill="hold" nodeType="afterEffect">
                                  <p:stCondLst>
                                    <p:cond delay="0"/>
                                  </p:stCondLst>
                                  <p:childTnLst>
                                    <p:set>
                                      <p:cBhvr>
                                        <p:cTn id="21" dur="1" fill="hold">
                                          <p:stCondLst>
                                            <p:cond delay="0"/>
                                          </p:stCondLst>
                                        </p:cTn>
                                        <p:tgtEl>
                                          <p:spTgt spid="20501"/>
                                        </p:tgtEl>
                                        <p:attrNameLst>
                                          <p:attrName>style.visibility</p:attrName>
                                        </p:attrNameLst>
                                      </p:cBhvr>
                                      <p:to>
                                        <p:strVal val="visible"/>
                                      </p:to>
                                    </p:set>
                                    <p:anim calcmode="lin" valueType="num">
                                      <p:cBhvr additive="base">
                                        <p:cTn id="22" dur="500" fill="hold"/>
                                        <p:tgtEl>
                                          <p:spTgt spid="20501"/>
                                        </p:tgtEl>
                                        <p:attrNameLst>
                                          <p:attrName>ppt_x</p:attrName>
                                        </p:attrNameLst>
                                      </p:cBhvr>
                                      <p:tavLst>
                                        <p:tav tm="0">
                                          <p:val>
                                            <p:strVal val="0-#ppt_w/2"/>
                                          </p:val>
                                        </p:tav>
                                        <p:tav tm="100000">
                                          <p:val>
                                            <p:strVal val="#ppt_x"/>
                                          </p:val>
                                        </p:tav>
                                      </p:tavLst>
                                    </p:anim>
                                    <p:anim calcmode="lin" valueType="num">
                                      <p:cBhvr additive="base">
                                        <p:cTn id="23" dur="500" fill="hold"/>
                                        <p:tgtEl>
                                          <p:spTgt spid="20501"/>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300"/>
                            </p:stCondLst>
                            <p:childTnLst>
                              <p:par>
                                <p:cTn id="25" presetID="2" presetClass="entr" presetSubtype="6" fill="hold" nodeType="afterEffect">
                                  <p:stCondLst>
                                    <p:cond delay="0"/>
                                  </p:stCondLst>
                                  <p:childTnLst>
                                    <p:set>
                                      <p:cBhvr>
                                        <p:cTn id="26" dur="1" fill="hold">
                                          <p:stCondLst>
                                            <p:cond delay="0"/>
                                          </p:stCondLst>
                                        </p:cTn>
                                        <p:tgtEl>
                                          <p:spTgt spid="20502"/>
                                        </p:tgtEl>
                                        <p:attrNameLst>
                                          <p:attrName>style.visibility</p:attrName>
                                        </p:attrNameLst>
                                      </p:cBhvr>
                                      <p:to>
                                        <p:strVal val="visible"/>
                                      </p:to>
                                    </p:set>
                                    <p:anim calcmode="lin" valueType="num">
                                      <p:cBhvr additive="base">
                                        <p:cTn id="27" dur="500" fill="hold"/>
                                        <p:tgtEl>
                                          <p:spTgt spid="20502"/>
                                        </p:tgtEl>
                                        <p:attrNameLst>
                                          <p:attrName>ppt_x</p:attrName>
                                        </p:attrNameLst>
                                      </p:cBhvr>
                                      <p:tavLst>
                                        <p:tav tm="0">
                                          <p:val>
                                            <p:strVal val="1+#ppt_w/2"/>
                                          </p:val>
                                        </p:tav>
                                        <p:tav tm="100000">
                                          <p:val>
                                            <p:strVal val="#ppt_x"/>
                                          </p:val>
                                        </p:tav>
                                      </p:tavLst>
                                    </p:anim>
                                    <p:anim calcmode="lin" valueType="num">
                                      <p:cBhvr additive="base">
                                        <p:cTn id="28" dur="500" fill="hold"/>
                                        <p:tgtEl>
                                          <p:spTgt spid="20502"/>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800"/>
                            </p:stCondLst>
                            <p:childTnLst>
                              <p:par>
                                <p:cTn id="30" presetID="2" presetClass="entr" presetSubtype="4" fill="hold" grpId="0" nodeType="afterEffect">
                                  <p:stCondLst>
                                    <p:cond delay="0"/>
                                  </p:stCondLst>
                                  <p:childTnLst>
                                    <p:set>
                                      <p:cBhvr>
                                        <p:cTn id="31" dur="1" fill="hold">
                                          <p:stCondLst>
                                            <p:cond delay="0"/>
                                          </p:stCondLst>
                                        </p:cTn>
                                        <p:tgtEl>
                                          <p:spTgt spid="20499"/>
                                        </p:tgtEl>
                                        <p:attrNameLst>
                                          <p:attrName>style.visibility</p:attrName>
                                        </p:attrNameLst>
                                      </p:cBhvr>
                                      <p:to>
                                        <p:strVal val="visible"/>
                                      </p:to>
                                    </p:set>
                                    <p:anim calcmode="lin" valueType="num">
                                      <p:cBhvr additive="base">
                                        <p:cTn id="32" dur="500" fill="hold"/>
                                        <p:tgtEl>
                                          <p:spTgt spid="20499"/>
                                        </p:tgtEl>
                                        <p:attrNameLst>
                                          <p:attrName>ppt_x</p:attrName>
                                        </p:attrNameLst>
                                      </p:cBhvr>
                                      <p:tavLst>
                                        <p:tav tm="0">
                                          <p:val>
                                            <p:strVal val="#ppt_x"/>
                                          </p:val>
                                        </p:tav>
                                        <p:tav tm="100000">
                                          <p:val>
                                            <p:strVal val="#ppt_x"/>
                                          </p:val>
                                        </p:tav>
                                      </p:tavLst>
                                    </p:anim>
                                    <p:anim calcmode="lin" valueType="num">
                                      <p:cBhvr additive="base">
                                        <p:cTn id="33" dur="500" fill="hold"/>
                                        <p:tgtEl>
                                          <p:spTgt spid="20499"/>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300"/>
                            </p:stCondLst>
                            <p:childTnLst>
                              <p:par>
                                <p:cTn id="35" presetID="2" presetClass="entr" presetSubtype="4" fill="hold" grpId="0" nodeType="afterEffect">
                                  <p:stCondLst>
                                    <p:cond delay="0"/>
                                  </p:stCondLst>
                                  <p:childTnLst>
                                    <p:set>
                                      <p:cBhvr>
                                        <p:cTn id="36" dur="1" fill="hold">
                                          <p:stCondLst>
                                            <p:cond delay="0"/>
                                          </p:stCondLst>
                                        </p:cTn>
                                        <p:tgtEl>
                                          <p:spTgt spid="20500"/>
                                        </p:tgtEl>
                                        <p:attrNameLst>
                                          <p:attrName>style.visibility</p:attrName>
                                        </p:attrNameLst>
                                      </p:cBhvr>
                                      <p:to>
                                        <p:strVal val="visible"/>
                                      </p:to>
                                    </p:set>
                                    <p:anim calcmode="lin" valueType="num">
                                      <p:cBhvr additive="base">
                                        <p:cTn id="37" dur="500" fill="hold"/>
                                        <p:tgtEl>
                                          <p:spTgt spid="20500"/>
                                        </p:tgtEl>
                                        <p:attrNameLst>
                                          <p:attrName>ppt_x</p:attrName>
                                        </p:attrNameLst>
                                      </p:cBhvr>
                                      <p:tavLst>
                                        <p:tav tm="0">
                                          <p:val>
                                            <p:strVal val="#ppt_x"/>
                                          </p:val>
                                        </p:tav>
                                        <p:tav tm="100000">
                                          <p:val>
                                            <p:strVal val="#ppt_x"/>
                                          </p:val>
                                        </p:tav>
                                      </p:tavLst>
                                    </p:anim>
                                    <p:anim calcmode="lin" valueType="num">
                                      <p:cBhvr additive="base">
                                        <p:cTn id="38" dur="500" fill="hold"/>
                                        <p:tgtEl>
                                          <p:spTgt spid="20500"/>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800"/>
                            </p:stCondLst>
                            <p:childTnLst>
                              <p:par>
                                <p:cTn id="40" presetID="2" presetClass="entr" presetSubtype="12" fill="hold" nodeType="afterEffect">
                                  <p:stCondLst>
                                    <p:cond delay="0"/>
                                  </p:stCondLst>
                                  <p:childTnLst>
                                    <p:set>
                                      <p:cBhvr>
                                        <p:cTn id="41" dur="1" fill="hold">
                                          <p:stCondLst>
                                            <p:cond delay="0"/>
                                          </p:stCondLst>
                                        </p:cTn>
                                        <p:tgtEl>
                                          <p:spTgt spid="20497"/>
                                        </p:tgtEl>
                                        <p:attrNameLst>
                                          <p:attrName>style.visibility</p:attrName>
                                        </p:attrNameLst>
                                      </p:cBhvr>
                                      <p:to>
                                        <p:strVal val="visible"/>
                                      </p:to>
                                    </p:set>
                                    <p:anim calcmode="lin" valueType="num">
                                      <p:cBhvr additive="base">
                                        <p:cTn id="42" dur="500" fill="hold"/>
                                        <p:tgtEl>
                                          <p:spTgt spid="20497"/>
                                        </p:tgtEl>
                                        <p:attrNameLst>
                                          <p:attrName>ppt_x</p:attrName>
                                        </p:attrNameLst>
                                      </p:cBhvr>
                                      <p:tavLst>
                                        <p:tav tm="0">
                                          <p:val>
                                            <p:strVal val="0-#ppt_w/2"/>
                                          </p:val>
                                        </p:tav>
                                        <p:tav tm="100000">
                                          <p:val>
                                            <p:strVal val="#ppt_x"/>
                                          </p:val>
                                        </p:tav>
                                      </p:tavLst>
                                    </p:anim>
                                    <p:anim calcmode="lin" valueType="num">
                                      <p:cBhvr additive="base">
                                        <p:cTn id="43" dur="500" fill="hold"/>
                                        <p:tgtEl>
                                          <p:spTgt spid="20497"/>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300"/>
                            </p:stCondLst>
                            <p:childTnLst>
                              <p:par>
                                <p:cTn id="45" presetID="2" presetClass="entr" presetSubtype="4" fill="hold" grpId="0" nodeType="afterEffect">
                                  <p:stCondLst>
                                    <p:cond delay="0"/>
                                  </p:stCondLst>
                                  <p:childTnLst>
                                    <p:set>
                                      <p:cBhvr>
                                        <p:cTn id="46" dur="1" fill="hold">
                                          <p:stCondLst>
                                            <p:cond delay="0"/>
                                          </p:stCondLst>
                                        </p:cTn>
                                        <p:tgtEl>
                                          <p:spTgt spid="20496"/>
                                        </p:tgtEl>
                                        <p:attrNameLst>
                                          <p:attrName>style.visibility</p:attrName>
                                        </p:attrNameLst>
                                      </p:cBhvr>
                                      <p:to>
                                        <p:strVal val="visible"/>
                                      </p:to>
                                    </p:set>
                                    <p:anim calcmode="lin" valueType="num">
                                      <p:cBhvr additive="base">
                                        <p:cTn id="47" dur="500" fill="hold"/>
                                        <p:tgtEl>
                                          <p:spTgt spid="20496"/>
                                        </p:tgtEl>
                                        <p:attrNameLst>
                                          <p:attrName>ppt_x</p:attrName>
                                        </p:attrNameLst>
                                      </p:cBhvr>
                                      <p:tavLst>
                                        <p:tav tm="0">
                                          <p:val>
                                            <p:strVal val="#ppt_x"/>
                                          </p:val>
                                        </p:tav>
                                        <p:tav tm="100000">
                                          <p:val>
                                            <p:strVal val="#ppt_x"/>
                                          </p:val>
                                        </p:tav>
                                      </p:tavLst>
                                    </p:anim>
                                    <p:anim calcmode="lin" valueType="num">
                                      <p:cBhvr additive="base">
                                        <p:cTn id="48" dur="500" fill="hold"/>
                                        <p:tgtEl>
                                          <p:spTgt spid="20496"/>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20483">
                                            <p:txEl>
                                              <p:pRg st="1" end="1"/>
                                            </p:txEl>
                                          </p:spTgt>
                                        </p:tgtEl>
                                        <p:attrNameLst>
                                          <p:attrName>style.visibility</p:attrName>
                                        </p:attrNameLst>
                                      </p:cBhvr>
                                      <p:to>
                                        <p:strVal val="visible"/>
                                      </p:to>
                                    </p:set>
                                    <p:animEffect transition="in" filter="checkerboard(across)">
                                      <p:cBhvr>
                                        <p:cTn id="53" dur="500"/>
                                        <p:tgtEl>
                                          <p:spTgt spid="20483">
                                            <p:txEl>
                                              <p:pRg st="1" end="1"/>
                                            </p:txEl>
                                          </p:spTgt>
                                        </p:tgtEl>
                                      </p:cBhvr>
                                    </p:animEffect>
                                  </p:childTnLst>
                                </p:cTn>
                              </p:par>
                            </p:childTnLst>
                          </p:cTn>
                        </p:par>
                        <p:par>
                          <p:cTn id="54" fill="hold" nodeType="afterGroup">
                            <p:stCondLst>
                              <p:cond delay="500"/>
                            </p:stCondLst>
                            <p:childTnLst>
                              <p:par>
                                <p:cTn id="55" presetID="2" presetClass="entr" presetSubtype="12" fill="hold" nodeType="afterEffect">
                                  <p:stCondLst>
                                    <p:cond delay="0"/>
                                  </p:stCondLst>
                                  <p:childTnLst>
                                    <p:set>
                                      <p:cBhvr>
                                        <p:cTn id="56" dur="1" fill="hold">
                                          <p:stCondLst>
                                            <p:cond delay="0"/>
                                          </p:stCondLst>
                                        </p:cTn>
                                        <p:tgtEl>
                                          <p:spTgt spid="20493"/>
                                        </p:tgtEl>
                                        <p:attrNameLst>
                                          <p:attrName>style.visibility</p:attrName>
                                        </p:attrNameLst>
                                      </p:cBhvr>
                                      <p:to>
                                        <p:strVal val="visible"/>
                                      </p:to>
                                    </p:set>
                                    <p:anim calcmode="lin" valueType="num">
                                      <p:cBhvr additive="base">
                                        <p:cTn id="57" dur="500" fill="hold"/>
                                        <p:tgtEl>
                                          <p:spTgt spid="20493"/>
                                        </p:tgtEl>
                                        <p:attrNameLst>
                                          <p:attrName>ppt_x</p:attrName>
                                        </p:attrNameLst>
                                      </p:cBhvr>
                                      <p:tavLst>
                                        <p:tav tm="0">
                                          <p:val>
                                            <p:strVal val="0-#ppt_w/2"/>
                                          </p:val>
                                        </p:tav>
                                        <p:tav tm="100000">
                                          <p:val>
                                            <p:strVal val="#ppt_x"/>
                                          </p:val>
                                        </p:tav>
                                      </p:tavLst>
                                    </p:anim>
                                    <p:anim calcmode="lin" valueType="num">
                                      <p:cBhvr additive="base">
                                        <p:cTn id="58" dur="500" fill="hold"/>
                                        <p:tgtEl>
                                          <p:spTgt spid="20493"/>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1000"/>
                            </p:stCondLst>
                            <p:childTnLst>
                              <p:par>
                                <p:cTn id="60" presetID="2" presetClass="entr" presetSubtype="6" fill="hold" nodeType="afterEffect">
                                  <p:stCondLst>
                                    <p:cond delay="0"/>
                                  </p:stCondLst>
                                  <p:childTnLst>
                                    <p:set>
                                      <p:cBhvr>
                                        <p:cTn id="61" dur="1" fill="hold">
                                          <p:stCondLst>
                                            <p:cond delay="0"/>
                                          </p:stCondLst>
                                        </p:cTn>
                                        <p:tgtEl>
                                          <p:spTgt spid="20494"/>
                                        </p:tgtEl>
                                        <p:attrNameLst>
                                          <p:attrName>style.visibility</p:attrName>
                                        </p:attrNameLst>
                                      </p:cBhvr>
                                      <p:to>
                                        <p:strVal val="visible"/>
                                      </p:to>
                                    </p:set>
                                    <p:anim calcmode="lin" valueType="num">
                                      <p:cBhvr additive="base">
                                        <p:cTn id="62" dur="500" fill="hold"/>
                                        <p:tgtEl>
                                          <p:spTgt spid="20494"/>
                                        </p:tgtEl>
                                        <p:attrNameLst>
                                          <p:attrName>ppt_x</p:attrName>
                                        </p:attrNameLst>
                                      </p:cBhvr>
                                      <p:tavLst>
                                        <p:tav tm="0">
                                          <p:val>
                                            <p:strVal val="1+#ppt_w/2"/>
                                          </p:val>
                                        </p:tav>
                                        <p:tav tm="100000">
                                          <p:val>
                                            <p:strVal val="#ppt_x"/>
                                          </p:val>
                                        </p:tav>
                                      </p:tavLst>
                                    </p:anim>
                                    <p:anim calcmode="lin" valueType="num">
                                      <p:cBhvr additive="base">
                                        <p:cTn id="63" dur="500" fill="hold"/>
                                        <p:tgtEl>
                                          <p:spTgt spid="20494"/>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1500"/>
                            </p:stCondLst>
                            <p:childTnLst>
                              <p:par>
                                <p:cTn id="65" presetID="2" presetClass="entr" presetSubtype="4" fill="hold" grpId="0" nodeType="afterEffect">
                                  <p:stCondLst>
                                    <p:cond delay="0"/>
                                  </p:stCondLst>
                                  <p:childTnLst>
                                    <p:set>
                                      <p:cBhvr>
                                        <p:cTn id="66" dur="1" fill="hold">
                                          <p:stCondLst>
                                            <p:cond delay="0"/>
                                          </p:stCondLst>
                                        </p:cTn>
                                        <p:tgtEl>
                                          <p:spTgt spid="20491"/>
                                        </p:tgtEl>
                                        <p:attrNameLst>
                                          <p:attrName>style.visibility</p:attrName>
                                        </p:attrNameLst>
                                      </p:cBhvr>
                                      <p:to>
                                        <p:strVal val="visible"/>
                                      </p:to>
                                    </p:set>
                                    <p:anim calcmode="lin" valueType="num">
                                      <p:cBhvr additive="base">
                                        <p:cTn id="67" dur="500" fill="hold"/>
                                        <p:tgtEl>
                                          <p:spTgt spid="20491"/>
                                        </p:tgtEl>
                                        <p:attrNameLst>
                                          <p:attrName>ppt_x</p:attrName>
                                        </p:attrNameLst>
                                      </p:cBhvr>
                                      <p:tavLst>
                                        <p:tav tm="0">
                                          <p:val>
                                            <p:strVal val="#ppt_x"/>
                                          </p:val>
                                        </p:tav>
                                        <p:tav tm="100000">
                                          <p:val>
                                            <p:strVal val="#ppt_x"/>
                                          </p:val>
                                        </p:tav>
                                      </p:tavLst>
                                    </p:anim>
                                    <p:anim calcmode="lin" valueType="num">
                                      <p:cBhvr additive="base">
                                        <p:cTn id="68" dur="500" fill="hold"/>
                                        <p:tgtEl>
                                          <p:spTgt spid="20491"/>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2000"/>
                            </p:stCondLst>
                            <p:childTnLst>
                              <p:par>
                                <p:cTn id="70" presetID="2" presetClass="entr" presetSubtype="4" fill="hold" grpId="0" nodeType="afterEffect">
                                  <p:stCondLst>
                                    <p:cond delay="0"/>
                                  </p:stCondLst>
                                  <p:childTnLst>
                                    <p:set>
                                      <p:cBhvr>
                                        <p:cTn id="71" dur="1" fill="hold">
                                          <p:stCondLst>
                                            <p:cond delay="0"/>
                                          </p:stCondLst>
                                        </p:cTn>
                                        <p:tgtEl>
                                          <p:spTgt spid="20492"/>
                                        </p:tgtEl>
                                        <p:attrNameLst>
                                          <p:attrName>style.visibility</p:attrName>
                                        </p:attrNameLst>
                                      </p:cBhvr>
                                      <p:to>
                                        <p:strVal val="visible"/>
                                      </p:to>
                                    </p:set>
                                    <p:anim calcmode="lin" valueType="num">
                                      <p:cBhvr additive="base">
                                        <p:cTn id="72" dur="500" fill="hold"/>
                                        <p:tgtEl>
                                          <p:spTgt spid="20492"/>
                                        </p:tgtEl>
                                        <p:attrNameLst>
                                          <p:attrName>ppt_x</p:attrName>
                                        </p:attrNameLst>
                                      </p:cBhvr>
                                      <p:tavLst>
                                        <p:tav tm="0">
                                          <p:val>
                                            <p:strVal val="#ppt_x"/>
                                          </p:val>
                                        </p:tav>
                                        <p:tav tm="100000">
                                          <p:val>
                                            <p:strVal val="#ppt_x"/>
                                          </p:val>
                                        </p:tav>
                                      </p:tavLst>
                                    </p:anim>
                                    <p:anim calcmode="lin" valueType="num">
                                      <p:cBhvr additive="base">
                                        <p:cTn id="73" dur="500" fill="hold"/>
                                        <p:tgtEl>
                                          <p:spTgt spid="20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uiExpand="1" build="p"/>
      <p:bldP spid="20491" grpId="0" animBg="1"/>
      <p:bldP spid="20492" grpId="0" animBg="1"/>
      <p:bldP spid="20496" grpId="0" animBg="1"/>
      <p:bldP spid="20498" grpId="0" animBg="1"/>
      <p:bldP spid="20499" grpId="0" animBg="1"/>
      <p:bldP spid="2050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F8C72606-379D-4B8B-B522-7C369D577ED1}"/>
              </a:ext>
            </a:extLst>
          </p:cNvPr>
          <p:cNvSpPr>
            <a:spLocks noGrp="1"/>
          </p:cNvSpPr>
          <p:nvPr>
            <p:ph type="sldNum" sz="quarter" idx="10"/>
          </p:nvPr>
        </p:nvSpPr>
        <p:spPr/>
        <p:txBody>
          <a:bodyPr/>
          <a:lstStyle/>
          <a:p>
            <a:r>
              <a:rPr lang="en-GB" altLang="en-US"/>
              <a:t>Page </a:t>
            </a:r>
            <a:fld id="{460D6ECA-9D15-4A1C-A0ED-F08FAA52E898}" type="slidenum">
              <a:rPr lang="en-GB" altLang="en-US"/>
              <a:pPr/>
              <a:t>84</a:t>
            </a:fld>
            <a:r>
              <a:rPr lang="en-GB" altLang="en-US" sz="1400" b="0">
                <a:solidFill>
                  <a:schemeClr val="tx1"/>
                </a:solidFill>
              </a:rPr>
              <a:t> | 05 June 2006 | UNIX Fundamentals </a:t>
            </a:r>
          </a:p>
        </p:txBody>
      </p:sp>
      <p:sp>
        <p:nvSpPr>
          <p:cNvPr id="25602" name="Rectangle 2">
            <a:extLst>
              <a:ext uri="{FF2B5EF4-FFF2-40B4-BE49-F238E27FC236}">
                <a16:creationId xmlns:a16="http://schemas.microsoft.com/office/drawing/2014/main" id="{CD0FE028-B6FF-4706-A75B-D1D0A5D272E0}"/>
              </a:ext>
            </a:extLst>
          </p:cNvPr>
          <p:cNvSpPr>
            <a:spLocks noGrp="1" noChangeArrowheads="1"/>
          </p:cNvSpPr>
          <p:nvPr>
            <p:ph type="title"/>
          </p:nvPr>
        </p:nvSpPr>
        <p:spPr/>
        <p:txBody>
          <a:bodyPr/>
          <a:lstStyle/>
          <a:p>
            <a:r>
              <a:rPr lang="en-US" altLang="en-US"/>
              <a:t>Directory Structures</a:t>
            </a:r>
          </a:p>
        </p:txBody>
      </p:sp>
      <p:sp>
        <p:nvSpPr>
          <p:cNvPr id="25635" name="Text Box 35">
            <a:extLst>
              <a:ext uri="{FF2B5EF4-FFF2-40B4-BE49-F238E27FC236}">
                <a16:creationId xmlns:a16="http://schemas.microsoft.com/office/drawing/2014/main" id="{8EB9D75A-FE44-49E1-BB4E-9A477163362B}"/>
              </a:ext>
            </a:extLst>
          </p:cNvPr>
          <p:cNvSpPr txBox="1">
            <a:spLocks noChangeArrowheads="1"/>
          </p:cNvSpPr>
          <p:nvPr/>
        </p:nvSpPr>
        <p:spPr bwMode="auto">
          <a:xfrm>
            <a:off x="3581400" y="44196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news </a:t>
            </a:r>
          </a:p>
        </p:txBody>
      </p:sp>
      <p:sp>
        <p:nvSpPr>
          <p:cNvPr id="25636" name="Text Box 36">
            <a:extLst>
              <a:ext uri="{FF2B5EF4-FFF2-40B4-BE49-F238E27FC236}">
                <a16:creationId xmlns:a16="http://schemas.microsoft.com/office/drawing/2014/main" id="{6E6AF526-4303-405B-B9E8-87727BD118D8}"/>
              </a:ext>
            </a:extLst>
          </p:cNvPr>
          <p:cNvSpPr txBox="1">
            <a:spLocks noChangeArrowheads="1"/>
          </p:cNvSpPr>
          <p:nvPr/>
        </p:nvSpPr>
        <p:spPr bwMode="auto">
          <a:xfrm>
            <a:off x="5486400" y="44196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mail </a:t>
            </a:r>
          </a:p>
        </p:txBody>
      </p:sp>
      <p:sp>
        <p:nvSpPr>
          <p:cNvPr id="25637" name="Line 37">
            <a:extLst>
              <a:ext uri="{FF2B5EF4-FFF2-40B4-BE49-F238E27FC236}">
                <a16:creationId xmlns:a16="http://schemas.microsoft.com/office/drawing/2014/main" id="{A5D1C339-5B44-47BF-8449-29748372EC76}"/>
              </a:ext>
            </a:extLst>
          </p:cNvPr>
          <p:cNvSpPr>
            <a:spLocks noChangeShapeType="1"/>
          </p:cNvSpPr>
          <p:nvPr/>
        </p:nvSpPr>
        <p:spPr bwMode="auto">
          <a:xfrm flipH="1">
            <a:off x="4343400" y="4114800"/>
            <a:ext cx="762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38" name="Line 38">
            <a:extLst>
              <a:ext uri="{FF2B5EF4-FFF2-40B4-BE49-F238E27FC236}">
                <a16:creationId xmlns:a16="http://schemas.microsoft.com/office/drawing/2014/main" id="{02A12706-D512-4F7B-9F50-2C4357D2E67B}"/>
              </a:ext>
            </a:extLst>
          </p:cNvPr>
          <p:cNvSpPr>
            <a:spLocks noChangeShapeType="1"/>
          </p:cNvSpPr>
          <p:nvPr/>
        </p:nvSpPr>
        <p:spPr bwMode="auto">
          <a:xfrm>
            <a:off x="5105400" y="4114800"/>
            <a:ext cx="1143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39" name="Text Box 39">
            <a:extLst>
              <a:ext uri="{FF2B5EF4-FFF2-40B4-BE49-F238E27FC236}">
                <a16:creationId xmlns:a16="http://schemas.microsoft.com/office/drawing/2014/main" id="{9D4CA832-B645-4300-8415-F0F5B589AFB1}"/>
              </a:ext>
            </a:extLst>
          </p:cNvPr>
          <p:cNvSpPr txBox="1">
            <a:spLocks noChangeArrowheads="1"/>
          </p:cNvSpPr>
          <p:nvPr/>
        </p:nvSpPr>
        <p:spPr bwMode="auto">
          <a:xfrm>
            <a:off x="4343400" y="36576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ld </a:t>
            </a:r>
          </a:p>
        </p:txBody>
      </p:sp>
      <p:sp>
        <p:nvSpPr>
          <p:cNvPr id="25640" name="Line 40">
            <a:extLst>
              <a:ext uri="{FF2B5EF4-FFF2-40B4-BE49-F238E27FC236}">
                <a16:creationId xmlns:a16="http://schemas.microsoft.com/office/drawing/2014/main" id="{75E72CFF-0B7F-4EDF-8047-A739940B3ACF}"/>
              </a:ext>
            </a:extLst>
          </p:cNvPr>
          <p:cNvSpPr>
            <a:spLocks noChangeShapeType="1"/>
          </p:cNvSpPr>
          <p:nvPr/>
        </p:nvSpPr>
        <p:spPr bwMode="auto">
          <a:xfrm flipH="1">
            <a:off x="5181600" y="34290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41" name="Text Box 41">
            <a:extLst>
              <a:ext uri="{FF2B5EF4-FFF2-40B4-BE49-F238E27FC236}">
                <a16:creationId xmlns:a16="http://schemas.microsoft.com/office/drawing/2014/main" id="{7211CE2D-2CF4-45C4-B570-327E7999770C}"/>
              </a:ext>
            </a:extLst>
          </p:cNvPr>
          <p:cNvSpPr txBox="1">
            <a:spLocks noChangeArrowheads="1"/>
          </p:cNvSpPr>
          <p:nvPr/>
        </p:nvSpPr>
        <p:spPr bwMode="auto">
          <a:xfrm>
            <a:off x="6019800" y="22860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 </a:t>
            </a:r>
          </a:p>
        </p:txBody>
      </p:sp>
      <p:sp>
        <p:nvSpPr>
          <p:cNvPr id="25642" name="Text Box 42">
            <a:extLst>
              <a:ext uri="{FF2B5EF4-FFF2-40B4-BE49-F238E27FC236}">
                <a16:creationId xmlns:a16="http://schemas.microsoft.com/office/drawing/2014/main" id="{426706B4-AD3C-45E9-B3BB-CB7ACE2B12D5}"/>
              </a:ext>
            </a:extLst>
          </p:cNvPr>
          <p:cNvSpPr txBox="1">
            <a:spLocks noChangeArrowheads="1"/>
          </p:cNvSpPr>
          <p:nvPr/>
        </p:nvSpPr>
        <p:spPr bwMode="auto">
          <a:xfrm>
            <a:off x="5029200" y="29718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tmp </a:t>
            </a:r>
          </a:p>
        </p:txBody>
      </p:sp>
      <p:sp>
        <p:nvSpPr>
          <p:cNvPr id="25643" name="Text Box 43">
            <a:extLst>
              <a:ext uri="{FF2B5EF4-FFF2-40B4-BE49-F238E27FC236}">
                <a16:creationId xmlns:a16="http://schemas.microsoft.com/office/drawing/2014/main" id="{B52AA28A-3D8B-4312-968D-271BA9B0A720}"/>
              </a:ext>
            </a:extLst>
          </p:cNvPr>
          <p:cNvSpPr txBox="1">
            <a:spLocks noChangeArrowheads="1"/>
          </p:cNvSpPr>
          <p:nvPr/>
        </p:nvSpPr>
        <p:spPr bwMode="auto">
          <a:xfrm>
            <a:off x="7010400" y="29718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var </a:t>
            </a:r>
          </a:p>
        </p:txBody>
      </p:sp>
      <p:sp>
        <p:nvSpPr>
          <p:cNvPr id="25644" name="Line 44">
            <a:extLst>
              <a:ext uri="{FF2B5EF4-FFF2-40B4-BE49-F238E27FC236}">
                <a16:creationId xmlns:a16="http://schemas.microsoft.com/office/drawing/2014/main" id="{822FF084-9771-43B5-B989-B1D74F7A4A5D}"/>
              </a:ext>
            </a:extLst>
          </p:cNvPr>
          <p:cNvSpPr>
            <a:spLocks noChangeShapeType="1"/>
          </p:cNvSpPr>
          <p:nvPr/>
        </p:nvSpPr>
        <p:spPr bwMode="auto">
          <a:xfrm flipH="1">
            <a:off x="5867400" y="2743200"/>
            <a:ext cx="914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45" name="Line 45">
            <a:extLst>
              <a:ext uri="{FF2B5EF4-FFF2-40B4-BE49-F238E27FC236}">
                <a16:creationId xmlns:a16="http://schemas.microsoft.com/office/drawing/2014/main" id="{DCC36B3D-8EDC-4BE2-9D41-016D572400B2}"/>
              </a:ext>
            </a:extLst>
          </p:cNvPr>
          <p:cNvSpPr>
            <a:spLocks noChangeShapeType="1"/>
          </p:cNvSpPr>
          <p:nvPr/>
        </p:nvSpPr>
        <p:spPr bwMode="auto">
          <a:xfrm>
            <a:off x="6781800" y="2743200"/>
            <a:ext cx="1066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46" name="Rectangle 46">
            <a:extLst>
              <a:ext uri="{FF2B5EF4-FFF2-40B4-BE49-F238E27FC236}">
                <a16:creationId xmlns:a16="http://schemas.microsoft.com/office/drawing/2014/main" id="{A7CCDE9C-3020-4EFD-B4AB-C37E74C8551F}"/>
              </a:ext>
            </a:extLst>
          </p:cNvPr>
          <p:cNvSpPr>
            <a:spLocks noChangeArrowheads="1"/>
          </p:cNvSpPr>
          <p:nvPr/>
        </p:nvSpPr>
        <p:spPr bwMode="auto">
          <a:xfrm>
            <a:off x="684213" y="1268413"/>
            <a:ext cx="7991475"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Font typeface="Wingdings" panose="05000000000000000000" pitchFamily="2" charset="2"/>
              <a:buChar char="q"/>
              <a:defRPr sz="2000">
                <a:solidFill>
                  <a:schemeClr val="tx1"/>
                </a:solidFill>
                <a:latin typeface="Arial" panose="020B0604020202020204" pitchFamily="34" charset="0"/>
              </a:defRPr>
            </a:lvl1pPr>
            <a:lvl2pPr marL="742950" indent="-285750" algn="l">
              <a:spcBef>
                <a:spcPct val="20000"/>
              </a:spcBef>
              <a:buFont typeface="Wingdings" panose="05000000000000000000" pitchFamily="2" charset="2"/>
              <a:buChar char="§"/>
              <a:defRPr b="1">
                <a:solidFill>
                  <a:schemeClr val="tx1"/>
                </a:solidFill>
                <a:latin typeface="Verdana" panose="020B0604030504040204" pitchFamily="34" charset="0"/>
              </a:defRPr>
            </a:lvl2pPr>
            <a:lvl3pPr marL="1143000" indent="-228600" algn="l">
              <a:spcBef>
                <a:spcPct val="20000"/>
              </a:spcBef>
              <a:buChar char="•"/>
              <a:defRPr sz="1600" b="1" i="1">
                <a:solidFill>
                  <a:schemeClr val="tx1"/>
                </a:solidFill>
                <a:latin typeface="Times New Roman" panose="02020603050405020304" pitchFamily="18" charset="0"/>
              </a:defRPr>
            </a:lvl3pPr>
            <a:lvl4pPr marL="1600200" indent="-228600" algn="l">
              <a:spcBef>
                <a:spcPct val="20000"/>
              </a:spcBef>
              <a:buChar char="o"/>
              <a:defRPr sz="1600">
                <a:solidFill>
                  <a:schemeClr val="tx1"/>
                </a:solidFill>
                <a:latin typeface="Times New Roman" panose="02020603050405020304" pitchFamily="18" charset="0"/>
              </a:defRPr>
            </a:lvl4pPr>
            <a:lvl5pPr marL="2057400" indent="-228600" algn="l">
              <a:spcBef>
                <a:spcPct val="20000"/>
              </a:spcBef>
              <a:buFont typeface="Wingdings" panose="05000000000000000000" pitchFamily="2" charset="2"/>
              <a:buChar char="Ø"/>
              <a:defRPr sz="1600">
                <a:solidFill>
                  <a:schemeClr val="tx1"/>
                </a:solidFill>
                <a:latin typeface="Times New Roman" panose="02020603050405020304" pitchFamily="18" charset="0"/>
              </a:defRPr>
            </a:lvl5pPr>
            <a:lvl6pPr marL="2514600" indent="-228600" fontAlgn="base">
              <a:spcBef>
                <a:spcPct val="20000"/>
              </a:spcBef>
              <a:spcAft>
                <a:spcPct val="0"/>
              </a:spcAft>
              <a:buFont typeface="Wingdings" panose="05000000000000000000" pitchFamily="2" charset="2"/>
              <a:buChar char="Ø"/>
              <a:defRPr sz="1600">
                <a:solidFill>
                  <a:schemeClr val="tx1"/>
                </a:solidFill>
                <a:latin typeface="Times New Roman" panose="02020603050405020304" pitchFamily="18" charset="0"/>
              </a:defRPr>
            </a:lvl6pPr>
            <a:lvl7pPr marL="2971800" indent="-228600" fontAlgn="base">
              <a:spcBef>
                <a:spcPct val="20000"/>
              </a:spcBef>
              <a:spcAft>
                <a:spcPct val="0"/>
              </a:spcAft>
              <a:buFont typeface="Wingdings" panose="05000000000000000000" pitchFamily="2" charset="2"/>
              <a:buChar char="Ø"/>
              <a:defRPr sz="1600">
                <a:solidFill>
                  <a:schemeClr val="tx1"/>
                </a:solidFill>
                <a:latin typeface="Times New Roman" panose="02020603050405020304" pitchFamily="18" charset="0"/>
              </a:defRPr>
            </a:lvl7pPr>
            <a:lvl8pPr marL="3429000" indent="-228600" fontAlgn="base">
              <a:spcBef>
                <a:spcPct val="20000"/>
              </a:spcBef>
              <a:spcAft>
                <a:spcPct val="0"/>
              </a:spcAft>
              <a:buFont typeface="Wingdings" panose="05000000000000000000" pitchFamily="2" charset="2"/>
              <a:buChar char="Ø"/>
              <a:defRPr sz="1600">
                <a:solidFill>
                  <a:schemeClr val="tx1"/>
                </a:solidFill>
                <a:latin typeface="Times New Roman" panose="02020603050405020304" pitchFamily="18" charset="0"/>
              </a:defRPr>
            </a:lvl8pPr>
            <a:lvl9pPr marL="3886200" indent="-228600" fontAlgn="base">
              <a:spcBef>
                <a:spcPct val="20000"/>
              </a:spcBef>
              <a:spcAft>
                <a:spcPct val="0"/>
              </a:spcAft>
              <a:buFont typeface="Wingdings" panose="05000000000000000000" pitchFamily="2" charset="2"/>
              <a:buChar char="Ø"/>
              <a:defRPr sz="1600">
                <a:solidFill>
                  <a:schemeClr val="tx1"/>
                </a:solidFill>
                <a:latin typeface="Times New Roman" panose="02020603050405020304" pitchFamily="18" charset="0"/>
              </a:defRPr>
            </a:lvl9pPr>
          </a:lstStyle>
          <a:p>
            <a:pPr eaLnBrk="1" hangingPunct="1">
              <a:lnSpc>
                <a:spcPct val="90000"/>
              </a:lnSpc>
            </a:pPr>
            <a:r>
              <a:rPr lang="en-US" altLang="en-US"/>
              <a:t>There are two ways to reference a directory; </a:t>
            </a:r>
            <a:r>
              <a:rPr lang="en-US" altLang="en-US" i="1">
                <a:solidFill>
                  <a:srgbClr val="800000"/>
                </a:solidFill>
              </a:rPr>
              <a:t>relative</a:t>
            </a:r>
            <a:r>
              <a:rPr lang="en-US" altLang="en-US"/>
              <a:t> or </a:t>
            </a:r>
            <a:r>
              <a:rPr lang="en-US" altLang="en-US" i="1">
                <a:solidFill>
                  <a:srgbClr val="800000"/>
                </a:solidFill>
              </a:rPr>
              <a:t>absolute</a:t>
            </a:r>
            <a:r>
              <a:rPr lang="en-US" altLang="en-US"/>
              <a:t>.</a:t>
            </a:r>
          </a:p>
          <a:p>
            <a:pPr eaLnBrk="1" hangingPunct="1">
              <a:lnSpc>
                <a:spcPct val="90000"/>
              </a:lnSpc>
            </a:pPr>
            <a:endParaRPr lang="en-US" altLang="en-US"/>
          </a:p>
          <a:p>
            <a:pPr eaLnBrk="1" hangingPunct="1"/>
            <a:r>
              <a:rPr lang="en-US" altLang="en-US"/>
              <a:t>So far we have seen </a:t>
            </a:r>
            <a:r>
              <a:rPr lang="en-US" altLang="en-US" i="1">
                <a:solidFill>
                  <a:srgbClr val="800000"/>
                </a:solidFill>
              </a:rPr>
              <a:t>absolute</a:t>
            </a:r>
            <a:r>
              <a:rPr lang="en-US" altLang="en-US"/>
              <a:t> references.</a:t>
            </a:r>
          </a:p>
        </p:txBody>
      </p:sp>
      <p:sp>
        <p:nvSpPr>
          <p:cNvPr id="25649" name="Rectangle 49">
            <a:extLst>
              <a:ext uri="{FF2B5EF4-FFF2-40B4-BE49-F238E27FC236}">
                <a16:creationId xmlns:a16="http://schemas.microsoft.com/office/drawing/2014/main" id="{A6C90C23-A1A8-4039-942F-90530E6CE1E9}"/>
              </a:ext>
            </a:extLst>
          </p:cNvPr>
          <p:cNvSpPr>
            <a:spLocks noChangeArrowheads="1"/>
          </p:cNvSpPr>
          <p:nvPr/>
        </p:nvSpPr>
        <p:spPr bwMode="auto">
          <a:xfrm>
            <a:off x="684213" y="2636838"/>
            <a:ext cx="3671887"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Font typeface="Wingdings" panose="05000000000000000000" pitchFamily="2" charset="2"/>
              <a:buChar char="q"/>
              <a:defRPr sz="2000">
                <a:solidFill>
                  <a:schemeClr val="tx1"/>
                </a:solidFill>
                <a:latin typeface="Arial" panose="020B0604020202020204" pitchFamily="34" charset="0"/>
              </a:defRPr>
            </a:lvl1pPr>
            <a:lvl2pPr marL="742950" indent="-285750" algn="l">
              <a:spcBef>
                <a:spcPct val="20000"/>
              </a:spcBef>
              <a:buFont typeface="Wingdings" panose="05000000000000000000" pitchFamily="2" charset="2"/>
              <a:buChar char="§"/>
              <a:defRPr b="1">
                <a:solidFill>
                  <a:schemeClr val="tx1"/>
                </a:solidFill>
                <a:latin typeface="Verdana" panose="020B0604030504040204" pitchFamily="34" charset="0"/>
              </a:defRPr>
            </a:lvl2pPr>
            <a:lvl3pPr marL="1143000" indent="-228600" algn="l">
              <a:spcBef>
                <a:spcPct val="20000"/>
              </a:spcBef>
              <a:buChar char="•"/>
              <a:defRPr sz="1600" b="1" i="1">
                <a:solidFill>
                  <a:schemeClr val="tx1"/>
                </a:solidFill>
                <a:latin typeface="Times New Roman" panose="02020603050405020304" pitchFamily="18" charset="0"/>
              </a:defRPr>
            </a:lvl3pPr>
            <a:lvl4pPr marL="1600200" indent="-228600" algn="l">
              <a:spcBef>
                <a:spcPct val="20000"/>
              </a:spcBef>
              <a:buChar char="o"/>
              <a:defRPr sz="1600">
                <a:solidFill>
                  <a:schemeClr val="tx1"/>
                </a:solidFill>
                <a:latin typeface="Times New Roman" panose="02020603050405020304" pitchFamily="18" charset="0"/>
              </a:defRPr>
            </a:lvl4pPr>
            <a:lvl5pPr marL="2057400" indent="-228600" algn="l">
              <a:spcBef>
                <a:spcPct val="20000"/>
              </a:spcBef>
              <a:buFont typeface="Wingdings" panose="05000000000000000000" pitchFamily="2" charset="2"/>
              <a:buChar char="Ø"/>
              <a:defRPr sz="1600">
                <a:solidFill>
                  <a:schemeClr val="tx1"/>
                </a:solidFill>
                <a:latin typeface="Times New Roman" panose="02020603050405020304" pitchFamily="18" charset="0"/>
              </a:defRPr>
            </a:lvl5pPr>
            <a:lvl6pPr marL="2514600" indent="-228600" fontAlgn="base">
              <a:spcBef>
                <a:spcPct val="20000"/>
              </a:spcBef>
              <a:spcAft>
                <a:spcPct val="0"/>
              </a:spcAft>
              <a:buFont typeface="Wingdings" panose="05000000000000000000" pitchFamily="2" charset="2"/>
              <a:buChar char="Ø"/>
              <a:defRPr sz="1600">
                <a:solidFill>
                  <a:schemeClr val="tx1"/>
                </a:solidFill>
                <a:latin typeface="Times New Roman" panose="02020603050405020304" pitchFamily="18" charset="0"/>
              </a:defRPr>
            </a:lvl6pPr>
            <a:lvl7pPr marL="2971800" indent="-228600" fontAlgn="base">
              <a:spcBef>
                <a:spcPct val="20000"/>
              </a:spcBef>
              <a:spcAft>
                <a:spcPct val="0"/>
              </a:spcAft>
              <a:buFont typeface="Wingdings" panose="05000000000000000000" pitchFamily="2" charset="2"/>
              <a:buChar char="Ø"/>
              <a:defRPr sz="1600">
                <a:solidFill>
                  <a:schemeClr val="tx1"/>
                </a:solidFill>
                <a:latin typeface="Times New Roman" panose="02020603050405020304" pitchFamily="18" charset="0"/>
              </a:defRPr>
            </a:lvl7pPr>
            <a:lvl8pPr marL="3429000" indent="-228600" fontAlgn="base">
              <a:spcBef>
                <a:spcPct val="20000"/>
              </a:spcBef>
              <a:spcAft>
                <a:spcPct val="0"/>
              </a:spcAft>
              <a:buFont typeface="Wingdings" panose="05000000000000000000" pitchFamily="2" charset="2"/>
              <a:buChar char="Ø"/>
              <a:defRPr sz="1600">
                <a:solidFill>
                  <a:schemeClr val="tx1"/>
                </a:solidFill>
                <a:latin typeface="Times New Roman" panose="02020603050405020304" pitchFamily="18" charset="0"/>
              </a:defRPr>
            </a:lvl8pPr>
            <a:lvl9pPr marL="3886200" indent="-228600" fontAlgn="base">
              <a:spcBef>
                <a:spcPct val="20000"/>
              </a:spcBef>
              <a:spcAft>
                <a:spcPct val="0"/>
              </a:spcAft>
              <a:buFont typeface="Wingdings" panose="05000000000000000000" pitchFamily="2" charset="2"/>
              <a:buChar char="Ø"/>
              <a:defRPr sz="1600">
                <a:solidFill>
                  <a:schemeClr val="tx1"/>
                </a:solidFill>
                <a:latin typeface="Times New Roman" panose="02020603050405020304" pitchFamily="18" charset="0"/>
              </a:defRPr>
            </a:lvl9pPr>
          </a:lstStyle>
          <a:p>
            <a:pPr eaLnBrk="1" hangingPunct="1">
              <a:lnSpc>
                <a:spcPct val="90000"/>
              </a:lnSpc>
            </a:pPr>
            <a:r>
              <a:rPr lang="en-US" altLang="en-US"/>
              <a:t>This means, whatever my current directory is, using an </a:t>
            </a:r>
            <a:r>
              <a:rPr lang="en-US" altLang="en-US">
                <a:solidFill>
                  <a:srgbClr val="800000"/>
                </a:solidFill>
              </a:rPr>
              <a:t>absolute</a:t>
            </a:r>
            <a:r>
              <a:rPr lang="en-US" altLang="en-US"/>
              <a:t> reference (or pathname) will get me to that directory.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5646">
                                            <p:txEl>
                                              <p:pRg st="0" end="0"/>
                                            </p:txEl>
                                          </p:spTgt>
                                        </p:tgtEl>
                                        <p:attrNameLst>
                                          <p:attrName>style.visibility</p:attrName>
                                        </p:attrNameLst>
                                      </p:cBhvr>
                                      <p:to>
                                        <p:strVal val="visible"/>
                                      </p:to>
                                    </p:set>
                                    <p:animEffect transition="in" filter="checkerboard(across)">
                                      <p:cBhvr>
                                        <p:cTn id="7" dur="500"/>
                                        <p:tgtEl>
                                          <p:spTgt spid="25646">
                                            <p:txEl>
                                              <p:pRg st="0" end="0"/>
                                            </p:txEl>
                                          </p:spTgt>
                                        </p:tgtEl>
                                      </p:cBhvr>
                                    </p:animEffect>
                                  </p:childTnLst>
                                </p:cTn>
                              </p:par>
                            </p:childTnLst>
                          </p:cTn>
                        </p:par>
                        <p:par>
                          <p:cTn id="8" fill="hold" nodeType="afterGroup">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25641"/>
                                        </p:tgtEl>
                                        <p:attrNameLst>
                                          <p:attrName>style.visibility</p:attrName>
                                        </p:attrNameLst>
                                      </p:cBhvr>
                                      <p:to>
                                        <p:strVal val="visible"/>
                                      </p:to>
                                    </p:set>
                                    <p:anim calcmode="lin" valueType="num">
                                      <p:cBhvr additive="base">
                                        <p:cTn id="11" dur="500" fill="hold"/>
                                        <p:tgtEl>
                                          <p:spTgt spid="25641"/>
                                        </p:tgtEl>
                                        <p:attrNameLst>
                                          <p:attrName>ppt_x</p:attrName>
                                        </p:attrNameLst>
                                      </p:cBhvr>
                                      <p:tavLst>
                                        <p:tav tm="0">
                                          <p:val>
                                            <p:strVal val="#ppt_x"/>
                                          </p:val>
                                        </p:tav>
                                        <p:tav tm="100000">
                                          <p:val>
                                            <p:strVal val="#ppt_x"/>
                                          </p:val>
                                        </p:tav>
                                      </p:tavLst>
                                    </p:anim>
                                    <p:anim calcmode="lin" valueType="num">
                                      <p:cBhvr additive="base">
                                        <p:cTn id="12" dur="500" fill="hold"/>
                                        <p:tgtEl>
                                          <p:spTgt spid="25641"/>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1000"/>
                            </p:stCondLst>
                            <p:childTnLst>
                              <p:par>
                                <p:cTn id="14" presetID="2" presetClass="entr" presetSubtype="12" fill="hold" nodeType="afterEffect">
                                  <p:stCondLst>
                                    <p:cond delay="0"/>
                                  </p:stCondLst>
                                  <p:childTnLst>
                                    <p:set>
                                      <p:cBhvr>
                                        <p:cTn id="15" dur="1" fill="hold">
                                          <p:stCondLst>
                                            <p:cond delay="0"/>
                                          </p:stCondLst>
                                        </p:cTn>
                                        <p:tgtEl>
                                          <p:spTgt spid="25644"/>
                                        </p:tgtEl>
                                        <p:attrNameLst>
                                          <p:attrName>style.visibility</p:attrName>
                                        </p:attrNameLst>
                                      </p:cBhvr>
                                      <p:to>
                                        <p:strVal val="visible"/>
                                      </p:to>
                                    </p:set>
                                    <p:anim calcmode="lin" valueType="num">
                                      <p:cBhvr additive="base">
                                        <p:cTn id="16" dur="500" fill="hold"/>
                                        <p:tgtEl>
                                          <p:spTgt spid="25644"/>
                                        </p:tgtEl>
                                        <p:attrNameLst>
                                          <p:attrName>ppt_x</p:attrName>
                                        </p:attrNameLst>
                                      </p:cBhvr>
                                      <p:tavLst>
                                        <p:tav tm="0">
                                          <p:val>
                                            <p:strVal val="0-#ppt_w/2"/>
                                          </p:val>
                                        </p:tav>
                                        <p:tav tm="100000">
                                          <p:val>
                                            <p:strVal val="#ppt_x"/>
                                          </p:val>
                                        </p:tav>
                                      </p:tavLst>
                                    </p:anim>
                                    <p:anim calcmode="lin" valueType="num">
                                      <p:cBhvr additive="base">
                                        <p:cTn id="17" dur="500" fill="hold"/>
                                        <p:tgtEl>
                                          <p:spTgt spid="25644"/>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500"/>
                            </p:stCondLst>
                            <p:childTnLst>
                              <p:par>
                                <p:cTn id="19" presetID="2" presetClass="entr" presetSubtype="6" fill="hold" nodeType="afterEffect">
                                  <p:stCondLst>
                                    <p:cond delay="0"/>
                                  </p:stCondLst>
                                  <p:childTnLst>
                                    <p:set>
                                      <p:cBhvr>
                                        <p:cTn id="20" dur="1" fill="hold">
                                          <p:stCondLst>
                                            <p:cond delay="0"/>
                                          </p:stCondLst>
                                        </p:cTn>
                                        <p:tgtEl>
                                          <p:spTgt spid="25645"/>
                                        </p:tgtEl>
                                        <p:attrNameLst>
                                          <p:attrName>style.visibility</p:attrName>
                                        </p:attrNameLst>
                                      </p:cBhvr>
                                      <p:to>
                                        <p:strVal val="visible"/>
                                      </p:to>
                                    </p:set>
                                    <p:anim calcmode="lin" valueType="num">
                                      <p:cBhvr additive="base">
                                        <p:cTn id="21" dur="500" fill="hold"/>
                                        <p:tgtEl>
                                          <p:spTgt spid="25645"/>
                                        </p:tgtEl>
                                        <p:attrNameLst>
                                          <p:attrName>ppt_x</p:attrName>
                                        </p:attrNameLst>
                                      </p:cBhvr>
                                      <p:tavLst>
                                        <p:tav tm="0">
                                          <p:val>
                                            <p:strVal val="1+#ppt_w/2"/>
                                          </p:val>
                                        </p:tav>
                                        <p:tav tm="100000">
                                          <p:val>
                                            <p:strVal val="#ppt_x"/>
                                          </p:val>
                                        </p:tav>
                                      </p:tavLst>
                                    </p:anim>
                                    <p:anim calcmode="lin" valueType="num">
                                      <p:cBhvr additive="base">
                                        <p:cTn id="22" dur="500" fill="hold"/>
                                        <p:tgtEl>
                                          <p:spTgt spid="25645"/>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25642"/>
                                        </p:tgtEl>
                                        <p:attrNameLst>
                                          <p:attrName>style.visibility</p:attrName>
                                        </p:attrNameLst>
                                      </p:cBhvr>
                                      <p:to>
                                        <p:strVal val="visible"/>
                                      </p:to>
                                    </p:set>
                                    <p:anim calcmode="lin" valueType="num">
                                      <p:cBhvr additive="base">
                                        <p:cTn id="26" dur="500" fill="hold"/>
                                        <p:tgtEl>
                                          <p:spTgt spid="25642"/>
                                        </p:tgtEl>
                                        <p:attrNameLst>
                                          <p:attrName>ppt_x</p:attrName>
                                        </p:attrNameLst>
                                      </p:cBhvr>
                                      <p:tavLst>
                                        <p:tav tm="0">
                                          <p:val>
                                            <p:strVal val="#ppt_x"/>
                                          </p:val>
                                        </p:tav>
                                        <p:tav tm="100000">
                                          <p:val>
                                            <p:strVal val="#ppt_x"/>
                                          </p:val>
                                        </p:tav>
                                      </p:tavLst>
                                    </p:anim>
                                    <p:anim calcmode="lin" valueType="num">
                                      <p:cBhvr additive="base">
                                        <p:cTn id="27" dur="500" fill="hold"/>
                                        <p:tgtEl>
                                          <p:spTgt spid="25642"/>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25643"/>
                                        </p:tgtEl>
                                        <p:attrNameLst>
                                          <p:attrName>style.visibility</p:attrName>
                                        </p:attrNameLst>
                                      </p:cBhvr>
                                      <p:to>
                                        <p:strVal val="visible"/>
                                      </p:to>
                                    </p:set>
                                    <p:anim calcmode="lin" valueType="num">
                                      <p:cBhvr additive="base">
                                        <p:cTn id="31" dur="500" fill="hold"/>
                                        <p:tgtEl>
                                          <p:spTgt spid="25643"/>
                                        </p:tgtEl>
                                        <p:attrNameLst>
                                          <p:attrName>ppt_x</p:attrName>
                                        </p:attrNameLst>
                                      </p:cBhvr>
                                      <p:tavLst>
                                        <p:tav tm="0">
                                          <p:val>
                                            <p:strVal val="#ppt_x"/>
                                          </p:val>
                                        </p:tav>
                                        <p:tav tm="100000">
                                          <p:val>
                                            <p:strVal val="#ppt_x"/>
                                          </p:val>
                                        </p:tav>
                                      </p:tavLst>
                                    </p:anim>
                                    <p:anim calcmode="lin" valueType="num">
                                      <p:cBhvr additive="base">
                                        <p:cTn id="32" dur="500" fill="hold"/>
                                        <p:tgtEl>
                                          <p:spTgt spid="25643"/>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3000"/>
                            </p:stCondLst>
                            <p:childTnLst>
                              <p:par>
                                <p:cTn id="34" presetID="2" presetClass="entr" presetSubtype="12" fill="hold" nodeType="afterEffect">
                                  <p:stCondLst>
                                    <p:cond delay="0"/>
                                  </p:stCondLst>
                                  <p:childTnLst>
                                    <p:set>
                                      <p:cBhvr>
                                        <p:cTn id="35" dur="1" fill="hold">
                                          <p:stCondLst>
                                            <p:cond delay="0"/>
                                          </p:stCondLst>
                                        </p:cTn>
                                        <p:tgtEl>
                                          <p:spTgt spid="25640"/>
                                        </p:tgtEl>
                                        <p:attrNameLst>
                                          <p:attrName>style.visibility</p:attrName>
                                        </p:attrNameLst>
                                      </p:cBhvr>
                                      <p:to>
                                        <p:strVal val="visible"/>
                                      </p:to>
                                    </p:set>
                                    <p:anim calcmode="lin" valueType="num">
                                      <p:cBhvr additive="base">
                                        <p:cTn id="36" dur="500" fill="hold"/>
                                        <p:tgtEl>
                                          <p:spTgt spid="25640"/>
                                        </p:tgtEl>
                                        <p:attrNameLst>
                                          <p:attrName>ppt_x</p:attrName>
                                        </p:attrNameLst>
                                      </p:cBhvr>
                                      <p:tavLst>
                                        <p:tav tm="0">
                                          <p:val>
                                            <p:strVal val="0-#ppt_w/2"/>
                                          </p:val>
                                        </p:tav>
                                        <p:tav tm="100000">
                                          <p:val>
                                            <p:strVal val="#ppt_x"/>
                                          </p:val>
                                        </p:tav>
                                      </p:tavLst>
                                    </p:anim>
                                    <p:anim calcmode="lin" valueType="num">
                                      <p:cBhvr additive="base">
                                        <p:cTn id="37" dur="500" fill="hold"/>
                                        <p:tgtEl>
                                          <p:spTgt spid="25640"/>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25639"/>
                                        </p:tgtEl>
                                        <p:attrNameLst>
                                          <p:attrName>style.visibility</p:attrName>
                                        </p:attrNameLst>
                                      </p:cBhvr>
                                      <p:to>
                                        <p:strVal val="visible"/>
                                      </p:to>
                                    </p:set>
                                    <p:anim calcmode="lin" valueType="num">
                                      <p:cBhvr additive="base">
                                        <p:cTn id="41" dur="500" fill="hold"/>
                                        <p:tgtEl>
                                          <p:spTgt spid="25639"/>
                                        </p:tgtEl>
                                        <p:attrNameLst>
                                          <p:attrName>ppt_x</p:attrName>
                                        </p:attrNameLst>
                                      </p:cBhvr>
                                      <p:tavLst>
                                        <p:tav tm="0">
                                          <p:val>
                                            <p:strVal val="#ppt_x"/>
                                          </p:val>
                                        </p:tav>
                                        <p:tav tm="100000">
                                          <p:val>
                                            <p:strVal val="#ppt_x"/>
                                          </p:val>
                                        </p:tav>
                                      </p:tavLst>
                                    </p:anim>
                                    <p:anim calcmode="lin" valueType="num">
                                      <p:cBhvr additive="base">
                                        <p:cTn id="42" dur="500" fill="hold"/>
                                        <p:tgtEl>
                                          <p:spTgt spid="25639"/>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4000"/>
                            </p:stCondLst>
                            <p:childTnLst>
                              <p:par>
                                <p:cTn id="44" presetID="2" presetClass="entr" presetSubtype="12" fill="hold" nodeType="afterEffect">
                                  <p:stCondLst>
                                    <p:cond delay="0"/>
                                  </p:stCondLst>
                                  <p:childTnLst>
                                    <p:set>
                                      <p:cBhvr>
                                        <p:cTn id="45" dur="1" fill="hold">
                                          <p:stCondLst>
                                            <p:cond delay="0"/>
                                          </p:stCondLst>
                                        </p:cTn>
                                        <p:tgtEl>
                                          <p:spTgt spid="25637"/>
                                        </p:tgtEl>
                                        <p:attrNameLst>
                                          <p:attrName>style.visibility</p:attrName>
                                        </p:attrNameLst>
                                      </p:cBhvr>
                                      <p:to>
                                        <p:strVal val="visible"/>
                                      </p:to>
                                    </p:set>
                                    <p:anim calcmode="lin" valueType="num">
                                      <p:cBhvr additive="base">
                                        <p:cTn id="46" dur="500" fill="hold"/>
                                        <p:tgtEl>
                                          <p:spTgt spid="25637"/>
                                        </p:tgtEl>
                                        <p:attrNameLst>
                                          <p:attrName>ppt_x</p:attrName>
                                        </p:attrNameLst>
                                      </p:cBhvr>
                                      <p:tavLst>
                                        <p:tav tm="0">
                                          <p:val>
                                            <p:strVal val="0-#ppt_w/2"/>
                                          </p:val>
                                        </p:tav>
                                        <p:tav tm="100000">
                                          <p:val>
                                            <p:strVal val="#ppt_x"/>
                                          </p:val>
                                        </p:tav>
                                      </p:tavLst>
                                    </p:anim>
                                    <p:anim calcmode="lin" valueType="num">
                                      <p:cBhvr additive="base">
                                        <p:cTn id="47" dur="500" fill="hold"/>
                                        <p:tgtEl>
                                          <p:spTgt spid="25637"/>
                                        </p:tgtEl>
                                        <p:attrNameLst>
                                          <p:attrName>ppt_y</p:attrName>
                                        </p:attrNameLst>
                                      </p:cBhvr>
                                      <p:tavLst>
                                        <p:tav tm="0">
                                          <p:val>
                                            <p:strVal val="1+#ppt_h/2"/>
                                          </p:val>
                                        </p:tav>
                                        <p:tav tm="100000">
                                          <p:val>
                                            <p:strVal val="#ppt_y"/>
                                          </p:val>
                                        </p:tav>
                                      </p:tavLst>
                                    </p:anim>
                                  </p:childTnLst>
                                </p:cTn>
                              </p:par>
                            </p:childTnLst>
                          </p:cTn>
                        </p:par>
                        <p:par>
                          <p:cTn id="48" fill="hold" nodeType="afterGroup">
                            <p:stCondLst>
                              <p:cond delay="4500"/>
                            </p:stCondLst>
                            <p:childTnLst>
                              <p:par>
                                <p:cTn id="49" presetID="2" presetClass="entr" presetSubtype="6" fill="hold" nodeType="afterEffect">
                                  <p:stCondLst>
                                    <p:cond delay="0"/>
                                  </p:stCondLst>
                                  <p:childTnLst>
                                    <p:set>
                                      <p:cBhvr>
                                        <p:cTn id="50" dur="1" fill="hold">
                                          <p:stCondLst>
                                            <p:cond delay="0"/>
                                          </p:stCondLst>
                                        </p:cTn>
                                        <p:tgtEl>
                                          <p:spTgt spid="25638"/>
                                        </p:tgtEl>
                                        <p:attrNameLst>
                                          <p:attrName>style.visibility</p:attrName>
                                        </p:attrNameLst>
                                      </p:cBhvr>
                                      <p:to>
                                        <p:strVal val="visible"/>
                                      </p:to>
                                    </p:set>
                                    <p:anim calcmode="lin" valueType="num">
                                      <p:cBhvr additive="base">
                                        <p:cTn id="51" dur="500" fill="hold"/>
                                        <p:tgtEl>
                                          <p:spTgt spid="25638"/>
                                        </p:tgtEl>
                                        <p:attrNameLst>
                                          <p:attrName>ppt_x</p:attrName>
                                        </p:attrNameLst>
                                      </p:cBhvr>
                                      <p:tavLst>
                                        <p:tav tm="0">
                                          <p:val>
                                            <p:strVal val="1+#ppt_w/2"/>
                                          </p:val>
                                        </p:tav>
                                        <p:tav tm="100000">
                                          <p:val>
                                            <p:strVal val="#ppt_x"/>
                                          </p:val>
                                        </p:tav>
                                      </p:tavLst>
                                    </p:anim>
                                    <p:anim calcmode="lin" valueType="num">
                                      <p:cBhvr additive="base">
                                        <p:cTn id="52" dur="500" fill="hold"/>
                                        <p:tgtEl>
                                          <p:spTgt spid="25638"/>
                                        </p:tgtEl>
                                        <p:attrNameLst>
                                          <p:attrName>ppt_y</p:attrName>
                                        </p:attrNameLst>
                                      </p:cBhvr>
                                      <p:tavLst>
                                        <p:tav tm="0">
                                          <p:val>
                                            <p:strVal val="1+#ppt_h/2"/>
                                          </p:val>
                                        </p:tav>
                                        <p:tav tm="100000">
                                          <p:val>
                                            <p:strVal val="#ppt_y"/>
                                          </p:val>
                                        </p:tav>
                                      </p:tavLst>
                                    </p:anim>
                                  </p:childTnLst>
                                </p:cTn>
                              </p:par>
                            </p:childTnLst>
                          </p:cTn>
                        </p:par>
                        <p:par>
                          <p:cTn id="53" fill="hold" nodeType="afterGroup">
                            <p:stCondLst>
                              <p:cond delay="5000"/>
                            </p:stCondLst>
                            <p:childTnLst>
                              <p:par>
                                <p:cTn id="54" presetID="2" presetClass="entr" presetSubtype="4" fill="hold" grpId="0" nodeType="afterEffect">
                                  <p:stCondLst>
                                    <p:cond delay="0"/>
                                  </p:stCondLst>
                                  <p:childTnLst>
                                    <p:set>
                                      <p:cBhvr>
                                        <p:cTn id="55" dur="1" fill="hold">
                                          <p:stCondLst>
                                            <p:cond delay="0"/>
                                          </p:stCondLst>
                                        </p:cTn>
                                        <p:tgtEl>
                                          <p:spTgt spid="25635"/>
                                        </p:tgtEl>
                                        <p:attrNameLst>
                                          <p:attrName>style.visibility</p:attrName>
                                        </p:attrNameLst>
                                      </p:cBhvr>
                                      <p:to>
                                        <p:strVal val="visible"/>
                                      </p:to>
                                    </p:set>
                                    <p:anim calcmode="lin" valueType="num">
                                      <p:cBhvr additive="base">
                                        <p:cTn id="56" dur="500" fill="hold"/>
                                        <p:tgtEl>
                                          <p:spTgt spid="25635"/>
                                        </p:tgtEl>
                                        <p:attrNameLst>
                                          <p:attrName>ppt_x</p:attrName>
                                        </p:attrNameLst>
                                      </p:cBhvr>
                                      <p:tavLst>
                                        <p:tav tm="0">
                                          <p:val>
                                            <p:strVal val="#ppt_x"/>
                                          </p:val>
                                        </p:tav>
                                        <p:tav tm="100000">
                                          <p:val>
                                            <p:strVal val="#ppt_x"/>
                                          </p:val>
                                        </p:tav>
                                      </p:tavLst>
                                    </p:anim>
                                    <p:anim calcmode="lin" valueType="num">
                                      <p:cBhvr additive="base">
                                        <p:cTn id="57" dur="500" fill="hold"/>
                                        <p:tgtEl>
                                          <p:spTgt spid="25635"/>
                                        </p:tgtEl>
                                        <p:attrNameLst>
                                          <p:attrName>ppt_y</p:attrName>
                                        </p:attrNameLst>
                                      </p:cBhvr>
                                      <p:tavLst>
                                        <p:tav tm="0">
                                          <p:val>
                                            <p:strVal val="1+#ppt_h/2"/>
                                          </p:val>
                                        </p:tav>
                                        <p:tav tm="100000">
                                          <p:val>
                                            <p:strVal val="#ppt_y"/>
                                          </p:val>
                                        </p:tav>
                                      </p:tavLst>
                                    </p:anim>
                                  </p:childTnLst>
                                </p:cTn>
                              </p:par>
                            </p:childTnLst>
                          </p:cTn>
                        </p:par>
                        <p:par>
                          <p:cTn id="58" fill="hold" nodeType="afterGroup">
                            <p:stCondLst>
                              <p:cond delay="5500"/>
                            </p:stCondLst>
                            <p:childTnLst>
                              <p:par>
                                <p:cTn id="59" presetID="2" presetClass="entr" presetSubtype="4" fill="hold" grpId="0" nodeType="afterEffect">
                                  <p:stCondLst>
                                    <p:cond delay="0"/>
                                  </p:stCondLst>
                                  <p:childTnLst>
                                    <p:set>
                                      <p:cBhvr>
                                        <p:cTn id="60" dur="1" fill="hold">
                                          <p:stCondLst>
                                            <p:cond delay="0"/>
                                          </p:stCondLst>
                                        </p:cTn>
                                        <p:tgtEl>
                                          <p:spTgt spid="25636"/>
                                        </p:tgtEl>
                                        <p:attrNameLst>
                                          <p:attrName>style.visibility</p:attrName>
                                        </p:attrNameLst>
                                      </p:cBhvr>
                                      <p:to>
                                        <p:strVal val="visible"/>
                                      </p:to>
                                    </p:set>
                                    <p:anim calcmode="lin" valueType="num">
                                      <p:cBhvr additive="base">
                                        <p:cTn id="61" dur="500" fill="hold"/>
                                        <p:tgtEl>
                                          <p:spTgt spid="25636"/>
                                        </p:tgtEl>
                                        <p:attrNameLst>
                                          <p:attrName>ppt_x</p:attrName>
                                        </p:attrNameLst>
                                      </p:cBhvr>
                                      <p:tavLst>
                                        <p:tav tm="0">
                                          <p:val>
                                            <p:strVal val="#ppt_x"/>
                                          </p:val>
                                        </p:tav>
                                        <p:tav tm="100000">
                                          <p:val>
                                            <p:strVal val="#ppt_x"/>
                                          </p:val>
                                        </p:tav>
                                      </p:tavLst>
                                    </p:anim>
                                    <p:anim calcmode="lin" valueType="num">
                                      <p:cBhvr additive="base">
                                        <p:cTn id="62" dur="500" fill="hold"/>
                                        <p:tgtEl>
                                          <p:spTgt spid="25636"/>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nodeType="clickEffect">
                                  <p:stCondLst>
                                    <p:cond delay="0"/>
                                  </p:stCondLst>
                                  <p:childTnLst>
                                    <p:set>
                                      <p:cBhvr>
                                        <p:cTn id="66" dur="1" fill="hold">
                                          <p:stCondLst>
                                            <p:cond delay="0"/>
                                          </p:stCondLst>
                                        </p:cTn>
                                        <p:tgtEl>
                                          <p:spTgt spid="25646">
                                            <p:txEl>
                                              <p:pRg st="2" end="2"/>
                                            </p:txEl>
                                          </p:spTgt>
                                        </p:tgtEl>
                                        <p:attrNameLst>
                                          <p:attrName>style.visibility</p:attrName>
                                        </p:attrNameLst>
                                      </p:cBhvr>
                                      <p:to>
                                        <p:strVal val="visible"/>
                                      </p:to>
                                    </p:set>
                                    <p:animEffect transition="in" filter="checkerboard(across)">
                                      <p:cBhvr>
                                        <p:cTn id="67" dur="500"/>
                                        <p:tgtEl>
                                          <p:spTgt spid="25646">
                                            <p:txEl>
                                              <p:pRg st="2" end="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10" fill="hold" nodeType="clickEffect">
                                  <p:stCondLst>
                                    <p:cond delay="0"/>
                                  </p:stCondLst>
                                  <p:childTnLst>
                                    <p:set>
                                      <p:cBhvr>
                                        <p:cTn id="71" dur="1" fill="hold">
                                          <p:stCondLst>
                                            <p:cond delay="0"/>
                                          </p:stCondLst>
                                        </p:cTn>
                                        <p:tgtEl>
                                          <p:spTgt spid="25649">
                                            <p:txEl>
                                              <p:pRg st="0" end="0"/>
                                            </p:txEl>
                                          </p:spTgt>
                                        </p:tgtEl>
                                        <p:attrNameLst>
                                          <p:attrName>style.visibility</p:attrName>
                                        </p:attrNameLst>
                                      </p:cBhvr>
                                      <p:to>
                                        <p:strVal val="visible"/>
                                      </p:to>
                                    </p:set>
                                    <p:animEffect transition="in" filter="checkerboard(across)">
                                      <p:cBhvr>
                                        <p:cTn id="72" dur="500"/>
                                        <p:tgtEl>
                                          <p:spTgt spid="256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5" grpId="0" animBg="1"/>
      <p:bldP spid="25636" grpId="0" animBg="1"/>
      <p:bldP spid="25639" grpId="0" animBg="1"/>
      <p:bldP spid="25641" grpId="0" animBg="1"/>
      <p:bldP spid="25642" grpId="0" animBg="1"/>
      <p:bldP spid="25643"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Slide Number Placeholder 4">
            <a:extLst>
              <a:ext uri="{FF2B5EF4-FFF2-40B4-BE49-F238E27FC236}">
                <a16:creationId xmlns:a16="http://schemas.microsoft.com/office/drawing/2014/main" id="{4D906076-FB14-45F2-AB92-A6FB10FCC79B}"/>
              </a:ext>
            </a:extLst>
          </p:cNvPr>
          <p:cNvSpPr>
            <a:spLocks noGrp="1"/>
          </p:cNvSpPr>
          <p:nvPr>
            <p:ph type="sldNum" sz="quarter" idx="10"/>
          </p:nvPr>
        </p:nvSpPr>
        <p:spPr/>
        <p:txBody>
          <a:bodyPr/>
          <a:lstStyle/>
          <a:p>
            <a:r>
              <a:rPr lang="en-GB" altLang="en-US"/>
              <a:t>Page </a:t>
            </a:r>
            <a:fld id="{62CD9AEE-E71D-4810-952E-3EABBC57842A}" type="slidenum">
              <a:rPr lang="en-GB" altLang="en-US"/>
              <a:pPr/>
              <a:t>85</a:t>
            </a:fld>
            <a:r>
              <a:rPr lang="en-GB" altLang="en-US" sz="1400" b="0">
                <a:solidFill>
                  <a:schemeClr val="tx1"/>
                </a:solidFill>
              </a:rPr>
              <a:t> | 05 June 2006 | UNIX Fundamentals </a:t>
            </a:r>
          </a:p>
        </p:txBody>
      </p:sp>
      <p:sp>
        <p:nvSpPr>
          <p:cNvPr id="26626" name="Rectangle 2">
            <a:extLst>
              <a:ext uri="{FF2B5EF4-FFF2-40B4-BE49-F238E27FC236}">
                <a16:creationId xmlns:a16="http://schemas.microsoft.com/office/drawing/2014/main" id="{79BC8C64-7E92-4F94-A311-F1A63B2CAF9C}"/>
              </a:ext>
            </a:extLst>
          </p:cNvPr>
          <p:cNvSpPr>
            <a:spLocks noGrp="1" noChangeArrowheads="1"/>
          </p:cNvSpPr>
          <p:nvPr>
            <p:ph type="title"/>
          </p:nvPr>
        </p:nvSpPr>
        <p:spPr/>
        <p:txBody>
          <a:bodyPr/>
          <a:lstStyle/>
          <a:p>
            <a:r>
              <a:rPr lang="en-US" altLang="en-US"/>
              <a:t>Directory Structures</a:t>
            </a:r>
          </a:p>
        </p:txBody>
      </p:sp>
      <p:sp>
        <p:nvSpPr>
          <p:cNvPr id="26627" name="Rectangle 3">
            <a:extLst>
              <a:ext uri="{FF2B5EF4-FFF2-40B4-BE49-F238E27FC236}">
                <a16:creationId xmlns:a16="http://schemas.microsoft.com/office/drawing/2014/main" id="{B159F3AF-E659-4445-8C8A-76F9DF181CD0}"/>
              </a:ext>
            </a:extLst>
          </p:cNvPr>
          <p:cNvSpPr>
            <a:spLocks noGrp="1" noChangeArrowheads="1"/>
          </p:cNvSpPr>
          <p:nvPr>
            <p:ph type="body" sz="half" idx="1"/>
          </p:nvPr>
        </p:nvSpPr>
        <p:spPr>
          <a:xfrm>
            <a:off x="685800" y="1352550"/>
            <a:ext cx="3810000" cy="1139825"/>
          </a:xfrm>
        </p:spPr>
        <p:txBody>
          <a:bodyPr/>
          <a:lstStyle/>
          <a:p>
            <a:r>
              <a:rPr lang="en-US" altLang="en-US" sz="2000"/>
              <a:t>With relative pathnames the reference used is relative to the current directory.</a:t>
            </a:r>
            <a:endParaRPr lang="en-US" altLang="en-US"/>
          </a:p>
        </p:txBody>
      </p:sp>
      <p:sp>
        <p:nvSpPr>
          <p:cNvPr id="26639" name="Rectangle 15">
            <a:extLst>
              <a:ext uri="{FF2B5EF4-FFF2-40B4-BE49-F238E27FC236}">
                <a16:creationId xmlns:a16="http://schemas.microsoft.com/office/drawing/2014/main" id="{C696C9E1-CC28-4E22-8D98-99D7D5C6807D}"/>
              </a:ext>
            </a:extLst>
          </p:cNvPr>
          <p:cNvSpPr>
            <a:spLocks noChangeArrowheads="1"/>
          </p:cNvSpPr>
          <p:nvPr/>
        </p:nvSpPr>
        <p:spPr bwMode="auto">
          <a:xfrm>
            <a:off x="323850" y="3068638"/>
            <a:ext cx="3810000"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If your in the /tmp directory you can use just “ld” to reference the /tmp/ld directory.</a:t>
            </a:r>
          </a:p>
        </p:txBody>
      </p:sp>
      <p:sp>
        <p:nvSpPr>
          <p:cNvPr id="26640" name="Rectangle 16">
            <a:extLst>
              <a:ext uri="{FF2B5EF4-FFF2-40B4-BE49-F238E27FC236}">
                <a16:creationId xmlns:a16="http://schemas.microsoft.com/office/drawing/2014/main" id="{593DDC70-71C3-4378-8EC1-B44942437A6C}"/>
              </a:ext>
            </a:extLst>
          </p:cNvPr>
          <p:cNvSpPr>
            <a:spLocks noChangeArrowheads="1"/>
          </p:cNvSpPr>
          <p:nvPr/>
        </p:nvSpPr>
        <p:spPr bwMode="auto">
          <a:xfrm>
            <a:off x="611188" y="5157788"/>
            <a:ext cx="784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You can use cd “ld/news” to get to /tmp/ld/news IF you are already in /tmp.</a:t>
            </a:r>
          </a:p>
        </p:txBody>
      </p:sp>
      <p:sp>
        <p:nvSpPr>
          <p:cNvPr id="26653" name="Text Box 29">
            <a:extLst>
              <a:ext uri="{FF2B5EF4-FFF2-40B4-BE49-F238E27FC236}">
                <a16:creationId xmlns:a16="http://schemas.microsoft.com/office/drawing/2014/main" id="{050CFB48-34BB-433C-9BBF-7276278B0A28}"/>
              </a:ext>
            </a:extLst>
          </p:cNvPr>
          <p:cNvSpPr txBox="1">
            <a:spLocks noChangeArrowheads="1"/>
          </p:cNvSpPr>
          <p:nvPr/>
        </p:nvSpPr>
        <p:spPr bwMode="auto">
          <a:xfrm>
            <a:off x="3581400" y="44196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news </a:t>
            </a:r>
          </a:p>
        </p:txBody>
      </p:sp>
      <p:sp>
        <p:nvSpPr>
          <p:cNvPr id="26654" name="Text Box 30">
            <a:extLst>
              <a:ext uri="{FF2B5EF4-FFF2-40B4-BE49-F238E27FC236}">
                <a16:creationId xmlns:a16="http://schemas.microsoft.com/office/drawing/2014/main" id="{60212EAE-6E58-43DB-938F-2FF9715D37C4}"/>
              </a:ext>
            </a:extLst>
          </p:cNvPr>
          <p:cNvSpPr txBox="1">
            <a:spLocks noChangeArrowheads="1"/>
          </p:cNvSpPr>
          <p:nvPr/>
        </p:nvSpPr>
        <p:spPr bwMode="auto">
          <a:xfrm>
            <a:off x="5486400" y="44196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mail </a:t>
            </a:r>
          </a:p>
        </p:txBody>
      </p:sp>
      <p:sp>
        <p:nvSpPr>
          <p:cNvPr id="26655" name="Line 31">
            <a:extLst>
              <a:ext uri="{FF2B5EF4-FFF2-40B4-BE49-F238E27FC236}">
                <a16:creationId xmlns:a16="http://schemas.microsoft.com/office/drawing/2014/main" id="{9E78A5B4-1EE8-459F-8F82-E5FB041D8F84}"/>
              </a:ext>
            </a:extLst>
          </p:cNvPr>
          <p:cNvSpPr>
            <a:spLocks noChangeShapeType="1"/>
          </p:cNvSpPr>
          <p:nvPr/>
        </p:nvSpPr>
        <p:spPr bwMode="auto">
          <a:xfrm flipH="1">
            <a:off x="4343400" y="4114800"/>
            <a:ext cx="762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6" name="Line 32">
            <a:extLst>
              <a:ext uri="{FF2B5EF4-FFF2-40B4-BE49-F238E27FC236}">
                <a16:creationId xmlns:a16="http://schemas.microsoft.com/office/drawing/2014/main" id="{A925E5E3-4A27-4DC6-AA98-E266137D3BC1}"/>
              </a:ext>
            </a:extLst>
          </p:cNvPr>
          <p:cNvSpPr>
            <a:spLocks noChangeShapeType="1"/>
          </p:cNvSpPr>
          <p:nvPr/>
        </p:nvSpPr>
        <p:spPr bwMode="auto">
          <a:xfrm>
            <a:off x="5105400" y="4114800"/>
            <a:ext cx="1143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7" name="Text Box 33">
            <a:extLst>
              <a:ext uri="{FF2B5EF4-FFF2-40B4-BE49-F238E27FC236}">
                <a16:creationId xmlns:a16="http://schemas.microsoft.com/office/drawing/2014/main" id="{DC2B6464-C961-4933-B24C-EB756B605EB3}"/>
              </a:ext>
            </a:extLst>
          </p:cNvPr>
          <p:cNvSpPr txBox="1">
            <a:spLocks noChangeArrowheads="1"/>
          </p:cNvSpPr>
          <p:nvPr/>
        </p:nvSpPr>
        <p:spPr bwMode="auto">
          <a:xfrm>
            <a:off x="4343400" y="36576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ld </a:t>
            </a:r>
          </a:p>
        </p:txBody>
      </p:sp>
      <p:sp>
        <p:nvSpPr>
          <p:cNvPr id="26658" name="Line 34">
            <a:extLst>
              <a:ext uri="{FF2B5EF4-FFF2-40B4-BE49-F238E27FC236}">
                <a16:creationId xmlns:a16="http://schemas.microsoft.com/office/drawing/2014/main" id="{DED6C570-C00B-45CA-91A0-1A4D608282FC}"/>
              </a:ext>
            </a:extLst>
          </p:cNvPr>
          <p:cNvSpPr>
            <a:spLocks noChangeShapeType="1"/>
          </p:cNvSpPr>
          <p:nvPr/>
        </p:nvSpPr>
        <p:spPr bwMode="auto">
          <a:xfrm flipH="1">
            <a:off x="5181600" y="34290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9" name="Text Box 35">
            <a:extLst>
              <a:ext uri="{FF2B5EF4-FFF2-40B4-BE49-F238E27FC236}">
                <a16:creationId xmlns:a16="http://schemas.microsoft.com/office/drawing/2014/main" id="{0F1B1A72-2AF8-4429-A7EA-394ABB8374B0}"/>
              </a:ext>
            </a:extLst>
          </p:cNvPr>
          <p:cNvSpPr txBox="1">
            <a:spLocks noChangeArrowheads="1"/>
          </p:cNvSpPr>
          <p:nvPr/>
        </p:nvSpPr>
        <p:spPr bwMode="auto">
          <a:xfrm>
            <a:off x="6019800" y="22860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 </a:t>
            </a:r>
          </a:p>
        </p:txBody>
      </p:sp>
      <p:sp>
        <p:nvSpPr>
          <p:cNvPr id="26660" name="Text Box 36">
            <a:extLst>
              <a:ext uri="{FF2B5EF4-FFF2-40B4-BE49-F238E27FC236}">
                <a16:creationId xmlns:a16="http://schemas.microsoft.com/office/drawing/2014/main" id="{7EF5C297-276E-4867-B82C-5087C1242610}"/>
              </a:ext>
            </a:extLst>
          </p:cNvPr>
          <p:cNvSpPr txBox="1">
            <a:spLocks noChangeArrowheads="1"/>
          </p:cNvSpPr>
          <p:nvPr/>
        </p:nvSpPr>
        <p:spPr bwMode="auto">
          <a:xfrm>
            <a:off x="5029200" y="29718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tmp </a:t>
            </a:r>
          </a:p>
        </p:txBody>
      </p:sp>
      <p:sp>
        <p:nvSpPr>
          <p:cNvPr id="26661" name="Text Box 37">
            <a:extLst>
              <a:ext uri="{FF2B5EF4-FFF2-40B4-BE49-F238E27FC236}">
                <a16:creationId xmlns:a16="http://schemas.microsoft.com/office/drawing/2014/main" id="{06D684FA-A7E4-4E02-B83C-D340614959CF}"/>
              </a:ext>
            </a:extLst>
          </p:cNvPr>
          <p:cNvSpPr txBox="1">
            <a:spLocks noChangeArrowheads="1"/>
          </p:cNvSpPr>
          <p:nvPr/>
        </p:nvSpPr>
        <p:spPr bwMode="auto">
          <a:xfrm>
            <a:off x="7010400" y="29718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var </a:t>
            </a:r>
          </a:p>
        </p:txBody>
      </p:sp>
      <p:sp>
        <p:nvSpPr>
          <p:cNvPr id="26662" name="Line 38">
            <a:extLst>
              <a:ext uri="{FF2B5EF4-FFF2-40B4-BE49-F238E27FC236}">
                <a16:creationId xmlns:a16="http://schemas.microsoft.com/office/drawing/2014/main" id="{5837F351-A0AF-4798-BB28-2F80298B1A3B}"/>
              </a:ext>
            </a:extLst>
          </p:cNvPr>
          <p:cNvSpPr>
            <a:spLocks noChangeShapeType="1"/>
          </p:cNvSpPr>
          <p:nvPr/>
        </p:nvSpPr>
        <p:spPr bwMode="auto">
          <a:xfrm flipH="1">
            <a:off x="5867400" y="2743200"/>
            <a:ext cx="914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63" name="Line 39">
            <a:extLst>
              <a:ext uri="{FF2B5EF4-FFF2-40B4-BE49-F238E27FC236}">
                <a16:creationId xmlns:a16="http://schemas.microsoft.com/office/drawing/2014/main" id="{5A9BAC18-1D2B-4AD0-BABA-4973976F4022}"/>
              </a:ext>
            </a:extLst>
          </p:cNvPr>
          <p:cNvSpPr>
            <a:spLocks noChangeShapeType="1"/>
          </p:cNvSpPr>
          <p:nvPr/>
        </p:nvSpPr>
        <p:spPr bwMode="auto">
          <a:xfrm>
            <a:off x="6781800" y="2743200"/>
            <a:ext cx="1066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6626"/>
                                        </p:tgtEl>
                                        <p:attrNameLst>
                                          <p:attrName>style.visibility</p:attrName>
                                        </p:attrNameLst>
                                      </p:cBhvr>
                                      <p:to>
                                        <p:strVal val="visible"/>
                                      </p:to>
                                    </p:set>
                                    <p:anim calcmode="discrete" valueType="clr">
                                      <p:cBhvr override="childStyle">
                                        <p:cTn id="7" dur="80"/>
                                        <p:tgtEl>
                                          <p:spTgt spid="2662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6626"/>
                                        </p:tgtEl>
                                        <p:attrNameLst>
                                          <p:attrName>fillcolor</p:attrName>
                                        </p:attrNameLst>
                                      </p:cBhvr>
                                      <p:tavLst>
                                        <p:tav tm="0">
                                          <p:val>
                                            <p:clrVal>
                                              <a:schemeClr val="accent2"/>
                                            </p:clrVal>
                                          </p:val>
                                        </p:tav>
                                        <p:tav tm="50000">
                                          <p:val>
                                            <p:clrVal>
                                              <a:schemeClr val="hlink"/>
                                            </p:clrVal>
                                          </p:val>
                                        </p:tav>
                                      </p:tavLst>
                                    </p:anim>
                                    <p:set>
                                      <p:cBhvr>
                                        <p:cTn id="9" dur="80"/>
                                        <p:tgtEl>
                                          <p:spTgt spid="26626"/>
                                        </p:tgtEl>
                                        <p:attrNameLst>
                                          <p:attrName>fill.type</p:attrName>
                                        </p:attrNameLst>
                                      </p:cBhvr>
                                      <p:to>
                                        <p:strVal val="solid"/>
                                      </p:to>
                                    </p:set>
                                  </p:childTnLst>
                                </p:cTn>
                              </p:par>
                            </p:childTnLst>
                          </p:cTn>
                        </p:par>
                        <p:par>
                          <p:cTn id="10" fill="hold" nodeType="afterGroup">
                            <p:stCondLst>
                              <p:cond delay="800"/>
                            </p:stCondLst>
                            <p:childTnLst>
                              <p:par>
                                <p:cTn id="11" presetID="5" presetClass="entr" presetSubtype="10" fill="hold" grpId="0" nodeType="afterEffect">
                                  <p:stCondLst>
                                    <p:cond delay="0"/>
                                  </p:stCondLst>
                                  <p:childTnLst>
                                    <p:set>
                                      <p:cBhvr>
                                        <p:cTn id="12" dur="1" fill="hold">
                                          <p:stCondLst>
                                            <p:cond delay="0"/>
                                          </p:stCondLst>
                                        </p:cTn>
                                        <p:tgtEl>
                                          <p:spTgt spid="26627">
                                            <p:txEl>
                                              <p:pRg st="0" end="0"/>
                                            </p:txEl>
                                          </p:spTgt>
                                        </p:tgtEl>
                                        <p:attrNameLst>
                                          <p:attrName>style.visibility</p:attrName>
                                        </p:attrNameLst>
                                      </p:cBhvr>
                                      <p:to>
                                        <p:strVal val="visible"/>
                                      </p:to>
                                    </p:set>
                                    <p:animEffect transition="in" filter="checkerboard(across)">
                                      <p:cBhvr>
                                        <p:cTn id="13" dur="500"/>
                                        <p:tgtEl>
                                          <p:spTgt spid="26627">
                                            <p:txEl>
                                              <p:pRg st="0" end="0"/>
                                            </p:txEl>
                                          </p:spTgt>
                                        </p:tgtEl>
                                      </p:cBhvr>
                                    </p:animEffect>
                                  </p:childTnLst>
                                </p:cTn>
                              </p:par>
                            </p:childTnLst>
                          </p:cTn>
                        </p:par>
                        <p:par>
                          <p:cTn id="14" fill="hold" nodeType="afterGroup">
                            <p:stCondLst>
                              <p:cond delay="1300"/>
                            </p:stCondLst>
                            <p:childTnLst>
                              <p:par>
                                <p:cTn id="15" presetID="2" presetClass="entr" presetSubtype="1" fill="hold" grpId="0" nodeType="afterEffect">
                                  <p:stCondLst>
                                    <p:cond delay="0"/>
                                  </p:stCondLst>
                                  <p:childTnLst>
                                    <p:set>
                                      <p:cBhvr>
                                        <p:cTn id="16" dur="1" fill="hold">
                                          <p:stCondLst>
                                            <p:cond delay="0"/>
                                          </p:stCondLst>
                                        </p:cTn>
                                        <p:tgtEl>
                                          <p:spTgt spid="26659"/>
                                        </p:tgtEl>
                                        <p:attrNameLst>
                                          <p:attrName>style.visibility</p:attrName>
                                        </p:attrNameLst>
                                      </p:cBhvr>
                                      <p:to>
                                        <p:strVal val="visible"/>
                                      </p:to>
                                    </p:set>
                                    <p:anim calcmode="lin" valueType="num">
                                      <p:cBhvr additive="base">
                                        <p:cTn id="17" dur="500" fill="hold"/>
                                        <p:tgtEl>
                                          <p:spTgt spid="26659"/>
                                        </p:tgtEl>
                                        <p:attrNameLst>
                                          <p:attrName>ppt_x</p:attrName>
                                        </p:attrNameLst>
                                      </p:cBhvr>
                                      <p:tavLst>
                                        <p:tav tm="0">
                                          <p:val>
                                            <p:strVal val="#ppt_x"/>
                                          </p:val>
                                        </p:tav>
                                        <p:tav tm="100000">
                                          <p:val>
                                            <p:strVal val="#ppt_x"/>
                                          </p:val>
                                        </p:tav>
                                      </p:tavLst>
                                    </p:anim>
                                    <p:anim calcmode="lin" valueType="num">
                                      <p:cBhvr additive="base">
                                        <p:cTn id="18" dur="500" fill="hold"/>
                                        <p:tgtEl>
                                          <p:spTgt spid="26659"/>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800"/>
                            </p:stCondLst>
                            <p:childTnLst>
                              <p:par>
                                <p:cTn id="20" presetID="2" presetClass="entr" presetSubtype="12" fill="hold" nodeType="afterEffect">
                                  <p:stCondLst>
                                    <p:cond delay="0"/>
                                  </p:stCondLst>
                                  <p:childTnLst>
                                    <p:set>
                                      <p:cBhvr>
                                        <p:cTn id="21" dur="1" fill="hold">
                                          <p:stCondLst>
                                            <p:cond delay="0"/>
                                          </p:stCondLst>
                                        </p:cTn>
                                        <p:tgtEl>
                                          <p:spTgt spid="26662"/>
                                        </p:tgtEl>
                                        <p:attrNameLst>
                                          <p:attrName>style.visibility</p:attrName>
                                        </p:attrNameLst>
                                      </p:cBhvr>
                                      <p:to>
                                        <p:strVal val="visible"/>
                                      </p:to>
                                    </p:set>
                                    <p:anim calcmode="lin" valueType="num">
                                      <p:cBhvr additive="base">
                                        <p:cTn id="22" dur="500" fill="hold"/>
                                        <p:tgtEl>
                                          <p:spTgt spid="26662"/>
                                        </p:tgtEl>
                                        <p:attrNameLst>
                                          <p:attrName>ppt_x</p:attrName>
                                        </p:attrNameLst>
                                      </p:cBhvr>
                                      <p:tavLst>
                                        <p:tav tm="0">
                                          <p:val>
                                            <p:strVal val="0-#ppt_w/2"/>
                                          </p:val>
                                        </p:tav>
                                        <p:tav tm="100000">
                                          <p:val>
                                            <p:strVal val="#ppt_x"/>
                                          </p:val>
                                        </p:tav>
                                      </p:tavLst>
                                    </p:anim>
                                    <p:anim calcmode="lin" valueType="num">
                                      <p:cBhvr additive="base">
                                        <p:cTn id="23" dur="500" fill="hold"/>
                                        <p:tgtEl>
                                          <p:spTgt spid="26662"/>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300"/>
                            </p:stCondLst>
                            <p:childTnLst>
                              <p:par>
                                <p:cTn id="25" presetID="2" presetClass="entr" presetSubtype="6" fill="hold" nodeType="afterEffect">
                                  <p:stCondLst>
                                    <p:cond delay="0"/>
                                  </p:stCondLst>
                                  <p:childTnLst>
                                    <p:set>
                                      <p:cBhvr>
                                        <p:cTn id="26" dur="1" fill="hold">
                                          <p:stCondLst>
                                            <p:cond delay="0"/>
                                          </p:stCondLst>
                                        </p:cTn>
                                        <p:tgtEl>
                                          <p:spTgt spid="26663"/>
                                        </p:tgtEl>
                                        <p:attrNameLst>
                                          <p:attrName>style.visibility</p:attrName>
                                        </p:attrNameLst>
                                      </p:cBhvr>
                                      <p:to>
                                        <p:strVal val="visible"/>
                                      </p:to>
                                    </p:set>
                                    <p:anim calcmode="lin" valueType="num">
                                      <p:cBhvr additive="base">
                                        <p:cTn id="27" dur="500" fill="hold"/>
                                        <p:tgtEl>
                                          <p:spTgt spid="26663"/>
                                        </p:tgtEl>
                                        <p:attrNameLst>
                                          <p:attrName>ppt_x</p:attrName>
                                        </p:attrNameLst>
                                      </p:cBhvr>
                                      <p:tavLst>
                                        <p:tav tm="0">
                                          <p:val>
                                            <p:strVal val="1+#ppt_w/2"/>
                                          </p:val>
                                        </p:tav>
                                        <p:tav tm="100000">
                                          <p:val>
                                            <p:strVal val="#ppt_x"/>
                                          </p:val>
                                        </p:tav>
                                      </p:tavLst>
                                    </p:anim>
                                    <p:anim calcmode="lin" valueType="num">
                                      <p:cBhvr additive="base">
                                        <p:cTn id="28" dur="500" fill="hold"/>
                                        <p:tgtEl>
                                          <p:spTgt spid="26663"/>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800"/>
                            </p:stCondLst>
                            <p:childTnLst>
                              <p:par>
                                <p:cTn id="30" presetID="2" presetClass="entr" presetSubtype="4" fill="hold" grpId="0" nodeType="afterEffect">
                                  <p:stCondLst>
                                    <p:cond delay="0"/>
                                  </p:stCondLst>
                                  <p:childTnLst>
                                    <p:set>
                                      <p:cBhvr>
                                        <p:cTn id="31" dur="1" fill="hold">
                                          <p:stCondLst>
                                            <p:cond delay="0"/>
                                          </p:stCondLst>
                                        </p:cTn>
                                        <p:tgtEl>
                                          <p:spTgt spid="26660"/>
                                        </p:tgtEl>
                                        <p:attrNameLst>
                                          <p:attrName>style.visibility</p:attrName>
                                        </p:attrNameLst>
                                      </p:cBhvr>
                                      <p:to>
                                        <p:strVal val="visible"/>
                                      </p:to>
                                    </p:set>
                                    <p:anim calcmode="lin" valueType="num">
                                      <p:cBhvr additive="base">
                                        <p:cTn id="32" dur="500" fill="hold"/>
                                        <p:tgtEl>
                                          <p:spTgt spid="26660"/>
                                        </p:tgtEl>
                                        <p:attrNameLst>
                                          <p:attrName>ppt_x</p:attrName>
                                        </p:attrNameLst>
                                      </p:cBhvr>
                                      <p:tavLst>
                                        <p:tav tm="0">
                                          <p:val>
                                            <p:strVal val="#ppt_x"/>
                                          </p:val>
                                        </p:tav>
                                        <p:tav tm="100000">
                                          <p:val>
                                            <p:strVal val="#ppt_x"/>
                                          </p:val>
                                        </p:tav>
                                      </p:tavLst>
                                    </p:anim>
                                    <p:anim calcmode="lin" valueType="num">
                                      <p:cBhvr additive="base">
                                        <p:cTn id="33" dur="500" fill="hold"/>
                                        <p:tgtEl>
                                          <p:spTgt spid="26660"/>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300"/>
                            </p:stCondLst>
                            <p:childTnLst>
                              <p:par>
                                <p:cTn id="35" presetID="2" presetClass="entr" presetSubtype="4" fill="hold" grpId="0" nodeType="afterEffect">
                                  <p:stCondLst>
                                    <p:cond delay="0"/>
                                  </p:stCondLst>
                                  <p:childTnLst>
                                    <p:set>
                                      <p:cBhvr>
                                        <p:cTn id="36" dur="1" fill="hold">
                                          <p:stCondLst>
                                            <p:cond delay="0"/>
                                          </p:stCondLst>
                                        </p:cTn>
                                        <p:tgtEl>
                                          <p:spTgt spid="26661"/>
                                        </p:tgtEl>
                                        <p:attrNameLst>
                                          <p:attrName>style.visibility</p:attrName>
                                        </p:attrNameLst>
                                      </p:cBhvr>
                                      <p:to>
                                        <p:strVal val="visible"/>
                                      </p:to>
                                    </p:set>
                                    <p:anim calcmode="lin" valueType="num">
                                      <p:cBhvr additive="base">
                                        <p:cTn id="37" dur="500" fill="hold"/>
                                        <p:tgtEl>
                                          <p:spTgt spid="26661"/>
                                        </p:tgtEl>
                                        <p:attrNameLst>
                                          <p:attrName>ppt_x</p:attrName>
                                        </p:attrNameLst>
                                      </p:cBhvr>
                                      <p:tavLst>
                                        <p:tav tm="0">
                                          <p:val>
                                            <p:strVal val="#ppt_x"/>
                                          </p:val>
                                        </p:tav>
                                        <p:tav tm="100000">
                                          <p:val>
                                            <p:strVal val="#ppt_x"/>
                                          </p:val>
                                        </p:tav>
                                      </p:tavLst>
                                    </p:anim>
                                    <p:anim calcmode="lin" valueType="num">
                                      <p:cBhvr additive="base">
                                        <p:cTn id="38" dur="500" fill="hold"/>
                                        <p:tgtEl>
                                          <p:spTgt spid="26661"/>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800"/>
                            </p:stCondLst>
                            <p:childTnLst>
                              <p:par>
                                <p:cTn id="40" presetID="2" presetClass="entr" presetSubtype="12" fill="hold" nodeType="afterEffect">
                                  <p:stCondLst>
                                    <p:cond delay="0"/>
                                  </p:stCondLst>
                                  <p:childTnLst>
                                    <p:set>
                                      <p:cBhvr>
                                        <p:cTn id="41" dur="1" fill="hold">
                                          <p:stCondLst>
                                            <p:cond delay="0"/>
                                          </p:stCondLst>
                                        </p:cTn>
                                        <p:tgtEl>
                                          <p:spTgt spid="26658"/>
                                        </p:tgtEl>
                                        <p:attrNameLst>
                                          <p:attrName>style.visibility</p:attrName>
                                        </p:attrNameLst>
                                      </p:cBhvr>
                                      <p:to>
                                        <p:strVal val="visible"/>
                                      </p:to>
                                    </p:set>
                                    <p:anim calcmode="lin" valueType="num">
                                      <p:cBhvr additive="base">
                                        <p:cTn id="42" dur="500" fill="hold"/>
                                        <p:tgtEl>
                                          <p:spTgt spid="26658"/>
                                        </p:tgtEl>
                                        <p:attrNameLst>
                                          <p:attrName>ppt_x</p:attrName>
                                        </p:attrNameLst>
                                      </p:cBhvr>
                                      <p:tavLst>
                                        <p:tav tm="0">
                                          <p:val>
                                            <p:strVal val="0-#ppt_w/2"/>
                                          </p:val>
                                        </p:tav>
                                        <p:tav tm="100000">
                                          <p:val>
                                            <p:strVal val="#ppt_x"/>
                                          </p:val>
                                        </p:tav>
                                      </p:tavLst>
                                    </p:anim>
                                    <p:anim calcmode="lin" valueType="num">
                                      <p:cBhvr additive="base">
                                        <p:cTn id="43" dur="500" fill="hold"/>
                                        <p:tgtEl>
                                          <p:spTgt spid="26658"/>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300"/>
                            </p:stCondLst>
                            <p:childTnLst>
                              <p:par>
                                <p:cTn id="45" presetID="2" presetClass="entr" presetSubtype="4" fill="hold" grpId="0" nodeType="afterEffect">
                                  <p:stCondLst>
                                    <p:cond delay="0"/>
                                  </p:stCondLst>
                                  <p:childTnLst>
                                    <p:set>
                                      <p:cBhvr>
                                        <p:cTn id="46" dur="1" fill="hold">
                                          <p:stCondLst>
                                            <p:cond delay="0"/>
                                          </p:stCondLst>
                                        </p:cTn>
                                        <p:tgtEl>
                                          <p:spTgt spid="26657"/>
                                        </p:tgtEl>
                                        <p:attrNameLst>
                                          <p:attrName>style.visibility</p:attrName>
                                        </p:attrNameLst>
                                      </p:cBhvr>
                                      <p:to>
                                        <p:strVal val="visible"/>
                                      </p:to>
                                    </p:set>
                                    <p:anim calcmode="lin" valueType="num">
                                      <p:cBhvr additive="base">
                                        <p:cTn id="47" dur="500" fill="hold"/>
                                        <p:tgtEl>
                                          <p:spTgt spid="26657"/>
                                        </p:tgtEl>
                                        <p:attrNameLst>
                                          <p:attrName>ppt_x</p:attrName>
                                        </p:attrNameLst>
                                      </p:cBhvr>
                                      <p:tavLst>
                                        <p:tav tm="0">
                                          <p:val>
                                            <p:strVal val="#ppt_x"/>
                                          </p:val>
                                        </p:tav>
                                        <p:tav tm="100000">
                                          <p:val>
                                            <p:strVal val="#ppt_x"/>
                                          </p:val>
                                        </p:tav>
                                      </p:tavLst>
                                    </p:anim>
                                    <p:anim calcmode="lin" valueType="num">
                                      <p:cBhvr additive="base">
                                        <p:cTn id="48" dur="500" fill="hold"/>
                                        <p:tgtEl>
                                          <p:spTgt spid="26657"/>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800"/>
                            </p:stCondLst>
                            <p:childTnLst>
                              <p:par>
                                <p:cTn id="50" presetID="2" presetClass="entr" presetSubtype="12" fill="hold" nodeType="afterEffect">
                                  <p:stCondLst>
                                    <p:cond delay="0"/>
                                  </p:stCondLst>
                                  <p:childTnLst>
                                    <p:set>
                                      <p:cBhvr>
                                        <p:cTn id="51" dur="1" fill="hold">
                                          <p:stCondLst>
                                            <p:cond delay="0"/>
                                          </p:stCondLst>
                                        </p:cTn>
                                        <p:tgtEl>
                                          <p:spTgt spid="26655"/>
                                        </p:tgtEl>
                                        <p:attrNameLst>
                                          <p:attrName>style.visibility</p:attrName>
                                        </p:attrNameLst>
                                      </p:cBhvr>
                                      <p:to>
                                        <p:strVal val="visible"/>
                                      </p:to>
                                    </p:set>
                                    <p:anim calcmode="lin" valueType="num">
                                      <p:cBhvr additive="base">
                                        <p:cTn id="52" dur="500" fill="hold"/>
                                        <p:tgtEl>
                                          <p:spTgt spid="26655"/>
                                        </p:tgtEl>
                                        <p:attrNameLst>
                                          <p:attrName>ppt_x</p:attrName>
                                        </p:attrNameLst>
                                      </p:cBhvr>
                                      <p:tavLst>
                                        <p:tav tm="0">
                                          <p:val>
                                            <p:strVal val="0-#ppt_w/2"/>
                                          </p:val>
                                        </p:tav>
                                        <p:tav tm="100000">
                                          <p:val>
                                            <p:strVal val="#ppt_x"/>
                                          </p:val>
                                        </p:tav>
                                      </p:tavLst>
                                    </p:anim>
                                    <p:anim calcmode="lin" valueType="num">
                                      <p:cBhvr additive="base">
                                        <p:cTn id="53" dur="500" fill="hold"/>
                                        <p:tgtEl>
                                          <p:spTgt spid="26655"/>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300"/>
                            </p:stCondLst>
                            <p:childTnLst>
                              <p:par>
                                <p:cTn id="55" presetID="2" presetClass="entr" presetSubtype="6" fill="hold" nodeType="afterEffect">
                                  <p:stCondLst>
                                    <p:cond delay="0"/>
                                  </p:stCondLst>
                                  <p:childTnLst>
                                    <p:set>
                                      <p:cBhvr>
                                        <p:cTn id="56" dur="1" fill="hold">
                                          <p:stCondLst>
                                            <p:cond delay="0"/>
                                          </p:stCondLst>
                                        </p:cTn>
                                        <p:tgtEl>
                                          <p:spTgt spid="26656"/>
                                        </p:tgtEl>
                                        <p:attrNameLst>
                                          <p:attrName>style.visibility</p:attrName>
                                        </p:attrNameLst>
                                      </p:cBhvr>
                                      <p:to>
                                        <p:strVal val="visible"/>
                                      </p:to>
                                    </p:set>
                                    <p:anim calcmode="lin" valueType="num">
                                      <p:cBhvr additive="base">
                                        <p:cTn id="57" dur="500" fill="hold"/>
                                        <p:tgtEl>
                                          <p:spTgt spid="26656"/>
                                        </p:tgtEl>
                                        <p:attrNameLst>
                                          <p:attrName>ppt_x</p:attrName>
                                        </p:attrNameLst>
                                      </p:cBhvr>
                                      <p:tavLst>
                                        <p:tav tm="0">
                                          <p:val>
                                            <p:strVal val="1+#ppt_w/2"/>
                                          </p:val>
                                        </p:tav>
                                        <p:tav tm="100000">
                                          <p:val>
                                            <p:strVal val="#ppt_x"/>
                                          </p:val>
                                        </p:tav>
                                      </p:tavLst>
                                    </p:anim>
                                    <p:anim calcmode="lin" valueType="num">
                                      <p:cBhvr additive="base">
                                        <p:cTn id="58" dur="500" fill="hold"/>
                                        <p:tgtEl>
                                          <p:spTgt spid="26656"/>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800"/>
                            </p:stCondLst>
                            <p:childTnLst>
                              <p:par>
                                <p:cTn id="60" presetID="2" presetClass="entr" presetSubtype="4" fill="hold" grpId="0" nodeType="afterEffect">
                                  <p:stCondLst>
                                    <p:cond delay="0"/>
                                  </p:stCondLst>
                                  <p:childTnLst>
                                    <p:set>
                                      <p:cBhvr>
                                        <p:cTn id="61" dur="1" fill="hold">
                                          <p:stCondLst>
                                            <p:cond delay="0"/>
                                          </p:stCondLst>
                                        </p:cTn>
                                        <p:tgtEl>
                                          <p:spTgt spid="26653"/>
                                        </p:tgtEl>
                                        <p:attrNameLst>
                                          <p:attrName>style.visibility</p:attrName>
                                        </p:attrNameLst>
                                      </p:cBhvr>
                                      <p:to>
                                        <p:strVal val="visible"/>
                                      </p:to>
                                    </p:set>
                                    <p:anim calcmode="lin" valueType="num">
                                      <p:cBhvr additive="base">
                                        <p:cTn id="62" dur="500" fill="hold"/>
                                        <p:tgtEl>
                                          <p:spTgt spid="26653"/>
                                        </p:tgtEl>
                                        <p:attrNameLst>
                                          <p:attrName>ppt_x</p:attrName>
                                        </p:attrNameLst>
                                      </p:cBhvr>
                                      <p:tavLst>
                                        <p:tav tm="0">
                                          <p:val>
                                            <p:strVal val="#ppt_x"/>
                                          </p:val>
                                        </p:tav>
                                        <p:tav tm="100000">
                                          <p:val>
                                            <p:strVal val="#ppt_x"/>
                                          </p:val>
                                        </p:tav>
                                      </p:tavLst>
                                    </p:anim>
                                    <p:anim calcmode="lin" valueType="num">
                                      <p:cBhvr additive="base">
                                        <p:cTn id="63" dur="500" fill="hold"/>
                                        <p:tgtEl>
                                          <p:spTgt spid="26653"/>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300"/>
                            </p:stCondLst>
                            <p:childTnLst>
                              <p:par>
                                <p:cTn id="65" presetID="2" presetClass="entr" presetSubtype="4" fill="hold" grpId="0" nodeType="afterEffect">
                                  <p:stCondLst>
                                    <p:cond delay="0"/>
                                  </p:stCondLst>
                                  <p:childTnLst>
                                    <p:set>
                                      <p:cBhvr>
                                        <p:cTn id="66" dur="1" fill="hold">
                                          <p:stCondLst>
                                            <p:cond delay="0"/>
                                          </p:stCondLst>
                                        </p:cTn>
                                        <p:tgtEl>
                                          <p:spTgt spid="26654"/>
                                        </p:tgtEl>
                                        <p:attrNameLst>
                                          <p:attrName>style.visibility</p:attrName>
                                        </p:attrNameLst>
                                      </p:cBhvr>
                                      <p:to>
                                        <p:strVal val="visible"/>
                                      </p:to>
                                    </p:set>
                                    <p:anim calcmode="lin" valueType="num">
                                      <p:cBhvr additive="base">
                                        <p:cTn id="67" dur="500" fill="hold"/>
                                        <p:tgtEl>
                                          <p:spTgt spid="26654"/>
                                        </p:tgtEl>
                                        <p:attrNameLst>
                                          <p:attrName>ppt_x</p:attrName>
                                        </p:attrNameLst>
                                      </p:cBhvr>
                                      <p:tavLst>
                                        <p:tav tm="0">
                                          <p:val>
                                            <p:strVal val="#ppt_x"/>
                                          </p:val>
                                        </p:tav>
                                        <p:tav tm="100000">
                                          <p:val>
                                            <p:strVal val="#ppt_x"/>
                                          </p:val>
                                        </p:tav>
                                      </p:tavLst>
                                    </p:anim>
                                    <p:anim calcmode="lin" valueType="num">
                                      <p:cBhvr additive="base">
                                        <p:cTn id="68" dur="500" fill="hold"/>
                                        <p:tgtEl>
                                          <p:spTgt spid="26654"/>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6639"/>
                                        </p:tgtEl>
                                        <p:attrNameLst>
                                          <p:attrName>style.visibility</p:attrName>
                                        </p:attrNameLst>
                                      </p:cBhvr>
                                      <p:to>
                                        <p:strVal val="visible"/>
                                      </p:to>
                                    </p:set>
                                    <p:anim calcmode="lin" valueType="num">
                                      <p:cBhvr additive="base">
                                        <p:cTn id="73" dur="500" fill="hold"/>
                                        <p:tgtEl>
                                          <p:spTgt spid="26639"/>
                                        </p:tgtEl>
                                        <p:attrNameLst>
                                          <p:attrName>ppt_x</p:attrName>
                                        </p:attrNameLst>
                                      </p:cBhvr>
                                      <p:tavLst>
                                        <p:tav tm="0">
                                          <p:val>
                                            <p:strVal val="0-#ppt_w/2"/>
                                          </p:val>
                                        </p:tav>
                                        <p:tav tm="100000">
                                          <p:val>
                                            <p:strVal val="#ppt_x"/>
                                          </p:val>
                                        </p:tav>
                                      </p:tavLst>
                                    </p:anim>
                                    <p:anim calcmode="lin" valueType="num">
                                      <p:cBhvr additive="base">
                                        <p:cTn id="74" dur="500" fill="hold"/>
                                        <p:tgtEl>
                                          <p:spTgt spid="26639"/>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6640"/>
                                        </p:tgtEl>
                                        <p:attrNameLst>
                                          <p:attrName>style.visibility</p:attrName>
                                        </p:attrNameLst>
                                      </p:cBhvr>
                                      <p:to>
                                        <p:strVal val="visible"/>
                                      </p:to>
                                    </p:set>
                                    <p:anim calcmode="lin" valueType="num">
                                      <p:cBhvr additive="base">
                                        <p:cTn id="79" dur="500" fill="hold"/>
                                        <p:tgtEl>
                                          <p:spTgt spid="26640"/>
                                        </p:tgtEl>
                                        <p:attrNameLst>
                                          <p:attrName>ppt_x</p:attrName>
                                        </p:attrNameLst>
                                      </p:cBhvr>
                                      <p:tavLst>
                                        <p:tav tm="0">
                                          <p:val>
                                            <p:strVal val="0-#ppt_w/2"/>
                                          </p:val>
                                        </p:tav>
                                        <p:tav tm="100000">
                                          <p:val>
                                            <p:strVal val="#ppt_x"/>
                                          </p:val>
                                        </p:tav>
                                      </p:tavLst>
                                    </p:anim>
                                    <p:anim calcmode="lin" valueType="num">
                                      <p:cBhvr additive="base">
                                        <p:cTn id="80" dur="500" fill="hold"/>
                                        <p:tgtEl>
                                          <p:spTgt spid="266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build="p"/>
      <p:bldP spid="26639" grpId="0" autoUpdateAnimBg="0"/>
      <p:bldP spid="26640" grpId="0" autoUpdateAnimBg="0"/>
      <p:bldP spid="26653" grpId="0" animBg="1"/>
      <p:bldP spid="26654" grpId="0" animBg="1"/>
      <p:bldP spid="26657" grpId="0" animBg="1"/>
      <p:bldP spid="26659" grpId="0" animBg="1"/>
      <p:bldP spid="26660" grpId="0" animBg="1"/>
      <p:bldP spid="26661"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181B15-228C-4E65-BD7A-797748A79B14}"/>
              </a:ext>
            </a:extLst>
          </p:cNvPr>
          <p:cNvSpPr>
            <a:spLocks noGrp="1"/>
          </p:cNvSpPr>
          <p:nvPr>
            <p:ph type="sldNum" sz="quarter" idx="10"/>
          </p:nvPr>
        </p:nvSpPr>
        <p:spPr/>
        <p:txBody>
          <a:bodyPr/>
          <a:lstStyle/>
          <a:p>
            <a:r>
              <a:rPr lang="en-GB" altLang="en-US"/>
              <a:t>Page </a:t>
            </a:r>
            <a:fld id="{AA3FBB44-67C5-4D2A-8CC5-6A001746BAC5}" type="slidenum">
              <a:rPr lang="en-GB" altLang="en-US"/>
              <a:pPr/>
              <a:t>86</a:t>
            </a:fld>
            <a:r>
              <a:rPr lang="en-GB" altLang="en-US" sz="1400" b="0">
                <a:solidFill>
                  <a:schemeClr val="tx1"/>
                </a:solidFill>
              </a:rPr>
              <a:t> | 05 June 2006 | UNIX Fundamentals </a:t>
            </a:r>
          </a:p>
        </p:txBody>
      </p:sp>
      <p:sp>
        <p:nvSpPr>
          <p:cNvPr id="24578" name="Rectangle 2">
            <a:extLst>
              <a:ext uri="{FF2B5EF4-FFF2-40B4-BE49-F238E27FC236}">
                <a16:creationId xmlns:a16="http://schemas.microsoft.com/office/drawing/2014/main" id="{FF107019-1BCD-4C08-974F-C4A0975A818F}"/>
              </a:ext>
            </a:extLst>
          </p:cNvPr>
          <p:cNvSpPr>
            <a:spLocks noGrp="1" noChangeArrowheads="1"/>
          </p:cNvSpPr>
          <p:nvPr>
            <p:ph type="title"/>
          </p:nvPr>
        </p:nvSpPr>
        <p:spPr/>
        <p:txBody>
          <a:bodyPr/>
          <a:lstStyle/>
          <a:p>
            <a:r>
              <a:rPr lang="en-US" altLang="en-US"/>
              <a:t>Directory Structures</a:t>
            </a:r>
          </a:p>
        </p:txBody>
      </p:sp>
      <p:sp>
        <p:nvSpPr>
          <p:cNvPr id="24579" name="Rectangle 3">
            <a:extLst>
              <a:ext uri="{FF2B5EF4-FFF2-40B4-BE49-F238E27FC236}">
                <a16:creationId xmlns:a16="http://schemas.microsoft.com/office/drawing/2014/main" id="{13239505-47BE-4BE2-8F72-078560E4B63A}"/>
              </a:ext>
            </a:extLst>
          </p:cNvPr>
          <p:cNvSpPr>
            <a:spLocks noGrp="1" noChangeArrowheads="1"/>
          </p:cNvSpPr>
          <p:nvPr>
            <p:ph type="body" idx="1"/>
          </p:nvPr>
        </p:nvSpPr>
        <p:spPr/>
        <p:txBody>
          <a:bodyPr/>
          <a:lstStyle/>
          <a:p>
            <a:pPr>
              <a:lnSpc>
                <a:spcPct val="80000"/>
              </a:lnSpc>
            </a:pPr>
            <a:r>
              <a:rPr lang="en-US" altLang="en-US" sz="2000"/>
              <a:t>Case sensitive. E.g. file1.tmp is a different directory (or file) to File1.tmp.</a:t>
            </a:r>
          </a:p>
          <a:p>
            <a:pPr>
              <a:lnSpc>
                <a:spcPct val="80000"/>
              </a:lnSpc>
            </a:pPr>
            <a:r>
              <a:rPr lang="en-US" altLang="en-US" sz="2000"/>
              <a:t>Large filename lengths. E.g. </a:t>
            </a:r>
            <a:r>
              <a:rPr lang="en-US" altLang="en-US" sz="1400">
                <a:latin typeface="Courier New" panose="02070309020205020404" pitchFamily="49" charset="0"/>
              </a:rPr>
              <a:t>have_you_seen_the_size.of.this_filename.doc</a:t>
            </a:r>
            <a:r>
              <a:rPr lang="en-US" altLang="en-US" sz="2000"/>
              <a:t> is a valid directory name (or filename).</a:t>
            </a:r>
          </a:p>
          <a:p>
            <a:pPr>
              <a:lnSpc>
                <a:spcPct val="80000"/>
              </a:lnSpc>
            </a:pPr>
            <a:r>
              <a:rPr lang="en-GB" altLang="en-US" sz="2000"/>
              <a:t>Naming Conventions</a:t>
            </a:r>
          </a:p>
          <a:p>
            <a:pPr lvl="1">
              <a:lnSpc>
                <a:spcPct val="80000"/>
              </a:lnSpc>
            </a:pPr>
            <a:r>
              <a:rPr lang="en-GB" altLang="en-US" sz="1800"/>
              <a:t>Simple, any ASCII characters can be used</a:t>
            </a:r>
          </a:p>
          <a:p>
            <a:pPr lvl="1">
              <a:lnSpc>
                <a:spcPct val="80000"/>
              </a:lnSpc>
            </a:pPr>
            <a:r>
              <a:rPr lang="en-GB" altLang="en-US" sz="1800"/>
              <a:t>It is recommended that </a:t>
            </a:r>
            <a:r>
              <a:rPr lang="en-GB" altLang="en-US" sz="1800" u="sng"/>
              <a:t>no</a:t>
            </a:r>
            <a:r>
              <a:rPr lang="en-GB" altLang="en-US" sz="1800"/>
              <a:t> </a:t>
            </a:r>
            <a:r>
              <a:rPr lang="en-GB" altLang="en-US" sz="1800">
                <a:solidFill>
                  <a:srgbClr val="FF0000"/>
                </a:solidFill>
              </a:rPr>
              <a:t>‘metacharacters’</a:t>
            </a:r>
            <a:r>
              <a:rPr lang="en-GB" altLang="en-US" sz="1800"/>
              <a:t> are used.</a:t>
            </a:r>
            <a:endParaRPr lang="en-GB" altLang="en-US" i="1"/>
          </a:p>
          <a:p>
            <a:pPr lvl="1">
              <a:lnSpc>
                <a:spcPct val="80000"/>
              </a:lnSpc>
            </a:pPr>
            <a:r>
              <a:rPr lang="en-GB" altLang="en-US" sz="1800"/>
              <a:t>It is recommended to use only </a:t>
            </a:r>
          </a:p>
          <a:p>
            <a:pPr lvl="2">
              <a:lnSpc>
                <a:spcPct val="80000"/>
              </a:lnSpc>
            </a:pPr>
            <a:r>
              <a:rPr lang="en-GB" altLang="en-US" sz="1600">
                <a:solidFill>
                  <a:srgbClr val="FF0000"/>
                </a:solidFill>
              </a:rPr>
              <a:t>Letters</a:t>
            </a:r>
          </a:p>
          <a:p>
            <a:pPr lvl="2">
              <a:lnSpc>
                <a:spcPct val="80000"/>
              </a:lnSpc>
            </a:pPr>
            <a:r>
              <a:rPr lang="en-GB" altLang="en-US" sz="1600">
                <a:solidFill>
                  <a:srgbClr val="FF0000"/>
                </a:solidFill>
              </a:rPr>
              <a:t>Digits</a:t>
            </a:r>
          </a:p>
          <a:p>
            <a:pPr lvl="2">
              <a:lnSpc>
                <a:spcPct val="80000"/>
              </a:lnSpc>
            </a:pPr>
            <a:r>
              <a:rPr lang="en-GB" altLang="en-US" sz="1600">
                <a:solidFill>
                  <a:srgbClr val="FF0000"/>
                </a:solidFill>
              </a:rPr>
              <a:t>Underscore ( _ )</a:t>
            </a:r>
          </a:p>
          <a:p>
            <a:pPr lvl="2">
              <a:lnSpc>
                <a:spcPct val="80000"/>
              </a:lnSpc>
            </a:pPr>
            <a:r>
              <a:rPr lang="en-GB" altLang="en-US" sz="1600">
                <a:solidFill>
                  <a:srgbClr val="FF0000"/>
                </a:solidFill>
              </a:rPr>
              <a:t>Hyphen ( - )</a:t>
            </a:r>
          </a:p>
          <a:p>
            <a:pPr lvl="2">
              <a:lnSpc>
                <a:spcPct val="80000"/>
              </a:lnSpc>
            </a:pPr>
            <a:r>
              <a:rPr lang="en-GB" altLang="en-US" sz="1600">
                <a:solidFill>
                  <a:srgbClr val="FF0000"/>
                </a:solidFill>
              </a:rPr>
              <a:t>Dot ( . )</a:t>
            </a:r>
          </a:p>
          <a:p>
            <a:pPr>
              <a:lnSpc>
                <a:spcPct val="80000"/>
              </a:lnSpc>
            </a:pPr>
            <a:r>
              <a:rPr lang="en-GB" altLang="en-US" sz="2000"/>
              <a:t>Filenames/Directories beginning with a dot (</a:t>
            </a:r>
            <a:r>
              <a:rPr lang="en-GB" altLang="en-US" sz="2000" b="1">
                <a:solidFill>
                  <a:srgbClr val="FF0000"/>
                </a:solidFill>
              </a:rPr>
              <a:t> . </a:t>
            </a:r>
            <a:r>
              <a:rPr lang="en-GB" altLang="en-US" sz="2000"/>
              <a:t>) are hidden.</a:t>
            </a:r>
          </a:p>
          <a:p>
            <a:pPr>
              <a:lnSpc>
                <a:spcPct val="80000"/>
              </a:lnSpc>
            </a:pPr>
            <a:endParaRPr lang="en-US"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4578"/>
                                        </p:tgtEl>
                                        <p:attrNameLst>
                                          <p:attrName>style.visibility</p:attrName>
                                        </p:attrNameLst>
                                      </p:cBhvr>
                                      <p:to>
                                        <p:strVal val="visible"/>
                                      </p:to>
                                    </p:set>
                                    <p:anim calcmode="discrete" valueType="clr">
                                      <p:cBhvr override="childStyle">
                                        <p:cTn id="7" dur="80"/>
                                        <p:tgtEl>
                                          <p:spTgt spid="2457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578"/>
                                        </p:tgtEl>
                                        <p:attrNameLst>
                                          <p:attrName>fillcolor</p:attrName>
                                        </p:attrNameLst>
                                      </p:cBhvr>
                                      <p:tavLst>
                                        <p:tav tm="0">
                                          <p:val>
                                            <p:clrVal>
                                              <a:schemeClr val="accent2"/>
                                            </p:clrVal>
                                          </p:val>
                                        </p:tav>
                                        <p:tav tm="50000">
                                          <p:val>
                                            <p:clrVal>
                                              <a:schemeClr val="hlink"/>
                                            </p:clrVal>
                                          </p:val>
                                        </p:tav>
                                      </p:tavLst>
                                    </p:anim>
                                    <p:set>
                                      <p:cBhvr>
                                        <p:cTn id="9" dur="80"/>
                                        <p:tgtEl>
                                          <p:spTgt spid="24578"/>
                                        </p:tgtEl>
                                        <p:attrNameLst>
                                          <p:attrName>fill.type</p:attrName>
                                        </p:attrNameLst>
                                      </p:cBhvr>
                                      <p:to>
                                        <p:strVal val="solid"/>
                                      </p:to>
                                    </p:set>
                                  </p:childTnLst>
                                </p:cTn>
                              </p:par>
                            </p:childTnLst>
                          </p:cTn>
                        </p:par>
                        <p:par>
                          <p:cTn id="10" fill="hold" nodeType="afterGroup">
                            <p:stCondLst>
                              <p:cond delay="800"/>
                            </p:stCondLst>
                            <p:childTnLst>
                              <p:par>
                                <p:cTn id="11" presetID="5" presetClass="entr" presetSubtype="10" fill="hold" grpId="0" nodeType="afterEffect">
                                  <p:stCondLst>
                                    <p:cond delay="0"/>
                                  </p:stCondLst>
                                  <p:childTnLst>
                                    <p:set>
                                      <p:cBhvr>
                                        <p:cTn id="12" dur="1" fill="hold">
                                          <p:stCondLst>
                                            <p:cond delay="0"/>
                                          </p:stCondLst>
                                        </p:cTn>
                                        <p:tgtEl>
                                          <p:spTgt spid="24579">
                                            <p:txEl>
                                              <p:pRg st="0" end="0"/>
                                            </p:txEl>
                                          </p:spTgt>
                                        </p:tgtEl>
                                        <p:attrNameLst>
                                          <p:attrName>style.visibility</p:attrName>
                                        </p:attrNameLst>
                                      </p:cBhvr>
                                      <p:to>
                                        <p:strVal val="visible"/>
                                      </p:to>
                                    </p:set>
                                    <p:animEffect transition="in" filter="checkerboard(across)">
                                      <p:cBhvr>
                                        <p:cTn id="13" dur="500"/>
                                        <p:tgtEl>
                                          <p:spTgt spid="2457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4579">
                                            <p:txEl>
                                              <p:pRg st="1" end="1"/>
                                            </p:txEl>
                                          </p:spTgt>
                                        </p:tgtEl>
                                        <p:attrNameLst>
                                          <p:attrName>style.visibility</p:attrName>
                                        </p:attrNameLst>
                                      </p:cBhvr>
                                      <p:to>
                                        <p:strVal val="visible"/>
                                      </p:to>
                                    </p:set>
                                    <p:animEffect transition="in" filter="checkerboard(across)">
                                      <p:cBhvr>
                                        <p:cTn id="18" dur="500"/>
                                        <p:tgtEl>
                                          <p:spTgt spid="2457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4579">
                                            <p:txEl>
                                              <p:pRg st="2" end="2"/>
                                            </p:txEl>
                                          </p:spTgt>
                                        </p:tgtEl>
                                        <p:attrNameLst>
                                          <p:attrName>style.visibility</p:attrName>
                                        </p:attrNameLst>
                                      </p:cBhvr>
                                      <p:to>
                                        <p:strVal val="visible"/>
                                      </p:to>
                                    </p:set>
                                    <p:animEffect transition="in" filter="checkerboard(across)">
                                      <p:cBhvr>
                                        <p:cTn id="23" dur="500"/>
                                        <p:tgtEl>
                                          <p:spTgt spid="24579">
                                            <p:txEl>
                                              <p:pRg st="2" end="2"/>
                                            </p:txEl>
                                          </p:spTgt>
                                        </p:tgtEl>
                                      </p:cBhvr>
                                    </p:animEffect>
                                  </p:childTnLst>
                                </p:cTn>
                              </p:par>
                            </p:childTnLst>
                          </p:cTn>
                        </p:par>
                        <p:par>
                          <p:cTn id="24" fill="hold" nodeType="afterGroup">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24579">
                                            <p:txEl>
                                              <p:pRg st="3" end="3"/>
                                            </p:txEl>
                                          </p:spTgt>
                                        </p:tgtEl>
                                        <p:attrNameLst>
                                          <p:attrName>style.visibility</p:attrName>
                                        </p:attrNameLst>
                                      </p:cBhvr>
                                      <p:to>
                                        <p:strVal val="visible"/>
                                      </p:to>
                                    </p:set>
                                    <p:anim calcmode="lin" valueType="num">
                                      <p:cBhvr additive="base">
                                        <p:cTn id="27"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000"/>
                            </p:stCondLst>
                            <p:childTnLst>
                              <p:par>
                                <p:cTn id="30" presetID="2" presetClass="entr" presetSubtype="4" fill="hold" grpId="0" nodeType="afterEffect">
                                  <p:stCondLst>
                                    <p:cond delay="0"/>
                                  </p:stCondLst>
                                  <p:childTnLst>
                                    <p:set>
                                      <p:cBhvr>
                                        <p:cTn id="31" dur="1" fill="hold">
                                          <p:stCondLst>
                                            <p:cond delay="0"/>
                                          </p:stCondLst>
                                        </p:cTn>
                                        <p:tgtEl>
                                          <p:spTgt spid="24579">
                                            <p:txEl>
                                              <p:pRg st="4" end="4"/>
                                            </p:txEl>
                                          </p:spTgt>
                                        </p:tgtEl>
                                        <p:attrNameLst>
                                          <p:attrName>style.visibility</p:attrName>
                                        </p:attrNameLst>
                                      </p:cBhvr>
                                      <p:to>
                                        <p:strVal val="visible"/>
                                      </p:to>
                                    </p:set>
                                    <p:anim calcmode="lin" valueType="num">
                                      <p:cBhvr additive="base">
                                        <p:cTn id="32" dur="5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4579">
                                            <p:txEl>
                                              <p:pRg st="4" end="4"/>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24579">
                                            <p:txEl>
                                              <p:pRg st="5" end="5"/>
                                            </p:txEl>
                                          </p:spTgt>
                                        </p:tgtEl>
                                        <p:attrNameLst>
                                          <p:attrName>style.visibility</p:attrName>
                                        </p:attrNameLst>
                                      </p:cBhvr>
                                      <p:to>
                                        <p:strVal val="visible"/>
                                      </p:to>
                                    </p:set>
                                    <p:anim calcmode="lin" valueType="num">
                                      <p:cBhvr additive="base">
                                        <p:cTn id="37" dur="5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579">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2000"/>
                            </p:stCondLst>
                            <p:childTnLst>
                              <p:par>
                                <p:cTn id="40" presetID="2" presetClass="entr" presetSubtype="2" fill="hold" grpId="0" nodeType="afterEffect">
                                  <p:stCondLst>
                                    <p:cond delay="0"/>
                                  </p:stCondLst>
                                  <p:childTnLst>
                                    <p:set>
                                      <p:cBhvr>
                                        <p:cTn id="41" dur="1" fill="hold">
                                          <p:stCondLst>
                                            <p:cond delay="0"/>
                                          </p:stCondLst>
                                        </p:cTn>
                                        <p:tgtEl>
                                          <p:spTgt spid="24579">
                                            <p:txEl>
                                              <p:pRg st="6" end="6"/>
                                            </p:txEl>
                                          </p:spTgt>
                                        </p:tgtEl>
                                        <p:attrNameLst>
                                          <p:attrName>style.visibility</p:attrName>
                                        </p:attrNameLst>
                                      </p:cBhvr>
                                      <p:to>
                                        <p:strVal val="visible"/>
                                      </p:to>
                                    </p:set>
                                    <p:anim calcmode="lin" valueType="num">
                                      <p:cBhvr additive="base">
                                        <p:cTn id="42" dur="500" fill="hold"/>
                                        <p:tgtEl>
                                          <p:spTgt spid="24579">
                                            <p:txEl>
                                              <p:pRg st="6" end="6"/>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579">
                                            <p:txEl>
                                              <p:pRg st="6" end="6"/>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2500"/>
                            </p:stCondLst>
                            <p:childTnLst>
                              <p:par>
                                <p:cTn id="45" presetID="2" presetClass="entr" presetSubtype="2" fill="hold" grpId="0" nodeType="afterEffect">
                                  <p:stCondLst>
                                    <p:cond delay="0"/>
                                  </p:stCondLst>
                                  <p:childTnLst>
                                    <p:set>
                                      <p:cBhvr>
                                        <p:cTn id="46" dur="1" fill="hold">
                                          <p:stCondLst>
                                            <p:cond delay="0"/>
                                          </p:stCondLst>
                                        </p:cTn>
                                        <p:tgtEl>
                                          <p:spTgt spid="24579">
                                            <p:txEl>
                                              <p:pRg st="7" end="7"/>
                                            </p:txEl>
                                          </p:spTgt>
                                        </p:tgtEl>
                                        <p:attrNameLst>
                                          <p:attrName>style.visibility</p:attrName>
                                        </p:attrNameLst>
                                      </p:cBhvr>
                                      <p:to>
                                        <p:strVal val="visible"/>
                                      </p:to>
                                    </p:set>
                                    <p:anim calcmode="lin" valueType="num">
                                      <p:cBhvr additive="base">
                                        <p:cTn id="47" dur="500" fill="hold"/>
                                        <p:tgtEl>
                                          <p:spTgt spid="24579">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4579">
                                            <p:txEl>
                                              <p:pRg st="7" end="7"/>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3000"/>
                            </p:stCondLst>
                            <p:childTnLst>
                              <p:par>
                                <p:cTn id="50" presetID="2" presetClass="entr" presetSubtype="2" fill="hold" grpId="0" nodeType="afterEffect">
                                  <p:stCondLst>
                                    <p:cond delay="0"/>
                                  </p:stCondLst>
                                  <p:childTnLst>
                                    <p:set>
                                      <p:cBhvr>
                                        <p:cTn id="51" dur="1" fill="hold">
                                          <p:stCondLst>
                                            <p:cond delay="0"/>
                                          </p:stCondLst>
                                        </p:cTn>
                                        <p:tgtEl>
                                          <p:spTgt spid="24579">
                                            <p:txEl>
                                              <p:pRg st="8" end="8"/>
                                            </p:txEl>
                                          </p:spTgt>
                                        </p:tgtEl>
                                        <p:attrNameLst>
                                          <p:attrName>style.visibility</p:attrName>
                                        </p:attrNameLst>
                                      </p:cBhvr>
                                      <p:to>
                                        <p:strVal val="visible"/>
                                      </p:to>
                                    </p:set>
                                    <p:anim calcmode="lin" valueType="num">
                                      <p:cBhvr additive="base">
                                        <p:cTn id="52" dur="500" fill="hold"/>
                                        <p:tgtEl>
                                          <p:spTgt spid="24579">
                                            <p:txEl>
                                              <p:pRg st="8" end="8"/>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24579">
                                            <p:txEl>
                                              <p:pRg st="8" end="8"/>
                                            </p:txEl>
                                          </p:spTgt>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3500"/>
                            </p:stCondLst>
                            <p:childTnLst>
                              <p:par>
                                <p:cTn id="55" presetID="2" presetClass="entr" presetSubtype="2" fill="hold" grpId="0" nodeType="afterEffect">
                                  <p:stCondLst>
                                    <p:cond delay="0"/>
                                  </p:stCondLst>
                                  <p:childTnLst>
                                    <p:set>
                                      <p:cBhvr>
                                        <p:cTn id="56" dur="1" fill="hold">
                                          <p:stCondLst>
                                            <p:cond delay="0"/>
                                          </p:stCondLst>
                                        </p:cTn>
                                        <p:tgtEl>
                                          <p:spTgt spid="24579">
                                            <p:txEl>
                                              <p:pRg st="9" end="9"/>
                                            </p:txEl>
                                          </p:spTgt>
                                        </p:tgtEl>
                                        <p:attrNameLst>
                                          <p:attrName>style.visibility</p:attrName>
                                        </p:attrNameLst>
                                      </p:cBhvr>
                                      <p:to>
                                        <p:strVal val="visible"/>
                                      </p:to>
                                    </p:set>
                                    <p:anim calcmode="lin" valueType="num">
                                      <p:cBhvr additive="base">
                                        <p:cTn id="57" dur="500" fill="hold"/>
                                        <p:tgtEl>
                                          <p:spTgt spid="24579">
                                            <p:txEl>
                                              <p:pRg st="9" end="9"/>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24579">
                                            <p:txEl>
                                              <p:pRg st="9" end="9"/>
                                            </p:txEl>
                                          </p:spTgt>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4000"/>
                            </p:stCondLst>
                            <p:childTnLst>
                              <p:par>
                                <p:cTn id="60" presetID="2" presetClass="entr" presetSubtype="2" fill="hold" grpId="0" nodeType="afterEffect">
                                  <p:stCondLst>
                                    <p:cond delay="0"/>
                                  </p:stCondLst>
                                  <p:childTnLst>
                                    <p:set>
                                      <p:cBhvr>
                                        <p:cTn id="61" dur="1" fill="hold">
                                          <p:stCondLst>
                                            <p:cond delay="0"/>
                                          </p:stCondLst>
                                        </p:cTn>
                                        <p:tgtEl>
                                          <p:spTgt spid="24579">
                                            <p:txEl>
                                              <p:pRg st="10" end="10"/>
                                            </p:txEl>
                                          </p:spTgt>
                                        </p:tgtEl>
                                        <p:attrNameLst>
                                          <p:attrName>style.visibility</p:attrName>
                                        </p:attrNameLst>
                                      </p:cBhvr>
                                      <p:to>
                                        <p:strVal val="visible"/>
                                      </p:to>
                                    </p:set>
                                    <p:anim calcmode="lin" valueType="num">
                                      <p:cBhvr additive="base">
                                        <p:cTn id="62" dur="500" fill="hold"/>
                                        <p:tgtEl>
                                          <p:spTgt spid="24579">
                                            <p:txEl>
                                              <p:pRg st="10" end="1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457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24579">
                                            <p:txEl>
                                              <p:pRg st="11" end="11"/>
                                            </p:txEl>
                                          </p:spTgt>
                                        </p:tgtEl>
                                        <p:attrNameLst>
                                          <p:attrName>style.visibility</p:attrName>
                                        </p:attrNameLst>
                                      </p:cBhvr>
                                      <p:to>
                                        <p:strVal val="visible"/>
                                      </p:to>
                                    </p:set>
                                    <p:animEffect transition="in" filter="checkerboard(across)">
                                      <p:cBhvr>
                                        <p:cTn id="68" dur="500"/>
                                        <p:tgtEl>
                                          <p:spTgt spid="245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Slide Number Placeholder 4">
            <a:extLst>
              <a:ext uri="{FF2B5EF4-FFF2-40B4-BE49-F238E27FC236}">
                <a16:creationId xmlns:a16="http://schemas.microsoft.com/office/drawing/2014/main" id="{DB1A8634-0B2C-41DB-B70C-C8AE0422FBDD}"/>
              </a:ext>
            </a:extLst>
          </p:cNvPr>
          <p:cNvSpPr>
            <a:spLocks noGrp="1"/>
          </p:cNvSpPr>
          <p:nvPr>
            <p:ph type="sldNum" sz="quarter" idx="10"/>
          </p:nvPr>
        </p:nvSpPr>
        <p:spPr/>
        <p:txBody>
          <a:bodyPr/>
          <a:lstStyle/>
          <a:p>
            <a:r>
              <a:rPr lang="en-GB" altLang="en-US"/>
              <a:t>Page </a:t>
            </a:r>
            <a:fld id="{A332D9B6-0368-467C-8253-B6F7DDBA0F52}" type="slidenum">
              <a:rPr lang="en-GB" altLang="en-US"/>
              <a:pPr/>
              <a:t>87</a:t>
            </a:fld>
            <a:r>
              <a:rPr lang="en-GB" altLang="en-US" sz="1400" b="0">
                <a:solidFill>
                  <a:schemeClr val="tx1"/>
                </a:solidFill>
              </a:rPr>
              <a:t> | 05 June 2006 | UNIX Fundamentals </a:t>
            </a:r>
          </a:p>
        </p:txBody>
      </p:sp>
      <p:sp>
        <p:nvSpPr>
          <p:cNvPr id="28674" name="Rectangle 2">
            <a:extLst>
              <a:ext uri="{FF2B5EF4-FFF2-40B4-BE49-F238E27FC236}">
                <a16:creationId xmlns:a16="http://schemas.microsoft.com/office/drawing/2014/main" id="{FE68A4B4-2003-4311-9144-85DCA1BCF278}"/>
              </a:ext>
            </a:extLst>
          </p:cNvPr>
          <p:cNvSpPr>
            <a:spLocks noGrp="1" noChangeArrowheads="1"/>
          </p:cNvSpPr>
          <p:nvPr>
            <p:ph type="title"/>
          </p:nvPr>
        </p:nvSpPr>
        <p:spPr/>
        <p:txBody>
          <a:bodyPr/>
          <a:lstStyle/>
          <a:p>
            <a:r>
              <a:rPr lang="en-US" altLang="en-US"/>
              <a:t>Directory Structures</a:t>
            </a:r>
          </a:p>
        </p:txBody>
      </p:sp>
      <p:sp>
        <p:nvSpPr>
          <p:cNvPr id="28675" name="Rectangle 3">
            <a:extLst>
              <a:ext uri="{FF2B5EF4-FFF2-40B4-BE49-F238E27FC236}">
                <a16:creationId xmlns:a16="http://schemas.microsoft.com/office/drawing/2014/main" id="{05801E36-382F-4E16-A298-F34B20BFE615}"/>
              </a:ext>
            </a:extLst>
          </p:cNvPr>
          <p:cNvSpPr>
            <a:spLocks noGrp="1" noChangeArrowheads="1"/>
          </p:cNvSpPr>
          <p:nvPr>
            <p:ph type="body" sz="half" idx="1"/>
          </p:nvPr>
        </p:nvSpPr>
        <p:spPr>
          <a:xfrm>
            <a:off x="539750" y="1352550"/>
            <a:ext cx="7993063" cy="1068388"/>
          </a:xfrm>
        </p:spPr>
        <p:txBody>
          <a:bodyPr/>
          <a:lstStyle/>
          <a:p>
            <a:r>
              <a:rPr lang="en-US" altLang="en-US"/>
              <a:t>To move between these directories use the UNIX command “cd”.</a:t>
            </a:r>
          </a:p>
        </p:txBody>
      </p:sp>
      <p:sp>
        <p:nvSpPr>
          <p:cNvPr id="28687" name="Rectangle 15">
            <a:extLst>
              <a:ext uri="{FF2B5EF4-FFF2-40B4-BE49-F238E27FC236}">
                <a16:creationId xmlns:a16="http://schemas.microsoft.com/office/drawing/2014/main" id="{75D8DEA2-9A38-4A7A-949C-E02130BE53D0}"/>
              </a:ext>
            </a:extLst>
          </p:cNvPr>
          <p:cNvSpPr>
            <a:spLocks noChangeArrowheads="1"/>
          </p:cNvSpPr>
          <p:nvPr/>
        </p:nvSpPr>
        <p:spPr bwMode="auto">
          <a:xfrm>
            <a:off x="539750" y="2492375"/>
            <a:ext cx="381000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For example, to move to the /tmp/ld/news directory use:</a:t>
            </a:r>
          </a:p>
          <a:p>
            <a:pPr algn="l">
              <a:buFont typeface="Wingdings" panose="05000000000000000000" pitchFamily="2" charset="2"/>
              <a:buChar char="q"/>
            </a:pPr>
            <a:endParaRPr lang="en-US" altLang="en-US" sz="2400">
              <a:solidFill>
                <a:schemeClr val="tx1"/>
              </a:solidFill>
            </a:endParaRPr>
          </a:p>
          <a:p>
            <a:pPr algn="l"/>
            <a:r>
              <a:rPr lang="en-US" altLang="en-US" sz="2400">
                <a:solidFill>
                  <a:srgbClr val="FF0000"/>
                </a:solidFill>
              </a:rPr>
              <a:t>cd /tmp/ld/news</a:t>
            </a:r>
          </a:p>
        </p:txBody>
      </p:sp>
      <p:sp>
        <p:nvSpPr>
          <p:cNvPr id="28688" name="Rectangle 16">
            <a:extLst>
              <a:ext uri="{FF2B5EF4-FFF2-40B4-BE49-F238E27FC236}">
                <a16:creationId xmlns:a16="http://schemas.microsoft.com/office/drawing/2014/main" id="{BC61FC66-D028-4551-8BFF-DB1E75C3D755}"/>
              </a:ext>
            </a:extLst>
          </p:cNvPr>
          <p:cNvSpPr>
            <a:spLocks noChangeArrowheads="1"/>
          </p:cNvSpPr>
          <p:nvPr/>
        </p:nvSpPr>
        <p:spPr bwMode="auto">
          <a:xfrm>
            <a:off x="684213" y="5229225"/>
            <a:ext cx="72723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If I’m already in /tmp/ld, I can use “cd news”.</a:t>
            </a:r>
          </a:p>
        </p:txBody>
      </p:sp>
      <p:sp>
        <p:nvSpPr>
          <p:cNvPr id="28701" name="Text Box 29">
            <a:extLst>
              <a:ext uri="{FF2B5EF4-FFF2-40B4-BE49-F238E27FC236}">
                <a16:creationId xmlns:a16="http://schemas.microsoft.com/office/drawing/2014/main" id="{0A8B8186-357A-4203-A9EE-1CD8C51A7BDC}"/>
              </a:ext>
            </a:extLst>
          </p:cNvPr>
          <p:cNvSpPr txBox="1">
            <a:spLocks noChangeArrowheads="1"/>
          </p:cNvSpPr>
          <p:nvPr/>
        </p:nvSpPr>
        <p:spPr bwMode="auto">
          <a:xfrm>
            <a:off x="3581400" y="44196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news </a:t>
            </a:r>
          </a:p>
        </p:txBody>
      </p:sp>
      <p:sp>
        <p:nvSpPr>
          <p:cNvPr id="28702" name="Text Box 30">
            <a:extLst>
              <a:ext uri="{FF2B5EF4-FFF2-40B4-BE49-F238E27FC236}">
                <a16:creationId xmlns:a16="http://schemas.microsoft.com/office/drawing/2014/main" id="{86C7EF4D-0F89-4A7A-A47F-857DEB503C29}"/>
              </a:ext>
            </a:extLst>
          </p:cNvPr>
          <p:cNvSpPr txBox="1">
            <a:spLocks noChangeArrowheads="1"/>
          </p:cNvSpPr>
          <p:nvPr/>
        </p:nvSpPr>
        <p:spPr bwMode="auto">
          <a:xfrm>
            <a:off x="5486400" y="44196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mail </a:t>
            </a:r>
          </a:p>
        </p:txBody>
      </p:sp>
      <p:sp>
        <p:nvSpPr>
          <p:cNvPr id="28703" name="Line 31">
            <a:extLst>
              <a:ext uri="{FF2B5EF4-FFF2-40B4-BE49-F238E27FC236}">
                <a16:creationId xmlns:a16="http://schemas.microsoft.com/office/drawing/2014/main" id="{8B4D0936-C153-4D01-B1CA-F892C3560D3D}"/>
              </a:ext>
            </a:extLst>
          </p:cNvPr>
          <p:cNvSpPr>
            <a:spLocks noChangeShapeType="1"/>
          </p:cNvSpPr>
          <p:nvPr/>
        </p:nvSpPr>
        <p:spPr bwMode="auto">
          <a:xfrm flipH="1">
            <a:off x="4343400" y="4114800"/>
            <a:ext cx="762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04" name="Line 32">
            <a:extLst>
              <a:ext uri="{FF2B5EF4-FFF2-40B4-BE49-F238E27FC236}">
                <a16:creationId xmlns:a16="http://schemas.microsoft.com/office/drawing/2014/main" id="{CBEB2F0A-9610-4E76-9E2B-F82C6E22E587}"/>
              </a:ext>
            </a:extLst>
          </p:cNvPr>
          <p:cNvSpPr>
            <a:spLocks noChangeShapeType="1"/>
          </p:cNvSpPr>
          <p:nvPr/>
        </p:nvSpPr>
        <p:spPr bwMode="auto">
          <a:xfrm>
            <a:off x="5105400" y="4114800"/>
            <a:ext cx="1143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05" name="Text Box 33">
            <a:extLst>
              <a:ext uri="{FF2B5EF4-FFF2-40B4-BE49-F238E27FC236}">
                <a16:creationId xmlns:a16="http://schemas.microsoft.com/office/drawing/2014/main" id="{66CDB557-5FF5-46DC-8D56-084433727C57}"/>
              </a:ext>
            </a:extLst>
          </p:cNvPr>
          <p:cNvSpPr txBox="1">
            <a:spLocks noChangeArrowheads="1"/>
          </p:cNvSpPr>
          <p:nvPr/>
        </p:nvSpPr>
        <p:spPr bwMode="auto">
          <a:xfrm>
            <a:off x="4343400" y="36576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ld </a:t>
            </a:r>
          </a:p>
        </p:txBody>
      </p:sp>
      <p:sp>
        <p:nvSpPr>
          <p:cNvPr id="28706" name="Line 34">
            <a:extLst>
              <a:ext uri="{FF2B5EF4-FFF2-40B4-BE49-F238E27FC236}">
                <a16:creationId xmlns:a16="http://schemas.microsoft.com/office/drawing/2014/main" id="{6B10897B-6196-44CD-81CD-B5E132B42A28}"/>
              </a:ext>
            </a:extLst>
          </p:cNvPr>
          <p:cNvSpPr>
            <a:spLocks noChangeShapeType="1"/>
          </p:cNvSpPr>
          <p:nvPr/>
        </p:nvSpPr>
        <p:spPr bwMode="auto">
          <a:xfrm flipH="1">
            <a:off x="5181600" y="34290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07" name="Text Box 35">
            <a:extLst>
              <a:ext uri="{FF2B5EF4-FFF2-40B4-BE49-F238E27FC236}">
                <a16:creationId xmlns:a16="http://schemas.microsoft.com/office/drawing/2014/main" id="{91609739-A897-43A4-B9F9-3221DC9E8AD4}"/>
              </a:ext>
            </a:extLst>
          </p:cNvPr>
          <p:cNvSpPr txBox="1">
            <a:spLocks noChangeArrowheads="1"/>
          </p:cNvSpPr>
          <p:nvPr/>
        </p:nvSpPr>
        <p:spPr bwMode="auto">
          <a:xfrm>
            <a:off x="6019800" y="22860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 </a:t>
            </a:r>
          </a:p>
        </p:txBody>
      </p:sp>
      <p:sp>
        <p:nvSpPr>
          <p:cNvPr id="28708" name="Text Box 36">
            <a:extLst>
              <a:ext uri="{FF2B5EF4-FFF2-40B4-BE49-F238E27FC236}">
                <a16:creationId xmlns:a16="http://schemas.microsoft.com/office/drawing/2014/main" id="{D7AC970F-BBA9-4B31-B83E-FF2C04CBD8F9}"/>
              </a:ext>
            </a:extLst>
          </p:cNvPr>
          <p:cNvSpPr txBox="1">
            <a:spLocks noChangeArrowheads="1"/>
          </p:cNvSpPr>
          <p:nvPr/>
        </p:nvSpPr>
        <p:spPr bwMode="auto">
          <a:xfrm>
            <a:off x="5029200" y="29718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tmp </a:t>
            </a:r>
          </a:p>
        </p:txBody>
      </p:sp>
      <p:sp>
        <p:nvSpPr>
          <p:cNvPr id="28709" name="Text Box 37">
            <a:extLst>
              <a:ext uri="{FF2B5EF4-FFF2-40B4-BE49-F238E27FC236}">
                <a16:creationId xmlns:a16="http://schemas.microsoft.com/office/drawing/2014/main" id="{FCEA3126-A5D6-4DEE-9A83-9FE74CF0648E}"/>
              </a:ext>
            </a:extLst>
          </p:cNvPr>
          <p:cNvSpPr txBox="1">
            <a:spLocks noChangeArrowheads="1"/>
          </p:cNvSpPr>
          <p:nvPr/>
        </p:nvSpPr>
        <p:spPr bwMode="auto">
          <a:xfrm>
            <a:off x="7010400" y="29718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var </a:t>
            </a:r>
          </a:p>
        </p:txBody>
      </p:sp>
      <p:sp>
        <p:nvSpPr>
          <p:cNvPr id="28710" name="Line 38">
            <a:extLst>
              <a:ext uri="{FF2B5EF4-FFF2-40B4-BE49-F238E27FC236}">
                <a16:creationId xmlns:a16="http://schemas.microsoft.com/office/drawing/2014/main" id="{AFEF583B-95BB-47A2-842A-364BB9847F8D}"/>
              </a:ext>
            </a:extLst>
          </p:cNvPr>
          <p:cNvSpPr>
            <a:spLocks noChangeShapeType="1"/>
          </p:cNvSpPr>
          <p:nvPr/>
        </p:nvSpPr>
        <p:spPr bwMode="auto">
          <a:xfrm flipH="1">
            <a:off x="5867400" y="2743200"/>
            <a:ext cx="914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11" name="Line 39">
            <a:extLst>
              <a:ext uri="{FF2B5EF4-FFF2-40B4-BE49-F238E27FC236}">
                <a16:creationId xmlns:a16="http://schemas.microsoft.com/office/drawing/2014/main" id="{D4B54639-FA7B-40E3-A104-BA64D3D6B090}"/>
              </a:ext>
            </a:extLst>
          </p:cNvPr>
          <p:cNvSpPr>
            <a:spLocks noChangeShapeType="1"/>
          </p:cNvSpPr>
          <p:nvPr/>
        </p:nvSpPr>
        <p:spPr bwMode="auto">
          <a:xfrm>
            <a:off x="6781800" y="2743200"/>
            <a:ext cx="1066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8674"/>
                                        </p:tgtEl>
                                        <p:attrNameLst>
                                          <p:attrName>style.visibility</p:attrName>
                                        </p:attrNameLst>
                                      </p:cBhvr>
                                      <p:to>
                                        <p:strVal val="visible"/>
                                      </p:to>
                                    </p:set>
                                    <p:anim calcmode="discrete" valueType="clr">
                                      <p:cBhvr override="childStyle">
                                        <p:cTn id="7" dur="80"/>
                                        <p:tgtEl>
                                          <p:spTgt spid="2867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8674"/>
                                        </p:tgtEl>
                                        <p:attrNameLst>
                                          <p:attrName>fillcolor</p:attrName>
                                        </p:attrNameLst>
                                      </p:cBhvr>
                                      <p:tavLst>
                                        <p:tav tm="0">
                                          <p:val>
                                            <p:clrVal>
                                              <a:schemeClr val="accent2"/>
                                            </p:clrVal>
                                          </p:val>
                                        </p:tav>
                                        <p:tav tm="50000">
                                          <p:val>
                                            <p:clrVal>
                                              <a:schemeClr val="hlink"/>
                                            </p:clrVal>
                                          </p:val>
                                        </p:tav>
                                      </p:tavLst>
                                    </p:anim>
                                    <p:set>
                                      <p:cBhvr>
                                        <p:cTn id="9" dur="80"/>
                                        <p:tgtEl>
                                          <p:spTgt spid="28674"/>
                                        </p:tgtEl>
                                        <p:attrNameLst>
                                          <p:attrName>fill.type</p:attrName>
                                        </p:attrNameLst>
                                      </p:cBhvr>
                                      <p:to>
                                        <p:strVal val="solid"/>
                                      </p:to>
                                    </p:set>
                                  </p:childTnLst>
                                </p:cTn>
                              </p:par>
                            </p:childTnLst>
                          </p:cTn>
                        </p:par>
                        <p:par>
                          <p:cTn id="10" fill="hold" nodeType="afterGroup">
                            <p:stCondLst>
                              <p:cond delay="800"/>
                            </p:stCondLst>
                            <p:childTnLst>
                              <p:par>
                                <p:cTn id="11" presetID="5" presetClass="entr" presetSubtype="10" fill="hold" grpId="0" nodeType="afterEffect">
                                  <p:stCondLst>
                                    <p:cond delay="0"/>
                                  </p:stCondLst>
                                  <p:childTnLst>
                                    <p:set>
                                      <p:cBhvr>
                                        <p:cTn id="12" dur="1" fill="hold">
                                          <p:stCondLst>
                                            <p:cond delay="0"/>
                                          </p:stCondLst>
                                        </p:cTn>
                                        <p:tgtEl>
                                          <p:spTgt spid="28675">
                                            <p:txEl>
                                              <p:pRg st="0" end="0"/>
                                            </p:txEl>
                                          </p:spTgt>
                                        </p:tgtEl>
                                        <p:attrNameLst>
                                          <p:attrName>style.visibility</p:attrName>
                                        </p:attrNameLst>
                                      </p:cBhvr>
                                      <p:to>
                                        <p:strVal val="visible"/>
                                      </p:to>
                                    </p:set>
                                    <p:animEffect transition="in" filter="checkerboard(across)">
                                      <p:cBhvr>
                                        <p:cTn id="13" dur="500"/>
                                        <p:tgtEl>
                                          <p:spTgt spid="28675">
                                            <p:txEl>
                                              <p:pRg st="0" end="0"/>
                                            </p:txEl>
                                          </p:spTgt>
                                        </p:tgtEl>
                                      </p:cBhvr>
                                    </p:animEffect>
                                  </p:childTnLst>
                                </p:cTn>
                              </p:par>
                            </p:childTnLst>
                          </p:cTn>
                        </p:par>
                        <p:par>
                          <p:cTn id="14" fill="hold" nodeType="afterGroup">
                            <p:stCondLst>
                              <p:cond delay="1300"/>
                            </p:stCondLst>
                            <p:childTnLst>
                              <p:par>
                                <p:cTn id="15" presetID="2" presetClass="entr" presetSubtype="1" fill="hold" grpId="0" nodeType="afterEffect">
                                  <p:stCondLst>
                                    <p:cond delay="0"/>
                                  </p:stCondLst>
                                  <p:childTnLst>
                                    <p:set>
                                      <p:cBhvr>
                                        <p:cTn id="16" dur="1" fill="hold">
                                          <p:stCondLst>
                                            <p:cond delay="0"/>
                                          </p:stCondLst>
                                        </p:cTn>
                                        <p:tgtEl>
                                          <p:spTgt spid="28707"/>
                                        </p:tgtEl>
                                        <p:attrNameLst>
                                          <p:attrName>style.visibility</p:attrName>
                                        </p:attrNameLst>
                                      </p:cBhvr>
                                      <p:to>
                                        <p:strVal val="visible"/>
                                      </p:to>
                                    </p:set>
                                    <p:anim calcmode="lin" valueType="num">
                                      <p:cBhvr additive="base">
                                        <p:cTn id="17" dur="500" fill="hold"/>
                                        <p:tgtEl>
                                          <p:spTgt spid="28707"/>
                                        </p:tgtEl>
                                        <p:attrNameLst>
                                          <p:attrName>ppt_x</p:attrName>
                                        </p:attrNameLst>
                                      </p:cBhvr>
                                      <p:tavLst>
                                        <p:tav tm="0">
                                          <p:val>
                                            <p:strVal val="#ppt_x"/>
                                          </p:val>
                                        </p:tav>
                                        <p:tav tm="100000">
                                          <p:val>
                                            <p:strVal val="#ppt_x"/>
                                          </p:val>
                                        </p:tav>
                                      </p:tavLst>
                                    </p:anim>
                                    <p:anim calcmode="lin" valueType="num">
                                      <p:cBhvr additive="base">
                                        <p:cTn id="18" dur="500" fill="hold"/>
                                        <p:tgtEl>
                                          <p:spTgt spid="28707"/>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800"/>
                            </p:stCondLst>
                            <p:childTnLst>
                              <p:par>
                                <p:cTn id="20" presetID="2" presetClass="entr" presetSubtype="12" fill="hold" nodeType="afterEffect">
                                  <p:stCondLst>
                                    <p:cond delay="0"/>
                                  </p:stCondLst>
                                  <p:childTnLst>
                                    <p:set>
                                      <p:cBhvr>
                                        <p:cTn id="21" dur="1" fill="hold">
                                          <p:stCondLst>
                                            <p:cond delay="0"/>
                                          </p:stCondLst>
                                        </p:cTn>
                                        <p:tgtEl>
                                          <p:spTgt spid="28710"/>
                                        </p:tgtEl>
                                        <p:attrNameLst>
                                          <p:attrName>style.visibility</p:attrName>
                                        </p:attrNameLst>
                                      </p:cBhvr>
                                      <p:to>
                                        <p:strVal val="visible"/>
                                      </p:to>
                                    </p:set>
                                    <p:anim calcmode="lin" valueType="num">
                                      <p:cBhvr additive="base">
                                        <p:cTn id="22" dur="500" fill="hold"/>
                                        <p:tgtEl>
                                          <p:spTgt spid="28710"/>
                                        </p:tgtEl>
                                        <p:attrNameLst>
                                          <p:attrName>ppt_x</p:attrName>
                                        </p:attrNameLst>
                                      </p:cBhvr>
                                      <p:tavLst>
                                        <p:tav tm="0">
                                          <p:val>
                                            <p:strVal val="0-#ppt_w/2"/>
                                          </p:val>
                                        </p:tav>
                                        <p:tav tm="100000">
                                          <p:val>
                                            <p:strVal val="#ppt_x"/>
                                          </p:val>
                                        </p:tav>
                                      </p:tavLst>
                                    </p:anim>
                                    <p:anim calcmode="lin" valueType="num">
                                      <p:cBhvr additive="base">
                                        <p:cTn id="23" dur="500" fill="hold"/>
                                        <p:tgtEl>
                                          <p:spTgt spid="28710"/>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300"/>
                            </p:stCondLst>
                            <p:childTnLst>
                              <p:par>
                                <p:cTn id="25" presetID="2" presetClass="entr" presetSubtype="6" fill="hold" nodeType="afterEffect">
                                  <p:stCondLst>
                                    <p:cond delay="0"/>
                                  </p:stCondLst>
                                  <p:childTnLst>
                                    <p:set>
                                      <p:cBhvr>
                                        <p:cTn id="26" dur="1" fill="hold">
                                          <p:stCondLst>
                                            <p:cond delay="0"/>
                                          </p:stCondLst>
                                        </p:cTn>
                                        <p:tgtEl>
                                          <p:spTgt spid="28711"/>
                                        </p:tgtEl>
                                        <p:attrNameLst>
                                          <p:attrName>style.visibility</p:attrName>
                                        </p:attrNameLst>
                                      </p:cBhvr>
                                      <p:to>
                                        <p:strVal val="visible"/>
                                      </p:to>
                                    </p:set>
                                    <p:anim calcmode="lin" valueType="num">
                                      <p:cBhvr additive="base">
                                        <p:cTn id="27" dur="500" fill="hold"/>
                                        <p:tgtEl>
                                          <p:spTgt spid="28711"/>
                                        </p:tgtEl>
                                        <p:attrNameLst>
                                          <p:attrName>ppt_x</p:attrName>
                                        </p:attrNameLst>
                                      </p:cBhvr>
                                      <p:tavLst>
                                        <p:tav tm="0">
                                          <p:val>
                                            <p:strVal val="1+#ppt_w/2"/>
                                          </p:val>
                                        </p:tav>
                                        <p:tav tm="100000">
                                          <p:val>
                                            <p:strVal val="#ppt_x"/>
                                          </p:val>
                                        </p:tav>
                                      </p:tavLst>
                                    </p:anim>
                                    <p:anim calcmode="lin" valueType="num">
                                      <p:cBhvr additive="base">
                                        <p:cTn id="28" dur="500" fill="hold"/>
                                        <p:tgtEl>
                                          <p:spTgt spid="28711"/>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800"/>
                            </p:stCondLst>
                            <p:childTnLst>
                              <p:par>
                                <p:cTn id="30" presetID="2" presetClass="entr" presetSubtype="4" fill="hold" grpId="0" nodeType="afterEffect">
                                  <p:stCondLst>
                                    <p:cond delay="0"/>
                                  </p:stCondLst>
                                  <p:childTnLst>
                                    <p:set>
                                      <p:cBhvr>
                                        <p:cTn id="31" dur="1" fill="hold">
                                          <p:stCondLst>
                                            <p:cond delay="0"/>
                                          </p:stCondLst>
                                        </p:cTn>
                                        <p:tgtEl>
                                          <p:spTgt spid="28708"/>
                                        </p:tgtEl>
                                        <p:attrNameLst>
                                          <p:attrName>style.visibility</p:attrName>
                                        </p:attrNameLst>
                                      </p:cBhvr>
                                      <p:to>
                                        <p:strVal val="visible"/>
                                      </p:to>
                                    </p:set>
                                    <p:anim calcmode="lin" valueType="num">
                                      <p:cBhvr additive="base">
                                        <p:cTn id="32" dur="500" fill="hold"/>
                                        <p:tgtEl>
                                          <p:spTgt spid="28708"/>
                                        </p:tgtEl>
                                        <p:attrNameLst>
                                          <p:attrName>ppt_x</p:attrName>
                                        </p:attrNameLst>
                                      </p:cBhvr>
                                      <p:tavLst>
                                        <p:tav tm="0">
                                          <p:val>
                                            <p:strVal val="#ppt_x"/>
                                          </p:val>
                                        </p:tav>
                                        <p:tav tm="100000">
                                          <p:val>
                                            <p:strVal val="#ppt_x"/>
                                          </p:val>
                                        </p:tav>
                                      </p:tavLst>
                                    </p:anim>
                                    <p:anim calcmode="lin" valueType="num">
                                      <p:cBhvr additive="base">
                                        <p:cTn id="33" dur="500" fill="hold"/>
                                        <p:tgtEl>
                                          <p:spTgt spid="28708"/>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300"/>
                            </p:stCondLst>
                            <p:childTnLst>
                              <p:par>
                                <p:cTn id="35" presetID="2" presetClass="entr" presetSubtype="4" fill="hold" grpId="0" nodeType="afterEffect">
                                  <p:stCondLst>
                                    <p:cond delay="0"/>
                                  </p:stCondLst>
                                  <p:childTnLst>
                                    <p:set>
                                      <p:cBhvr>
                                        <p:cTn id="36" dur="1" fill="hold">
                                          <p:stCondLst>
                                            <p:cond delay="0"/>
                                          </p:stCondLst>
                                        </p:cTn>
                                        <p:tgtEl>
                                          <p:spTgt spid="28709"/>
                                        </p:tgtEl>
                                        <p:attrNameLst>
                                          <p:attrName>style.visibility</p:attrName>
                                        </p:attrNameLst>
                                      </p:cBhvr>
                                      <p:to>
                                        <p:strVal val="visible"/>
                                      </p:to>
                                    </p:set>
                                    <p:anim calcmode="lin" valueType="num">
                                      <p:cBhvr additive="base">
                                        <p:cTn id="37" dur="500" fill="hold"/>
                                        <p:tgtEl>
                                          <p:spTgt spid="28709"/>
                                        </p:tgtEl>
                                        <p:attrNameLst>
                                          <p:attrName>ppt_x</p:attrName>
                                        </p:attrNameLst>
                                      </p:cBhvr>
                                      <p:tavLst>
                                        <p:tav tm="0">
                                          <p:val>
                                            <p:strVal val="#ppt_x"/>
                                          </p:val>
                                        </p:tav>
                                        <p:tav tm="100000">
                                          <p:val>
                                            <p:strVal val="#ppt_x"/>
                                          </p:val>
                                        </p:tav>
                                      </p:tavLst>
                                    </p:anim>
                                    <p:anim calcmode="lin" valueType="num">
                                      <p:cBhvr additive="base">
                                        <p:cTn id="38" dur="500" fill="hold"/>
                                        <p:tgtEl>
                                          <p:spTgt spid="28709"/>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800"/>
                            </p:stCondLst>
                            <p:childTnLst>
                              <p:par>
                                <p:cTn id="40" presetID="2" presetClass="entr" presetSubtype="12" fill="hold" nodeType="afterEffect">
                                  <p:stCondLst>
                                    <p:cond delay="0"/>
                                  </p:stCondLst>
                                  <p:childTnLst>
                                    <p:set>
                                      <p:cBhvr>
                                        <p:cTn id="41" dur="1" fill="hold">
                                          <p:stCondLst>
                                            <p:cond delay="0"/>
                                          </p:stCondLst>
                                        </p:cTn>
                                        <p:tgtEl>
                                          <p:spTgt spid="28706"/>
                                        </p:tgtEl>
                                        <p:attrNameLst>
                                          <p:attrName>style.visibility</p:attrName>
                                        </p:attrNameLst>
                                      </p:cBhvr>
                                      <p:to>
                                        <p:strVal val="visible"/>
                                      </p:to>
                                    </p:set>
                                    <p:anim calcmode="lin" valueType="num">
                                      <p:cBhvr additive="base">
                                        <p:cTn id="42" dur="500" fill="hold"/>
                                        <p:tgtEl>
                                          <p:spTgt spid="28706"/>
                                        </p:tgtEl>
                                        <p:attrNameLst>
                                          <p:attrName>ppt_x</p:attrName>
                                        </p:attrNameLst>
                                      </p:cBhvr>
                                      <p:tavLst>
                                        <p:tav tm="0">
                                          <p:val>
                                            <p:strVal val="0-#ppt_w/2"/>
                                          </p:val>
                                        </p:tav>
                                        <p:tav tm="100000">
                                          <p:val>
                                            <p:strVal val="#ppt_x"/>
                                          </p:val>
                                        </p:tav>
                                      </p:tavLst>
                                    </p:anim>
                                    <p:anim calcmode="lin" valueType="num">
                                      <p:cBhvr additive="base">
                                        <p:cTn id="43" dur="500" fill="hold"/>
                                        <p:tgtEl>
                                          <p:spTgt spid="28706"/>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300"/>
                            </p:stCondLst>
                            <p:childTnLst>
                              <p:par>
                                <p:cTn id="45" presetID="2" presetClass="entr" presetSubtype="4" fill="hold" grpId="0" nodeType="afterEffect">
                                  <p:stCondLst>
                                    <p:cond delay="0"/>
                                  </p:stCondLst>
                                  <p:childTnLst>
                                    <p:set>
                                      <p:cBhvr>
                                        <p:cTn id="46" dur="1" fill="hold">
                                          <p:stCondLst>
                                            <p:cond delay="0"/>
                                          </p:stCondLst>
                                        </p:cTn>
                                        <p:tgtEl>
                                          <p:spTgt spid="28705"/>
                                        </p:tgtEl>
                                        <p:attrNameLst>
                                          <p:attrName>style.visibility</p:attrName>
                                        </p:attrNameLst>
                                      </p:cBhvr>
                                      <p:to>
                                        <p:strVal val="visible"/>
                                      </p:to>
                                    </p:set>
                                    <p:anim calcmode="lin" valueType="num">
                                      <p:cBhvr additive="base">
                                        <p:cTn id="47" dur="500" fill="hold"/>
                                        <p:tgtEl>
                                          <p:spTgt spid="28705"/>
                                        </p:tgtEl>
                                        <p:attrNameLst>
                                          <p:attrName>ppt_x</p:attrName>
                                        </p:attrNameLst>
                                      </p:cBhvr>
                                      <p:tavLst>
                                        <p:tav tm="0">
                                          <p:val>
                                            <p:strVal val="#ppt_x"/>
                                          </p:val>
                                        </p:tav>
                                        <p:tav tm="100000">
                                          <p:val>
                                            <p:strVal val="#ppt_x"/>
                                          </p:val>
                                        </p:tav>
                                      </p:tavLst>
                                    </p:anim>
                                    <p:anim calcmode="lin" valueType="num">
                                      <p:cBhvr additive="base">
                                        <p:cTn id="48" dur="500" fill="hold"/>
                                        <p:tgtEl>
                                          <p:spTgt spid="28705"/>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800"/>
                            </p:stCondLst>
                            <p:childTnLst>
                              <p:par>
                                <p:cTn id="50" presetID="2" presetClass="entr" presetSubtype="12" fill="hold" nodeType="afterEffect">
                                  <p:stCondLst>
                                    <p:cond delay="0"/>
                                  </p:stCondLst>
                                  <p:childTnLst>
                                    <p:set>
                                      <p:cBhvr>
                                        <p:cTn id="51" dur="1" fill="hold">
                                          <p:stCondLst>
                                            <p:cond delay="0"/>
                                          </p:stCondLst>
                                        </p:cTn>
                                        <p:tgtEl>
                                          <p:spTgt spid="28703"/>
                                        </p:tgtEl>
                                        <p:attrNameLst>
                                          <p:attrName>style.visibility</p:attrName>
                                        </p:attrNameLst>
                                      </p:cBhvr>
                                      <p:to>
                                        <p:strVal val="visible"/>
                                      </p:to>
                                    </p:set>
                                    <p:anim calcmode="lin" valueType="num">
                                      <p:cBhvr additive="base">
                                        <p:cTn id="52" dur="500" fill="hold"/>
                                        <p:tgtEl>
                                          <p:spTgt spid="28703"/>
                                        </p:tgtEl>
                                        <p:attrNameLst>
                                          <p:attrName>ppt_x</p:attrName>
                                        </p:attrNameLst>
                                      </p:cBhvr>
                                      <p:tavLst>
                                        <p:tav tm="0">
                                          <p:val>
                                            <p:strVal val="0-#ppt_w/2"/>
                                          </p:val>
                                        </p:tav>
                                        <p:tav tm="100000">
                                          <p:val>
                                            <p:strVal val="#ppt_x"/>
                                          </p:val>
                                        </p:tav>
                                      </p:tavLst>
                                    </p:anim>
                                    <p:anim calcmode="lin" valueType="num">
                                      <p:cBhvr additive="base">
                                        <p:cTn id="53" dur="500" fill="hold"/>
                                        <p:tgtEl>
                                          <p:spTgt spid="28703"/>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300"/>
                            </p:stCondLst>
                            <p:childTnLst>
                              <p:par>
                                <p:cTn id="55" presetID="2" presetClass="entr" presetSubtype="6" fill="hold" nodeType="afterEffect">
                                  <p:stCondLst>
                                    <p:cond delay="0"/>
                                  </p:stCondLst>
                                  <p:childTnLst>
                                    <p:set>
                                      <p:cBhvr>
                                        <p:cTn id="56" dur="1" fill="hold">
                                          <p:stCondLst>
                                            <p:cond delay="0"/>
                                          </p:stCondLst>
                                        </p:cTn>
                                        <p:tgtEl>
                                          <p:spTgt spid="28704"/>
                                        </p:tgtEl>
                                        <p:attrNameLst>
                                          <p:attrName>style.visibility</p:attrName>
                                        </p:attrNameLst>
                                      </p:cBhvr>
                                      <p:to>
                                        <p:strVal val="visible"/>
                                      </p:to>
                                    </p:set>
                                    <p:anim calcmode="lin" valueType="num">
                                      <p:cBhvr additive="base">
                                        <p:cTn id="57" dur="500" fill="hold"/>
                                        <p:tgtEl>
                                          <p:spTgt spid="28704"/>
                                        </p:tgtEl>
                                        <p:attrNameLst>
                                          <p:attrName>ppt_x</p:attrName>
                                        </p:attrNameLst>
                                      </p:cBhvr>
                                      <p:tavLst>
                                        <p:tav tm="0">
                                          <p:val>
                                            <p:strVal val="1+#ppt_w/2"/>
                                          </p:val>
                                        </p:tav>
                                        <p:tav tm="100000">
                                          <p:val>
                                            <p:strVal val="#ppt_x"/>
                                          </p:val>
                                        </p:tav>
                                      </p:tavLst>
                                    </p:anim>
                                    <p:anim calcmode="lin" valueType="num">
                                      <p:cBhvr additive="base">
                                        <p:cTn id="58" dur="500" fill="hold"/>
                                        <p:tgtEl>
                                          <p:spTgt spid="28704"/>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800"/>
                            </p:stCondLst>
                            <p:childTnLst>
                              <p:par>
                                <p:cTn id="60" presetID="2" presetClass="entr" presetSubtype="4" fill="hold" grpId="0" nodeType="afterEffect">
                                  <p:stCondLst>
                                    <p:cond delay="0"/>
                                  </p:stCondLst>
                                  <p:childTnLst>
                                    <p:set>
                                      <p:cBhvr>
                                        <p:cTn id="61" dur="1" fill="hold">
                                          <p:stCondLst>
                                            <p:cond delay="0"/>
                                          </p:stCondLst>
                                        </p:cTn>
                                        <p:tgtEl>
                                          <p:spTgt spid="28701"/>
                                        </p:tgtEl>
                                        <p:attrNameLst>
                                          <p:attrName>style.visibility</p:attrName>
                                        </p:attrNameLst>
                                      </p:cBhvr>
                                      <p:to>
                                        <p:strVal val="visible"/>
                                      </p:to>
                                    </p:set>
                                    <p:anim calcmode="lin" valueType="num">
                                      <p:cBhvr additive="base">
                                        <p:cTn id="62" dur="500" fill="hold"/>
                                        <p:tgtEl>
                                          <p:spTgt spid="28701"/>
                                        </p:tgtEl>
                                        <p:attrNameLst>
                                          <p:attrName>ppt_x</p:attrName>
                                        </p:attrNameLst>
                                      </p:cBhvr>
                                      <p:tavLst>
                                        <p:tav tm="0">
                                          <p:val>
                                            <p:strVal val="#ppt_x"/>
                                          </p:val>
                                        </p:tav>
                                        <p:tav tm="100000">
                                          <p:val>
                                            <p:strVal val="#ppt_x"/>
                                          </p:val>
                                        </p:tav>
                                      </p:tavLst>
                                    </p:anim>
                                    <p:anim calcmode="lin" valueType="num">
                                      <p:cBhvr additive="base">
                                        <p:cTn id="63" dur="500" fill="hold"/>
                                        <p:tgtEl>
                                          <p:spTgt spid="28701"/>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300"/>
                            </p:stCondLst>
                            <p:childTnLst>
                              <p:par>
                                <p:cTn id="65" presetID="2" presetClass="entr" presetSubtype="4" fill="hold" grpId="0" nodeType="afterEffect">
                                  <p:stCondLst>
                                    <p:cond delay="0"/>
                                  </p:stCondLst>
                                  <p:childTnLst>
                                    <p:set>
                                      <p:cBhvr>
                                        <p:cTn id="66" dur="1" fill="hold">
                                          <p:stCondLst>
                                            <p:cond delay="0"/>
                                          </p:stCondLst>
                                        </p:cTn>
                                        <p:tgtEl>
                                          <p:spTgt spid="28702"/>
                                        </p:tgtEl>
                                        <p:attrNameLst>
                                          <p:attrName>style.visibility</p:attrName>
                                        </p:attrNameLst>
                                      </p:cBhvr>
                                      <p:to>
                                        <p:strVal val="visible"/>
                                      </p:to>
                                    </p:set>
                                    <p:anim calcmode="lin" valueType="num">
                                      <p:cBhvr additive="base">
                                        <p:cTn id="67" dur="500" fill="hold"/>
                                        <p:tgtEl>
                                          <p:spTgt spid="28702"/>
                                        </p:tgtEl>
                                        <p:attrNameLst>
                                          <p:attrName>ppt_x</p:attrName>
                                        </p:attrNameLst>
                                      </p:cBhvr>
                                      <p:tavLst>
                                        <p:tav tm="0">
                                          <p:val>
                                            <p:strVal val="#ppt_x"/>
                                          </p:val>
                                        </p:tav>
                                        <p:tav tm="100000">
                                          <p:val>
                                            <p:strVal val="#ppt_x"/>
                                          </p:val>
                                        </p:tav>
                                      </p:tavLst>
                                    </p:anim>
                                    <p:anim calcmode="lin" valueType="num">
                                      <p:cBhvr additive="base">
                                        <p:cTn id="68" dur="500" fill="hold"/>
                                        <p:tgtEl>
                                          <p:spTgt spid="28702"/>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8687"/>
                                        </p:tgtEl>
                                        <p:attrNameLst>
                                          <p:attrName>style.visibility</p:attrName>
                                        </p:attrNameLst>
                                      </p:cBhvr>
                                      <p:to>
                                        <p:strVal val="visible"/>
                                      </p:to>
                                    </p:set>
                                    <p:anim calcmode="lin" valueType="num">
                                      <p:cBhvr additive="base">
                                        <p:cTn id="73" dur="500" fill="hold"/>
                                        <p:tgtEl>
                                          <p:spTgt spid="28687"/>
                                        </p:tgtEl>
                                        <p:attrNameLst>
                                          <p:attrName>ppt_x</p:attrName>
                                        </p:attrNameLst>
                                      </p:cBhvr>
                                      <p:tavLst>
                                        <p:tav tm="0">
                                          <p:val>
                                            <p:strVal val="0-#ppt_w/2"/>
                                          </p:val>
                                        </p:tav>
                                        <p:tav tm="100000">
                                          <p:val>
                                            <p:strVal val="#ppt_x"/>
                                          </p:val>
                                        </p:tav>
                                      </p:tavLst>
                                    </p:anim>
                                    <p:anim calcmode="lin" valueType="num">
                                      <p:cBhvr additive="base">
                                        <p:cTn id="74" dur="500" fill="hold"/>
                                        <p:tgtEl>
                                          <p:spTgt spid="28687"/>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8688"/>
                                        </p:tgtEl>
                                        <p:attrNameLst>
                                          <p:attrName>style.visibility</p:attrName>
                                        </p:attrNameLst>
                                      </p:cBhvr>
                                      <p:to>
                                        <p:strVal val="visible"/>
                                      </p:to>
                                    </p:set>
                                    <p:anim calcmode="lin" valueType="num">
                                      <p:cBhvr additive="base">
                                        <p:cTn id="79" dur="500" fill="hold"/>
                                        <p:tgtEl>
                                          <p:spTgt spid="28688"/>
                                        </p:tgtEl>
                                        <p:attrNameLst>
                                          <p:attrName>ppt_x</p:attrName>
                                        </p:attrNameLst>
                                      </p:cBhvr>
                                      <p:tavLst>
                                        <p:tav tm="0">
                                          <p:val>
                                            <p:strVal val="0-#ppt_w/2"/>
                                          </p:val>
                                        </p:tav>
                                        <p:tav tm="100000">
                                          <p:val>
                                            <p:strVal val="#ppt_x"/>
                                          </p:val>
                                        </p:tav>
                                      </p:tavLst>
                                    </p:anim>
                                    <p:anim calcmode="lin" valueType="num">
                                      <p:cBhvr additive="base">
                                        <p:cTn id="80" dur="500" fill="hold"/>
                                        <p:tgtEl>
                                          <p:spTgt spid="286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build="p"/>
      <p:bldP spid="28687" grpId="0" autoUpdateAnimBg="0"/>
      <p:bldP spid="28688" grpId="0" autoUpdateAnimBg="0"/>
      <p:bldP spid="28701" grpId="0" animBg="1"/>
      <p:bldP spid="28702" grpId="0" animBg="1"/>
      <p:bldP spid="28705" grpId="0" animBg="1"/>
      <p:bldP spid="28707" grpId="0" animBg="1"/>
      <p:bldP spid="28708" grpId="0" animBg="1"/>
      <p:bldP spid="28709"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Slide Number Placeholder 4">
            <a:extLst>
              <a:ext uri="{FF2B5EF4-FFF2-40B4-BE49-F238E27FC236}">
                <a16:creationId xmlns:a16="http://schemas.microsoft.com/office/drawing/2014/main" id="{B1D3CE3E-3213-4AD5-A26F-F6644D9F1536}"/>
              </a:ext>
            </a:extLst>
          </p:cNvPr>
          <p:cNvSpPr>
            <a:spLocks noGrp="1"/>
          </p:cNvSpPr>
          <p:nvPr>
            <p:ph type="sldNum" sz="quarter" idx="10"/>
          </p:nvPr>
        </p:nvSpPr>
        <p:spPr/>
        <p:txBody>
          <a:bodyPr/>
          <a:lstStyle/>
          <a:p>
            <a:r>
              <a:rPr lang="en-GB" altLang="en-US"/>
              <a:t>Page </a:t>
            </a:r>
            <a:fld id="{EE21790B-A8F6-4D99-9EF6-940479A3B740}" type="slidenum">
              <a:rPr lang="en-GB" altLang="en-US"/>
              <a:pPr/>
              <a:t>88</a:t>
            </a:fld>
            <a:r>
              <a:rPr lang="en-GB" altLang="en-US" sz="1400" b="0">
                <a:solidFill>
                  <a:schemeClr val="tx1"/>
                </a:solidFill>
              </a:rPr>
              <a:t> | 05 June 2006 | UNIX Fundamentals </a:t>
            </a:r>
          </a:p>
        </p:txBody>
      </p:sp>
      <p:sp>
        <p:nvSpPr>
          <p:cNvPr id="27650" name="Rectangle 2">
            <a:extLst>
              <a:ext uri="{FF2B5EF4-FFF2-40B4-BE49-F238E27FC236}">
                <a16:creationId xmlns:a16="http://schemas.microsoft.com/office/drawing/2014/main" id="{7D851D99-05C5-4A1E-9907-59C68FD463EC}"/>
              </a:ext>
            </a:extLst>
          </p:cNvPr>
          <p:cNvSpPr>
            <a:spLocks noGrp="1" noChangeArrowheads="1"/>
          </p:cNvSpPr>
          <p:nvPr>
            <p:ph type="title"/>
          </p:nvPr>
        </p:nvSpPr>
        <p:spPr/>
        <p:txBody>
          <a:bodyPr/>
          <a:lstStyle/>
          <a:p>
            <a:r>
              <a:rPr lang="en-US" altLang="en-US"/>
              <a:t>Directory Structures</a:t>
            </a:r>
          </a:p>
        </p:txBody>
      </p:sp>
      <p:sp>
        <p:nvSpPr>
          <p:cNvPr id="27651" name="Rectangle 3">
            <a:extLst>
              <a:ext uri="{FF2B5EF4-FFF2-40B4-BE49-F238E27FC236}">
                <a16:creationId xmlns:a16="http://schemas.microsoft.com/office/drawing/2014/main" id="{90C05BE2-F8B4-4D03-99D2-2A9AC62C1581}"/>
              </a:ext>
            </a:extLst>
          </p:cNvPr>
          <p:cNvSpPr>
            <a:spLocks noGrp="1" noChangeArrowheads="1"/>
          </p:cNvSpPr>
          <p:nvPr>
            <p:ph type="body" sz="half" idx="1"/>
          </p:nvPr>
        </p:nvSpPr>
        <p:spPr>
          <a:xfrm>
            <a:off x="611188" y="1352550"/>
            <a:ext cx="7705725" cy="996950"/>
          </a:xfrm>
        </p:spPr>
        <p:txBody>
          <a:bodyPr/>
          <a:lstStyle/>
          <a:p>
            <a:r>
              <a:rPr lang="en-US" altLang="en-US"/>
              <a:t>use “../” to go back a directory to /.</a:t>
            </a:r>
          </a:p>
        </p:txBody>
      </p:sp>
      <p:sp>
        <p:nvSpPr>
          <p:cNvPr id="27663" name="Rectangle 15">
            <a:extLst>
              <a:ext uri="{FF2B5EF4-FFF2-40B4-BE49-F238E27FC236}">
                <a16:creationId xmlns:a16="http://schemas.microsoft.com/office/drawing/2014/main" id="{DDB01C25-DC52-45D2-B962-E5C3DA14484D}"/>
              </a:ext>
            </a:extLst>
          </p:cNvPr>
          <p:cNvSpPr>
            <a:spLocks noChangeArrowheads="1"/>
          </p:cNvSpPr>
          <p:nvPr/>
        </p:nvSpPr>
        <p:spPr bwMode="auto">
          <a:xfrm>
            <a:off x="611188" y="2205038"/>
            <a:ext cx="43211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Font typeface="Wingdings" panose="05000000000000000000" pitchFamily="2" charset="2"/>
              <a:buChar char="q"/>
            </a:pPr>
            <a:r>
              <a:rPr lang="en-US" altLang="en-US" sz="2400">
                <a:solidFill>
                  <a:schemeClr val="tx1"/>
                </a:solidFill>
              </a:rPr>
              <a:t>use “../var” to get to the /var directory.</a:t>
            </a:r>
          </a:p>
        </p:txBody>
      </p:sp>
      <p:sp>
        <p:nvSpPr>
          <p:cNvPr id="27664" name="Rectangle 16">
            <a:extLst>
              <a:ext uri="{FF2B5EF4-FFF2-40B4-BE49-F238E27FC236}">
                <a16:creationId xmlns:a16="http://schemas.microsoft.com/office/drawing/2014/main" id="{970C487E-C356-4318-A88D-DAB2A8BFEC61}"/>
              </a:ext>
            </a:extLst>
          </p:cNvPr>
          <p:cNvSpPr>
            <a:spLocks noChangeArrowheads="1"/>
          </p:cNvSpPr>
          <p:nvPr/>
        </p:nvSpPr>
        <p:spPr bwMode="auto">
          <a:xfrm>
            <a:off x="685800" y="4191000"/>
            <a:ext cx="3810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GB" altLang="en-US" sz="2400">
              <a:solidFill>
                <a:schemeClr val="tx1"/>
              </a:solidFill>
            </a:endParaRPr>
          </a:p>
        </p:txBody>
      </p:sp>
      <p:sp>
        <p:nvSpPr>
          <p:cNvPr id="27677" name="Text Box 29">
            <a:extLst>
              <a:ext uri="{FF2B5EF4-FFF2-40B4-BE49-F238E27FC236}">
                <a16:creationId xmlns:a16="http://schemas.microsoft.com/office/drawing/2014/main" id="{20CF67F3-27D9-4950-A97B-107D214ABC82}"/>
              </a:ext>
            </a:extLst>
          </p:cNvPr>
          <p:cNvSpPr txBox="1">
            <a:spLocks noChangeArrowheads="1"/>
          </p:cNvSpPr>
          <p:nvPr/>
        </p:nvSpPr>
        <p:spPr bwMode="auto">
          <a:xfrm>
            <a:off x="3581400" y="44196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news </a:t>
            </a:r>
          </a:p>
        </p:txBody>
      </p:sp>
      <p:sp>
        <p:nvSpPr>
          <p:cNvPr id="27678" name="Text Box 30">
            <a:extLst>
              <a:ext uri="{FF2B5EF4-FFF2-40B4-BE49-F238E27FC236}">
                <a16:creationId xmlns:a16="http://schemas.microsoft.com/office/drawing/2014/main" id="{6C63E922-89C3-4426-8103-D5FABEEB4E1A}"/>
              </a:ext>
            </a:extLst>
          </p:cNvPr>
          <p:cNvSpPr txBox="1">
            <a:spLocks noChangeArrowheads="1"/>
          </p:cNvSpPr>
          <p:nvPr/>
        </p:nvSpPr>
        <p:spPr bwMode="auto">
          <a:xfrm>
            <a:off x="5486400" y="44196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mail </a:t>
            </a:r>
          </a:p>
        </p:txBody>
      </p:sp>
      <p:sp>
        <p:nvSpPr>
          <p:cNvPr id="27679" name="Line 31">
            <a:extLst>
              <a:ext uri="{FF2B5EF4-FFF2-40B4-BE49-F238E27FC236}">
                <a16:creationId xmlns:a16="http://schemas.microsoft.com/office/drawing/2014/main" id="{3153E65E-9820-45E0-A82E-796ADEEA996F}"/>
              </a:ext>
            </a:extLst>
          </p:cNvPr>
          <p:cNvSpPr>
            <a:spLocks noChangeShapeType="1"/>
          </p:cNvSpPr>
          <p:nvPr/>
        </p:nvSpPr>
        <p:spPr bwMode="auto">
          <a:xfrm flipH="1">
            <a:off x="4343400" y="4114800"/>
            <a:ext cx="762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80" name="Line 32">
            <a:extLst>
              <a:ext uri="{FF2B5EF4-FFF2-40B4-BE49-F238E27FC236}">
                <a16:creationId xmlns:a16="http://schemas.microsoft.com/office/drawing/2014/main" id="{2B778DD9-4726-44D1-9E83-C9C15CE6CA1A}"/>
              </a:ext>
            </a:extLst>
          </p:cNvPr>
          <p:cNvSpPr>
            <a:spLocks noChangeShapeType="1"/>
          </p:cNvSpPr>
          <p:nvPr/>
        </p:nvSpPr>
        <p:spPr bwMode="auto">
          <a:xfrm>
            <a:off x="5105400" y="4114800"/>
            <a:ext cx="1143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81" name="Text Box 33">
            <a:extLst>
              <a:ext uri="{FF2B5EF4-FFF2-40B4-BE49-F238E27FC236}">
                <a16:creationId xmlns:a16="http://schemas.microsoft.com/office/drawing/2014/main" id="{B848DFFE-ED42-43FC-B46A-BCA9EFDA452A}"/>
              </a:ext>
            </a:extLst>
          </p:cNvPr>
          <p:cNvSpPr txBox="1">
            <a:spLocks noChangeArrowheads="1"/>
          </p:cNvSpPr>
          <p:nvPr/>
        </p:nvSpPr>
        <p:spPr bwMode="auto">
          <a:xfrm>
            <a:off x="4343400" y="36576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ld </a:t>
            </a:r>
          </a:p>
        </p:txBody>
      </p:sp>
      <p:sp>
        <p:nvSpPr>
          <p:cNvPr id="27682" name="Line 34">
            <a:extLst>
              <a:ext uri="{FF2B5EF4-FFF2-40B4-BE49-F238E27FC236}">
                <a16:creationId xmlns:a16="http://schemas.microsoft.com/office/drawing/2014/main" id="{BF2F4AC0-9A53-497F-8BA5-9D1F2B515BB3}"/>
              </a:ext>
            </a:extLst>
          </p:cNvPr>
          <p:cNvSpPr>
            <a:spLocks noChangeShapeType="1"/>
          </p:cNvSpPr>
          <p:nvPr/>
        </p:nvSpPr>
        <p:spPr bwMode="auto">
          <a:xfrm flipH="1">
            <a:off x="5181600" y="34290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83" name="Text Box 35">
            <a:extLst>
              <a:ext uri="{FF2B5EF4-FFF2-40B4-BE49-F238E27FC236}">
                <a16:creationId xmlns:a16="http://schemas.microsoft.com/office/drawing/2014/main" id="{31D0E49E-2517-419A-AB41-F84C14C2716A}"/>
              </a:ext>
            </a:extLst>
          </p:cNvPr>
          <p:cNvSpPr txBox="1">
            <a:spLocks noChangeArrowheads="1"/>
          </p:cNvSpPr>
          <p:nvPr/>
        </p:nvSpPr>
        <p:spPr bwMode="auto">
          <a:xfrm>
            <a:off x="6019800" y="22860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 </a:t>
            </a:r>
          </a:p>
        </p:txBody>
      </p:sp>
      <p:sp>
        <p:nvSpPr>
          <p:cNvPr id="27684" name="Text Box 36">
            <a:extLst>
              <a:ext uri="{FF2B5EF4-FFF2-40B4-BE49-F238E27FC236}">
                <a16:creationId xmlns:a16="http://schemas.microsoft.com/office/drawing/2014/main" id="{58D940EC-7886-4498-B24F-A82F33B66FDE}"/>
              </a:ext>
            </a:extLst>
          </p:cNvPr>
          <p:cNvSpPr txBox="1">
            <a:spLocks noChangeArrowheads="1"/>
          </p:cNvSpPr>
          <p:nvPr/>
        </p:nvSpPr>
        <p:spPr bwMode="auto">
          <a:xfrm>
            <a:off x="5029200" y="29718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tmp </a:t>
            </a:r>
          </a:p>
        </p:txBody>
      </p:sp>
      <p:sp>
        <p:nvSpPr>
          <p:cNvPr id="27685" name="Text Box 37">
            <a:extLst>
              <a:ext uri="{FF2B5EF4-FFF2-40B4-BE49-F238E27FC236}">
                <a16:creationId xmlns:a16="http://schemas.microsoft.com/office/drawing/2014/main" id="{C23D1289-1D1E-48B6-A9AB-0B5205972E7A}"/>
              </a:ext>
            </a:extLst>
          </p:cNvPr>
          <p:cNvSpPr txBox="1">
            <a:spLocks noChangeArrowheads="1"/>
          </p:cNvSpPr>
          <p:nvPr/>
        </p:nvSpPr>
        <p:spPr bwMode="auto">
          <a:xfrm>
            <a:off x="7010400" y="2971800"/>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var </a:t>
            </a:r>
          </a:p>
        </p:txBody>
      </p:sp>
      <p:sp>
        <p:nvSpPr>
          <p:cNvPr id="27686" name="Line 38">
            <a:extLst>
              <a:ext uri="{FF2B5EF4-FFF2-40B4-BE49-F238E27FC236}">
                <a16:creationId xmlns:a16="http://schemas.microsoft.com/office/drawing/2014/main" id="{0A2276CD-1AE5-4C67-957C-37B9D1BFCA85}"/>
              </a:ext>
            </a:extLst>
          </p:cNvPr>
          <p:cNvSpPr>
            <a:spLocks noChangeShapeType="1"/>
          </p:cNvSpPr>
          <p:nvPr/>
        </p:nvSpPr>
        <p:spPr bwMode="auto">
          <a:xfrm flipH="1">
            <a:off x="5867400" y="2743200"/>
            <a:ext cx="914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87" name="Line 39">
            <a:extLst>
              <a:ext uri="{FF2B5EF4-FFF2-40B4-BE49-F238E27FC236}">
                <a16:creationId xmlns:a16="http://schemas.microsoft.com/office/drawing/2014/main" id="{A3F6E0A4-C3A7-40D6-A205-367DE035AD4B}"/>
              </a:ext>
            </a:extLst>
          </p:cNvPr>
          <p:cNvSpPr>
            <a:spLocks noChangeShapeType="1"/>
          </p:cNvSpPr>
          <p:nvPr/>
        </p:nvSpPr>
        <p:spPr bwMode="auto">
          <a:xfrm>
            <a:off x="6781800" y="2743200"/>
            <a:ext cx="1066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7650"/>
                                        </p:tgtEl>
                                        <p:attrNameLst>
                                          <p:attrName>style.visibility</p:attrName>
                                        </p:attrNameLst>
                                      </p:cBhvr>
                                      <p:to>
                                        <p:strVal val="visible"/>
                                      </p:to>
                                    </p:set>
                                    <p:anim calcmode="discrete" valueType="clr">
                                      <p:cBhvr override="childStyle">
                                        <p:cTn id="7" dur="80"/>
                                        <p:tgtEl>
                                          <p:spTgt spid="2765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650"/>
                                        </p:tgtEl>
                                        <p:attrNameLst>
                                          <p:attrName>fillcolor</p:attrName>
                                        </p:attrNameLst>
                                      </p:cBhvr>
                                      <p:tavLst>
                                        <p:tav tm="0">
                                          <p:val>
                                            <p:clrVal>
                                              <a:schemeClr val="accent2"/>
                                            </p:clrVal>
                                          </p:val>
                                        </p:tav>
                                        <p:tav tm="50000">
                                          <p:val>
                                            <p:clrVal>
                                              <a:schemeClr val="hlink"/>
                                            </p:clrVal>
                                          </p:val>
                                        </p:tav>
                                      </p:tavLst>
                                    </p:anim>
                                    <p:set>
                                      <p:cBhvr>
                                        <p:cTn id="9" dur="80"/>
                                        <p:tgtEl>
                                          <p:spTgt spid="27650"/>
                                        </p:tgtEl>
                                        <p:attrNameLst>
                                          <p:attrName>fill.type</p:attrName>
                                        </p:attrNameLst>
                                      </p:cBhvr>
                                      <p:to>
                                        <p:strVal val="solid"/>
                                      </p:to>
                                    </p:set>
                                  </p:childTnLst>
                                </p:cTn>
                              </p:par>
                            </p:childTnLst>
                          </p:cTn>
                        </p:par>
                        <p:par>
                          <p:cTn id="10" fill="hold" nodeType="afterGroup">
                            <p:stCondLst>
                              <p:cond delay="800"/>
                            </p:stCondLst>
                            <p:childTnLst>
                              <p:par>
                                <p:cTn id="11" presetID="5" presetClass="entr" presetSubtype="10" fill="hold" grpId="0" nodeType="afterEffect">
                                  <p:stCondLst>
                                    <p:cond delay="0"/>
                                  </p:stCondLst>
                                  <p:childTnLst>
                                    <p:set>
                                      <p:cBhvr>
                                        <p:cTn id="12" dur="1" fill="hold">
                                          <p:stCondLst>
                                            <p:cond delay="0"/>
                                          </p:stCondLst>
                                        </p:cTn>
                                        <p:tgtEl>
                                          <p:spTgt spid="27651">
                                            <p:txEl>
                                              <p:pRg st="0" end="0"/>
                                            </p:txEl>
                                          </p:spTgt>
                                        </p:tgtEl>
                                        <p:attrNameLst>
                                          <p:attrName>style.visibility</p:attrName>
                                        </p:attrNameLst>
                                      </p:cBhvr>
                                      <p:to>
                                        <p:strVal val="visible"/>
                                      </p:to>
                                    </p:set>
                                    <p:animEffect transition="in" filter="checkerboard(across)">
                                      <p:cBhvr>
                                        <p:cTn id="13" dur="500"/>
                                        <p:tgtEl>
                                          <p:spTgt spid="27651">
                                            <p:txEl>
                                              <p:pRg st="0" end="0"/>
                                            </p:txEl>
                                          </p:spTgt>
                                        </p:tgtEl>
                                      </p:cBhvr>
                                    </p:animEffect>
                                  </p:childTnLst>
                                </p:cTn>
                              </p:par>
                            </p:childTnLst>
                          </p:cTn>
                        </p:par>
                        <p:par>
                          <p:cTn id="14" fill="hold" nodeType="afterGroup">
                            <p:stCondLst>
                              <p:cond delay="1300"/>
                            </p:stCondLst>
                            <p:childTnLst>
                              <p:par>
                                <p:cTn id="15" presetID="2" presetClass="entr" presetSubtype="1" fill="hold" grpId="0" nodeType="afterEffect">
                                  <p:stCondLst>
                                    <p:cond delay="0"/>
                                  </p:stCondLst>
                                  <p:childTnLst>
                                    <p:set>
                                      <p:cBhvr>
                                        <p:cTn id="16" dur="1" fill="hold">
                                          <p:stCondLst>
                                            <p:cond delay="0"/>
                                          </p:stCondLst>
                                        </p:cTn>
                                        <p:tgtEl>
                                          <p:spTgt spid="27683"/>
                                        </p:tgtEl>
                                        <p:attrNameLst>
                                          <p:attrName>style.visibility</p:attrName>
                                        </p:attrNameLst>
                                      </p:cBhvr>
                                      <p:to>
                                        <p:strVal val="visible"/>
                                      </p:to>
                                    </p:set>
                                    <p:anim calcmode="lin" valueType="num">
                                      <p:cBhvr additive="base">
                                        <p:cTn id="17" dur="500" fill="hold"/>
                                        <p:tgtEl>
                                          <p:spTgt spid="27683"/>
                                        </p:tgtEl>
                                        <p:attrNameLst>
                                          <p:attrName>ppt_x</p:attrName>
                                        </p:attrNameLst>
                                      </p:cBhvr>
                                      <p:tavLst>
                                        <p:tav tm="0">
                                          <p:val>
                                            <p:strVal val="#ppt_x"/>
                                          </p:val>
                                        </p:tav>
                                        <p:tav tm="100000">
                                          <p:val>
                                            <p:strVal val="#ppt_x"/>
                                          </p:val>
                                        </p:tav>
                                      </p:tavLst>
                                    </p:anim>
                                    <p:anim calcmode="lin" valueType="num">
                                      <p:cBhvr additive="base">
                                        <p:cTn id="18" dur="500" fill="hold"/>
                                        <p:tgtEl>
                                          <p:spTgt spid="27683"/>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800"/>
                            </p:stCondLst>
                            <p:childTnLst>
                              <p:par>
                                <p:cTn id="20" presetID="2" presetClass="entr" presetSubtype="12" fill="hold" nodeType="afterEffect">
                                  <p:stCondLst>
                                    <p:cond delay="0"/>
                                  </p:stCondLst>
                                  <p:childTnLst>
                                    <p:set>
                                      <p:cBhvr>
                                        <p:cTn id="21" dur="1" fill="hold">
                                          <p:stCondLst>
                                            <p:cond delay="0"/>
                                          </p:stCondLst>
                                        </p:cTn>
                                        <p:tgtEl>
                                          <p:spTgt spid="27686"/>
                                        </p:tgtEl>
                                        <p:attrNameLst>
                                          <p:attrName>style.visibility</p:attrName>
                                        </p:attrNameLst>
                                      </p:cBhvr>
                                      <p:to>
                                        <p:strVal val="visible"/>
                                      </p:to>
                                    </p:set>
                                    <p:anim calcmode="lin" valueType="num">
                                      <p:cBhvr additive="base">
                                        <p:cTn id="22" dur="500" fill="hold"/>
                                        <p:tgtEl>
                                          <p:spTgt spid="27686"/>
                                        </p:tgtEl>
                                        <p:attrNameLst>
                                          <p:attrName>ppt_x</p:attrName>
                                        </p:attrNameLst>
                                      </p:cBhvr>
                                      <p:tavLst>
                                        <p:tav tm="0">
                                          <p:val>
                                            <p:strVal val="0-#ppt_w/2"/>
                                          </p:val>
                                        </p:tav>
                                        <p:tav tm="100000">
                                          <p:val>
                                            <p:strVal val="#ppt_x"/>
                                          </p:val>
                                        </p:tav>
                                      </p:tavLst>
                                    </p:anim>
                                    <p:anim calcmode="lin" valueType="num">
                                      <p:cBhvr additive="base">
                                        <p:cTn id="23" dur="500" fill="hold"/>
                                        <p:tgtEl>
                                          <p:spTgt spid="27686"/>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300"/>
                            </p:stCondLst>
                            <p:childTnLst>
                              <p:par>
                                <p:cTn id="25" presetID="2" presetClass="entr" presetSubtype="6" fill="hold" nodeType="afterEffect">
                                  <p:stCondLst>
                                    <p:cond delay="0"/>
                                  </p:stCondLst>
                                  <p:childTnLst>
                                    <p:set>
                                      <p:cBhvr>
                                        <p:cTn id="26" dur="1" fill="hold">
                                          <p:stCondLst>
                                            <p:cond delay="0"/>
                                          </p:stCondLst>
                                        </p:cTn>
                                        <p:tgtEl>
                                          <p:spTgt spid="27687"/>
                                        </p:tgtEl>
                                        <p:attrNameLst>
                                          <p:attrName>style.visibility</p:attrName>
                                        </p:attrNameLst>
                                      </p:cBhvr>
                                      <p:to>
                                        <p:strVal val="visible"/>
                                      </p:to>
                                    </p:set>
                                    <p:anim calcmode="lin" valueType="num">
                                      <p:cBhvr additive="base">
                                        <p:cTn id="27" dur="500" fill="hold"/>
                                        <p:tgtEl>
                                          <p:spTgt spid="27687"/>
                                        </p:tgtEl>
                                        <p:attrNameLst>
                                          <p:attrName>ppt_x</p:attrName>
                                        </p:attrNameLst>
                                      </p:cBhvr>
                                      <p:tavLst>
                                        <p:tav tm="0">
                                          <p:val>
                                            <p:strVal val="1+#ppt_w/2"/>
                                          </p:val>
                                        </p:tav>
                                        <p:tav tm="100000">
                                          <p:val>
                                            <p:strVal val="#ppt_x"/>
                                          </p:val>
                                        </p:tav>
                                      </p:tavLst>
                                    </p:anim>
                                    <p:anim calcmode="lin" valueType="num">
                                      <p:cBhvr additive="base">
                                        <p:cTn id="28" dur="500" fill="hold"/>
                                        <p:tgtEl>
                                          <p:spTgt spid="27687"/>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800"/>
                            </p:stCondLst>
                            <p:childTnLst>
                              <p:par>
                                <p:cTn id="30" presetID="2" presetClass="entr" presetSubtype="4" fill="hold" grpId="0" nodeType="afterEffect">
                                  <p:stCondLst>
                                    <p:cond delay="0"/>
                                  </p:stCondLst>
                                  <p:childTnLst>
                                    <p:set>
                                      <p:cBhvr>
                                        <p:cTn id="31" dur="1" fill="hold">
                                          <p:stCondLst>
                                            <p:cond delay="0"/>
                                          </p:stCondLst>
                                        </p:cTn>
                                        <p:tgtEl>
                                          <p:spTgt spid="27684"/>
                                        </p:tgtEl>
                                        <p:attrNameLst>
                                          <p:attrName>style.visibility</p:attrName>
                                        </p:attrNameLst>
                                      </p:cBhvr>
                                      <p:to>
                                        <p:strVal val="visible"/>
                                      </p:to>
                                    </p:set>
                                    <p:anim calcmode="lin" valueType="num">
                                      <p:cBhvr additive="base">
                                        <p:cTn id="32" dur="500" fill="hold"/>
                                        <p:tgtEl>
                                          <p:spTgt spid="27684"/>
                                        </p:tgtEl>
                                        <p:attrNameLst>
                                          <p:attrName>ppt_x</p:attrName>
                                        </p:attrNameLst>
                                      </p:cBhvr>
                                      <p:tavLst>
                                        <p:tav tm="0">
                                          <p:val>
                                            <p:strVal val="#ppt_x"/>
                                          </p:val>
                                        </p:tav>
                                        <p:tav tm="100000">
                                          <p:val>
                                            <p:strVal val="#ppt_x"/>
                                          </p:val>
                                        </p:tav>
                                      </p:tavLst>
                                    </p:anim>
                                    <p:anim calcmode="lin" valueType="num">
                                      <p:cBhvr additive="base">
                                        <p:cTn id="33" dur="500" fill="hold"/>
                                        <p:tgtEl>
                                          <p:spTgt spid="27684"/>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300"/>
                            </p:stCondLst>
                            <p:childTnLst>
                              <p:par>
                                <p:cTn id="35" presetID="2" presetClass="entr" presetSubtype="4" fill="hold" grpId="0" nodeType="afterEffect">
                                  <p:stCondLst>
                                    <p:cond delay="0"/>
                                  </p:stCondLst>
                                  <p:childTnLst>
                                    <p:set>
                                      <p:cBhvr>
                                        <p:cTn id="36" dur="1" fill="hold">
                                          <p:stCondLst>
                                            <p:cond delay="0"/>
                                          </p:stCondLst>
                                        </p:cTn>
                                        <p:tgtEl>
                                          <p:spTgt spid="27685"/>
                                        </p:tgtEl>
                                        <p:attrNameLst>
                                          <p:attrName>style.visibility</p:attrName>
                                        </p:attrNameLst>
                                      </p:cBhvr>
                                      <p:to>
                                        <p:strVal val="visible"/>
                                      </p:to>
                                    </p:set>
                                    <p:anim calcmode="lin" valueType="num">
                                      <p:cBhvr additive="base">
                                        <p:cTn id="37" dur="500" fill="hold"/>
                                        <p:tgtEl>
                                          <p:spTgt spid="27685"/>
                                        </p:tgtEl>
                                        <p:attrNameLst>
                                          <p:attrName>ppt_x</p:attrName>
                                        </p:attrNameLst>
                                      </p:cBhvr>
                                      <p:tavLst>
                                        <p:tav tm="0">
                                          <p:val>
                                            <p:strVal val="#ppt_x"/>
                                          </p:val>
                                        </p:tav>
                                        <p:tav tm="100000">
                                          <p:val>
                                            <p:strVal val="#ppt_x"/>
                                          </p:val>
                                        </p:tav>
                                      </p:tavLst>
                                    </p:anim>
                                    <p:anim calcmode="lin" valueType="num">
                                      <p:cBhvr additive="base">
                                        <p:cTn id="38" dur="500" fill="hold"/>
                                        <p:tgtEl>
                                          <p:spTgt spid="27685"/>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800"/>
                            </p:stCondLst>
                            <p:childTnLst>
                              <p:par>
                                <p:cTn id="40" presetID="2" presetClass="entr" presetSubtype="12" fill="hold" nodeType="afterEffect">
                                  <p:stCondLst>
                                    <p:cond delay="0"/>
                                  </p:stCondLst>
                                  <p:childTnLst>
                                    <p:set>
                                      <p:cBhvr>
                                        <p:cTn id="41" dur="1" fill="hold">
                                          <p:stCondLst>
                                            <p:cond delay="0"/>
                                          </p:stCondLst>
                                        </p:cTn>
                                        <p:tgtEl>
                                          <p:spTgt spid="27682"/>
                                        </p:tgtEl>
                                        <p:attrNameLst>
                                          <p:attrName>style.visibility</p:attrName>
                                        </p:attrNameLst>
                                      </p:cBhvr>
                                      <p:to>
                                        <p:strVal val="visible"/>
                                      </p:to>
                                    </p:set>
                                    <p:anim calcmode="lin" valueType="num">
                                      <p:cBhvr additive="base">
                                        <p:cTn id="42" dur="500" fill="hold"/>
                                        <p:tgtEl>
                                          <p:spTgt spid="27682"/>
                                        </p:tgtEl>
                                        <p:attrNameLst>
                                          <p:attrName>ppt_x</p:attrName>
                                        </p:attrNameLst>
                                      </p:cBhvr>
                                      <p:tavLst>
                                        <p:tav tm="0">
                                          <p:val>
                                            <p:strVal val="0-#ppt_w/2"/>
                                          </p:val>
                                        </p:tav>
                                        <p:tav tm="100000">
                                          <p:val>
                                            <p:strVal val="#ppt_x"/>
                                          </p:val>
                                        </p:tav>
                                      </p:tavLst>
                                    </p:anim>
                                    <p:anim calcmode="lin" valueType="num">
                                      <p:cBhvr additive="base">
                                        <p:cTn id="43" dur="500" fill="hold"/>
                                        <p:tgtEl>
                                          <p:spTgt spid="27682"/>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300"/>
                            </p:stCondLst>
                            <p:childTnLst>
                              <p:par>
                                <p:cTn id="45" presetID="2" presetClass="entr" presetSubtype="4" fill="hold" grpId="0" nodeType="afterEffect">
                                  <p:stCondLst>
                                    <p:cond delay="0"/>
                                  </p:stCondLst>
                                  <p:childTnLst>
                                    <p:set>
                                      <p:cBhvr>
                                        <p:cTn id="46" dur="1" fill="hold">
                                          <p:stCondLst>
                                            <p:cond delay="0"/>
                                          </p:stCondLst>
                                        </p:cTn>
                                        <p:tgtEl>
                                          <p:spTgt spid="27681"/>
                                        </p:tgtEl>
                                        <p:attrNameLst>
                                          <p:attrName>style.visibility</p:attrName>
                                        </p:attrNameLst>
                                      </p:cBhvr>
                                      <p:to>
                                        <p:strVal val="visible"/>
                                      </p:to>
                                    </p:set>
                                    <p:anim calcmode="lin" valueType="num">
                                      <p:cBhvr additive="base">
                                        <p:cTn id="47" dur="500" fill="hold"/>
                                        <p:tgtEl>
                                          <p:spTgt spid="27681"/>
                                        </p:tgtEl>
                                        <p:attrNameLst>
                                          <p:attrName>ppt_x</p:attrName>
                                        </p:attrNameLst>
                                      </p:cBhvr>
                                      <p:tavLst>
                                        <p:tav tm="0">
                                          <p:val>
                                            <p:strVal val="#ppt_x"/>
                                          </p:val>
                                        </p:tav>
                                        <p:tav tm="100000">
                                          <p:val>
                                            <p:strVal val="#ppt_x"/>
                                          </p:val>
                                        </p:tav>
                                      </p:tavLst>
                                    </p:anim>
                                    <p:anim calcmode="lin" valueType="num">
                                      <p:cBhvr additive="base">
                                        <p:cTn id="48" dur="500" fill="hold"/>
                                        <p:tgtEl>
                                          <p:spTgt spid="27681"/>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800"/>
                            </p:stCondLst>
                            <p:childTnLst>
                              <p:par>
                                <p:cTn id="50" presetID="2" presetClass="entr" presetSubtype="12" fill="hold" nodeType="afterEffect">
                                  <p:stCondLst>
                                    <p:cond delay="0"/>
                                  </p:stCondLst>
                                  <p:childTnLst>
                                    <p:set>
                                      <p:cBhvr>
                                        <p:cTn id="51" dur="1" fill="hold">
                                          <p:stCondLst>
                                            <p:cond delay="0"/>
                                          </p:stCondLst>
                                        </p:cTn>
                                        <p:tgtEl>
                                          <p:spTgt spid="27679"/>
                                        </p:tgtEl>
                                        <p:attrNameLst>
                                          <p:attrName>style.visibility</p:attrName>
                                        </p:attrNameLst>
                                      </p:cBhvr>
                                      <p:to>
                                        <p:strVal val="visible"/>
                                      </p:to>
                                    </p:set>
                                    <p:anim calcmode="lin" valueType="num">
                                      <p:cBhvr additive="base">
                                        <p:cTn id="52" dur="500" fill="hold"/>
                                        <p:tgtEl>
                                          <p:spTgt spid="27679"/>
                                        </p:tgtEl>
                                        <p:attrNameLst>
                                          <p:attrName>ppt_x</p:attrName>
                                        </p:attrNameLst>
                                      </p:cBhvr>
                                      <p:tavLst>
                                        <p:tav tm="0">
                                          <p:val>
                                            <p:strVal val="0-#ppt_w/2"/>
                                          </p:val>
                                        </p:tav>
                                        <p:tav tm="100000">
                                          <p:val>
                                            <p:strVal val="#ppt_x"/>
                                          </p:val>
                                        </p:tav>
                                      </p:tavLst>
                                    </p:anim>
                                    <p:anim calcmode="lin" valueType="num">
                                      <p:cBhvr additive="base">
                                        <p:cTn id="53" dur="500" fill="hold"/>
                                        <p:tgtEl>
                                          <p:spTgt spid="27679"/>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300"/>
                            </p:stCondLst>
                            <p:childTnLst>
                              <p:par>
                                <p:cTn id="55" presetID="2" presetClass="entr" presetSubtype="6" fill="hold" nodeType="afterEffect">
                                  <p:stCondLst>
                                    <p:cond delay="0"/>
                                  </p:stCondLst>
                                  <p:childTnLst>
                                    <p:set>
                                      <p:cBhvr>
                                        <p:cTn id="56" dur="1" fill="hold">
                                          <p:stCondLst>
                                            <p:cond delay="0"/>
                                          </p:stCondLst>
                                        </p:cTn>
                                        <p:tgtEl>
                                          <p:spTgt spid="27680"/>
                                        </p:tgtEl>
                                        <p:attrNameLst>
                                          <p:attrName>style.visibility</p:attrName>
                                        </p:attrNameLst>
                                      </p:cBhvr>
                                      <p:to>
                                        <p:strVal val="visible"/>
                                      </p:to>
                                    </p:set>
                                    <p:anim calcmode="lin" valueType="num">
                                      <p:cBhvr additive="base">
                                        <p:cTn id="57" dur="500" fill="hold"/>
                                        <p:tgtEl>
                                          <p:spTgt spid="27680"/>
                                        </p:tgtEl>
                                        <p:attrNameLst>
                                          <p:attrName>ppt_x</p:attrName>
                                        </p:attrNameLst>
                                      </p:cBhvr>
                                      <p:tavLst>
                                        <p:tav tm="0">
                                          <p:val>
                                            <p:strVal val="1+#ppt_w/2"/>
                                          </p:val>
                                        </p:tav>
                                        <p:tav tm="100000">
                                          <p:val>
                                            <p:strVal val="#ppt_x"/>
                                          </p:val>
                                        </p:tav>
                                      </p:tavLst>
                                    </p:anim>
                                    <p:anim calcmode="lin" valueType="num">
                                      <p:cBhvr additive="base">
                                        <p:cTn id="58" dur="500" fill="hold"/>
                                        <p:tgtEl>
                                          <p:spTgt spid="27680"/>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800"/>
                            </p:stCondLst>
                            <p:childTnLst>
                              <p:par>
                                <p:cTn id="60" presetID="2" presetClass="entr" presetSubtype="4" fill="hold" grpId="0" nodeType="afterEffect">
                                  <p:stCondLst>
                                    <p:cond delay="0"/>
                                  </p:stCondLst>
                                  <p:childTnLst>
                                    <p:set>
                                      <p:cBhvr>
                                        <p:cTn id="61" dur="1" fill="hold">
                                          <p:stCondLst>
                                            <p:cond delay="0"/>
                                          </p:stCondLst>
                                        </p:cTn>
                                        <p:tgtEl>
                                          <p:spTgt spid="27677"/>
                                        </p:tgtEl>
                                        <p:attrNameLst>
                                          <p:attrName>style.visibility</p:attrName>
                                        </p:attrNameLst>
                                      </p:cBhvr>
                                      <p:to>
                                        <p:strVal val="visible"/>
                                      </p:to>
                                    </p:set>
                                    <p:anim calcmode="lin" valueType="num">
                                      <p:cBhvr additive="base">
                                        <p:cTn id="62" dur="500" fill="hold"/>
                                        <p:tgtEl>
                                          <p:spTgt spid="27677"/>
                                        </p:tgtEl>
                                        <p:attrNameLst>
                                          <p:attrName>ppt_x</p:attrName>
                                        </p:attrNameLst>
                                      </p:cBhvr>
                                      <p:tavLst>
                                        <p:tav tm="0">
                                          <p:val>
                                            <p:strVal val="#ppt_x"/>
                                          </p:val>
                                        </p:tav>
                                        <p:tav tm="100000">
                                          <p:val>
                                            <p:strVal val="#ppt_x"/>
                                          </p:val>
                                        </p:tav>
                                      </p:tavLst>
                                    </p:anim>
                                    <p:anim calcmode="lin" valueType="num">
                                      <p:cBhvr additive="base">
                                        <p:cTn id="63" dur="500" fill="hold"/>
                                        <p:tgtEl>
                                          <p:spTgt spid="27677"/>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300"/>
                            </p:stCondLst>
                            <p:childTnLst>
                              <p:par>
                                <p:cTn id="65" presetID="2" presetClass="entr" presetSubtype="4" fill="hold" grpId="0" nodeType="afterEffect">
                                  <p:stCondLst>
                                    <p:cond delay="0"/>
                                  </p:stCondLst>
                                  <p:childTnLst>
                                    <p:set>
                                      <p:cBhvr>
                                        <p:cTn id="66" dur="1" fill="hold">
                                          <p:stCondLst>
                                            <p:cond delay="0"/>
                                          </p:stCondLst>
                                        </p:cTn>
                                        <p:tgtEl>
                                          <p:spTgt spid="27678"/>
                                        </p:tgtEl>
                                        <p:attrNameLst>
                                          <p:attrName>style.visibility</p:attrName>
                                        </p:attrNameLst>
                                      </p:cBhvr>
                                      <p:to>
                                        <p:strVal val="visible"/>
                                      </p:to>
                                    </p:set>
                                    <p:anim calcmode="lin" valueType="num">
                                      <p:cBhvr additive="base">
                                        <p:cTn id="67" dur="500" fill="hold"/>
                                        <p:tgtEl>
                                          <p:spTgt spid="27678"/>
                                        </p:tgtEl>
                                        <p:attrNameLst>
                                          <p:attrName>ppt_x</p:attrName>
                                        </p:attrNameLst>
                                      </p:cBhvr>
                                      <p:tavLst>
                                        <p:tav tm="0">
                                          <p:val>
                                            <p:strVal val="#ppt_x"/>
                                          </p:val>
                                        </p:tav>
                                        <p:tav tm="100000">
                                          <p:val>
                                            <p:strVal val="#ppt_x"/>
                                          </p:val>
                                        </p:tav>
                                      </p:tavLst>
                                    </p:anim>
                                    <p:anim calcmode="lin" valueType="num">
                                      <p:cBhvr additive="base">
                                        <p:cTn id="68" dur="500" fill="hold"/>
                                        <p:tgtEl>
                                          <p:spTgt spid="27678"/>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6800"/>
                            </p:stCondLst>
                            <p:childTnLst>
                              <p:par>
                                <p:cTn id="70" presetID="2" presetClass="entr" presetSubtype="8" fill="hold" grpId="0" nodeType="afterEffect">
                                  <p:stCondLst>
                                    <p:cond delay="0"/>
                                  </p:stCondLst>
                                  <p:childTnLst>
                                    <p:set>
                                      <p:cBhvr>
                                        <p:cTn id="71" dur="1" fill="hold">
                                          <p:stCondLst>
                                            <p:cond delay="0"/>
                                          </p:stCondLst>
                                        </p:cTn>
                                        <p:tgtEl>
                                          <p:spTgt spid="27663"/>
                                        </p:tgtEl>
                                        <p:attrNameLst>
                                          <p:attrName>style.visibility</p:attrName>
                                        </p:attrNameLst>
                                      </p:cBhvr>
                                      <p:to>
                                        <p:strVal val="visible"/>
                                      </p:to>
                                    </p:set>
                                    <p:anim calcmode="lin" valueType="num">
                                      <p:cBhvr additive="base">
                                        <p:cTn id="72" dur="500" fill="hold"/>
                                        <p:tgtEl>
                                          <p:spTgt spid="27663"/>
                                        </p:tgtEl>
                                        <p:attrNameLst>
                                          <p:attrName>ppt_x</p:attrName>
                                        </p:attrNameLst>
                                      </p:cBhvr>
                                      <p:tavLst>
                                        <p:tav tm="0">
                                          <p:val>
                                            <p:strVal val="0-#ppt_w/2"/>
                                          </p:val>
                                        </p:tav>
                                        <p:tav tm="100000">
                                          <p:val>
                                            <p:strVal val="#ppt_x"/>
                                          </p:val>
                                        </p:tav>
                                      </p:tavLst>
                                    </p:anim>
                                    <p:anim calcmode="lin" valueType="num">
                                      <p:cBhvr additive="base">
                                        <p:cTn id="73" dur="500" fill="hold"/>
                                        <p:tgtEl>
                                          <p:spTgt spid="276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build="p"/>
      <p:bldP spid="27663" grpId="0" autoUpdateAnimBg="0"/>
      <p:bldP spid="27677" grpId="0" animBg="1"/>
      <p:bldP spid="27678" grpId="0" animBg="1"/>
      <p:bldP spid="27681" grpId="0" animBg="1"/>
      <p:bldP spid="27683" grpId="0" animBg="1"/>
      <p:bldP spid="27684" grpId="0" animBg="1"/>
      <p:bldP spid="27685"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093AE118-6C28-4549-8A6D-2672EFA2F81C}"/>
              </a:ext>
            </a:extLst>
          </p:cNvPr>
          <p:cNvSpPr>
            <a:spLocks noGrp="1"/>
          </p:cNvSpPr>
          <p:nvPr>
            <p:ph type="sldNum" sz="quarter" idx="10"/>
          </p:nvPr>
        </p:nvSpPr>
        <p:spPr/>
        <p:txBody>
          <a:bodyPr/>
          <a:lstStyle/>
          <a:p>
            <a:r>
              <a:rPr lang="en-GB" altLang="en-US"/>
              <a:t>Page </a:t>
            </a:r>
            <a:fld id="{4E97A12A-971D-472F-B5D3-0C93722CB409}" type="slidenum">
              <a:rPr lang="en-GB" altLang="en-US"/>
              <a:pPr/>
              <a:t>89</a:t>
            </a:fld>
            <a:r>
              <a:rPr lang="en-GB" altLang="en-US" sz="1400" b="0">
                <a:solidFill>
                  <a:schemeClr val="tx1"/>
                </a:solidFill>
              </a:rPr>
              <a:t> | 05 June 2006 | UNIX Fundamentals </a:t>
            </a:r>
          </a:p>
        </p:txBody>
      </p:sp>
      <p:sp>
        <p:nvSpPr>
          <p:cNvPr id="29698" name="Rectangle 2">
            <a:extLst>
              <a:ext uri="{FF2B5EF4-FFF2-40B4-BE49-F238E27FC236}">
                <a16:creationId xmlns:a16="http://schemas.microsoft.com/office/drawing/2014/main" id="{8CA362F8-F611-4FB1-B63F-41058518E847}"/>
              </a:ext>
            </a:extLst>
          </p:cNvPr>
          <p:cNvSpPr>
            <a:spLocks noGrp="1" noChangeArrowheads="1"/>
          </p:cNvSpPr>
          <p:nvPr>
            <p:ph type="title"/>
          </p:nvPr>
        </p:nvSpPr>
        <p:spPr/>
        <p:txBody>
          <a:bodyPr/>
          <a:lstStyle/>
          <a:p>
            <a:r>
              <a:rPr lang="en-US" altLang="en-US"/>
              <a:t>Directory Structures</a:t>
            </a:r>
          </a:p>
        </p:txBody>
      </p:sp>
      <p:sp>
        <p:nvSpPr>
          <p:cNvPr id="29699" name="Rectangle 3">
            <a:extLst>
              <a:ext uri="{FF2B5EF4-FFF2-40B4-BE49-F238E27FC236}">
                <a16:creationId xmlns:a16="http://schemas.microsoft.com/office/drawing/2014/main" id="{B6648AEE-68ED-4C03-AEC1-F6B3E924479B}"/>
              </a:ext>
            </a:extLst>
          </p:cNvPr>
          <p:cNvSpPr>
            <a:spLocks noGrp="1" noChangeArrowheads="1"/>
          </p:cNvSpPr>
          <p:nvPr>
            <p:ph type="body" sz="half" idx="1"/>
          </p:nvPr>
        </p:nvSpPr>
        <p:spPr>
          <a:xfrm>
            <a:off x="685800" y="1352550"/>
            <a:ext cx="3810000" cy="1765300"/>
          </a:xfrm>
        </p:spPr>
        <p:txBody>
          <a:bodyPr/>
          <a:lstStyle/>
          <a:p>
            <a:r>
              <a:rPr lang="en-US" altLang="en-US" sz="2000"/>
              <a:t>To find out what your current directory is, use the UNIX command “pwd”.</a:t>
            </a:r>
            <a:endParaRPr lang="en-US" altLang="en-US"/>
          </a:p>
        </p:txBody>
      </p:sp>
      <p:sp>
        <p:nvSpPr>
          <p:cNvPr id="29713" name="Text Box 17">
            <a:extLst>
              <a:ext uri="{FF2B5EF4-FFF2-40B4-BE49-F238E27FC236}">
                <a16:creationId xmlns:a16="http://schemas.microsoft.com/office/drawing/2014/main" id="{32AAE0C6-8675-4B41-86DC-FFAEA90E50BE}"/>
              </a:ext>
            </a:extLst>
          </p:cNvPr>
          <p:cNvSpPr txBox="1">
            <a:spLocks noChangeArrowheads="1"/>
          </p:cNvSpPr>
          <p:nvPr/>
        </p:nvSpPr>
        <p:spPr bwMode="auto">
          <a:xfrm>
            <a:off x="539750" y="4797425"/>
            <a:ext cx="5400675" cy="83343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pwd</a:t>
            </a:r>
          </a:p>
          <a:p>
            <a:pPr algn="l">
              <a:spcBef>
                <a:spcPct val="50000"/>
              </a:spcBef>
            </a:pPr>
            <a:r>
              <a:rPr lang="en-US" altLang="en-US" sz="1200">
                <a:solidFill>
                  <a:srgbClr val="00FF00"/>
                </a:solidFill>
                <a:latin typeface="Courier New" panose="02070309020205020404" pitchFamily="49" charset="0"/>
              </a:rPr>
              <a:t>/tmp/ld</a:t>
            </a:r>
          </a:p>
          <a:p>
            <a:pPr algn="l">
              <a:spcBef>
                <a:spcPct val="50000"/>
              </a:spcBef>
            </a:pPr>
            <a:r>
              <a:rPr lang="en-US" altLang="en-US" sz="1200">
                <a:solidFill>
                  <a:srgbClr val="00FF00"/>
                </a:solidFill>
                <a:latin typeface="Courier New" panose="02070309020205020404" pitchFamily="49" charset="0"/>
              </a:rPr>
              <a:t>$</a:t>
            </a:r>
          </a:p>
        </p:txBody>
      </p:sp>
      <p:sp>
        <p:nvSpPr>
          <p:cNvPr id="29726" name="Text Box 30">
            <a:extLst>
              <a:ext uri="{FF2B5EF4-FFF2-40B4-BE49-F238E27FC236}">
                <a16:creationId xmlns:a16="http://schemas.microsoft.com/office/drawing/2014/main" id="{60894598-3099-433B-A551-5C6970AE0822}"/>
              </a:ext>
            </a:extLst>
          </p:cNvPr>
          <p:cNvSpPr txBox="1">
            <a:spLocks noChangeArrowheads="1"/>
          </p:cNvSpPr>
          <p:nvPr/>
        </p:nvSpPr>
        <p:spPr bwMode="auto">
          <a:xfrm>
            <a:off x="3717925" y="37623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news </a:t>
            </a:r>
          </a:p>
        </p:txBody>
      </p:sp>
      <p:sp>
        <p:nvSpPr>
          <p:cNvPr id="29727" name="Text Box 31">
            <a:extLst>
              <a:ext uri="{FF2B5EF4-FFF2-40B4-BE49-F238E27FC236}">
                <a16:creationId xmlns:a16="http://schemas.microsoft.com/office/drawing/2014/main" id="{0DB79B51-EB75-4BA6-9C10-1D97D6C57665}"/>
              </a:ext>
            </a:extLst>
          </p:cNvPr>
          <p:cNvSpPr txBox="1">
            <a:spLocks noChangeArrowheads="1"/>
          </p:cNvSpPr>
          <p:nvPr/>
        </p:nvSpPr>
        <p:spPr bwMode="auto">
          <a:xfrm>
            <a:off x="5622925" y="37623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mail </a:t>
            </a:r>
          </a:p>
        </p:txBody>
      </p:sp>
      <p:sp>
        <p:nvSpPr>
          <p:cNvPr id="29728" name="Line 32">
            <a:extLst>
              <a:ext uri="{FF2B5EF4-FFF2-40B4-BE49-F238E27FC236}">
                <a16:creationId xmlns:a16="http://schemas.microsoft.com/office/drawing/2014/main" id="{80A91F31-6092-4614-8679-217427857055}"/>
              </a:ext>
            </a:extLst>
          </p:cNvPr>
          <p:cNvSpPr>
            <a:spLocks noChangeShapeType="1"/>
          </p:cNvSpPr>
          <p:nvPr/>
        </p:nvSpPr>
        <p:spPr bwMode="auto">
          <a:xfrm flipH="1">
            <a:off x="4479925" y="3457575"/>
            <a:ext cx="762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29" name="Line 33">
            <a:extLst>
              <a:ext uri="{FF2B5EF4-FFF2-40B4-BE49-F238E27FC236}">
                <a16:creationId xmlns:a16="http://schemas.microsoft.com/office/drawing/2014/main" id="{F7C1E95A-A8AF-4DFA-B5DC-7F5B64EA1342}"/>
              </a:ext>
            </a:extLst>
          </p:cNvPr>
          <p:cNvSpPr>
            <a:spLocks noChangeShapeType="1"/>
          </p:cNvSpPr>
          <p:nvPr/>
        </p:nvSpPr>
        <p:spPr bwMode="auto">
          <a:xfrm>
            <a:off x="5241925" y="3457575"/>
            <a:ext cx="1143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30" name="Text Box 34">
            <a:extLst>
              <a:ext uri="{FF2B5EF4-FFF2-40B4-BE49-F238E27FC236}">
                <a16:creationId xmlns:a16="http://schemas.microsoft.com/office/drawing/2014/main" id="{F71440E2-D5AC-4A37-8101-51F0DD255356}"/>
              </a:ext>
            </a:extLst>
          </p:cNvPr>
          <p:cNvSpPr txBox="1">
            <a:spLocks noChangeArrowheads="1"/>
          </p:cNvSpPr>
          <p:nvPr/>
        </p:nvSpPr>
        <p:spPr bwMode="auto">
          <a:xfrm>
            <a:off x="4479925" y="30003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ld </a:t>
            </a:r>
          </a:p>
        </p:txBody>
      </p:sp>
      <p:sp>
        <p:nvSpPr>
          <p:cNvPr id="29731" name="Line 35">
            <a:extLst>
              <a:ext uri="{FF2B5EF4-FFF2-40B4-BE49-F238E27FC236}">
                <a16:creationId xmlns:a16="http://schemas.microsoft.com/office/drawing/2014/main" id="{73F0E110-3076-4D95-A626-D671E44B78A3}"/>
              </a:ext>
            </a:extLst>
          </p:cNvPr>
          <p:cNvSpPr>
            <a:spLocks noChangeShapeType="1"/>
          </p:cNvSpPr>
          <p:nvPr/>
        </p:nvSpPr>
        <p:spPr bwMode="auto">
          <a:xfrm flipH="1">
            <a:off x="5318125" y="2771775"/>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32" name="Text Box 36">
            <a:extLst>
              <a:ext uri="{FF2B5EF4-FFF2-40B4-BE49-F238E27FC236}">
                <a16:creationId xmlns:a16="http://schemas.microsoft.com/office/drawing/2014/main" id="{F283EEDB-5784-42CE-B667-0053A0AC0093}"/>
              </a:ext>
            </a:extLst>
          </p:cNvPr>
          <p:cNvSpPr txBox="1">
            <a:spLocks noChangeArrowheads="1"/>
          </p:cNvSpPr>
          <p:nvPr/>
        </p:nvSpPr>
        <p:spPr bwMode="auto">
          <a:xfrm>
            <a:off x="6156325" y="16287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 </a:t>
            </a:r>
          </a:p>
        </p:txBody>
      </p:sp>
      <p:sp>
        <p:nvSpPr>
          <p:cNvPr id="29733" name="Text Box 37">
            <a:extLst>
              <a:ext uri="{FF2B5EF4-FFF2-40B4-BE49-F238E27FC236}">
                <a16:creationId xmlns:a16="http://schemas.microsoft.com/office/drawing/2014/main" id="{056B766E-E0A0-43F8-AE34-A266861B18A1}"/>
              </a:ext>
            </a:extLst>
          </p:cNvPr>
          <p:cNvSpPr txBox="1">
            <a:spLocks noChangeArrowheads="1"/>
          </p:cNvSpPr>
          <p:nvPr/>
        </p:nvSpPr>
        <p:spPr bwMode="auto">
          <a:xfrm>
            <a:off x="5165725" y="23145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tmp </a:t>
            </a:r>
          </a:p>
        </p:txBody>
      </p:sp>
      <p:sp>
        <p:nvSpPr>
          <p:cNvPr id="29734" name="Text Box 38">
            <a:extLst>
              <a:ext uri="{FF2B5EF4-FFF2-40B4-BE49-F238E27FC236}">
                <a16:creationId xmlns:a16="http://schemas.microsoft.com/office/drawing/2014/main" id="{47DE4FC7-CC94-48B6-AF40-E9648B580A10}"/>
              </a:ext>
            </a:extLst>
          </p:cNvPr>
          <p:cNvSpPr txBox="1">
            <a:spLocks noChangeArrowheads="1"/>
          </p:cNvSpPr>
          <p:nvPr/>
        </p:nvSpPr>
        <p:spPr bwMode="auto">
          <a:xfrm>
            <a:off x="7146925" y="23145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var </a:t>
            </a:r>
          </a:p>
        </p:txBody>
      </p:sp>
      <p:sp>
        <p:nvSpPr>
          <p:cNvPr id="29735" name="Line 39">
            <a:extLst>
              <a:ext uri="{FF2B5EF4-FFF2-40B4-BE49-F238E27FC236}">
                <a16:creationId xmlns:a16="http://schemas.microsoft.com/office/drawing/2014/main" id="{9BE40877-676F-4575-8A37-5DD039AC71B6}"/>
              </a:ext>
            </a:extLst>
          </p:cNvPr>
          <p:cNvSpPr>
            <a:spLocks noChangeShapeType="1"/>
          </p:cNvSpPr>
          <p:nvPr/>
        </p:nvSpPr>
        <p:spPr bwMode="auto">
          <a:xfrm flipH="1">
            <a:off x="6003925" y="2085975"/>
            <a:ext cx="914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36" name="Line 40">
            <a:extLst>
              <a:ext uri="{FF2B5EF4-FFF2-40B4-BE49-F238E27FC236}">
                <a16:creationId xmlns:a16="http://schemas.microsoft.com/office/drawing/2014/main" id="{50C0A307-F1C2-4EC8-9E7D-5BB96FBA256B}"/>
              </a:ext>
            </a:extLst>
          </p:cNvPr>
          <p:cNvSpPr>
            <a:spLocks noChangeShapeType="1"/>
          </p:cNvSpPr>
          <p:nvPr/>
        </p:nvSpPr>
        <p:spPr bwMode="auto">
          <a:xfrm>
            <a:off x="6918325" y="2085975"/>
            <a:ext cx="1066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9698"/>
                                        </p:tgtEl>
                                        <p:attrNameLst>
                                          <p:attrName>style.visibility</p:attrName>
                                        </p:attrNameLst>
                                      </p:cBhvr>
                                      <p:to>
                                        <p:strVal val="visible"/>
                                      </p:to>
                                    </p:set>
                                    <p:anim calcmode="discrete" valueType="clr">
                                      <p:cBhvr override="childStyle">
                                        <p:cTn id="7" dur="80"/>
                                        <p:tgtEl>
                                          <p:spTgt spid="2969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9698"/>
                                        </p:tgtEl>
                                        <p:attrNameLst>
                                          <p:attrName>fillcolor</p:attrName>
                                        </p:attrNameLst>
                                      </p:cBhvr>
                                      <p:tavLst>
                                        <p:tav tm="0">
                                          <p:val>
                                            <p:clrVal>
                                              <a:schemeClr val="accent2"/>
                                            </p:clrVal>
                                          </p:val>
                                        </p:tav>
                                        <p:tav tm="50000">
                                          <p:val>
                                            <p:clrVal>
                                              <a:schemeClr val="hlink"/>
                                            </p:clrVal>
                                          </p:val>
                                        </p:tav>
                                      </p:tavLst>
                                    </p:anim>
                                    <p:set>
                                      <p:cBhvr>
                                        <p:cTn id="9" dur="80"/>
                                        <p:tgtEl>
                                          <p:spTgt spid="29698"/>
                                        </p:tgtEl>
                                        <p:attrNameLst>
                                          <p:attrName>fill.type</p:attrName>
                                        </p:attrNameLst>
                                      </p:cBhvr>
                                      <p:to>
                                        <p:strVal val="solid"/>
                                      </p:to>
                                    </p:set>
                                  </p:childTnLst>
                                </p:cTn>
                              </p:par>
                            </p:childTnLst>
                          </p:cTn>
                        </p:par>
                        <p:par>
                          <p:cTn id="10" fill="hold" nodeType="afterGroup">
                            <p:stCondLst>
                              <p:cond delay="800"/>
                            </p:stCondLst>
                            <p:childTnLst>
                              <p:par>
                                <p:cTn id="11" presetID="5" presetClass="entr" presetSubtype="10" fill="hold" grpId="0" nodeType="afterEffect">
                                  <p:stCondLst>
                                    <p:cond delay="0"/>
                                  </p:stCondLst>
                                  <p:childTnLst>
                                    <p:set>
                                      <p:cBhvr>
                                        <p:cTn id="12" dur="1" fill="hold">
                                          <p:stCondLst>
                                            <p:cond delay="0"/>
                                          </p:stCondLst>
                                        </p:cTn>
                                        <p:tgtEl>
                                          <p:spTgt spid="29699">
                                            <p:txEl>
                                              <p:pRg st="0" end="0"/>
                                            </p:txEl>
                                          </p:spTgt>
                                        </p:tgtEl>
                                        <p:attrNameLst>
                                          <p:attrName>style.visibility</p:attrName>
                                        </p:attrNameLst>
                                      </p:cBhvr>
                                      <p:to>
                                        <p:strVal val="visible"/>
                                      </p:to>
                                    </p:set>
                                    <p:animEffect transition="in" filter="checkerboard(across)">
                                      <p:cBhvr>
                                        <p:cTn id="13" dur="500"/>
                                        <p:tgtEl>
                                          <p:spTgt spid="29699">
                                            <p:txEl>
                                              <p:pRg st="0" end="0"/>
                                            </p:txEl>
                                          </p:spTgt>
                                        </p:tgtEl>
                                      </p:cBhvr>
                                    </p:animEffect>
                                  </p:childTnLst>
                                </p:cTn>
                              </p:par>
                            </p:childTnLst>
                          </p:cTn>
                        </p:par>
                        <p:par>
                          <p:cTn id="14" fill="hold" nodeType="afterGroup">
                            <p:stCondLst>
                              <p:cond delay="1300"/>
                            </p:stCondLst>
                            <p:childTnLst>
                              <p:par>
                                <p:cTn id="15" presetID="2" presetClass="entr" presetSubtype="8" fill="hold" grpId="0" nodeType="afterEffect">
                                  <p:stCondLst>
                                    <p:cond delay="0"/>
                                  </p:stCondLst>
                                  <p:childTnLst>
                                    <p:set>
                                      <p:cBhvr>
                                        <p:cTn id="16" dur="1" fill="hold">
                                          <p:stCondLst>
                                            <p:cond delay="0"/>
                                          </p:stCondLst>
                                        </p:cTn>
                                        <p:tgtEl>
                                          <p:spTgt spid="29713"/>
                                        </p:tgtEl>
                                        <p:attrNameLst>
                                          <p:attrName>style.visibility</p:attrName>
                                        </p:attrNameLst>
                                      </p:cBhvr>
                                      <p:to>
                                        <p:strVal val="visible"/>
                                      </p:to>
                                    </p:set>
                                    <p:anim calcmode="lin" valueType="num">
                                      <p:cBhvr additive="base">
                                        <p:cTn id="17" dur="500" fill="hold"/>
                                        <p:tgtEl>
                                          <p:spTgt spid="29713"/>
                                        </p:tgtEl>
                                        <p:attrNameLst>
                                          <p:attrName>ppt_x</p:attrName>
                                        </p:attrNameLst>
                                      </p:cBhvr>
                                      <p:tavLst>
                                        <p:tav tm="0">
                                          <p:val>
                                            <p:strVal val="0-#ppt_w/2"/>
                                          </p:val>
                                        </p:tav>
                                        <p:tav tm="100000">
                                          <p:val>
                                            <p:strVal val="#ppt_x"/>
                                          </p:val>
                                        </p:tav>
                                      </p:tavLst>
                                    </p:anim>
                                    <p:anim calcmode="lin" valueType="num">
                                      <p:cBhvr additive="base">
                                        <p:cTn id="18" dur="500" fill="hold"/>
                                        <p:tgtEl>
                                          <p:spTgt spid="29713"/>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800"/>
                            </p:stCondLst>
                            <p:childTnLst>
                              <p:par>
                                <p:cTn id="20" presetID="2" presetClass="entr" presetSubtype="1" fill="hold" grpId="0" nodeType="afterEffect">
                                  <p:stCondLst>
                                    <p:cond delay="0"/>
                                  </p:stCondLst>
                                  <p:childTnLst>
                                    <p:set>
                                      <p:cBhvr>
                                        <p:cTn id="21" dur="1" fill="hold">
                                          <p:stCondLst>
                                            <p:cond delay="0"/>
                                          </p:stCondLst>
                                        </p:cTn>
                                        <p:tgtEl>
                                          <p:spTgt spid="29732"/>
                                        </p:tgtEl>
                                        <p:attrNameLst>
                                          <p:attrName>style.visibility</p:attrName>
                                        </p:attrNameLst>
                                      </p:cBhvr>
                                      <p:to>
                                        <p:strVal val="visible"/>
                                      </p:to>
                                    </p:set>
                                    <p:anim calcmode="lin" valueType="num">
                                      <p:cBhvr additive="base">
                                        <p:cTn id="22" dur="500" fill="hold"/>
                                        <p:tgtEl>
                                          <p:spTgt spid="29732"/>
                                        </p:tgtEl>
                                        <p:attrNameLst>
                                          <p:attrName>ppt_x</p:attrName>
                                        </p:attrNameLst>
                                      </p:cBhvr>
                                      <p:tavLst>
                                        <p:tav tm="0">
                                          <p:val>
                                            <p:strVal val="#ppt_x"/>
                                          </p:val>
                                        </p:tav>
                                        <p:tav tm="100000">
                                          <p:val>
                                            <p:strVal val="#ppt_x"/>
                                          </p:val>
                                        </p:tav>
                                      </p:tavLst>
                                    </p:anim>
                                    <p:anim calcmode="lin" valueType="num">
                                      <p:cBhvr additive="base">
                                        <p:cTn id="23" dur="500" fill="hold"/>
                                        <p:tgtEl>
                                          <p:spTgt spid="29732"/>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2300"/>
                            </p:stCondLst>
                            <p:childTnLst>
                              <p:par>
                                <p:cTn id="25" presetID="2" presetClass="entr" presetSubtype="12" fill="hold" nodeType="afterEffect">
                                  <p:stCondLst>
                                    <p:cond delay="0"/>
                                  </p:stCondLst>
                                  <p:childTnLst>
                                    <p:set>
                                      <p:cBhvr>
                                        <p:cTn id="26" dur="1" fill="hold">
                                          <p:stCondLst>
                                            <p:cond delay="0"/>
                                          </p:stCondLst>
                                        </p:cTn>
                                        <p:tgtEl>
                                          <p:spTgt spid="29735"/>
                                        </p:tgtEl>
                                        <p:attrNameLst>
                                          <p:attrName>style.visibility</p:attrName>
                                        </p:attrNameLst>
                                      </p:cBhvr>
                                      <p:to>
                                        <p:strVal val="visible"/>
                                      </p:to>
                                    </p:set>
                                    <p:anim calcmode="lin" valueType="num">
                                      <p:cBhvr additive="base">
                                        <p:cTn id="27" dur="500" fill="hold"/>
                                        <p:tgtEl>
                                          <p:spTgt spid="29735"/>
                                        </p:tgtEl>
                                        <p:attrNameLst>
                                          <p:attrName>ppt_x</p:attrName>
                                        </p:attrNameLst>
                                      </p:cBhvr>
                                      <p:tavLst>
                                        <p:tav tm="0">
                                          <p:val>
                                            <p:strVal val="0-#ppt_w/2"/>
                                          </p:val>
                                        </p:tav>
                                        <p:tav tm="100000">
                                          <p:val>
                                            <p:strVal val="#ppt_x"/>
                                          </p:val>
                                        </p:tav>
                                      </p:tavLst>
                                    </p:anim>
                                    <p:anim calcmode="lin" valueType="num">
                                      <p:cBhvr additive="base">
                                        <p:cTn id="28" dur="500" fill="hold"/>
                                        <p:tgtEl>
                                          <p:spTgt spid="29735"/>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800"/>
                            </p:stCondLst>
                            <p:childTnLst>
                              <p:par>
                                <p:cTn id="30" presetID="2" presetClass="entr" presetSubtype="6" fill="hold" nodeType="afterEffect">
                                  <p:stCondLst>
                                    <p:cond delay="0"/>
                                  </p:stCondLst>
                                  <p:childTnLst>
                                    <p:set>
                                      <p:cBhvr>
                                        <p:cTn id="31" dur="1" fill="hold">
                                          <p:stCondLst>
                                            <p:cond delay="0"/>
                                          </p:stCondLst>
                                        </p:cTn>
                                        <p:tgtEl>
                                          <p:spTgt spid="29736"/>
                                        </p:tgtEl>
                                        <p:attrNameLst>
                                          <p:attrName>style.visibility</p:attrName>
                                        </p:attrNameLst>
                                      </p:cBhvr>
                                      <p:to>
                                        <p:strVal val="visible"/>
                                      </p:to>
                                    </p:set>
                                    <p:anim calcmode="lin" valueType="num">
                                      <p:cBhvr additive="base">
                                        <p:cTn id="32" dur="500" fill="hold"/>
                                        <p:tgtEl>
                                          <p:spTgt spid="29736"/>
                                        </p:tgtEl>
                                        <p:attrNameLst>
                                          <p:attrName>ppt_x</p:attrName>
                                        </p:attrNameLst>
                                      </p:cBhvr>
                                      <p:tavLst>
                                        <p:tav tm="0">
                                          <p:val>
                                            <p:strVal val="1+#ppt_w/2"/>
                                          </p:val>
                                        </p:tav>
                                        <p:tav tm="100000">
                                          <p:val>
                                            <p:strVal val="#ppt_x"/>
                                          </p:val>
                                        </p:tav>
                                      </p:tavLst>
                                    </p:anim>
                                    <p:anim calcmode="lin" valueType="num">
                                      <p:cBhvr additive="base">
                                        <p:cTn id="33" dur="500" fill="hold"/>
                                        <p:tgtEl>
                                          <p:spTgt spid="29736"/>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300"/>
                            </p:stCondLst>
                            <p:childTnLst>
                              <p:par>
                                <p:cTn id="35" presetID="2" presetClass="entr" presetSubtype="4" fill="hold" grpId="0" nodeType="afterEffect">
                                  <p:stCondLst>
                                    <p:cond delay="0"/>
                                  </p:stCondLst>
                                  <p:childTnLst>
                                    <p:set>
                                      <p:cBhvr>
                                        <p:cTn id="36" dur="1" fill="hold">
                                          <p:stCondLst>
                                            <p:cond delay="0"/>
                                          </p:stCondLst>
                                        </p:cTn>
                                        <p:tgtEl>
                                          <p:spTgt spid="29733"/>
                                        </p:tgtEl>
                                        <p:attrNameLst>
                                          <p:attrName>style.visibility</p:attrName>
                                        </p:attrNameLst>
                                      </p:cBhvr>
                                      <p:to>
                                        <p:strVal val="visible"/>
                                      </p:to>
                                    </p:set>
                                    <p:anim calcmode="lin" valueType="num">
                                      <p:cBhvr additive="base">
                                        <p:cTn id="37" dur="500" fill="hold"/>
                                        <p:tgtEl>
                                          <p:spTgt spid="29733"/>
                                        </p:tgtEl>
                                        <p:attrNameLst>
                                          <p:attrName>ppt_x</p:attrName>
                                        </p:attrNameLst>
                                      </p:cBhvr>
                                      <p:tavLst>
                                        <p:tav tm="0">
                                          <p:val>
                                            <p:strVal val="#ppt_x"/>
                                          </p:val>
                                        </p:tav>
                                        <p:tav tm="100000">
                                          <p:val>
                                            <p:strVal val="#ppt_x"/>
                                          </p:val>
                                        </p:tav>
                                      </p:tavLst>
                                    </p:anim>
                                    <p:anim calcmode="lin" valueType="num">
                                      <p:cBhvr additive="base">
                                        <p:cTn id="38" dur="500" fill="hold"/>
                                        <p:tgtEl>
                                          <p:spTgt spid="29733"/>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800"/>
                            </p:stCondLst>
                            <p:childTnLst>
                              <p:par>
                                <p:cTn id="40" presetID="2" presetClass="entr" presetSubtype="4" fill="hold" grpId="0" nodeType="afterEffect">
                                  <p:stCondLst>
                                    <p:cond delay="0"/>
                                  </p:stCondLst>
                                  <p:childTnLst>
                                    <p:set>
                                      <p:cBhvr>
                                        <p:cTn id="41" dur="1" fill="hold">
                                          <p:stCondLst>
                                            <p:cond delay="0"/>
                                          </p:stCondLst>
                                        </p:cTn>
                                        <p:tgtEl>
                                          <p:spTgt spid="29734"/>
                                        </p:tgtEl>
                                        <p:attrNameLst>
                                          <p:attrName>style.visibility</p:attrName>
                                        </p:attrNameLst>
                                      </p:cBhvr>
                                      <p:to>
                                        <p:strVal val="visible"/>
                                      </p:to>
                                    </p:set>
                                    <p:anim calcmode="lin" valueType="num">
                                      <p:cBhvr additive="base">
                                        <p:cTn id="42" dur="500" fill="hold"/>
                                        <p:tgtEl>
                                          <p:spTgt spid="29734"/>
                                        </p:tgtEl>
                                        <p:attrNameLst>
                                          <p:attrName>ppt_x</p:attrName>
                                        </p:attrNameLst>
                                      </p:cBhvr>
                                      <p:tavLst>
                                        <p:tav tm="0">
                                          <p:val>
                                            <p:strVal val="#ppt_x"/>
                                          </p:val>
                                        </p:tav>
                                        <p:tav tm="100000">
                                          <p:val>
                                            <p:strVal val="#ppt_x"/>
                                          </p:val>
                                        </p:tav>
                                      </p:tavLst>
                                    </p:anim>
                                    <p:anim calcmode="lin" valueType="num">
                                      <p:cBhvr additive="base">
                                        <p:cTn id="43" dur="500" fill="hold"/>
                                        <p:tgtEl>
                                          <p:spTgt spid="29734"/>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300"/>
                            </p:stCondLst>
                            <p:childTnLst>
                              <p:par>
                                <p:cTn id="45" presetID="2" presetClass="entr" presetSubtype="12" fill="hold" nodeType="afterEffect">
                                  <p:stCondLst>
                                    <p:cond delay="0"/>
                                  </p:stCondLst>
                                  <p:childTnLst>
                                    <p:set>
                                      <p:cBhvr>
                                        <p:cTn id="46" dur="1" fill="hold">
                                          <p:stCondLst>
                                            <p:cond delay="0"/>
                                          </p:stCondLst>
                                        </p:cTn>
                                        <p:tgtEl>
                                          <p:spTgt spid="29731"/>
                                        </p:tgtEl>
                                        <p:attrNameLst>
                                          <p:attrName>style.visibility</p:attrName>
                                        </p:attrNameLst>
                                      </p:cBhvr>
                                      <p:to>
                                        <p:strVal val="visible"/>
                                      </p:to>
                                    </p:set>
                                    <p:anim calcmode="lin" valueType="num">
                                      <p:cBhvr additive="base">
                                        <p:cTn id="47" dur="500" fill="hold"/>
                                        <p:tgtEl>
                                          <p:spTgt spid="29731"/>
                                        </p:tgtEl>
                                        <p:attrNameLst>
                                          <p:attrName>ppt_x</p:attrName>
                                        </p:attrNameLst>
                                      </p:cBhvr>
                                      <p:tavLst>
                                        <p:tav tm="0">
                                          <p:val>
                                            <p:strVal val="0-#ppt_w/2"/>
                                          </p:val>
                                        </p:tav>
                                        <p:tav tm="100000">
                                          <p:val>
                                            <p:strVal val="#ppt_x"/>
                                          </p:val>
                                        </p:tav>
                                      </p:tavLst>
                                    </p:anim>
                                    <p:anim calcmode="lin" valueType="num">
                                      <p:cBhvr additive="base">
                                        <p:cTn id="48" dur="500" fill="hold"/>
                                        <p:tgtEl>
                                          <p:spTgt spid="29731"/>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800"/>
                            </p:stCondLst>
                            <p:childTnLst>
                              <p:par>
                                <p:cTn id="50" presetID="2" presetClass="entr" presetSubtype="4" fill="hold" grpId="0" nodeType="afterEffect">
                                  <p:stCondLst>
                                    <p:cond delay="0"/>
                                  </p:stCondLst>
                                  <p:childTnLst>
                                    <p:set>
                                      <p:cBhvr>
                                        <p:cTn id="51" dur="1" fill="hold">
                                          <p:stCondLst>
                                            <p:cond delay="0"/>
                                          </p:stCondLst>
                                        </p:cTn>
                                        <p:tgtEl>
                                          <p:spTgt spid="29730"/>
                                        </p:tgtEl>
                                        <p:attrNameLst>
                                          <p:attrName>style.visibility</p:attrName>
                                        </p:attrNameLst>
                                      </p:cBhvr>
                                      <p:to>
                                        <p:strVal val="visible"/>
                                      </p:to>
                                    </p:set>
                                    <p:anim calcmode="lin" valueType="num">
                                      <p:cBhvr additive="base">
                                        <p:cTn id="52" dur="500" fill="hold"/>
                                        <p:tgtEl>
                                          <p:spTgt spid="29730"/>
                                        </p:tgtEl>
                                        <p:attrNameLst>
                                          <p:attrName>ppt_x</p:attrName>
                                        </p:attrNameLst>
                                      </p:cBhvr>
                                      <p:tavLst>
                                        <p:tav tm="0">
                                          <p:val>
                                            <p:strVal val="#ppt_x"/>
                                          </p:val>
                                        </p:tav>
                                        <p:tav tm="100000">
                                          <p:val>
                                            <p:strVal val="#ppt_x"/>
                                          </p:val>
                                        </p:tav>
                                      </p:tavLst>
                                    </p:anim>
                                    <p:anim calcmode="lin" valueType="num">
                                      <p:cBhvr additive="base">
                                        <p:cTn id="53" dur="500" fill="hold"/>
                                        <p:tgtEl>
                                          <p:spTgt spid="29730"/>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300"/>
                            </p:stCondLst>
                            <p:childTnLst>
                              <p:par>
                                <p:cTn id="55" presetID="2" presetClass="entr" presetSubtype="12" fill="hold" nodeType="afterEffect">
                                  <p:stCondLst>
                                    <p:cond delay="0"/>
                                  </p:stCondLst>
                                  <p:childTnLst>
                                    <p:set>
                                      <p:cBhvr>
                                        <p:cTn id="56" dur="1" fill="hold">
                                          <p:stCondLst>
                                            <p:cond delay="0"/>
                                          </p:stCondLst>
                                        </p:cTn>
                                        <p:tgtEl>
                                          <p:spTgt spid="29728"/>
                                        </p:tgtEl>
                                        <p:attrNameLst>
                                          <p:attrName>style.visibility</p:attrName>
                                        </p:attrNameLst>
                                      </p:cBhvr>
                                      <p:to>
                                        <p:strVal val="visible"/>
                                      </p:to>
                                    </p:set>
                                    <p:anim calcmode="lin" valueType="num">
                                      <p:cBhvr additive="base">
                                        <p:cTn id="57" dur="500" fill="hold"/>
                                        <p:tgtEl>
                                          <p:spTgt spid="29728"/>
                                        </p:tgtEl>
                                        <p:attrNameLst>
                                          <p:attrName>ppt_x</p:attrName>
                                        </p:attrNameLst>
                                      </p:cBhvr>
                                      <p:tavLst>
                                        <p:tav tm="0">
                                          <p:val>
                                            <p:strVal val="0-#ppt_w/2"/>
                                          </p:val>
                                        </p:tav>
                                        <p:tav tm="100000">
                                          <p:val>
                                            <p:strVal val="#ppt_x"/>
                                          </p:val>
                                        </p:tav>
                                      </p:tavLst>
                                    </p:anim>
                                    <p:anim calcmode="lin" valueType="num">
                                      <p:cBhvr additive="base">
                                        <p:cTn id="58" dur="500" fill="hold"/>
                                        <p:tgtEl>
                                          <p:spTgt spid="29728"/>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800"/>
                            </p:stCondLst>
                            <p:childTnLst>
                              <p:par>
                                <p:cTn id="60" presetID="2" presetClass="entr" presetSubtype="6" fill="hold" nodeType="afterEffect">
                                  <p:stCondLst>
                                    <p:cond delay="0"/>
                                  </p:stCondLst>
                                  <p:childTnLst>
                                    <p:set>
                                      <p:cBhvr>
                                        <p:cTn id="61" dur="1" fill="hold">
                                          <p:stCondLst>
                                            <p:cond delay="0"/>
                                          </p:stCondLst>
                                        </p:cTn>
                                        <p:tgtEl>
                                          <p:spTgt spid="29729"/>
                                        </p:tgtEl>
                                        <p:attrNameLst>
                                          <p:attrName>style.visibility</p:attrName>
                                        </p:attrNameLst>
                                      </p:cBhvr>
                                      <p:to>
                                        <p:strVal val="visible"/>
                                      </p:to>
                                    </p:set>
                                    <p:anim calcmode="lin" valueType="num">
                                      <p:cBhvr additive="base">
                                        <p:cTn id="62" dur="500" fill="hold"/>
                                        <p:tgtEl>
                                          <p:spTgt spid="29729"/>
                                        </p:tgtEl>
                                        <p:attrNameLst>
                                          <p:attrName>ppt_x</p:attrName>
                                        </p:attrNameLst>
                                      </p:cBhvr>
                                      <p:tavLst>
                                        <p:tav tm="0">
                                          <p:val>
                                            <p:strVal val="1+#ppt_w/2"/>
                                          </p:val>
                                        </p:tav>
                                        <p:tav tm="100000">
                                          <p:val>
                                            <p:strVal val="#ppt_x"/>
                                          </p:val>
                                        </p:tav>
                                      </p:tavLst>
                                    </p:anim>
                                    <p:anim calcmode="lin" valueType="num">
                                      <p:cBhvr additive="base">
                                        <p:cTn id="63" dur="500" fill="hold"/>
                                        <p:tgtEl>
                                          <p:spTgt spid="29729"/>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300"/>
                            </p:stCondLst>
                            <p:childTnLst>
                              <p:par>
                                <p:cTn id="65" presetID="2" presetClass="entr" presetSubtype="4" fill="hold" grpId="0" nodeType="afterEffect">
                                  <p:stCondLst>
                                    <p:cond delay="0"/>
                                  </p:stCondLst>
                                  <p:childTnLst>
                                    <p:set>
                                      <p:cBhvr>
                                        <p:cTn id="66" dur="1" fill="hold">
                                          <p:stCondLst>
                                            <p:cond delay="0"/>
                                          </p:stCondLst>
                                        </p:cTn>
                                        <p:tgtEl>
                                          <p:spTgt spid="29726"/>
                                        </p:tgtEl>
                                        <p:attrNameLst>
                                          <p:attrName>style.visibility</p:attrName>
                                        </p:attrNameLst>
                                      </p:cBhvr>
                                      <p:to>
                                        <p:strVal val="visible"/>
                                      </p:to>
                                    </p:set>
                                    <p:anim calcmode="lin" valueType="num">
                                      <p:cBhvr additive="base">
                                        <p:cTn id="67" dur="500" fill="hold"/>
                                        <p:tgtEl>
                                          <p:spTgt spid="29726"/>
                                        </p:tgtEl>
                                        <p:attrNameLst>
                                          <p:attrName>ppt_x</p:attrName>
                                        </p:attrNameLst>
                                      </p:cBhvr>
                                      <p:tavLst>
                                        <p:tav tm="0">
                                          <p:val>
                                            <p:strVal val="#ppt_x"/>
                                          </p:val>
                                        </p:tav>
                                        <p:tav tm="100000">
                                          <p:val>
                                            <p:strVal val="#ppt_x"/>
                                          </p:val>
                                        </p:tav>
                                      </p:tavLst>
                                    </p:anim>
                                    <p:anim calcmode="lin" valueType="num">
                                      <p:cBhvr additive="base">
                                        <p:cTn id="68" dur="500" fill="hold"/>
                                        <p:tgtEl>
                                          <p:spTgt spid="29726"/>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6800"/>
                            </p:stCondLst>
                            <p:childTnLst>
                              <p:par>
                                <p:cTn id="70" presetID="2" presetClass="entr" presetSubtype="4" fill="hold" grpId="0" nodeType="afterEffect">
                                  <p:stCondLst>
                                    <p:cond delay="0"/>
                                  </p:stCondLst>
                                  <p:childTnLst>
                                    <p:set>
                                      <p:cBhvr>
                                        <p:cTn id="71" dur="1" fill="hold">
                                          <p:stCondLst>
                                            <p:cond delay="0"/>
                                          </p:stCondLst>
                                        </p:cTn>
                                        <p:tgtEl>
                                          <p:spTgt spid="29727"/>
                                        </p:tgtEl>
                                        <p:attrNameLst>
                                          <p:attrName>style.visibility</p:attrName>
                                        </p:attrNameLst>
                                      </p:cBhvr>
                                      <p:to>
                                        <p:strVal val="visible"/>
                                      </p:to>
                                    </p:set>
                                    <p:anim calcmode="lin" valueType="num">
                                      <p:cBhvr additive="base">
                                        <p:cTn id="72" dur="500" fill="hold"/>
                                        <p:tgtEl>
                                          <p:spTgt spid="29727"/>
                                        </p:tgtEl>
                                        <p:attrNameLst>
                                          <p:attrName>ppt_x</p:attrName>
                                        </p:attrNameLst>
                                      </p:cBhvr>
                                      <p:tavLst>
                                        <p:tav tm="0">
                                          <p:val>
                                            <p:strVal val="#ppt_x"/>
                                          </p:val>
                                        </p:tav>
                                        <p:tav tm="100000">
                                          <p:val>
                                            <p:strVal val="#ppt_x"/>
                                          </p:val>
                                        </p:tav>
                                      </p:tavLst>
                                    </p:anim>
                                    <p:anim calcmode="lin" valueType="num">
                                      <p:cBhvr additive="base">
                                        <p:cTn id="73" dur="500" fill="hold"/>
                                        <p:tgtEl>
                                          <p:spTgt spid="29727"/>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7300"/>
                            </p:stCondLst>
                            <p:childTnLst>
                              <p:par>
                                <p:cTn id="75" presetID="2" presetClass="entr" presetSubtype="3" fill="hold" grpId="1" nodeType="afterEffect">
                                  <p:stCondLst>
                                    <p:cond delay="0"/>
                                  </p:stCondLst>
                                  <p:childTnLst>
                                    <p:set>
                                      <p:cBhvr>
                                        <p:cTn id="76" dur="1" fill="hold">
                                          <p:stCondLst>
                                            <p:cond delay="0"/>
                                          </p:stCondLst>
                                        </p:cTn>
                                        <p:tgtEl>
                                          <p:spTgt spid="29713"/>
                                        </p:tgtEl>
                                        <p:attrNameLst>
                                          <p:attrName>style.visibility</p:attrName>
                                        </p:attrNameLst>
                                      </p:cBhvr>
                                      <p:to>
                                        <p:strVal val="visible"/>
                                      </p:to>
                                    </p:set>
                                    <p:anim calcmode="lin" valueType="num">
                                      <p:cBhvr additive="base">
                                        <p:cTn id="77" dur="500" fill="hold"/>
                                        <p:tgtEl>
                                          <p:spTgt spid="29713"/>
                                        </p:tgtEl>
                                        <p:attrNameLst>
                                          <p:attrName>ppt_x</p:attrName>
                                        </p:attrNameLst>
                                      </p:cBhvr>
                                      <p:tavLst>
                                        <p:tav tm="0">
                                          <p:val>
                                            <p:strVal val="1+#ppt_w/2"/>
                                          </p:val>
                                        </p:tav>
                                        <p:tav tm="100000">
                                          <p:val>
                                            <p:strVal val="#ppt_x"/>
                                          </p:val>
                                        </p:tav>
                                      </p:tavLst>
                                    </p:anim>
                                    <p:anim calcmode="lin" valueType="num">
                                      <p:cBhvr additive="base">
                                        <p:cTn id="78" dur="500" fill="hold"/>
                                        <p:tgtEl>
                                          <p:spTgt spid="297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build="p"/>
      <p:bldP spid="29713" grpId="0" animBg="1" autoUpdateAnimBg="0"/>
      <p:bldP spid="29713" grpId="1" animBg="1"/>
      <p:bldP spid="29726" grpId="0" animBg="1"/>
      <p:bldP spid="29727" grpId="0" animBg="1"/>
      <p:bldP spid="29730" grpId="0" animBg="1"/>
      <p:bldP spid="29732" grpId="0" animBg="1"/>
      <p:bldP spid="29733" grpId="0" animBg="1"/>
      <p:bldP spid="2973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53140F0B-6801-4BAB-BD7F-BC63BFCD7485}"/>
              </a:ext>
            </a:extLst>
          </p:cNvPr>
          <p:cNvSpPr>
            <a:spLocks noGrp="1"/>
          </p:cNvSpPr>
          <p:nvPr>
            <p:ph type="sldNum" sz="quarter" idx="10"/>
          </p:nvPr>
        </p:nvSpPr>
        <p:spPr/>
        <p:txBody>
          <a:bodyPr/>
          <a:lstStyle/>
          <a:p>
            <a:r>
              <a:rPr lang="en-GB" altLang="en-US"/>
              <a:t>Page </a:t>
            </a:r>
            <a:fld id="{AB860392-B563-4851-A0C2-80A38CE4E3EF}" type="slidenum">
              <a:rPr lang="en-GB" altLang="en-US"/>
              <a:pPr/>
              <a:t>9</a:t>
            </a:fld>
            <a:r>
              <a:rPr lang="en-GB" altLang="en-US" sz="1400" b="0">
                <a:solidFill>
                  <a:schemeClr val="tx1"/>
                </a:solidFill>
              </a:rPr>
              <a:t> | 05 June 2006 | UNIX Fundamentals </a:t>
            </a:r>
          </a:p>
        </p:txBody>
      </p:sp>
      <p:sp>
        <p:nvSpPr>
          <p:cNvPr id="11266" name="Rectangle 2">
            <a:extLst>
              <a:ext uri="{FF2B5EF4-FFF2-40B4-BE49-F238E27FC236}">
                <a16:creationId xmlns:a16="http://schemas.microsoft.com/office/drawing/2014/main" id="{D6281578-1777-4594-9058-ED91707CF00D}"/>
              </a:ext>
            </a:extLst>
          </p:cNvPr>
          <p:cNvSpPr>
            <a:spLocks noGrp="1" noChangeArrowheads="1"/>
          </p:cNvSpPr>
          <p:nvPr>
            <p:ph type="title"/>
          </p:nvPr>
        </p:nvSpPr>
        <p:spPr/>
        <p:txBody>
          <a:bodyPr/>
          <a:lstStyle/>
          <a:p>
            <a:r>
              <a:rPr lang="en-US" altLang="en-US"/>
              <a:t>UNIX History</a:t>
            </a:r>
          </a:p>
        </p:txBody>
      </p:sp>
      <p:sp>
        <p:nvSpPr>
          <p:cNvPr id="11267" name="Rectangle 3">
            <a:extLst>
              <a:ext uri="{FF2B5EF4-FFF2-40B4-BE49-F238E27FC236}">
                <a16:creationId xmlns:a16="http://schemas.microsoft.com/office/drawing/2014/main" id="{C00E8EA2-50A5-49BD-8D0B-3A590655A7E6}"/>
              </a:ext>
            </a:extLst>
          </p:cNvPr>
          <p:cNvSpPr>
            <a:spLocks noGrp="1" noChangeArrowheads="1"/>
          </p:cNvSpPr>
          <p:nvPr>
            <p:ph type="body" sz="half" idx="1"/>
          </p:nvPr>
        </p:nvSpPr>
        <p:spPr>
          <a:xfrm>
            <a:off x="685800" y="1981200"/>
            <a:ext cx="7924800" cy="4114800"/>
          </a:xfrm>
        </p:spPr>
        <p:txBody>
          <a:bodyPr/>
          <a:lstStyle/>
          <a:p>
            <a:r>
              <a:rPr lang="en-GB" altLang="en-US" sz="2000"/>
              <a:t>1980’s</a:t>
            </a:r>
          </a:p>
          <a:p>
            <a:r>
              <a:rPr lang="en-GB" altLang="en-US" sz="2000"/>
              <a:t>AT&amp;T developed UNIX System III</a:t>
            </a:r>
          </a:p>
          <a:p>
            <a:r>
              <a:rPr lang="en-GB" altLang="en-US" sz="2000"/>
              <a:t>In 1982 AT&amp;T combined UNIX 1-7 into UNIX System V Release 1</a:t>
            </a:r>
          </a:p>
          <a:p>
            <a:r>
              <a:rPr lang="en-GB" altLang="en-US" sz="2000"/>
              <a:t>These commercial versions no longer included source code, the University of California, Berkeley (UCB) continued to develop BSD Unix as an alternative</a:t>
            </a:r>
          </a:p>
          <a:p>
            <a:r>
              <a:rPr lang="en-GB" altLang="en-US" sz="2000"/>
              <a:t>BSD contribute TCP/IP network code into the mainstream UNIX kernel</a:t>
            </a:r>
            <a:endParaRPr lang="en-US"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11266"/>
                                        </p:tgtEl>
                                        <p:attrNameLst>
                                          <p:attrName>style.visibility</p:attrName>
                                        </p:attrNameLst>
                                      </p:cBhvr>
                                      <p:to>
                                        <p:strVal val="visible"/>
                                      </p:to>
                                    </p:set>
                                    <p:anim calcmode="discrete" valueType="clr">
                                      <p:cBhvr override="childStyle">
                                        <p:cTn id="7" dur="80"/>
                                        <p:tgtEl>
                                          <p:spTgt spid="1126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1266"/>
                                        </p:tgtEl>
                                        <p:attrNameLst>
                                          <p:attrName>fillcolor</p:attrName>
                                        </p:attrNameLst>
                                      </p:cBhvr>
                                      <p:tavLst>
                                        <p:tav tm="0">
                                          <p:val>
                                            <p:clrVal>
                                              <a:schemeClr val="accent2"/>
                                            </p:clrVal>
                                          </p:val>
                                        </p:tav>
                                        <p:tav tm="50000">
                                          <p:val>
                                            <p:clrVal>
                                              <a:schemeClr val="hlink"/>
                                            </p:clrVal>
                                          </p:val>
                                        </p:tav>
                                      </p:tavLst>
                                    </p:anim>
                                    <p:set>
                                      <p:cBhvr>
                                        <p:cTn id="9" dur="80"/>
                                        <p:tgtEl>
                                          <p:spTgt spid="11266"/>
                                        </p:tgtEl>
                                        <p:attrNameLst>
                                          <p:attrName>fill.type</p:attrName>
                                        </p:attrNameLst>
                                      </p:cBhvr>
                                      <p:to>
                                        <p:strVal val="solid"/>
                                      </p:to>
                                    </p:set>
                                  </p:childTnLst>
                                </p:cTn>
                              </p:par>
                            </p:childTnLst>
                          </p:cTn>
                        </p:par>
                        <p:par>
                          <p:cTn id="10" fill="hold" nodeType="afterGroup">
                            <p:stCondLst>
                              <p:cond delay="480"/>
                            </p:stCondLst>
                            <p:childTnLst>
                              <p:par>
                                <p:cTn id="11" presetID="5" presetClass="entr" presetSubtype="10" fill="hold" grpId="0" nodeType="afterEffect">
                                  <p:stCondLst>
                                    <p:cond delay="0"/>
                                  </p:stCondLst>
                                  <p:childTnLst>
                                    <p:set>
                                      <p:cBhvr>
                                        <p:cTn id="12" dur="1" fill="hold">
                                          <p:stCondLst>
                                            <p:cond delay="0"/>
                                          </p:stCondLst>
                                        </p:cTn>
                                        <p:tgtEl>
                                          <p:spTgt spid="11267">
                                            <p:txEl>
                                              <p:pRg st="0" end="0"/>
                                            </p:txEl>
                                          </p:spTgt>
                                        </p:tgtEl>
                                        <p:attrNameLst>
                                          <p:attrName>style.visibility</p:attrName>
                                        </p:attrNameLst>
                                      </p:cBhvr>
                                      <p:to>
                                        <p:strVal val="visible"/>
                                      </p:to>
                                    </p:set>
                                    <p:animEffect transition="in" filter="checkerboard(across)">
                                      <p:cBhvr>
                                        <p:cTn id="13" dur="500"/>
                                        <p:tgtEl>
                                          <p:spTgt spid="11267">
                                            <p:txEl>
                                              <p:pRg st="0" end="0"/>
                                            </p:txEl>
                                          </p:spTgt>
                                        </p:tgtEl>
                                      </p:cBhvr>
                                    </p:animEffect>
                                  </p:childTnLst>
                                </p:cTn>
                              </p:par>
                            </p:childTnLst>
                          </p:cTn>
                        </p:par>
                        <p:par>
                          <p:cTn id="14" fill="hold" nodeType="afterGroup">
                            <p:stCondLst>
                              <p:cond delay="980"/>
                            </p:stCondLst>
                            <p:childTnLst>
                              <p:par>
                                <p:cTn id="15" presetID="5" presetClass="entr" presetSubtype="10" fill="hold" grpId="0" nodeType="after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checkerboard(across)">
                                      <p:cBhvr>
                                        <p:cTn id="17" dur="500"/>
                                        <p:tgtEl>
                                          <p:spTgt spid="11267">
                                            <p:txEl>
                                              <p:pRg st="1" end="1"/>
                                            </p:txEl>
                                          </p:spTgt>
                                        </p:tgtEl>
                                      </p:cBhvr>
                                    </p:animEffect>
                                  </p:childTnLst>
                                </p:cTn>
                              </p:par>
                            </p:childTnLst>
                          </p:cTn>
                        </p:par>
                        <p:par>
                          <p:cTn id="18" fill="hold" nodeType="afterGroup">
                            <p:stCondLst>
                              <p:cond delay="1480"/>
                            </p:stCondLst>
                            <p:childTnLst>
                              <p:par>
                                <p:cTn id="19" presetID="5" presetClass="entr" presetSubtype="10" fill="hold" grpId="0" nodeType="afterEffect">
                                  <p:stCondLst>
                                    <p:cond delay="0"/>
                                  </p:stCondLst>
                                  <p:childTnLst>
                                    <p:set>
                                      <p:cBhvr>
                                        <p:cTn id="20" dur="1" fill="hold">
                                          <p:stCondLst>
                                            <p:cond delay="0"/>
                                          </p:stCondLst>
                                        </p:cTn>
                                        <p:tgtEl>
                                          <p:spTgt spid="11267">
                                            <p:txEl>
                                              <p:pRg st="2" end="2"/>
                                            </p:txEl>
                                          </p:spTgt>
                                        </p:tgtEl>
                                        <p:attrNameLst>
                                          <p:attrName>style.visibility</p:attrName>
                                        </p:attrNameLst>
                                      </p:cBhvr>
                                      <p:to>
                                        <p:strVal val="visible"/>
                                      </p:to>
                                    </p:set>
                                    <p:animEffect transition="in" filter="checkerboard(across)">
                                      <p:cBhvr>
                                        <p:cTn id="21" dur="500"/>
                                        <p:tgtEl>
                                          <p:spTgt spid="11267">
                                            <p:txEl>
                                              <p:pRg st="2" end="2"/>
                                            </p:txEl>
                                          </p:spTgt>
                                        </p:tgtEl>
                                      </p:cBhvr>
                                    </p:animEffect>
                                  </p:childTnLst>
                                </p:cTn>
                              </p:par>
                            </p:childTnLst>
                          </p:cTn>
                        </p:par>
                        <p:par>
                          <p:cTn id="22" fill="hold" nodeType="afterGroup">
                            <p:stCondLst>
                              <p:cond delay="1980"/>
                            </p:stCondLst>
                            <p:childTnLst>
                              <p:par>
                                <p:cTn id="23" presetID="5" presetClass="entr" presetSubtype="10" fill="hold" grpId="0" nodeType="after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Effect transition="in" filter="checkerboard(across)">
                                      <p:cBhvr>
                                        <p:cTn id="25" dur="500"/>
                                        <p:tgtEl>
                                          <p:spTgt spid="11267">
                                            <p:txEl>
                                              <p:pRg st="3" end="3"/>
                                            </p:txEl>
                                          </p:spTgt>
                                        </p:tgtEl>
                                      </p:cBhvr>
                                    </p:animEffect>
                                  </p:childTnLst>
                                </p:cTn>
                              </p:par>
                            </p:childTnLst>
                          </p:cTn>
                        </p:par>
                        <p:par>
                          <p:cTn id="26" fill="hold" nodeType="afterGroup">
                            <p:stCondLst>
                              <p:cond delay="2480"/>
                            </p:stCondLst>
                            <p:childTnLst>
                              <p:par>
                                <p:cTn id="27" presetID="5" presetClass="entr" presetSubtype="10" fill="hold" grpId="0" nodeType="afterEffect">
                                  <p:stCondLst>
                                    <p:cond delay="0"/>
                                  </p:stCondLst>
                                  <p:childTnLst>
                                    <p:set>
                                      <p:cBhvr>
                                        <p:cTn id="28" dur="1" fill="hold">
                                          <p:stCondLst>
                                            <p:cond delay="0"/>
                                          </p:stCondLst>
                                        </p:cTn>
                                        <p:tgtEl>
                                          <p:spTgt spid="11267">
                                            <p:txEl>
                                              <p:pRg st="4" end="4"/>
                                            </p:txEl>
                                          </p:spTgt>
                                        </p:tgtEl>
                                        <p:attrNameLst>
                                          <p:attrName>style.visibility</p:attrName>
                                        </p:attrNameLst>
                                      </p:cBhvr>
                                      <p:to>
                                        <p:strVal val="visible"/>
                                      </p:to>
                                    </p:set>
                                    <p:animEffect transition="in" filter="checkerboard(across)">
                                      <p:cBhvr>
                                        <p:cTn id="29"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7F0E5862-22B8-4094-9F54-537F72226D23}"/>
              </a:ext>
            </a:extLst>
          </p:cNvPr>
          <p:cNvSpPr>
            <a:spLocks noGrp="1"/>
          </p:cNvSpPr>
          <p:nvPr>
            <p:ph type="sldNum" sz="quarter" idx="10"/>
          </p:nvPr>
        </p:nvSpPr>
        <p:spPr/>
        <p:txBody>
          <a:bodyPr/>
          <a:lstStyle/>
          <a:p>
            <a:r>
              <a:rPr lang="en-GB" altLang="en-US"/>
              <a:t>Page </a:t>
            </a:r>
            <a:fld id="{1685679E-7E74-43BD-9DBE-9970C91194FC}" type="slidenum">
              <a:rPr lang="en-GB" altLang="en-US"/>
              <a:pPr/>
              <a:t>90</a:t>
            </a:fld>
            <a:r>
              <a:rPr lang="en-GB" altLang="en-US" sz="1400" b="0">
                <a:solidFill>
                  <a:schemeClr val="tx1"/>
                </a:solidFill>
              </a:rPr>
              <a:t> | 05 June 2006 | UNIX Fundamentals </a:t>
            </a:r>
          </a:p>
        </p:txBody>
      </p:sp>
      <p:pic>
        <p:nvPicPr>
          <p:cNvPr id="277508" name="Picture 4">
            <a:extLst>
              <a:ext uri="{FF2B5EF4-FFF2-40B4-BE49-F238E27FC236}">
                <a16:creationId xmlns:a16="http://schemas.microsoft.com/office/drawing/2014/main" id="{43149E3A-26C7-4B74-8564-7F4530C21B98}"/>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59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506" name="Rectangle 2">
            <a:extLst>
              <a:ext uri="{FF2B5EF4-FFF2-40B4-BE49-F238E27FC236}">
                <a16:creationId xmlns:a16="http://schemas.microsoft.com/office/drawing/2014/main" id="{9A99412E-27C6-4DCD-B8A5-63A00E96DA35}"/>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a:t>
            </a:r>
          </a:p>
        </p:txBody>
      </p:sp>
      <p:sp>
        <p:nvSpPr>
          <p:cNvPr id="277507" name="Rectangle 3">
            <a:extLst>
              <a:ext uri="{FF2B5EF4-FFF2-40B4-BE49-F238E27FC236}">
                <a16:creationId xmlns:a16="http://schemas.microsoft.com/office/drawing/2014/main" id="{D96100B0-852E-4A2E-A165-482415722D13}"/>
              </a:ext>
            </a:extLst>
          </p:cNvPr>
          <p:cNvSpPr>
            <a:spLocks noGrp="1" noChangeArrowheads="1"/>
          </p:cNvSpPr>
          <p:nvPr>
            <p:ph type="body" idx="1"/>
          </p:nvPr>
        </p:nvSpPr>
        <p:spPr>
          <a:xfrm>
            <a:off x="685800" y="1484313"/>
            <a:ext cx="7772400" cy="4321175"/>
          </a:xfrm>
        </p:spPr>
        <p:txBody>
          <a:bodyPr/>
          <a:lstStyle/>
          <a:p>
            <a:pPr>
              <a:lnSpc>
                <a:spcPct val="90000"/>
              </a:lnSpc>
            </a:pPr>
            <a:r>
              <a:rPr lang="en-US" altLang="en-US">
                <a:solidFill>
                  <a:schemeClr val="hlink"/>
                </a:solidFill>
              </a:rPr>
              <a:t>UNIX History</a:t>
            </a:r>
          </a:p>
          <a:p>
            <a:pPr>
              <a:lnSpc>
                <a:spcPct val="90000"/>
              </a:lnSpc>
            </a:pPr>
            <a:r>
              <a:rPr lang="en-US" altLang="en-US">
                <a:solidFill>
                  <a:schemeClr val="hlink"/>
                </a:solidFill>
              </a:rPr>
              <a:t>The Many Flavours’ of UNIX</a:t>
            </a:r>
          </a:p>
          <a:p>
            <a:pPr>
              <a:lnSpc>
                <a:spcPct val="90000"/>
              </a:lnSpc>
            </a:pPr>
            <a:r>
              <a:rPr lang="en-US" altLang="en-US">
                <a:solidFill>
                  <a:schemeClr val="hlink"/>
                </a:solidFill>
              </a:rPr>
              <a:t>The Structure of UNIX</a:t>
            </a:r>
          </a:p>
          <a:p>
            <a:pPr>
              <a:lnSpc>
                <a:spcPct val="90000"/>
              </a:lnSpc>
            </a:pPr>
            <a:r>
              <a:rPr lang="en-US" altLang="en-US">
                <a:solidFill>
                  <a:schemeClr val="hlink"/>
                </a:solidFill>
              </a:rPr>
              <a:t>Access to UNIX Systems</a:t>
            </a:r>
          </a:p>
          <a:p>
            <a:pPr>
              <a:lnSpc>
                <a:spcPct val="90000"/>
              </a:lnSpc>
            </a:pPr>
            <a:r>
              <a:rPr lang="en-US" altLang="en-US">
                <a:solidFill>
                  <a:schemeClr val="hlink"/>
                </a:solidFill>
              </a:rPr>
              <a:t>Processes</a:t>
            </a:r>
          </a:p>
          <a:p>
            <a:pPr>
              <a:lnSpc>
                <a:spcPct val="90000"/>
              </a:lnSpc>
            </a:pPr>
            <a:r>
              <a:rPr lang="en-US" altLang="en-US" sz="3200">
                <a:solidFill>
                  <a:srgbClr val="800000"/>
                </a:solidFill>
              </a:rPr>
              <a:t>Filesystems &amp; Directories</a:t>
            </a:r>
          </a:p>
          <a:p>
            <a:pPr lvl="1">
              <a:lnSpc>
                <a:spcPct val="90000"/>
              </a:lnSpc>
            </a:pPr>
            <a:r>
              <a:rPr lang="en-US" altLang="en-US">
                <a:solidFill>
                  <a:schemeClr val="hlink"/>
                </a:solidFill>
              </a:rPr>
              <a:t>Directory Structures</a:t>
            </a:r>
          </a:p>
          <a:p>
            <a:pPr lvl="1">
              <a:lnSpc>
                <a:spcPct val="90000"/>
              </a:lnSpc>
            </a:pPr>
            <a:r>
              <a:rPr lang="en-US" altLang="en-US">
                <a:solidFill>
                  <a:srgbClr val="800000"/>
                </a:solidFill>
              </a:rPr>
              <a:t>Permissions/File Access Modes</a:t>
            </a:r>
          </a:p>
          <a:p>
            <a:pPr lvl="1">
              <a:lnSpc>
                <a:spcPct val="90000"/>
              </a:lnSpc>
            </a:pPr>
            <a:r>
              <a:rPr lang="en-US" altLang="en-US">
                <a:solidFill>
                  <a:schemeClr val="hlink"/>
                </a:solidFill>
              </a:rPr>
              <a:t>Directory &amp; File Commands</a:t>
            </a:r>
            <a:endParaRPr lang="en-US" altLang="en-US" sz="2800">
              <a:solidFill>
                <a:schemeClr val="hlink"/>
              </a:solidFill>
            </a:endParaRPr>
          </a:p>
          <a:p>
            <a:pPr>
              <a:lnSpc>
                <a:spcPct val="90000"/>
              </a:lnSpc>
            </a:pPr>
            <a:r>
              <a:rPr lang="en-US" altLang="en-US">
                <a:solidFill>
                  <a:schemeClr val="hlink"/>
                </a:solidFill>
              </a:rPr>
              <a:t>Devices</a:t>
            </a:r>
          </a:p>
          <a:p>
            <a:pPr>
              <a:lnSpc>
                <a:spcPct val="90000"/>
              </a:lnSpc>
            </a:pPr>
            <a:endParaRPr lang="en-GB" altLang="en-US">
              <a:solidFill>
                <a:schemeClr val="hlink"/>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7506"/>
                                        </p:tgtEl>
                                        <p:attrNameLst>
                                          <p:attrName>style.visibility</p:attrName>
                                        </p:attrNameLst>
                                      </p:cBhvr>
                                      <p:to>
                                        <p:strVal val="visible"/>
                                      </p:to>
                                    </p:set>
                                    <p:animEffect transition="in" filter="fade">
                                      <p:cBhvr>
                                        <p:cTn id="7" dur="2000"/>
                                        <p:tgtEl>
                                          <p:spTgt spid="2775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7507"/>
                                        </p:tgtEl>
                                        <p:attrNameLst>
                                          <p:attrName>style.visibility</p:attrName>
                                        </p:attrNameLst>
                                      </p:cBhvr>
                                      <p:to>
                                        <p:strVal val="visible"/>
                                      </p:to>
                                    </p:set>
                                    <p:animEffect transition="in" filter="fade">
                                      <p:cBhvr>
                                        <p:cTn id="10" dur="2000"/>
                                        <p:tgtEl>
                                          <p:spTgt spid="277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p:bldP spid="277507" grpId="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FF9F45F0-7382-4FC4-A1F1-ABFA21D4BA8F}"/>
              </a:ext>
            </a:extLst>
          </p:cNvPr>
          <p:cNvSpPr>
            <a:spLocks noGrp="1"/>
          </p:cNvSpPr>
          <p:nvPr>
            <p:ph type="sldNum" sz="quarter" idx="10"/>
          </p:nvPr>
        </p:nvSpPr>
        <p:spPr/>
        <p:txBody>
          <a:bodyPr/>
          <a:lstStyle/>
          <a:p>
            <a:r>
              <a:rPr lang="en-GB" altLang="en-US"/>
              <a:t>Page </a:t>
            </a:r>
            <a:fld id="{2B45A676-0A3C-40A3-A8D2-554B51DED659}" type="slidenum">
              <a:rPr lang="en-GB" altLang="en-US"/>
              <a:pPr/>
              <a:t>91</a:t>
            </a:fld>
            <a:r>
              <a:rPr lang="en-GB" altLang="en-US" sz="1400" b="0">
                <a:solidFill>
                  <a:schemeClr val="tx1"/>
                </a:solidFill>
              </a:rPr>
              <a:t> | 05 June 2006 | UNIX Fundamentals </a:t>
            </a:r>
          </a:p>
        </p:txBody>
      </p:sp>
      <p:sp>
        <p:nvSpPr>
          <p:cNvPr id="30722" name="Rectangle 2">
            <a:extLst>
              <a:ext uri="{FF2B5EF4-FFF2-40B4-BE49-F238E27FC236}">
                <a16:creationId xmlns:a16="http://schemas.microsoft.com/office/drawing/2014/main" id="{2ECD2A3D-5E1C-4673-B1A4-94A259C20F7E}"/>
              </a:ext>
            </a:extLst>
          </p:cNvPr>
          <p:cNvSpPr>
            <a:spLocks noGrp="1" noChangeArrowheads="1"/>
          </p:cNvSpPr>
          <p:nvPr>
            <p:ph type="title"/>
          </p:nvPr>
        </p:nvSpPr>
        <p:spPr/>
        <p:txBody>
          <a:bodyPr/>
          <a:lstStyle/>
          <a:p>
            <a:r>
              <a:rPr lang="en-US" altLang="en-US"/>
              <a:t>Permissions/File Access Modes</a:t>
            </a:r>
          </a:p>
        </p:txBody>
      </p:sp>
      <p:sp>
        <p:nvSpPr>
          <p:cNvPr id="30723" name="Rectangle 3">
            <a:extLst>
              <a:ext uri="{FF2B5EF4-FFF2-40B4-BE49-F238E27FC236}">
                <a16:creationId xmlns:a16="http://schemas.microsoft.com/office/drawing/2014/main" id="{29518972-1B55-4F36-9D48-F167373270AC}"/>
              </a:ext>
            </a:extLst>
          </p:cNvPr>
          <p:cNvSpPr>
            <a:spLocks noGrp="1" noChangeArrowheads="1"/>
          </p:cNvSpPr>
          <p:nvPr>
            <p:ph type="body" sz="half" idx="1"/>
          </p:nvPr>
        </p:nvSpPr>
        <p:spPr>
          <a:xfrm>
            <a:off x="685800" y="1352550"/>
            <a:ext cx="3810000" cy="1765300"/>
          </a:xfrm>
        </p:spPr>
        <p:txBody>
          <a:bodyPr/>
          <a:lstStyle/>
          <a:p>
            <a:r>
              <a:rPr lang="en-US" altLang="en-US" sz="2000"/>
              <a:t>To see what files reside in the current directory use the UNIX command “ls”.</a:t>
            </a:r>
            <a:endParaRPr lang="en-US" altLang="en-US"/>
          </a:p>
        </p:txBody>
      </p:sp>
      <p:sp>
        <p:nvSpPr>
          <p:cNvPr id="30735" name="Text Box 15">
            <a:extLst>
              <a:ext uri="{FF2B5EF4-FFF2-40B4-BE49-F238E27FC236}">
                <a16:creationId xmlns:a16="http://schemas.microsoft.com/office/drawing/2014/main" id="{2D6BDE23-AA96-4238-A483-477412C38B35}"/>
              </a:ext>
            </a:extLst>
          </p:cNvPr>
          <p:cNvSpPr txBox="1">
            <a:spLocks noChangeArrowheads="1"/>
          </p:cNvSpPr>
          <p:nvPr/>
        </p:nvSpPr>
        <p:spPr bwMode="auto">
          <a:xfrm>
            <a:off x="611188" y="4941888"/>
            <a:ext cx="6192837" cy="8334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a:t>
            </a:r>
          </a:p>
          <a:p>
            <a:pPr algn="l">
              <a:spcBef>
                <a:spcPct val="50000"/>
              </a:spcBef>
            </a:pPr>
            <a:r>
              <a:rPr lang="en-US" altLang="en-US" sz="1200">
                <a:solidFill>
                  <a:srgbClr val="00FF00"/>
                </a:solidFill>
                <a:latin typeface="Courier New" panose="02070309020205020404" pitchFamily="49" charset="0"/>
              </a:rPr>
              <a:t>file1.txt</a:t>
            </a:r>
          </a:p>
          <a:p>
            <a:pPr algn="l">
              <a:spcBef>
                <a:spcPct val="50000"/>
              </a:spcBef>
            </a:pPr>
            <a:r>
              <a:rPr lang="en-US" altLang="en-US" sz="1200">
                <a:solidFill>
                  <a:srgbClr val="00FF00"/>
                </a:solidFill>
                <a:latin typeface="Courier New" panose="02070309020205020404" pitchFamily="49" charset="0"/>
              </a:rPr>
              <a:t>$ </a:t>
            </a:r>
          </a:p>
        </p:txBody>
      </p:sp>
      <p:sp>
        <p:nvSpPr>
          <p:cNvPr id="30748" name="Text Box 28">
            <a:extLst>
              <a:ext uri="{FF2B5EF4-FFF2-40B4-BE49-F238E27FC236}">
                <a16:creationId xmlns:a16="http://schemas.microsoft.com/office/drawing/2014/main" id="{745EF4F8-5C92-4E58-A9C1-47F3EC7AAE34}"/>
              </a:ext>
            </a:extLst>
          </p:cNvPr>
          <p:cNvSpPr txBox="1">
            <a:spLocks noChangeArrowheads="1"/>
          </p:cNvSpPr>
          <p:nvPr/>
        </p:nvSpPr>
        <p:spPr bwMode="auto">
          <a:xfrm>
            <a:off x="3646488" y="35464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news </a:t>
            </a:r>
          </a:p>
        </p:txBody>
      </p:sp>
      <p:sp>
        <p:nvSpPr>
          <p:cNvPr id="30749" name="Text Box 29">
            <a:extLst>
              <a:ext uri="{FF2B5EF4-FFF2-40B4-BE49-F238E27FC236}">
                <a16:creationId xmlns:a16="http://schemas.microsoft.com/office/drawing/2014/main" id="{B0637D9E-AE9E-43B1-BAB3-59C8289C68DC}"/>
              </a:ext>
            </a:extLst>
          </p:cNvPr>
          <p:cNvSpPr txBox="1">
            <a:spLocks noChangeArrowheads="1"/>
          </p:cNvSpPr>
          <p:nvPr/>
        </p:nvSpPr>
        <p:spPr bwMode="auto">
          <a:xfrm>
            <a:off x="5551488" y="35464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mail </a:t>
            </a:r>
          </a:p>
        </p:txBody>
      </p:sp>
      <p:sp>
        <p:nvSpPr>
          <p:cNvPr id="30750" name="Line 30">
            <a:extLst>
              <a:ext uri="{FF2B5EF4-FFF2-40B4-BE49-F238E27FC236}">
                <a16:creationId xmlns:a16="http://schemas.microsoft.com/office/drawing/2014/main" id="{92419365-9AC2-4947-AE57-1FADE1C14920}"/>
              </a:ext>
            </a:extLst>
          </p:cNvPr>
          <p:cNvSpPr>
            <a:spLocks noChangeShapeType="1"/>
          </p:cNvSpPr>
          <p:nvPr/>
        </p:nvSpPr>
        <p:spPr bwMode="auto">
          <a:xfrm flipH="1">
            <a:off x="4408488" y="3241675"/>
            <a:ext cx="762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751" name="Line 31">
            <a:extLst>
              <a:ext uri="{FF2B5EF4-FFF2-40B4-BE49-F238E27FC236}">
                <a16:creationId xmlns:a16="http://schemas.microsoft.com/office/drawing/2014/main" id="{50F76E36-89F5-4356-9546-167D0C656AE0}"/>
              </a:ext>
            </a:extLst>
          </p:cNvPr>
          <p:cNvSpPr>
            <a:spLocks noChangeShapeType="1"/>
          </p:cNvSpPr>
          <p:nvPr/>
        </p:nvSpPr>
        <p:spPr bwMode="auto">
          <a:xfrm>
            <a:off x="5170488" y="3241675"/>
            <a:ext cx="1143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752" name="Text Box 32">
            <a:extLst>
              <a:ext uri="{FF2B5EF4-FFF2-40B4-BE49-F238E27FC236}">
                <a16:creationId xmlns:a16="http://schemas.microsoft.com/office/drawing/2014/main" id="{C901DB19-15BC-46AF-B895-9AE8DF7B6FA7}"/>
              </a:ext>
            </a:extLst>
          </p:cNvPr>
          <p:cNvSpPr txBox="1">
            <a:spLocks noChangeArrowheads="1"/>
          </p:cNvSpPr>
          <p:nvPr/>
        </p:nvSpPr>
        <p:spPr bwMode="auto">
          <a:xfrm>
            <a:off x="4408488" y="27844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ld </a:t>
            </a:r>
          </a:p>
        </p:txBody>
      </p:sp>
      <p:sp>
        <p:nvSpPr>
          <p:cNvPr id="30753" name="Line 33">
            <a:extLst>
              <a:ext uri="{FF2B5EF4-FFF2-40B4-BE49-F238E27FC236}">
                <a16:creationId xmlns:a16="http://schemas.microsoft.com/office/drawing/2014/main" id="{F75A76EA-58B7-4870-BAC8-CFF615F9906F}"/>
              </a:ext>
            </a:extLst>
          </p:cNvPr>
          <p:cNvSpPr>
            <a:spLocks noChangeShapeType="1"/>
          </p:cNvSpPr>
          <p:nvPr/>
        </p:nvSpPr>
        <p:spPr bwMode="auto">
          <a:xfrm flipH="1">
            <a:off x="5246688" y="2555875"/>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754" name="Text Box 34">
            <a:extLst>
              <a:ext uri="{FF2B5EF4-FFF2-40B4-BE49-F238E27FC236}">
                <a16:creationId xmlns:a16="http://schemas.microsoft.com/office/drawing/2014/main" id="{6315D24E-D0B9-47A2-B478-E4E53F39411E}"/>
              </a:ext>
            </a:extLst>
          </p:cNvPr>
          <p:cNvSpPr txBox="1">
            <a:spLocks noChangeArrowheads="1"/>
          </p:cNvSpPr>
          <p:nvPr/>
        </p:nvSpPr>
        <p:spPr bwMode="auto">
          <a:xfrm>
            <a:off x="6084888" y="14128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 </a:t>
            </a:r>
          </a:p>
        </p:txBody>
      </p:sp>
      <p:sp>
        <p:nvSpPr>
          <p:cNvPr id="30755" name="Text Box 35">
            <a:extLst>
              <a:ext uri="{FF2B5EF4-FFF2-40B4-BE49-F238E27FC236}">
                <a16:creationId xmlns:a16="http://schemas.microsoft.com/office/drawing/2014/main" id="{D3F737CC-D931-46C6-8CAF-6754E5FE4935}"/>
              </a:ext>
            </a:extLst>
          </p:cNvPr>
          <p:cNvSpPr txBox="1">
            <a:spLocks noChangeArrowheads="1"/>
          </p:cNvSpPr>
          <p:nvPr/>
        </p:nvSpPr>
        <p:spPr bwMode="auto">
          <a:xfrm>
            <a:off x="5094288" y="20986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tmp </a:t>
            </a:r>
          </a:p>
        </p:txBody>
      </p:sp>
      <p:sp>
        <p:nvSpPr>
          <p:cNvPr id="30756" name="Text Box 36">
            <a:extLst>
              <a:ext uri="{FF2B5EF4-FFF2-40B4-BE49-F238E27FC236}">
                <a16:creationId xmlns:a16="http://schemas.microsoft.com/office/drawing/2014/main" id="{AC64533F-263F-4CA8-85E1-01D7C72B0FB2}"/>
              </a:ext>
            </a:extLst>
          </p:cNvPr>
          <p:cNvSpPr txBox="1">
            <a:spLocks noChangeArrowheads="1"/>
          </p:cNvSpPr>
          <p:nvPr/>
        </p:nvSpPr>
        <p:spPr bwMode="auto">
          <a:xfrm>
            <a:off x="7075488" y="20986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var </a:t>
            </a:r>
          </a:p>
        </p:txBody>
      </p:sp>
      <p:sp>
        <p:nvSpPr>
          <p:cNvPr id="30757" name="Line 37">
            <a:extLst>
              <a:ext uri="{FF2B5EF4-FFF2-40B4-BE49-F238E27FC236}">
                <a16:creationId xmlns:a16="http://schemas.microsoft.com/office/drawing/2014/main" id="{8E69381E-3D24-4DB6-AE10-94BC5D68D9F7}"/>
              </a:ext>
            </a:extLst>
          </p:cNvPr>
          <p:cNvSpPr>
            <a:spLocks noChangeShapeType="1"/>
          </p:cNvSpPr>
          <p:nvPr/>
        </p:nvSpPr>
        <p:spPr bwMode="auto">
          <a:xfrm flipH="1">
            <a:off x="5932488" y="1870075"/>
            <a:ext cx="914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758" name="Line 38">
            <a:extLst>
              <a:ext uri="{FF2B5EF4-FFF2-40B4-BE49-F238E27FC236}">
                <a16:creationId xmlns:a16="http://schemas.microsoft.com/office/drawing/2014/main" id="{806276D0-3368-44E7-B7CA-0ABDA236895A}"/>
              </a:ext>
            </a:extLst>
          </p:cNvPr>
          <p:cNvSpPr>
            <a:spLocks noChangeShapeType="1"/>
          </p:cNvSpPr>
          <p:nvPr/>
        </p:nvSpPr>
        <p:spPr bwMode="auto">
          <a:xfrm>
            <a:off x="6846888" y="1870075"/>
            <a:ext cx="1066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0722"/>
                                        </p:tgtEl>
                                        <p:attrNameLst>
                                          <p:attrName>style.visibility</p:attrName>
                                        </p:attrNameLst>
                                      </p:cBhvr>
                                      <p:to>
                                        <p:strVal val="visible"/>
                                      </p:to>
                                    </p:set>
                                    <p:anim calcmode="discrete" valueType="clr">
                                      <p:cBhvr override="childStyle">
                                        <p:cTn id="7" dur="80"/>
                                        <p:tgtEl>
                                          <p:spTgt spid="3072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722"/>
                                        </p:tgtEl>
                                        <p:attrNameLst>
                                          <p:attrName>fillcolor</p:attrName>
                                        </p:attrNameLst>
                                      </p:cBhvr>
                                      <p:tavLst>
                                        <p:tav tm="0">
                                          <p:val>
                                            <p:clrVal>
                                              <a:schemeClr val="accent2"/>
                                            </p:clrVal>
                                          </p:val>
                                        </p:tav>
                                        <p:tav tm="50000">
                                          <p:val>
                                            <p:clrVal>
                                              <a:schemeClr val="hlink"/>
                                            </p:clrVal>
                                          </p:val>
                                        </p:tav>
                                      </p:tavLst>
                                    </p:anim>
                                    <p:set>
                                      <p:cBhvr>
                                        <p:cTn id="9" dur="80"/>
                                        <p:tgtEl>
                                          <p:spTgt spid="30722"/>
                                        </p:tgtEl>
                                        <p:attrNameLst>
                                          <p:attrName>fill.type</p:attrName>
                                        </p:attrNameLst>
                                      </p:cBhvr>
                                      <p:to>
                                        <p:strVal val="solid"/>
                                      </p:to>
                                    </p:set>
                                  </p:childTnLst>
                                </p:cTn>
                              </p:par>
                            </p:childTnLst>
                          </p:cTn>
                        </p:par>
                        <p:par>
                          <p:cTn id="10" fill="hold" nodeType="afterGroup">
                            <p:stCondLst>
                              <p:cond delay="1120"/>
                            </p:stCondLst>
                            <p:childTnLst>
                              <p:par>
                                <p:cTn id="11" presetID="5" presetClass="entr" presetSubtype="10" fill="hold" grpId="0" nodeType="afterEffect">
                                  <p:stCondLst>
                                    <p:cond delay="0"/>
                                  </p:stCondLst>
                                  <p:childTnLst>
                                    <p:set>
                                      <p:cBhvr>
                                        <p:cTn id="12" dur="1" fill="hold">
                                          <p:stCondLst>
                                            <p:cond delay="0"/>
                                          </p:stCondLst>
                                        </p:cTn>
                                        <p:tgtEl>
                                          <p:spTgt spid="30723">
                                            <p:txEl>
                                              <p:pRg st="0" end="0"/>
                                            </p:txEl>
                                          </p:spTgt>
                                        </p:tgtEl>
                                        <p:attrNameLst>
                                          <p:attrName>style.visibility</p:attrName>
                                        </p:attrNameLst>
                                      </p:cBhvr>
                                      <p:to>
                                        <p:strVal val="visible"/>
                                      </p:to>
                                    </p:set>
                                    <p:animEffect transition="in" filter="checkerboard(across)">
                                      <p:cBhvr>
                                        <p:cTn id="13" dur="500"/>
                                        <p:tgtEl>
                                          <p:spTgt spid="30723">
                                            <p:txEl>
                                              <p:pRg st="0" end="0"/>
                                            </p:txEl>
                                          </p:spTgt>
                                        </p:tgtEl>
                                      </p:cBhvr>
                                    </p:animEffect>
                                  </p:childTnLst>
                                </p:cTn>
                              </p:par>
                            </p:childTnLst>
                          </p:cTn>
                        </p:par>
                        <p:par>
                          <p:cTn id="14" fill="hold" nodeType="afterGroup">
                            <p:stCondLst>
                              <p:cond delay="1620"/>
                            </p:stCondLst>
                            <p:childTnLst>
                              <p:par>
                                <p:cTn id="15" presetID="2" presetClass="entr" presetSubtype="1" fill="hold" grpId="0" nodeType="afterEffect">
                                  <p:stCondLst>
                                    <p:cond delay="0"/>
                                  </p:stCondLst>
                                  <p:childTnLst>
                                    <p:set>
                                      <p:cBhvr>
                                        <p:cTn id="16" dur="1" fill="hold">
                                          <p:stCondLst>
                                            <p:cond delay="0"/>
                                          </p:stCondLst>
                                        </p:cTn>
                                        <p:tgtEl>
                                          <p:spTgt spid="30754"/>
                                        </p:tgtEl>
                                        <p:attrNameLst>
                                          <p:attrName>style.visibility</p:attrName>
                                        </p:attrNameLst>
                                      </p:cBhvr>
                                      <p:to>
                                        <p:strVal val="visible"/>
                                      </p:to>
                                    </p:set>
                                    <p:anim calcmode="lin" valueType="num">
                                      <p:cBhvr additive="base">
                                        <p:cTn id="17" dur="500" fill="hold"/>
                                        <p:tgtEl>
                                          <p:spTgt spid="30754"/>
                                        </p:tgtEl>
                                        <p:attrNameLst>
                                          <p:attrName>ppt_x</p:attrName>
                                        </p:attrNameLst>
                                      </p:cBhvr>
                                      <p:tavLst>
                                        <p:tav tm="0">
                                          <p:val>
                                            <p:strVal val="#ppt_x"/>
                                          </p:val>
                                        </p:tav>
                                        <p:tav tm="100000">
                                          <p:val>
                                            <p:strVal val="#ppt_x"/>
                                          </p:val>
                                        </p:tav>
                                      </p:tavLst>
                                    </p:anim>
                                    <p:anim calcmode="lin" valueType="num">
                                      <p:cBhvr additive="base">
                                        <p:cTn id="18" dur="500" fill="hold"/>
                                        <p:tgtEl>
                                          <p:spTgt spid="30754"/>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2120"/>
                            </p:stCondLst>
                            <p:childTnLst>
                              <p:par>
                                <p:cTn id="20" presetID="2" presetClass="entr" presetSubtype="12" fill="hold" nodeType="afterEffect">
                                  <p:stCondLst>
                                    <p:cond delay="0"/>
                                  </p:stCondLst>
                                  <p:childTnLst>
                                    <p:set>
                                      <p:cBhvr>
                                        <p:cTn id="21" dur="1" fill="hold">
                                          <p:stCondLst>
                                            <p:cond delay="0"/>
                                          </p:stCondLst>
                                        </p:cTn>
                                        <p:tgtEl>
                                          <p:spTgt spid="30757"/>
                                        </p:tgtEl>
                                        <p:attrNameLst>
                                          <p:attrName>style.visibility</p:attrName>
                                        </p:attrNameLst>
                                      </p:cBhvr>
                                      <p:to>
                                        <p:strVal val="visible"/>
                                      </p:to>
                                    </p:set>
                                    <p:anim calcmode="lin" valueType="num">
                                      <p:cBhvr additive="base">
                                        <p:cTn id="22" dur="500" fill="hold"/>
                                        <p:tgtEl>
                                          <p:spTgt spid="30757"/>
                                        </p:tgtEl>
                                        <p:attrNameLst>
                                          <p:attrName>ppt_x</p:attrName>
                                        </p:attrNameLst>
                                      </p:cBhvr>
                                      <p:tavLst>
                                        <p:tav tm="0">
                                          <p:val>
                                            <p:strVal val="0-#ppt_w/2"/>
                                          </p:val>
                                        </p:tav>
                                        <p:tav tm="100000">
                                          <p:val>
                                            <p:strVal val="#ppt_x"/>
                                          </p:val>
                                        </p:tav>
                                      </p:tavLst>
                                    </p:anim>
                                    <p:anim calcmode="lin" valueType="num">
                                      <p:cBhvr additive="base">
                                        <p:cTn id="23" dur="500" fill="hold"/>
                                        <p:tgtEl>
                                          <p:spTgt spid="30757"/>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620"/>
                            </p:stCondLst>
                            <p:childTnLst>
                              <p:par>
                                <p:cTn id="25" presetID="2" presetClass="entr" presetSubtype="6" fill="hold" nodeType="afterEffect">
                                  <p:stCondLst>
                                    <p:cond delay="0"/>
                                  </p:stCondLst>
                                  <p:childTnLst>
                                    <p:set>
                                      <p:cBhvr>
                                        <p:cTn id="26" dur="1" fill="hold">
                                          <p:stCondLst>
                                            <p:cond delay="0"/>
                                          </p:stCondLst>
                                        </p:cTn>
                                        <p:tgtEl>
                                          <p:spTgt spid="30758"/>
                                        </p:tgtEl>
                                        <p:attrNameLst>
                                          <p:attrName>style.visibility</p:attrName>
                                        </p:attrNameLst>
                                      </p:cBhvr>
                                      <p:to>
                                        <p:strVal val="visible"/>
                                      </p:to>
                                    </p:set>
                                    <p:anim calcmode="lin" valueType="num">
                                      <p:cBhvr additive="base">
                                        <p:cTn id="27" dur="500" fill="hold"/>
                                        <p:tgtEl>
                                          <p:spTgt spid="30758"/>
                                        </p:tgtEl>
                                        <p:attrNameLst>
                                          <p:attrName>ppt_x</p:attrName>
                                        </p:attrNameLst>
                                      </p:cBhvr>
                                      <p:tavLst>
                                        <p:tav tm="0">
                                          <p:val>
                                            <p:strVal val="1+#ppt_w/2"/>
                                          </p:val>
                                        </p:tav>
                                        <p:tav tm="100000">
                                          <p:val>
                                            <p:strVal val="#ppt_x"/>
                                          </p:val>
                                        </p:tav>
                                      </p:tavLst>
                                    </p:anim>
                                    <p:anim calcmode="lin" valueType="num">
                                      <p:cBhvr additive="base">
                                        <p:cTn id="28" dur="500" fill="hold"/>
                                        <p:tgtEl>
                                          <p:spTgt spid="30758"/>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3120"/>
                            </p:stCondLst>
                            <p:childTnLst>
                              <p:par>
                                <p:cTn id="30" presetID="2" presetClass="entr" presetSubtype="4" fill="hold" grpId="0" nodeType="afterEffect">
                                  <p:stCondLst>
                                    <p:cond delay="0"/>
                                  </p:stCondLst>
                                  <p:childTnLst>
                                    <p:set>
                                      <p:cBhvr>
                                        <p:cTn id="31" dur="1" fill="hold">
                                          <p:stCondLst>
                                            <p:cond delay="0"/>
                                          </p:stCondLst>
                                        </p:cTn>
                                        <p:tgtEl>
                                          <p:spTgt spid="30755"/>
                                        </p:tgtEl>
                                        <p:attrNameLst>
                                          <p:attrName>style.visibility</p:attrName>
                                        </p:attrNameLst>
                                      </p:cBhvr>
                                      <p:to>
                                        <p:strVal val="visible"/>
                                      </p:to>
                                    </p:set>
                                    <p:anim calcmode="lin" valueType="num">
                                      <p:cBhvr additive="base">
                                        <p:cTn id="32" dur="500" fill="hold"/>
                                        <p:tgtEl>
                                          <p:spTgt spid="30755"/>
                                        </p:tgtEl>
                                        <p:attrNameLst>
                                          <p:attrName>ppt_x</p:attrName>
                                        </p:attrNameLst>
                                      </p:cBhvr>
                                      <p:tavLst>
                                        <p:tav tm="0">
                                          <p:val>
                                            <p:strVal val="#ppt_x"/>
                                          </p:val>
                                        </p:tav>
                                        <p:tav tm="100000">
                                          <p:val>
                                            <p:strVal val="#ppt_x"/>
                                          </p:val>
                                        </p:tav>
                                      </p:tavLst>
                                    </p:anim>
                                    <p:anim calcmode="lin" valueType="num">
                                      <p:cBhvr additive="base">
                                        <p:cTn id="33" dur="500" fill="hold"/>
                                        <p:tgtEl>
                                          <p:spTgt spid="30755"/>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620"/>
                            </p:stCondLst>
                            <p:childTnLst>
                              <p:par>
                                <p:cTn id="35" presetID="2" presetClass="entr" presetSubtype="4" fill="hold" grpId="0" nodeType="afterEffect">
                                  <p:stCondLst>
                                    <p:cond delay="0"/>
                                  </p:stCondLst>
                                  <p:childTnLst>
                                    <p:set>
                                      <p:cBhvr>
                                        <p:cTn id="36" dur="1" fill="hold">
                                          <p:stCondLst>
                                            <p:cond delay="0"/>
                                          </p:stCondLst>
                                        </p:cTn>
                                        <p:tgtEl>
                                          <p:spTgt spid="30756"/>
                                        </p:tgtEl>
                                        <p:attrNameLst>
                                          <p:attrName>style.visibility</p:attrName>
                                        </p:attrNameLst>
                                      </p:cBhvr>
                                      <p:to>
                                        <p:strVal val="visible"/>
                                      </p:to>
                                    </p:set>
                                    <p:anim calcmode="lin" valueType="num">
                                      <p:cBhvr additive="base">
                                        <p:cTn id="37" dur="500" fill="hold"/>
                                        <p:tgtEl>
                                          <p:spTgt spid="30756"/>
                                        </p:tgtEl>
                                        <p:attrNameLst>
                                          <p:attrName>ppt_x</p:attrName>
                                        </p:attrNameLst>
                                      </p:cBhvr>
                                      <p:tavLst>
                                        <p:tav tm="0">
                                          <p:val>
                                            <p:strVal val="#ppt_x"/>
                                          </p:val>
                                        </p:tav>
                                        <p:tav tm="100000">
                                          <p:val>
                                            <p:strVal val="#ppt_x"/>
                                          </p:val>
                                        </p:tav>
                                      </p:tavLst>
                                    </p:anim>
                                    <p:anim calcmode="lin" valueType="num">
                                      <p:cBhvr additive="base">
                                        <p:cTn id="38" dur="500" fill="hold"/>
                                        <p:tgtEl>
                                          <p:spTgt spid="30756"/>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4120"/>
                            </p:stCondLst>
                            <p:childTnLst>
                              <p:par>
                                <p:cTn id="40" presetID="2" presetClass="entr" presetSubtype="12" fill="hold" nodeType="afterEffect">
                                  <p:stCondLst>
                                    <p:cond delay="0"/>
                                  </p:stCondLst>
                                  <p:childTnLst>
                                    <p:set>
                                      <p:cBhvr>
                                        <p:cTn id="41" dur="1" fill="hold">
                                          <p:stCondLst>
                                            <p:cond delay="0"/>
                                          </p:stCondLst>
                                        </p:cTn>
                                        <p:tgtEl>
                                          <p:spTgt spid="30753"/>
                                        </p:tgtEl>
                                        <p:attrNameLst>
                                          <p:attrName>style.visibility</p:attrName>
                                        </p:attrNameLst>
                                      </p:cBhvr>
                                      <p:to>
                                        <p:strVal val="visible"/>
                                      </p:to>
                                    </p:set>
                                    <p:anim calcmode="lin" valueType="num">
                                      <p:cBhvr additive="base">
                                        <p:cTn id="42" dur="500" fill="hold"/>
                                        <p:tgtEl>
                                          <p:spTgt spid="30753"/>
                                        </p:tgtEl>
                                        <p:attrNameLst>
                                          <p:attrName>ppt_x</p:attrName>
                                        </p:attrNameLst>
                                      </p:cBhvr>
                                      <p:tavLst>
                                        <p:tav tm="0">
                                          <p:val>
                                            <p:strVal val="0-#ppt_w/2"/>
                                          </p:val>
                                        </p:tav>
                                        <p:tav tm="100000">
                                          <p:val>
                                            <p:strVal val="#ppt_x"/>
                                          </p:val>
                                        </p:tav>
                                      </p:tavLst>
                                    </p:anim>
                                    <p:anim calcmode="lin" valueType="num">
                                      <p:cBhvr additive="base">
                                        <p:cTn id="43" dur="500" fill="hold"/>
                                        <p:tgtEl>
                                          <p:spTgt spid="30753"/>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620"/>
                            </p:stCondLst>
                            <p:childTnLst>
                              <p:par>
                                <p:cTn id="45" presetID="2" presetClass="entr" presetSubtype="4" fill="hold" grpId="0" nodeType="afterEffect">
                                  <p:stCondLst>
                                    <p:cond delay="0"/>
                                  </p:stCondLst>
                                  <p:childTnLst>
                                    <p:set>
                                      <p:cBhvr>
                                        <p:cTn id="46" dur="1" fill="hold">
                                          <p:stCondLst>
                                            <p:cond delay="0"/>
                                          </p:stCondLst>
                                        </p:cTn>
                                        <p:tgtEl>
                                          <p:spTgt spid="30752"/>
                                        </p:tgtEl>
                                        <p:attrNameLst>
                                          <p:attrName>style.visibility</p:attrName>
                                        </p:attrNameLst>
                                      </p:cBhvr>
                                      <p:to>
                                        <p:strVal val="visible"/>
                                      </p:to>
                                    </p:set>
                                    <p:anim calcmode="lin" valueType="num">
                                      <p:cBhvr additive="base">
                                        <p:cTn id="47" dur="500" fill="hold"/>
                                        <p:tgtEl>
                                          <p:spTgt spid="30752"/>
                                        </p:tgtEl>
                                        <p:attrNameLst>
                                          <p:attrName>ppt_x</p:attrName>
                                        </p:attrNameLst>
                                      </p:cBhvr>
                                      <p:tavLst>
                                        <p:tav tm="0">
                                          <p:val>
                                            <p:strVal val="#ppt_x"/>
                                          </p:val>
                                        </p:tav>
                                        <p:tav tm="100000">
                                          <p:val>
                                            <p:strVal val="#ppt_x"/>
                                          </p:val>
                                        </p:tav>
                                      </p:tavLst>
                                    </p:anim>
                                    <p:anim calcmode="lin" valueType="num">
                                      <p:cBhvr additive="base">
                                        <p:cTn id="48" dur="500" fill="hold"/>
                                        <p:tgtEl>
                                          <p:spTgt spid="30752"/>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5120"/>
                            </p:stCondLst>
                            <p:childTnLst>
                              <p:par>
                                <p:cTn id="50" presetID="2" presetClass="entr" presetSubtype="12" fill="hold" nodeType="afterEffect">
                                  <p:stCondLst>
                                    <p:cond delay="0"/>
                                  </p:stCondLst>
                                  <p:childTnLst>
                                    <p:set>
                                      <p:cBhvr>
                                        <p:cTn id="51" dur="1" fill="hold">
                                          <p:stCondLst>
                                            <p:cond delay="0"/>
                                          </p:stCondLst>
                                        </p:cTn>
                                        <p:tgtEl>
                                          <p:spTgt spid="30750"/>
                                        </p:tgtEl>
                                        <p:attrNameLst>
                                          <p:attrName>style.visibility</p:attrName>
                                        </p:attrNameLst>
                                      </p:cBhvr>
                                      <p:to>
                                        <p:strVal val="visible"/>
                                      </p:to>
                                    </p:set>
                                    <p:anim calcmode="lin" valueType="num">
                                      <p:cBhvr additive="base">
                                        <p:cTn id="52" dur="500" fill="hold"/>
                                        <p:tgtEl>
                                          <p:spTgt spid="30750"/>
                                        </p:tgtEl>
                                        <p:attrNameLst>
                                          <p:attrName>ppt_x</p:attrName>
                                        </p:attrNameLst>
                                      </p:cBhvr>
                                      <p:tavLst>
                                        <p:tav tm="0">
                                          <p:val>
                                            <p:strVal val="0-#ppt_w/2"/>
                                          </p:val>
                                        </p:tav>
                                        <p:tav tm="100000">
                                          <p:val>
                                            <p:strVal val="#ppt_x"/>
                                          </p:val>
                                        </p:tav>
                                      </p:tavLst>
                                    </p:anim>
                                    <p:anim calcmode="lin" valueType="num">
                                      <p:cBhvr additive="base">
                                        <p:cTn id="53" dur="500" fill="hold"/>
                                        <p:tgtEl>
                                          <p:spTgt spid="30750"/>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620"/>
                            </p:stCondLst>
                            <p:childTnLst>
                              <p:par>
                                <p:cTn id="55" presetID="2" presetClass="entr" presetSubtype="6" fill="hold" nodeType="afterEffect">
                                  <p:stCondLst>
                                    <p:cond delay="0"/>
                                  </p:stCondLst>
                                  <p:childTnLst>
                                    <p:set>
                                      <p:cBhvr>
                                        <p:cTn id="56" dur="1" fill="hold">
                                          <p:stCondLst>
                                            <p:cond delay="0"/>
                                          </p:stCondLst>
                                        </p:cTn>
                                        <p:tgtEl>
                                          <p:spTgt spid="30751"/>
                                        </p:tgtEl>
                                        <p:attrNameLst>
                                          <p:attrName>style.visibility</p:attrName>
                                        </p:attrNameLst>
                                      </p:cBhvr>
                                      <p:to>
                                        <p:strVal val="visible"/>
                                      </p:to>
                                    </p:set>
                                    <p:anim calcmode="lin" valueType="num">
                                      <p:cBhvr additive="base">
                                        <p:cTn id="57" dur="500" fill="hold"/>
                                        <p:tgtEl>
                                          <p:spTgt spid="30751"/>
                                        </p:tgtEl>
                                        <p:attrNameLst>
                                          <p:attrName>ppt_x</p:attrName>
                                        </p:attrNameLst>
                                      </p:cBhvr>
                                      <p:tavLst>
                                        <p:tav tm="0">
                                          <p:val>
                                            <p:strVal val="1+#ppt_w/2"/>
                                          </p:val>
                                        </p:tav>
                                        <p:tav tm="100000">
                                          <p:val>
                                            <p:strVal val="#ppt_x"/>
                                          </p:val>
                                        </p:tav>
                                      </p:tavLst>
                                    </p:anim>
                                    <p:anim calcmode="lin" valueType="num">
                                      <p:cBhvr additive="base">
                                        <p:cTn id="58" dur="500" fill="hold"/>
                                        <p:tgtEl>
                                          <p:spTgt spid="30751"/>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6120"/>
                            </p:stCondLst>
                            <p:childTnLst>
                              <p:par>
                                <p:cTn id="60" presetID="2" presetClass="entr" presetSubtype="4" fill="hold" grpId="0" nodeType="afterEffect">
                                  <p:stCondLst>
                                    <p:cond delay="0"/>
                                  </p:stCondLst>
                                  <p:childTnLst>
                                    <p:set>
                                      <p:cBhvr>
                                        <p:cTn id="61" dur="1" fill="hold">
                                          <p:stCondLst>
                                            <p:cond delay="0"/>
                                          </p:stCondLst>
                                        </p:cTn>
                                        <p:tgtEl>
                                          <p:spTgt spid="30748"/>
                                        </p:tgtEl>
                                        <p:attrNameLst>
                                          <p:attrName>style.visibility</p:attrName>
                                        </p:attrNameLst>
                                      </p:cBhvr>
                                      <p:to>
                                        <p:strVal val="visible"/>
                                      </p:to>
                                    </p:set>
                                    <p:anim calcmode="lin" valueType="num">
                                      <p:cBhvr additive="base">
                                        <p:cTn id="62" dur="500" fill="hold"/>
                                        <p:tgtEl>
                                          <p:spTgt spid="30748"/>
                                        </p:tgtEl>
                                        <p:attrNameLst>
                                          <p:attrName>ppt_x</p:attrName>
                                        </p:attrNameLst>
                                      </p:cBhvr>
                                      <p:tavLst>
                                        <p:tav tm="0">
                                          <p:val>
                                            <p:strVal val="#ppt_x"/>
                                          </p:val>
                                        </p:tav>
                                        <p:tav tm="100000">
                                          <p:val>
                                            <p:strVal val="#ppt_x"/>
                                          </p:val>
                                        </p:tav>
                                      </p:tavLst>
                                    </p:anim>
                                    <p:anim calcmode="lin" valueType="num">
                                      <p:cBhvr additive="base">
                                        <p:cTn id="63" dur="500" fill="hold"/>
                                        <p:tgtEl>
                                          <p:spTgt spid="30748"/>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620"/>
                            </p:stCondLst>
                            <p:childTnLst>
                              <p:par>
                                <p:cTn id="65" presetID="2" presetClass="entr" presetSubtype="4" fill="hold" grpId="0" nodeType="afterEffect">
                                  <p:stCondLst>
                                    <p:cond delay="0"/>
                                  </p:stCondLst>
                                  <p:childTnLst>
                                    <p:set>
                                      <p:cBhvr>
                                        <p:cTn id="66" dur="1" fill="hold">
                                          <p:stCondLst>
                                            <p:cond delay="0"/>
                                          </p:stCondLst>
                                        </p:cTn>
                                        <p:tgtEl>
                                          <p:spTgt spid="30749"/>
                                        </p:tgtEl>
                                        <p:attrNameLst>
                                          <p:attrName>style.visibility</p:attrName>
                                        </p:attrNameLst>
                                      </p:cBhvr>
                                      <p:to>
                                        <p:strVal val="visible"/>
                                      </p:to>
                                    </p:set>
                                    <p:anim calcmode="lin" valueType="num">
                                      <p:cBhvr additive="base">
                                        <p:cTn id="67" dur="500" fill="hold"/>
                                        <p:tgtEl>
                                          <p:spTgt spid="30749"/>
                                        </p:tgtEl>
                                        <p:attrNameLst>
                                          <p:attrName>ppt_x</p:attrName>
                                        </p:attrNameLst>
                                      </p:cBhvr>
                                      <p:tavLst>
                                        <p:tav tm="0">
                                          <p:val>
                                            <p:strVal val="#ppt_x"/>
                                          </p:val>
                                        </p:tav>
                                        <p:tav tm="100000">
                                          <p:val>
                                            <p:strVal val="#ppt_x"/>
                                          </p:val>
                                        </p:tav>
                                      </p:tavLst>
                                    </p:anim>
                                    <p:anim calcmode="lin" valueType="num">
                                      <p:cBhvr additive="base">
                                        <p:cTn id="68" dur="500" fill="hold"/>
                                        <p:tgtEl>
                                          <p:spTgt spid="30749"/>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3" fill="hold" grpId="0" nodeType="clickEffect">
                                  <p:stCondLst>
                                    <p:cond delay="0"/>
                                  </p:stCondLst>
                                  <p:childTnLst>
                                    <p:set>
                                      <p:cBhvr>
                                        <p:cTn id="72" dur="1" fill="hold">
                                          <p:stCondLst>
                                            <p:cond delay="0"/>
                                          </p:stCondLst>
                                        </p:cTn>
                                        <p:tgtEl>
                                          <p:spTgt spid="30735"/>
                                        </p:tgtEl>
                                        <p:attrNameLst>
                                          <p:attrName>style.visibility</p:attrName>
                                        </p:attrNameLst>
                                      </p:cBhvr>
                                      <p:to>
                                        <p:strVal val="visible"/>
                                      </p:to>
                                    </p:set>
                                    <p:anim calcmode="lin" valueType="num">
                                      <p:cBhvr additive="base">
                                        <p:cTn id="73" dur="500" fill="hold"/>
                                        <p:tgtEl>
                                          <p:spTgt spid="30735"/>
                                        </p:tgtEl>
                                        <p:attrNameLst>
                                          <p:attrName>ppt_x</p:attrName>
                                        </p:attrNameLst>
                                      </p:cBhvr>
                                      <p:tavLst>
                                        <p:tav tm="0">
                                          <p:val>
                                            <p:strVal val="1+#ppt_w/2"/>
                                          </p:val>
                                        </p:tav>
                                        <p:tav tm="100000">
                                          <p:val>
                                            <p:strVal val="#ppt_x"/>
                                          </p:val>
                                        </p:tav>
                                      </p:tavLst>
                                    </p:anim>
                                    <p:anim calcmode="lin" valueType="num">
                                      <p:cBhvr additive="base">
                                        <p:cTn id="74" dur="500" fill="hold"/>
                                        <p:tgtEl>
                                          <p:spTgt spid="307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build="p"/>
      <p:bldP spid="30735" grpId="0" animBg="1"/>
      <p:bldP spid="30748" grpId="0" animBg="1"/>
      <p:bldP spid="30749" grpId="0" animBg="1"/>
      <p:bldP spid="30752" grpId="0" animBg="1"/>
      <p:bldP spid="30754" grpId="0" animBg="1"/>
      <p:bldP spid="30755" grpId="0" animBg="1"/>
      <p:bldP spid="30756"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C766D968-41EB-4951-97AA-23B946258E73}"/>
              </a:ext>
            </a:extLst>
          </p:cNvPr>
          <p:cNvSpPr>
            <a:spLocks noGrp="1"/>
          </p:cNvSpPr>
          <p:nvPr>
            <p:ph type="sldNum" sz="quarter" idx="10"/>
          </p:nvPr>
        </p:nvSpPr>
        <p:spPr/>
        <p:txBody>
          <a:bodyPr/>
          <a:lstStyle/>
          <a:p>
            <a:r>
              <a:rPr lang="en-GB" altLang="en-US"/>
              <a:t>Page </a:t>
            </a:r>
            <a:fld id="{28D68F3C-9E0D-45E0-8E93-121ADE9AC366}" type="slidenum">
              <a:rPr lang="en-GB" altLang="en-US"/>
              <a:pPr/>
              <a:t>92</a:t>
            </a:fld>
            <a:r>
              <a:rPr lang="en-GB" altLang="en-US" sz="1400" b="0">
                <a:solidFill>
                  <a:schemeClr val="tx1"/>
                </a:solidFill>
              </a:rPr>
              <a:t> | 05 June 2006 | UNIX Fundamentals </a:t>
            </a:r>
          </a:p>
        </p:txBody>
      </p:sp>
      <p:sp>
        <p:nvSpPr>
          <p:cNvPr id="31746" name="Rectangle 2">
            <a:extLst>
              <a:ext uri="{FF2B5EF4-FFF2-40B4-BE49-F238E27FC236}">
                <a16:creationId xmlns:a16="http://schemas.microsoft.com/office/drawing/2014/main" id="{4D43B267-82D1-4826-874A-949B74FE8C28}"/>
              </a:ext>
            </a:extLst>
          </p:cNvPr>
          <p:cNvSpPr>
            <a:spLocks noGrp="1" noChangeArrowheads="1"/>
          </p:cNvSpPr>
          <p:nvPr>
            <p:ph type="title"/>
          </p:nvPr>
        </p:nvSpPr>
        <p:spPr/>
        <p:txBody>
          <a:bodyPr/>
          <a:lstStyle/>
          <a:p>
            <a:r>
              <a:rPr lang="en-US" altLang="en-US"/>
              <a:t>Permissions/File Access Modes</a:t>
            </a:r>
          </a:p>
        </p:txBody>
      </p:sp>
      <p:sp>
        <p:nvSpPr>
          <p:cNvPr id="31747" name="Rectangle 3">
            <a:extLst>
              <a:ext uri="{FF2B5EF4-FFF2-40B4-BE49-F238E27FC236}">
                <a16:creationId xmlns:a16="http://schemas.microsoft.com/office/drawing/2014/main" id="{CE16C58D-D00E-423D-9A94-F09E0991BA83}"/>
              </a:ext>
            </a:extLst>
          </p:cNvPr>
          <p:cNvSpPr>
            <a:spLocks noGrp="1" noChangeArrowheads="1"/>
          </p:cNvSpPr>
          <p:nvPr>
            <p:ph type="body" sz="half" idx="1"/>
          </p:nvPr>
        </p:nvSpPr>
        <p:spPr>
          <a:xfrm>
            <a:off x="685800" y="1352550"/>
            <a:ext cx="3810000" cy="1765300"/>
          </a:xfrm>
        </p:spPr>
        <p:txBody>
          <a:bodyPr/>
          <a:lstStyle/>
          <a:p>
            <a:r>
              <a:rPr lang="en-US" altLang="en-US" sz="1800"/>
              <a:t>Other options used with the ls command give more detail.</a:t>
            </a:r>
          </a:p>
          <a:p>
            <a:r>
              <a:rPr lang="en-US" altLang="en-US" sz="1800"/>
              <a:t>To see a long listing of files use “ls -l”.</a:t>
            </a:r>
            <a:endParaRPr lang="en-US" altLang="en-US" sz="2000"/>
          </a:p>
        </p:txBody>
      </p:sp>
      <p:sp>
        <p:nvSpPr>
          <p:cNvPr id="31759" name="Text Box 15">
            <a:extLst>
              <a:ext uri="{FF2B5EF4-FFF2-40B4-BE49-F238E27FC236}">
                <a16:creationId xmlns:a16="http://schemas.microsoft.com/office/drawing/2014/main" id="{31F1E1B4-5102-4BE0-8306-3CDCCD6B2E29}"/>
              </a:ext>
            </a:extLst>
          </p:cNvPr>
          <p:cNvSpPr txBox="1">
            <a:spLocks noChangeArrowheads="1"/>
          </p:cNvSpPr>
          <p:nvPr/>
        </p:nvSpPr>
        <p:spPr bwMode="auto">
          <a:xfrm>
            <a:off x="611188" y="5013325"/>
            <a:ext cx="6553200" cy="83343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-l</a:t>
            </a:r>
          </a:p>
          <a:p>
            <a:pPr algn="l">
              <a:spcBef>
                <a:spcPct val="50000"/>
              </a:spcBef>
            </a:pPr>
            <a:r>
              <a:rPr lang="en-US" altLang="en-US" sz="1200">
                <a:solidFill>
                  <a:srgbClr val="00FF00"/>
                </a:solidFill>
                <a:latin typeface="Courier New" panose="02070309020205020404" pitchFamily="49" charset="0"/>
              </a:rPr>
              <a:t>-rw-rw-rw- 1 root	sys	34 Jul 15 12:50 file1.txt</a:t>
            </a:r>
          </a:p>
          <a:p>
            <a:pPr algn="l">
              <a:spcBef>
                <a:spcPct val="50000"/>
              </a:spcBef>
            </a:pPr>
            <a:r>
              <a:rPr lang="en-US" altLang="en-US" sz="1200">
                <a:solidFill>
                  <a:srgbClr val="00FF00"/>
                </a:solidFill>
                <a:latin typeface="Courier New" panose="02070309020205020404" pitchFamily="49" charset="0"/>
              </a:rPr>
              <a:t>$ </a:t>
            </a:r>
          </a:p>
        </p:txBody>
      </p:sp>
      <p:sp>
        <p:nvSpPr>
          <p:cNvPr id="31786" name="Text Box 42">
            <a:extLst>
              <a:ext uri="{FF2B5EF4-FFF2-40B4-BE49-F238E27FC236}">
                <a16:creationId xmlns:a16="http://schemas.microsoft.com/office/drawing/2014/main" id="{35ACBF60-6E8E-4BB2-A328-56A90E2BF45A}"/>
              </a:ext>
            </a:extLst>
          </p:cNvPr>
          <p:cNvSpPr txBox="1">
            <a:spLocks noChangeArrowheads="1"/>
          </p:cNvSpPr>
          <p:nvPr/>
        </p:nvSpPr>
        <p:spPr bwMode="auto">
          <a:xfrm>
            <a:off x="3573463" y="3617913"/>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news </a:t>
            </a:r>
          </a:p>
        </p:txBody>
      </p:sp>
      <p:sp>
        <p:nvSpPr>
          <p:cNvPr id="31787" name="Text Box 43">
            <a:extLst>
              <a:ext uri="{FF2B5EF4-FFF2-40B4-BE49-F238E27FC236}">
                <a16:creationId xmlns:a16="http://schemas.microsoft.com/office/drawing/2014/main" id="{7FAB31E1-70DC-4E60-A8C0-7012C6911147}"/>
              </a:ext>
            </a:extLst>
          </p:cNvPr>
          <p:cNvSpPr txBox="1">
            <a:spLocks noChangeArrowheads="1"/>
          </p:cNvSpPr>
          <p:nvPr/>
        </p:nvSpPr>
        <p:spPr bwMode="auto">
          <a:xfrm>
            <a:off x="5478463" y="3617913"/>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mail </a:t>
            </a:r>
          </a:p>
        </p:txBody>
      </p:sp>
      <p:sp>
        <p:nvSpPr>
          <p:cNvPr id="31788" name="Line 44">
            <a:extLst>
              <a:ext uri="{FF2B5EF4-FFF2-40B4-BE49-F238E27FC236}">
                <a16:creationId xmlns:a16="http://schemas.microsoft.com/office/drawing/2014/main" id="{E5600EDA-27DB-4F1D-BAA6-A20605CBADD5}"/>
              </a:ext>
            </a:extLst>
          </p:cNvPr>
          <p:cNvSpPr>
            <a:spLocks noChangeShapeType="1"/>
          </p:cNvSpPr>
          <p:nvPr/>
        </p:nvSpPr>
        <p:spPr bwMode="auto">
          <a:xfrm flipH="1">
            <a:off x="4335463" y="3313113"/>
            <a:ext cx="762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789" name="Line 45">
            <a:extLst>
              <a:ext uri="{FF2B5EF4-FFF2-40B4-BE49-F238E27FC236}">
                <a16:creationId xmlns:a16="http://schemas.microsoft.com/office/drawing/2014/main" id="{EDF38DC7-4B9B-4F34-BD40-C8E5C7E5C6A2}"/>
              </a:ext>
            </a:extLst>
          </p:cNvPr>
          <p:cNvSpPr>
            <a:spLocks noChangeShapeType="1"/>
          </p:cNvSpPr>
          <p:nvPr/>
        </p:nvSpPr>
        <p:spPr bwMode="auto">
          <a:xfrm>
            <a:off x="5097463" y="3313113"/>
            <a:ext cx="1143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790" name="Text Box 46">
            <a:extLst>
              <a:ext uri="{FF2B5EF4-FFF2-40B4-BE49-F238E27FC236}">
                <a16:creationId xmlns:a16="http://schemas.microsoft.com/office/drawing/2014/main" id="{F78DDB55-15F4-40AE-8A37-D15305D4495E}"/>
              </a:ext>
            </a:extLst>
          </p:cNvPr>
          <p:cNvSpPr txBox="1">
            <a:spLocks noChangeArrowheads="1"/>
          </p:cNvSpPr>
          <p:nvPr/>
        </p:nvSpPr>
        <p:spPr bwMode="auto">
          <a:xfrm>
            <a:off x="4335463" y="2855913"/>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ld </a:t>
            </a:r>
          </a:p>
        </p:txBody>
      </p:sp>
      <p:sp>
        <p:nvSpPr>
          <p:cNvPr id="31791" name="Line 47">
            <a:extLst>
              <a:ext uri="{FF2B5EF4-FFF2-40B4-BE49-F238E27FC236}">
                <a16:creationId xmlns:a16="http://schemas.microsoft.com/office/drawing/2014/main" id="{F29E9E3F-3942-4FDE-912A-B734CC65E0E5}"/>
              </a:ext>
            </a:extLst>
          </p:cNvPr>
          <p:cNvSpPr>
            <a:spLocks noChangeShapeType="1"/>
          </p:cNvSpPr>
          <p:nvPr/>
        </p:nvSpPr>
        <p:spPr bwMode="auto">
          <a:xfrm flipH="1">
            <a:off x="5173663" y="2627313"/>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792" name="Text Box 48">
            <a:extLst>
              <a:ext uri="{FF2B5EF4-FFF2-40B4-BE49-F238E27FC236}">
                <a16:creationId xmlns:a16="http://schemas.microsoft.com/office/drawing/2014/main" id="{F83BA2A6-5A86-422D-A68B-1ED292E4409C}"/>
              </a:ext>
            </a:extLst>
          </p:cNvPr>
          <p:cNvSpPr txBox="1">
            <a:spLocks noChangeArrowheads="1"/>
          </p:cNvSpPr>
          <p:nvPr/>
        </p:nvSpPr>
        <p:spPr bwMode="auto">
          <a:xfrm>
            <a:off x="6011863" y="1484313"/>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 </a:t>
            </a:r>
          </a:p>
        </p:txBody>
      </p:sp>
      <p:sp>
        <p:nvSpPr>
          <p:cNvPr id="31793" name="Text Box 49">
            <a:extLst>
              <a:ext uri="{FF2B5EF4-FFF2-40B4-BE49-F238E27FC236}">
                <a16:creationId xmlns:a16="http://schemas.microsoft.com/office/drawing/2014/main" id="{44F6DEFF-C605-4C14-9E65-275015830BD0}"/>
              </a:ext>
            </a:extLst>
          </p:cNvPr>
          <p:cNvSpPr txBox="1">
            <a:spLocks noChangeArrowheads="1"/>
          </p:cNvSpPr>
          <p:nvPr/>
        </p:nvSpPr>
        <p:spPr bwMode="auto">
          <a:xfrm>
            <a:off x="5021263" y="2170113"/>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tmp </a:t>
            </a:r>
          </a:p>
        </p:txBody>
      </p:sp>
      <p:sp>
        <p:nvSpPr>
          <p:cNvPr id="31794" name="Text Box 50">
            <a:extLst>
              <a:ext uri="{FF2B5EF4-FFF2-40B4-BE49-F238E27FC236}">
                <a16:creationId xmlns:a16="http://schemas.microsoft.com/office/drawing/2014/main" id="{4B5F7F3E-187D-4088-B36A-1D9318B4900C}"/>
              </a:ext>
            </a:extLst>
          </p:cNvPr>
          <p:cNvSpPr txBox="1">
            <a:spLocks noChangeArrowheads="1"/>
          </p:cNvSpPr>
          <p:nvPr/>
        </p:nvSpPr>
        <p:spPr bwMode="auto">
          <a:xfrm>
            <a:off x="7002463" y="2170113"/>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var </a:t>
            </a:r>
          </a:p>
        </p:txBody>
      </p:sp>
      <p:sp>
        <p:nvSpPr>
          <p:cNvPr id="31795" name="Line 51">
            <a:extLst>
              <a:ext uri="{FF2B5EF4-FFF2-40B4-BE49-F238E27FC236}">
                <a16:creationId xmlns:a16="http://schemas.microsoft.com/office/drawing/2014/main" id="{EF8CCF8D-59E8-40A6-8915-746B637346A5}"/>
              </a:ext>
            </a:extLst>
          </p:cNvPr>
          <p:cNvSpPr>
            <a:spLocks noChangeShapeType="1"/>
          </p:cNvSpPr>
          <p:nvPr/>
        </p:nvSpPr>
        <p:spPr bwMode="auto">
          <a:xfrm flipH="1">
            <a:off x="5859463" y="1941513"/>
            <a:ext cx="914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796" name="Line 52">
            <a:extLst>
              <a:ext uri="{FF2B5EF4-FFF2-40B4-BE49-F238E27FC236}">
                <a16:creationId xmlns:a16="http://schemas.microsoft.com/office/drawing/2014/main" id="{A3499448-57B7-4752-AD1E-772D5522AC56}"/>
              </a:ext>
            </a:extLst>
          </p:cNvPr>
          <p:cNvSpPr>
            <a:spLocks noChangeShapeType="1"/>
          </p:cNvSpPr>
          <p:nvPr/>
        </p:nvSpPr>
        <p:spPr bwMode="auto">
          <a:xfrm>
            <a:off x="6773863" y="1941513"/>
            <a:ext cx="1066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1746"/>
                                        </p:tgtEl>
                                        <p:attrNameLst>
                                          <p:attrName>style.visibility</p:attrName>
                                        </p:attrNameLst>
                                      </p:cBhvr>
                                      <p:to>
                                        <p:strVal val="visible"/>
                                      </p:to>
                                    </p:set>
                                    <p:anim calcmode="discrete" valueType="clr">
                                      <p:cBhvr override="childStyle">
                                        <p:cTn id="7" dur="80"/>
                                        <p:tgtEl>
                                          <p:spTgt spid="3174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1746"/>
                                        </p:tgtEl>
                                        <p:attrNameLst>
                                          <p:attrName>fillcolor</p:attrName>
                                        </p:attrNameLst>
                                      </p:cBhvr>
                                      <p:tavLst>
                                        <p:tav tm="0">
                                          <p:val>
                                            <p:clrVal>
                                              <a:schemeClr val="accent2"/>
                                            </p:clrVal>
                                          </p:val>
                                        </p:tav>
                                        <p:tav tm="50000">
                                          <p:val>
                                            <p:clrVal>
                                              <a:schemeClr val="hlink"/>
                                            </p:clrVal>
                                          </p:val>
                                        </p:tav>
                                      </p:tavLst>
                                    </p:anim>
                                    <p:set>
                                      <p:cBhvr>
                                        <p:cTn id="9" dur="80"/>
                                        <p:tgtEl>
                                          <p:spTgt spid="31746"/>
                                        </p:tgtEl>
                                        <p:attrNameLst>
                                          <p:attrName>fill.type</p:attrName>
                                        </p:attrNameLst>
                                      </p:cBhvr>
                                      <p:to>
                                        <p:strVal val="solid"/>
                                      </p:to>
                                    </p:set>
                                  </p:childTnLst>
                                </p:cTn>
                              </p:par>
                            </p:childTnLst>
                          </p:cTn>
                        </p:par>
                        <p:par>
                          <p:cTn id="10" fill="hold" nodeType="afterGroup">
                            <p:stCondLst>
                              <p:cond delay="1120"/>
                            </p:stCondLst>
                            <p:childTnLst>
                              <p:par>
                                <p:cTn id="11" presetID="5" presetClass="entr" presetSubtype="10" fill="hold" grpId="0" nodeType="afterEffect">
                                  <p:stCondLst>
                                    <p:cond delay="0"/>
                                  </p:stCondLst>
                                  <p:childTnLst>
                                    <p:set>
                                      <p:cBhvr>
                                        <p:cTn id="12" dur="1" fill="hold">
                                          <p:stCondLst>
                                            <p:cond delay="0"/>
                                          </p:stCondLst>
                                        </p:cTn>
                                        <p:tgtEl>
                                          <p:spTgt spid="31747">
                                            <p:txEl>
                                              <p:pRg st="0" end="0"/>
                                            </p:txEl>
                                          </p:spTgt>
                                        </p:tgtEl>
                                        <p:attrNameLst>
                                          <p:attrName>style.visibility</p:attrName>
                                        </p:attrNameLst>
                                      </p:cBhvr>
                                      <p:to>
                                        <p:strVal val="visible"/>
                                      </p:to>
                                    </p:set>
                                    <p:animEffect transition="in" filter="checkerboard(across)">
                                      <p:cBhvr>
                                        <p:cTn id="13" dur="500"/>
                                        <p:tgtEl>
                                          <p:spTgt spid="31747">
                                            <p:txEl>
                                              <p:pRg st="0" end="0"/>
                                            </p:txEl>
                                          </p:spTgt>
                                        </p:tgtEl>
                                      </p:cBhvr>
                                    </p:animEffect>
                                  </p:childTnLst>
                                </p:cTn>
                              </p:par>
                            </p:childTnLst>
                          </p:cTn>
                        </p:par>
                        <p:par>
                          <p:cTn id="14" fill="hold" nodeType="afterGroup">
                            <p:stCondLst>
                              <p:cond delay="1620"/>
                            </p:stCondLst>
                            <p:childTnLst>
                              <p:par>
                                <p:cTn id="15" presetID="2" presetClass="entr" presetSubtype="1" fill="hold" grpId="0" nodeType="afterEffect">
                                  <p:stCondLst>
                                    <p:cond delay="0"/>
                                  </p:stCondLst>
                                  <p:childTnLst>
                                    <p:set>
                                      <p:cBhvr>
                                        <p:cTn id="16" dur="1" fill="hold">
                                          <p:stCondLst>
                                            <p:cond delay="0"/>
                                          </p:stCondLst>
                                        </p:cTn>
                                        <p:tgtEl>
                                          <p:spTgt spid="31792"/>
                                        </p:tgtEl>
                                        <p:attrNameLst>
                                          <p:attrName>style.visibility</p:attrName>
                                        </p:attrNameLst>
                                      </p:cBhvr>
                                      <p:to>
                                        <p:strVal val="visible"/>
                                      </p:to>
                                    </p:set>
                                    <p:anim calcmode="lin" valueType="num">
                                      <p:cBhvr additive="base">
                                        <p:cTn id="17" dur="500" fill="hold"/>
                                        <p:tgtEl>
                                          <p:spTgt spid="31792"/>
                                        </p:tgtEl>
                                        <p:attrNameLst>
                                          <p:attrName>ppt_x</p:attrName>
                                        </p:attrNameLst>
                                      </p:cBhvr>
                                      <p:tavLst>
                                        <p:tav tm="0">
                                          <p:val>
                                            <p:strVal val="#ppt_x"/>
                                          </p:val>
                                        </p:tav>
                                        <p:tav tm="100000">
                                          <p:val>
                                            <p:strVal val="#ppt_x"/>
                                          </p:val>
                                        </p:tav>
                                      </p:tavLst>
                                    </p:anim>
                                    <p:anim calcmode="lin" valueType="num">
                                      <p:cBhvr additive="base">
                                        <p:cTn id="18" dur="500" fill="hold"/>
                                        <p:tgtEl>
                                          <p:spTgt spid="31792"/>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2120"/>
                            </p:stCondLst>
                            <p:childTnLst>
                              <p:par>
                                <p:cTn id="20" presetID="2" presetClass="entr" presetSubtype="12" fill="hold" nodeType="afterEffect">
                                  <p:stCondLst>
                                    <p:cond delay="0"/>
                                  </p:stCondLst>
                                  <p:childTnLst>
                                    <p:set>
                                      <p:cBhvr>
                                        <p:cTn id="21" dur="1" fill="hold">
                                          <p:stCondLst>
                                            <p:cond delay="0"/>
                                          </p:stCondLst>
                                        </p:cTn>
                                        <p:tgtEl>
                                          <p:spTgt spid="31795"/>
                                        </p:tgtEl>
                                        <p:attrNameLst>
                                          <p:attrName>style.visibility</p:attrName>
                                        </p:attrNameLst>
                                      </p:cBhvr>
                                      <p:to>
                                        <p:strVal val="visible"/>
                                      </p:to>
                                    </p:set>
                                    <p:anim calcmode="lin" valueType="num">
                                      <p:cBhvr additive="base">
                                        <p:cTn id="22" dur="500" fill="hold"/>
                                        <p:tgtEl>
                                          <p:spTgt spid="31795"/>
                                        </p:tgtEl>
                                        <p:attrNameLst>
                                          <p:attrName>ppt_x</p:attrName>
                                        </p:attrNameLst>
                                      </p:cBhvr>
                                      <p:tavLst>
                                        <p:tav tm="0">
                                          <p:val>
                                            <p:strVal val="0-#ppt_w/2"/>
                                          </p:val>
                                        </p:tav>
                                        <p:tav tm="100000">
                                          <p:val>
                                            <p:strVal val="#ppt_x"/>
                                          </p:val>
                                        </p:tav>
                                      </p:tavLst>
                                    </p:anim>
                                    <p:anim calcmode="lin" valueType="num">
                                      <p:cBhvr additive="base">
                                        <p:cTn id="23" dur="500" fill="hold"/>
                                        <p:tgtEl>
                                          <p:spTgt spid="31795"/>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620"/>
                            </p:stCondLst>
                            <p:childTnLst>
                              <p:par>
                                <p:cTn id="25" presetID="2" presetClass="entr" presetSubtype="6" fill="hold" nodeType="afterEffect">
                                  <p:stCondLst>
                                    <p:cond delay="0"/>
                                  </p:stCondLst>
                                  <p:childTnLst>
                                    <p:set>
                                      <p:cBhvr>
                                        <p:cTn id="26" dur="1" fill="hold">
                                          <p:stCondLst>
                                            <p:cond delay="0"/>
                                          </p:stCondLst>
                                        </p:cTn>
                                        <p:tgtEl>
                                          <p:spTgt spid="31796"/>
                                        </p:tgtEl>
                                        <p:attrNameLst>
                                          <p:attrName>style.visibility</p:attrName>
                                        </p:attrNameLst>
                                      </p:cBhvr>
                                      <p:to>
                                        <p:strVal val="visible"/>
                                      </p:to>
                                    </p:set>
                                    <p:anim calcmode="lin" valueType="num">
                                      <p:cBhvr additive="base">
                                        <p:cTn id="27" dur="500" fill="hold"/>
                                        <p:tgtEl>
                                          <p:spTgt spid="31796"/>
                                        </p:tgtEl>
                                        <p:attrNameLst>
                                          <p:attrName>ppt_x</p:attrName>
                                        </p:attrNameLst>
                                      </p:cBhvr>
                                      <p:tavLst>
                                        <p:tav tm="0">
                                          <p:val>
                                            <p:strVal val="1+#ppt_w/2"/>
                                          </p:val>
                                        </p:tav>
                                        <p:tav tm="100000">
                                          <p:val>
                                            <p:strVal val="#ppt_x"/>
                                          </p:val>
                                        </p:tav>
                                      </p:tavLst>
                                    </p:anim>
                                    <p:anim calcmode="lin" valueType="num">
                                      <p:cBhvr additive="base">
                                        <p:cTn id="28" dur="500" fill="hold"/>
                                        <p:tgtEl>
                                          <p:spTgt spid="31796"/>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3120"/>
                            </p:stCondLst>
                            <p:childTnLst>
                              <p:par>
                                <p:cTn id="30" presetID="2" presetClass="entr" presetSubtype="4" fill="hold" grpId="0" nodeType="afterEffect">
                                  <p:stCondLst>
                                    <p:cond delay="0"/>
                                  </p:stCondLst>
                                  <p:childTnLst>
                                    <p:set>
                                      <p:cBhvr>
                                        <p:cTn id="31" dur="1" fill="hold">
                                          <p:stCondLst>
                                            <p:cond delay="0"/>
                                          </p:stCondLst>
                                        </p:cTn>
                                        <p:tgtEl>
                                          <p:spTgt spid="31793"/>
                                        </p:tgtEl>
                                        <p:attrNameLst>
                                          <p:attrName>style.visibility</p:attrName>
                                        </p:attrNameLst>
                                      </p:cBhvr>
                                      <p:to>
                                        <p:strVal val="visible"/>
                                      </p:to>
                                    </p:set>
                                    <p:anim calcmode="lin" valueType="num">
                                      <p:cBhvr additive="base">
                                        <p:cTn id="32" dur="500" fill="hold"/>
                                        <p:tgtEl>
                                          <p:spTgt spid="31793"/>
                                        </p:tgtEl>
                                        <p:attrNameLst>
                                          <p:attrName>ppt_x</p:attrName>
                                        </p:attrNameLst>
                                      </p:cBhvr>
                                      <p:tavLst>
                                        <p:tav tm="0">
                                          <p:val>
                                            <p:strVal val="#ppt_x"/>
                                          </p:val>
                                        </p:tav>
                                        <p:tav tm="100000">
                                          <p:val>
                                            <p:strVal val="#ppt_x"/>
                                          </p:val>
                                        </p:tav>
                                      </p:tavLst>
                                    </p:anim>
                                    <p:anim calcmode="lin" valueType="num">
                                      <p:cBhvr additive="base">
                                        <p:cTn id="33" dur="500" fill="hold"/>
                                        <p:tgtEl>
                                          <p:spTgt spid="31793"/>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620"/>
                            </p:stCondLst>
                            <p:childTnLst>
                              <p:par>
                                <p:cTn id="35" presetID="2" presetClass="entr" presetSubtype="4" fill="hold" grpId="0" nodeType="afterEffect">
                                  <p:stCondLst>
                                    <p:cond delay="0"/>
                                  </p:stCondLst>
                                  <p:childTnLst>
                                    <p:set>
                                      <p:cBhvr>
                                        <p:cTn id="36" dur="1" fill="hold">
                                          <p:stCondLst>
                                            <p:cond delay="0"/>
                                          </p:stCondLst>
                                        </p:cTn>
                                        <p:tgtEl>
                                          <p:spTgt spid="31794"/>
                                        </p:tgtEl>
                                        <p:attrNameLst>
                                          <p:attrName>style.visibility</p:attrName>
                                        </p:attrNameLst>
                                      </p:cBhvr>
                                      <p:to>
                                        <p:strVal val="visible"/>
                                      </p:to>
                                    </p:set>
                                    <p:anim calcmode="lin" valueType="num">
                                      <p:cBhvr additive="base">
                                        <p:cTn id="37" dur="500" fill="hold"/>
                                        <p:tgtEl>
                                          <p:spTgt spid="31794"/>
                                        </p:tgtEl>
                                        <p:attrNameLst>
                                          <p:attrName>ppt_x</p:attrName>
                                        </p:attrNameLst>
                                      </p:cBhvr>
                                      <p:tavLst>
                                        <p:tav tm="0">
                                          <p:val>
                                            <p:strVal val="#ppt_x"/>
                                          </p:val>
                                        </p:tav>
                                        <p:tav tm="100000">
                                          <p:val>
                                            <p:strVal val="#ppt_x"/>
                                          </p:val>
                                        </p:tav>
                                      </p:tavLst>
                                    </p:anim>
                                    <p:anim calcmode="lin" valueType="num">
                                      <p:cBhvr additive="base">
                                        <p:cTn id="38" dur="500" fill="hold"/>
                                        <p:tgtEl>
                                          <p:spTgt spid="31794"/>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4120"/>
                            </p:stCondLst>
                            <p:childTnLst>
                              <p:par>
                                <p:cTn id="40" presetID="2" presetClass="entr" presetSubtype="12" fill="hold" nodeType="afterEffect">
                                  <p:stCondLst>
                                    <p:cond delay="0"/>
                                  </p:stCondLst>
                                  <p:childTnLst>
                                    <p:set>
                                      <p:cBhvr>
                                        <p:cTn id="41" dur="1" fill="hold">
                                          <p:stCondLst>
                                            <p:cond delay="0"/>
                                          </p:stCondLst>
                                        </p:cTn>
                                        <p:tgtEl>
                                          <p:spTgt spid="31791"/>
                                        </p:tgtEl>
                                        <p:attrNameLst>
                                          <p:attrName>style.visibility</p:attrName>
                                        </p:attrNameLst>
                                      </p:cBhvr>
                                      <p:to>
                                        <p:strVal val="visible"/>
                                      </p:to>
                                    </p:set>
                                    <p:anim calcmode="lin" valueType="num">
                                      <p:cBhvr additive="base">
                                        <p:cTn id="42" dur="500" fill="hold"/>
                                        <p:tgtEl>
                                          <p:spTgt spid="31791"/>
                                        </p:tgtEl>
                                        <p:attrNameLst>
                                          <p:attrName>ppt_x</p:attrName>
                                        </p:attrNameLst>
                                      </p:cBhvr>
                                      <p:tavLst>
                                        <p:tav tm="0">
                                          <p:val>
                                            <p:strVal val="0-#ppt_w/2"/>
                                          </p:val>
                                        </p:tav>
                                        <p:tav tm="100000">
                                          <p:val>
                                            <p:strVal val="#ppt_x"/>
                                          </p:val>
                                        </p:tav>
                                      </p:tavLst>
                                    </p:anim>
                                    <p:anim calcmode="lin" valueType="num">
                                      <p:cBhvr additive="base">
                                        <p:cTn id="43" dur="500" fill="hold"/>
                                        <p:tgtEl>
                                          <p:spTgt spid="31791"/>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620"/>
                            </p:stCondLst>
                            <p:childTnLst>
                              <p:par>
                                <p:cTn id="45" presetID="2" presetClass="entr" presetSubtype="4" fill="hold" grpId="0" nodeType="afterEffect">
                                  <p:stCondLst>
                                    <p:cond delay="0"/>
                                  </p:stCondLst>
                                  <p:childTnLst>
                                    <p:set>
                                      <p:cBhvr>
                                        <p:cTn id="46" dur="1" fill="hold">
                                          <p:stCondLst>
                                            <p:cond delay="0"/>
                                          </p:stCondLst>
                                        </p:cTn>
                                        <p:tgtEl>
                                          <p:spTgt spid="31790"/>
                                        </p:tgtEl>
                                        <p:attrNameLst>
                                          <p:attrName>style.visibility</p:attrName>
                                        </p:attrNameLst>
                                      </p:cBhvr>
                                      <p:to>
                                        <p:strVal val="visible"/>
                                      </p:to>
                                    </p:set>
                                    <p:anim calcmode="lin" valueType="num">
                                      <p:cBhvr additive="base">
                                        <p:cTn id="47" dur="500" fill="hold"/>
                                        <p:tgtEl>
                                          <p:spTgt spid="31790"/>
                                        </p:tgtEl>
                                        <p:attrNameLst>
                                          <p:attrName>ppt_x</p:attrName>
                                        </p:attrNameLst>
                                      </p:cBhvr>
                                      <p:tavLst>
                                        <p:tav tm="0">
                                          <p:val>
                                            <p:strVal val="#ppt_x"/>
                                          </p:val>
                                        </p:tav>
                                        <p:tav tm="100000">
                                          <p:val>
                                            <p:strVal val="#ppt_x"/>
                                          </p:val>
                                        </p:tav>
                                      </p:tavLst>
                                    </p:anim>
                                    <p:anim calcmode="lin" valueType="num">
                                      <p:cBhvr additive="base">
                                        <p:cTn id="48" dur="500" fill="hold"/>
                                        <p:tgtEl>
                                          <p:spTgt spid="31790"/>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5120"/>
                            </p:stCondLst>
                            <p:childTnLst>
                              <p:par>
                                <p:cTn id="50" presetID="2" presetClass="entr" presetSubtype="12" fill="hold" nodeType="afterEffect">
                                  <p:stCondLst>
                                    <p:cond delay="0"/>
                                  </p:stCondLst>
                                  <p:childTnLst>
                                    <p:set>
                                      <p:cBhvr>
                                        <p:cTn id="51" dur="1" fill="hold">
                                          <p:stCondLst>
                                            <p:cond delay="0"/>
                                          </p:stCondLst>
                                        </p:cTn>
                                        <p:tgtEl>
                                          <p:spTgt spid="31788"/>
                                        </p:tgtEl>
                                        <p:attrNameLst>
                                          <p:attrName>style.visibility</p:attrName>
                                        </p:attrNameLst>
                                      </p:cBhvr>
                                      <p:to>
                                        <p:strVal val="visible"/>
                                      </p:to>
                                    </p:set>
                                    <p:anim calcmode="lin" valueType="num">
                                      <p:cBhvr additive="base">
                                        <p:cTn id="52" dur="500" fill="hold"/>
                                        <p:tgtEl>
                                          <p:spTgt spid="31788"/>
                                        </p:tgtEl>
                                        <p:attrNameLst>
                                          <p:attrName>ppt_x</p:attrName>
                                        </p:attrNameLst>
                                      </p:cBhvr>
                                      <p:tavLst>
                                        <p:tav tm="0">
                                          <p:val>
                                            <p:strVal val="0-#ppt_w/2"/>
                                          </p:val>
                                        </p:tav>
                                        <p:tav tm="100000">
                                          <p:val>
                                            <p:strVal val="#ppt_x"/>
                                          </p:val>
                                        </p:tav>
                                      </p:tavLst>
                                    </p:anim>
                                    <p:anim calcmode="lin" valueType="num">
                                      <p:cBhvr additive="base">
                                        <p:cTn id="53" dur="500" fill="hold"/>
                                        <p:tgtEl>
                                          <p:spTgt spid="31788"/>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620"/>
                            </p:stCondLst>
                            <p:childTnLst>
                              <p:par>
                                <p:cTn id="55" presetID="2" presetClass="entr" presetSubtype="6" fill="hold" nodeType="afterEffect">
                                  <p:stCondLst>
                                    <p:cond delay="0"/>
                                  </p:stCondLst>
                                  <p:childTnLst>
                                    <p:set>
                                      <p:cBhvr>
                                        <p:cTn id="56" dur="1" fill="hold">
                                          <p:stCondLst>
                                            <p:cond delay="0"/>
                                          </p:stCondLst>
                                        </p:cTn>
                                        <p:tgtEl>
                                          <p:spTgt spid="31789"/>
                                        </p:tgtEl>
                                        <p:attrNameLst>
                                          <p:attrName>style.visibility</p:attrName>
                                        </p:attrNameLst>
                                      </p:cBhvr>
                                      <p:to>
                                        <p:strVal val="visible"/>
                                      </p:to>
                                    </p:set>
                                    <p:anim calcmode="lin" valueType="num">
                                      <p:cBhvr additive="base">
                                        <p:cTn id="57" dur="500" fill="hold"/>
                                        <p:tgtEl>
                                          <p:spTgt spid="31789"/>
                                        </p:tgtEl>
                                        <p:attrNameLst>
                                          <p:attrName>ppt_x</p:attrName>
                                        </p:attrNameLst>
                                      </p:cBhvr>
                                      <p:tavLst>
                                        <p:tav tm="0">
                                          <p:val>
                                            <p:strVal val="1+#ppt_w/2"/>
                                          </p:val>
                                        </p:tav>
                                        <p:tav tm="100000">
                                          <p:val>
                                            <p:strVal val="#ppt_x"/>
                                          </p:val>
                                        </p:tav>
                                      </p:tavLst>
                                    </p:anim>
                                    <p:anim calcmode="lin" valueType="num">
                                      <p:cBhvr additive="base">
                                        <p:cTn id="58" dur="500" fill="hold"/>
                                        <p:tgtEl>
                                          <p:spTgt spid="31789"/>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6120"/>
                            </p:stCondLst>
                            <p:childTnLst>
                              <p:par>
                                <p:cTn id="60" presetID="2" presetClass="entr" presetSubtype="4" fill="hold" grpId="0" nodeType="afterEffect">
                                  <p:stCondLst>
                                    <p:cond delay="0"/>
                                  </p:stCondLst>
                                  <p:childTnLst>
                                    <p:set>
                                      <p:cBhvr>
                                        <p:cTn id="61" dur="1" fill="hold">
                                          <p:stCondLst>
                                            <p:cond delay="0"/>
                                          </p:stCondLst>
                                        </p:cTn>
                                        <p:tgtEl>
                                          <p:spTgt spid="31786"/>
                                        </p:tgtEl>
                                        <p:attrNameLst>
                                          <p:attrName>style.visibility</p:attrName>
                                        </p:attrNameLst>
                                      </p:cBhvr>
                                      <p:to>
                                        <p:strVal val="visible"/>
                                      </p:to>
                                    </p:set>
                                    <p:anim calcmode="lin" valueType="num">
                                      <p:cBhvr additive="base">
                                        <p:cTn id="62" dur="500" fill="hold"/>
                                        <p:tgtEl>
                                          <p:spTgt spid="31786"/>
                                        </p:tgtEl>
                                        <p:attrNameLst>
                                          <p:attrName>ppt_x</p:attrName>
                                        </p:attrNameLst>
                                      </p:cBhvr>
                                      <p:tavLst>
                                        <p:tav tm="0">
                                          <p:val>
                                            <p:strVal val="#ppt_x"/>
                                          </p:val>
                                        </p:tav>
                                        <p:tav tm="100000">
                                          <p:val>
                                            <p:strVal val="#ppt_x"/>
                                          </p:val>
                                        </p:tav>
                                      </p:tavLst>
                                    </p:anim>
                                    <p:anim calcmode="lin" valueType="num">
                                      <p:cBhvr additive="base">
                                        <p:cTn id="63" dur="500" fill="hold"/>
                                        <p:tgtEl>
                                          <p:spTgt spid="31786"/>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620"/>
                            </p:stCondLst>
                            <p:childTnLst>
                              <p:par>
                                <p:cTn id="65" presetID="2" presetClass="entr" presetSubtype="4" fill="hold" grpId="0" nodeType="afterEffect">
                                  <p:stCondLst>
                                    <p:cond delay="0"/>
                                  </p:stCondLst>
                                  <p:childTnLst>
                                    <p:set>
                                      <p:cBhvr>
                                        <p:cTn id="66" dur="1" fill="hold">
                                          <p:stCondLst>
                                            <p:cond delay="0"/>
                                          </p:stCondLst>
                                        </p:cTn>
                                        <p:tgtEl>
                                          <p:spTgt spid="31787"/>
                                        </p:tgtEl>
                                        <p:attrNameLst>
                                          <p:attrName>style.visibility</p:attrName>
                                        </p:attrNameLst>
                                      </p:cBhvr>
                                      <p:to>
                                        <p:strVal val="visible"/>
                                      </p:to>
                                    </p:set>
                                    <p:anim calcmode="lin" valueType="num">
                                      <p:cBhvr additive="base">
                                        <p:cTn id="67" dur="500" fill="hold"/>
                                        <p:tgtEl>
                                          <p:spTgt spid="31787"/>
                                        </p:tgtEl>
                                        <p:attrNameLst>
                                          <p:attrName>ppt_x</p:attrName>
                                        </p:attrNameLst>
                                      </p:cBhvr>
                                      <p:tavLst>
                                        <p:tav tm="0">
                                          <p:val>
                                            <p:strVal val="#ppt_x"/>
                                          </p:val>
                                        </p:tav>
                                        <p:tav tm="100000">
                                          <p:val>
                                            <p:strVal val="#ppt_x"/>
                                          </p:val>
                                        </p:tav>
                                      </p:tavLst>
                                    </p:anim>
                                    <p:anim calcmode="lin" valueType="num">
                                      <p:cBhvr additive="base">
                                        <p:cTn id="68" dur="500" fill="hold"/>
                                        <p:tgtEl>
                                          <p:spTgt spid="31787"/>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7120"/>
                            </p:stCondLst>
                            <p:childTnLst>
                              <p:par>
                                <p:cTn id="70" presetID="2" presetClass="entr" presetSubtype="3" fill="hold" grpId="0" nodeType="afterEffect">
                                  <p:stCondLst>
                                    <p:cond delay="0"/>
                                  </p:stCondLst>
                                  <p:childTnLst>
                                    <p:set>
                                      <p:cBhvr>
                                        <p:cTn id="71" dur="1" fill="hold">
                                          <p:stCondLst>
                                            <p:cond delay="0"/>
                                          </p:stCondLst>
                                        </p:cTn>
                                        <p:tgtEl>
                                          <p:spTgt spid="31759"/>
                                        </p:tgtEl>
                                        <p:attrNameLst>
                                          <p:attrName>style.visibility</p:attrName>
                                        </p:attrNameLst>
                                      </p:cBhvr>
                                      <p:to>
                                        <p:strVal val="visible"/>
                                      </p:to>
                                    </p:set>
                                    <p:anim calcmode="lin" valueType="num">
                                      <p:cBhvr additive="base">
                                        <p:cTn id="72" dur="500" fill="hold"/>
                                        <p:tgtEl>
                                          <p:spTgt spid="31759"/>
                                        </p:tgtEl>
                                        <p:attrNameLst>
                                          <p:attrName>ppt_x</p:attrName>
                                        </p:attrNameLst>
                                      </p:cBhvr>
                                      <p:tavLst>
                                        <p:tav tm="0">
                                          <p:val>
                                            <p:strVal val="1+#ppt_w/2"/>
                                          </p:val>
                                        </p:tav>
                                        <p:tav tm="100000">
                                          <p:val>
                                            <p:strVal val="#ppt_x"/>
                                          </p:val>
                                        </p:tav>
                                      </p:tavLst>
                                    </p:anim>
                                    <p:anim calcmode="lin" valueType="num">
                                      <p:cBhvr additive="base">
                                        <p:cTn id="73" dur="500" fill="hold"/>
                                        <p:tgtEl>
                                          <p:spTgt spid="31759"/>
                                        </p:tgtEl>
                                        <p:attrNameLst>
                                          <p:attrName>ppt_y</p:attrName>
                                        </p:attrNameLst>
                                      </p:cBhvr>
                                      <p:tavLst>
                                        <p:tav tm="0">
                                          <p:val>
                                            <p:strVal val="0-#ppt_h/2"/>
                                          </p:val>
                                        </p:tav>
                                        <p:tav tm="100000">
                                          <p:val>
                                            <p:strVal val="#ppt_y"/>
                                          </p:val>
                                        </p:tav>
                                      </p:tavLst>
                                    </p:anim>
                                  </p:childTnLst>
                                </p:cTn>
                              </p:par>
                            </p:childTnLst>
                          </p:cTn>
                        </p:par>
                        <p:par>
                          <p:cTn id="74" fill="hold" nodeType="afterGroup">
                            <p:stCondLst>
                              <p:cond delay="7620"/>
                            </p:stCondLst>
                            <p:childTnLst>
                              <p:par>
                                <p:cTn id="75" presetID="5" presetClass="entr" presetSubtype="10" fill="hold" grpId="0" nodeType="afterEffect">
                                  <p:stCondLst>
                                    <p:cond delay="0"/>
                                  </p:stCondLst>
                                  <p:childTnLst>
                                    <p:set>
                                      <p:cBhvr>
                                        <p:cTn id="76" dur="1" fill="hold">
                                          <p:stCondLst>
                                            <p:cond delay="0"/>
                                          </p:stCondLst>
                                        </p:cTn>
                                        <p:tgtEl>
                                          <p:spTgt spid="31747">
                                            <p:txEl>
                                              <p:pRg st="1" end="1"/>
                                            </p:txEl>
                                          </p:spTgt>
                                        </p:tgtEl>
                                        <p:attrNameLst>
                                          <p:attrName>style.visibility</p:attrName>
                                        </p:attrNameLst>
                                      </p:cBhvr>
                                      <p:to>
                                        <p:strVal val="visible"/>
                                      </p:to>
                                    </p:set>
                                    <p:animEffect transition="in" filter="checkerboard(across)">
                                      <p:cBhvr>
                                        <p:cTn id="77" dur="500"/>
                                        <p:tgtEl>
                                          <p:spTgt spid="317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uiExpand="1" build="p"/>
      <p:bldP spid="31759" grpId="0" animBg="1" autoUpdateAnimBg="0"/>
      <p:bldP spid="31786" grpId="0" animBg="1"/>
      <p:bldP spid="31787" grpId="0" animBg="1"/>
      <p:bldP spid="31790" grpId="0" animBg="1"/>
      <p:bldP spid="31792" grpId="0" animBg="1"/>
      <p:bldP spid="31793" grpId="0" animBg="1"/>
      <p:bldP spid="31794"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B7FE04D1-AC89-483E-A770-F30798A00DC8}"/>
              </a:ext>
            </a:extLst>
          </p:cNvPr>
          <p:cNvSpPr>
            <a:spLocks noGrp="1"/>
          </p:cNvSpPr>
          <p:nvPr>
            <p:ph type="sldNum" sz="quarter" idx="10"/>
          </p:nvPr>
        </p:nvSpPr>
        <p:spPr/>
        <p:txBody>
          <a:bodyPr/>
          <a:lstStyle/>
          <a:p>
            <a:r>
              <a:rPr lang="en-GB" altLang="en-US"/>
              <a:t>Page </a:t>
            </a:r>
            <a:fld id="{F02B8C56-567B-41E9-8737-A55C3A049322}" type="slidenum">
              <a:rPr lang="en-GB" altLang="en-US"/>
              <a:pPr/>
              <a:t>93</a:t>
            </a:fld>
            <a:r>
              <a:rPr lang="en-GB" altLang="en-US" sz="1400" b="0">
                <a:solidFill>
                  <a:schemeClr val="tx1"/>
                </a:solidFill>
              </a:rPr>
              <a:t> | 05 June 2006 | UNIX Fundamentals </a:t>
            </a:r>
          </a:p>
        </p:txBody>
      </p:sp>
      <p:sp>
        <p:nvSpPr>
          <p:cNvPr id="32770" name="Rectangle 2">
            <a:extLst>
              <a:ext uri="{FF2B5EF4-FFF2-40B4-BE49-F238E27FC236}">
                <a16:creationId xmlns:a16="http://schemas.microsoft.com/office/drawing/2014/main" id="{C98E168F-21E6-44C4-9651-068293372558}"/>
              </a:ext>
            </a:extLst>
          </p:cNvPr>
          <p:cNvSpPr>
            <a:spLocks noGrp="1" noChangeArrowheads="1"/>
          </p:cNvSpPr>
          <p:nvPr>
            <p:ph type="title"/>
          </p:nvPr>
        </p:nvSpPr>
        <p:spPr/>
        <p:txBody>
          <a:bodyPr/>
          <a:lstStyle/>
          <a:p>
            <a:r>
              <a:rPr lang="en-US" altLang="en-US"/>
              <a:t>Permissions/File Access Modes</a:t>
            </a:r>
          </a:p>
        </p:txBody>
      </p:sp>
      <p:sp>
        <p:nvSpPr>
          <p:cNvPr id="32771" name="Rectangle 3">
            <a:extLst>
              <a:ext uri="{FF2B5EF4-FFF2-40B4-BE49-F238E27FC236}">
                <a16:creationId xmlns:a16="http://schemas.microsoft.com/office/drawing/2014/main" id="{9B9761A4-6787-44AD-8A7D-438DA5A91CA8}"/>
              </a:ext>
            </a:extLst>
          </p:cNvPr>
          <p:cNvSpPr>
            <a:spLocks noGrp="1" noChangeArrowheads="1"/>
          </p:cNvSpPr>
          <p:nvPr>
            <p:ph type="body" sz="half" idx="1"/>
          </p:nvPr>
        </p:nvSpPr>
        <p:spPr>
          <a:xfrm>
            <a:off x="685800" y="1352550"/>
            <a:ext cx="3810000" cy="1765300"/>
          </a:xfrm>
        </p:spPr>
        <p:txBody>
          <a:bodyPr/>
          <a:lstStyle/>
          <a:p>
            <a:r>
              <a:rPr lang="en-US" altLang="en-US" sz="2000"/>
              <a:t>Now we can see the permissions of the file, it’s owner, its group and the date/time it was last modified.</a:t>
            </a:r>
          </a:p>
        </p:txBody>
      </p:sp>
      <p:sp>
        <p:nvSpPr>
          <p:cNvPr id="32783" name="Text Box 15">
            <a:extLst>
              <a:ext uri="{FF2B5EF4-FFF2-40B4-BE49-F238E27FC236}">
                <a16:creationId xmlns:a16="http://schemas.microsoft.com/office/drawing/2014/main" id="{D88E4E04-38E8-4BB6-954F-97C062B464E7}"/>
              </a:ext>
            </a:extLst>
          </p:cNvPr>
          <p:cNvSpPr txBox="1">
            <a:spLocks noChangeArrowheads="1"/>
          </p:cNvSpPr>
          <p:nvPr/>
        </p:nvSpPr>
        <p:spPr bwMode="auto">
          <a:xfrm>
            <a:off x="755650" y="4941888"/>
            <a:ext cx="6553200" cy="8334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-l</a:t>
            </a:r>
          </a:p>
          <a:p>
            <a:pPr algn="l">
              <a:spcBef>
                <a:spcPct val="50000"/>
              </a:spcBef>
            </a:pPr>
            <a:r>
              <a:rPr lang="en-US" altLang="en-US" sz="1200">
                <a:solidFill>
                  <a:srgbClr val="00FF00"/>
                </a:solidFill>
                <a:latin typeface="Courier New" panose="02070309020205020404" pitchFamily="49" charset="0"/>
              </a:rPr>
              <a:t>-rw-rw-rw- 1 root	sys	34 Jul 15 12:50 file1.txt</a:t>
            </a:r>
          </a:p>
          <a:p>
            <a:pPr algn="l">
              <a:spcBef>
                <a:spcPct val="50000"/>
              </a:spcBef>
            </a:pPr>
            <a:r>
              <a:rPr lang="en-US" altLang="en-US" sz="1200">
                <a:solidFill>
                  <a:srgbClr val="00FF00"/>
                </a:solidFill>
                <a:latin typeface="Courier New" panose="02070309020205020404" pitchFamily="49" charset="0"/>
              </a:rPr>
              <a:t>$</a:t>
            </a:r>
          </a:p>
        </p:txBody>
      </p:sp>
      <p:sp>
        <p:nvSpPr>
          <p:cNvPr id="32796" name="Text Box 28">
            <a:extLst>
              <a:ext uri="{FF2B5EF4-FFF2-40B4-BE49-F238E27FC236}">
                <a16:creationId xmlns:a16="http://schemas.microsoft.com/office/drawing/2014/main" id="{D2FD3AC8-60F9-47FD-8806-87DC2398CC05}"/>
              </a:ext>
            </a:extLst>
          </p:cNvPr>
          <p:cNvSpPr txBox="1">
            <a:spLocks noChangeArrowheads="1"/>
          </p:cNvSpPr>
          <p:nvPr/>
        </p:nvSpPr>
        <p:spPr bwMode="auto">
          <a:xfrm>
            <a:off x="3646488" y="35464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news </a:t>
            </a:r>
          </a:p>
        </p:txBody>
      </p:sp>
      <p:sp>
        <p:nvSpPr>
          <p:cNvPr id="32797" name="Text Box 29">
            <a:extLst>
              <a:ext uri="{FF2B5EF4-FFF2-40B4-BE49-F238E27FC236}">
                <a16:creationId xmlns:a16="http://schemas.microsoft.com/office/drawing/2014/main" id="{1951FB1E-B1BB-4440-8561-EDF2DDC2D7EC}"/>
              </a:ext>
            </a:extLst>
          </p:cNvPr>
          <p:cNvSpPr txBox="1">
            <a:spLocks noChangeArrowheads="1"/>
          </p:cNvSpPr>
          <p:nvPr/>
        </p:nvSpPr>
        <p:spPr bwMode="auto">
          <a:xfrm>
            <a:off x="5551488" y="35464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mail </a:t>
            </a:r>
          </a:p>
        </p:txBody>
      </p:sp>
      <p:sp>
        <p:nvSpPr>
          <p:cNvPr id="32798" name="Line 30">
            <a:extLst>
              <a:ext uri="{FF2B5EF4-FFF2-40B4-BE49-F238E27FC236}">
                <a16:creationId xmlns:a16="http://schemas.microsoft.com/office/drawing/2014/main" id="{E8508188-9CA7-4A06-8D77-13B465BB9269}"/>
              </a:ext>
            </a:extLst>
          </p:cNvPr>
          <p:cNvSpPr>
            <a:spLocks noChangeShapeType="1"/>
          </p:cNvSpPr>
          <p:nvPr/>
        </p:nvSpPr>
        <p:spPr bwMode="auto">
          <a:xfrm flipH="1">
            <a:off x="4408488" y="3241675"/>
            <a:ext cx="762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799" name="Line 31">
            <a:extLst>
              <a:ext uri="{FF2B5EF4-FFF2-40B4-BE49-F238E27FC236}">
                <a16:creationId xmlns:a16="http://schemas.microsoft.com/office/drawing/2014/main" id="{9844A539-4A39-4DD3-9881-F9200F1575A4}"/>
              </a:ext>
            </a:extLst>
          </p:cNvPr>
          <p:cNvSpPr>
            <a:spLocks noChangeShapeType="1"/>
          </p:cNvSpPr>
          <p:nvPr/>
        </p:nvSpPr>
        <p:spPr bwMode="auto">
          <a:xfrm>
            <a:off x="5170488" y="3241675"/>
            <a:ext cx="1143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800" name="Text Box 32">
            <a:extLst>
              <a:ext uri="{FF2B5EF4-FFF2-40B4-BE49-F238E27FC236}">
                <a16:creationId xmlns:a16="http://schemas.microsoft.com/office/drawing/2014/main" id="{734D5B3A-8F15-46BA-8BE3-6DEE93C0BDBA}"/>
              </a:ext>
            </a:extLst>
          </p:cNvPr>
          <p:cNvSpPr txBox="1">
            <a:spLocks noChangeArrowheads="1"/>
          </p:cNvSpPr>
          <p:nvPr/>
        </p:nvSpPr>
        <p:spPr bwMode="auto">
          <a:xfrm>
            <a:off x="4408488" y="27844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ld </a:t>
            </a:r>
          </a:p>
        </p:txBody>
      </p:sp>
      <p:sp>
        <p:nvSpPr>
          <p:cNvPr id="32801" name="Line 33">
            <a:extLst>
              <a:ext uri="{FF2B5EF4-FFF2-40B4-BE49-F238E27FC236}">
                <a16:creationId xmlns:a16="http://schemas.microsoft.com/office/drawing/2014/main" id="{FF212CE8-B748-4C3C-A552-ADF787E87038}"/>
              </a:ext>
            </a:extLst>
          </p:cNvPr>
          <p:cNvSpPr>
            <a:spLocks noChangeShapeType="1"/>
          </p:cNvSpPr>
          <p:nvPr/>
        </p:nvSpPr>
        <p:spPr bwMode="auto">
          <a:xfrm flipH="1">
            <a:off x="5246688" y="2555875"/>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802" name="Text Box 34">
            <a:extLst>
              <a:ext uri="{FF2B5EF4-FFF2-40B4-BE49-F238E27FC236}">
                <a16:creationId xmlns:a16="http://schemas.microsoft.com/office/drawing/2014/main" id="{DCC55951-7C8C-4C62-AD24-06A1FB29725A}"/>
              </a:ext>
            </a:extLst>
          </p:cNvPr>
          <p:cNvSpPr txBox="1">
            <a:spLocks noChangeArrowheads="1"/>
          </p:cNvSpPr>
          <p:nvPr/>
        </p:nvSpPr>
        <p:spPr bwMode="auto">
          <a:xfrm>
            <a:off x="6084888" y="14128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 </a:t>
            </a:r>
          </a:p>
        </p:txBody>
      </p:sp>
      <p:sp>
        <p:nvSpPr>
          <p:cNvPr id="32803" name="Text Box 35">
            <a:extLst>
              <a:ext uri="{FF2B5EF4-FFF2-40B4-BE49-F238E27FC236}">
                <a16:creationId xmlns:a16="http://schemas.microsoft.com/office/drawing/2014/main" id="{B6B25D78-C909-47EB-A57B-C3E878BE30D3}"/>
              </a:ext>
            </a:extLst>
          </p:cNvPr>
          <p:cNvSpPr txBox="1">
            <a:spLocks noChangeArrowheads="1"/>
          </p:cNvSpPr>
          <p:nvPr/>
        </p:nvSpPr>
        <p:spPr bwMode="auto">
          <a:xfrm>
            <a:off x="5094288" y="20986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tmp </a:t>
            </a:r>
          </a:p>
        </p:txBody>
      </p:sp>
      <p:sp>
        <p:nvSpPr>
          <p:cNvPr id="32804" name="Text Box 36">
            <a:extLst>
              <a:ext uri="{FF2B5EF4-FFF2-40B4-BE49-F238E27FC236}">
                <a16:creationId xmlns:a16="http://schemas.microsoft.com/office/drawing/2014/main" id="{16BE0206-AF9B-4D6E-BAAE-27A49F3C1687}"/>
              </a:ext>
            </a:extLst>
          </p:cNvPr>
          <p:cNvSpPr txBox="1">
            <a:spLocks noChangeArrowheads="1"/>
          </p:cNvSpPr>
          <p:nvPr/>
        </p:nvSpPr>
        <p:spPr bwMode="auto">
          <a:xfrm>
            <a:off x="7075488" y="2098675"/>
            <a:ext cx="1752600" cy="457200"/>
          </a:xfrm>
          <a:prstGeom prst="rect">
            <a:avLst/>
          </a:prstGeom>
          <a:solidFill>
            <a:srgbClr val="000000"/>
          </a:solidFill>
          <a:ln>
            <a:noFill/>
          </a:ln>
          <a:effectLst>
            <a:prstShdw prst="shdw18" dist="17961" dir="13500000">
              <a:srgbClr val="000000">
                <a:gamma/>
                <a:shade val="60000"/>
                <a:invGamma/>
              </a:srgbClr>
            </a:prstShdw>
          </a:effectLst>
          <a:extLst>
            <a:ext uri="{91240B29-F687-4F45-9708-019B960494DF}">
              <a14:hiddenLine xmlns:a14="http://schemas.microsoft.com/office/drawing/2010/main" w="9525">
                <a:solidFill>
                  <a:schemeClr val="folHlink"/>
                </a:solidFill>
                <a:miter lim="800000"/>
                <a:headEnd/>
                <a:tailEnd/>
              </a14:hiddenLine>
            </a:ext>
          </a:extLst>
        </p:spPr>
        <p:txBody>
          <a:bodyPr>
            <a:spAutoFit/>
          </a:bodyPr>
          <a:lstStyle/>
          <a:p>
            <a:pPr algn="l">
              <a:spcBef>
                <a:spcPct val="50000"/>
              </a:spcBef>
            </a:pPr>
            <a:r>
              <a:rPr lang="en-US" altLang="en-US" sz="2400">
                <a:solidFill>
                  <a:srgbClr val="00FF00"/>
                </a:solidFill>
              </a:rPr>
              <a:t>var </a:t>
            </a:r>
          </a:p>
        </p:txBody>
      </p:sp>
      <p:sp>
        <p:nvSpPr>
          <p:cNvPr id="32805" name="Line 37">
            <a:extLst>
              <a:ext uri="{FF2B5EF4-FFF2-40B4-BE49-F238E27FC236}">
                <a16:creationId xmlns:a16="http://schemas.microsoft.com/office/drawing/2014/main" id="{95337CEB-FC75-402A-9013-FDBC39F6CEEB}"/>
              </a:ext>
            </a:extLst>
          </p:cNvPr>
          <p:cNvSpPr>
            <a:spLocks noChangeShapeType="1"/>
          </p:cNvSpPr>
          <p:nvPr/>
        </p:nvSpPr>
        <p:spPr bwMode="auto">
          <a:xfrm flipH="1">
            <a:off x="5932488" y="1870075"/>
            <a:ext cx="914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806" name="Line 38">
            <a:extLst>
              <a:ext uri="{FF2B5EF4-FFF2-40B4-BE49-F238E27FC236}">
                <a16:creationId xmlns:a16="http://schemas.microsoft.com/office/drawing/2014/main" id="{BC1890DA-95B0-4945-BEDF-2D157460DA03}"/>
              </a:ext>
            </a:extLst>
          </p:cNvPr>
          <p:cNvSpPr>
            <a:spLocks noChangeShapeType="1"/>
          </p:cNvSpPr>
          <p:nvPr/>
        </p:nvSpPr>
        <p:spPr bwMode="auto">
          <a:xfrm>
            <a:off x="6846888" y="1870075"/>
            <a:ext cx="1066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2770"/>
                                        </p:tgtEl>
                                        <p:attrNameLst>
                                          <p:attrName>style.visibility</p:attrName>
                                        </p:attrNameLst>
                                      </p:cBhvr>
                                      <p:to>
                                        <p:strVal val="visible"/>
                                      </p:to>
                                    </p:set>
                                    <p:anim calcmode="discrete" valueType="clr">
                                      <p:cBhvr override="childStyle">
                                        <p:cTn id="7" dur="80"/>
                                        <p:tgtEl>
                                          <p:spTgt spid="327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770"/>
                                        </p:tgtEl>
                                        <p:attrNameLst>
                                          <p:attrName>fillcolor</p:attrName>
                                        </p:attrNameLst>
                                      </p:cBhvr>
                                      <p:tavLst>
                                        <p:tav tm="0">
                                          <p:val>
                                            <p:clrVal>
                                              <a:schemeClr val="accent2"/>
                                            </p:clrVal>
                                          </p:val>
                                        </p:tav>
                                        <p:tav tm="50000">
                                          <p:val>
                                            <p:clrVal>
                                              <a:schemeClr val="hlink"/>
                                            </p:clrVal>
                                          </p:val>
                                        </p:tav>
                                      </p:tavLst>
                                    </p:anim>
                                    <p:set>
                                      <p:cBhvr>
                                        <p:cTn id="9" dur="80"/>
                                        <p:tgtEl>
                                          <p:spTgt spid="32770"/>
                                        </p:tgtEl>
                                        <p:attrNameLst>
                                          <p:attrName>fill.type</p:attrName>
                                        </p:attrNameLst>
                                      </p:cBhvr>
                                      <p:to>
                                        <p:strVal val="solid"/>
                                      </p:to>
                                    </p:set>
                                  </p:childTnLst>
                                </p:cTn>
                              </p:par>
                            </p:childTnLst>
                          </p:cTn>
                        </p:par>
                        <p:par>
                          <p:cTn id="10" fill="hold" nodeType="afterGroup">
                            <p:stCondLst>
                              <p:cond delay="1120"/>
                            </p:stCondLst>
                            <p:childTnLst>
                              <p:par>
                                <p:cTn id="11" presetID="5" presetClass="entr" presetSubtype="10" fill="hold" grpId="0" nodeType="afterEffect">
                                  <p:stCondLst>
                                    <p:cond delay="0"/>
                                  </p:stCondLst>
                                  <p:childTnLst>
                                    <p:set>
                                      <p:cBhvr>
                                        <p:cTn id="12" dur="1" fill="hold">
                                          <p:stCondLst>
                                            <p:cond delay="0"/>
                                          </p:stCondLst>
                                        </p:cTn>
                                        <p:tgtEl>
                                          <p:spTgt spid="32771">
                                            <p:txEl>
                                              <p:pRg st="0" end="0"/>
                                            </p:txEl>
                                          </p:spTgt>
                                        </p:tgtEl>
                                        <p:attrNameLst>
                                          <p:attrName>style.visibility</p:attrName>
                                        </p:attrNameLst>
                                      </p:cBhvr>
                                      <p:to>
                                        <p:strVal val="visible"/>
                                      </p:to>
                                    </p:set>
                                    <p:animEffect transition="in" filter="checkerboard(across)">
                                      <p:cBhvr>
                                        <p:cTn id="13" dur="500"/>
                                        <p:tgtEl>
                                          <p:spTgt spid="32771">
                                            <p:txEl>
                                              <p:pRg st="0" end="0"/>
                                            </p:txEl>
                                          </p:spTgt>
                                        </p:tgtEl>
                                      </p:cBhvr>
                                    </p:animEffect>
                                  </p:childTnLst>
                                </p:cTn>
                              </p:par>
                            </p:childTnLst>
                          </p:cTn>
                        </p:par>
                        <p:par>
                          <p:cTn id="14" fill="hold" nodeType="afterGroup">
                            <p:stCondLst>
                              <p:cond delay="1620"/>
                            </p:stCondLst>
                            <p:childTnLst>
                              <p:par>
                                <p:cTn id="15" presetID="2" presetClass="entr" presetSubtype="1" fill="hold" grpId="0" nodeType="afterEffect">
                                  <p:stCondLst>
                                    <p:cond delay="0"/>
                                  </p:stCondLst>
                                  <p:childTnLst>
                                    <p:set>
                                      <p:cBhvr>
                                        <p:cTn id="16" dur="1" fill="hold">
                                          <p:stCondLst>
                                            <p:cond delay="0"/>
                                          </p:stCondLst>
                                        </p:cTn>
                                        <p:tgtEl>
                                          <p:spTgt spid="32802"/>
                                        </p:tgtEl>
                                        <p:attrNameLst>
                                          <p:attrName>style.visibility</p:attrName>
                                        </p:attrNameLst>
                                      </p:cBhvr>
                                      <p:to>
                                        <p:strVal val="visible"/>
                                      </p:to>
                                    </p:set>
                                    <p:anim calcmode="lin" valueType="num">
                                      <p:cBhvr additive="base">
                                        <p:cTn id="17" dur="500" fill="hold"/>
                                        <p:tgtEl>
                                          <p:spTgt spid="32802"/>
                                        </p:tgtEl>
                                        <p:attrNameLst>
                                          <p:attrName>ppt_x</p:attrName>
                                        </p:attrNameLst>
                                      </p:cBhvr>
                                      <p:tavLst>
                                        <p:tav tm="0">
                                          <p:val>
                                            <p:strVal val="#ppt_x"/>
                                          </p:val>
                                        </p:tav>
                                        <p:tav tm="100000">
                                          <p:val>
                                            <p:strVal val="#ppt_x"/>
                                          </p:val>
                                        </p:tav>
                                      </p:tavLst>
                                    </p:anim>
                                    <p:anim calcmode="lin" valueType="num">
                                      <p:cBhvr additive="base">
                                        <p:cTn id="18" dur="500" fill="hold"/>
                                        <p:tgtEl>
                                          <p:spTgt spid="32802"/>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2120"/>
                            </p:stCondLst>
                            <p:childTnLst>
                              <p:par>
                                <p:cTn id="20" presetID="2" presetClass="entr" presetSubtype="12" fill="hold" nodeType="afterEffect">
                                  <p:stCondLst>
                                    <p:cond delay="0"/>
                                  </p:stCondLst>
                                  <p:childTnLst>
                                    <p:set>
                                      <p:cBhvr>
                                        <p:cTn id="21" dur="1" fill="hold">
                                          <p:stCondLst>
                                            <p:cond delay="0"/>
                                          </p:stCondLst>
                                        </p:cTn>
                                        <p:tgtEl>
                                          <p:spTgt spid="32805"/>
                                        </p:tgtEl>
                                        <p:attrNameLst>
                                          <p:attrName>style.visibility</p:attrName>
                                        </p:attrNameLst>
                                      </p:cBhvr>
                                      <p:to>
                                        <p:strVal val="visible"/>
                                      </p:to>
                                    </p:set>
                                    <p:anim calcmode="lin" valueType="num">
                                      <p:cBhvr additive="base">
                                        <p:cTn id="22" dur="500" fill="hold"/>
                                        <p:tgtEl>
                                          <p:spTgt spid="32805"/>
                                        </p:tgtEl>
                                        <p:attrNameLst>
                                          <p:attrName>ppt_x</p:attrName>
                                        </p:attrNameLst>
                                      </p:cBhvr>
                                      <p:tavLst>
                                        <p:tav tm="0">
                                          <p:val>
                                            <p:strVal val="0-#ppt_w/2"/>
                                          </p:val>
                                        </p:tav>
                                        <p:tav tm="100000">
                                          <p:val>
                                            <p:strVal val="#ppt_x"/>
                                          </p:val>
                                        </p:tav>
                                      </p:tavLst>
                                    </p:anim>
                                    <p:anim calcmode="lin" valueType="num">
                                      <p:cBhvr additive="base">
                                        <p:cTn id="23" dur="500" fill="hold"/>
                                        <p:tgtEl>
                                          <p:spTgt spid="32805"/>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620"/>
                            </p:stCondLst>
                            <p:childTnLst>
                              <p:par>
                                <p:cTn id="25" presetID="2" presetClass="entr" presetSubtype="6" fill="hold" nodeType="afterEffect">
                                  <p:stCondLst>
                                    <p:cond delay="0"/>
                                  </p:stCondLst>
                                  <p:childTnLst>
                                    <p:set>
                                      <p:cBhvr>
                                        <p:cTn id="26" dur="1" fill="hold">
                                          <p:stCondLst>
                                            <p:cond delay="0"/>
                                          </p:stCondLst>
                                        </p:cTn>
                                        <p:tgtEl>
                                          <p:spTgt spid="32806"/>
                                        </p:tgtEl>
                                        <p:attrNameLst>
                                          <p:attrName>style.visibility</p:attrName>
                                        </p:attrNameLst>
                                      </p:cBhvr>
                                      <p:to>
                                        <p:strVal val="visible"/>
                                      </p:to>
                                    </p:set>
                                    <p:anim calcmode="lin" valueType="num">
                                      <p:cBhvr additive="base">
                                        <p:cTn id="27" dur="500" fill="hold"/>
                                        <p:tgtEl>
                                          <p:spTgt spid="32806"/>
                                        </p:tgtEl>
                                        <p:attrNameLst>
                                          <p:attrName>ppt_x</p:attrName>
                                        </p:attrNameLst>
                                      </p:cBhvr>
                                      <p:tavLst>
                                        <p:tav tm="0">
                                          <p:val>
                                            <p:strVal val="1+#ppt_w/2"/>
                                          </p:val>
                                        </p:tav>
                                        <p:tav tm="100000">
                                          <p:val>
                                            <p:strVal val="#ppt_x"/>
                                          </p:val>
                                        </p:tav>
                                      </p:tavLst>
                                    </p:anim>
                                    <p:anim calcmode="lin" valueType="num">
                                      <p:cBhvr additive="base">
                                        <p:cTn id="28" dur="500" fill="hold"/>
                                        <p:tgtEl>
                                          <p:spTgt spid="32806"/>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3120"/>
                            </p:stCondLst>
                            <p:childTnLst>
                              <p:par>
                                <p:cTn id="30" presetID="2" presetClass="entr" presetSubtype="4" fill="hold" grpId="0" nodeType="afterEffect">
                                  <p:stCondLst>
                                    <p:cond delay="0"/>
                                  </p:stCondLst>
                                  <p:childTnLst>
                                    <p:set>
                                      <p:cBhvr>
                                        <p:cTn id="31" dur="1" fill="hold">
                                          <p:stCondLst>
                                            <p:cond delay="0"/>
                                          </p:stCondLst>
                                        </p:cTn>
                                        <p:tgtEl>
                                          <p:spTgt spid="32803"/>
                                        </p:tgtEl>
                                        <p:attrNameLst>
                                          <p:attrName>style.visibility</p:attrName>
                                        </p:attrNameLst>
                                      </p:cBhvr>
                                      <p:to>
                                        <p:strVal val="visible"/>
                                      </p:to>
                                    </p:set>
                                    <p:anim calcmode="lin" valueType="num">
                                      <p:cBhvr additive="base">
                                        <p:cTn id="32" dur="500" fill="hold"/>
                                        <p:tgtEl>
                                          <p:spTgt spid="32803"/>
                                        </p:tgtEl>
                                        <p:attrNameLst>
                                          <p:attrName>ppt_x</p:attrName>
                                        </p:attrNameLst>
                                      </p:cBhvr>
                                      <p:tavLst>
                                        <p:tav tm="0">
                                          <p:val>
                                            <p:strVal val="#ppt_x"/>
                                          </p:val>
                                        </p:tav>
                                        <p:tav tm="100000">
                                          <p:val>
                                            <p:strVal val="#ppt_x"/>
                                          </p:val>
                                        </p:tav>
                                      </p:tavLst>
                                    </p:anim>
                                    <p:anim calcmode="lin" valueType="num">
                                      <p:cBhvr additive="base">
                                        <p:cTn id="33" dur="500" fill="hold"/>
                                        <p:tgtEl>
                                          <p:spTgt spid="32803"/>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620"/>
                            </p:stCondLst>
                            <p:childTnLst>
                              <p:par>
                                <p:cTn id="35" presetID="2" presetClass="entr" presetSubtype="4" fill="hold" grpId="0" nodeType="afterEffect">
                                  <p:stCondLst>
                                    <p:cond delay="0"/>
                                  </p:stCondLst>
                                  <p:childTnLst>
                                    <p:set>
                                      <p:cBhvr>
                                        <p:cTn id="36" dur="1" fill="hold">
                                          <p:stCondLst>
                                            <p:cond delay="0"/>
                                          </p:stCondLst>
                                        </p:cTn>
                                        <p:tgtEl>
                                          <p:spTgt spid="32804"/>
                                        </p:tgtEl>
                                        <p:attrNameLst>
                                          <p:attrName>style.visibility</p:attrName>
                                        </p:attrNameLst>
                                      </p:cBhvr>
                                      <p:to>
                                        <p:strVal val="visible"/>
                                      </p:to>
                                    </p:set>
                                    <p:anim calcmode="lin" valueType="num">
                                      <p:cBhvr additive="base">
                                        <p:cTn id="37" dur="500" fill="hold"/>
                                        <p:tgtEl>
                                          <p:spTgt spid="32804"/>
                                        </p:tgtEl>
                                        <p:attrNameLst>
                                          <p:attrName>ppt_x</p:attrName>
                                        </p:attrNameLst>
                                      </p:cBhvr>
                                      <p:tavLst>
                                        <p:tav tm="0">
                                          <p:val>
                                            <p:strVal val="#ppt_x"/>
                                          </p:val>
                                        </p:tav>
                                        <p:tav tm="100000">
                                          <p:val>
                                            <p:strVal val="#ppt_x"/>
                                          </p:val>
                                        </p:tav>
                                      </p:tavLst>
                                    </p:anim>
                                    <p:anim calcmode="lin" valueType="num">
                                      <p:cBhvr additive="base">
                                        <p:cTn id="38" dur="500" fill="hold"/>
                                        <p:tgtEl>
                                          <p:spTgt spid="32804"/>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4120"/>
                            </p:stCondLst>
                            <p:childTnLst>
                              <p:par>
                                <p:cTn id="40" presetID="2" presetClass="entr" presetSubtype="12" fill="hold" nodeType="afterEffect">
                                  <p:stCondLst>
                                    <p:cond delay="0"/>
                                  </p:stCondLst>
                                  <p:childTnLst>
                                    <p:set>
                                      <p:cBhvr>
                                        <p:cTn id="41" dur="1" fill="hold">
                                          <p:stCondLst>
                                            <p:cond delay="0"/>
                                          </p:stCondLst>
                                        </p:cTn>
                                        <p:tgtEl>
                                          <p:spTgt spid="32801"/>
                                        </p:tgtEl>
                                        <p:attrNameLst>
                                          <p:attrName>style.visibility</p:attrName>
                                        </p:attrNameLst>
                                      </p:cBhvr>
                                      <p:to>
                                        <p:strVal val="visible"/>
                                      </p:to>
                                    </p:set>
                                    <p:anim calcmode="lin" valueType="num">
                                      <p:cBhvr additive="base">
                                        <p:cTn id="42" dur="500" fill="hold"/>
                                        <p:tgtEl>
                                          <p:spTgt spid="32801"/>
                                        </p:tgtEl>
                                        <p:attrNameLst>
                                          <p:attrName>ppt_x</p:attrName>
                                        </p:attrNameLst>
                                      </p:cBhvr>
                                      <p:tavLst>
                                        <p:tav tm="0">
                                          <p:val>
                                            <p:strVal val="0-#ppt_w/2"/>
                                          </p:val>
                                        </p:tav>
                                        <p:tav tm="100000">
                                          <p:val>
                                            <p:strVal val="#ppt_x"/>
                                          </p:val>
                                        </p:tav>
                                      </p:tavLst>
                                    </p:anim>
                                    <p:anim calcmode="lin" valueType="num">
                                      <p:cBhvr additive="base">
                                        <p:cTn id="43" dur="500" fill="hold"/>
                                        <p:tgtEl>
                                          <p:spTgt spid="32801"/>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620"/>
                            </p:stCondLst>
                            <p:childTnLst>
                              <p:par>
                                <p:cTn id="45" presetID="2" presetClass="entr" presetSubtype="4" fill="hold" grpId="0" nodeType="afterEffect">
                                  <p:stCondLst>
                                    <p:cond delay="0"/>
                                  </p:stCondLst>
                                  <p:childTnLst>
                                    <p:set>
                                      <p:cBhvr>
                                        <p:cTn id="46" dur="1" fill="hold">
                                          <p:stCondLst>
                                            <p:cond delay="0"/>
                                          </p:stCondLst>
                                        </p:cTn>
                                        <p:tgtEl>
                                          <p:spTgt spid="32800"/>
                                        </p:tgtEl>
                                        <p:attrNameLst>
                                          <p:attrName>style.visibility</p:attrName>
                                        </p:attrNameLst>
                                      </p:cBhvr>
                                      <p:to>
                                        <p:strVal val="visible"/>
                                      </p:to>
                                    </p:set>
                                    <p:anim calcmode="lin" valueType="num">
                                      <p:cBhvr additive="base">
                                        <p:cTn id="47" dur="500" fill="hold"/>
                                        <p:tgtEl>
                                          <p:spTgt spid="32800"/>
                                        </p:tgtEl>
                                        <p:attrNameLst>
                                          <p:attrName>ppt_x</p:attrName>
                                        </p:attrNameLst>
                                      </p:cBhvr>
                                      <p:tavLst>
                                        <p:tav tm="0">
                                          <p:val>
                                            <p:strVal val="#ppt_x"/>
                                          </p:val>
                                        </p:tav>
                                        <p:tav tm="100000">
                                          <p:val>
                                            <p:strVal val="#ppt_x"/>
                                          </p:val>
                                        </p:tav>
                                      </p:tavLst>
                                    </p:anim>
                                    <p:anim calcmode="lin" valueType="num">
                                      <p:cBhvr additive="base">
                                        <p:cTn id="48" dur="500" fill="hold"/>
                                        <p:tgtEl>
                                          <p:spTgt spid="32800"/>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5120"/>
                            </p:stCondLst>
                            <p:childTnLst>
                              <p:par>
                                <p:cTn id="50" presetID="2" presetClass="entr" presetSubtype="12" fill="hold" nodeType="afterEffect">
                                  <p:stCondLst>
                                    <p:cond delay="0"/>
                                  </p:stCondLst>
                                  <p:childTnLst>
                                    <p:set>
                                      <p:cBhvr>
                                        <p:cTn id="51" dur="1" fill="hold">
                                          <p:stCondLst>
                                            <p:cond delay="0"/>
                                          </p:stCondLst>
                                        </p:cTn>
                                        <p:tgtEl>
                                          <p:spTgt spid="32798"/>
                                        </p:tgtEl>
                                        <p:attrNameLst>
                                          <p:attrName>style.visibility</p:attrName>
                                        </p:attrNameLst>
                                      </p:cBhvr>
                                      <p:to>
                                        <p:strVal val="visible"/>
                                      </p:to>
                                    </p:set>
                                    <p:anim calcmode="lin" valueType="num">
                                      <p:cBhvr additive="base">
                                        <p:cTn id="52" dur="500" fill="hold"/>
                                        <p:tgtEl>
                                          <p:spTgt spid="32798"/>
                                        </p:tgtEl>
                                        <p:attrNameLst>
                                          <p:attrName>ppt_x</p:attrName>
                                        </p:attrNameLst>
                                      </p:cBhvr>
                                      <p:tavLst>
                                        <p:tav tm="0">
                                          <p:val>
                                            <p:strVal val="0-#ppt_w/2"/>
                                          </p:val>
                                        </p:tav>
                                        <p:tav tm="100000">
                                          <p:val>
                                            <p:strVal val="#ppt_x"/>
                                          </p:val>
                                        </p:tav>
                                      </p:tavLst>
                                    </p:anim>
                                    <p:anim calcmode="lin" valueType="num">
                                      <p:cBhvr additive="base">
                                        <p:cTn id="53" dur="500" fill="hold"/>
                                        <p:tgtEl>
                                          <p:spTgt spid="32798"/>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620"/>
                            </p:stCondLst>
                            <p:childTnLst>
                              <p:par>
                                <p:cTn id="55" presetID="2" presetClass="entr" presetSubtype="6" fill="hold" nodeType="afterEffect">
                                  <p:stCondLst>
                                    <p:cond delay="0"/>
                                  </p:stCondLst>
                                  <p:childTnLst>
                                    <p:set>
                                      <p:cBhvr>
                                        <p:cTn id="56" dur="1" fill="hold">
                                          <p:stCondLst>
                                            <p:cond delay="0"/>
                                          </p:stCondLst>
                                        </p:cTn>
                                        <p:tgtEl>
                                          <p:spTgt spid="32799"/>
                                        </p:tgtEl>
                                        <p:attrNameLst>
                                          <p:attrName>style.visibility</p:attrName>
                                        </p:attrNameLst>
                                      </p:cBhvr>
                                      <p:to>
                                        <p:strVal val="visible"/>
                                      </p:to>
                                    </p:set>
                                    <p:anim calcmode="lin" valueType="num">
                                      <p:cBhvr additive="base">
                                        <p:cTn id="57" dur="500" fill="hold"/>
                                        <p:tgtEl>
                                          <p:spTgt spid="32799"/>
                                        </p:tgtEl>
                                        <p:attrNameLst>
                                          <p:attrName>ppt_x</p:attrName>
                                        </p:attrNameLst>
                                      </p:cBhvr>
                                      <p:tavLst>
                                        <p:tav tm="0">
                                          <p:val>
                                            <p:strVal val="1+#ppt_w/2"/>
                                          </p:val>
                                        </p:tav>
                                        <p:tav tm="100000">
                                          <p:val>
                                            <p:strVal val="#ppt_x"/>
                                          </p:val>
                                        </p:tav>
                                      </p:tavLst>
                                    </p:anim>
                                    <p:anim calcmode="lin" valueType="num">
                                      <p:cBhvr additive="base">
                                        <p:cTn id="58" dur="500" fill="hold"/>
                                        <p:tgtEl>
                                          <p:spTgt spid="32799"/>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6120"/>
                            </p:stCondLst>
                            <p:childTnLst>
                              <p:par>
                                <p:cTn id="60" presetID="2" presetClass="entr" presetSubtype="4" fill="hold" grpId="0" nodeType="afterEffect">
                                  <p:stCondLst>
                                    <p:cond delay="0"/>
                                  </p:stCondLst>
                                  <p:childTnLst>
                                    <p:set>
                                      <p:cBhvr>
                                        <p:cTn id="61" dur="1" fill="hold">
                                          <p:stCondLst>
                                            <p:cond delay="0"/>
                                          </p:stCondLst>
                                        </p:cTn>
                                        <p:tgtEl>
                                          <p:spTgt spid="32796"/>
                                        </p:tgtEl>
                                        <p:attrNameLst>
                                          <p:attrName>style.visibility</p:attrName>
                                        </p:attrNameLst>
                                      </p:cBhvr>
                                      <p:to>
                                        <p:strVal val="visible"/>
                                      </p:to>
                                    </p:set>
                                    <p:anim calcmode="lin" valueType="num">
                                      <p:cBhvr additive="base">
                                        <p:cTn id="62" dur="500" fill="hold"/>
                                        <p:tgtEl>
                                          <p:spTgt spid="32796"/>
                                        </p:tgtEl>
                                        <p:attrNameLst>
                                          <p:attrName>ppt_x</p:attrName>
                                        </p:attrNameLst>
                                      </p:cBhvr>
                                      <p:tavLst>
                                        <p:tav tm="0">
                                          <p:val>
                                            <p:strVal val="#ppt_x"/>
                                          </p:val>
                                        </p:tav>
                                        <p:tav tm="100000">
                                          <p:val>
                                            <p:strVal val="#ppt_x"/>
                                          </p:val>
                                        </p:tav>
                                      </p:tavLst>
                                    </p:anim>
                                    <p:anim calcmode="lin" valueType="num">
                                      <p:cBhvr additive="base">
                                        <p:cTn id="63" dur="500" fill="hold"/>
                                        <p:tgtEl>
                                          <p:spTgt spid="32796"/>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620"/>
                            </p:stCondLst>
                            <p:childTnLst>
                              <p:par>
                                <p:cTn id="65" presetID="2" presetClass="entr" presetSubtype="4" fill="hold" grpId="0" nodeType="afterEffect">
                                  <p:stCondLst>
                                    <p:cond delay="0"/>
                                  </p:stCondLst>
                                  <p:childTnLst>
                                    <p:set>
                                      <p:cBhvr>
                                        <p:cTn id="66" dur="1" fill="hold">
                                          <p:stCondLst>
                                            <p:cond delay="0"/>
                                          </p:stCondLst>
                                        </p:cTn>
                                        <p:tgtEl>
                                          <p:spTgt spid="32797"/>
                                        </p:tgtEl>
                                        <p:attrNameLst>
                                          <p:attrName>style.visibility</p:attrName>
                                        </p:attrNameLst>
                                      </p:cBhvr>
                                      <p:to>
                                        <p:strVal val="visible"/>
                                      </p:to>
                                    </p:set>
                                    <p:anim calcmode="lin" valueType="num">
                                      <p:cBhvr additive="base">
                                        <p:cTn id="67" dur="500" fill="hold"/>
                                        <p:tgtEl>
                                          <p:spTgt spid="32797"/>
                                        </p:tgtEl>
                                        <p:attrNameLst>
                                          <p:attrName>ppt_x</p:attrName>
                                        </p:attrNameLst>
                                      </p:cBhvr>
                                      <p:tavLst>
                                        <p:tav tm="0">
                                          <p:val>
                                            <p:strVal val="#ppt_x"/>
                                          </p:val>
                                        </p:tav>
                                        <p:tav tm="100000">
                                          <p:val>
                                            <p:strVal val="#ppt_x"/>
                                          </p:val>
                                        </p:tav>
                                      </p:tavLst>
                                    </p:anim>
                                    <p:anim calcmode="lin" valueType="num">
                                      <p:cBhvr additive="base">
                                        <p:cTn id="68" dur="500" fill="hold"/>
                                        <p:tgtEl>
                                          <p:spTgt spid="32797"/>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7120"/>
                            </p:stCondLst>
                            <p:childTnLst>
                              <p:par>
                                <p:cTn id="70" presetID="2" presetClass="entr" presetSubtype="3" fill="hold" grpId="0" nodeType="afterEffect">
                                  <p:stCondLst>
                                    <p:cond delay="0"/>
                                  </p:stCondLst>
                                  <p:childTnLst>
                                    <p:set>
                                      <p:cBhvr>
                                        <p:cTn id="71" dur="1" fill="hold">
                                          <p:stCondLst>
                                            <p:cond delay="0"/>
                                          </p:stCondLst>
                                        </p:cTn>
                                        <p:tgtEl>
                                          <p:spTgt spid="32783"/>
                                        </p:tgtEl>
                                        <p:attrNameLst>
                                          <p:attrName>style.visibility</p:attrName>
                                        </p:attrNameLst>
                                      </p:cBhvr>
                                      <p:to>
                                        <p:strVal val="visible"/>
                                      </p:to>
                                    </p:set>
                                    <p:anim calcmode="lin" valueType="num">
                                      <p:cBhvr additive="base">
                                        <p:cTn id="72" dur="500" fill="hold"/>
                                        <p:tgtEl>
                                          <p:spTgt spid="32783"/>
                                        </p:tgtEl>
                                        <p:attrNameLst>
                                          <p:attrName>ppt_x</p:attrName>
                                        </p:attrNameLst>
                                      </p:cBhvr>
                                      <p:tavLst>
                                        <p:tav tm="0">
                                          <p:val>
                                            <p:strVal val="1+#ppt_w/2"/>
                                          </p:val>
                                        </p:tav>
                                        <p:tav tm="100000">
                                          <p:val>
                                            <p:strVal val="#ppt_x"/>
                                          </p:val>
                                        </p:tav>
                                      </p:tavLst>
                                    </p:anim>
                                    <p:anim calcmode="lin" valueType="num">
                                      <p:cBhvr additive="base">
                                        <p:cTn id="73" dur="500" fill="hold"/>
                                        <p:tgtEl>
                                          <p:spTgt spid="3278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build="p"/>
      <p:bldP spid="32783" grpId="0" animBg="1"/>
      <p:bldP spid="32796" grpId="0" animBg="1"/>
      <p:bldP spid="32797" grpId="0" animBg="1"/>
      <p:bldP spid="32800" grpId="0" animBg="1"/>
      <p:bldP spid="32802" grpId="0" animBg="1"/>
      <p:bldP spid="32803" grpId="0" animBg="1"/>
      <p:bldP spid="32804"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Slide Number Placeholder 4">
            <a:extLst>
              <a:ext uri="{FF2B5EF4-FFF2-40B4-BE49-F238E27FC236}">
                <a16:creationId xmlns:a16="http://schemas.microsoft.com/office/drawing/2014/main" id="{00F1ACF9-87E8-4137-B956-927B463EAEC7}"/>
              </a:ext>
            </a:extLst>
          </p:cNvPr>
          <p:cNvSpPr>
            <a:spLocks noGrp="1"/>
          </p:cNvSpPr>
          <p:nvPr>
            <p:ph type="sldNum" sz="quarter" idx="10"/>
          </p:nvPr>
        </p:nvSpPr>
        <p:spPr/>
        <p:txBody>
          <a:bodyPr/>
          <a:lstStyle/>
          <a:p>
            <a:r>
              <a:rPr lang="en-GB" altLang="en-US"/>
              <a:t>Page </a:t>
            </a:r>
            <a:fld id="{80A84AFA-AEBD-4DEB-9A80-66EBBBE18BD1}" type="slidenum">
              <a:rPr lang="en-GB" altLang="en-US"/>
              <a:pPr/>
              <a:t>94</a:t>
            </a:fld>
            <a:r>
              <a:rPr lang="en-GB" altLang="en-US" sz="1400" b="0">
                <a:solidFill>
                  <a:schemeClr val="tx1"/>
                </a:solidFill>
              </a:rPr>
              <a:t> | 05 June 2006 | UNIX Fundamentals </a:t>
            </a:r>
          </a:p>
        </p:txBody>
      </p:sp>
      <p:sp>
        <p:nvSpPr>
          <p:cNvPr id="34818" name="Rectangle 2">
            <a:extLst>
              <a:ext uri="{FF2B5EF4-FFF2-40B4-BE49-F238E27FC236}">
                <a16:creationId xmlns:a16="http://schemas.microsoft.com/office/drawing/2014/main" id="{1C3ADDEF-67D5-4561-ABA6-77B255A40102}"/>
              </a:ext>
            </a:extLst>
          </p:cNvPr>
          <p:cNvSpPr>
            <a:spLocks noGrp="1" noChangeArrowheads="1"/>
          </p:cNvSpPr>
          <p:nvPr>
            <p:ph type="title"/>
          </p:nvPr>
        </p:nvSpPr>
        <p:spPr/>
        <p:txBody>
          <a:bodyPr/>
          <a:lstStyle/>
          <a:p>
            <a:r>
              <a:rPr lang="en-US" altLang="en-US"/>
              <a:t>Permissions/File Access Modes</a:t>
            </a:r>
          </a:p>
        </p:txBody>
      </p:sp>
      <p:sp>
        <p:nvSpPr>
          <p:cNvPr id="34819" name="Rectangle 3">
            <a:extLst>
              <a:ext uri="{FF2B5EF4-FFF2-40B4-BE49-F238E27FC236}">
                <a16:creationId xmlns:a16="http://schemas.microsoft.com/office/drawing/2014/main" id="{2105CFF4-04F4-480B-9F02-54E7B74E29A7}"/>
              </a:ext>
            </a:extLst>
          </p:cNvPr>
          <p:cNvSpPr>
            <a:spLocks noGrp="1" noChangeArrowheads="1"/>
          </p:cNvSpPr>
          <p:nvPr>
            <p:ph type="body" sz="half" idx="1"/>
          </p:nvPr>
        </p:nvSpPr>
        <p:spPr>
          <a:xfrm>
            <a:off x="685800" y="1352550"/>
            <a:ext cx="3810000" cy="1765300"/>
          </a:xfrm>
        </p:spPr>
        <p:txBody>
          <a:bodyPr/>
          <a:lstStyle/>
          <a:p>
            <a:r>
              <a:rPr lang="en-US" altLang="en-US" sz="2000"/>
              <a:t>The permissions consist of...</a:t>
            </a:r>
          </a:p>
        </p:txBody>
      </p:sp>
      <p:sp>
        <p:nvSpPr>
          <p:cNvPr id="34831" name="Text Box 15">
            <a:extLst>
              <a:ext uri="{FF2B5EF4-FFF2-40B4-BE49-F238E27FC236}">
                <a16:creationId xmlns:a16="http://schemas.microsoft.com/office/drawing/2014/main" id="{13CCAFAA-A7F9-4D1D-831C-68E8C461AC5D}"/>
              </a:ext>
            </a:extLst>
          </p:cNvPr>
          <p:cNvSpPr txBox="1">
            <a:spLocks noChangeArrowheads="1"/>
          </p:cNvSpPr>
          <p:nvPr/>
        </p:nvSpPr>
        <p:spPr bwMode="auto">
          <a:xfrm>
            <a:off x="1331913" y="4868863"/>
            <a:ext cx="6553200" cy="8334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-l</a:t>
            </a:r>
          </a:p>
          <a:p>
            <a:pPr algn="l">
              <a:spcBef>
                <a:spcPct val="50000"/>
              </a:spcBef>
            </a:pPr>
            <a:r>
              <a:rPr lang="en-US" altLang="en-US" sz="1200">
                <a:solidFill>
                  <a:srgbClr val="00FF00"/>
                </a:solidFill>
                <a:latin typeface="Courier New" panose="02070309020205020404" pitchFamily="49" charset="0"/>
              </a:rPr>
              <a:t>-rw-rw-rw- 1 root	sys	34 Jul 15 12:50 file1.txt</a:t>
            </a:r>
          </a:p>
          <a:p>
            <a:pPr algn="l">
              <a:spcBef>
                <a:spcPct val="50000"/>
              </a:spcBef>
            </a:pPr>
            <a:r>
              <a:rPr lang="en-US" altLang="en-US" sz="1200">
                <a:solidFill>
                  <a:srgbClr val="00FF00"/>
                </a:solidFill>
                <a:latin typeface="Courier New" panose="02070309020205020404" pitchFamily="49" charset="0"/>
              </a:rPr>
              <a:t>$</a:t>
            </a:r>
          </a:p>
        </p:txBody>
      </p:sp>
      <p:sp>
        <p:nvSpPr>
          <p:cNvPr id="34835" name="Text Box 19">
            <a:extLst>
              <a:ext uri="{FF2B5EF4-FFF2-40B4-BE49-F238E27FC236}">
                <a16:creationId xmlns:a16="http://schemas.microsoft.com/office/drawing/2014/main" id="{ED8B7309-F6CC-4236-BA13-5856AD48F0D7}"/>
              </a:ext>
            </a:extLst>
          </p:cNvPr>
          <p:cNvSpPr txBox="1">
            <a:spLocks noChangeArrowheads="1"/>
          </p:cNvSpPr>
          <p:nvPr/>
        </p:nvSpPr>
        <p:spPr bwMode="auto">
          <a:xfrm>
            <a:off x="3810000" y="2362200"/>
            <a:ext cx="3886200" cy="5889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3200">
                <a:solidFill>
                  <a:srgbClr val="00FF00"/>
                </a:solidFill>
                <a:latin typeface="Courier New" panose="02070309020205020404" pitchFamily="49" charset="0"/>
              </a:rPr>
              <a:t>- rw- rw- rw-</a:t>
            </a:r>
          </a:p>
        </p:txBody>
      </p:sp>
      <p:sp>
        <p:nvSpPr>
          <p:cNvPr id="34836" name="AutoShape 20">
            <a:extLst>
              <a:ext uri="{FF2B5EF4-FFF2-40B4-BE49-F238E27FC236}">
                <a16:creationId xmlns:a16="http://schemas.microsoft.com/office/drawing/2014/main" id="{63D1EF95-3D1B-4E05-B530-5C9B3F4CF235}"/>
              </a:ext>
            </a:extLst>
          </p:cNvPr>
          <p:cNvSpPr>
            <a:spLocks/>
          </p:cNvSpPr>
          <p:nvPr/>
        </p:nvSpPr>
        <p:spPr bwMode="auto">
          <a:xfrm rot="-5400000">
            <a:off x="4767263" y="2946400"/>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837" name="AutoShape 21">
            <a:extLst>
              <a:ext uri="{FF2B5EF4-FFF2-40B4-BE49-F238E27FC236}">
                <a16:creationId xmlns:a16="http://schemas.microsoft.com/office/drawing/2014/main" id="{32E5CA4D-D6EC-40B7-84E2-92AED50F2D93}"/>
              </a:ext>
            </a:extLst>
          </p:cNvPr>
          <p:cNvSpPr>
            <a:spLocks/>
          </p:cNvSpPr>
          <p:nvPr/>
        </p:nvSpPr>
        <p:spPr bwMode="auto">
          <a:xfrm rot="-5400000">
            <a:off x="5702300" y="2946400"/>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838" name="AutoShape 22">
            <a:extLst>
              <a:ext uri="{FF2B5EF4-FFF2-40B4-BE49-F238E27FC236}">
                <a16:creationId xmlns:a16="http://schemas.microsoft.com/office/drawing/2014/main" id="{FDA051DD-F149-4763-8749-9DC6A43514B5}"/>
              </a:ext>
            </a:extLst>
          </p:cNvPr>
          <p:cNvSpPr>
            <a:spLocks/>
          </p:cNvSpPr>
          <p:nvPr/>
        </p:nvSpPr>
        <p:spPr bwMode="auto">
          <a:xfrm rot="-5400000">
            <a:off x="6710363" y="2946400"/>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839" name="AutoShape 23">
            <a:extLst>
              <a:ext uri="{FF2B5EF4-FFF2-40B4-BE49-F238E27FC236}">
                <a16:creationId xmlns:a16="http://schemas.microsoft.com/office/drawing/2014/main" id="{6B6D5D4F-A3B6-471F-8321-3265A62F71B9}"/>
              </a:ext>
            </a:extLst>
          </p:cNvPr>
          <p:cNvSpPr>
            <a:spLocks/>
          </p:cNvSpPr>
          <p:nvPr/>
        </p:nvSpPr>
        <p:spPr bwMode="auto">
          <a:xfrm rot="-5400000">
            <a:off x="4044156" y="3020219"/>
            <a:ext cx="155575" cy="541338"/>
          </a:xfrm>
          <a:prstGeom prst="leftBrace">
            <a:avLst>
              <a:gd name="adj1" fmla="val 2899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841" name="Text Box 25">
            <a:extLst>
              <a:ext uri="{FF2B5EF4-FFF2-40B4-BE49-F238E27FC236}">
                <a16:creationId xmlns:a16="http://schemas.microsoft.com/office/drawing/2014/main" id="{1FA74E75-E8E6-4084-9AF0-6432D9C95808}"/>
              </a:ext>
            </a:extLst>
          </p:cNvPr>
          <p:cNvSpPr txBox="1">
            <a:spLocks noChangeArrowheads="1"/>
          </p:cNvSpPr>
          <p:nvPr/>
        </p:nvSpPr>
        <p:spPr bwMode="auto">
          <a:xfrm>
            <a:off x="4500563" y="3573463"/>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owner</a:t>
            </a:r>
          </a:p>
        </p:txBody>
      </p:sp>
      <p:sp>
        <p:nvSpPr>
          <p:cNvPr id="34844" name="Text Box 28">
            <a:extLst>
              <a:ext uri="{FF2B5EF4-FFF2-40B4-BE49-F238E27FC236}">
                <a16:creationId xmlns:a16="http://schemas.microsoft.com/office/drawing/2014/main" id="{0FE43ADA-CC41-425B-BEE1-D1D4055FF39F}"/>
              </a:ext>
            </a:extLst>
          </p:cNvPr>
          <p:cNvSpPr txBox="1">
            <a:spLocks noChangeArrowheads="1"/>
          </p:cNvSpPr>
          <p:nvPr/>
        </p:nvSpPr>
        <p:spPr bwMode="auto">
          <a:xfrm>
            <a:off x="5364163" y="3573463"/>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group</a:t>
            </a:r>
          </a:p>
        </p:txBody>
      </p:sp>
      <p:sp>
        <p:nvSpPr>
          <p:cNvPr id="34845" name="Text Box 29">
            <a:extLst>
              <a:ext uri="{FF2B5EF4-FFF2-40B4-BE49-F238E27FC236}">
                <a16:creationId xmlns:a16="http://schemas.microsoft.com/office/drawing/2014/main" id="{BC8FF770-C6B2-46B7-BA17-35191C482F17}"/>
              </a:ext>
            </a:extLst>
          </p:cNvPr>
          <p:cNvSpPr txBox="1">
            <a:spLocks noChangeArrowheads="1"/>
          </p:cNvSpPr>
          <p:nvPr/>
        </p:nvSpPr>
        <p:spPr bwMode="auto">
          <a:xfrm>
            <a:off x="6372225" y="3573463"/>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others</a:t>
            </a:r>
          </a:p>
        </p:txBody>
      </p:sp>
      <p:sp>
        <p:nvSpPr>
          <p:cNvPr id="34846" name="Text Box 30">
            <a:extLst>
              <a:ext uri="{FF2B5EF4-FFF2-40B4-BE49-F238E27FC236}">
                <a16:creationId xmlns:a16="http://schemas.microsoft.com/office/drawing/2014/main" id="{830261FA-6CFE-4BB6-8F87-CF67D246FD6B}"/>
              </a:ext>
            </a:extLst>
          </p:cNvPr>
          <p:cNvSpPr txBox="1">
            <a:spLocks noChangeArrowheads="1"/>
          </p:cNvSpPr>
          <p:nvPr/>
        </p:nvSpPr>
        <p:spPr bwMode="auto">
          <a:xfrm>
            <a:off x="3492500" y="3573463"/>
            <a:ext cx="1008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File type</a:t>
            </a:r>
          </a:p>
        </p:txBody>
      </p:sp>
      <p:sp>
        <p:nvSpPr>
          <p:cNvPr id="34847" name="AutoShape 31">
            <a:extLst>
              <a:ext uri="{FF2B5EF4-FFF2-40B4-BE49-F238E27FC236}">
                <a16:creationId xmlns:a16="http://schemas.microsoft.com/office/drawing/2014/main" id="{AED39ED1-9025-42ED-A0B2-1838151B637D}"/>
              </a:ext>
            </a:extLst>
          </p:cNvPr>
          <p:cNvSpPr>
            <a:spLocks noChangeArrowheads="1"/>
          </p:cNvSpPr>
          <p:nvPr/>
        </p:nvSpPr>
        <p:spPr bwMode="auto">
          <a:xfrm flipV="1">
            <a:off x="1042988" y="5084763"/>
            <a:ext cx="1800225" cy="431800"/>
          </a:xfrm>
          <a:prstGeom prst="wedgeEllipseCallout">
            <a:avLst>
              <a:gd name="adj1" fmla="val 104144"/>
              <a:gd name="adj2" fmla="val 603306"/>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endParaRPr lang="en-GB" altLang="en-US" sz="24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4818"/>
                                        </p:tgtEl>
                                        <p:attrNameLst>
                                          <p:attrName>style.visibility</p:attrName>
                                        </p:attrNameLst>
                                      </p:cBhvr>
                                      <p:to>
                                        <p:strVal val="visible"/>
                                      </p:to>
                                    </p:set>
                                    <p:anim calcmode="discrete" valueType="clr">
                                      <p:cBhvr override="childStyle">
                                        <p:cTn id="7" dur="80"/>
                                        <p:tgtEl>
                                          <p:spTgt spid="3481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4818"/>
                                        </p:tgtEl>
                                        <p:attrNameLst>
                                          <p:attrName>fillcolor</p:attrName>
                                        </p:attrNameLst>
                                      </p:cBhvr>
                                      <p:tavLst>
                                        <p:tav tm="0">
                                          <p:val>
                                            <p:clrVal>
                                              <a:schemeClr val="accent2"/>
                                            </p:clrVal>
                                          </p:val>
                                        </p:tav>
                                        <p:tav tm="50000">
                                          <p:val>
                                            <p:clrVal>
                                              <a:schemeClr val="hlink"/>
                                            </p:clrVal>
                                          </p:val>
                                        </p:tav>
                                      </p:tavLst>
                                    </p:anim>
                                    <p:set>
                                      <p:cBhvr>
                                        <p:cTn id="9" dur="80"/>
                                        <p:tgtEl>
                                          <p:spTgt spid="34818"/>
                                        </p:tgtEl>
                                        <p:attrNameLst>
                                          <p:attrName>fill.type</p:attrName>
                                        </p:attrNameLst>
                                      </p:cBhvr>
                                      <p:to>
                                        <p:strVal val="solid"/>
                                      </p:to>
                                    </p:set>
                                  </p:childTnLst>
                                </p:cTn>
                              </p:par>
                            </p:childTnLst>
                          </p:cTn>
                        </p:par>
                        <p:par>
                          <p:cTn id="10" fill="hold" nodeType="afterGroup">
                            <p:stCondLst>
                              <p:cond delay="1120"/>
                            </p:stCondLst>
                            <p:childTnLst>
                              <p:par>
                                <p:cTn id="11" presetID="5" presetClass="entr" presetSubtype="10" fill="hold" grpId="0" nodeType="afterEffect">
                                  <p:stCondLst>
                                    <p:cond delay="0"/>
                                  </p:stCondLst>
                                  <p:childTnLst>
                                    <p:set>
                                      <p:cBhvr>
                                        <p:cTn id="12" dur="1" fill="hold">
                                          <p:stCondLst>
                                            <p:cond delay="0"/>
                                          </p:stCondLst>
                                        </p:cTn>
                                        <p:tgtEl>
                                          <p:spTgt spid="34819">
                                            <p:txEl>
                                              <p:pRg st="0" end="0"/>
                                            </p:txEl>
                                          </p:spTgt>
                                        </p:tgtEl>
                                        <p:attrNameLst>
                                          <p:attrName>style.visibility</p:attrName>
                                        </p:attrNameLst>
                                      </p:cBhvr>
                                      <p:to>
                                        <p:strVal val="visible"/>
                                      </p:to>
                                    </p:set>
                                    <p:animEffect transition="in" filter="checkerboard(across)">
                                      <p:cBhvr>
                                        <p:cTn id="13" dur="500"/>
                                        <p:tgtEl>
                                          <p:spTgt spid="34819">
                                            <p:txEl>
                                              <p:pRg st="0" end="0"/>
                                            </p:txEl>
                                          </p:spTgt>
                                        </p:tgtEl>
                                      </p:cBhvr>
                                    </p:animEffect>
                                  </p:childTnLst>
                                </p:cTn>
                              </p:par>
                            </p:childTnLst>
                          </p:cTn>
                        </p:par>
                        <p:par>
                          <p:cTn id="14" fill="hold" nodeType="afterGroup">
                            <p:stCondLst>
                              <p:cond delay="1620"/>
                            </p:stCondLst>
                            <p:childTnLst>
                              <p:par>
                                <p:cTn id="15" presetID="2" presetClass="entr" presetSubtype="1" fill="hold" grpId="0" nodeType="afterEffect">
                                  <p:stCondLst>
                                    <p:cond delay="0"/>
                                  </p:stCondLst>
                                  <p:childTnLst>
                                    <p:set>
                                      <p:cBhvr>
                                        <p:cTn id="16" dur="1" fill="hold">
                                          <p:stCondLst>
                                            <p:cond delay="0"/>
                                          </p:stCondLst>
                                        </p:cTn>
                                        <p:tgtEl>
                                          <p:spTgt spid="34835"/>
                                        </p:tgtEl>
                                        <p:attrNameLst>
                                          <p:attrName>style.visibility</p:attrName>
                                        </p:attrNameLst>
                                      </p:cBhvr>
                                      <p:to>
                                        <p:strVal val="visible"/>
                                      </p:to>
                                    </p:set>
                                    <p:anim calcmode="lin" valueType="num">
                                      <p:cBhvr additive="base">
                                        <p:cTn id="17" dur="500" fill="hold"/>
                                        <p:tgtEl>
                                          <p:spTgt spid="34835"/>
                                        </p:tgtEl>
                                        <p:attrNameLst>
                                          <p:attrName>ppt_x</p:attrName>
                                        </p:attrNameLst>
                                      </p:cBhvr>
                                      <p:tavLst>
                                        <p:tav tm="0">
                                          <p:val>
                                            <p:strVal val="#ppt_x"/>
                                          </p:val>
                                        </p:tav>
                                        <p:tav tm="100000">
                                          <p:val>
                                            <p:strVal val="#ppt_x"/>
                                          </p:val>
                                        </p:tav>
                                      </p:tavLst>
                                    </p:anim>
                                    <p:anim calcmode="lin" valueType="num">
                                      <p:cBhvr additive="base">
                                        <p:cTn id="18" dur="500" fill="hold"/>
                                        <p:tgtEl>
                                          <p:spTgt spid="34835"/>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2120"/>
                            </p:stCondLst>
                            <p:childTnLst>
                              <p:par>
                                <p:cTn id="20" presetID="2" presetClass="entr" presetSubtype="4" fill="hold" grpId="0" nodeType="afterEffect">
                                  <p:stCondLst>
                                    <p:cond delay="0"/>
                                  </p:stCondLst>
                                  <p:childTnLst>
                                    <p:set>
                                      <p:cBhvr>
                                        <p:cTn id="21" dur="1" fill="hold">
                                          <p:stCondLst>
                                            <p:cond delay="0"/>
                                          </p:stCondLst>
                                        </p:cTn>
                                        <p:tgtEl>
                                          <p:spTgt spid="34831"/>
                                        </p:tgtEl>
                                        <p:attrNameLst>
                                          <p:attrName>style.visibility</p:attrName>
                                        </p:attrNameLst>
                                      </p:cBhvr>
                                      <p:to>
                                        <p:strVal val="visible"/>
                                      </p:to>
                                    </p:set>
                                    <p:anim calcmode="lin" valueType="num">
                                      <p:cBhvr additive="base">
                                        <p:cTn id="22" dur="500" fill="hold"/>
                                        <p:tgtEl>
                                          <p:spTgt spid="34831"/>
                                        </p:tgtEl>
                                        <p:attrNameLst>
                                          <p:attrName>ppt_x</p:attrName>
                                        </p:attrNameLst>
                                      </p:cBhvr>
                                      <p:tavLst>
                                        <p:tav tm="0">
                                          <p:val>
                                            <p:strVal val="#ppt_x"/>
                                          </p:val>
                                        </p:tav>
                                        <p:tav tm="100000">
                                          <p:val>
                                            <p:strVal val="#ppt_x"/>
                                          </p:val>
                                        </p:tav>
                                      </p:tavLst>
                                    </p:anim>
                                    <p:anim calcmode="lin" valueType="num">
                                      <p:cBhvr additive="base">
                                        <p:cTn id="23" dur="500" fill="hold"/>
                                        <p:tgtEl>
                                          <p:spTgt spid="34831"/>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620"/>
                            </p:stCondLst>
                            <p:childTnLst>
                              <p:par>
                                <p:cTn id="25" presetID="2" presetClass="entr" presetSubtype="8" fill="hold" grpId="0" nodeType="afterEffect">
                                  <p:stCondLst>
                                    <p:cond delay="0"/>
                                  </p:stCondLst>
                                  <p:childTnLst>
                                    <p:set>
                                      <p:cBhvr>
                                        <p:cTn id="26" dur="1" fill="hold">
                                          <p:stCondLst>
                                            <p:cond delay="0"/>
                                          </p:stCondLst>
                                        </p:cTn>
                                        <p:tgtEl>
                                          <p:spTgt spid="34847"/>
                                        </p:tgtEl>
                                        <p:attrNameLst>
                                          <p:attrName>style.visibility</p:attrName>
                                        </p:attrNameLst>
                                      </p:cBhvr>
                                      <p:to>
                                        <p:strVal val="visible"/>
                                      </p:to>
                                    </p:set>
                                    <p:anim calcmode="lin" valueType="num">
                                      <p:cBhvr additive="base">
                                        <p:cTn id="27" dur="500" fill="hold"/>
                                        <p:tgtEl>
                                          <p:spTgt spid="34847"/>
                                        </p:tgtEl>
                                        <p:attrNameLst>
                                          <p:attrName>ppt_x</p:attrName>
                                        </p:attrNameLst>
                                      </p:cBhvr>
                                      <p:tavLst>
                                        <p:tav tm="0">
                                          <p:val>
                                            <p:strVal val="0-#ppt_w/2"/>
                                          </p:val>
                                        </p:tav>
                                        <p:tav tm="100000">
                                          <p:val>
                                            <p:strVal val="#ppt_x"/>
                                          </p:val>
                                        </p:tav>
                                      </p:tavLst>
                                    </p:anim>
                                    <p:anim calcmode="lin" valueType="num">
                                      <p:cBhvr additive="base">
                                        <p:cTn id="28" dur="500" fill="hold"/>
                                        <p:tgtEl>
                                          <p:spTgt spid="3484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34839"/>
                                        </p:tgtEl>
                                        <p:attrNameLst>
                                          <p:attrName>style.visibility</p:attrName>
                                        </p:attrNameLst>
                                      </p:cBhvr>
                                      <p:to>
                                        <p:strVal val="visible"/>
                                      </p:to>
                                    </p:set>
                                    <p:anim calcmode="lin" valueType="num">
                                      <p:cBhvr additive="base">
                                        <p:cTn id="33" dur="500" fill="hold"/>
                                        <p:tgtEl>
                                          <p:spTgt spid="34839"/>
                                        </p:tgtEl>
                                        <p:attrNameLst>
                                          <p:attrName>ppt_x</p:attrName>
                                        </p:attrNameLst>
                                      </p:cBhvr>
                                      <p:tavLst>
                                        <p:tav tm="0">
                                          <p:val>
                                            <p:strVal val="#ppt_x"/>
                                          </p:val>
                                        </p:tav>
                                        <p:tav tm="100000">
                                          <p:val>
                                            <p:strVal val="#ppt_x"/>
                                          </p:val>
                                        </p:tav>
                                      </p:tavLst>
                                    </p:anim>
                                    <p:anim calcmode="lin" valueType="num">
                                      <p:cBhvr additive="base">
                                        <p:cTn id="34" dur="500" fill="hold"/>
                                        <p:tgtEl>
                                          <p:spTgt spid="34839"/>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34846"/>
                                        </p:tgtEl>
                                        <p:attrNameLst>
                                          <p:attrName>style.visibility</p:attrName>
                                        </p:attrNameLst>
                                      </p:cBhvr>
                                      <p:to>
                                        <p:strVal val="visible"/>
                                      </p:to>
                                    </p:set>
                                    <p:anim calcmode="lin" valueType="num">
                                      <p:cBhvr additive="base">
                                        <p:cTn id="38" dur="500" fill="hold"/>
                                        <p:tgtEl>
                                          <p:spTgt spid="34846"/>
                                        </p:tgtEl>
                                        <p:attrNameLst>
                                          <p:attrName>ppt_x</p:attrName>
                                        </p:attrNameLst>
                                      </p:cBhvr>
                                      <p:tavLst>
                                        <p:tav tm="0">
                                          <p:val>
                                            <p:strVal val="#ppt_x"/>
                                          </p:val>
                                        </p:tav>
                                        <p:tav tm="100000">
                                          <p:val>
                                            <p:strVal val="#ppt_x"/>
                                          </p:val>
                                        </p:tav>
                                      </p:tavLst>
                                    </p:anim>
                                    <p:anim calcmode="lin" valueType="num">
                                      <p:cBhvr additive="base">
                                        <p:cTn id="39" dur="500" fill="hold"/>
                                        <p:tgtEl>
                                          <p:spTgt spid="34846"/>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34836"/>
                                        </p:tgtEl>
                                        <p:attrNameLst>
                                          <p:attrName>style.visibility</p:attrName>
                                        </p:attrNameLst>
                                      </p:cBhvr>
                                      <p:to>
                                        <p:strVal val="visible"/>
                                      </p:to>
                                    </p:set>
                                    <p:anim calcmode="lin" valueType="num">
                                      <p:cBhvr additive="base">
                                        <p:cTn id="44" dur="500" fill="hold"/>
                                        <p:tgtEl>
                                          <p:spTgt spid="34836"/>
                                        </p:tgtEl>
                                        <p:attrNameLst>
                                          <p:attrName>ppt_x</p:attrName>
                                        </p:attrNameLst>
                                      </p:cBhvr>
                                      <p:tavLst>
                                        <p:tav tm="0">
                                          <p:val>
                                            <p:strVal val="#ppt_x"/>
                                          </p:val>
                                        </p:tav>
                                        <p:tav tm="100000">
                                          <p:val>
                                            <p:strVal val="#ppt_x"/>
                                          </p:val>
                                        </p:tav>
                                      </p:tavLst>
                                    </p:anim>
                                    <p:anim calcmode="lin" valueType="num">
                                      <p:cBhvr additive="base">
                                        <p:cTn id="45" dur="500" fill="hold"/>
                                        <p:tgtEl>
                                          <p:spTgt spid="34836"/>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500"/>
                            </p:stCondLst>
                            <p:childTnLst>
                              <p:par>
                                <p:cTn id="47" presetID="2" presetClass="entr" presetSubtype="4" fill="hold" grpId="0" nodeType="afterEffect">
                                  <p:stCondLst>
                                    <p:cond delay="0"/>
                                  </p:stCondLst>
                                  <p:childTnLst>
                                    <p:set>
                                      <p:cBhvr>
                                        <p:cTn id="48" dur="1" fill="hold">
                                          <p:stCondLst>
                                            <p:cond delay="0"/>
                                          </p:stCondLst>
                                        </p:cTn>
                                        <p:tgtEl>
                                          <p:spTgt spid="34841"/>
                                        </p:tgtEl>
                                        <p:attrNameLst>
                                          <p:attrName>style.visibility</p:attrName>
                                        </p:attrNameLst>
                                      </p:cBhvr>
                                      <p:to>
                                        <p:strVal val="visible"/>
                                      </p:to>
                                    </p:set>
                                    <p:anim calcmode="lin" valueType="num">
                                      <p:cBhvr additive="base">
                                        <p:cTn id="49" dur="500" fill="hold"/>
                                        <p:tgtEl>
                                          <p:spTgt spid="34841"/>
                                        </p:tgtEl>
                                        <p:attrNameLst>
                                          <p:attrName>ppt_x</p:attrName>
                                        </p:attrNameLst>
                                      </p:cBhvr>
                                      <p:tavLst>
                                        <p:tav tm="0">
                                          <p:val>
                                            <p:strVal val="#ppt_x"/>
                                          </p:val>
                                        </p:tav>
                                        <p:tav tm="100000">
                                          <p:val>
                                            <p:strVal val="#ppt_x"/>
                                          </p:val>
                                        </p:tav>
                                      </p:tavLst>
                                    </p:anim>
                                    <p:anim calcmode="lin" valueType="num">
                                      <p:cBhvr additive="base">
                                        <p:cTn id="50" dur="500" fill="hold"/>
                                        <p:tgtEl>
                                          <p:spTgt spid="34841"/>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4837"/>
                                        </p:tgtEl>
                                        <p:attrNameLst>
                                          <p:attrName>style.visibility</p:attrName>
                                        </p:attrNameLst>
                                      </p:cBhvr>
                                      <p:to>
                                        <p:strVal val="visible"/>
                                      </p:to>
                                    </p:set>
                                    <p:anim calcmode="lin" valueType="num">
                                      <p:cBhvr additive="base">
                                        <p:cTn id="55" dur="500" fill="hold"/>
                                        <p:tgtEl>
                                          <p:spTgt spid="34837"/>
                                        </p:tgtEl>
                                        <p:attrNameLst>
                                          <p:attrName>ppt_x</p:attrName>
                                        </p:attrNameLst>
                                      </p:cBhvr>
                                      <p:tavLst>
                                        <p:tav tm="0">
                                          <p:val>
                                            <p:strVal val="#ppt_x"/>
                                          </p:val>
                                        </p:tav>
                                        <p:tav tm="100000">
                                          <p:val>
                                            <p:strVal val="#ppt_x"/>
                                          </p:val>
                                        </p:tav>
                                      </p:tavLst>
                                    </p:anim>
                                    <p:anim calcmode="lin" valueType="num">
                                      <p:cBhvr additive="base">
                                        <p:cTn id="56" dur="500" fill="hold"/>
                                        <p:tgtEl>
                                          <p:spTgt spid="34837"/>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500"/>
                            </p:stCondLst>
                            <p:childTnLst>
                              <p:par>
                                <p:cTn id="58" presetID="2" presetClass="entr" presetSubtype="4" fill="hold" grpId="0" nodeType="afterEffect">
                                  <p:stCondLst>
                                    <p:cond delay="0"/>
                                  </p:stCondLst>
                                  <p:childTnLst>
                                    <p:set>
                                      <p:cBhvr>
                                        <p:cTn id="59" dur="1" fill="hold">
                                          <p:stCondLst>
                                            <p:cond delay="0"/>
                                          </p:stCondLst>
                                        </p:cTn>
                                        <p:tgtEl>
                                          <p:spTgt spid="34844"/>
                                        </p:tgtEl>
                                        <p:attrNameLst>
                                          <p:attrName>style.visibility</p:attrName>
                                        </p:attrNameLst>
                                      </p:cBhvr>
                                      <p:to>
                                        <p:strVal val="visible"/>
                                      </p:to>
                                    </p:set>
                                    <p:anim calcmode="lin" valueType="num">
                                      <p:cBhvr additive="base">
                                        <p:cTn id="60" dur="500" fill="hold"/>
                                        <p:tgtEl>
                                          <p:spTgt spid="34844"/>
                                        </p:tgtEl>
                                        <p:attrNameLst>
                                          <p:attrName>ppt_x</p:attrName>
                                        </p:attrNameLst>
                                      </p:cBhvr>
                                      <p:tavLst>
                                        <p:tav tm="0">
                                          <p:val>
                                            <p:strVal val="#ppt_x"/>
                                          </p:val>
                                        </p:tav>
                                        <p:tav tm="100000">
                                          <p:val>
                                            <p:strVal val="#ppt_x"/>
                                          </p:val>
                                        </p:tav>
                                      </p:tavLst>
                                    </p:anim>
                                    <p:anim calcmode="lin" valueType="num">
                                      <p:cBhvr additive="base">
                                        <p:cTn id="61" dur="500" fill="hold"/>
                                        <p:tgtEl>
                                          <p:spTgt spid="34844"/>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nodeType="clickEffect">
                                  <p:stCondLst>
                                    <p:cond delay="0"/>
                                  </p:stCondLst>
                                  <p:childTnLst>
                                    <p:set>
                                      <p:cBhvr>
                                        <p:cTn id="65" dur="1" fill="hold">
                                          <p:stCondLst>
                                            <p:cond delay="0"/>
                                          </p:stCondLst>
                                        </p:cTn>
                                        <p:tgtEl>
                                          <p:spTgt spid="34838"/>
                                        </p:tgtEl>
                                        <p:attrNameLst>
                                          <p:attrName>style.visibility</p:attrName>
                                        </p:attrNameLst>
                                      </p:cBhvr>
                                      <p:to>
                                        <p:strVal val="visible"/>
                                      </p:to>
                                    </p:set>
                                    <p:anim calcmode="lin" valueType="num">
                                      <p:cBhvr additive="base">
                                        <p:cTn id="66" dur="500" fill="hold"/>
                                        <p:tgtEl>
                                          <p:spTgt spid="34838"/>
                                        </p:tgtEl>
                                        <p:attrNameLst>
                                          <p:attrName>ppt_x</p:attrName>
                                        </p:attrNameLst>
                                      </p:cBhvr>
                                      <p:tavLst>
                                        <p:tav tm="0">
                                          <p:val>
                                            <p:strVal val="#ppt_x"/>
                                          </p:val>
                                        </p:tav>
                                        <p:tav tm="100000">
                                          <p:val>
                                            <p:strVal val="#ppt_x"/>
                                          </p:val>
                                        </p:tav>
                                      </p:tavLst>
                                    </p:anim>
                                    <p:anim calcmode="lin" valueType="num">
                                      <p:cBhvr additive="base">
                                        <p:cTn id="67" dur="500" fill="hold"/>
                                        <p:tgtEl>
                                          <p:spTgt spid="34838"/>
                                        </p:tgtEl>
                                        <p:attrNameLst>
                                          <p:attrName>ppt_y</p:attrName>
                                        </p:attrNameLst>
                                      </p:cBhvr>
                                      <p:tavLst>
                                        <p:tav tm="0">
                                          <p:val>
                                            <p:strVal val="1+#ppt_h/2"/>
                                          </p:val>
                                        </p:tav>
                                        <p:tav tm="100000">
                                          <p:val>
                                            <p:strVal val="#ppt_y"/>
                                          </p:val>
                                        </p:tav>
                                      </p:tavLst>
                                    </p:anim>
                                  </p:childTnLst>
                                </p:cTn>
                              </p:par>
                            </p:childTnLst>
                          </p:cTn>
                        </p:par>
                        <p:par>
                          <p:cTn id="68" fill="hold" nodeType="afterGroup">
                            <p:stCondLst>
                              <p:cond delay="500"/>
                            </p:stCondLst>
                            <p:childTnLst>
                              <p:par>
                                <p:cTn id="69" presetID="2" presetClass="entr" presetSubtype="4" fill="hold" grpId="0" nodeType="afterEffect">
                                  <p:stCondLst>
                                    <p:cond delay="0"/>
                                  </p:stCondLst>
                                  <p:childTnLst>
                                    <p:set>
                                      <p:cBhvr>
                                        <p:cTn id="70" dur="1" fill="hold">
                                          <p:stCondLst>
                                            <p:cond delay="0"/>
                                          </p:stCondLst>
                                        </p:cTn>
                                        <p:tgtEl>
                                          <p:spTgt spid="34845"/>
                                        </p:tgtEl>
                                        <p:attrNameLst>
                                          <p:attrName>style.visibility</p:attrName>
                                        </p:attrNameLst>
                                      </p:cBhvr>
                                      <p:to>
                                        <p:strVal val="visible"/>
                                      </p:to>
                                    </p:set>
                                    <p:anim calcmode="lin" valueType="num">
                                      <p:cBhvr additive="base">
                                        <p:cTn id="71" dur="500" fill="hold"/>
                                        <p:tgtEl>
                                          <p:spTgt spid="34845"/>
                                        </p:tgtEl>
                                        <p:attrNameLst>
                                          <p:attrName>ppt_x</p:attrName>
                                        </p:attrNameLst>
                                      </p:cBhvr>
                                      <p:tavLst>
                                        <p:tav tm="0">
                                          <p:val>
                                            <p:strVal val="#ppt_x"/>
                                          </p:val>
                                        </p:tav>
                                        <p:tav tm="100000">
                                          <p:val>
                                            <p:strVal val="#ppt_x"/>
                                          </p:val>
                                        </p:tav>
                                      </p:tavLst>
                                    </p:anim>
                                    <p:anim calcmode="lin" valueType="num">
                                      <p:cBhvr additive="base">
                                        <p:cTn id="72" dur="500" fill="hold"/>
                                        <p:tgtEl>
                                          <p:spTgt spid="34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P spid="34831" grpId="0" animBg="1"/>
      <p:bldP spid="34835" grpId="0" animBg="1"/>
      <p:bldP spid="34841" grpId="0"/>
      <p:bldP spid="34844" grpId="0"/>
      <p:bldP spid="34845" grpId="0"/>
      <p:bldP spid="34846" grpId="0"/>
      <p:bldP spid="34847"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Slide Number Placeholder 4">
            <a:extLst>
              <a:ext uri="{FF2B5EF4-FFF2-40B4-BE49-F238E27FC236}">
                <a16:creationId xmlns:a16="http://schemas.microsoft.com/office/drawing/2014/main" id="{DF2B81D0-6146-4534-91AA-5C7E107C3308}"/>
              </a:ext>
            </a:extLst>
          </p:cNvPr>
          <p:cNvSpPr>
            <a:spLocks noGrp="1"/>
          </p:cNvSpPr>
          <p:nvPr>
            <p:ph type="sldNum" sz="quarter" idx="10"/>
          </p:nvPr>
        </p:nvSpPr>
        <p:spPr/>
        <p:txBody>
          <a:bodyPr/>
          <a:lstStyle/>
          <a:p>
            <a:r>
              <a:rPr lang="en-GB" altLang="en-US"/>
              <a:t>Page </a:t>
            </a:r>
            <a:fld id="{12B53B27-7649-4411-8851-C6D97AAC45C6}" type="slidenum">
              <a:rPr lang="en-GB" altLang="en-US"/>
              <a:pPr/>
              <a:t>95</a:t>
            </a:fld>
            <a:r>
              <a:rPr lang="en-GB" altLang="en-US" sz="1400" b="0">
                <a:solidFill>
                  <a:schemeClr val="tx1"/>
                </a:solidFill>
              </a:rPr>
              <a:t> | 05 June 2006 | UNIX Fundamentals </a:t>
            </a:r>
          </a:p>
        </p:txBody>
      </p:sp>
      <p:sp>
        <p:nvSpPr>
          <p:cNvPr id="35842" name="Rectangle 2">
            <a:extLst>
              <a:ext uri="{FF2B5EF4-FFF2-40B4-BE49-F238E27FC236}">
                <a16:creationId xmlns:a16="http://schemas.microsoft.com/office/drawing/2014/main" id="{A6007CAD-CF50-4D9B-9418-51637438C8B7}"/>
              </a:ext>
            </a:extLst>
          </p:cNvPr>
          <p:cNvSpPr>
            <a:spLocks noGrp="1" noChangeArrowheads="1"/>
          </p:cNvSpPr>
          <p:nvPr>
            <p:ph type="title"/>
          </p:nvPr>
        </p:nvSpPr>
        <p:spPr/>
        <p:txBody>
          <a:bodyPr/>
          <a:lstStyle/>
          <a:p>
            <a:r>
              <a:rPr lang="en-US" altLang="en-US"/>
              <a:t>Permissions/File Access Modes</a:t>
            </a:r>
          </a:p>
        </p:txBody>
      </p:sp>
      <p:sp>
        <p:nvSpPr>
          <p:cNvPr id="35843" name="Rectangle 3">
            <a:extLst>
              <a:ext uri="{FF2B5EF4-FFF2-40B4-BE49-F238E27FC236}">
                <a16:creationId xmlns:a16="http://schemas.microsoft.com/office/drawing/2014/main" id="{5902ACE7-8CEA-4514-BD9D-42B2EABF6BEF}"/>
              </a:ext>
            </a:extLst>
          </p:cNvPr>
          <p:cNvSpPr>
            <a:spLocks noGrp="1" noChangeArrowheads="1"/>
          </p:cNvSpPr>
          <p:nvPr>
            <p:ph type="body" sz="half" idx="1"/>
          </p:nvPr>
        </p:nvSpPr>
        <p:spPr>
          <a:xfrm>
            <a:off x="533400" y="1828800"/>
            <a:ext cx="3810000" cy="1600200"/>
          </a:xfrm>
        </p:spPr>
        <p:txBody>
          <a:bodyPr/>
          <a:lstStyle/>
          <a:p>
            <a:r>
              <a:rPr lang="en-US" altLang="en-US" sz="2000"/>
              <a:t>The </a:t>
            </a:r>
            <a:r>
              <a:rPr lang="en-US" altLang="en-US" sz="2000">
                <a:solidFill>
                  <a:srgbClr val="FF0000"/>
                </a:solidFill>
              </a:rPr>
              <a:t>file type</a:t>
            </a:r>
            <a:r>
              <a:rPr lang="en-US" altLang="en-US" sz="2000"/>
              <a:t> indicates what sort of file it is. It could be a regular file, a directory, or a special file like a device.</a:t>
            </a:r>
          </a:p>
        </p:txBody>
      </p:sp>
      <p:sp>
        <p:nvSpPr>
          <p:cNvPr id="35857" name="Text Box 17">
            <a:extLst>
              <a:ext uri="{FF2B5EF4-FFF2-40B4-BE49-F238E27FC236}">
                <a16:creationId xmlns:a16="http://schemas.microsoft.com/office/drawing/2014/main" id="{413C654E-EE2D-4C42-9015-ABA83CC7F75E}"/>
              </a:ext>
            </a:extLst>
          </p:cNvPr>
          <p:cNvSpPr txBox="1">
            <a:spLocks noChangeArrowheads="1"/>
          </p:cNvSpPr>
          <p:nvPr/>
        </p:nvSpPr>
        <p:spPr bwMode="auto">
          <a:xfrm>
            <a:off x="2022475" y="4856163"/>
            <a:ext cx="6553200" cy="8334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-l</a:t>
            </a:r>
          </a:p>
          <a:p>
            <a:pPr algn="l">
              <a:spcBef>
                <a:spcPct val="50000"/>
              </a:spcBef>
            </a:pPr>
            <a:r>
              <a:rPr lang="en-US" altLang="en-US" sz="1200">
                <a:solidFill>
                  <a:srgbClr val="00FF00"/>
                </a:solidFill>
                <a:latin typeface="Courier New" panose="02070309020205020404" pitchFamily="49" charset="0"/>
              </a:rPr>
              <a:t>-rw-rw-rw- 1 root	sys	34 Jul 15 12:50 file1.txt</a:t>
            </a:r>
          </a:p>
          <a:p>
            <a:pPr algn="l">
              <a:spcBef>
                <a:spcPct val="50000"/>
              </a:spcBef>
            </a:pPr>
            <a:r>
              <a:rPr lang="en-US" altLang="en-US" sz="1200">
                <a:solidFill>
                  <a:srgbClr val="00FF00"/>
                </a:solidFill>
                <a:latin typeface="Courier New" panose="02070309020205020404" pitchFamily="49" charset="0"/>
              </a:rPr>
              <a:t>$</a:t>
            </a:r>
          </a:p>
        </p:txBody>
      </p:sp>
      <p:sp>
        <p:nvSpPr>
          <p:cNvPr id="35858" name="Text Box 18">
            <a:extLst>
              <a:ext uri="{FF2B5EF4-FFF2-40B4-BE49-F238E27FC236}">
                <a16:creationId xmlns:a16="http://schemas.microsoft.com/office/drawing/2014/main" id="{C9F0FFB5-48E6-41F3-A2FE-003FEB4B2B34}"/>
              </a:ext>
            </a:extLst>
          </p:cNvPr>
          <p:cNvSpPr txBox="1">
            <a:spLocks noChangeArrowheads="1"/>
          </p:cNvSpPr>
          <p:nvPr/>
        </p:nvSpPr>
        <p:spPr bwMode="auto">
          <a:xfrm>
            <a:off x="4500563" y="2349500"/>
            <a:ext cx="3886200" cy="5889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3200">
                <a:solidFill>
                  <a:srgbClr val="00FF00"/>
                </a:solidFill>
                <a:latin typeface="Courier New" panose="02070309020205020404" pitchFamily="49" charset="0"/>
              </a:rPr>
              <a:t>- rw- rw- rw-</a:t>
            </a:r>
          </a:p>
        </p:txBody>
      </p:sp>
      <p:sp>
        <p:nvSpPr>
          <p:cNvPr id="35859" name="AutoShape 19">
            <a:extLst>
              <a:ext uri="{FF2B5EF4-FFF2-40B4-BE49-F238E27FC236}">
                <a16:creationId xmlns:a16="http://schemas.microsoft.com/office/drawing/2014/main" id="{7CDAAB20-210E-45BC-A9BF-D35400D37174}"/>
              </a:ext>
            </a:extLst>
          </p:cNvPr>
          <p:cNvSpPr>
            <a:spLocks/>
          </p:cNvSpPr>
          <p:nvPr/>
        </p:nvSpPr>
        <p:spPr bwMode="auto">
          <a:xfrm rot="-5400000">
            <a:off x="5457825" y="2933700"/>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0" name="AutoShape 20">
            <a:extLst>
              <a:ext uri="{FF2B5EF4-FFF2-40B4-BE49-F238E27FC236}">
                <a16:creationId xmlns:a16="http://schemas.microsoft.com/office/drawing/2014/main" id="{8CBB4B5C-C966-4B83-8D1C-9B7DEC40470B}"/>
              </a:ext>
            </a:extLst>
          </p:cNvPr>
          <p:cNvSpPr>
            <a:spLocks/>
          </p:cNvSpPr>
          <p:nvPr/>
        </p:nvSpPr>
        <p:spPr bwMode="auto">
          <a:xfrm rot="-5400000">
            <a:off x="6392863" y="2933700"/>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1" name="AutoShape 21">
            <a:extLst>
              <a:ext uri="{FF2B5EF4-FFF2-40B4-BE49-F238E27FC236}">
                <a16:creationId xmlns:a16="http://schemas.microsoft.com/office/drawing/2014/main" id="{8E61D6E2-50FD-4D4E-841C-8EC3BB1FF60A}"/>
              </a:ext>
            </a:extLst>
          </p:cNvPr>
          <p:cNvSpPr>
            <a:spLocks/>
          </p:cNvSpPr>
          <p:nvPr/>
        </p:nvSpPr>
        <p:spPr bwMode="auto">
          <a:xfrm rot="-5400000">
            <a:off x="7400925" y="2933700"/>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2" name="AutoShape 22">
            <a:extLst>
              <a:ext uri="{FF2B5EF4-FFF2-40B4-BE49-F238E27FC236}">
                <a16:creationId xmlns:a16="http://schemas.microsoft.com/office/drawing/2014/main" id="{7D789EEC-3664-4BD5-AE2C-BB096F7870B4}"/>
              </a:ext>
            </a:extLst>
          </p:cNvPr>
          <p:cNvSpPr>
            <a:spLocks/>
          </p:cNvSpPr>
          <p:nvPr/>
        </p:nvSpPr>
        <p:spPr bwMode="auto">
          <a:xfrm rot="-5400000">
            <a:off x="4734719" y="3007519"/>
            <a:ext cx="155575" cy="541337"/>
          </a:xfrm>
          <a:prstGeom prst="leftBrace">
            <a:avLst>
              <a:gd name="adj1" fmla="val 2899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3" name="Text Box 23">
            <a:extLst>
              <a:ext uri="{FF2B5EF4-FFF2-40B4-BE49-F238E27FC236}">
                <a16:creationId xmlns:a16="http://schemas.microsoft.com/office/drawing/2014/main" id="{DAA1F895-D050-4EB8-B323-7B740563E0DC}"/>
              </a:ext>
            </a:extLst>
          </p:cNvPr>
          <p:cNvSpPr txBox="1">
            <a:spLocks noChangeArrowheads="1"/>
          </p:cNvSpPr>
          <p:nvPr/>
        </p:nvSpPr>
        <p:spPr bwMode="auto">
          <a:xfrm>
            <a:off x="5191125" y="3560763"/>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owner</a:t>
            </a:r>
          </a:p>
        </p:txBody>
      </p:sp>
      <p:sp>
        <p:nvSpPr>
          <p:cNvPr id="35864" name="Text Box 24">
            <a:extLst>
              <a:ext uri="{FF2B5EF4-FFF2-40B4-BE49-F238E27FC236}">
                <a16:creationId xmlns:a16="http://schemas.microsoft.com/office/drawing/2014/main" id="{6EBFDC18-E8CF-400D-B611-787D910F5ED0}"/>
              </a:ext>
            </a:extLst>
          </p:cNvPr>
          <p:cNvSpPr txBox="1">
            <a:spLocks noChangeArrowheads="1"/>
          </p:cNvSpPr>
          <p:nvPr/>
        </p:nvSpPr>
        <p:spPr bwMode="auto">
          <a:xfrm>
            <a:off x="6054725" y="3560763"/>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group</a:t>
            </a:r>
          </a:p>
        </p:txBody>
      </p:sp>
      <p:sp>
        <p:nvSpPr>
          <p:cNvPr id="35865" name="Text Box 25">
            <a:extLst>
              <a:ext uri="{FF2B5EF4-FFF2-40B4-BE49-F238E27FC236}">
                <a16:creationId xmlns:a16="http://schemas.microsoft.com/office/drawing/2014/main" id="{74811430-8404-4F14-9226-13F5C6C2F909}"/>
              </a:ext>
            </a:extLst>
          </p:cNvPr>
          <p:cNvSpPr txBox="1">
            <a:spLocks noChangeArrowheads="1"/>
          </p:cNvSpPr>
          <p:nvPr/>
        </p:nvSpPr>
        <p:spPr bwMode="auto">
          <a:xfrm>
            <a:off x="7062788" y="3560763"/>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others</a:t>
            </a:r>
          </a:p>
        </p:txBody>
      </p:sp>
      <p:sp>
        <p:nvSpPr>
          <p:cNvPr id="35866" name="Text Box 26">
            <a:extLst>
              <a:ext uri="{FF2B5EF4-FFF2-40B4-BE49-F238E27FC236}">
                <a16:creationId xmlns:a16="http://schemas.microsoft.com/office/drawing/2014/main" id="{81451069-DE08-408E-BC2F-9A2B8FFD2E78}"/>
              </a:ext>
            </a:extLst>
          </p:cNvPr>
          <p:cNvSpPr txBox="1">
            <a:spLocks noChangeArrowheads="1"/>
          </p:cNvSpPr>
          <p:nvPr/>
        </p:nvSpPr>
        <p:spPr bwMode="auto">
          <a:xfrm>
            <a:off x="4183063" y="3560763"/>
            <a:ext cx="1008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File type</a:t>
            </a:r>
          </a:p>
        </p:txBody>
      </p:sp>
      <p:sp>
        <p:nvSpPr>
          <p:cNvPr id="35867" name="AutoShape 27">
            <a:extLst>
              <a:ext uri="{FF2B5EF4-FFF2-40B4-BE49-F238E27FC236}">
                <a16:creationId xmlns:a16="http://schemas.microsoft.com/office/drawing/2014/main" id="{840CCF6D-A06D-46D8-B6BC-79C855349F67}"/>
              </a:ext>
            </a:extLst>
          </p:cNvPr>
          <p:cNvSpPr>
            <a:spLocks noChangeArrowheads="1"/>
          </p:cNvSpPr>
          <p:nvPr/>
        </p:nvSpPr>
        <p:spPr bwMode="auto">
          <a:xfrm flipV="1">
            <a:off x="1733550" y="5072063"/>
            <a:ext cx="1800225" cy="431800"/>
          </a:xfrm>
          <a:prstGeom prst="wedgeEllipseCallout">
            <a:avLst>
              <a:gd name="adj1" fmla="val 105111"/>
              <a:gd name="adj2" fmla="val 613968"/>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endParaRPr lang="en-GB" altLang="en-US" sz="24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5842"/>
                                        </p:tgtEl>
                                        <p:attrNameLst>
                                          <p:attrName>style.visibility</p:attrName>
                                        </p:attrNameLst>
                                      </p:cBhvr>
                                      <p:to>
                                        <p:strVal val="visible"/>
                                      </p:to>
                                    </p:set>
                                    <p:anim calcmode="discrete" valueType="clr">
                                      <p:cBhvr override="childStyle">
                                        <p:cTn id="7" dur="80"/>
                                        <p:tgtEl>
                                          <p:spTgt spid="3584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5842"/>
                                        </p:tgtEl>
                                        <p:attrNameLst>
                                          <p:attrName>fillcolor</p:attrName>
                                        </p:attrNameLst>
                                      </p:cBhvr>
                                      <p:tavLst>
                                        <p:tav tm="0">
                                          <p:val>
                                            <p:clrVal>
                                              <a:schemeClr val="accent2"/>
                                            </p:clrVal>
                                          </p:val>
                                        </p:tav>
                                        <p:tav tm="50000">
                                          <p:val>
                                            <p:clrVal>
                                              <a:schemeClr val="hlink"/>
                                            </p:clrVal>
                                          </p:val>
                                        </p:tav>
                                      </p:tavLst>
                                    </p:anim>
                                    <p:set>
                                      <p:cBhvr>
                                        <p:cTn id="9" dur="80"/>
                                        <p:tgtEl>
                                          <p:spTgt spid="35842"/>
                                        </p:tgtEl>
                                        <p:attrNameLst>
                                          <p:attrName>fill.type</p:attrName>
                                        </p:attrNameLst>
                                      </p:cBhvr>
                                      <p:to>
                                        <p:strVal val="solid"/>
                                      </p:to>
                                    </p:set>
                                  </p:childTnLst>
                                </p:cTn>
                              </p:par>
                            </p:childTnLst>
                          </p:cTn>
                        </p:par>
                        <p:par>
                          <p:cTn id="10" fill="hold" nodeType="afterGroup">
                            <p:stCondLst>
                              <p:cond delay="1120"/>
                            </p:stCondLst>
                            <p:childTnLst>
                              <p:par>
                                <p:cTn id="11" presetID="5" presetClass="entr" presetSubtype="10" fill="hold" grpId="0" nodeType="after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Effect transition="in" filter="checkerboard(across)">
                                      <p:cBhvr>
                                        <p:cTn id="13" dur="500"/>
                                        <p:tgtEl>
                                          <p:spTgt spid="35843">
                                            <p:txEl>
                                              <p:pRg st="0" end="0"/>
                                            </p:txEl>
                                          </p:spTgt>
                                        </p:tgtEl>
                                      </p:cBhvr>
                                    </p:animEffect>
                                  </p:childTnLst>
                                </p:cTn>
                              </p:par>
                            </p:childTnLst>
                          </p:cTn>
                        </p:par>
                        <p:par>
                          <p:cTn id="14" fill="hold" nodeType="afterGroup">
                            <p:stCondLst>
                              <p:cond delay="1620"/>
                            </p:stCondLst>
                            <p:childTnLst>
                              <p:par>
                                <p:cTn id="15" presetID="2" presetClass="entr" presetSubtype="1" fill="hold" grpId="0" nodeType="afterEffect">
                                  <p:stCondLst>
                                    <p:cond delay="0"/>
                                  </p:stCondLst>
                                  <p:childTnLst>
                                    <p:set>
                                      <p:cBhvr>
                                        <p:cTn id="16" dur="1" fill="hold">
                                          <p:stCondLst>
                                            <p:cond delay="0"/>
                                          </p:stCondLst>
                                        </p:cTn>
                                        <p:tgtEl>
                                          <p:spTgt spid="35858"/>
                                        </p:tgtEl>
                                        <p:attrNameLst>
                                          <p:attrName>style.visibility</p:attrName>
                                        </p:attrNameLst>
                                      </p:cBhvr>
                                      <p:to>
                                        <p:strVal val="visible"/>
                                      </p:to>
                                    </p:set>
                                    <p:anim calcmode="lin" valueType="num">
                                      <p:cBhvr additive="base">
                                        <p:cTn id="17" dur="500" fill="hold"/>
                                        <p:tgtEl>
                                          <p:spTgt spid="35858"/>
                                        </p:tgtEl>
                                        <p:attrNameLst>
                                          <p:attrName>ppt_x</p:attrName>
                                        </p:attrNameLst>
                                      </p:cBhvr>
                                      <p:tavLst>
                                        <p:tav tm="0">
                                          <p:val>
                                            <p:strVal val="#ppt_x"/>
                                          </p:val>
                                        </p:tav>
                                        <p:tav tm="100000">
                                          <p:val>
                                            <p:strVal val="#ppt_x"/>
                                          </p:val>
                                        </p:tav>
                                      </p:tavLst>
                                    </p:anim>
                                    <p:anim calcmode="lin" valueType="num">
                                      <p:cBhvr additive="base">
                                        <p:cTn id="18" dur="500" fill="hold"/>
                                        <p:tgtEl>
                                          <p:spTgt spid="35858"/>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2120"/>
                            </p:stCondLst>
                            <p:childTnLst>
                              <p:par>
                                <p:cTn id="20" presetID="2" presetClass="entr" presetSubtype="4" fill="hold" grpId="0" nodeType="afterEffect">
                                  <p:stCondLst>
                                    <p:cond delay="0"/>
                                  </p:stCondLst>
                                  <p:childTnLst>
                                    <p:set>
                                      <p:cBhvr>
                                        <p:cTn id="21" dur="1" fill="hold">
                                          <p:stCondLst>
                                            <p:cond delay="0"/>
                                          </p:stCondLst>
                                        </p:cTn>
                                        <p:tgtEl>
                                          <p:spTgt spid="35857"/>
                                        </p:tgtEl>
                                        <p:attrNameLst>
                                          <p:attrName>style.visibility</p:attrName>
                                        </p:attrNameLst>
                                      </p:cBhvr>
                                      <p:to>
                                        <p:strVal val="visible"/>
                                      </p:to>
                                    </p:set>
                                    <p:anim calcmode="lin" valueType="num">
                                      <p:cBhvr additive="base">
                                        <p:cTn id="22" dur="500" fill="hold"/>
                                        <p:tgtEl>
                                          <p:spTgt spid="35857"/>
                                        </p:tgtEl>
                                        <p:attrNameLst>
                                          <p:attrName>ppt_x</p:attrName>
                                        </p:attrNameLst>
                                      </p:cBhvr>
                                      <p:tavLst>
                                        <p:tav tm="0">
                                          <p:val>
                                            <p:strVal val="#ppt_x"/>
                                          </p:val>
                                        </p:tav>
                                        <p:tav tm="100000">
                                          <p:val>
                                            <p:strVal val="#ppt_x"/>
                                          </p:val>
                                        </p:tav>
                                      </p:tavLst>
                                    </p:anim>
                                    <p:anim calcmode="lin" valueType="num">
                                      <p:cBhvr additive="base">
                                        <p:cTn id="23" dur="500" fill="hold"/>
                                        <p:tgtEl>
                                          <p:spTgt spid="35857"/>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620"/>
                            </p:stCondLst>
                            <p:childTnLst>
                              <p:par>
                                <p:cTn id="25" presetID="2" presetClass="entr" presetSubtype="8" fill="hold" grpId="0" nodeType="afterEffect">
                                  <p:stCondLst>
                                    <p:cond delay="0"/>
                                  </p:stCondLst>
                                  <p:childTnLst>
                                    <p:set>
                                      <p:cBhvr>
                                        <p:cTn id="26" dur="1" fill="hold">
                                          <p:stCondLst>
                                            <p:cond delay="0"/>
                                          </p:stCondLst>
                                        </p:cTn>
                                        <p:tgtEl>
                                          <p:spTgt spid="35867"/>
                                        </p:tgtEl>
                                        <p:attrNameLst>
                                          <p:attrName>style.visibility</p:attrName>
                                        </p:attrNameLst>
                                      </p:cBhvr>
                                      <p:to>
                                        <p:strVal val="visible"/>
                                      </p:to>
                                    </p:set>
                                    <p:anim calcmode="lin" valueType="num">
                                      <p:cBhvr additive="base">
                                        <p:cTn id="27" dur="500" fill="hold"/>
                                        <p:tgtEl>
                                          <p:spTgt spid="35867"/>
                                        </p:tgtEl>
                                        <p:attrNameLst>
                                          <p:attrName>ppt_x</p:attrName>
                                        </p:attrNameLst>
                                      </p:cBhvr>
                                      <p:tavLst>
                                        <p:tav tm="0">
                                          <p:val>
                                            <p:strVal val="0-#ppt_w/2"/>
                                          </p:val>
                                        </p:tav>
                                        <p:tav tm="100000">
                                          <p:val>
                                            <p:strVal val="#ppt_x"/>
                                          </p:val>
                                        </p:tav>
                                      </p:tavLst>
                                    </p:anim>
                                    <p:anim calcmode="lin" valueType="num">
                                      <p:cBhvr additive="base">
                                        <p:cTn id="28" dur="500" fill="hold"/>
                                        <p:tgtEl>
                                          <p:spTgt spid="35867"/>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3120"/>
                            </p:stCondLst>
                            <p:childTnLst>
                              <p:par>
                                <p:cTn id="30" presetID="2" presetClass="entr" presetSubtype="2" fill="hold" nodeType="afterEffect">
                                  <p:stCondLst>
                                    <p:cond delay="0"/>
                                  </p:stCondLst>
                                  <p:childTnLst>
                                    <p:set>
                                      <p:cBhvr>
                                        <p:cTn id="31" dur="1" fill="hold">
                                          <p:stCondLst>
                                            <p:cond delay="0"/>
                                          </p:stCondLst>
                                        </p:cTn>
                                        <p:tgtEl>
                                          <p:spTgt spid="35859"/>
                                        </p:tgtEl>
                                        <p:attrNameLst>
                                          <p:attrName>style.visibility</p:attrName>
                                        </p:attrNameLst>
                                      </p:cBhvr>
                                      <p:to>
                                        <p:strVal val="visible"/>
                                      </p:to>
                                    </p:set>
                                    <p:anim calcmode="lin" valueType="num">
                                      <p:cBhvr additive="base">
                                        <p:cTn id="32" dur="500" fill="hold"/>
                                        <p:tgtEl>
                                          <p:spTgt spid="35859"/>
                                        </p:tgtEl>
                                        <p:attrNameLst>
                                          <p:attrName>ppt_x</p:attrName>
                                        </p:attrNameLst>
                                      </p:cBhvr>
                                      <p:tavLst>
                                        <p:tav tm="0">
                                          <p:val>
                                            <p:strVal val="1+#ppt_w/2"/>
                                          </p:val>
                                        </p:tav>
                                        <p:tav tm="100000">
                                          <p:val>
                                            <p:strVal val="#ppt_x"/>
                                          </p:val>
                                        </p:tav>
                                      </p:tavLst>
                                    </p:anim>
                                    <p:anim calcmode="lin" valueType="num">
                                      <p:cBhvr additive="base">
                                        <p:cTn id="33" dur="500" fill="hold"/>
                                        <p:tgtEl>
                                          <p:spTgt spid="35859"/>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5860"/>
                                        </p:tgtEl>
                                        <p:attrNameLst>
                                          <p:attrName>style.visibility</p:attrName>
                                        </p:attrNameLst>
                                      </p:cBhvr>
                                      <p:to>
                                        <p:strVal val="visible"/>
                                      </p:to>
                                    </p:set>
                                    <p:anim calcmode="lin" valueType="num">
                                      <p:cBhvr additive="base">
                                        <p:cTn id="36" dur="500" fill="hold"/>
                                        <p:tgtEl>
                                          <p:spTgt spid="35860"/>
                                        </p:tgtEl>
                                        <p:attrNameLst>
                                          <p:attrName>ppt_x</p:attrName>
                                        </p:attrNameLst>
                                      </p:cBhvr>
                                      <p:tavLst>
                                        <p:tav tm="0">
                                          <p:val>
                                            <p:strVal val="1+#ppt_w/2"/>
                                          </p:val>
                                        </p:tav>
                                        <p:tav tm="100000">
                                          <p:val>
                                            <p:strVal val="#ppt_x"/>
                                          </p:val>
                                        </p:tav>
                                      </p:tavLst>
                                    </p:anim>
                                    <p:anim calcmode="lin" valueType="num">
                                      <p:cBhvr additive="base">
                                        <p:cTn id="37" dur="500" fill="hold"/>
                                        <p:tgtEl>
                                          <p:spTgt spid="35860"/>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35861"/>
                                        </p:tgtEl>
                                        <p:attrNameLst>
                                          <p:attrName>style.visibility</p:attrName>
                                        </p:attrNameLst>
                                      </p:cBhvr>
                                      <p:to>
                                        <p:strVal val="visible"/>
                                      </p:to>
                                    </p:set>
                                    <p:anim calcmode="lin" valueType="num">
                                      <p:cBhvr additive="base">
                                        <p:cTn id="40" dur="500" fill="hold"/>
                                        <p:tgtEl>
                                          <p:spTgt spid="35861"/>
                                        </p:tgtEl>
                                        <p:attrNameLst>
                                          <p:attrName>ppt_x</p:attrName>
                                        </p:attrNameLst>
                                      </p:cBhvr>
                                      <p:tavLst>
                                        <p:tav tm="0">
                                          <p:val>
                                            <p:strVal val="1+#ppt_w/2"/>
                                          </p:val>
                                        </p:tav>
                                        <p:tav tm="100000">
                                          <p:val>
                                            <p:strVal val="#ppt_x"/>
                                          </p:val>
                                        </p:tav>
                                      </p:tavLst>
                                    </p:anim>
                                    <p:anim calcmode="lin" valueType="num">
                                      <p:cBhvr additive="base">
                                        <p:cTn id="41" dur="500" fill="hold"/>
                                        <p:tgtEl>
                                          <p:spTgt spid="35861"/>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35862"/>
                                        </p:tgtEl>
                                        <p:attrNameLst>
                                          <p:attrName>style.visibility</p:attrName>
                                        </p:attrNameLst>
                                      </p:cBhvr>
                                      <p:to>
                                        <p:strVal val="visible"/>
                                      </p:to>
                                    </p:set>
                                    <p:anim calcmode="lin" valueType="num">
                                      <p:cBhvr additive="base">
                                        <p:cTn id="44" dur="500" fill="hold"/>
                                        <p:tgtEl>
                                          <p:spTgt spid="35862"/>
                                        </p:tgtEl>
                                        <p:attrNameLst>
                                          <p:attrName>ppt_x</p:attrName>
                                        </p:attrNameLst>
                                      </p:cBhvr>
                                      <p:tavLst>
                                        <p:tav tm="0">
                                          <p:val>
                                            <p:strVal val="1+#ppt_w/2"/>
                                          </p:val>
                                        </p:tav>
                                        <p:tav tm="100000">
                                          <p:val>
                                            <p:strVal val="#ppt_x"/>
                                          </p:val>
                                        </p:tav>
                                      </p:tavLst>
                                    </p:anim>
                                    <p:anim calcmode="lin" valueType="num">
                                      <p:cBhvr additive="base">
                                        <p:cTn id="45" dur="500" fill="hold"/>
                                        <p:tgtEl>
                                          <p:spTgt spid="35862"/>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35865"/>
                                        </p:tgtEl>
                                        <p:attrNameLst>
                                          <p:attrName>style.visibility</p:attrName>
                                        </p:attrNameLst>
                                      </p:cBhvr>
                                      <p:to>
                                        <p:strVal val="visible"/>
                                      </p:to>
                                    </p:set>
                                    <p:anim calcmode="lin" valueType="num">
                                      <p:cBhvr additive="base">
                                        <p:cTn id="48" dur="500" fill="hold"/>
                                        <p:tgtEl>
                                          <p:spTgt spid="35865"/>
                                        </p:tgtEl>
                                        <p:attrNameLst>
                                          <p:attrName>ppt_x</p:attrName>
                                        </p:attrNameLst>
                                      </p:cBhvr>
                                      <p:tavLst>
                                        <p:tav tm="0">
                                          <p:val>
                                            <p:strVal val="1+#ppt_w/2"/>
                                          </p:val>
                                        </p:tav>
                                        <p:tav tm="100000">
                                          <p:val>
                                            <p:strVal val="#ppt_x"/>
                                          </p:val>
                                        </p:tav>
                                      </p:tavLst>
                                    </p:anim>
                                    <p:anim calcmode="lin" valueType="num">
                                      <p:cBhvr additive="base">
                                        <p:cTn id="49" dur="500" fill="hold"/>
                                        <p:tgtEl>
                                          <p:spTgt spid="35865"/>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35864"/>
                                        </p:tgtEl>
                                        <p:attrNameLst>
                                          <p:attrName>style.visibility</p:attrName>
                                        </p:attrNameLst>
                                      </p:cBhvr>
                                      <p:to>
                                        <p:strVal val="visible"/>
                                      </p:to>
                                    </p:set>
                                    <p:anim calcmode="lin" valueType="num">
                                      <p:cBhvr additive="base">
                                        <p:cTn id="52" dur="500" fill="hold"/>
                                        <p:tgtEl>
                                          <p:spTgt spid="35864"/>
                                        </p:tgtEl>
                                        <p:attrNameLst>
                                          <p:attrName>ppt_x</p:attrName>
                                        </p:attrNameLst>
                                      </p:cBhvr>
                                      <p:tavLst>
                                        <p:tav tm="0">
                                          <p:val>
                                            <p:strVal val="1+#ppt_w/2"/>
                                          </p:val>
                                        </p:tav>
                                        <p:tav tm="100000">
                                          <p:val>
                                            <p:strVal val="#ppt_x"/>
                                          </p:val>
                                        </p:tav>
                                      </p:tavLst>
                                    </p:anim>
                                    <p:anim calcmode="lin" valueType="num">
                                      <p:cBhvr additive="base">
                                        <p:cTn id="53" dur="500" fill="hold"/>
                                        <p:tgtEl>
                                          <p:spTgt spid="35864"/>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35863"/>
                                        </p:tgtEl>
                                        <p:attrNameLst>
                                          <p:attrName>style.visibility</p:attrName>
                                        </p:attrNameLst>
                                      </p:cBhvr>
                                      <p:to>
                                        <p:strVal val="visible"/>
                                      </p:to>
                                    </p:set>
                                    <p:anim calcmode="lin" valueType="num">
                                      <p:cBhvr additive="base">
                                        <p:cTn id="56" dur="500" fill="hold"/>
                                        <p:tgtEl>
                                          <p:spTgt spid="35863"/>
                                        </p:tgtEl>
                                        <p:attrNameLst>
                                          <p:attrName>ppt_x</p:attrName>
                                        </p:attrNameLst>
                                      </p:cBhvr>
                                      <p:tavLst>
                                        <p:tav tm="0">
                                          <p:val>
                                            <p:strVal val="1+#ppt_w/2"/>
                                          </p:val>
                                        </p:tav>
                                        <p:tav tm="100000">
                                          <p:val>
                                            <p:strVal val="#ppt_x"/>
                                          </p:val>
                                        </p:tav>
                                      </p:tavLst>
                                    </p:anim>
                                    <p:anim calcmode="lin" valueType="num">
                                      <p:cBhvr additive="base">
                                        <p:cTn id="57" dur="500" fill="hold"/>
                                        <p:tgtEl>
                                          <p:spTgt spid="35863"/>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35866"/>
                                        </p:tgtEl>
                                        <p:attrNameLst>
                                          <p:attrName>style.visibility</p:attrName>
                                        </p:attrNameLst>
                                      </p:cBhvr>
                                      <p:to>
                                        <p:strVal val="visible"/>
                                      </p:to>
                                    </p:set>
                                    <p:anim calcmode="lin" valueType="num">
                                      <p:cBhvr additive="base">
                                        <p:cTn id="60" dur="500" fill="hold"/>
                                        <p:tgtEl>
                                          <p:spTgt spid="35866"/>
                                        </p:tgtEl>
                                        <p:attrNameLst>
                                          <p:attrName>ppt_x</p:attrName>
                                        </p:attrNameLst>
                                      </p:cBhvr>
                                      <p:tavLst>
                                        <p:tav tm="0">
                                          <p:val>
                                            <p:strVal val="1+#ppt_w/2"/>
                                          </p:val>
                                        </p:tav>
                                        <p:tav tm="100000">
                                          <p:val>
                                            <p:strVal val="#ppt_x"/>
                                          </p:val>
                                        </p:tav>
                                      </p:tavLst>
                                    </p:anim>
                                    <p:anim calcmode="lin" valueType="num">
                                      <p:cBhvr additive="base">
                                        <p:cTn id="61" dur="500" fill="hold"/>
                                        <p:tgtEl>
                                          <p:spTgt spid="358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P spid="35857" grpId="0" animBg="1"/>
      <p:bldP spid="35858" grpId="0" animBg="1"/>
      <p:bldP spid="35863" grpId="0"/>
      <p:bldP spid="35864" grpId="0"/>
      <p:bldP spid="35865" grpId="0"/>
      <p:bldP spid="35866" grpId="0"/>
      <p:bldP spid="35867" grpId="0" animBg="1"/>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Slide Number Placeholder 4">
            <a:extLst>
              <a:ext uri="{FF2B5EF4-FFF2-40B4-BE49-F238E27FC236}">
                <a16:creationId xmlns:a16="http://schemas.microsoft.com/office/drawing/2014/main" id="{CBB575FB-57E2-4149-8D2A-982A57653D37}"/>
              </a:ext>
            </a:extLst>
          </p:cNvPr>
          <p:cNvSpPr>
            <a:spLocks noGrp="1"/>
          </p:cNvSpPr>
          <p:nvPr>
            <p:ph type="sldNum" sz="quarter" idx="10"/>
          </p:nvPr>
        </p:nvSpPr>
        <p:spPr/>
        <p:txBody>
          <a:bodyPr/>
          <a:lstStyle/>
          <a:p>
            <a:r>
              <a:rPr lang="en-GB" altLang="en-US"/>
              <a:t>Page </a:t>
            </a:r>
            <a:fld id="{A3A30DAD-A390-4E78-93CF-5995E2A9C232}" type="slidenum">
              <a:rPr lang="en-GB" altLang="en-US"/>
              <a:pPr/>
              <a:t>96</a:t>
            </a:fld>
            <a:r>
              <a:rPr lang="en-GB" altLang="en-US" sz="1400" b="0">
                <a:solidFill>
                  <a:schemeClr val="tx1"/>
                </a:solidFill>
              </a:rPr>
              <a:t> | 05 June 2006 | UNIX Fundamentals </a:t>
            </a:r>
          </a:p>
        </p:txBody>
      </p:sp>
      <p:sp>
        <p:nvSpPr>
          <p:cNvPr id="43010" name="Rectangle 2">
            <a:extLst>
              <a:ext uri="{FF2B5EF4-FFF2-40B4-BE49-F238E27FC236}">
                <a16:creationId xmlns:a16="http://schemas.microsoft.com/office/drawing/2014/main" id="{25083E0B-8C49-4413-AF76-05AC8097DC1D}"/>
              </a:ext>
            </a:extLst>
          </p:cNvPr>
          <p:cNvSpPr>
            <a:spLocks noGrp="1" noChangeArrowheads="1"/>
          </p:cNvSpPr>
          <p:nvPr>
            <p:ph type="title"/>
          </p:nvPr>
        </p:nvSpPr>
        <p:spPr/>
        <p:txBody>
          <a:bodyPr/>
          <a:lstStyle/>
          <a:p>
            <a:r>
              <a:rPr lang="en-US" altLang="en-US"/>
              <a:t>Permissions/File Access Modes</a:t>
            </a:r>
          </a:p>
        </p:txBody>
      </p:sp>
      <p:sp>
        <p:nvSpPr>
          <p:cNvPr id="43011" name="Rectangle 3">
            <a:extLst>
              <a:ext uri="{FF2B5EF4-FFF2-40B4-BE49-F238E27FC236}">
                <a16:creationId xmlns:a16="http://schemas.microsoft.com/office/drawing/2014/main" id="{F5600D09-A73C-4675-8BFC-A7D8AEBF25A9}"/>
              </a:ext>
            </a:extLst>
          </p:cNvPr>
          <p:cNvSpPr>
            <a:spLocks noGrp="1" noChangeArrowheads="1"/>
          </p:cNvSpPr>
          <p:nvPr>
            <p:ph type="body" sz="half" idx="1"/>
          </p:nvPr>
        </p:nvSpPr>
        <p:spPr>
          <a:xfrm>
            <a:off x="533400" y="1828800"/>
            <a:ext cx="3810000" cy="1600200"/>
          </a:xfrm>
        </p:spPr>
        <p:txBody>
          <a:bodyPr/>
          <a:lstStyle/>
          <a:p>
            <a:r>
              <a:rPr lang="en-US" altLang="en-US" sz="2000"/>
              <a:t>A </a:t>
            </a:r>
            <a:r>
              <a:rPr lang="en-US" altLang="en-US" sz="2000">
                <a:solidFill>
                  <a:srgbClr val="FF0000"/>
                </a:solidFill>
              </a:rPr>
              <a:t>file type</a:t>
            </a:r>
            <a:r>
              <a:rPr lang="en-US" altLang="en-US" sz="2000"/>
              <a:t> of “d” would indicate that this file is a directory.</a:t>
            </a:r>
          </a:p>
        </p:txBody>
      </p:sp>
      <p:sp>
        <p:nvSpPr>
          <p:cNvPr id="43012" name="Text Box 4">
            <a:extLst>
              <a:ext uri="{FF2B5EF4-FFF2-40B4-BE49-F238E27FC236}">
                <a16:creationId xmlns:a16="http://schemas.microsoft.com/office/drawing/2014/main" id="{E846ED9C-DA02-4CE4-96C1-C692250024A2}"/>
              </a:ext>
            </a:extLst>
          </p:cNvPr>
          <p:cNvSpPr txBox="1">
            <a:spLocks noChangeArrowheads="1"/>
          </p:cNvSpPr>
          <p:nvPr/>
        </p:nvSpPr>
        <p:spPr bwMode="auto">
          <a:xfrm>
            <a:off x="1116013" y="4941888"/>
            <a:ext cx="6553200" cy="8334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-l</a:t>
            </a:r>
          </a:p>
          <a:p>
            <a:pPr algn="l">
              <a:spcBef>
                <a:spcPct val="50000"/>
              </a:spcBef>
            </a:pPr>
            <a:r>
              <a:rPr lang="en-US" altLang="en-US" sz="1200">
                <a:solidFill>
                  <a:srgbClr val="00FF00"/>
                </a:solidFill>
                <a:latin typeface="Courier New" panose="02070309020205020404" pitchFamily="49" charset="0"/>
              </a:rPr>
              <a:t>drw-rw-rw- 1 root	sys	34 Jul 15 12:50 file1.txt</a:t>
            </a:r>
          </a:p>
          <a:p>
            <a:pPr algn="l">
              <a:spcBef>
                <a:spcPct val="50000"/>
              </a:spcBef>
            </a:pPr>
            <a:r>
              <a:rPr lang="en-US" altLang="en-US" sz="1200">
                <a:solidFill>
                  <a:srgbClr val="00FF00"/>
                </a:solidFill>
                <a:latin typeface="Courier New" panose="02070309020205020404" pitchFamily="49" charset="0"/>
              </a:rPr>
              <a:t>$</a:t>
            </a:r>
          </a:p>
        </p:txBody>
      </p:sp>
      <p:sp>
        <p:nvSpPr>
          <p:cNvPr id="43015" name="Text Box 7">
            <a:extLst>
              <a:ext uri="{FF2B5EF4-FFF2-40B4-BE49-F238E27FC236}">
                <a16:creationId xmlns:a16="http://schemas.microsoft.com/office/drawing/2014/main" id="{66D2D1E5-9508-4D62-A30A-40CF469D01BE}"/>
              </a:ext>
            </a:extLst>
          </p:cNvPr>
          <p:cNvSpPr txBox="1">
            <a:spLocks noChangeArrowheads="1"/>
          </p:cNvSpPr>
          <p:nvPr/>
        </p:nvSpPr>
        <p:spPr bwMode="auto">
          <a:xfrm>
            <a:off x="4572000" y="2133600"/>
            <a:ext cx="3886200" cy="5889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3200">
                <a:solidFill>
                  <a:srgbClr val="00FF00"/>
                </a:solidFill>
                <a:latin typeface="Courier New" panose="02070309020205020404" pitchFamily="49" charset="0"/>
              </a:rPr>
              <a:t>d rw- rw- rw-</a:t>
            </a:r>
          </a:p>
        </p:txBody>
      </p:sp>
      <p:sp>
        <p:nvSpPr>
          <p:cNvPr id="43024" name="AutoShape 16">
            <a:extLst>
              <a:ext uri="{FF2B5EF4-FFF2-40B4-BE49-F238E27FC236}">
                <a16:creationId xmlns:a16="http://schemas.microsoft.com/office/drawing/2014/main" id="{08454EFA-DBD5-4C02-A7D6-DC01845A27DC}"/>
              </a:ext>
            </a:extLst>
          </p:cNvPr>
          <p:cNvSpPr>
            <a:spLocks noChangeArrowheads="1"/>
          </p:cNvSpPr>
          <p:nvPr/>
        </p:nvSpPr>
        <p:spPr bwMode="auto">
          <a:xfrm flipV="1">
            <a:off x="1042988" y="5084763"/>
            <a:ext cx="1800225" cy="504825"/>
          </a:xfrm>
          <a:prstGeom prst="wedgeEllipseCallout">
            <a:avLst>
              <a:gd name="adj1" fmla="val 146824"/>
              <a:gd name="adj2" fmla="val 539306"/>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endParaRPr lang="en-GB" altLang="en-US" sz="2400">
              <a:solidFill>
                <a:schemeClr val="tx1"/>
              </a:solidFill>
            </a:endParaRPr>
          </a:p>
        </p:txBody>
      </p:sp>
      <p:sp>
        <p:nvSpPr>
          <p:cNvPr id="43025" name="AutoShape 17">
            <a:extLst>
              <a:ext uri="{FF2B5EF4-FFF2-40B4-BE49-F238E27FC236}">
                <a16:creationId xmlns:a16="http://schemas.microsoft.com/office/drawing/2014/main" id="{9CF05042-E054-4BB3-9ACA-A4CE64BE475D}"/>
              </a:ext>
            </a:extLst>
          </p:cNvPr>
          <p:cNvSpPr>
            <a:spLocks/>
          </p:cNvSpPr>
          <p:nvPr/>
        </p:nvSpPr>
        <p:spPr bwMode="auto">
          <a:xfrm rot="-5400000">
            <a:off x="5630863" y="2657475"/>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026" name="AutoShape 18">
            <a:extLst>
              <a:ext uri="{FF2B5EF4-FFF2-40B4-BE49-F238E27FC236}">
                <a16:creationId xmlns:a16="http://schemas.microsoft.com/office/drawing/2014/main" id="{6FFA83A8-CF57-454E-A764-C3DDE4BEE2E1}"/>
              </a:ext>
            </a:extLst>
          </p:cNvPr>
          <p:cNvSpPr>
            <a:spLocks/>
          </p:cNvSpPr>
          <p:nvPr/>
        </p:nvSpPr>
        <p:spPr bwMode="auto">
          <a:xfrm rot="-5400000">
            <a:off x="6565900" y="2657475"/>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027" name="AutoShape 19">
            <a:extLst>
              <a:ext uri="{FF2B5EF4-FFF2-40B4-BE49-F238E27FC236}">
                <a16:creationId xmlns:a16="http://schemas.microsoft.com/office/drawing/2014/main" id="{8FB7C7F3-FAF7-4A25-B935-16A195AADB07}"/>
              </a:ext>
            </a:extLst>
          </p:cNvPr>
          <p:cNvSpPr>
            <a:spLocks/>
          </p:cNvSpPr>
          <p:nvPr/>
        </p:nvSpPr>
        <p:spPr bwMode="auto">
          <a:xfrm rot="-5400000">
            <a:off x="7573963" y="2657475"/>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028" name="AutoShape 20">
            <a:extLst>
              <a:ext uri="{FF2B5EF4-FFF2-40B4-BE49-F238E27FC236}">
                <a16:creationId xmlns:a16="http://schemas.microsoft.com/office/drawing/2014/main" id="{A44DC933-DA69-4527-954A-469B31367A36}"/>
              </a:ext>
            </a:extLst>
          </p:cNvPr>
          <p:cNvSpPr>
            <a:spLocks/>
          </p:cNvSpPr>
          <p:nvPr/>
        </p:nvSpPr>
        <p:spPr bwMode="auto">
          <a:xfrm rot="-5400000">
            <a:off x="4907756" y="2731294"/>
            <a:ext cx="155575" cy="541338"/>
          </a:xfrm>
          <a:prstGeom prst="leftBrace">
            <a:avLst>
              <a:gd name="adj1" fmla="val 2899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029" name="Text Box 21">
            <a:extLst>
              <a:ext uri="{FF2B5EF4-FFF2-40B4-BE49-F238E27FC236}">
                <a16:creationId xmlns:a16="http://schemas.microsoft.com/office/drawing/2014/main" id="{1FFDC9C6-7046-4E77-91BD-4BC75763C078}"/>
              </a:ext>
            </a:extLst>
          </p:cNvPr>
          <p:cNvSpPr txBox="1">
            <a:spLocks noChangeArrowheads="1"/>
          </p:cNvSpPr>
          <p:nvPr/>
        </p:nvSpPr>
        <p:spPr bwMode="auto">
          <a:xfrm>
            <a:off x="5364163" y="3284538"/>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owner</a:t>
            </a:r>
          </a:p>
        </p:txBody>
      </p:sp>
      <p:sp>
        <p:nvSpPr>
          <p:cNvPr id="43030" name="Text Box 22">
            <a:extLst>
              <a:ext uri="{FF2B5EF4-FFF2-40B4-BE49-F238E27FC236}">
                <a16:creationId xmlns:a16="http://schemas.microsoft.com/office/drawing/2014/main" id="{AC403F50-165D-4324-9108-1166B1EB48F2}"/>
              </a:ext>
            </a:extLst>
          </p:cNvPr>
          <p:cNvSpPr txBox="1">
            <a:spLocks noChangeArrowheads="1"/>
          </p:cNvSpPr>
          <p:nvPr/>
        </p:nvSpPr>
        <p:spPr bwMode="auto">
          <a:xfrm>
            <a:off x="6227763" y="3284538"/>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group</a:t>
            </a:r>
          </a:p>
        </p:txBody>
      </p:sp>
      <p:sp>
        <p:nvSpPr>
          <p:cNvPr id="43031" name="Text Box 23">
            <a:extLst>
              <a:ext uri="{FF2B5EF4-FFF2-40B4-BE49-F238E27FC236}">
                <a16:creationId xmlns:a16="http://schemas.microsoft.com/office/drawing/2014/main" id="{211D1DD0-B67E-40D0-918D-27F97CC43F43}"/>
              </a:ext>
            </a:extLst>
          </p:cNvPr>
          <p:cNvSpPr txBox="1">
            <a:spLocks noChangeArrowheads="1"/>
          </p:cNvSpPr>
          <p:nvPr/>
        </p:nvSpPr>
        <p:spPr bwMode="auto">
          <a:xfrm>
            <a:off x="7235825" y="3284538"/>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others</a:t>
            </a:r>
          </a:p>
        </p:txBody>
      </p:sp>
      <p:sp>
        <p:nvSpPr>
          <p:cNvPr id="43032" name="Text Box 24">
            <a:extLst>
              <a:ext uri="{FF2B5EF4-FFF2-40B4-BE49-F238E27FC236}">
                <a16:creationId xmlns:a16="http://schemas.microsoft.com/office/drawing/2014/main" id="{7BF1D5BE-70DD-4C6E-A9B3-D70162FB35F2}"/>
              </a:ext>
            </a:extLst>
          </p:cNvPr>
          <p:cNvSpPr txBox="1">
            <a:spLocks noChangeArrowheads="1"/>
          </p:cNvSpPr>
          <p:nvPr/>
        </p:nvSpPr>
        <p:spPr bwMode="auto">
          <a:xfrm>
            <a:off x="4356100" y="3284538"/>
            <a:ext cx="1008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File type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3010"/>
                                        </p:tgtEl>
                                        <p:attrNameLst>
                                          <p:attrName>style.visibility</p:attrName>
                                        </p:attrNameLst>
                                      </p:cBhvr>
                                      <p:to>
                                        <p:strVal val="visible"/>
                                      </p:to>
                                    </p:set>
                                    <p:anim calcmode="discrete" valueType="clr">
                                      <p:cBhvr override="childStyle">
                                        <p:cTn id="7" dur="80"/>
                                        <p:tgtEl>
                                          <p:spTgt spid="4301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3010"/>
                                        </p:tgtEl>
                                        <p:attrNameLst>
                                          <p:attrName>fillcolor</p:attrName>
                                        </p:attrNameLst>
                                      </p:cBhvr>
                                      <p:tavLst>
                                        <p:tav tm="0">
                                          <p:val>
                                            <p:clrVal>
                                              <a:schemeClr val="accent2"/>
                                            </p:clrVal>
                                          </p:val>
                                        </p:tav>
                                        <p:tav tm="50000">
                                          <p:val>
                                            <p:clrVal>
                                              <a:schemeClr val="hlink"/>
                                            </p:clrVal>
                                          </p:val>
                                        </p:tav>
                                      </p:tavLst>
                                    </p:anim>
                                    <p:set>
                                      <p:cBhvr>
                                        <p:cTn id="9" dur="80"/>
                                        <p:tgtEl>
                                          <p:spTgt spid="43010"/>
                                        </p:tgtEl>
                                        <p:attrNameLst>
                                          <p:attrName>fill.type</p:attrName>
                                        </p:attrNameLst>
                                      </p:cBhvr>
                                      <p:to>
                                        <p:strVal val="solid"/>
                                      </p:to>
                                    </p:set>
                                  </p:childTnLst>
                                </p:cTn>
                              </p:par>
                            </p:childTnLst>
                          </p:cTn>
                        </p:par>
                        <p:par>
                          <p:cTn id="10" fill="hold" nodeType="afterGroup">
                            <p:stCondLst>
                              <p:cond delay="1120"/>
                            </p:stCondLst>
                            <p:childTnLst>
                              <p:par>
                                <p:cTn id="11" presetID="5" presetClass="entr" presetSubtype="10" fill="hold" grpId="0" nodeType="afterEffect">
                                  <p:stCondLst>
                                    <p:cond delay="0"/>
                                  </p:stCondLst>
                                  <p:childTnLst>
                                    <p:set>
                                      <p:cBhvr>
                                        <p:cTn id="12" dur="1" fill="hold">
                                          <p:stCondLst>
                                            <p:cond delay="0"/>
                                          </p:stCondLst>
                                        </p:cTn>
                                        <p:tgtEl>
                                          <p:spTgt spid="43011">
                                            <p:txEl>
                                              <p:pRg st="0" end="0"/>
                                            </p:txEl>
                                          </p:spTgt>
                                        </p:tgtEl>
                                        <p:attrNameLst>
                                          <p:attrName>style.visibility</p:attrName>
                                        </p:attrNameLst>
                                      </p:cBhvr>
                                      <p:to>
                                        <p:strVal val="visible"/>
                                      </p:to>
                                    </p:set>
                                    <p:animEffect transition="in" filter="checkerboard(across)">
                                      <p:cBhvr>
                                        <p:cTn id="13" dur="500"/>
                                        <p:tgtEl>
                                          <p:spTgt spid="43011">
                                            <p:txEl>
                                              <p:pRg st="0" end="0"/>
                                            </p:txEl>
                                          </p:spTgt>
                                        </p:tgtEl>
                                      </p:cBhvr>
                                    </p:animEffect>
                                  </p:childTnLst>
                                </p:cTn>
                              </p:par>
                            </p:childTnLst>
                          </p:cTn>
                        </p:par>
                        <p:par>
                          <p:cTn id="14" fill="hold" nodeType="afterGroup">
                            <p:stCondLst>
                              <p:cond delay="1620"/>
                            </p:stCondLst>
                            <p:childTnLst>
                              <p:par>
                                <p:cTn id="15" presetID="2" presetClass="entr" presetSubtype="4" fill="hold" grpId="0" nodeType="afterEffect">
                                  <p:stCondLst>
                                    <p:cond delay="0"/>
                                  </p:stCondLst>
                                  <p:childTnLst>
                                    <p:set>
                                      <p:cBhvr>
                                        <p:cTn id="16" dur="1" fill="hold">
                                          <p:stCondLst>
                                            <p:cond delay="0"/>
                                          </p:stCondLst>
                                        </p:cTn>
                                        <p:tgtEl>
                                          <p:spTgt spid="43015"/>
                                        </p:tgtEl>
                                        <p:attrNameLst>
                                          <p:attrName>style.visibility</p:attrName>
                                        </p:attrNameLst>
                                      </p:cBhvr>
                                      <p:to>
                                        <p:strVal val="visible"/>
                                      </p:to>
                                    </p:set>
                                    <p:anim calcmode="lin" valueType="num">
                                      <p:cBhvr additive="base">
                                        <p:cTn id="17" dur="500" fill="hold"/>
                                        <p:tgtEl>
                                          <p:spTgt spid="43015"/>
                                        </p:tgtEl>
                                        <p:attrNameLst>
                                          <p:attrName>ppt_x</p:attrName>
                                        </p:attrNameLst>
                                      </p:cBhvr>
                                      <p:tavLst>
                                        <p:tav tm="0">
                                          <p:val>
                                            <p:strVal val="#ppt_x"/>
                                          </p:val>
                                        </p:tav>
                                        <p:tav tm="100000">
                                          <p:val>
                                            <p:strVal val="#ppt_x"/>
                                          </p:val>
                                        </p:tav>
                                      </p:tavLst>
                                    </p:anim>
                                    <p:anim calcmode="lin" valueType="num">
                                      <p:cBhvr additive="base">
                                        <p:cTn id="18" dur="500" fill="hold"/>
                                        <p:tgtEl>
                                          <p:spTgt spid="4301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120"/>
                            </p:stCondLst>
                            <p:childTnLst>
                              <p:par>
                                <p:cTn id="20" presetID="2" presetClass="entr" presetSubtype="4" fill="hold" grpId="0" nodeType="afterEffect">
                                  <p:stCondLst>
                                    <p:cond delay="0"/>
                                  </p:stCondLst>
                                  <p:childTnLst>
                                    <p:set>
                                      <p:cBhvr>
                                        <p:cTn id="21" dur="1" fill="hold">
                                          <p:stCondLst>
                                            <p:cond delay="0"/>
                                          </p:stCondLst>
                                        </p:cTn>
                                        <p:tgtEl>
                                          <p:spTgt spid="43012"/>
                                        </p:tgtEl>
                                        <p:attrNameLst>
                                          <p:attrName>style.visibility</p:attrName>
                                        </p:attrNameLst>
                                      </p:cBhvr>
                                      <p:to>
                                        <p:strVal val="visible"/>
                                      </p:to>
                                    </p:set>
                                    <p:anim calcmode="lin" valueType="num">
                                      <p:cBhvr additive="base">
                                        <p:cTn id="22" dur="500" fill="hold"/>
                                        <p:tgtEl>
                                          <p:spTgt spid="43012"/>
                                        </p:tgtEl>
                                        <p:attrNameLst>
                                          <p:attrName>ppt_x</p:attrName>
                                        </p:attrNameLst>
                                      </p:cBhvr>
                                      <p:tavLst>
                                        <p:tav tm="0">
                                          <p:val>
                                            <p:strVal val="#ppt_x"/>
                                          </p:val>
                                        </p:tav>
                                        <p:tav tm="100000">
                                          <p:val>
                                            <p:strVal val="#ppt_x"/>
                                          </p:val>
                                        </p:tav>
                                      </p:tavLst>
                                    </p:anim>
                                    <p:anim calcmode="lin" valueType="num">
                                      <p:cBhvr additive="base">
                                        <p:cTn id="23" dur="500" fill="hold"/>
                                        <p:tgtEl>
                                          <p:spTgt spid="43012"/>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620"/>
                            </p:stCondLst>
                            <p:childTnLst>
                              <p:par>
                                <p:cTn id="25" presetID="2" presetClass="entr" presetSubtype="8" fill="hold" grpId="0" nodeType="afterEffect">
                                  <p:stCondLst>
                                    <p:cond delay="0"/>
                                  </p:stCondLst>
                                  <p:childTnLst>
                                    <p:set>
                                      <p:cBhvr>
                                        <p:cTn id="26" dur="1" fill="hold">
                                          <p:stCondLst>
                                            <p:cond delay="0"/>
                                          </p:stCondLst>
                                        </p:cTn>
                                        <p:tgtEl>
                                          <p:spTgt spid="43024"/>
                                        </p:tgtEl>
                                        <p:attrNameLst>
                                          <p:attrName>style.visibility</p:attrName>
                                        </p:attrNameLst>
                                      </p:cBhvr>
                                      <p:to>
                                        <p:strVal val="visible"/>
                                      </p:to>
                                    </p:set>
                                    <p:anim calcmode="lin" valueType="num">
                                      <p:cBhvr additive="base">
                                        <p:cTn id="27" dur="500" fill="hold"/>
                                        <p:tgtEl>
                                          <p:spTgt spid="43024"/>
                                        </p:tgtEl>
                                        <p:attrNameLst>
                                          <p:attrName>ppt_x</p:attrName>
                                        </p:attrNameLst>
                                      </p:cBhvr>
                                      <p:tavLst>
                                        <p:tav tm="0">
                                          <p:val>
                                            <p:strVal val="0-#ppt_w/2"/>
                                          </p:val>
                                        </p:tav>
                                        <p:tav tm="100000">
                                          <p:val>
                                            <p:strVal val="#ppt_x"/>
                                          </p:val>
                                        </p:tav>
                                      </p:tavLst>
                                    </p:anim>
                                    <p:anim calcmode="lin" valueType="num">
                                      <p:cBhvr additive="base">
                                        <p:cTn id="28" dur="500" fill="hold"/>
                                        <p:tgtEl>
                                          <p:spTgt spid="43024"/>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3120"/>
                            </p:stCondLst>
                            <p:childTnLst>
                              <p:par>
                                <p:cTn id="30" presetID="2" presetClass="entr" presetSubtype="2" fill="hold" nodeType="afterEffect">
                                  <p:stCondLst>
                                    <p:cond delay="0"/>
                                  </p:stCondLst>
                                  <p:childTnLst>
                                    <p:set>
                                      <p:cBhvr>
                                        <p:cTn id="31" dur="1" fill="hold">
                                          <p:stCondLst>
                                            <p:cond delay="0"/>
                                          </p:stCondLst>
                                        </p:cTn>
                                        <p:tgtEl>
                                          <p:spTgt spid="43028"/>
                                        </p:tgtEl>
                                        <p:attrNameLst>
                                          <p:attrName>style.visibility</p:attrName>
                                        </p:attrNameLst>
                                      </p:cBhvr>
                                      <p:to>
                                        <p:strVal val="visible"/>
                                      </p:to>
                                    </p:set>
                                    <p:anim calcmode="lin" valueType="num">
                                      <p:cBhvr additive="base">
                                        <p:cTn id="32" dur="500" fill="hold"/>
                                        <p:tgtEl>
                                          <p:spTgt spid="43028"/>
                                        </p:tgtEl>
                                        <p:attrNameLst>
                                          <p:attrName>ppt_x</p:attrName>
                                        </p:attrNameLst>
                                      </p:cBhvr>
                                      <p:tavLst>
                                        <p:tav tm="0">
                                          <p:val>
                                            <p:strVal val="1+#ppt_w/2"/>
                                          </p:val>
                                        </p:tav>
                                        <p:tav tm="100000">
                                          <p:val>
                                            <p:strVal val="#ppt_x"/>
                                          </p:val>
                                        </p:tav>
                                      </p:tavLst>
                                    </p:anim>
                                    <p:anim calcmode="lin" valueType="num">
                                      <p:cBhvr additive="base">
                                        <p:cTn id="33" dur="500" fill="hold"/>
                                        <p:tgtEl>
                                          <p:spTgt spid="43028"/>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43025"/>
                                        </p:tgtEl>
                                        <p:attrNameLst>
                                          <p:attrName>style.visibility</p:attrName>
                                        </p:attrNameLst>
                                      </p:cBhvr>
                                      <p:to>
                                        <p:strVal val="visible"/>
                                      </p:to>
                                    </p:set>
                                    <p:anim calcmode="lin" valueType="num">
                                      <p:cBhvr additive="base">
                                        <p:cTn id="36" dur="500" fill="hold"/>
                                        <p:tgtEl>
                                          <p:spTgt spid="43025"/>
                                        </p:tgtEl>
                                        <p:attrNameLst>
                                          <p:attrName>ppt_x</p:attrName>
                                        </p:attrNameLst>
                                      </p:cBhvr>
                                      <p:tavLst>
                                        <p:tav tm="0">
                                          <p:val>
                                            <p:strVal val="1+#ppt_w/2"/>
                                          </p:val>
                                        </p:tav>
                                        <p:tav tm="100000">
                                          <p:val>
                                            <p:strVal val="#ppt_x"/>
                                          </p:val>
                                        </p:tav>
                                      </p:tavLst>
                                    </p:anim>
                                    <p:anim calcmode="lin" valueType="num">
                                      <p:cBhvr additive="base">
                                        <p:cTn id="37" dur="500" fill="hold"/>
                                        <p:tgtEl>
                                          <p:spTgt spid="43025"/>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43026"/>
                                        </p:tgtEl>
                                        <p:attrNameLst>
                                          <p:attrName>style.visibility</p:attrName>
                                        </p:attrNameLst>
                                      </p:cBhvr>
                                      <p:to>
                                        <p:strVal val="visible"/>
                                      </p:to>
                                    </p:set>
                                    <p:anim calcmode="lin" valueType="num">
                                      <p:cBhvr additive="base">
                                        <p:cTn id="40" dur="500" fill="hold"/>
                                        <p:tgtEl>
                                          <p:spTgt spid="43026"/>
                                        </p:tgtEl>
                                        <p:attrNameLst>
                                          <p:attrName>ppt_x</p:attrName>
                                        </p:attrNameLst>
                                      </p:cBhvr>
                                      <p:tavLst>
                                        <p:tav tm="0">
                                          <p:val>
                                            <p:strVal val="1+#ppt_w/2"/>
                                          </p:val>
                                        </p:tav>
                                        <p:tav tm="100000">
                                          <p:val>
                                            <p:strVal val="#ppt_x"/>
                                          </p:val>
                                        </p:tav>
                                      </p:tavLst>
                                    </p:anim>
                                    <p:anim calcmode="lin" valueType="num">
                                      <p:cBhvr additive="base">
                                        <p:cTn id="41" dur="500" fill="hold"/>
                                        <p:tgtEl>
                                          <p:spTgt spid="43026"/>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43027"/>
                                        </p:tgtEl>
                                        <p:attrNameLst>
                                          <p:attrName>style.visibility</p:attrName>
                                        </p:attrNameLst>
                                      </p:cBhvr>
                                      <p:to>
                                        <p:strVal val="visible"/>
                                      </p:to>
                                    </p:set>
                                    <p:anim calcmode="lin" valueType="num">
                                      <p:cBhvr additive="base">
                                        <p:cTn id="44" dur="500" fill="hold"/>
                                        <p:tgtEl>
                                          <p:spTgt spid="43027"/>
                                        </p:tgtEl>
                                        <p:attrNameLst>
                                          <p:attrName>ppt_x</p:attrName>
                                        </p:attrNameLst>
                                      </p:cBhvr>
                                      <p:tavLst>
                                        <p:tav tm="0">
                                          <p:val>
                                            <p:strVal val="1+#ppt_w/2"/>
                                          </p:val>
                                        </p:tav>
                                        <p:tav tm="100000">
                                          <p:val>
                                            <p:strVal val="#ppt_x"/>
                                          </p:val>
                                        </p:tav>
                                      </p:tavLst>
                                    </p:anim>
                                    <p:anim calcmode="lin" valueType="num">
                                      <p:cBhvr additive="base">
                                        <p:cTn id="45" dur="500" fill="hold"/>
                                        <p:tgtEl>
                                          <p:spTgt spid="4302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43031"/>
                                        </p:tgtEl>
                                        <p:attrNameLst>
                                          <p:attrName>style.visibility</p:attrName>
                                        </p:attrNameLst>
                                      </p:cBhvr>
                                      <p:to>
                                        <p:strVal val="visible"/>
                                      </p:to>
                                    </p:set>
                                    <p:anim calcmode="lin" valueType="num">
                                      <p:cBhvr additive="base">
                                        <p:cTn id="48" dur="500" fill="hold"/>
                                        <p:tgtEl>
                                          <p:spTgt spid="43031"/>
                                        </p:tgtEl>
                                        <p:attrNameLst>
                                          <p:attrName>ppt_x</p:attrName>
                                        </p:attrNameLst>
                                      </p:cBhvr>
                                      <p:tavLst>
                                        <p:tav tm="0">
                                          <p:val>
                                            <p:strVal val="1+#ppt_w/2"/>
                                          </p:val>
                                        </p:tav>
                                        <p:tav tm="100000">
                                          <p:val>
                                            <p:strVal val="#ppt_x"/>
                                          </p:val>
                                        </p:tav>
                                      </p:tavLst>
                                    </p:anim>
                                    <p:anim calcmode="lin" valueType="num">
                                      <p:cBhvr additive="base">
                                        <p:cTn id="49" dur="500" fill="hold"/>
                                        <p:tgtEl>
                                          <p:spTgt spid="4303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43030"/>
                                        </p:tgtEl>
                                        <p:attrNameLst>
                                          <p:attrName>style.visibility</p:attrName>
                                        </p:attrNameLst>
                                      </p:cBhvr>
                                      <p:to>
                                        <p:strVal val="visible"/>
                                      </p:to>
                                    </p:set>
                                    <p:anim calcmode="lin" valueType="num">
                                      <p:cBhvr additive="base">
                                        <p:cTn id="52" dur="500" fill="hold"/>
                                        <p:tgtEl>
                                          <p:spTgt spid="43030"/>
                                        </p:tgtEl>
                                        <p:attrNameLst>
                                          <p:attrName>ppt_x</p:attrName>
                                        </p:attrNameLst>
                                      </p:cBhvr>
                                      <p:tavLst>
                                        <p:tav tm="0">
                                          <p:val>
                                            <p:strVal val="1+#ppt_w/2"/>
                                          </p:val>
                                        </p:tav>
                                        <p:tav tm="100000">
                                          <p:val>
                                            <p:strVal val="#ppt_x"/>
                                          </p:val>
                                        </p:tav>
                                      </p:tavLst>
                                    </p:anim>
                                    <p:anim calcmode="lin" valueType="num">
                                      <p:cBhvr additive="base">
                                        <p:cTn id="53" dur="500" fill="hold"/>
                                        <p:tgtEl>
                                          <p:spTgt spid="43030"/>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43029"/>
                                        </p:tgtEl>
                                        <p:attrNameLst>
                                          <p:attrName>style.visibility</p:attrName>
                                        </p:attrNameLst>
                                      </p:cBhvr>
                                      <p:to>
                                        <p:strVal val="visible"/>
                                      </p:to>
                                    </p:set>
                                    <p:anim calcmode="lin" valueType="num">
                                      <p:cBhvr additive="base">
                                        <p:cTn id="56" dur="500" fill="hold"/>
                                        <p:tgtEl>
                                          <p:spTgt spid="43029"/>
                                        </p:tgtEl>
                                        <p:attrNameLst>
                                          <p:attrName>ppt_x</p:attrName>
                                        </p:attrNameLst>
                                      </p:cBhvr>
                                      <p:tavLst>
                                        <p:tav tm="0">
                                          <p:val>
                                            <p:strVal val="1+#ppt_w/2"/>
                                          </p:val>
                                        </p:tav>
                                        <p:tav tm="100000">
                                          <p:val>
                                            <p:strVal val="#ppt_x"/>
                                          </p:val>
                                        </p:tav>
                                      </p:tavLst>
                                    </p:anim>
                                    <p:anim calcmode="lin" valueType="num">
                                      <p:cBhvr additive="base">
                                        <p:cTn id="57" dur="500" fill="hold"/>
                                        <p:tgtEl>
                                          <p:spTgt spid="43029"/>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43032"/>
                                        </p:tgtEl>
                                        <p:attrNameLst>
                                          <p:attrName>style.visibility</p:attrName>
                                        </p:attrNameLst>
                                      </p:cBhvr>
                                      <p:to>
                                        <p:strVal val="visible"/>
                                      </p:to>
                                    </p:set>
                                    <p:anim calcmode="lin" valueType="num">
                                      <p:cBhvr additive="base">
                                        <p:cTn id="60" dur="500" fill="hold"/>
                                        <p:tgtEl>
                                          <p:spTgt spid="43032"/>
                                        </p:tgtEl>
                                        <p:attrNameLst>
                                          <p:attrName>ppt_x</p:attrName>
                                        </p:attrNameLst>
                                      </p:cBhvr>
                                      <p:tavLst>
                                        <p:tav tm="0">
                                          <p:val>
                                            <p:strVal val="1+#ppt_w/2"/>
                                          </p:val>
                                        </p:tav>
                                        <p:tav tm="100000">
                                          <p:val>
                                            <p:strVal val="#ppt_x"/>
                                          </p:val>
                                        </p:tav>
                                      </p:tavLst>
                                    </p:anim>
                                    <p:anim calcmode="lin" valueType="num">
                                      <p:cBhvr additive="base">
                                        <p:cTn id="61" dur="500" fill="hold"/>
                                        <p:tgtEl>
                                          <p:spTgt spid="430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build="p"/>
      <p:bldP spid="43012" grpId="0" animBg="1"/>
      <p:bldP spid="43015" grpId="0" animBg="1"/>
      <p:bldP spid="43024" grpId="0" animBg="1"/>
      <p:bldP spid="43029" grpId="0"/>
      <p:bldP spid="43030" grpId="0"/>
      <p:bldP spid="43031" grpId="0"/>
      <p:bldP spid="43032" grpId="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Slide Number Placeholder 4">
            <a:extLst>
              <a:ext uri="{FF2B5EF4-FFF2-40B4-BE49-F238E27FC236}">
                <a16:creationId xmlns:a16="http://schemas.microsoft.com/office/drawing/2014/main" id="{87E666C4-09AD-4A30-B0D2-91B4BC82C915}"/>
              </a:ext>
            </a:extLst>
          </p:cNvPr>
          <p:cNvSpPr>
            <a:spLocks noGrp="1"/>
          </p:cNvSpPr>
          <p:nvPr>
            <p:ph type="sldNum" sz="quarter" idx="10"/>
          </p:nvPr>
        </p:nvSpPr>
        <p:spPr/>
        <p:txBody>
          <a:bodyPr/>
          <a:lstStyle/>
          <a:p>
            <a:r>
              <a:rPr lang="en-GB" altLang="en-US"/>
              <a:t>Page </a:t>
            </a:r>
            <a:fld id="{BBB1C0B0-1EF1-4329-AE27-A9ECF0B52A58}" type="slidenum">
              <a:rPr lang="en-GB" altLang="en-US"/>
              <a:pPr/>
              <a:t>97</a:t>
            </a:fld>
            <a:r>
              <a:rPr lang="en-GB" altLang="en-US" sz="1400" b="0">
                <a:solidFill>
                  <a:schemeClr val="tx1"/>
                </a:solidFill>
              </a:rPr>
              <a:t> | 05 June 2006 | UNIX Fundamentals </a:t>
            </a:r>
          </a:p>
        </p:txBody>
      </p:sp>
      <p:sp>
        <p:nvSpPr>
          <p:cNvPr id="36866" name="Rectangle 2">
            <a:extLst>
              <a:ext uri="{FF2B5EF4-FFF2-40B4-BE49-F238E27FC236}">
                <a16:creationId xmlns:a16="http://schemas.microsoft.com/office/drawing/2014/main" id="{01AEB3D6-249D-4234-A81F-C32EFFD1BF45}"/>
              </a:ext>
            </a:extLst>
          </p:cNvPr>
          <p:cNvSpPr>
            <a:spLocks noGrp="1" noChangeArrowheads="1"/>
          </p:cNvSpPr>
          <p:nvPr>
            <p:ph type="title"/>
          </p:nvPr>
        </p:nvSpPr>
        <p:spPr/>
        <p:txBody>
          <a:bodyPr/>
          <a:lstStyle/>
          <a:p>
            <a:r>
              <a:rPr lang="en-US" altLang="en-US"/>
              <a:t>Permissions/File Access Modes</a:t>
            </a:r>
          </a:p>
        </p:txBody>
      </p:sp>
      <p:sp>
        <p:nvSpPr>
          <p:cNvPr id="36867" name="Rectangle 3">
            <a:extLst>
              <a:ext uri="{FF2B5EF4-FFF2-40B4-BE49-F238E27FC236}">
                <a16:creationId xmlns:a16="http://schemas.microsoft.com/office/drawing/2014/main" id="{7604D418-66BC-4183-B770-5AD66FA565FD}"/>
              </a:ext>
            </a:extLst>
          </p:cNvPr>
          <p:cNvSpPr>
            <a:spLocks noGrp="1" noChangeArrowheads="1"/>
          </p:cNvSpPr>
          <p:nvPr>
            <p:ph type="body" sz="half" idx="1"/>
          </p:nvPr>
        </p:nvSpPr>
        <p:spPr>
          <a:xfrm>
            <a:off x="533400" y="1828800"/>
            <a:ext cx="3810000" cy="1600200"/>
          </a:xfrm>
        </p:spPr>
        <p:txBody>
          <a:bodyPr/>
          <a:lstStyle/>
          <a:p>
            <a:r>
              <a:rPr lang="en-US" altLang="en-US" sz="2000"/>
              <a:t>The other permissions are grouped in three’s, one for </a:t>
            </a:r>
            <a:r>
              <a:rPr lang="en-US" altLang="en-US" sz="2000">
                <a:solidFill>
                  <a:srgbClr val="FF0000"/>
                </a:solidFill>
              </a:rPr>
              <a:t>read</a:t>
            </a:r>
            <a:r>
              <a:rPr lang="en-US" altLang="en-US" sz="2000"/>
              <a:t>, one for </a:t>
            </a:r>
            <a:r>
              <a:rPr lang="en-US" altLang="en-US" sz="2000">
                <a:solidFill>
                  <a:srgbClr val="FF0000"/>
                </a:solidFill>
              </a:rPr>
              <a:t>write</a:t>
            </a:r>
            <a:r>
              <a:rPr lang="en-US" altLang="en-US" sz="2000"/>
              <a:t> and one for </a:t>
            </a:r>
            <a:r>
              <a:rPr lang="en-US" altLang="en-US" sz="2000">
                <a:solidFill>
                  <a:srgbClr val="FF0000"/>
                </a:solidFill>
              </a:rPr>
              <a:t>execute</a:t>
            </a:r>
            <a:r>
              <a:rPr lang="en-US" altLang="en-US" sz="2000"/>
              <a:t>. The absence of one of these means there is no permission.</a:t>
            </a:r>
          </a:p>
        </p:txBody>
      </p:sp>
      <p:sp>
        <p:nvSpPr>
          <p:cNvPr id="36868" name="Text Box 4">
            <a:extLst>
              <a:ext uri="{FF2B5EF4-FFF2-40B4-BE49-F238E27FC236}">
                <a16:creationId xmlns:a16="http://schemas.microsoft.com/office/drawing/2014/main" id="{E68635CF-27FF-4E79-B502-0B2DB83E35CE}"/>
              </a:ext>
            </a:extLst>
          </p:cNvPr>
          <p:cNvSpPr txBox="1">
            <a:spLocks noChangeArrowheads="1"/>
          </p:cNvSpPr>
          <p:nvPr/>
        </p:nvSpPr>
        <p:spPr bwMode="auto">
          <a:xfrm>
            <a:off x="1042988" y="4868863"/>
            <a:ext cx="6913562" cy="8334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-l</a:t>
            </a:r>
          </a:p>
          <a:p>
            <a:pPr algn="l">
              <a:spcBef>
                <a:spcPct val="50000"/>
              </a:spcBef>
            </a:pPr>
            <a:r>
              <a:rPr lang="en-US" altLang="en-US" sz="1200">
                <a:solidFill>
                  <a:srgbClr val="00FF00"/>
                </a:solidFill>
                <a:latin typeface="Courier New" panose="02070309020205020404" pitchFamily="49" charset="0"/>
              </a:rPr>
              <a:t>-rwxrw-rw- 1 root	sys	34 Jul 15 12:50 file1.txt</a:t>
            </a:r>
          </a:p>
          <a:p>
            <a:pPr algn="l">
              <a:spcBef>
                <a:spcPct val="50000"/>
              </a:spcBef>
            </a:pPr>
            <a:r>
              <a:rPr lang="en-US" altLang="en-US" sz="1200">
                <a:solidFill>
                  <a:srgbClr val="00FF00"/>
                </a:solidFill>
                <a:latin typeface="Courier New" panose="02070309020205020404" pitchFamily="49" charset="0"/>
              </a:rPr>
              <a:t>$</a:t>
            </a:r>
          </a:p>
        </p:txBody>
      </p:sp>
      <p:sp>
        <p:nvSpPr>
          <p:cNvPr id="36871" name="Text Box 7">
            <a:extLst>
              <a:ext uri="{FF2B5EF4-FFF2-40B4-BE49-F238E27FC236}">
                <a16:creationId xmlns:a16="http://schemas.microsoft.com/office/drawing/2014/main" id="{A69F8954-ADA8-49E3-A67C-AA5D7EA6AA10}"/>
              </a:ext>
            </a:extLst>
          </p:cNvPr>
          <p:cNvSpPr txBox="1">
            <a:spLocks noChangeArrowheads="1"/>
          </p:cNvSpPr>
          <p:nvPr/>
        </p:nvSpPr>
        <p:spPr bwMode="auto">
          <a:xfrm>
            <a:off x="4572000" y="2133600"/>
            <a:ext cx="3886200" cy="5889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3200">
                <a:solidFill>
                  <a:srgbClr val="00FF00"/>
                </a:solidFill>
                <a:latin typeface="Courier New" panose="02070309020205020404" pitchFamily="49" charset="0"/>
              </a:rPr>
              <a:t>- rwx rw- rw-</a:t>
            </a:r>
          </a:p>
        </p:txBody>
      </p:sp>
      <p:sp>
        <p:nvSpPr>
          <p:cNvPr id="36880" name="AutoShape 16">
            <a:extLst>
              <a:ext uri="{FF2B5EF4-FFF2-40B4-BE49-F238E27FC236}">
                <a16:creationId xmlns:a16="http://schemas.microsoft.com/office/drawing/2014/main" id="{42FB8394-395F-48D1-B9AF-83715DE35C7E}"/>
              </a:ext>
            </a:extLst>
          </p:cNvPr>
          <p:cNvSpPr>
            <a:spLocks noChangeArrowheads="1"/>
          </p:cNvSpPr>
          <p:nvPr/>
        </p:nvSpPr>
        <p:spPr bwMode="auto">
          <a:xfrm flipV="1">
            <a:off x="1042988" y="5084763"/>
            <a:ext cx="1800225" cy="504825"/>
          </a:xfrm>
          <a:prstGeom prst="wedgeEllipseCallout">
            <a:avLst>
              <a:gd name="adj1" fmla="val 146824"/>
              <a:gd name="adj2" fmla="val 539306"/>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endParaRPr lang="en-GB" altLang="en-US" sz="2400">
              <a:solidFill>
                <a:schemeClr val="tx1"/>
              </a:solidFill>
            </a:endParaRPr>
          </a:p>
        </p:txBody>
      </p:sp>
      <p:sp>
        <p:nvSpPr>
          <p:cNvPr id="40974" name="AutoShape 1038">
            <a:extLst>
              <a:ext uri="{FF2B5EF4-FFF2-40B4-BE49-F238E27FC236}">
                <a16:creationId xmlns:a16="http://schemas.microsoft.com/office/drawing/2014/main" id="{3A8DF9BE-FEBD-4914-952C-DF77C78EDFD5}"/>
              </a:ext>
            </a:extLst>
          </p:cNvPr>
          <p:cNvSpPr>
            <a:spLocks/>
          </p:cNvSpPr>
          <p:nvPr/>
        </p:nvSpPr>
        <p:spPr bwMode="auto">
          <a:xfrm rot="-5400000">
            <a:off x="5559425" y="2657475"/>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75" name="AutoShape 1039">
            <a:extLst>
              <a:ext uri="{FF2B5EF4-FFF2-40B4-BE49-F238E27FC236}">
                <a16:creationId xmlns:a16="http://schemas.microsoft.com/office/drawing/2014/main" id="{10071CEE-7D95-4A24-B889-23FDA4A1C076}"/>
              </a:ext>
            </a:extLst>
          </p:cNvPr>
          <p:cNvSpPr>
            <a:spLocks/>
          </p:cNvSpPr>
          <p:nvPr/>
        </p:nvSpPr>
        <p:spPr bwMode="auto">
          <a:xfrm rot="-5400000">
            <a:off x="6494463" y="2657475"/>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76" name="AutoShape 1040">
            <a:extLst>
              <a:ext uri="{FF2B5EF4-FFF2-40B4-BE49-F238E27FC236}">
                <a16:creationId xmlns:a16="http://schemas.microsoft.com/office/drawing/2014/main" id="{8758772A-541F-4BDB-B153-98230C6BAF3D}"/>
              </a:ext>
            </a:extLst>
          </p:cNvPr>
          <p:cNvSpPr>
            <a:spLocks/>
          </p:cNvSpPr>
          <p:nvPr/>
        </p:nvSpPr>
        <p:spPr bwMode="auto">
          <a:xfrm rot="-5400000">
            <a:off x="7502525" y="2657475"/>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77" name="AutoShape 1041">
            <a:extLst>
              <a:ext uri="{FF2B5EF4-FFF2-40B4-BE49-F238E27FC236}">
                <a16:creationId xmlns:a16="http://schemas.microsoft.com/office/drawing/2014/main" id="{54039810-875B-492A-9DF9-FD48C0A17C34}"/>
              </a:ext>
            </a:extLst>
          </p:cNvPr>
          <p:cNvSpPr>
            <a:spLocks/>
          </p:cNvSpPr>
          <p:nvPr/>
        </p:nvSpPr>
        <p:spPr bwMode="auto">
          <a:xfrm rot="-5400000">
            <a:off x="4836319" y="2731294"/>
            <a:ext cx="155575" cy="541337"/>
          </a:xfrm>
          <a:prstGeom prst="leftBrace">
            <a:avLst>
              <a:gd name="adj1" fmla="val 2899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78" name="Text Box 1042">
            <a:extLst>
              <a:ext uri="{FF2B5EF4-FFF2-40B4-BE49-F238E27FC236}">
                <a16:creationId xmlns:a16="http://schemas.microsoft.com/office/drawing/2014/main" id="{EF3D63D8-3C47-4C3C-BAE5-40740CC74AA8}"/>
              </a:ext>
            </a:extLst>
          </p:cNvPr>
          <p:cNvSpPr txBox="1">
            <a:spLocks noChangeArrowheads="1"/>
          </p:cNvSpPr>
          <p:nvPr/>
        </p:nvSpPr>
        <p:spPr bwMode="auto">
          <a:xfrm>
            <a:off x="5292725" y="3284538"/>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owner</a:t>
            </a:r>
          </a:p>
        </p:txBody>
      </p:sp>
      <p:sp>
        <p:nvSpPr>
          <p:cNvPr id="40979" name="Text Box 1043">
            <a:extLst>
              <a:ext uri="{FF2B5EF4-FFF2-40B4-BE49-F238E27FC236}">
                <a16:creationId xmlns:a16="http://schemas.microsoft.com/office/drawing/2014/main" id="{EB3275B1-E22D-4FE3-B9ED-927943AEDD67}"/>
              </a:ext>
            </a:extLst>
          </p:cNvPr>
          <p:cNvSpPr txBox="1">
            <a:spLocks noChangeArrowheads="1"/>
          </p:cNvSpPr>
          <p:nvPr/>
        </p:nvSpPr>
        <p:spPr bwMode="auto">
          <a:xfrm>
            <a:off x="6156325" y="3284538"/>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group</a:t>
            </a:r>
          </a:p>
        </p:txBody>
      </p:sp>
      <p:sp>
        <p:nvSpPr>
          <p:cNvPr id="40980" name="Text Box 1044">
            <a:extLst>
              <a:ext uri="{FF2B5EF4-FFF2-40B4-BE49-F238E27FC236}">
                <a16:creationId xmlns:a16="http://schemas.microsoft.com/office/drawing/2014/main" id="{5843051E-6BBF-4075-BD67-1E3809630A03}"/>
              </a:ext>
            </a:extLst>
          </p:cNvPr>
          <p:cNvSpPr txBox="1">
            <a:spLocks noChangeArrowheads="1"/>
          </p:cNvSpPr>
          <p:nvPr/>
        </p:nvSpPr>
        <p:spPr bwMode="auto">
          <a:xfrm>
            <a:off x="7164388" y="3284538"/>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others</a:t>
            </a:r>
          </a:p>
        </p:txBody>
      </p:sp>
      <p:sp>
        <p:nvSpPr>
          <p:cNvPr id="40981" name="Text Box 1045">
            <a:extLst>
              <a:ext uri="{FF2B5EF4-FFF2-40B4-BE49-F238E27FC236}">
                <a16:creationId xmlns:a16="http://schemas.microsoft.com/office/drawing/2014/main" id="{BEC47674-29DC-4E6B-9835-17DCBD297702}"/>
              </a:ext>
            </a:extLst>
          </p:cNvPr>
          <p:cNvSpPr txBox="1">
            <a:spLocks noChangeArrowheads="1"/>
          </p:cNvSpPr>
          <p:nvPr/>
        </p:nvSpPr>
        <p:spPr bwMode="auto">
          <a:xfrm>
            <a:off x="4284663" y="3284538"/>
            <a:ext cx="1008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File type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6866"/>
                                        </p:tgtEl>
                                        <p:attrNameLst>
                                          <p:attrName>style.visibility</p:attrName>
                                        </p:attrNameLst>
                                      </p:cBhvr>
                                      <p:to>
                                        <p:strVal val="visible"/>
                                      </p:to>
                                    </p:set>
                                    <p:anim calcmode="discrete" valueType="clr">
                                      <p:cBhvr override="childStyle">
                                        <p:cTn id="7" dur="80"/>
                                        <p:tgtEl>
                                          <p:spTgt spid="3686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6866"/>
                                        </p:tgtEl>
                                        <p:attrNameLst>
                                          <p:attrName>fillcolor</p:attrName>
                                        </p:attrNameLst>
                                      </p:cBhvr>
                                      <p:tavLst>
                                        <p:tav tm="0">
                                          <p:val>
                                            <p:clrVal>
                                              <a:schemeClr val="accent2"/>
                                            </p:clrVal>
                                          </p:val>
                                        </p:tav>
                                        <p:tav tm="50000">
                                          <p:val>
                                            <p:clrVal>
                                              <a:schemeClr val="hlink"/>
                                            </p:clrVal>
                                          </p:val>
                                        </p:tav>
                                      </p:tavLst>
                                    </p:anim>
                                    <p:set>
                                      <p:cBhvr>
                                        <p:cTn id="9" dur="80"/>
                                        <p:tgtEl>
                                          <p:spTgt spid="36866"/>
                                        </p:tgtEl>
                                        <p:attrNameLst>
                                          <p:attrName>fill.type</p:attrName>
                                        </p:attrNameLst>
                                      </p:cBhvr>
                                      <p:to>
                                        <p:strVal val="solid"/>
                                      </p:to>
                                    </p:set>
                                  </p:childTnLst>
                                </p:cTn>
                              </p:par>
                            </p:childTnLst>
                          </p:cTn>
                        </p:par>
                        <p:par>
                          <p:cTn id="10" fill="hold" nodeType="afterGroup">
                            <p:stCondLst>
                              <p:cond delay="1120"/>
                            </p:stCondLst>
                            <p:childTnLst>
                              <p:par>
                                <p:cTn id="11" presetID="5" presetClass="entr" presetSubtype="10" fill="hold" grpId="0" nodeType="afterEffect">
                                  <p:stCondLst>
                                    <p:cond delay="0"/>
                                  </p:stCondLst>
                                  <p:childTnLst>
                                    <p:set>
                                      <p:cBhvr>
                                        <p:cTn id="12" dur="1" fill="hold">
                                          <p:stCondLst>
                                            <p:cond delay="0"/>
                                          </p:stCondLst>
                                        </p:cTn>
                                        <p:tgtEl>
                                          <p:spTgt spid="36867">
                                            <p:txEl>
                                              <p:pRg st="0" end="0"/>
                                            </p:txEl>
                                          </p:spTgt>
                                        </p:tgtEl>
                                        <p:attrNameLst>
                                          <p:attrName>style.visibility</p:attrName>
                                        </p:attrNameLst>
                                      </p:cBhvr>
                                      <p:to>
                                        <p:strVal val="visible"/>
                                      </p:to>
                                    </p:set>
                                    <p:animEffect transition="in" filter="checkerboard(across)">
                                      <p:cBhvr>
                                        <p:cTn id="13" dur="500"/>
                                        <p:tgtEl>
                                          <p:spTgt spid="36867">
                                            <p:txEl>
                                              <p:pRg st="0" end="0"/>
                                            </p:txEl>
                                          </p:spTgt>
                                        </p:tgtEl>
                                      </p:cBhvr>
                                    </p:animEffect>
                                  </p:childTnLst>
                                </p:cTn>
                              </p:par>
                            </p:childTnLst>
                          </p:cTn>
                        </p:par>
                        <p:par>
                          <p:cTn id="14" fill="hold" nodeType="afterGroup">
                            <p:stCondLst>
                              <p:cond delay="1620"/>
                            </p:stCondLst>
                            <p:childTnLst>
                              <p:par>
                                <p:cTn id="15" presetID="2" presetClass="entr" presetSubtype="4" fill="hold" grpId="0" nodeType="afterEffect">
                                  <p:stCondLst>
                                    <p:cond delay="0"/>
                                  </p:stCondLst>
                                  <p:childTnLst>
                                    <p:set>
                                      <p:cBhvr>
                                        <p:cTn id="16" dur="1" fill="hold">
                                          <p:stCondLst>
                                            <p:cond delay="0"/>
                                          </p:stCondLst>
                                        </p:cTn>
                                        <p:tgtEl>
                                          <p:spTgt spid="36871"/>
                                        </p:tgtEl>
                                        <p:attrNameLst>
                                          <p:attrName>style.visibility</p:attrName>
                                        </p:attrNameLst>
                                      </p:cBhvr>
                                      <p:to>
                                        <p:strVal val="visible"/>
                                      </p:to>
                                    </p:set>
                                    <p:anim calcmode="lin" valueType="num">
                                      <p:cBhvr additive="base">
                                        <p:cTn id="17" dur="500" fill="hold"/>
                                        <p:tgtEl>
                                          <p:spTgt spid="36871"/>
                                        </p:tgtEl>
                                        <p:attrNameLst>
                                          <p:attrName>ppt_x</p:attrName>
                                        </p:attrNameLst>
                                      </p:cBhvr>
                                      <p:tavLst>
                                        <p:tav tm="0">
                                          <p:val>
                                            <p:strVal val="#ppt_x"/>
                                          </p:val>
                                        </p:tav>
                                        <p:tav tm="100000">
                                          <p:val>
                                            <p:strVal val="#ppt_x"/>
                                          </p:val>
                                        </p:tav>
                                      </p:tavLst>
                                    </p:anim>
                                    <p:anim calcmode="lin" valueType="num">
                                      <p:cBhvr additive="base">
                                        <p:cTn id="18" dur="500" fill="hold"/>
                                        <p:tgtEl>
                                          <p:spTgt spid="3687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120"/>
                            </p:stCondLst>
                            <p:childTnLst>
                              <p:par>
                                <p:cTn id="20" presetID="2" presetClass="entr" presetSubtype="4" fill="hold" grpId="0" nodeType="afterEffect">
                                  <p:stCondLst>
                                    <p:cond delay="0"/>
                                  </p:stCondLst>
                                  <p:childTnLst>
                                    <p:set>
                                      <p:cBhvr>
                                        <p:cTn id="21" dur="1" fill="hold">
                                          <p:stCondLst>
                                            <p:cond delay="0"/>
                                          </p:stCondLst>
                                        </p:cTn>
                                        <p:tgtEl>
                                          <p:spTgt spid="36868"/>
                                        </p:tgtEl>
                                        <p:attrNameLst>
                                          <p:attrName>style.visibility</p:attrName>
                                        </p:attrNameLst>
                                      </p:cBhvr>
                                      <p:to>
                                        <p:strVal val="visible"/>
                                      </p:to>
                                    </p:set>
                                    <p:anim calcmode="lin" valueType="num">
                                      <p:cBhvr additive="base">
                                        <p:cTn id="22" dur="500" fill="hold"/>
                                        <p:tgtEl>
                                          <p:spTgt spid="36868"/>
                                        </p:tgtEl>
                                        <p:attrNameLst>
                                          <p:attrName>ppt_x</p:attrName>
                                        </p:attrNameLst>
                                      </p:cBhvr>
                                      <p:tavLst>
                                        <p:tav tm="0">
                                          <p:val>
                                            <p:strVal val="#ppt_x"/>
                                          </p:val>
                                        </p:tav>
                                        <p:tav tm="100000">
                                          <p:val>
                                            <p:strVal val="#ppt_x"/>
                                          </p:val>
                                        </p:tav>
                                      </p:tavLst>
                                    </p:anim>
                                    <p:anim calcmode="lin" valueType="num">
                                      <p:cBhvr additive="base">
                                        <p:cTn id="23" dur="500" fill="hold"/>
                                        <p:tgtEl>
                                          <p:spTgt spid="36868"/>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620"/>
                            </p:stCondLst>
                            <p:childTnLst>
                              <p:par>
                                <p:cTn id="25" presetID="2" presetClass="entr" presetSubtype="8" fill="hold" grpId="0" nodeType="afterEffect">
                                  <p:stCondLst>
                                    <p:cond delay="0"/>
                                  </p:stCondLst>
                                  <p:childTnLst>
                                    <p:set>
                                      <p:cBhvr>
                                        <p:cTn id="26" dur="1" fill="hold">
                                          <p:stCondLst>
                                            <p:cond delay="0"/>
                                          </p:stCondLst>
                                        </p:cTn>
                                        <p:tgtEl>
                                          <p:spTgt spid="36880"/>
                                        </p:tgtEl>
                                        <p:attrNameLst>
                                          <p:attrName>style.visibility</p:attrName>
                                        </p:attrNameLst>
                                      </p:cBhvr>
                                      <p:to>
                                        <p:strVal val="visible"/>
                                      </p:to>
                                    </p:set>
                                    <p:anim calcmode="lin" valueType="num">
                                      <p:cBhvr additive="base">
                                        <p:cTn id="27" dur="500" fill="hold"/>
                                        <p:tgtEl>
                                          <p:spTgt spid="36880"/>
                                        </p:tgtEl>
                                        <p:attrNameLst>
                                          <p:attrName>ppt_x</p:attrName>
                                        </p:attrNameLst>
                                      </p:cBhvr>
                                      <p:tavLst>
                                        <p:tav tm="0">
                                          <p:val>
                                            <p:strVal val="0-#ppt_w/2"/>
                                          </p:val>
                                        </p:tav>
                                        <p:tav tm="100000">
                                          <p:val>
                                            <p:strVal val="#ppt_x"/>
                                          </p:val>
                                        </p:tav>
                                      </p:tavLst>
                                    </p:anim>
                                    <p:anim calcmode="lin" valueType="num">
                                      <p:cBhvr additive="base">
                                        <p:cTn id="28" dur="500" fill="hold"/>
                                        <p:tgtEl>
                                          <p:spTgt spid="3688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40974"/>
                                        </p:tgtEl>
                                        <p:attrNameLst>
                                          <p:attrName>style.visibility</p:attrName>
                                        </p:attrNameLst>
                                      </p:cBhvr>
                                      <p:to>
                                        <p:strVal val="visible"/>
                                      </p:to>
                                    </p:set>
                                    <p:anim calcmode="lin" valueType="num">
                                      <p:cBhvr additive="base">
                                        <p:cTn id="33" dur="500" fill="hold"/>
                                        <p:tgtEl>
                                          <p:spTgt spid="40974"/>
                                        </p:tgtEl>
                                        <p:attrNameLst>
                                          <p:attrName>ppt_x</p:attrName>
                                        </p:attrNameLst>
                                      </p:cBhvr>
                                      <p:tavLst>
                                        <p:tav tm="0">
                                          <p:val>
                                            <p:strVal val="1+#ppt_w/2"/>
                                          </p:val>
                                        </p:tav>
                                        <p:tav tm="100000">
                                          <p:val>
                                            <p:strVal val="#ppt_x"/>
                                          </p:val>
                                        </p:tav>
                                      </p:tavLst>
                                    </p:anim>
                                    <p:anim calcmode="lin" valueType="num">
                                      <p:cBhvr additive="base">
                                        <p:cTn id="34" dur="500" fill="hold"/>
                                        <p:tgtEl>
                                          <p:spTgt spid="40974"/>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40975"/>
                                        </p:tgtEl>
                                        <p:attrNameLst>
                                          <p:attrName>style.visibility</p:attrName>
                                        </p:attrNameLst>
                                      </p:cBhvr>
                                      <p:to>
                                        <p:strVal val="visible"/>
                                      </p:to>
                                    </p:set>
                                    <p:anim calcmode="lin" valueType="num">
                                      <p:cBhvr additive="base">
                                        <p:cTn id="37" dur="500" fill="hold"/>
                                        <p:tgtEl>
                                          <p:spTgt spid="40975"/>
                                        </p:tgtEl>
                                        <p:attrNameLst>
                                          <p:attrName>ppt_x</p:attrName>
                                        </p:attrNameLst>
                                      </p:cBhvr>
                                      <p:tavLst>
                                        <p:tav tm="0">
                                          <p:val>
                                            <p:strVal val="1+#ppt_w/2"/>
                                          </p:val>
                                        </p:tav>
                                        <p:tav tm="100000">
                                          <p:val>
                                            <p:strVal val="#ppt_x"/>
                                          </p:val>
                                        </p:tav>
                                      </p:tavLst>
                                    </p:anim>
                                    <p:anim calcmode="lin" valueType="num">
                                      <p:cBhvr additive="base">
                                        <p:cTn id="38" dur="500" fill="hold"/>
                                        <p:tgtEl>
                                          <p:spTgt spid="40975"/>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40976"/>
                                        </p:tgtEl>
                                        <p:attrNameLst>
                                          <p:attrName>style.visibility</p:attrName>
                                        </p:attrNameLst>
                                      </p:cBhvr>
                                      <p:to>
                                        <p:strVal val="visible"/>
                                      </p:to>
                                    </p:set>
                                    <p:anim calcmode="lin" valueType="num">
                                      <p:cBhvr additive="base">
                                        <p:cTn id="41" dur="500" fill="hold"/>
                                        <p:tgtEl>
                                          <p:spTgt spid="40976"/>
                                        </p:tgtEl>
                                        <p:attrNameLst>
                                          <p:attrName>ppt_x</p:attrName>
                                        </p:attrNameLst>
                                      </p:cBhvr>
                                      <p:tavLst>
                                        <p:tav tm="0">
                                          <p:val>
                                            <p:strVal val="1+#ppt_w/2"/>
                                          </p:val>
                                        </p:tav>
                                        <p:tav tm="100000">
                                          <p:val>
                                            <p:strVal val="#ppt_x"/>
                                          </p:val>
                                        </p:tav>
                                      </p:tavLst>
                                    </p:anim>
                                    <p:anim calcmode="lin" valueType="num">
                                      <p:cBhvr additive="base">
                                        <p:cTn id="42" dur="500" fill="hold"/>
                                        <p:tgtEl>
                                          <p:spTgt spid="40976"/>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40977"/>
                                        </p:tgtEl>
                                        <p:attrNameLst>
                                          <p:attrName>style.visibility</p:attrName>
                                        </p:attrNameLst>
                                      </p:cBhvr>
                                      <p:to>
                                        <p:strVal val="visible"/>
                                      </p:to>
                                    </p:set>
                                    <p:anim calcmode="lin" valueType="num">
                                      <p:cBhvr additive="base">
                                        <p:cTn id="45" dur="500" fill="hold"/>
                                        <p:tgtEl>
                                          <p:spTgt spid="40977"/>
                                        </p:tgtEl>
                                        <p:attrNameLst>
                                          <p:attrName>ppt_x</p:attrName>
                                        </p:attrNameLst>
                                      </p:cBhvr>
                                      <p:tavLst>
                                        <p:tav tm="0">
                                          <p:val>
                                            <p:strVal val="1+#ppt_w/2"/>
                                          </p:val>
                                        </p:tav>
                                        <p:tav tm="100000">
                                          <p:val>
                                            <p:strVal val="#ppt_x"/>
                                          </p:val>
                                        </p:tav>
                                      </p:tavLst>
                                    </p:anim>
                                    <p:anim calcmode="lin" valueType="num">
                                      <p:cBhvr additive="base">
                                        <p:cTn id="46" dur="500" fill="hold"/>
                                        <p:tgtEl>
                                          <p:spTgt spid="40977"/>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40978"/>
                                        </p:tgtEl>
                                        <p:attrNameLst>
                                          <p:attrName>style.visibility</p:attrName>
                                        </p:attrNameLst>
                                      </p:cBhvr>
                                      <p:to>
                                        <p:strVal val="visible"/>
                                      </p:to>
                                    </p:set>
                                    <p:anim calcmode="lin" valueType="num">
                                      <p:cBhvr additive="base">
                                        <p:cTn id="49" dur="500" fill="hold"/>
                                        <p:tgtEl>
                                          <p:spTgt spid="40978"/>
                                        </p:tgtEl>
                                        <p:attrNameLst>
                                          <p:attrName>ppt_x</p:attrName>
                                        </p:attrNameLst>
                                      </p:cBhvr>
                                      <p:tavLst>
                                        <p:tav tm="0">
                                          <p:val>
                                            <p:strVal val="1+#ppt_w/2"/>
                                          </p:val>
                                        </p:tav>
                                        <p:tav tm="100000">
                                          <p:val>
                                            <p:strVal val="#ppt_x"/>
                                          </p:val>
                                        </p:tav>
                                      </p:tavLst>
                                    </p:anim>
                                    <p:anim calcmode="lin" valueType="num">
                                      <p:cBhvr additive="base">
                                        <p:cTn id="50" dur="500" fill="hold"/>
                                        <p:tgtEl>
                                          <p:spTgt spid="40978"/>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40979"/>
                                        </p:tgtEl>
                                        <p:attrNameLst>
                                          <p:attrName>style.visibility</p:attrName>
                                        </p:attrNameLst>
                                      </p:cBhvr>
                                      <p:to>
                                        <p:strVal val="visible"/>
                                      </p:to>
                                    </p:set>
                                    <p:anim calcmode="lin" valueType="num">
                                      <p:cBhvr additive="base">
                                        <p:cTn id="53" dur="500" fill="hold"/>
                                        <p:tgtEl>
                                          <p:spTgt spid="40979"/>
                                        </p:tgtEl>
                                        <p:attrNameLst>
                                          <p:attrName>ppt_x</p:attrName>
                                        </p:attrNameLst>
                                      </p:cBhvr>
                                      <p:tavLst>
                                        <p:tav tm="0">
                                          <p:val>
                                            <p:strVal val="1+#ppt_w/2"/>
                                          </p:val>
                                        </p:tav>
                                        <p:tav tm="100000">
                                          <p:val>
                                            <p:strVal val="#ppt_x"/>
                                          </p:val>
                                        </p:tav>
                                      </p:tavLst>
                                    </p:anim>
                                    <p:anim calcmode="lin" valueType="num">
                                      <p:cBhvr additive="base">
                                        <p:cTn id="54" dur="500" fill="hold"/>
                                        <p:tgtEl>
                                          <p:spTgt spid="40979"/>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40980"/>
                                        </p:tgtEl>
                                        <p:attrNameLst>
                                          <p:attrName>style.visibility</p:attrName>
                                        </p:attrNameLst>
                                      </p:cBhvr>
                                      <p:to>
                                        <p:strVal val="visible"/>
                                      </p:to>
                                    </p:set>
                                    <p:anim calcmode="lin" valueType="num">
                                      <p:cBhvr additive="base">
                                        <p:cTn id="57" dur="500" fill="hold"/>
                                        <p:tgtEl>
                                          <p:spTgt spid="40980"/>
                                        </p:tgtEl>
                                        <p:attrNameLst>
                                          <p:attrName>ppt_x</p:attrName>
                                        </p:attrNameLst>
                                      </p:cBhvr>
                                      <p:tavLst>
                                        <p:tav tm="0">
                                          <p:val>
                                            <p:strVal val="1+#ppt_w/2"/>
                                          </p:val>
                                        </p:tav>
                                        <p:tav tm="100000">
                                          <p:val>
                                            <p:strVal val="#ppt_x"/>
                                          </p:val>
                                        </p:tav>
                                      </p:tavLst>
                                    </p:anim>
                                    <p:anim calcmode="lin" valueType="num">
                                      <p:cBhvr additive="base">
                                        <p:cTn id="58" dur="500" fill="hold"/>
                                        <p:tgtEl>
                                          <p:spTgt spid="40980"/>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40981"/>
                                        </p:tgtEl>
                                        <p:attrNameLst>
                                          <p:attrName>style.visibility</p:attrName>
                                        </p:attrNameLst>
                                      </p:cBhvr>
                                      <p:to>
                                        <p:strVal val="visible"/>
                                      </p:to>
                                    </p:set>
                                    <p:anim calcmode="lin" valueType="num">
                                      <p:cBhvr additive="base">
                                        <p:cTn id="61" dur="500" fill="hold"/>
                                        <p:tgtEl>
                                          <p:spTgt spid="40981"/>
                                        </p:tgtEl>
                                        <p:attrNameLst>
                                          <p:attrName>ppt_x</p:attrName>
                                        </p:attrNameLst>
                                      </p:cBhvr>
                                      <p:tavLst>
                                        <p:tav tm="0">
                                          <p:val>
                                            <p:strVal val="1+#ppt_w/2"/>
                                          </p:val>
                                        </p:tav>
                                        <p:tav tm="100000">
                                          <p:val>
                                            <p:strVal val="#ppt_x"/>
                                          </p:val>
                                        </p:tav>
                                      </p:tavLst>
                                    </p:anim>
                                    <p:anim calcmode="lin" valueType="num">
                                      <p:cBhvr additive="base">
                                        <p:cTn id="62" dur="500" fill="hold"/>
                                        <p:tgtEl>
                                          <p:spTgt spid="409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build="p"/>
      <p:bldP spid="36868" grpId="0" animBg="1"/>
      <p:bldP spid="36871" grpId="0" animBg="1"/>
      <p:bldP spid="36880"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Slide Number Placeholder 4">
            <a:extLst>
              <a:ext uri="{FF2B5EF4-FFF2-40B4-BE49-F238E27FC236}">
                <a16:creationId xmlns:a16="http://schemas.microsoft.com/office/drawing/2014/main" id="{5B5732D4-65FA-4A8F-8D7F-537F5383EBCA}"/>
              </a:ext>
            </a:extLst>
          </p:cNvPr>
          <p:cNvSpPr>
            <a:spLocks noGrp="1"/>
          </p:cNvSpPr>
          <p:nvPr>
            <p:ph type="sldNum" sz="quarter" idx="10"/>
          </p:nvPr>
        </p:nvSpPr>
        <p:spPr/>
        <p:txBody>
          <a:bodyPr/>
          <a:lstStyle/>
          <a:p>
            <a:r>
              <a:rPr lang="en-GB" altLang="en-US"/>
              <a:t>Page </a:t>
            </a:r>
            <a:fld id="{AB33A657-539C-4A55-B779-522DFF5BF938}" type="slidenum">
              <a:rPr lang="en-GB" altLang="en-US"/>
              <a:pPr/>
              <a:t>98</a:t>
            </a:fld>
            <a:r>
              <a:rPr lang="en-GB" altLang="en-US" sz="1400" b="0">
                <a:solidFill>
                  <a:schemeClr val="tx1"/>
                </a:solidFill>
              </a:rPr>
              <a:t> | 05 June 2006 | UNIX Fundamentals </a:t>
            </a:r>
          </a:p>
        </p:txBody>
      </p:sp>
      <p:sp>
        <p:nvSpPr>
          <p:cNvPr id="37890" name="Rectangle 2">
            <a:extLst>
              <a:ext uri="{FF2B5EF4-FFF2-40B4-BE49-F238E27FC236}">
                <a16:creationId xmlns:a16="http://schemas.microsoft.com/office/drawing/2014/main" id="{74F62C0A-84EE-4C96-9E5C-8AFE49F1DB6D}"/>
              </a:ext>
            </a:extLst>
          </p:cNvPr>
          <p:cNvSpPr>
            <a:spLocks noGrp="1" noChangeArrowheads="1"/>
          </p:cNvSpPr>
          <p:nvPr>
            <p:ph type="title"/>
          </p:nvPr>
        </p:nvSpPr>
        <p:spPr/>
        <p:txBody>
          <a:bodyPr/>
          <a:lstStyle/>
          <a:p>
            <a:r>
              <a:rPr lang="en-US" altLang="en-US"/>
              <a:t>Permissions/File Access Modes</a:t>
            </a:r>
          </a:p>
        </p:txBody>
      </p:sp>
      <p:sp>
        <p:nvSpPr>
          <p:cNvPr id="37891" name="Rectangle 3">
            <a:extLst>
              <a:ext uri="{FF2B5EF4-FFF2-40B4-BE49-F238E27FC236}">
                <a16:creationId xmlns:a16="http://schemas.microsoft.com/office/drawing/2014/main" id="{DE5A6E36-7665-4294-B8C0-1B9AD49D3E81}"/>
              </a:ext>
            </a:extLst>
          </p:cNvPr>
          <p:cNvSpPr>
            <a:spLocks noGrp="1" noChangeArrowheads="1"/>
          </p:cNvSpPr>
          <p:nvPr>
            <p:ph type="body" sz="half" idx="1"/>
          </p:nvPr>
        </p:nvSpPr>
        <p:spPr>
          <a:xfrm>
            <a:off x="533400" y="1828800"/>
            <a:ext cx="3810000" cy="1600200"/>
          </a:xfrm>
        </p:spPr>
        <p:txBody>
          <a:bodyPr/>
          <a:lstStyle/>
          <a:p>
            <a:r>
              <a:rPr lang="en-US" altLang="en-US" sz="2000"/>
              <a:t>This file has </a:t>
            </a:r>
            <a:r>
              <a:rPr lang="en-US" altLang="en-US" sz="2000">
                <a:solidFill>
                  <a:srgbClr val="FF0000"/>
                </a:solidFill>
              </a:rPr>
              <a:t>read</a:t>
            </a:r>
            <a:r>
              <a:rPr lang="en-US" altLang="en-US" sz="2000"/>
              <a:t>, </a:t>
            </a:r>
            <a:r>
              <a:rPr lang="en-US" altLang="en-US" sz="2000">
                <a:solidFill>
                  <a:srgbClr val="FF0000"/>
                </a:solidFill>
              </a:rPr>
              <a:t>write</a:t>
            </a:r>
            <a:r>
              <a:rPr lang="en-US" altLang="en-US" sz="2000"/>
              <a:t> and </a:t>
            </a:r>
            <a:r>
              <a:rPr lang="en-US" altLang="en-US" sz="2000">
                <a:solidFill>
                  <a:srgbClr val="FF0000"/>
                </a:solidFill>
              </a:rPr>
              <a:t>e</a:t>
            </a:r>
            <a:r>
              <a:rPr lang="en-US" altLang="en-US" sz="2000" b="1">
                <a:solidFill>
                  <a:srgbClr val="FF0000"/>
                </a:solidFill>
              </a:rPr>
              <a:t>x</a:t>
            </a:r>
            <a:r>
              <a:rPr lang="en-US" altLang="en-US" sz="2000">
                <a:solidFill>
                  <a:srgbClr val="FF0000"/>
                </a:solidFill>
              </a:rPr>
              <a:t>ecute</a:t>
            </a:r>
            <a:r>
              <a:rPr lang="en-US" altLang="en-US" sz="2000"/>
              <a:t> for the </a:t>
            </a:r>
            <a:r>
              <a:rPr lang="en-US" altLang="en-US" sz="2000">
                <a:solidFill>
                  <a:srgbClr val="FF0000"/>
                </a:solidFill>
              </a:rPr>
              <a:t>owner</a:t>
            </a:r>
            <a:r>
              <a:rPr lang="en-US" altLang="en-US" sz="2000"/>
              <a:t>, read and write for anyone in the same </a:t>
            </a:r>
            <a:r>
              <a:rPr lang="en-US" altLang="en-US" sz="2000">
                <a:solidFill>
                  <a:srgbClr val="FF0000"/>
                </a:solidFill>
              </a:rPr>
              <a:t>group</a:t>
            </a:r>
            <a:r>
              <a:rPr lang="en-US" altLang="en-US" sz="2000"/>
              <a:t>, and read only for anyone else (</a:t>
            </a:r>
            <a:r>
              <a:rPr lang="en-US" altLang="en-US" sz="2000">
                <a:solidFill>
                  <a:srgbClr val="FF0000"/>
                </a:solidFill>
              </a:rPr>
              <a:t>others</a:t>
            </a:r>
            <a:r>
              <a:rPr lang="en-US" altLang="en-US" sz="2000"/>
              <a:t>).</a:t>
            </a:r>
          </a:p>
        </p:txBody>
      </p:sp>
      <p:sp>
        <p:nvSpPr>
          <p:cNvPr id="37892" name="Text Box 4">
            <a:extLst>
              <a:ext uri="{FF2B5EF4-FFF2-40B4-BE49-F238E27FC236}">
                <a16:creationId xmlns:a16="http://schemas.microsoft.com/office/drawing/2014/main" id="{79741D71-7808-4833-BFD3-F29D61465A8D}"/>
              </a:ext>
            </a:extLst>
          </p:cNvPr>
          <p:cNvSpPr txBox="1">
            <a:spLocks noChangeArrowheads="1"/>
          </p:cNvSpPr>
          <p:nvPr/>
        </p:nvSpPr>
        <p:spPr bwMode="auto">
          <a:xfrm>
            <a:off x="971550" y="4941888"/>
            <a:ext cx="6985000" cy="8334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-l</a:t>
            </a:r>
          </a:p>
          <a:p>
            <a:pPr algn="l">
              <a:spcBef>
                <a:spcPct val="50000"/>
              </a:spcBef>
            </a:pPr>
            <a:r>
              <a:rPr lang="en-US" altLang="en-US" sz="1200">
                <a:solidFill>
                  <a:srgbClr val="00FF00"/>
                </a:solidFill>
                <a:latin typeface="Courier New" panose="02070309020205020404" pitchFamily="49" charset="0"/>
              </a:rPr>
              <a:t>-rwxrw-rw- 1 root	sys	34 Jul 15 12:50 file1.txt</a:t>
            </a:r>
          </a:p>
          <a:p>
            <a:pPr algn="l">
              <a:spcBef>
                <a:spcPct val="50000"/>
              </a:spcBef>
            </a:pPr>
            <a:r>
              <a:rPr lang="en-US" altLang="en-US" sz="1200">
                <a:solidFill>
                  <a:srgbClr val="00FF00"/>
                </a:solidFill>
                <a:latin typeface="Courier New" panose="02070309020205020404" pitchFamily="49" charset="0"/>
              </a:rPr>
              <a:t>$</a:t>
            </a:r>
          </a:p>
        </p:txBody>
      </p:sp>
      <p:sp>
        <p:nvSpPr>
          <p:cNvPr id="37895" name="Text Box 7">
            <a:extLst>
              <a:ext uri="{FF2B5EF4-FFF2-40B4-BE49-F238E27FC236}">
                <a16:creationId xmlns:a16="http://schemas.microsoft.com/office/drawing/2014/main" id="{84056436-4552-4E1E-A189-19F06DB9BD8D}"/>
              </a:ext>
            </a:extLst>
          </p:cNvPr>
          <p:cNvSpPr txBox="1">
            <a:spLocks noChangeArrowheads="1"/>
          </p:cNvSpPr>
          <p:nvPr/>
        </p:nvSpPr>
        <p:spPr bwMode="auto">
          <a:xfrm>
            <a:off x="4572000" y="2133600"/>
            <a:ext cx="3886200" cy="5889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3200">
                <a:solidFill>
                  <a:srgbClr val="00FF00"/>
                </a:solidFill>
                <a:latin typeface="Courier New" panose="02070309020205020404" pitchFamily="49" charset="0"/>
              </a:rPr>
              <a:t>- rwx rw- r--</a:t>
            </a:r>
          </a:p>
        </p:txBody>
      </p:sp>
      <p:sp>
        <p:nvSpPr>
          <p:cNvPr id="37904" name="AutoShape 16">
            <a:extLst>
              <a:ext uri="{FF2B5EF4-FFF2-40B4-BE49-F238E27FC236}">
                <a16:creationId xmlns:a16="http://schemas.microsoft.com/office/drawing/2014/main" id="{578EDA24-6A45-4BF0-A8B4-B47338EEAA6A}"/>
              </a:ext>
            </a:extLst>
          </p:cNvPr>
          <p:cNvSpPr>
            <a:spLocks noChangeArrowheads="1"/>
          </p:cNvSpPr>
          <p:nvPr/>
        </p:nvSpPr>
        <p:spPr bwMode="auto">
          <a:xfrm flipV="1">
            <a:off x="1042988" y="5084763"/>
            <a:ext cx="1441450" cy="504825"/>
          </a:xfrm>
          <a:prstGeom prst="wedgeEllipseCallout">
            <a:avLst>
              <a:gd name="adj1" fmla="val 195704"/>
              <a:gd name="adj2" fmla="val 539306"/>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endParaRPr lang="en-GB" altLang="en-US" sz="2400">
              <a:solidFill>
                <a:schemeClr val="tx1"/>
              </a:solidFill>
            </a:endParaRPr>
          </a:p>
        </p:txBody>
      </p:sp>
      <p:sp>
        <p:nvSpPr>
          <p:cNvPr id="37905" name="AutoShape 17">
            <a:extLst>
              <a:ext uri="{FF2B5EF4-FFF2-40B4-BE49-F238E27FC236}">
                <a16:creationId xmlns:a16="http://schemas.microsoft.com/office/drawing/2014/main" id="{24F7EA5B-B8FF-46DB-95A9-588AD3EF1358}"/>
              </a:ext>
            </a:extLst>
          </p:cNvPr>
          <p:cNvSpPr>
            <a:spLocks/>
          </p:cNvSpPr>
          <p:nvPr/>
        </p:nvSpPr>
        <p:spPr bwMode="auto">
          <a:xfrm rot="-5400000">
            <a:off x="5630863" y="2657475"/>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7906" name="AutoShape 18">
            <a:extLst>
              <a:ext uri="{FF2B5EF4-FFF2-40B4-BE49-F238E27FC236}">
                <a16:creationId xmlns:a16="http://schemas.microsoft.com/office/drawing/2014/main" id="{DAEC5107-6B11-49D8-80C6-01D0532340DF}"/>
              </a:ext>
            </a:extLst>
          </p:cNvPr>
          <p:cNvSpPr>
            <a:spLocks/>
          </p:cNvSpPr>
          <p:nvPr/>
        </p:nvSpPr>
        <p:spPr bwMode="auto">
          <a:xfrm rot="-5400000">
            <a:off x="6565900" y="2657475"/>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7907" name="AutoShape 19">
            <a:extLst>
              <a:ext uri="{FF2B5EF4-FFF2-40B4-BE49-F238E27FC236}">
                <a16:creationId xmlns:a16="http://schemas.microsoft.com/office/drawing/2014/main" id="{DF1A9A19-EFCB-4C63-A9F7-62064E72F04F}"/>
              </a:ext>
            </a:extLst>
          </p:cNvPr>
          <p:cNvSpPr>
            <a:spLocks/>
          </p:cNvSpPr>
          <p:nvPr/>
        </p:nvSpPr>
        <p:spPr bwMode="auto">
          <a:xfrm rot="-5400000">
            <a:off x="7573963" y="2657475"/>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7908" name="AutoShape 20">
            <a:extLst>
              <a:ext uri="{FF2B5EF4-FFF2-40B4-BE49-F238E27FC236}">
                <a16:creationId xmlns:a16="http://schemas.microsoft.com/office/drawing/2014/main" id="{2D6ADA91-17ED-46B1-B1C2-D8884E0C3824}"/>
              </a:ext>
            </a:extLst>
          </p:cNvPr>
          <p:cNvSpPr>
            <a:spLocks/>
          </p:cNvSpPr>
          <p:nvPr/>
        </p:nvSpPr>
        <p:spPr bwMode="auto">
          <a:xfrm rot="-5400000">
            <a:off x="4907756" y="2731294"/>
            <a:ext cx="155575" cy="541338"/>
          </a:xfrm>
          <a:prstGeom prst="leftBrace">
            <a:avLst>
              <a:gd name="adj1" fmla="val 2899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7909" name="Text Box 21">
            <a:extLst>
              <a:ext uri="{FF2B5EF4-FFF2-40B4-BE49-F238E27FC236}">
                <a16:creationId xmlns:a16="http://schemas.microsoft.com/office/drawing/2014/main" id="{CB604CFE-E428-4C58-902A-6D8B9AB2307F}"/>
              </a:ext>
            </a:extLst>
          </p:cNvPr>
          <p:cNvSpPr txBox="1">
            <a:spLocks noChangeArrowheads="1"/>
          </p:cNvSpPr>
          <p:nvPr/>
        </p:nvSpPr>
        <p:spPr bwMode="auto">
          <a:xfrm>
            <a:off x="5364163" y="3284538"/>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owner</a:t>
            </a:r>
          </a:p>
        </p:txBody>
      </p:sp>
      <p:sp>
        <p:nvSpPr>
          <p:cNvPr id="37910" name="Text Box 22">
            <a:extLst>
              <a:ext uri="{FF2B5EF4-FFF2-40B4-BE49-F238E27FC236}">
                <a16:creationId xmlns:a16="http://schemas.microsoft.com/office/drawing/2014/main" id="{2E56E4A0-7D13-4C42-A5A6-A05DA6DD70A8}"/>
              </a:ext>
            </a:extLst>
          </p:cNvPr>
          <p:cNvSpPr txBox="1">
            <a:spLocks noChangeArrowheads="1"/>
          </p:cNvSpPr>
          <p:nvPr/>
        </p:nvSpPr>
        <p:spPr bwMode="auto">
          <a:xfrm>
            <a:off x="6227763" y="3284538"/>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group</a:t>
            </a:r>
          </a:p>
        </p:txBody>
      </p:sp>
      <p:sp>
        <p:nvSpPr>
          <p:cNvPr id="37911" name="Text Box 23">
            <a:extLst>
              <a:ext uri="{FF2B5EF4-FFF2-40B4-BE49-F238E27FC236}">
                <a16:creationId xmlns:a16="http://schemas.microsoft.com/office/drawing/2014/main" id="{AFBFDBAD-8A6F-4A9C-BC97-E51293458453}"/>
              </a:ext>
            </a:extLst>
          </p:cNvPr>
          <p:cNvSpPr txBox="1">
            <a:spLocks noChangeArrowheads="1"/>
          </p:cNvSpPr>
          <p:nvPr/>
        </p:nvSpPr>
        <p:spPr bwMode="auto">
          <a:xfrm>
            <a:off x="7235825" y="3284538"/>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others</a:t>
            </a:r>
          </a:p>
        </p:txBody>
      </p:sp>
      <p:sp>
        <p:nvSpPr>
          <p:cNvPr id="37912" name="Text Box 24">
            <a:extLst>
              <a:ext uri="{FF2B5EF4-FFF2-40B4-BE49-F238E27FC236}">
                <a16:creationId xmlns:a16="http://schemas.microsoft.com/office/drawing/2014/main" id="{DCF67690-039B-401D-B954-C8DC32D91EB0}"/>
              </a:ext>
            </a:extLst>
          </p:cNvPr>
          <p:cNvSpPr txBox="1">
            <a:spLocks noChangeArrowheads="1"/>
          </p:cNvSpPr>
          <p:nvPr/>
        </p:nvSpPr>
        <p:spPr bwMode="auto">
          <a:xfrm>
            <a:off x="4356100" y="3284538"/>
            <a:ext cx="1008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tx1"/>
                </a:solidFill>
              </a:rPr>
              <a:t>File type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7890"/>
                                        </p:tgtEl>
                                        <p:attrNameLst>
                                          <p:attrName>style.visibility</p:attrName>
                                        </p:attrNameLst>
                                      </p:cBhvr>
                                      <p:to>
                                        <p:strVal val="visible"/>
                                      </p:to>
                                    </p:set>
                                    <p:anim calcmode="discrete" valueType="clr">
                                      <p:cBhvr override="childStyle">
                                        <p:cTn id="7" dur="80"/>
                                        <p:tgtEl>
                                          <p:spTgt spid="3789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890"/>
                                        </p:tgtEl>
                                        <p:attrNameLst>
                                          <p:attrName>fillcolor</p:attrName>
                                        </p:attrNameLst>
                                      </p:cBhvr>
                                      <p:tavLst>
                                        <p:tav tm="0">
                                          <p:val>
                                            <p:clrVal>
                                              <a:schemeClr val="accent2"/>
                                            </p:clrVal>
                                          </p:val>
                                        </p:tav>
                                        <p:tav tm="50000">
                                          <p:val>
                                            <p:clrVal>
                                              <a:schemeClr val="hlink"/>
                                            </p:clrVal>
                                          </p:val>
                                        </p:tav>
                                      </p:tavLst>
                                    </p:anim>
                                    <p:set>
                                      <p:cBhvr>
                                        <p:cTn id="9" dur="80"/>
                                        <p:tgtEl>
                                          <p:spTgt spid="37890"/>
                                        </p:tgtEl>
                                        <p:attrNameLst>
                                          <p:attrName>fill.type</p:attrName>
                                        </p:attrNameLst>
                                      </p:cBhvr>
                                      <p:to>
                                        <p:strVal val="solid"/>
                                      </p:to>
                                    </p:set>
                                  </p:childTnLst>
                                </p:cTn>
                              </p:par>
                            </p:childTnLst>
                          </p:cTn>
                        </p:par>
                        <p:par>
                          <p:cTn id="10" fill="hold" nodeType="afterGroup">
                            <p:stCondLst>
                              <p:cond delay="1120"/>
                            </p:stCondLst>
                            <p:childTnLst>
                              <p:par>
                                <p:cTn id="11" presetID="5" presetClass="entr" presetSubtype="10" fill="hold" grpId="0" nodeType="afterEffect">
                                  <p:stCondLst>
                                    <p:cond delay="0"/>
                                  </p:stCondLst>
                                  <p:childTnLst>
                                    <p:set>
                                      <p:cBhvr>
                                        <p:cTn id="12" dur="1" fill="hold">
                                          <p:stCondLst>
                                            <p:cond delay="0"/>
                                          </p:stCondLst>
                                        </p:cTn>
                                        <p:tgtEl>
                                          <p:spTgt spid="37891">
                                            <p:txEl>
                                              <p:pRg st="0" end="0"/>
                                            </p:txEl>
                                          </p:spTgt>
                                        </p:tgtEl>
                                        <p:attrNameLst>
                                          <p:attrName>style.visibility</p:attrName>
                                        </p:attrNameLst>
                                      </p:cBhvr>
                                      <p:to>
                                        <p:strVal val="visible"/>
                                      </p:to>
                                    </p:set>
                                    <p:animEffect transition="in" filter="checkerboard(across)">
                                      <p:cBhvr>
                                        <p:cTn id="13" dur="500"/>
                                        <p:tgtEl>
                                          <p:spTgt spid="37891">
                                            <p:txEl>
                                              <p:pRg st="0" end="0"/>
                                            </p:txEl>
                                          </p:spTgt>
                                        </p:tgtEl>
                                      </p:cBhvr>
                                    </p:animEffect>
                                  </p:childTnLst>
                                </p:cTn>
                              </p:par>
                            </p:childTnLst>
                          </p:cTn>
                        </p:par>
                        <p:par>
                          <p:cTn id="14" fill="hold" nodeType="afterGroup">
                            <p:stCondLst>
                              <p:cond delay="1620"/>
                            </p:stCondLst>
                            <p:childTnLst>
                              <p:par>
                                <p:cTn id="15" presetID="2" presetClass="entr" presetSubtype="1" fill="hold" grpId="0" nodeType="afterEffect">
                                  <p:stCondLst>
                                    <p:cond delay="0"/>
                                  </p:stCondLst>
                                  <p:childTnLst>
                                    <p:set>
                                      <p:cBhvr>
                                        <p:cTn id="16" dur="1" fill="hold">
                                          <p:stCondLst>
                                            <p:cond delay="0"/>
                                          </p:stCondLst>
                                        </p:cTn>
                                        <p:tgtEl>
                                          <p:spTgt spid="37895"/>
                                        </p:tgtEl>
                                        <p:attrNameLst>
                                          <p:attrName>style.visibility</p:attrName>
                                        </p:attrNameLst>
                                      </p:cBhvr>
                                      <p:to>
                                        <p:strVal val="visible"/>
                                      </p:to>
                                    </p:set>
                                    <p:anim calcmode="lin" valueType="num">
                                      <p:cBhvr additive="base">
                                        <p:cTn id="17" dur="500" fill="hold"/>
                                        <p:tgtEl>
                                          <p:spTgt spid="37895"/>
                                        </p:tgtEl>
                                        <p:attrNameLst>
                                          <p:attrName>ppt_x</p:attrName>
                                        </p:attrNameLst>
                                      </p:cBhvr>
                                      <p:tavLst>
                                        <p:tav tm="0">
                                          <p:val>
                                            <p:strVal val="#ppt_x"/>
                                          </p:val>
                                        </p:tav>
                                        <p:tav tm="100000">
                                          <p:val>
                                            <p:strVal val="#ppt_x"/>
                                          </p:val>
                                        </p:tav>
                                      </p:tavLst>
                                    </p:anim>
                                    <p:anim calcmode="lin" valueType="num">
                                      <p:cBhvr additive="base">
                                        <p:cTn id="18" dur="500" fill="hold"/>
                                        <p:tgtEl>
                                          <p:spTgt spid="37895"/>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2120"/>
                            </p:stCondLst>
                            <p:childTnLst>
                              <p:par>
                                <p:cTn id="20" presetID="2" presetClass="entr" presetSubtype="2" fill="hold" nodeType="afterEffect">
                                  <p:stCondLst>
                                    <p:cond delay="0"/>
                                  </p:stCondLst>
                                  <p:childTnLst>
                                    <p:set>
                                      <p:cBhvr>
                                        <p:cTn id="21" dur="1" fill="hold">
                                          <p:stCondLst>
                                            <p:cond delay="0"/>
                                          </p:stCondLst>
                                        </p:cTn>
                                        <p:tgtEl>
                                          <p:spTgt spid="37908"/>
                                        </p:tgtEl>
                                        <p:attrNameLst>
                                          <p:attrName>style.visibility</p:attrName>
                                        </p:attrNameLst>
                                      </p:cBhvr>
                                      <p:to>
                                        <p:strVal val="visible"/>
                                      </p:to>
                                    </p:set>
                                    <p:anim calcmode="lin" valueType="num">
                                      <p:cBhvr additive="base">
                                        <p:cTn id="22" dur="500" fill="hold"/>
                                        <p:tgtEl>
                                          <p:spTgt spid="37908"/>
                                        </p:tgtEl>
                                        <p:attrNameLst>
                                          <p:attrName>ppt_x</p:attrName>
                                        </p:attrNameLst>
                                      </p:cBhvr>
                                      <p:tavLst>
                                        <p:tav tm="0">
                                          <p:val>
                                            <p:strVal val="1+#ppt_w/2"/>
                                          </p:val>
                                        </p:tav>
                                        <p:tav tm="100000">
                                          <p:val>
                                            <p:strVal val="#ppt_x"/>
                                          </p:val>
                                        </p:tav>
                                      </p:tavLst>
                                    </p:anim>
                                    <p:anim calcmode="lin" valueType="num">
                                      <p:cBhvr additive="base">
                                        <p:cTn id="23" dur="500" fill="hold"/>
                                        <p:tgtEl>
                                          <p:spTgt spid="37908"/>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620"/>
                            </p:stCondLst>
                            <p:childTnLst>
                              <p:par>
                                <p:cTn id="25" presetID="2" presetClass="entr" presetSubtype="2" fill="hold" grpId="0" nodeType="afterEffect">
                                  <p:stCondLst>
                                    <p:cond delay="0"/>
                                  </p:stCondLst>
                                  <p:childTnLst>
                                    <p:set>
                                      <p:cBhvr>
                                        <p:cTn id="26" dur="1" fill="hold">
                                          <p:stCondLst>
                                            <p:cond delay="0"/>
                                          </p:stCondLst>
                                        </p:cTn>
                                        <p:tgtEl>
                                          <p:spTgt spid="37912"/>
                                        </p:tgtEl>
                                        <p:attrNameLst>
                                          <p:attrName>style.visibility</p:attrName>
                                        </p:attrNameLst>
                                      </p:cBhvr>
                                      <p:to>
                                        <p:strVal val="visible"/>
                                      </p:to>
                                    </p:set>
                                    <p:anim calcmode="lin" valueType="num">
                                      <p:cBhvr additive="base">
                                        <p:cTn id="27" dur="500" fill="hold"/>
                                        <p:tgtEl>
                                          <p:spTgt spid="37912"/>
                                        </p:tgtEl>
                                        <p:attrNameLst>
                                          <p:attrName>ppt_x</p:attrName>
                                        </p:attrNameLst>
                                      </p:cBhvr>
                                      <p:tavLst>
                                        <p:tav tm="0">
                                          <p:val>
                                            <p:strVal val="1+#ppt_w/2"/>
                                          </p:val>
                                        </p:tav>
                                        <p:tav tm="100000">
                                          <p:val>
                                            <p:strVal val="#ppt_x"/>
                                          </p:val>
                                        </p:tav>
                                      </p:tavLst>
                                    </p:anim>
                                    <p:anim calcmode="lin" valueType="num">
                                      <p:cBhvr additive="base">
                                        <p:cTn id="28" dur="500" fill="hold"/>
                                        <p:tgtEl>
                                          <p:spTgt spid="37912"/>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3120"/>
                            </p:stCondLst>
                            <p:childTnLst>
                              <p:par>
                                <p:cTn id="30" presetID="2" presetClass="entr" presetSubtype="2" fill="hold" nodeType="afterEffect">
                                  <p:stCondLst>
                                    <p:cond delay="0"/>
                                  </p:stCondLst>
                                  <p:childTnLst>
                                    <p:set>
                                      <p:cBhvr>
                                        <p:cTn id="31" dur="1" fill="hold">
                                          <p:stCondLst>
                                            <p:cond delay="0"/>
                                          </p:stCondLst>
                                        </p:cTn>
                                        <p:tgtEl>
                                          <p:spTgt spid="37905"/>
                                        </p:tgtEl>
                                        <p:attrNameLst>
                                          <p:attrName>style.visibility</p:attrName>
                                        </p:attrNameLst>
                                      </p:cBhvr>
                                      <p:to>
                                        <p:strVal val="visible"/>
                                      </p:to>
                                    </p:set>
                                    <p:anim calcmode="lin" valueType="num">
                                      <p:cBhvr additive="base">
                                        <p:cTn id="32" dur="500" fill="hold"/>
                                        <p:tgtEl>
                                          <p:spTgt spid="37905"/>
                                        </p:tgtEl>
                                        <p:attrNameLst>
                                          <p:attrName>ppt_x</p:attrName>
                                        </p:attrNameLst>
                                      </p:cBhvr>
                                      <p:tavLst>
                                        <p:tav tm="0">
                                          <p:val>
                                            <p:strVal val="1+#ppt_w/2"/>
                                          </p:val>
                                        </p:tav>
                                        <p:tav tm="100000">
                                          <p:val>
                                            <p:strVal val="#ppt_x"/>
                                          </p:val>
                                        </p:tav>
                                      </p:tavLst>
                                    </p:anim>
                                    <p:anim calcmode="lin" valueType="num">
                                      <p:cBhvr additive="base">
                                        <p:cTn id="33" dur="500" fill="hold"/>
                                        <p:tgtEl>
                                          <p:spTgt spid="37905"/>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620"/>
                            </p:stCondLst>
                            <p:childTnLst>
                              <p:par>
                                <p:cTn id="35" presetID="2" presetClass="entr" presetSubtype="2" fill="hold" grpId="0" nodeType="afterEffect">
                                  <p:stCondLst>
                                    <p:cond delay="0"/>
                                  </p:stCondLst>
                                  <p:childTnLst>
                                    <p:set>
                                      <p:cBhvr>
                                        <p:cTn id="36" dur="1" fill="hold">
                                          <p:stCondLst>
                                            <p:cond delay="0"/>
                                          </p:stCondLst>
                                        </p:cTn>
                                        <p:tgtEl>
                                          <p:spTgt spid="37909"/>
                                        </p:tgtEl>
                                        <p:attrNameLst>
                                          <p:attrName>style.visibility</p:attrName>
                                        </p:attrNameLst>
                                      </p:cBhvr>
                                      <p:to>
                                        <p:strVal val="visible"/>
                                      </p:to>
                                    </p:set>
                                    <p:anim calcmode="lin" valueType="num">
                                      <p:cBhvr additive="base">
                                        <p:cTn id="37" dur="500" fill="hold"/>
                                        <p:tgtEl>
                                          <p:spTgt spid="37909"/>
                                        </p:tgtEl>
                                        <p:attrNameLst>
                                          <p:attrName>ppt_x</p:attrName>
                                        </p:attrNameLst>
                                      </p:cBhvr>
                                      <p:tavLst>
                                        <p:tav tm="0">
                                          <p:val>
                                            <p:strVal val="1+#ppt_w/2"/>
                                          </p:val>
                                        </p:tav>
                                        <p:tav tm="100000">
                                          <p:val>
                                            <p:strVal val="#ppt_x"/>
                                          </p:val>
                                        </p:tav>
                                      </p:tavLst>
                                    </p:anim>
                                    <p:anim calcmode="lin" valueType="num">
                                      <p:cBhvr additive="base">
                                        <p:cTn id="38" dur="500" fill="hold"/>
                                        <p:tgtEl>
                                          <p:spTgt spid="37909"/>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4120"/>
                            </p:stCondLst>
                            <p:childTnLst>
                              <p:par>
                                <p:cTn id="40" presetID="2" presetClass="entr" presetSubtype="2" fill="hold" nodeType="afterEffect">
                                  <p:stCondLst>
                                    <p:cond delay="0"/>
                                  </p:stCondLst>
                                  <p:childTnLst>
                                    <p:set>
                                      <p:cBhvr>
                                        <p:cTn id="41" dur="1" fill="hold">
                                          <p:stCondLst>
                                            <p:cond delay="0"/>
                                          </p:stCondLst>
                                        </p:cTn>
                                        <p:tgtEl>
                                          <p:spTgt spid="37906"/>
                                        </p:tgtEl>
                                        <p:attrNameLst>
                                          <p:attrName>style.visibility</p:attrName>
                                        </p:attrNameLst>
                                      </p:cBhvr>
                                      <p:to>
                                        <p:strVal val="visible"/>
                                      </p:to>
                                    </p:set>
                                    <p:anim calcmode="lin" valueType="num">
                                      <p:cBhvr additive="base">
                                        <p:cTn id="42" dur="500" fill="hold"/>
                                        <p:tgtEl>
                                          <p:spTgt spid="37906"/>
                                        </p:tgtEl>
                                        <p:attrNameLst>
                                          <p:attrName>ppt_x</p:attrName>
                                        </p:attrNameLst>
                                      </p:cBhvr>
                                      <p:tavLst>
                                        <p:tav tm="0">
                                          <p:val>
                                            <p:strVal val="1+#ppt_w/2"/>
                                          </p:val>
                                        </p:tav>
                                        <p:tav tm="100000">
                                          <p:val>
                                            <p:strVal val="#ppt_x"/>
                                          </p:val>
                                        </p:tav>
                                      </p:tavLst>
                                    </p:anim>
                                    <p:anim calcmode="lin" valueType="num">
                                      <p:cBhvr additive="base">
                                        <p:cTn id="43" dur="500" fill="hold"/>
                                        <p:tgtEl>
                                          <p:spTgt spid="37906"/>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620"/>
                            </p:stCondLst>
                            <p:childTnLst>
                              <p:par>
                                <p:cTn id="45" presetID="2" presetClass="entr" presetSubtype="2" fill="hold" grpId="0" nodeType="afterEffect">
                                  <p:stCondLst>
                                    <p:cond delay="0"/>
                                  </p:stCondLst>
                                  <p:childTnLst>
                                    <p:set>
                                      <p:cBhvr>
                                        <p:cTn id="46" dur="1" fill="hold">
                                          <p:stCondLst>
                                            <p:cond delay="0"/>
                                          </p:stCondLst>
                                        </p:cTn>
                                        <p:tgtEl>
                                          <p:spTgt spid="37910"/>
                                        </p:tgtEl>
                                        <p:attrNameLst>
                                          <p:attrName>style.visibility</p:attrName>
                                        </p:attrNameLst>
                                      </p:cBhvr>
                                      <p:to>
                                        <p:strVal val="visible"/>
                                      </p:to>
                                    </p:set>
                                    <p:anim calcmode="lin" valueType="num">
                                      <p:cBhvr additive="base">
                                        <p:cTn id="47" dur="500" fill="hold"/>
                                        <p:tgtEl>
                                          <p:spTgt spid="37910"/>
                                        </p:tgtEl>
                                        <p:attrNameLst>
                                          <p:attrName>ppt_x</p:attrName>
                                        </p:attrNameLst>
                                      </p:cBhvr>
                                      <p:tavLst>
                                        <p:tav tm="0">
                                          <p:val>
                                            <p:strVal val="1+#ppt_w/2"/>
                                          </p:val>
                                        </p:tav>
                                        <p:tav tm="100000">
                                          <p:val>
                                            <p:strVal val="#ppt_x"/>
                                          </p:val>
                                        </p:tav>
                                      </p:tavLst>
                                    </p:anim>
                                    <p:anim calcmode="lin" valueType="num">
                                      <p:cBhvr additive="base">
                                        <p:cTn id="48" dur="500" fill="hold"/>
                                        <p:tgtEl>
                                          <p:spTgt spid="37910"/>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5120"/>
                            </p:stCondLst>
                            <p:childTnLst>
                              <p:par>
                                <p:cTn id="50" presetID="2" presetClass="entr" presetSubtype="2" fill="hold" nodeType="afterEffect">
                                  <p:stCondLst>
                                    <p:cond delay="0"/>
                                  </p:stCondLst>
                                  <p:childTnLst>
                                    <p:set>
                                      <p:cBhvr>
                                        <p:cTn id="51" dur="1" fill="hold">
                                          <p:stCondLst>
                                            <p:cond delay="0"/>
                                          </p:stCondLst>
                                        </p:cTn>
                                        <p:tgtEl>
                                          <p:spTgt spid="37907"/>
                                        </p:tgtEl>
                                        <p:attrNameLst>
                                          <p:attrName>style.visibility</p:attrName>
                                        </p:attrNameLst>
                                      </p:cBhvr>
                                      <p:to>
                                        <p:strVal val="visible"/>
                                      </p:to>
                                    </p:set>
                                    <p:anim calcmode="lin" valueType="num">
                                      <p:cBhvr additive="base">
                                        <p:cTn id="52" dur="500" fill="hold"/>
                                        <p:tgtEl>
                                          <p:spTgt spid="37907"/>
                                        </p:tgtEl>
                                        <p:attrNameLst>
                                          <p:attrName>ppt_x</p:attrName>
                                        </p:attrNameLst>
                                      </p:cBhvr>
                                      <p:tavLst>
                                        <p:tav tm="0">
                                          <p:val>
                                            <p:strVal val="1+#ppt_w/2"/>
                                          </p:val>
                                        </p:tav>
                                        <p:tav tm="100000">
                                          <p:val>
                                            <p:strVal val="#ppt_x"/>
                                          </p:val>
                                        </p:tav>
                                      </p:tavLst>
                                    </p:anim>
                                    <p:anim calcmode="lin" valueType="num">
                                      <p:cBhvr additive="base">
                                        <p:cTn id="53" dur="500" fill="hold"/>
                                        <p:tgtEl>
                                          <p:spTgt spid="37907"/>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620"/>
                            </p:stCondLst>
                            <p:childTnLst>
                              <p:par>
                                <p:cTn id="55" presetID="2" presetClass="entr" presetSubtype="2" fill="hold" grpId="0" nodeType="afterEffect">
                                  <p:stCondLst>
                                    <p:cond delay="0"/>
                                  </p:stCondLst>
                                  <p:childTnLst>
                                    <p:set>
                                      <p:cBhvr>
                                        <p:cTn id="56" dur="1" fill="hold">
                                          <p:stCondLst>
                                            <p:cond delay="0"/>
                                          </p:stCondLst>
                                        </p:cTn>
                                        <p:tgtEl>
                                          <p:spTgt spid="37911"/>
                                        </p:tgtEl>
                                        <p:attrNameLst>
                                          <p:attrName>style.visibility</p:attrName>
                                        </p:attrNameLst>
                                      </p:cBhvr>
                                      <p:to>
                                        <p:strVal val="visible"/>
                                      </p:to>
                                    </p:set>
                                    <p:anim calcmode="lin" valueType="num">
                                      <p:cBhvr additive="base">
                                        <p:cTn id="57" dur="500" fill="hold"/>
                                        <p:tgtEl>
                                          <p:spTgt spid="37911"/>
                                        </p:tgtEl>
                                        <p:attrNameLst>
                                          <p:attrName>ppt_x</p:attrName>
                                        </p:attrNameLst>
                                      </p:cBhvr>
                                      <p:tavLst>
                                        <p:tav tm="0">
                                          <p:val>
                                            <p:strVal val="1+#ppt_w/2"/>
                                          </p:val>
                                        </p:tav>
                                        <p:tav tm="100000">
                                          <p:val>
                                            <p:strVal val="#ppt_x"/>
                                          </p:val>
                                        </p:tav>
                                      </p:tavLst>
                                    </p:anim>
                                    <p:anim calcmode="lin" valueType="num">
                                      <p:cBhvr additive="base">
                                        <p:cTn id="58" dur="500" fill="hold"/>
                                        <p:tgtEl>
                                          <p:spTgt spid="37911"/>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6120"/>
                            </p:stCondLst>
                            <p:childTnLst>
                              <p:par>
                                <p:cTn id="60" presetID="2" presetClass="entr" presetSubtype="4" fill="hold" grpId="0" nodeType="afterEffect">
                                  <p:stCondLst>
                                    <p:cond delay="0"/>
                                  </p:stCondLst>
                                  <p:childTnLst>
                                    <p:set>
                                      <p:cBhvr>
                                        <p:cTn id="61" dur="1" fill="hold">
                                          <p:stCondLst>
                                            <p:cond delay="0"/>
                                          </p:stCondLst>
                                        </p:cTn>
                                        <p:tgtEl>
                                          <p:spTgt spid="37892"/>
                                        </p:tgtEl>
                                        <p:attrNameLst>
                                          <p:attrName>style.visibility</p:attrName>
                                        </p:attrNameLst>
                                      </p:cBhvr>
                                      <p:to>
                                        <p:strVal val="visible"/>
                                      </p:to>
                                    </p:set>
                                    <p:anim calcmode="lin" valueType="num">
                                      <p:cBhvr additive="base">
                                        <p:cTn id="62" dur="500" fill="hold"/>
                                        <p:tgtEl>
                                          <p:spTgt spid="37892"/>
                                        </p:tgtEl>
                                        <p:attrNameLst>
                                          <p:attrName>ppt_x</p:attrName>
                                        </p:attrNameLst>
                                      </p:cBhvr>
                                      <p:tavLst>
                                        <p:tav tm="0">
                                          <p:val>
                                            <p:strVal val="#ppt_x"/>
                                          </p:val>
                                        </p:tav>
                                        <p:tav tm="100000">
                                          <p:val>
                                            <p:strVal val="#ppt_x"/>
                                          </p:val>
                                        </p:tav>
                                      </p:tavLst>
                                    </p:anim>
                                    <p:anim calcmode="lin" valueType="num">
                                      <p:cBhvr additive="base">
                                        <p:cTn id="63" dur="500" fill="hold"/>
                                        <p:tgtEl>
                                          <p:spTgt spid="37892"/>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620"/>
                            </p:stCondLst>
                            <p:childTnLst>
                              <p:par>
                                <p:cTn id="65" presetID="2" presetClass="entr" presetSubtype="8" fill="hold" grpId="0" nodeType="afterEffect">
                                  <p:stCondLst>
                                    <p:cond delay="0"/>
                                  </p:stCondLst>
                                  <p:childTnLst>
                                    <p:set>
                                      <p:cBhvr>
                                        <p:cTn id="66" dur="1" fill="hold">
                                          <p:stCondLst>
                                            <p:cond delay="0"/>
                                          </p:stCondLst>
                                        </p:cTn>
                                        <p:tgtEl>
                                          <p:spTgt spid="37904"/>
                                        </p:tgtEl>
                                        <p:attrNameLst>
                                          <p:attrName>style.visibility</p:attrName>
                                        </p:attrNameLst>
                                      </p:cBhvr>
                                      <p:to>
                                        <p:strVal val="visible"/>
                                      </p:to>
                                    </p:set>
                                    <p:anim calcmode="lin" valueType="num">
                                      <p:cBhvr additive="base">
                                        <p:cTn id="67" dur="500" fill="hold"/>
                                        <p:tgtEl>
                                          <p:spTgt spid="37904"/>
                                        </p:tgtEl>
                                        <p:attrNameLst>
                                          <p:attrName>ppt_x</p:attrName>
                                        </p:attrNameLst>
                                      </p:cBhvr>
                                      <p:tavLst>
                                        <p:tav tm="0">
                                          <p:val>
                                            <p:strVal val="0-#ppt_w/2"/>
                                          </p:val>
                                        </p:tav>
                                        <p:tav tm="100000">
                                          <p:val>
                                            <p:strVal val="#ppt_x"/>
                                          </p:val>
                                        </p:tav>
                                      </p:tavLst>
                                    </p:anim>
                                    <p:anim calcmode="lin" valueType="num">
                                      <p:cBhvr additive="base">
                                        <p:cTn id="68" dur="500" fill="hold"/>
                                        <p:tgtEl>
                                          <p:spTgt spid="379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build="p"/>
      <p:bldP spid="37892" grpId="0" animBg="1"/>
      <p:bldP spid="37895" grpId="0" animBg="1"/>
      <p:bldP spid="37904" grpId="0" animBg="1"/>
      <p:bldP spid="37909" grpId="0"/>
      <p:bldP spid="37910" grpId="0"/>
      <p:bldP spid="37911" grpId="0"/>
      <p:bldP spid="37912" grpId="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Slide Number Placeholder 4">
            <a:extLst>
              <a:ext uri="{FF2B5EF4-FFF2-40B4-BE49-F238E27FC236}">
                <a16:creationId xmlns:a16="http://schemas.microsoft.com/office/drawing/2014/main" id="{40D4890C-CB67-4895-845B-7E87C5AECA00}"/>
              </a:ext>
            </a:extLst>
          </p:cNvPr>
          <p:cNvSpPr>
            <a:spLocks noGrp="1"/>
          </p:cNvSpPr>
          <p:nvPr>
            <p:ph type="sldNum" sz="quarter" idx="10"/>
          </p:nvPr>
        </p:nvSpPr>
        <p:spPr/>
        <p:txBody>
          <a:bodyPr/>
          <a:lstStyle/>
          <a:p>
            <a:r>
              <a:rPr lang="en-GB" altLang="en-US"/>
              <a:t>Page </a:t>
            </a:r>
            <a:fld id="{A5FAB6F3-1A01-4A58-8E6D-DC173AC69633}" type="slidenum">
              <a:rPr lang="en-GB" altLang="en-US"/>
              <a:pPr/>
              <a:t>99</a:t>
            </a:fld>
            <a:r>
              <a:rPr lang="en-GB" altLang="en-US" sz="1400" b="0">
                <a:solidFill>
                  <a:schemeClr val="tx1"/>
                </a:solidFill>
              </a:rPr>
              <a:t> | 05 June 2006 | UNIX Fundamentals </a:t>
            </a:r>
          </a:p>
        </p:txBody>
      </p:sp>
      <p:sp>
        <p:nvSpPr>
          <p:cNvPr id="38914" name="Rectangle 2">
            <a:extLst>
              <a:ext uri="{FF2B5EF4-FFF2-40B4-BE49-F238E27FC236}">
                <a16:creationId xmlns:a16="http://schemas.microsoft.com/office/drawing/2014/main" id="{6AB678B9-D209-43D7-B919-5244E15CAEE9}"/>
              </a:ext>
            </a:extLst>
          </p:cNvPr>
          <p:cNvSpPr>
            <a:spLocks noGrp="1" noChangeArrowheads="1"/>
          </p:cNvSpPr>
          <p:nvPr>
            <p:ph type="title"/>
          </p:nvPr>
        </p:nvSpPr>
        <p:spPr/>
        <p:txBody>
          <a:bodyPr/>
          <a:lstStyle/>
          <a:p>
            <a:r>
              <a:rPr lang="en-US" altLang="en-US"/>
              <a:t>Permissions/File Access Modes</a:t>
            </a:r>
          </a:p>
        </p:txBody>
      </p:sp>
      <p:sp>
        <p:nvSpPr>
          <p:cNvPr id="38915" name="Rectangle 3">
            <a:extLst>
              <a:ext uri="{FF2B5EF4-FFF2-40B4-BE49-F238E27FC236}">
                <a16:creationId xmlns:a16="http://schemas.microsoft.com/office/drawing/2014/main" id="{FCA13E47-2421-46C4-B9F3-EAFD893532B5}"/>
              </a:ext>
            </a:extLst>
          </p:cNvPr>
          <p:cNvSpPr>
            <a:spLocks noGrp="1" noChangeArrowheads="1"/>
          </p:cNvSpPr>
          <p:nvPr>
            <p:ph type="body" sz="half" idx="1"/>
          </p:nvPr>
        </p:nvSpPr>
        <p:spPr>
          <a:xfrm>
            <a:off x="533400" y="1828800"/>
            <a:ext cx="3810000" cy="1600200"/>
          </a:xfrm>
        </p:spPr>
        <p:txBody>
          <a:bodyPr/>
          <a:lstStyle/>
          <a:p>
            <a:r>
              <a:rPr lang="en-US" altLang="en-US" sz="2000"/>
              <a:t>These show who owns the file and to which group it belongs.</a:t>
            </a:r>
          </a:p>
          <a:p>
            <a:r>
              <a:rPr lang="en-US" altLang="en-US" sz="2000"/>
              <a:t>Any user in this group has the group permissions seen earlier.</a:t>
            </a:r>
          </a:p>
        </p:txBody>
      </p:sp>
      <p:sp>
        <p:nvSpPr>
          <p:cNvPr id="38916" name="Text Box 4">
            <a:extLst>
              <a:ext uri="{FF2B5EF4-FFF2-40B4-BE49-F238E27FC236}">
                <a16:creationId xmlns:a16="http://schemas.microsoft.com/office/drawing/2014/main" id="{0E62B3BD-79FC-491A-860B-50BF40796A5B}"/>
              </a:ext>
            </a:extLst>
          </p:cNvPr>
          <p:cNvSpPr txBox="1">
            <a:spLocks noChangeArrowheads="1"/>
          </p:cNvSpPr>
          <p:nvPr/>
        </p:nvSpPr>
        <p:spPr bwMode="auto">
          <a:xfrm>
            <a:off x="971550" y="4941888"/>
            <a:ext cx="6985000" cy="8334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1200">
                <a:solidFill>
                  <a:srgbClr val="00FF00"/>
                </a:solidFill>
                <a:latin typeface="Courier New" panose="02070309020205020404" pitchFamily="49" charset="0"/>
              </a:rPr>
              <a:t>$ ls -l</a:t>
            </a:r>
          </a:p>
          <a:p>
            <a:pPr algn="l">
              <a:spcBef>
                <a:spcPct val="50000"/>
              </a:spcBef>
            </a:pPr>
            <a:r>
              <a:rPr lang="en-US" altLang="en-US" sz="1200">
                <a:solidFill>
                  <a:srgbClr val="00FF00"/>
                </a:solidFill>
                <a:latin typeface="Courier New" panose="02070309020205020404" pitchFamily="49" charset="0"/>
              </a:rPr>
              <a:t>-rwxrw-rw- 1 root	sys	34 Jul 15 12:50 file1.txt</a:t>
            </a:r>
          </a:p>
          <a:p>
            <a:pPr algn="l">
              <a:spcBef>
                <a:spcPct val="50000"/>
              </a:spcBef>
            </a:pPr>
            <a:r>
              <a:rPr lang="en-US" altLang="en-US" sz="1200">
                <a:solidFill>
                  <a:srgbClr val="00FF00"/>
                </a:solidFill>
                <a:latin typeface="Courier New" panose="02070309020205020404" pitchFamily="49" charset="0"/>
              </a:rPr>
              <a:t>$</a:t>
            </a:r>
          </a:p>
        </p:txBody>
      </p:sp>
      <p:sp>
        <p:nvSpPr>
          <p:cNvPr id="38919" name="Text Box 7">
            <a:extLst>
              <a:ext uri="{FF2B5EF4-FFF2-40B4-BE49-F238E27FC236}">
                <a16:creationId xmlns:a16="http://schemas.microsoft.com/office/drawing/2014/main" id="{7750BB13-2335-4576-82FA-BB345AE39F27}"/>
              </a:ext>
            </a:extLst>
          </p:cNvPr>
          <p:cNvSpPr txBox="1">
            <a:spLocks noChangeArrowheads="1"/>
          </p:cNvSpPr>
          <p:nvPr/>
        </p:nvSpPr>
        <p:spPr bwMode="auto">
          <a:xfrm>
            <a:off x="4572000" y="2133600"/>
            <a:ext cx="3886200" cy="5889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lgn="l">
              <a:spcBef>
                <a:spcPct val="50000"/>
              </a:spcBef>
            </a:pPr>
            <a:r>
              <a:rPr lang="en-US" altLang="en-US" sz="3200">
                <a:solidFill>
                  <a:srgbClr val="00FF00"/>
                </a:solidFill>
                <a:latin typeface="Courier New" panose="02070309020205020404" pitchFamily="49" charset="0"/>
              </a:rPr>
              <a:t>root   sys</a:t>
            </a:r>
          </a:p>
        </p:txBody>
      </p:sp>
      <p:sp>
        <p:nvSpPr>
          <p:cNvPr id="38920" name="AutoShape 8">
            <a:extLst>
              <a:ext uri="{FF2B5EF4-FFF2-40B4-BE49-F238E27FC236}">
                <a16:creationId xmlns:a16="http://schemas.microsoft.com/office/drawing/2014/main" id="{D4670037-8846-43DC-8671-CCCDB5AC827A}"/>
              </a:ext>
            </a:extLst>
          </p:cNvPr>
          <p:cNvSpPr>
            <a:spLocks/>
          </p:cNvSpPr>
          <p:nvPr/>
        </p:nvSpPr>
        <p:spPr bwMode="auto">
          <a:xfrm rot="-5400000">
            <a:off x="5067300" y="2705100"/>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8921" name="AutoShape 9">
            <a:extLst>
              <a:ext uri="{FF2B5EF4-FFF2-40B4-BE49-F238E27FC236}">
                <a16:creationId xmlns:a16="http://schemas.microsoft.com/office/drawing/2014/main" id="{BE484997-D690-4E4E-A76B-BAFEE95A4ED5}"/>
              </a:ext>
            </a:extLst>
          </p:cNvPr>
          <p:cNvSpPr>
            <a:spLocks/>
          </p:cNvSpPr>
          <p:nvPr/>
        </p:nvSpPr>
        <p:spPr bwMode="auto">
          <a:xfrm rot="-5400000">
            <a:off x="6667500" y="2705100"/>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8924" name="Text Box 12">
            <a:extLst>
              <a:ext uri="{FF2B5EF4-FFF2-40B4-BE49-F238E27FC236}">
                <a16:creationId xmlns:a16="http://schemas.microsoft.com/office/drawing/2014/main" id="{508DB7A8-822C-4DE4-B1D8-12DA444378AD}"/>
              </a:ext>
            </a:extLst>
          </p:cNvPr>
          <p:cNvSpPr txBox="1">
            <a:spLocks noChangeArrowheads="1"/>
          </p:cNvSpPr>
          <p:nvPr/>
        </p:nvSpPr>
        <p:spPr bwMode="auto">
          <a:xfrm>
            <a:off x="4724400" y="3352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800">
                <a:solidFill>
                  <a:schemeClr val="tx1"/>
                </a:solidFill>
              </a:rPr>
              <a:t>owner</a:t>
            </a:r>
            <a:endParaRPr lang="en-US" altLang="en-US" sz="2400">
              <a:solidFill>
                <a:schemeClr val="tx1"/>
              </a:solidFill>
            </a:endParaRPr>
          </a:p>
        </p:txBody>
      </p:sp>
      <p:sp>
        <p:nvSpPr>
          <p:cNvPr id="38925" name="Text Box 13">
            <a:extLst>
              <a:ext uri="{FF2B5EF4-FFF2-40B4-BE49-F238E27FC236}">
                <a16:creationId xmlns:a16="http://schemas.microsoft.com/office/drawing/2014/main" id="{3DD288C6-AC0C-4BED-AA02-D11D35AA1F0D}"/>
              </a:ext>
            </a:extLst>
          </p:cNvPr>
          <p:cNvSpPr txBox="1">
            <a:spLocks noChangeArrowheads="1"/>
          </p:cNvSpPr>
          <p:nvPr/>
        </p:nvSpPr>
        <p:spPr bwMode="auto">
          <a:xfrm>
            <a:off x="6400800" y="3352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800">
                <a:solidFill>
                  <a:schemeClr val="tx1"/>
                </a:solidFill>
              </a:rPr>
              <a:t>group</a:t>
            </a:r>
            <a:endParaRPr lang="en-US" altLang="en-US" sz="2400">
              <a:solidFill>
                <a:schemeClr val="tx1"/>
              </a:solidFill>
            </a:endParaRPr>
          </a:p>
        </p:txBody>
      </p:sp>
      <p:sp>
        <p:nvSpPr>
          <p:cNvPr id="38928" name="AutoShape 16">
            <a:extLst>
              <a:ext uri="{FF2B5EF4-FFF2-40B4-BE49-F238E27FC236}">
                <a16:creationId xmlns:a16="http://schemas.microsoft.com/office/drawing/2014/main" id="{DE7B9038-DABB-442E-BB47-6E9CD8B231A8}"/>
              </a:ext>
            </a:extLst>
          </p:cNvPr>
          <p:cNvSpPr>
            <a:spLocks noChangeArrowheads="1"/>
          </p:cNvSpPr>
          <p:nvPr/>
        </p:nvSpPr>
        <p:spPr bwMode="auto">
          <a:xfrm flipV="1">
            <a:off x="1763713" y="5084763"/>
            <a:ext cx="1800225" cy="504825"/>
          </a:xfrm>
          <a:prstGeom prst="wedgeEllipseCallout">
            <a:avLst>
              <a:gd name="adj1" fmla="val 106699"/>
              <a:gd name="adj2" fmla="val 539306"/>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endParaRPr lang="en-GB" altLang="en-US" sz="24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8914"/>
                                        </p:tgtEl>
                                        <p:attrNameLst>
                                          <p:attrName>style.visibility</p:attrName>
                                        </p:attrNameLst>
                                      </p:cBhvr>
                                      <p:to>
                                        <p:strVal val="visible"/>
                                      </p:to>
                                    </p:set>
                                    <p:anim calcmode="discrete" valueType="clr">
                                      <p:cBhvr override="childStyle">
                                        <p:cTn id="7" dur="80"/>
                                        <p:tgtEl>
                                          <p:spTgt spid="3891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8914"/>
                                        </p:tgtEl>
                                        <p:attrNameLst>
                                          <p:attrName>fillcolor</p:attrName>
                                        </p:attrNameLst>
                                      </p:cBhvr>
                                      <p:tavLst>
                                        <p:tav tm="0">
                                          <p:val>
                                            <p:clrVal>
                                              <a:schemeClr val="accent2"/>
                                            </p:clrVal>
                                          </p:val>
                                        </p:tav>
                                        <p:tav tm="50000">
                                          <p:val>
                                            <p:clrVal>
                                              <a:schemeClr val="hlink"/>
                                            </p:clrVal>
                                          </p:val>
                                        </p:tav>
                                      </p:tavLst>
                                    </p:anim>
                                    <p:set>
                                      <p:cBhvr>
                                        <p:cTn id="9" dur="80"/>
                                        <p:tgtEl>
                                          <p:spTgt spid="38914"/>
                                        </p:tgtEl>
                                        <p:attrNameLst>
                                          <p:attrName>fill.type</p:attrName>
                                        </p:attrNameLst>
                                      </p:cBhvr>
                                      <p:to>
                                        <p:strVal val="solid"/>
                                      </p:to>
                                    </p:set>
                                  </p:childTnLst>
                                </p:cTn>
                              </p:par>
                            </p:childTnLst>
                          </p:cTn>
                        </p:par>
                        <p:par>
                          <p:cTn id="10" fill="hold" nodeType="afterGroup">
                            <p:stCondLst>
                              <p:cond delay="1120"/>
                            </p:stCondLst>
                            <p:childTnLst>
                              <p:par>
                                <p:cTn id="11" presetID="5" presetClass="entr" presetSubtype="10" fill="hold" grpId="0" nodeType="afterEffect">
                                  <p:stCondLst>
                                    <p:cond delay="0"/>
                                  </p:stCondLst>
                                  <p:childTnLst>
                                    <p:set>
                                      <p:cBhvr>
                                        <p:cTn id="12" dur="1" fill="hold">
                                          <p:stCondLst>
                                            <p:cond delay="0"/>
                                          </p:stCondLst>
                                        </p:cTn>
                                        <p:tgtEl>
                                          <p:spTgt spid="38915">
                                            <p:txEl>
                                              <p:pRg st="0" end="0"/>
                                            </p:txEl>
                                          </p:spTgt>
                                        </p:tgtEl>
                                        <p:attrNameLst>
                                          <p:attrName>style.visibility</p:attrName>
                                        </p:attrNameLst>
                                      </p:cBhvr>
                                      <p:to>
                                        <p:strVal val="visible"/>
                                      </p:to>
                                    </p:set>
                                    <p:animEffect transition="in" filter="checkerboard(across)">
                                      <p:cBhvr>
                                        <p:cTn id="13" dur="500"/>
                                        <p:tgtEl>
                                          <p:spTgt spid="38915">
                                            <p:txEl>
                                              <p:pRg st="0" end="0"/>
                                            </p:txEl>
                                          </p:spTgt>
                                        </p:tgtEl>
                                      </p:cBhvr>
                                    </p:animEffect>
                                  </p:childTnLst>
                                </p:cTn>
                              </p:par>
                            </p:childTnLst>
                          </p:cTn>
                        </p:par>
                        <p:par>
                          <p:cTn id="14" fill="hold" nodeType="afterGroup">
                            <p:stCondLst>
                              <p:cond delay="1620"/>
                            </p:stCondLst>
                            <p:childTnLst>
                              <p:par>
                                <p:cTn id="15" presetID="2" presetClass="entr" presetSubtype="4" fill="hold" grpId="0" nodeType="afterEffect">
                                  <p:stCondLst>
                                    <p:cond delay="0"/>
                                  </p:stCondLst>
                                  <p:childTnLst>
                                    <p:set>
                                      <p:cBhvr>
                                        <p:cTn id="16" dur="1" fill="hold">
                                          <p:stCondLst>
                                            <p:cond delay="0"/>
                                          </p:stCondLst>
                                        </p:cTn>
                                        <p:tgtEl>
                                          <p:spTgt spid="38919"/>
                                        </p:tgtEl>
                                        <p:attrNameLst>
                                          <p:attrName>style.visibility</p:attrName>
                                        </p:attrNameLst>
                                      </p:cBhvr>
                                      <p:to>
                                        <p:strVal val="visible"/>
                                      </p:to>
                                    </p:set>
                                    <p:anim calcmode="lin" valueType="num">
                                      <p:cBhvr additive="base">
                                        <p:cTn id="17" dur="500" fill="hold"/>
                                        <p:tgtEl>
                                          <p:spTgt spid="38919"/>
                                        </p:tgtEl>
                                        <p:attrNameLst>
                                          <p:attrName>ppt_x</p:attrName>
                                        </p:attrNameLst>
                                      </p:cBhvr>
                                      <p:tavLst>
                                        <p:tav tm="0">
                                          <p:val>
                                            <p:strVal val="#ppt_x"/>
                                          </p:val>
                                        </p:tav>
                                        <p:tav tm="100000">
                                          <p:val>
                                            <p:strVal val="#ppt_x"/>
                                          </p:val>
                                        </p:tav>
                                      </p:tavLst>
                                    </p:anim>
                                    <p:anim calcmode="lin" valueType="num">
                                      <p:cBhvr additive="base">
                                        <p:cTn id="18" dur="500" fill="hold"/>
                                        <p:tgtEl>
                                          <p:spTgt spid="3891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120"/>
                            </p:stCondLst>
                            <p:childTnLst>
                              <p:par>
                                <p:cTn id="20" presetID="2" presetClass="entr" presetSubtype="4" fill="hold" grpId="0" nodeType="afterEffect">
                                  <p:stCondLst>
                                    <p:cond delay="0"/>
                                  </p:stCondLst>
                                  <p:childTnLst>
                                    <p:set>
                                      <p:cBhvr>
                                        <p:cTn id="21" dur="1" fill="hold">
                                          <p:stCondLst>
                                            <p:cond delay="0"/>
                                          </p:stCondLst>
                                        </p:cTn>
                                        <p:tgtEl>
                                          <p:spTgt spid="38916"/>
                                        </p:tgtEl>
                                        <p:attrNameLst>
                                          <p:attrName>style.visibility</p:attrName>
                                        </p:attrNameLst>
                                      </p:cBhvr>
                                      <p:to>
                                        <p:strVal val="visible"/>
                                      </p:to>
                                    </p:set>
                                    <p:anim calcmode="lin" valueType="num">
                                      <p:cBhvr additive="base">
                                        <p:cTn id="22" dur="500" fill="hold"/>
                                        <p:tgtEl>
                                          <p:spTgt spid="38916"/>
                                        </p:tgtEl>
                                        <p:attrNameLst>
                                          <p:attrName>ppt_x</p:attrName>
                                        </p:attrNameLst>
                                      </p:cBhvr>
                                      <p:tavLst>
                                        <p:tav tm="0">
                                          <p:val>
                                            <p:strVal val="#ppt_x"/>
                                          </p:val>
                                        </p:tav>
                                        <p:tav tm="100000">
                                          <p:val>
                                            <p:strVal val="#ppt_x"/>
                                          </p:val>
                                        </p:tav>
                                      </p:tavLst>
                                    </p:anim>
                                    <p:anim calcmode="lin" valueType="num">
                                      <p:cBhvr additive="base">
                                        <p:cTn id="23" dur="500" fill="hold"/>
                                        <p:tgtEl>
                                          <p:spTgt spid="38916"/>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620"/>
                            </p:stCondLst>
                            <p:childTnLst>
                              <p:par>
                                <p:cTn id="25" presetID="2" presetClass="entr" presetSubtype="8" fill="hold" grpId="0" nodeType="afterEffect">
                                  <p:stCondLst>
                                    <p:cond delay="0"/>
                                  </p:stCondLst>
                                  <p:childTnLst>
                                    <p:set>
                                      <p:cBhvr>
                                        <p:cTn id="26" dur="1" fill="hold">
                                          <p:stCondLst>
                                            <p:cond delay="0"/>
                                          </p:stCondLst>
                                        </p:cTn>
                                        <p:tgtEl>
                                          <p:spTgt spid="38928"/>
                                        </p:tgtEl>
                                        <p:attrNameLst>
                                          <p:attrName>style.visibility</p:attrName>
                                        </p:attrNameLst>
                                      </p:cBhvr>
                                      <p:to>
                                        <p:strVal val="visible"/>
                                      </p:to>
                                    </p:set>
                                    <p:anim calcmode="lin" valueType="num">
                                      <p:cBhvr additive="base">
                                        <p:cTn id="27" dur="500" fill="hold"/>
                                        <p:tgtEl>
                                          <p:spTgt spid="38928"/>
                                        </p:tgtEl>
                                        <p:attrNameLst>
                                          <p:attrName>ppt_x</p:attrName>
                                        </p:attrNameLst>
                                      </p:cBhvr>
                                      <p:tavLst>
                                        <p:tav tm="0">
                                          <p:val>
                                            <p:strVal val="0-#ppt_w/2"/>
                                          </p:val>
                                        </p:tav>
                                        <p:tav tm="100000">
                                          <p:val>
                                            <p:strVal val="#ppt_x"/>
                                          </p:val>
                                        </p:tav>
                                      </p:tavLst>
                                    </p:anim>
                                    <p:anim calcmode="lin" valueType="num">
                                      <p:cBhvr additive="base">
                                        <p:cTn id="28" dur="500" fill="hold"/>
                                        <p:tgtEl>
                                          <p:spTgt spid="3892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38920"/>
                                        </p:tgtEl>
                                        <p:attrNameLst>
                                          <p:attrName>style.visibility</p:attrName>
                                        </p:attrNameLst>
                                      </p:cBhvr>
                                      <p:to>
                                        <p:strVal val="visible"/>
                                      </p:to>
                                    </p:set>
                                    <p:anim calcmode="lin" valueType="num">
                                      <p:cBhvr additive="base">
                                        <p:cTn id="33" dur="500" fill="hold"/>
                                        <p:tgtEl>
                                          <p:spTgt spid="38920"/>
                                        </p:tgtEl>
                                        <p:attrNameLst>
                                          <p:attrName>ppt_x</p:attrName>
                                        </p:attrNameLst>
                                      </p:cBhvr>
                                      <p:tavLst>
                                        <p:tav tm="0">
                                          <p:val>
                                            <p:strVal val="1+#ppt_w/2"/>
                                          </p:val>
                                        </p:tav>
                                        <p:tav tm="100000">
                                          <p:val>
                                            <p:strVal val="#ppt_x"/>
                                          </p:val>
                                        </p:tav>
                                      </p:tavLst>
                                    </p:anim>
                                    <p:anim calcmode="lin" valueType="num">
                                      <p:cBhvr additive="base">
                                        <p:cTn id="34" dur="500" fill="hold"/>
                                        <p:tgtEl>
                                          <p:spTgt spid="38920"/>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38924"/>
                                        </p:tgtEl>
                                        <p:attrNameLst>
                                          <p:attrName>style.visibility</p:attrName>
                                        </p:attrNameLst>
                                      </p:cBhvr>
                                      <p:to>
                                        <p:strVal val="visible"/>
                                      </p:to>
                                    </p:set>
                                    <p:anim calcmode="lin" valueType="num">
                                      <p:cBhvr additive="base">
                                        <p:cTn id="37" dur="500" fill="hold"/>
                                        <p:tgtEl>
                                          <p:spTgt spid="38924"/>
                                        </p:tgtEl>
                                        <p:attrNameLst>
                                          <p:attrName>ppt_x</p:attrName>
                                        </p:attrNameLst>
                                      </p:cBhvr>
                                      <p:tavLst>
                                        <p:tav tm="0">
                                          <p:val>
                                            <p:strVal val="1+#ppt_w/2"/>
                                          </p:val>
                                        </p:tav>
                                        <p:tav tm="100000">
                                          <p:val>
                                            <p:strVal val="#ppt_x"/>
                                          </p:val>
                                        </p:tav>
                                      </p:tavLst>
                                    </p:anim>
                                    <p:anim calcmode="lin" valueType="num">
                                      <p:cBhvr additive="base">
                                        <p:cTn id="38" dur="500" fill="hold"/>
                                        <p:tgtEl>
                                          <p:spTgt spid="3892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38921"/>
                                        </p:tgtEl>
                                        <p:attrNameLst>
                                          <p:attrName>style.visibility</p:attrName>
                                        </p:attrNameLst>
                                      </p:cBhvr>
                                      <p:to>
                                        <p:strVal val="visible"/>
                                      </p:to>
                                    </p:set>
                                    <p:anim calcmode="lin" valueType="num">
                                      <p:cBhvr additive="base">
                                        <p:cTn id="43" dur="500" fill="hold"/>
                                        <p:tgtEl>
                                          <p:spTgt spid="38921"/>
                                        </p:tgtEl>
                                        <p:attrNameLst>
                                          <p:attrName>ppt_x</p:attrName>
                                        </p:attrNameLst>
                                      </p:cBhvr>
                                      <p:tavLst>
                                        <p:tav tm="0">
                                          <p:val>
                                            <p:strVal val="1+#ppt_w/2"/>
                                          </p:val>
                                        </p:tav>
                                        <p:tav tm="100000">
                                          <p:val>
                                            <p:strVal val="#ppt_x"/>
                                          </p:val>
                                        </p:tav>
                                      </p:tavLst>
                                    </p:anim>
                                    <p:anim calcmode="lin" valueType="num">
                                      <p:cBhvr additive="base">
                                        <p:cTn id="44" dur="500" fill="hold"/>
                                        <p:tgtEl>
                                          <p:spTgt spid="3892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38925"/>
                                        </p:tgtEl>
                                        <p:attrNameLst>
                                          <p:attrName>style.visibility</p:attrName>
                                        </p:attrNameLst>
                                      </p:cBhvr>
                                      <p:to>
                                        <p:strVal val="visible"/>
                                      </p:to>
                                    </p:set>
                                    <p:anim calcmode="lin" valueType="num">
                                      <p:cBhvr additive="base">
                                        <p:cTn id="47" dur="500" fill="hold"/>
                                        <p:tgtEl>
                                          <p:spTgt spid="38925"/>
                                        </p:tgtEl>
                                        <p:attrNameLst>
                                          <p:attrName>ppt_x</p:attrName>
                                        </p:attrNameLst>
                                      </p:cBhvr>
                                      <p:tavLst>
                                        <p:tav tm="0">
                                          <p:val>
                                            <p:strVal val="1+#ppt_w/2"/>
                                          </p:val>
                                        </p:tav>
                                        <p:tav tm="100000">
                                          <p:val>
                                            <p:strVal val="#ppt_x"/>
                                          </p:val>
                                        </p:tav>
                                      </p:tavLst>
                                    </p:anim>
                                    <p:anim calcmode="lin" valueType="num">
                                      <p:cBhvr additive="base">
                                        <p:cTn id="48" dur="500" fill="hold"/>
                                        <p:tgtEl>
                                          <p:spTgt spid="38925"/>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38915">
                                            <p:txEl>
                                              <p:pRg st="1" end="1"/>
                                            </p:txEl>
                                          </p:spTgt>
                                        </p:tgtEl>
                                        <p:attrNameLst>
                                          <p:attrName>style.visibility</p:attrName>
                                        </p:attrNameLst>
                                      </p:cBhvr>
                                      <p:to>
                                        <p:strVal val="visible"/>
                                      </p:to>
                                    </p:set>
                                    <p:animEffect transition="in" filter="checkerboard(across)">
                                      <p:cBhvr>
                                        <p:cTn id="53" dur="500"/>
                                        <p:tgtEl>
                                          <p:spTgt spid="38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5" grpId="0" uiExpand="1" build="p"/>
      <p:bldP spid="38916" grpId="0" animBg="1"/>
      <p:bldP spid="38919" grpId="0" animBg="1"/>
      <p:bldP spid="38924" grpId="0"/>
      <p:bldP spid="38925" grpId="0"/>
      <p:bldP spid="38928" grpId="0" animBg="1"/>
    </p:bldLst>
  </p:timing>
</p:sld>
</file>

<file path=ppt/theme/theme1.xml><?xml version="1.0" encoding="utf-8"?>
<a:theme xmlns:a="http://schemas.openxmlformats.org/drawingml/2006/main" name="Thesaurus Template">
  <a:themeElements>
    <a:clrScheme name="Thesaurus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hesaurus Templa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4400" b="0" i="0" u="none" strike="noStrike" cap="none" normalizeH="0" baseline="0" smtClean="0">
            <a:ln>
              <a:noFill/>
            </a:ln>
            <a:solidFill>
              <a:schemeClr val="tx2"/>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4400" b="0" i="0" u="none" strike="noStrike" cap="none" normalizeH="0" baseline="0" smtClean="0">
            <a:ln>
              <a:noFill/>
            </a:ln>
            <a:solidFill>
              <a:schemeClr val="tx2"/>
            </a:solidFill>
            <a:effectLst/>
            <a:latin typeface="Times New Roman" panose="02020603050405020304" pitchFamily="18" charset="0"/>
          </a:defRPr>
        </a:defPPr>
      </a:lstStyle>
    </a:lnDef>
  </a:objectDefaults>
  <a:extraClrSchemeLst>
    <a:extraClrScheme>
      <a:clrScheme name="Thesaurus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esaurus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esaurus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esaurus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esaurus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esaurus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esaurus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6568</TotalTime>
  <Words>15684</Words>
  <Application>Microsoft Office PowerPoint</Application>
  <PresentationFormat>On-screen Show (4:3)</PresentationFormat>
  <Paragraphs>1742</Paragraphs>
  <Slides>122</Slides>
  <Notes>113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122</vt:i4>
      </vt:variant>
    </vt:vector>
  </HeadingPairs>
  <TitlesOfParts>
    <vt:vector size="131" baseType="lpstr">
      <vt:lpstr>Times New Roman</vt:lpstr>
      <vt:lpstr>Arial</vt:lpstr>
      <vt:lpstr>Wingdings</vt:lpstr>
      <vt:lpstr>Verdana</vt:lpstr>
      <vt:lpstr>Courier New</vt:lpstr>
      <vt:lpstr>Arial Narrow</vt:lpstr>
      <vt:lpstr>Thesaurus Template</vt:lpstr>
      <vt:lpstr>Visio 2000 Drawing</vt:lpstr>
      <vt:lpstr>Microsoft Word Document</vt:lpstr>
      <vt:lpstr>PowerPoint Presentation</vt:lpstr>
      <vt:lpstr>FACILITIES</vt:lpstr>
      <vt:lpstr>INTRODUCTIONS</vt:lpstr>
      <vt:lpstr>UNIX Fundamentals COURSE AGENDA PART I</vt:lpstr>
      <vt:lpstr>UNIX Fundamentals  COURSE AGENDA PART II</vt:lpstr>
      <vt:lpstr>UNIX Fundamentals Part I</vt:lpstr>
      <vt:lpstr>UNIX History</vt:lpstr>
      <vt:lpstr>UNIX History</vt:lpstr>
      <vt:lpstr>UNIX History</vt:lpstr>
      <vt:lpstr>UNIX History</vt:lpstr>
      <vt:lpstr>UNIX History</vt:lpstr>
      <vt:lpstr>UNIX History</vt:lpstr>
      <vt:lpstr>UNIX History</vt:lpstr>
      <vt:lpstr>UNIX Fundamentals Part I</vt:lpstr>
      <vt:lpstr>The Many Flavours of UNIX</vt:lpstr>
      <vt:lpstr>UNIX Fundamentals Part I</vt:lpstr>
      <vt:lpstr>The Structure of UNIX</vt:lpstr>
      <vt:lpstr>UNIX Fundamentals Part I</vt:lpstr>
      <vt:lpstr>The Kernel</vt:lpstr>
      <vt:lpstr>The Kernel</vt:lpstr>
      <vt:lpstr>UNIX Fundamentals Part I</vt:lpstr>
      <vt:lpstr>The Shell - I</vt:lpstr>
      <vt:lpstr>The Shell -II</vt:lpstr>
      <vt:lpstr>The Shell - III</vt:lpstr>
      <vt:lpstr>The Shell - IV</vt:lpstr>
      <vt:lpstr>The Shell V</vt:lpstr>
      <vt:lpstr>The Shell - VI</vt:lpstr>
      <vt:lpstr>The Shell - VII</vt:lpstr>
      <vt:lpstr>The Shell VIII</vt:lpstr>
      <vt:lpstr>UNIX Fundamentals Part I</vt:lpstr>
      <vt:lpstr>Filesystems</vt:lpstr>
      <vt:lpstr>Filesystems</vt:lpstr>
      <vt:lpstr>Structure of UNIX Checkpoint - 1</vt:lpstr>
      <vt:lpstr>Structure of UNIX Checkpoint - 2</vt:lpstr>
      <vt:lpstr>UNIX Fundamentals Part I</vt:lpstr>
      <vt:lpstr>Accessing UNIX Systems</vt:lpstr>
      <vt:lpstr>Logging on &amp; off</vt:lpstr>
      <vt:lpstr>Logging on &amp; off</vt:lpstr>
      <vt:lpstr>Logging on &amp; off</vt:lpstr>
      <vt:lpstr>Logging on &amp; off</vt:lpstr>
      <vt:lpstr>UNIX Fundamentals Part I</vt:lpstr>
      <vt:lpstr>whoami &amp; whereami?</vt:lpstr>
      <vt:lpstr>whoami &amp; whereami?</vt:lpstr>
      <vt:lpstr>UNIX Fundamentals Part I</vt:lpstr>
      <vt:lpstr>Accessing UNIX Systems</vt:lpstr>
      <vt:lpstr>Accessing UNIX Systems Checkpoint</vt:lpstr>
      <vt:lpstr>EXERCISE 1 Accessing UNIX Systems</vt:lpstr>
      <vt:lpstr>EXERCISE 2 UNIX Commands &amp; Shell Basics</vt:lpstr>
      <vt:lpstr>UNIX Fundamentals Part I</vt:lpstr>
      <vt:lpstr>Processes</vt:lpstr>
      <vt:lpstr>UNIX Fundamentals Part I</vt:lpstr>
      <vt:lpstr>Process Types - I</vt:lpstr>
      <vt:lpstr>Process Types - II</vt:lpstr>
      <vt:lpstr>Process Types - III</vt:lpstr>
      <vt:lpstr>UNIX Fundamentals Part I</vt:lpstr>
      <vt:lpstr>Job Control For Processes - I</vt:lpstr>
      <vt:lpstr>Job Control For Processes - II</vt:lpstr>
      <vt:lpstr>Job Control For Processes - III</vt:lpstr>
      <vt:lpstr>UNIX Fundamentals Part I</vt:lpstr>
      <vt:lpstr>Process Lifecycle - I</vt:lpstr>
      <vt:lpstr>Process Lifecycle - II</vt:lpstr>
      <vt:lpstr>Process Lifecycle - III</vt:lpstr>
      <vt:lpstr>Process Lifecycle - IV</vt:lpstr>
      <vt:lpstr>UNIX Fundamentals Part I</vt:lpstr>
      <vt:lpstr>Process Control - I</vt:lpstr>
      <vt:lpstr>Process Control – II Signals</vt:lpstr>
      <vt:lpstr>Process Control - III</vt:lpstr>
      <vt:lpstr>UNIX Fundamentals Part I</vt:lpstr>
      <vt:lpstr>Process Attributes - 1</vt:lpstr>
      <vt:lpstr>Process Attributes - 2</vt:lpstr>
      <vt:lpstr>Process Attributes - 3</vt:lpstr>
      <vt:lpstr>Process Attributes - 4</vt:lpstr>
      <vt:lpstr>Process Attributes - 5</vt:lpstr>
      <vt:lpstr>Process Attributes - 6</vt:lpstr>
      <vt:lpstr>Processes Checkpoint (1)</vt:lpstr>
      <vt:lpstr>Processes Checkpoint (2)</vt:lpstr>
      <vt:lpstr>EXERCISE 3 UNIX Processes &amp; Job Control</vt:lpstr>
      <vt:lpstr>UNIX Fundamentals Part I</vt:lpstr>
      <vt:lpstr>Filesystems &amp; Directories</vt:lpstr>
      <vt:lpstr>Directory Structures</vt:lpstr>
      <vt:lpstr>Directory Structures</vt:lpstr>
      <vt:lpstr>Directory Structures</vt:lpstr>
      <vt:lpstr>Directory Structures</vt:lpstr>
      <vt:lpstr>Directory Structures</vt:lpstr>
      <vt:lpstr>Directory Structures</vt:lpstr>
      <vt:lpstr>Directory Structures</vt:lpstr>
      <vt:lpstr>Directory Structures</vt:lpstr>
      <vt:lpstr>Directory Structures</vt:lpstr>
      <vt:lpstr>Directory Structures</vt:lpstr>
      <vt:lpstr>UNIX Fundamentals Part I</vt:lpstr>
      <vt:lpstr>Permissions/File Access Modes</vt:lpstr>
      <vt:lpstr>Permissions/File Access Modes</vt:lpstr>
      <vt:lpstr>Permissions/File Access Modes</vt:lpstr>
      <vt:lpstr>Permissions/File Access Modes</vt:lpstr>
      <vt:lpstr>Permissions/File Access Modes</vt:lpstr>
      <vt:lpstr>Permissions/File Access Modes</vt:lpstr>
      <vt:lpstr>Permissions/File Access Modes</vt:lpstr>
      <vt:lpstr>Permissions/File Access Modes</vt:lpstr>
      <vt:lpstr>Permissions/File Access Modes</vt:lpstr>
      <vt:lpstr>Permissions/File Access Modes</vt:lpstr>
      <vt:lpstr>Permissions/File Access Modes</vt:lpstr>
      <vt:lpstr>PowerPoint Presentation</vt:lpstr>
      <vt:lpstr>UNIX Fundamentals Part I</vt:lpstr>
      <vt:lpstr>Directory &amp; File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Filesystems &amp; Directories Checkpoint (1)</vt:lpstr>
      <vt:lpstr>Filesystems &amp; Directories Checkpoint (2)</vt:lpstr>
      <vt:lpstr>EXERCISE 4 Filesystems &amp; Directories</vt:lpstr>
      <vt:lpstr>UNIX Fundamentals Part I</vt:lpstr>
      <vt:lpstr>Devices I</vt:lpstr>
      <vt:lpstr>Devices II</vt:lpstr>
      <vt:lpstr>Device Examples</vt:lpstr>
      <vt:lpstr>Devices Checkpoint</vt:lpstr>
      <vt:lpstr>Fin (End of Part I)</vt:lpstr>
    </vt:vector>
  </TitlesOfParts>
  <Manager>Ray Lowes</Manager>
  <Company>HSBC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Fundamentals</dc:title>
  <dc:subject>PART I</dc:subject>
  <dc:creator>G. Hounsell</dc:creator>
  <cp:lastModifiedBy>Gerry Hounsell</cp:lastModifiedBy>
  <cp:revision>226</cp:revision>
  <dcterms:created xsi:type="dcterms:W3CDTF">2002-07-10T14:14:15Z</dcterms:created>
  <dcterms:modified xsi:type="dcterms:W3CDTF">2021-07-07T21:34:23Z</dcterms:modified>
</cp:coreProperties>
</file>