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Roboto Medium"/>
      <p:regular r:id="rId49"/>
      <p:bold r:id="rId50"/>
      <p:italic r:id="rId51"/>
      <p:boldItalic r:id="rId52"/>
    </p:embeddedFont>
    <p:embeddedFont>
      <p:font typeface="Source Code Pr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Roboto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Medium-italic.fntdata"/><Relationship Id="rId50" Type="http://schemas.openxmlformats.org/officeDocument/2006/relationships/font" Target="fonts/RobotoMedium-bold.fntdata"/><Relationship Id="rId53" Type="http://schemas.openxmlformats.org/officeDocument/2006/relationships/font" Target="fonts/SourceCodePro-regular.fntdata"/><Relationship Id="rId52" Type="http://schemas.openxmlformats.org/officeDocument/2006/relationships/font" Target="fonts/RobotoMedium-boldItalic.fntdata"/><Relationship Id="rId11" Type="http://schemas.openxmlformats.org/officeDocument/2006/relationships/slide" Target="slides/slide7.xml"/><Relationship Id="rId55" Type="http://schemas.openxmlformats.org/officeDocument/2006/relationships/font" Target="fonts/SourceCodePro-italic.fntdata"/><Relationship Id="rId10" Type="http://schemas.openxmlformats.org/officeDocument/2006/relationships/slide" Target="slides/slide6.xml"/><Relationship Id="rId54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SourceCodePr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5b7791e4c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5b7791e4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5b7791e4c_1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5b7791e4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b7791e4c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5b7791e4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5b7791e4c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5b7791e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5b7791e4c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5b7791e4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5b7791e4c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5b7791e4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5b7791e4c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5b7791e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5b7791e4c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5b7791e4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5b7791e4c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5b7791e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5b7791e4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5b7791e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5b7791e4c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5b7791e4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5b7791e4c_1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5b7791e4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5b7791e4c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5b7791e4c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5b7791e4c_1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5b7791e4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5b7791e4c_1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5b7791e4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5b7791e4c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5b7791e4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5b7791e4c_1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5b7791e4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5b7791e4c_1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5b7791e4c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5b7791e4c_1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5b7791e4c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5b7791e4c_1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5b7791e4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5b7791e4c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5b7791e4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5b7791e4c_1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5b7791e4c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5b7791e4c_1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5b7791e4c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5b7791e4c_1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5b7791e4c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5b7791e4c_1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5b7791e4c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5b7791e4c_1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5b7791e4c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5b7791e4c_1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5b7791e4c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5b7791e4c_1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5b7791e4c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5b7791e4c_1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95b7791e4c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5b7791e4c_1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5b7791e4c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5b7791e4c_1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5b7791e4c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5b7791e4c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5b7791e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5b7791e4c_1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5b7791e4c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5b7791e4c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5b7791e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5b7791e4c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5b7791e4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5b7791e4c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5b7791e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5b7791e4c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5b7791e4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5b7791e4c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5b7791e4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linkedin.com/company/wso2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twitter.com/wso2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hyperlink" Target="https://www.youtube.com/user/WSO2TechFlicks?sub_confirmation=1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s://www.facebook.com/WSO2Inc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600" y="-20775"/>
            <a:ext cx="9162000" cy="520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7950" y="794325"/>
            <a:ext cx="784800" cy="308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26475" y="3693550"/>
            <a:ext cx="4197000" cy="2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60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11419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1335133" y="3578701"/>
            <a:ext cx="226200" cy="195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1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1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1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1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88" name="Google Shape;88;p11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White )">
  <p:cSld name="BLANK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2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2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2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2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Dark Grey )">
  <p:cSld name="BLANK_1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3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3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3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Yellow )">
  <p:cSld name="BLANK_1_1_1">
    <p:bg>
      <p:bgPr>
        <a:solidFill>
          <a:schemeClr val="accen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4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4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4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Cool Grey )">
  <p:cSld name="BLANK_1_1_1_1">
    <p:bg>
      <p:bgPr>
        <a:solidFill>
          <a:schemeClr val="accent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5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5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5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>
  <p:cSld name="BLANK_1_1_1_2">
    <p:bg>
      <p:bgPr>
        <a:solidFill>
          <a:schemeClr val="accen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6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9" name="Google Shape;119;p16"/>
          <p:cNvCxnSpPr>
            <a:endCxn id="120" idx="2"/>
          </p:cNvCxnSpPr>
          <p:nvPr/>
        </p:nvCxnSpPr>
        <p:spPr>
          <a:xfrm flipH="1" rot="10800000">
            <a:off x="6750" y="4112913"/>
            <a:ext cx="429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>
            <a:stCxn id="120" idx="6"/>
          </p:cNvCxnSpPr>
          <p:nvPr/>
        </p:nvCxnSpPr>
        <p:spPr>
          <a:xfrm>
            <a:off x="4845150" y="4112913"/>
            <a:ext cx="429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6"/>
          <p:cNvSpPr/>
          <p:nvPr/>
        </p:nvSpPr>
        <p:spPr>
          <a:xfrm>
            <a:off x="4298850" y="3839763"/>
            <a:ext cx="546300" cy="54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16"/>
          <p:cNvGrpSpPr/>
          <p:nvPr/>
        </p:nvGrpSpPr>
        <p:grpSpPr>
          <a:xfrm>
            <a:off x="4469012" y="3943034"/>
            <a:ext cx="206046" cy="339995"/>
            <a:chOff x="2220125" y="238125"/>
            <a:chExt cx="3179725" cy="5238750"/>
          </a:xfrm>
        </p:grpSpPr>
        <p:sp>
          <p:nvSpPr>
            <p:cNvPr id="123" name="Google Shape;123;p16"/>
            <p:cNvSpPr/>
            <p:nvPr/>
          </p:nvSpPr>
          <p:spPr>
            <a:xfrm>
              <a:off x="3184450" y="4251875"/>
              <a:ext cx="1251075" cy="1225000"/>
            </a:xfrm>
            <a:custGeom>
              <a:rect b="b" l="l" r="r" t="t"/>
              <a:pathLst>
                <a:path extrusionOk="0" h="49000" w="50043">
                  <a:moveTo>
                    <a:pt x="19809" y="1"/>
                  </a:moveTo>
                  <a:lnTo>
                    <a:pt x="15639" y="2086"/>
                  </a:lnTo>
                  <a:lnTo>
                    <a:pt x="11469" y="4171"/>
                  </a:lnTo>
                  <a:lnTo>
                    <a:pt x="7298" y="7299"/>
                  </a:lnTo>
                  <a:lnTo>
                    <a:pt x="4171" y="10426"/>
                  </a:lnTo>
                  <a:lnTo>
                    <a:pt x="2086" y="14596"/>
                  </a:lnTo>
                  <a:lnTo>
                    <a:pt x="1043" y="19809"/>
                  </a:lnTo>
                  <a:lnTo>
                    <a:pt x="1" y="23979"/>
                  </a:lnTo>
                  <a:lnTo>
                    <a:pt x="1043" y="29192"/>
                  </a:lnTo>
                  <a:lnTo>
                    <a:pt x="2086" y="34404"/>
                  </a:lnTo>
                  <a:lnTo>
                    <a:pt x="4171" y="38575"/>
                  </a:lnTo>
                  <a:lnTo>
                    <a:pt x="7298" y="41702"/>
                  </a:lnTo>
                  <a:lnTo>
                    <a:pt x="11469" y="44830"/>
                  </a:lnTo>
                  <a:lnTo>
                    <a:pt x="15639" y="46915"/>
                  </a:lnTo>
                  <a:lnTo>
                    <a:pt x="19809" y="47957"/>
                  </a:lnTo>
                  <a:lnTo>
                    <a:pt x="25022" y="49000"/>
                  </a:lnTo>
                  <a:lnTo>
                    <a:pt x="30234" y="47957"/>
                  </a:lnTo>
                  <a:lnTo>
                    <a:pt x="34404" y="46915"/>
                  </a:lnTo>
                  <a:lnTo>
                    <a:pt x="38574" y="44830"/>
                  </a:lnTo>
                  <a:lnTo>
                    <a:pt x="42745" y="41702"/>
                  </a:lnTo>
                  <a:lnTo>
                    <a:pt x="45872" y="38575"/>
                  </a:lnTo>
                  <a:lnTo>
                    <a:pt x="47957" y="34404"/>
                  </a:lnTo>
                  <a:lnTo>
                    <a:pt x="49000" y="29192"/>
                  </a:lnTo>
                  <a:lnTo>
                    <a:pt x="50042" y="23979"/>
                  </a:lnTo>
                  <a:lnTo>
                    <a:pt x="49000" y="19809"/>
                  </a:lnTo>
                  <a:lnTo>
                    <a:pt x="47957" y="14596"/>
                  </a:lnTo>
                  <a:lnTo>
                    <a:pt x="45872" y="10426"/>
                  </a:lnTo>
                  <a:lnTo>
                    <a:pt x="42745" y="7299"/>
                  </a:lnTo>
                  <a:lnTo>
                    <a:pt x="38574" y="4171"/>
                  </a:lnTo>
                  <a:lnTo>
                    <a:pt x="34404" y="2086"/>
                  </a:lnTo>
                  <a:lnTo>
                    <a:pt x="30234" y="1"/>
                  </a:lnTo>
                  <a:close/>
                </a:path>
              </a:pathLst>
            </a:custGeom>
            <a:solidFill>
              <a:srgbClr val="FFC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220125" y="238125"/>
              <a:ext cx="3179725" cy="3701025"/>
            </a:xfrm>
            <a:custGeom>
              <a:rect b="b" l="l" r="r" t="t"/>
              <a:pathLst>
                <a:path extrusionOk="0" h="148041" w="127189">
                  <a:moveTo>
                    <a:pt x="57339" y="0"/>
                  </a:moveTo>
                  <a:lnTo>
                    <a:pt x="51084" y="1043"/>
                  </a:lnTo>
                  <a:lnTo>
                    <a:pt x="44829" y="2085"/>
                  </a:lnTo>
                  <a:lnTo>
                    <a:pt x="38574" y="4170"/>
                  </a:lnTo>
                  <a:lnTo>
                    <a:pt x="28148" y="10425"/>
                  </a:lnTo>
                  <a:lnTo>
                    <a:pt x="18766" y="18766"/>
                  </a:lnTo>
                  <a:lnTo>
                    <a:pt x="10425" y="28149"/>
                  </a:lnTo>
                  <a:lnTo>
                    <a:pt x="5213" y="38574"/>
                  </a:lnTo>
                  <a:lnTo>
                    <a:pt x="2085" y="44829"/>
                  </a:lnTo>
                  <a:lnTo>
                    <a:pt x="1043" y="51084"/>
                  </a:lnTo>
                  <a:lnTo>
                    <a:pt x="0" y="57340"/>
                  </a:lnTo>
                  <a:lnTo>
                    <a:pt x="0" y="63595"/>
                  </a:lnTo>
                  <a:lnTo>
                    <a:pt x="0" y="69850"/>
                  </a:lnTo>
                  <a:lnTo>
                    <a:pt x="48999" y="69850"/>
                  </a:lnTo>
                  <a:lnTo>
                    <a:pt x="48999" y="63595"/>
                  </a:lnTo>
                  <a:lnTo>
                    <a:pt x="50042" y="57340"/>
                  </a:lnTo>
                  <a:lnTo>
                    <a:pt x="53169" y="53169"/>
                  </a:lnTo>
                  <a:lnTo>
                    <a:pt x="58382" y="50042"/>
                  </a:lnTo>
                  <a:lnTo>
                    <a:pt x="63595" y="48999"/>
                  </a:lnTo>
                  <a:lnTo>
                    <a:pt x="69850" y="50042"/>
                  </a:lnTo>
                  <a:lnTo>
                    <a:pt x="74020" y="53169"/>
                  </a:lnTo>
                  <a:lnTo>
                    <a:pt x="77147" y="57340"/>
                  </a:lnTo>
                  <a:lnTo>
                    <a:pt x="78190" y="63595"/>
                  </a:lnTo>
                  <a:lnTo>
                    <a:pt x="78190" y="66722"/>
                  </a:lnTo>
                  <a:lnTo>
                    <a:pt x="77147" y="69850"/>
                  </a:lnTo>
                  <a:lnTo>
                    <a:pt x="75062" y="71935"/>
                  </a:lnTo>
                  <a:lnTo>
                    <a:pt x="72977" y="75063"/>
                  </a:lnTo>
                  <a:lnTo>
                    <a:pt x="38574" y="104254"/>
                  </a:lnTo>
                  <a:lnTo>
                    <a:pt x="38574" y="148040"/>
                  </a:lnTo>
                  <a:lnTo>
                    <a:pt x="88615" y="148040"/>
                  </a:lnTo>
                  <a:lnTo>
                    <a:pt x="88615" y="126147"/>
                  </a:lnTo>
                  <a:lnTo>
                    <a:pt x="105296" y="112594"/>
                  </a:lnTo>
                  <a:lnTo>
                    <a:pt x="110508" y="107381"/>
                  </a:lnTo>
                  <a:lnTo>
                    <a:pt x="114679" y="102169"/>
                  </a:lnTo>
                  <a:lnTo>
                    <a:pt x="118849" y="96956"/>
                  </a:lnTo>
                  <a:lnTo>
                    <a:pt x="121976" y="90701"/>
                  </a:lnTo>
                  <a:lnTo>
                    <a:pt x="124061" y="84446"/>
                  </a:lnTo>
                  <a:lnTo>
                    <a:pt x="126146" y="77148"/>
                  </a:lnTo>
                  <a:lnTo>
                    <a:pt x="127189" y="70893"/>
                  </a:lnTo>
                  <a:lnTo>
                    <a:pt x="127189" y="63595"/>
                  </a:lnTo>
                  <a:lnTo>
                    <a:pt x="127189" y="57340"/>
                  </a:lnTo>
                  <a:lnTo>
                    <a:pt x="126146" y="51084"/>
                  </a:lnTo>
                  <a:lnTo>
                    <a:pt x="125104" y="44829"/>
                  </a:lnTo>
                  <a:lnTo>
                    <a:pt x="123019" y="38574"/>
                  </a:lnTo>
                  <a:lnTo>
                    <a:pt x="116764" y="28149"/>
                  </a:lnTo>
                  <a:lnTo>
                    <a:pt x="108423" y="18766"/>
                  </a:lnTo>
                  <a:lnTo>
                    <a:pt x="99041" y="10425"/>
                  </a:lnTo>
                  <a:lnTo>
                    <a:pt x="88615" y="4170"/>
                  </a:lnTo>
                  <a:lnTo>
                    <a:pt x="82360" y="2085"/>
                  </a:lnTo>
                  <a:lnTo>
                    <a:pt x="76105" y="1043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FFC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6"/>
          <p:cNvSpPr txBox="1"/>
          <p:nvPr/>
        </p:nvSpPr>
        <p:spPr>
          <a:xfrm>
            <a:off x="1168950" y="1541325"/>
            <a:ext cx="68061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</a:rPr>
              <a:t>Question Time!</a:t>
            </a:r>
            <a:endParaRPr b="1"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BLANK_1_1_1_1_1"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17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/>
        </p:nvSpPr>
        <p:spPr>
          <a:xfrm>
            <a:off x="1652625" y="4110725"/>
            <a:ext cx="1268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wso</a:t>
            </a:r>
            <a:r>
              <a:rPr lang="en" sz="16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i="0" lang="en" sz="1600" u="none" cap="none" strike="noStrike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.com</a:t>
            </a:r>
            <a:endParaRPr sz="16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D:\2017\Slide-deck-2017\in-01.png" id="130" name="Google Shape;130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1365" y="4142659"/>
            <a:ext cx="294300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twitter-01-01.png" id="131" name="Google Shape;131;p1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5961" y="4158572"/>
            <a:ext cx="279900" cy="27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yt-01.png" id="132" name="Google Shape;132;p17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60421" y="4156568"/>
            <a:ext cx="294300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FB-01.png" id="133" name="Google Shape;133;p17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22477" y="4142659"/>
            <a:ext cx="294300" cy="29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7"/>
          <p:cNvCxnSpPr/>
          <p:nvPr/>
        </p:nvCxnSpPr>
        <p:spPr>
          <a:xfrm>
            <a:off x="6450" y="3657300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7"/>
          <p:cNvSpPr txBox="1"/>
          <p:nvPr/>
        </p:nvSpPr>
        <p:spPr>
          <a:xfrm>
            <a:off x="1574925" y="1085175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Thanks!</a:t>
            </a:r>
            <a:endParaRPr b="1" sz="6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17072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1837068" y="3519630"/>
            <a:ext cx="286882" cy="275558"/>
            <a:chOff x="1082975" y="238125"/>
            <a:chExt cx="5454025" cy="5238750"/>
          </a:xfrm>
        </p:grpSpPr>
        <p:sp>
          <p:nvSpPr>
            <p:cNvPr id="138" name="Google Shape;138;p17"/>
            <p:cNvSpPr/>
            <p:nvPr/>
          </p:nvSpPr>
          <p:spPr>
            <a:xfrm>
              <a:off x="1082975" y="2510625"/>
              <a:ext cx="1602725" cy="2966250"/>
            </a:xfrm>
            <a:custGeom>
              <a:rect b="b" l="l" r="r" t="t"/>
              <a:pathLst>
                <a:path extrusionOk="0" h="118650" w="64109">
                  <a:moveTo>
                    <a:pt x="22964" y="1"/>
                  </a:moveTo>
                  <a:lnTo>
                    <a:pt x="18180" y="958"/>
                  </a:lnTo>
                  <a:lnTo>
                    <a:pt x="14353" y="1914"/>
                  </a:lnTo>
                  <a:lnTo>
                    <a:pt x="10525" y="4785"/>
                  </a:lnTo>
                  <a:lnTo>
                    <a:pt x="6698" y="6699"/>
                  </a:lnTo>
                  <a:lnTo>
                    <a:pt x="3827" y="10526"/>
                  </a:lnTo>
                  <a:lnTo>
                    <a:pt x="1914" y="14353"/>
                  </a:lnTo>
                  <a:lnTo>
                    <a:pt x="957" y="18181"/>
                  </a:lnTo>
                  <a:lnTo>
                    <a:pt x="0" y="22965"/>
                  </a:lnTo>
                  <a:lnTo>
                    <a:pt x="0" y="95686"/>
                  </a:lnTo>
                  <a:lnTo>
                    <a:pt x="957" y="100470"/>
                  </a:lnTo>
                  <a:lnTo>
                    <a:pt x="1914" y="105254"/>
                  </a:lnTo>
                  <a:lnTo>
                    <a:pt x="3827" y="109082"/>
                  </a:lnTo>
                  <a:lnTo>
                    <a:pt x="6698" y="111952"/>
                  </a:lnTo>
                  <a:lnTo>
                    <a:pt x="10525" y="114823"/>
                  </a:lnTo>
                  <a:lnTo>
                    <a:pt x="14353" y="116736"/>
                  </a:lnTo>
                  <a:lnTo>
                    <a:pt x="18180" y="118650"/>
                  </a:lnTo>
                  <a:lnTo>
                    <a:pt x="53583" y="118650"/>
                  </a:lnTo>
                  <a:lnTo>
                    <a:pt x="57411" y="117693"/>
                  </a:lnTo>
                  <a:lnTo>
                    <a:pt x="64109" y="113866"/>
                  </a:lnTo>
                  <a:lnTo>
                    <a:pt x="64109" y="1"/>
                  </a:lnTo>
                  <a:close/>
                </a:path>
              </a:pathLst>
            </a:custGeom>
            <a:solidFill>
              <a:srgbClr val="212A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2900975" y="238125"/>
              <a:ext cx="3636025" cy="5023475"/>
            </a:xfrm>
            <a:custGeom>
              <a:rect b="b" l="l" r="r" t="t"/>
              <a:pathLst>
                <a:path extrusionOk="0" h="200939" w="145441">
                  <a:moveTo>
                    <a:pt x="45929" y="0"/>
                  </a:moveTo>
                  <a:lnTo>
                    <a:pt x="39231" y="957"/>
                  </a:lnTo>
                  <a:lnTo>
                    <a:pt x="33490" y="2871"/>
                  </a:lnTo>
                  <a:lnTo>
                    <a:pt x="28706" y="5741"/>
                  </a:lnTo>
                  <a:lnTo>
                    <a:pt x="27749" y="7655"/>
                  </a:lnTo>
                  <a:lnTo>
                    <a:pt x="27749" y="9568"/>
                  </a:lnTo>
                  <a:lnTo>
                    <a:pt x="27749" y="40188"/>
                  </a:lnTo>
                  <a:lnTo>
                    <a:pt x="957" y="96642"/>
                  </a:lnTo>
                  <a:lnTo>
                    <a:pt x="0" y="97599"/>
                  </a:lnTo>
                  <a:lnTo>
                    <a:pt x="0" y="195197"/>
                  </a:lnTo>
                  <a:lnTo>
                    <a:pt x="5741" y="197111"/>
                  </a:lnTo>
                  <a:lnTo>
                    <a:pt x="12439" y="199025"/>
                  </a:lnTo>
                  <a:lnTo>
                    <a:pt x="18180" y="199982"/>
                  </a:lnTo>
                  <a:lnTo>
                    <a:pt x="22965" y="200938"/>
                  </a:lnTo>
                  <a:lnTo>
                    <a:pt x="106210" y="200938"/>
                  </a:lnTo>
                  <a:lnTo>
                    <a:pt x="110038" y="199982"/>
                  </a:lnTo>
                  <a:lnTo>
                    <a:pt x="113865" y="199025"/>
                  </a:lnTo>
                  <a:lnTo>
                    <a:pt x="119606" y="196154"/>
                  </a:lnTo>
                  <a:lnTo>
                    <a:pt x="122477" y="194240"/>
                  </a:lnTo>
                  <a:lnTo>
                    <a:pt x="124390" y="191370"/>
                  </a:lnTo>
                  <a:lnTo>
                    <a:pt x="126304" y="188499"/>
                  </a:lnTo>
                  <a:lnTo>
                    <a:pt x="127261" y="184672"/>
                  </a:lnTo>
                  <a:lnTo>
                    <a:pt x="127261" y="180845"/>
                  </a:lnTo>
                  <a:lnTo>
                    <a:pt x="127261" y="177974"/>
                  </a:lnTo>
                  <a:lnTo>
                    <a:pt x="126304" y="174147"/>
                  </a:lnTo>
                  <a:lnTo>
                    <a:pt x="125347" y="171276"/>
                  </a:lnTo>
                  <a:lnTo>
                    <a:pt x="130131" y="167449"/>
                  </a:lnTo>
                  <a:lnTo>
                    <a:pt x="133959" y="163621"/>
                  </a:lnTo>
                  <a:lnTo>
                    <a:pt x="135873" y="158837"/>
                  </a:lnTo>
                  <a:lnTo>
                    <a:pt x="136829" y="153096"/>
                  </a:lnTo>
                  <a:lnTo>
                    <a:pt x="135873" y="148312"/>
                  </a:lnTo>
                  <a:lnTo>
                    <a:pt x="134916" y="143527"/>
                  </a:lnTo>
                  <a:lnTo>
                    <a:pt x="138743" y="140657"/>
                  </a:lnTo>
                  <a:lnTo>
                    <a:pt x="142570" y="135873"/>
                  </a:lnTo>
                  <a:lnTo>
                    <a:pt x="145441" y="131088"/>
                  </a:lnTo>
                  <a:lnTo>
                    <a:pt x="145441" y="125347"/>
                  </a:lnTo>
                  <a:lnTo>
                    <a:pt x="145441" y="121520"/>
                  </a:lnTo>
                  <a:lnTo>
                    <a:pt x="144484" y="117692"/>
                  </a:lnTo>
                  <a:lnTo>
                    <a:pt x="142570" y="113865"/>
                  </a:lnTo>
                  <a:lnTo>
                    <a:pt x="139700" y="110995"/>
                  </a:lnTo>
                  <a:lnTo>
                    <a:pt x="142570" y="107167"/>
                  </a:lnTo>
                  <a:lnTo>
                    <a:pt x="144484" y="103340"/>
                  </a:lnTo>
                  <a:lnTo>
                    <a:pt x="145441" y="98555"/>
                  </a:lnTo>
                  <a:lnTo>
                    <a:pt x="145441" y="93771"/>
                  </a:lnTo>
                  <a:lnTo>
                    <a:pt x="144484" y="89944"/>
                  </a:lnTo>
                  <a:lnTo>
                    <a:pt x="143527" y="86116"/>
                  </a:lnTo>
                  <a:lnTo>
                    <a:pt x="140657" y="82289"/>
                  </a:lnTo>
                  <a:lnTo>
                    <a:pt x="137786" y="79418"/>
                  </a:lnTo>
                  <a:lnTo>
                    <a:pt x="134916" y="76548"/>
                  </a:lnTo>
                  <a:lnTo>
                    <a:pt x="131088" y="74634"/>
                  </a:lnTo>
                  <a:lnTo>
                    <a:pt x="126304" y="73677"/>
                  </a:lnTo>
                  <a:lnTo>
                    <a:pt x="121520" y="72721"/>
                  </a:lnTo>
                  <a:lnTo>
                    <a:pt x="66023" y="72721"/>
                  </a:lnTo>
                  <a:lnTo>
                    <a:pt x="70807" y="56454"/>
                  </a:lnTo>
                  <a:lnTo>
                    <a:pt x="71764" y="46886"/>
                  </a:lnTo>
                  <a:lnTo>
                    <a:pt x="72721" y="36360"/>
                  </a:lnTo>
                  <a:lnTo>
                    <a:pt x="71764" y="29662"/>
                  </a:lnTo>
                  <a:lnTo>
                    <a:pt x="69850" y="22964"/>
                  </a:lnTo>
                  <a:lnTo>
                    <a:pt x="66980" y="16266"/>
                  </a:lnTo>
                  <a:lnTo>
                    <a:pt x="63152" y="11482"/>
                  </a:lnTo>
                  <a:lnTo>
                    <a:pt x="59325" y="6698"/>
                  </a:lnTo>
                  <a:lnTo>
                    <a:pt x="54541" y="2871"/>
                  </a:lnTo>
                  <a:lnTo>
                    <a:pt x="49756" y="957"/>
                  </a:lnTo>
                  <a:lnTo>
                    <a:pt x="45929" y="0"/>
                  </a:lnTo>
                  <a:close/>
                </a:path>
              </a:pathLst>
            </a:custGeom>
            <a:solidFill>
              <a:srgbClr val="212A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with presenter details)">
  <p:cSld name="TITLE_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7600" y="-20775"/>
            <a:ext cx="9162000" cy="520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>
            <a:off x="-6025" y="3676512"/>
            <a:ext cx="210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7950" y="794325"/>
            <a:ext cx="784800" cy="308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3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3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2147500" y="4621100"/>
            <a:ext cx="4197000" cy="2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2" type="title"/>
          </p:nvPr>
        </p:nvSpPr>
        <p:spPr>
          <a:xfrm>
            <a:off x="2092500" y="3377350"/>
            <a:ext cx="61863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7" name="Google Shape;27;p3"/>
          <p:cNvSpPr txBox="1"/>
          <p:nvPr>
            <p:ph idx="3" type="subTitle"/>
          </p:nvPr>
        </p:nvSpPr>
        <p:spPr>
          <a:xfrm>
            <a:off x="2092500" y="3793950"/>
            <a:ext cx="50658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Presenter Slide">
  <p:cSld name="TITLE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4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4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4"/>
          <p:cNvCxnSpPr/>
          <p:nvPr/>
        </p:nvCxnSpPr>
        <p:spPr>
          <a:xfrm>
            <a:off x="0" y="1581150"/>
            <a:ext cx="2397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4"/>
          <p:cNvSpPr txBox="1"/>
          <p:nvPr/>
        </p:nvSpPr>
        <p:spPr>
          <a:xfrm>
            <a:off x="2358400" y="9689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Hello!</a:t>
            </a:r>
            <a:endParaRPr b="1" sz="6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" name="Google Shape;33;p4"/>
          <p:cNvCxnSpPr/>
          <p:nvPr/>
        </p:nvCxnSpPr>
        <p:spPr>
          <a:xfrm>
            <a:off x="4634150" y="1581150"/>
            <a:ext cx="4551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2397300" y="2416775"/>
            <a:ext cx="61863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2397300" y="2994225"/>
            <a:ext cx="50658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resenters Slide">
  <p:cSld name="TITLE_2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5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5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5"/>
          <p:cNvCxnSpPr/>
          <p:nvPr/>
        </p:nvCxnSpPr>
        <p:spPr>
          <a:xfrm>
            <a:off x="-7650" y="1504950"/>
            <a:ext cx="88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5"/>
          <p:cNvSpPr txBox="1"/>
          <p:nvPr/>
        </p:nvSpPr>
        <p:spPr>
          <a:xfrm>
            <a:off x="861525" y="8927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Hello!</a:t>
            </a:r>
            <a:endParaRPr b="1" sz="6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41;p5"/>
          <p:cNvCxnSpPr/>
          <p:nvPr/>
        </p:nvCxnSpPr>
        <p:spPr>
          <a:xfrm>
            <a:off x="3101475" y="1504950"/>
            <a:ext cx="6084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5"/>
          <p:cNvSpPr txBox="1"/>
          <p:nvPr>
            <p:ph type="title"/>
          </p:nvPr>
        </p:nvSpPr>
        <p:spPr>
          <a:xfrm>
            <a:off x="2092500" y="2233425"/>
            <a:ext cx="61863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2092500" y="2696475"/>
            <a:ext cx="50658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title"/>
          </p:nvPr>
        </p:nvSpPr>
        <p:spPr>
          <a:xfrm>
            <a:off x="2092500" y="3559500"/>
            <a:ext cx="61863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2092500" y="4022550"/>
            <a:ext cx="50658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TITLE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6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6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11419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5400000">
            <a:off x="1301958" y="3578701"/>
            <a:ext cx="226200" cy="195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512850" y="3565650"/>
            <a:ext cx="0" cy="22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">
  <p:cSld name="TITLE_1_1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1168950" y="1007925"/>
            <a:ext cx="68061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1pPr>
            <a:lvl2pPr lvl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2pPr>
            <a:lvl3pPr lvl="2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3pPr>
            <a:lvl4pPr lvl="3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4pPr>
            <a:lvl5pPr lvl="4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5pPr>
            <a:lvl6pPr lvl="5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6pPr>
            <a:lvl7pPr lvl="6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7pPr>
            <a:lvl8pPr lvl="7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8pPr>
            <a:lvl9pPr lvl="8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defRPr b="1" sz="2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aragraph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8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8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9" name="Google Shape;59;p8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8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9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635900" y="1083075"/>
            <a:ext cx="37548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7750" y="1083075"/>
            <a:ext cx="35802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9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9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0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0"/>
          <p:cNvSpPr txBox="1"/>
          <p:nvPr>
            <p:ph type="title"/>
          </p:nvPr>
        </p:nvSpPr>
        <p:spPr>
          <a:xfrm>
            <a:off x="705825" y="456725"/>
            <a:ext cx="3754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7750" y="1083075"/>
            <a:ext cx="22692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3437400" y="1083075"/>
            <a:ext cx="22692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3" type="body"/>
          </p:nvPr>
        </p:nvSpPr>
        <p:spPr>
          <a:xfrm>
            <a:off x="6157050" y="1083075"/>
            <a:ext cx="22692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0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0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700">
                <a:solidFill>
                  <a:schemeClr val="dk2"/>
                </a:solidFill>
              </a:defRPr>
            </a:lvl1pPr>
            <a:lvl2pPr lvl="1" rtl="0" algn="ctr">
              <a:buNone/>
              <a:defRPr sz="700">
                <a:solidFill>
                  <a:schemeClr val="dk2"/>
                </a:solidFill>
              </a:defRPr>
            </a:lvl2pPr>
            <a:lvl3pPr lvl="2" rtl="0" algn="ctr">
              <a:buNone/>
              <a:defRPr sz="700">
                <a:solidFill>
                  <a:schemeClr val="dk2"/>
                </a:solidFill>
              </a:defRPr>
            </a:lvl3pPr>
            <a:lvl4pPr lvl="3" rtl="0" algn="ctr">
              <a:buNone/>
              <a:defRPr sz="700">
                <a:solidFill>
                  <a:schemeClr val="dk2"/>
                </a:solidFill>
              </a:defRPr>
            </a:lvl4pPr>
            <a:lvl5pPr lvl="4" rtl="0" algn="ctr">
              <a:buNone/>
              <a:defRPr sz="700">
                <a:solidFill>
                  <a:schemeClr val="dk2"/>
                </a:solidFill>
              </a:defRPr>
            </a:lvl5pPr>
            <a:lvl6pPr lvl="5" rtl="0" algn="ctr">
              <a:buNone/>
              <a:defRPr sz="700">
                <a:solidFill>
                  <a:schemeClr val="dk2"/>
                </a:solidFill>
              </a:defRPr>
            </a:lvl6pPr>
            <a:lvl7pPr lvl="6" rtl="0" algn="ctr">
              <a:buNone/>
              <a:defRPr sz="700">
                <a:solidFill>
                  <a:schemeClr val="dk2"/>
                </a:solidFill>
              </a:defRPr>
            </a:lvl7pPr>
            <a:lvl8pPr lvl="7" rtl="0" algn="ctr">
              <a:buNone/>
              <a:defRPr sz="700">
                <a:solidFill>
                  <a:schemeClr val="dk2"/>
                </a:solidFill>
              </a:defRPr>
            </a:lvl8pPr>
            <a:lvl9pPr lvl="8" rtl="0" algn="ctr">
              <a:buNone/>
              <a:defRPr sz="7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0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60025" y="1159275"/>
            <a:ext cx="75006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⦿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⦾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⧁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⊙"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⊙"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79400" lvl="6" marL="32004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⊚"/>
              <a:def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73050" lvl="7" marL="36576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Roboto"/>
              <a:buChar char="⊙"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66700" lvl="8" marL="4114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Roboto"/>
              <a:buChar char="⊙"/>
              <a:def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71650" y="4799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ballerina.io/downloads/" TargetMode="External"/><Relationship Id="rId4" Type="http://schemas.openxmlformats.org/officeDocument/2006/relationships/hyperlink" Target="https://ballerina.io/spec/lang/maste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log.jclark.com/2019/09/ballerina-programming-language-part-1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allerina.io/downloads/" TargetMode="External"/><Relationship Id="rId4" Type="http://schemas.openxmlformats.org/officeDocument/2006/relationships/hyperlink" Target="https://ballerina.io/spec/lang/maste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language support for programming microservices</a:t>
            </a:r>
            <a:endParaRPr/>
          </a:p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1726475" y="3797400"/>
            <a:ext cx="41970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Sanjiva Weerawarana, Ph.D.</a:t>
            </a:r>
            <a:br>
              <a:rPr lang="en" sz="1300"/>
            </a:br>
            <a:r>
              <a:rPr lang="en" sz="1300"/>
              <a:t>Founder &amp; CEO, WSO2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Joint work with James Clark &lt;jjc@jclark.com&gt;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Ballerina type system also works as a schema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Key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Describes shape of a value - structural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Types are just sets of values - semantic subtyping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Allows for choice of A or B - untagged unions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Extensibility - open records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Data binding is just a type cast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Mutability complicates things a bit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Most similar to TypeScript</a:t>
            </a:r>
            <a:endParaRPr/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Ballerina anydata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type anydata () | boolean | int | float | decimal | string | xml | 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           anydata[] | map&lt;anydata&gt; | table&lt;map&lt;anydata&gt;&gt;;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type json    () | boolean | int | float | decimal | string |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           json[] | map&lt;json&gt;;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Down-conversion of anydata to 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XML converted to serialized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Tables converted to list of mappings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Reverse conversion recovers information from typedesc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Langlib functions to perform conversions both way</a:t>
            </a:r>
            <a:endParaRPr/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&amp; sequence diagrams working together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Providing and consuming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First-class language concepts with their own syntax and semantics, not a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Inherently concurrent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Sequence diagrams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Graphical view of most fundamental aspect of the semantics of a network distributed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Sequence diagram view only possible because syntax and semantics of the language were designed to enable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Higher-level concurrency abstraction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Message sends/receives are matched up at compile-time</a:t>
            </a:r>
            <a:endParaRPr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service abstraction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Abstraction of logic or data made available over the network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Important aspects to consider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Size / granularity: Small / medium / large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Latency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Usage pattern: RPC / streaming / 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Quality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Atomic vs. composite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Pre-defined composites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On-demand composites</a:t>
            </a:r>
            <a:endParaRPr/>
          </a:p>
        </p:txBody>
      </p:sp>
      <p:sp>
        <p:nvSpPr>
          <p:cNvPr id="231" name="Google Shape;231;p31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RPC vs. resources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Verbs &amp; nouns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RPC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All about verbs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Nouns to identify the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Verbs to indicate how/why/what to access the resource</a:t>
            </a:r>
            <a:endParaRPr/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RPC style programming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Many HTTP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Even fine grained with HTTP2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gRPC</a:t>
            </a:r>
            <a:endParaRPr/>
          </a:p>
        </p:txBody>
      </p:sp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style programming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REST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GraphQL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Web server doc root</a:t>
            </a:r>
            <a:endParaRPr/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Ballerina services architecture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the network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BSD sockets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Network connections are just byte streams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Stubs &amp; skeletons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Offers RPC experience that hides network details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Network realities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Unreliable, latent, event driven, concurrent, unsafe, data not objects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Most languages do not address networking aspects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Left to libraries and now to sidecars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That means no static verification possible</a:t>
            </a:r>
            <a:endParaRPr/>
          </a:p>
        </p:txBody>
      </p:sp>
      <p:sp>
        <p:nvSpPr>
          <p:cNvPr id="265" name="Google Shape;265;p36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Ballerina programming language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service abstraction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Ballerina services architecture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Future work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Conclusion</a:t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Ballerina network abstractions</a:t>
            </a:r>
            <a:endParaRPr/>
          </a:p>
        </p:txBody>
      </p:sp>
      <p:sp>
        <p:nvSpPr>
          <p:cNvPr id="271" name="Google Shape;271;p37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888" y="924275"/>
            <a:ext cx="6460224" cy="39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Listeners</a:t>
            </a:r>
            <a:endParaRPr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Responsible for network protocol execution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Complexity varies from protocol to protocol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Manages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Service instances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Dispatching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Execution of service resources functions &amp; remote functions</a:t>
            </a:r>
            <a:endParaRPr/>
          </a:p>
        </p:txBody>
      </p:sp>
      <p:sp>
        <p:nvSpPr>
          <p:cNvPr id="279" name="Google Shape;279;p38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objects</a:t>
            </a:r>
            <a:endParaRPr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Service objects are attached to listeners to process requests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Services can have state as well as session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Service state is managed by the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Session state is managed by listener and passed into services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Two types of remotely accessible entry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Remote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Resources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⦾"/>
            </a:pPr>
            <a:r>
              <a:rPr lang="en"/>
              <a:t>Stored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⦾"/>
            </a:pPr>
            <a:r>
              <a:rPr lang="en"/>
              <a:t>Computed</a:t>
            </a:r>
            <a:endParaRPr/>
          </a:p>
        </p:txBody>
      </p:sp>
      <p:sp>
        <p:nvSpPr>
          <p:cNvPr id="286" name="Google Shape;286;p39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functions in services</a:t>
            </a:r>
            <a:endParaRPr/>
          </a:p>
        </p:txBody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</a:t>
            </a:r>
            <a:r>
              <a:rPr lang="en"/>
              <a:t>ike RPC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Verb-behavior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Takes anydata typed parameters and produces an anydata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Can work at application type level or protocol level via callee-optional typing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service /calculator on new http:Listener(8080) {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remote function add(int x, int y) returns int {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  return x + y;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% curl -H POST localhost:8080/calculator/add?x=10&amp;y=20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3" name="Google Shape;293;p40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in service objects</a:t>
            </a:r>
            <a:endParaRPr/>
          </a:p>
        </p:txBody>
      </p:sp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Represents a named thing in the service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Can be accessed by indicating desired access and resource name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Two kinds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Stored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Computed resources </a:t>
            </a:r>
            <a:endParaRPr/>
          </a:p>
        </p:txBody>
      </p:sp>
      <p:sp>
        <p:nvSpPr>
          <p:cNvPr id="300" name="Google Shape;300;p4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resources</a:t>
            </a:r>
            <a:endParaRPr/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Remotely accessible service state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service / on new http:Listener(8080) {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resource string greeting = “Hello, World.”;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% curl localhost:8080/greeting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Hello, World.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7" name="Google Shape;307;p4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Computed resources</a:t>
            </a:r>
            <a:endParaRPr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Generalization of getter/setter concepts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Accessors are service type defined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type Person record {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string name;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int age;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service / on new http:Listener(8080) {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resource function get Person(int id) returns Person|error {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...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% curl localhost:8080/Person?id=3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4" name="Google Shape;314;p4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resources</a:t>
            </a:r>
            <a:endParaRPr/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service / on new http:Listener(8080) {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resource function get student/courses () returns Course[]|error {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% curl localhost:8080/student/courses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[{..},{..},..]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1" name="Google Shape;321;p4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services</a:t>
            </a:r>
            <a:endParaRPr/>
          </a:p>
        </p:txBody>
      </p: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service on new gql:Listener(8080, "/graphql") {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resource string greeting = "Hello GraphQL world!";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% curl -H POST localhost:8080/graphql --data 'query {greeting}'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 "data": {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   "greeting": "Hello GraphQL world!"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8" name="Google Shape;328;p4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services</a:t>
            </a:r>
            <a:endParaRPr/>
          </a:p>
        </p:txBody>
      </p:sp>
      <p:sp>
        <p:nvSpPr>
          <p:cNvPr id="334" name="Google Shape;334;p46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Queries implemented using resource function and stored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Resource functions for GraphQL computed fields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Mutations &amp; subscriptions mapped to remote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Subscriptions use streams</a:t>
            </a:r>
            <a:endParaRPr/>
          </a:p>
        </p:txBody>
      </p:sp>
      <p:sp>
        <p:nvSpPr>
          <p:cNvPr id="335" name="Google Shape;335;p46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Ballerina programming language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objects</a:t>
            </a:r>
            <a:endParaRPr/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Standard library provides client objects for all well-known protocols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 sz="1400"/>
              <a:t>Currently only with remote client method</a:t>
            </a:r>
            <a:br>
              <a:rPr lang="en" sz="1400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“Connectors” for remote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Generated clients for a particular service</a:t>
            </a:r>
            <a:endParaRPr/>
          </a:p>
        </p:txBody>
      </p:sp>
      <p:sp>
        <p:nvSpPr>
          <p:cNvPr id="342" name="Google Shape;342;p47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lifecycle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Program lifecycle is built on module lifecycle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Listeners can be attached to module lifecycle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Or created dynamically and maintained with normal variable lifecycle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Service values can be created &amp; attached to a listener at any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Lifetime of service is tied to listener lifecycle or until detached</a:t>
            </a:r>
            <a:endParaRPr/>
          </a:p>
        </p:txBody>
      </p:sp>
      <p:sp>
        <p:nvSpPr>
          <p:cNvPr id="349" name="Google Shape;349;p48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concurrency</a:t>
            </a:r>
            <a:endParaRPr/>
          </a:p>
        </p:txBody>
      </p:sp>
      <p:sp>
        <p:nvSpPr>
          <p:cNvPr id="355" name="Google Shape;355;p49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Ballerina Swan Lake adds “isolated” concept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Allows program to declare that execution of some aspect is safe to execute concurrently on multiple strands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Default is to execute all service calls in a single thread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Unless service object declares isolatedness</a:t>
            </a:r>
            <a:endParaRPr/>
          </a:p>
        </p:txBody>
      </p:sp>
      <p:sp>
        <p:nvSpPr>
          <p:cNvPr id="356" name="Google Shape;356;p49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and cloud</a:t>
            </a:r>
            <a:endParaRPr/>
          </a:p>
        </p:txBody>
      </p:sp>
      <p:sp>
        <p:nvSpPr>
          <p:cNvPr id="362" name="Google Shape;362;p50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Service concepts in Ballerina map naturally to Docker &amp; Kubernetes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New “Code to Cloud” model will allow building with target cloud: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% ballerina build --cloud=k8s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Resulting code can be pushed to K8s directly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% kubectl -f apply target/k8s/deployment</a:t>
            </a:r>
            <a:endParaRPr/>
          </a:p>
        </p:txBody>
      </p:sp>
      <p:sp>
        <p:nvSpPr>
          <p:cNvPr id="363" name="Google Shape;363;p50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flexible service typing</a:t>
            </a:r>
            <a:endParaRPr/>
          </a:p>
        </p:txBody>
      </p:sp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</a:t>
            </a:r>
            <a:r>
              <a:rPr lang="en"/>
              <a:t>oal is to be able to write a useful type for the service object parameter of a Listener, so that the compiler can check that the service class resource and remote method definitions match the expectations of the Listener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Ideas under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Optional methods, e.g. onText, onBinary etc. for WebSockets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Constraining application-level types for resources and remote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Callee-optional parameters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typing</a:t>
            </a:r>
            <a:endParaRPr/>
          </a:p>
        </p:txBody>
      </p:sp>
      <p:sp>
        <p:nvSpPr>
          <p:cNvPr id="381" name="Google Shape;381;p53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Currently all Ballerina service typing is one-sided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 side or client side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Session typing is about matching client and service interactions and statically guaranteeing type correctness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Easiest when client and server are both in Ballerina and we have strong type info </a:t>
            </a:r>
            <a:r>
              <a:rPr lang="en"/>
              <a:t>available</a:t>
            </a:r>
            <a:r>
              <a:rPr lang="en"/>
              <a:t> for the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OpenAPI is a weak contract for services but better than nothing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choreography</a:t>
            </a:r>
            <a:endParaRPr/>
          </a:p>
        </p:txBody>
      </p:sp>
      <p:sp>
        <p:nvSpPr>
          <p:cNvPr id="388" name="Google Shape;388;p54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Sequence diagrams currently used only to model concurrency and network interactions within a single program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Global sequence diagram can serve as a choreography description which gets projected into component programs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Each projection becomes a session type described interaction</a:t>
            </a:r>
            <a:endParaRPr/>
          </a:p>
        </p:txBody>
      </p:sp>
      <p:sp>
        <p:nvSpPr>
          <p:cNvPr id="389" name="Google Shape;389;p5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00" name="Google Shape;400;p56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Ballerina is taking a clean, deep and broad look at programming (micro)services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Service programming does not need to require jumping through hoops and lots of boilerplate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Can support all modern service types including REST, GraphQL, gRPC and more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Strong, static typing makes distributed application development more predictable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Time to move on from languages that don’t understand the network!</a:t>
            </a:r>
            <a:endParaRPr/>
          </a:p>
        </p:txBody>
      </p:sp>
      <p:sp>
        <p:nvSpPr>
          <p:cNvPr id="401" name="Google Shape;401;p56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Digital businesses are all about the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Disaggregation is the norm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Applications compose functionality, often 3rd party SaaS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Minimalization of computing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Deployment: Hardware → VMs → Containers → Serverless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Architecture: SOA → Microservices → Functions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Technology for integrating smaller pieces is fundamental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Servers → sidecars →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Middleware is dead; middleware is everywhere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 into Ballerina!</a:t>
            </a:r>
            <a:endParaRPr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Download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https://ballerina.io/downloads/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100% open source, of course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Specification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https://ballerina.io/spec/lang/master/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Contacts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sanjiva@wso2.com</a:t>
            </a:r>
            <a:endParaRPr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Spectrum from system languages to glue languages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Assembly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Rust, C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C++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Go, Java, C#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highlight>
                  <a:srgbClr val="FFC808"/>
                </a:highlight>
              </a:rPr>
              <a:t>Ballerina</a:t>
            </a:r>
            <a:endParaRPr>
              <a:highlight>
                <a:srgbClr val="FFC808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TypeScript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Python, JavaScript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PowerShell, Bourne shell, TCL, AWK</a:t>
            </a:r>
            <a:endParaRPr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Ballerina design goals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Provide abstractions for application networking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Use sequence diagrams as the visual programming model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Minimize cognitive load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Leverage familiarity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Enable a semantically-rich static program model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Provide a complete platform, not just a language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Allow multiple implementations, based on different runtime environments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https://blog.jclark.com/2019/09/ballerina-programming-language-part-1.html</a:t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Ballerina status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Project started in 2016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Now ~90 people working in the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Complete platform under development for full software development lifecycle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Version 1 released in September 2019 - latest is 1.2.8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Ballerina “Swan Lake” release due in January 2021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Effectively version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Lots of strengthening of type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Improving data orientation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Integrated query, transactions and more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Previews available for download (currently preview 3)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⦾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https://ballerina.io/downloads/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Working draft of specification: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https://ballerina.io/spec/lang/master/</a:t>
            </a:r>
            <a:endParaRPr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Unusual aspects of Ballerina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Structural type system with network friendly types and unions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First-class nature of application level network abstractions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Inherently graphical with sequence diagrams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Concurrency model based on sequence diagrams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Strong treatment of errors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Integrated query and streaming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Integrated transactions, both local and distributed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Language level security abstractions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Language extensibility with environment binding and compilation extensibility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Event driven runtime for nonblocking behavior with synchronous programming model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Not afterthoughts: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⦿"/>
            </a:pPr>
            <a:r>
              <a:rPr lang="en" sz="1200"/>
              <a:t>Documentation, version management, dependency management, testing, observability</a:t>
            </a:r>
            <a:endParaRPr sz="1200"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data orientation: type system vs. schema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Type system describes values occurring during program execution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Schema describes messages exchanged between programs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Type system and schema are usually completely unrelated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Data binding converts between the two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Creates a lot of friction for applications that exchange messages</a:t>
            </a:r>
            <a:endParaRPr/>
          </a:p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SO2">
  <a:themeElements>
    <a:clrScheme name="Custom 347">
      <a:dk1>
        <a:srgbClr val="000000"/>
      </a:dk1>
      <a:lt1>
        <a:srgbClr val="465867"/>
      </a:lt1>
      <a:dk2>
        <a:srgbClr val="212A32"/>
      </a:dk2>
      <a:lt2>
        <a:srgbClr val="ECECEC"/>
      </a:lt2>
      <a:accent1>
        <a:srgbClr val="FF7300"/>
      </a:accent1>
      <a:accent2>
        <a:srgbClr val="FFC808"/>
      </a:accent2>
      <a:accent3>
        <a:srgbClr val="D7E2DE"/>
      </a:accent3>
      <a:accent4>
        <a:srgbClr val="D8D6D2"/>
      </a:accent4>
      <a:accent5>
        <a:srgbClr val="979593"/>
      </a:accent5>
      <a:accent6>
        <a:srgbClr val="FFFFFF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