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1446" r:id="rId2"/>
    <p:sldId id="261" r:id="rId3"/>
    <p:sldId id="144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361-114B-497C-ADD6-2C9E6665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5A1-F0ED-409E-8D75-AFCDA8F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F2A4-F662-4690-BCDB-658A6759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A0C8-EE33-4B6E-A0EE-F2E7344E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B5B4-EA4F-418B-9488-93086447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274-011D-4717-9BB0-767FEFFF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3DB6-2BA5-4191-AC1D-1D3813C4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9ADA-8867-497F-AC98-AE7B955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792F-5B40-4F22-818F-A6BE5DE3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A16E-8BC0-48F8-966B-A71296D4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C9EFF-595A-484B-BC5D-2EE2F78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AD9EE-7387-4843-BF94-8AA6BFC8E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743B-CE41-4103-9FE5-BD133ED9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EDF43-3FBD-4AFE-A0FB-D1065E22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09E5-106E-4C5E-96AE-4DE0DC47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6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44608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2578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34-B309-4C35-8792-57D3E74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7DAF-7842-4C6E-8C32-03EA6A9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46CF-E8EB-4B02-A8FB-0AE563A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A245-ED5F-4366-BC64-4497BA2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B285-944C-42A9-B6C6-2FC46900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2F7-2209-4110-BEB7-925263BC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6EE2E-BA95-4484-829A-38441E91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FC0C-7EBE-414A-B3EF-1F33AB2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7050-57B3-423E-AE4D-05DB5B8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5DFF-9EE8-48C4-9703-FA9E6A35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3E7-2246-49BB-95D4-4AAE03AE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EC91-362E-4300-BA31-45384E3F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4DF95-82BC-42C6-8ADB-5D84FCD52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3289-B632-4B97-9A99-0031575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EA26B-4EDF-4A77-81E9-5BF603F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75D39-84E5-4833-86F6-D8EE4F09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D32-AED1-4A27-B2EA-5805610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0FC9-E2E5-4769-9253-651358D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6458-912C-4273-A597-79A37FDE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4C40D-74BE-4E70-9E85-4C977F893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38C92-9112-43E1-B523-B5FA7D20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F2EC7-A284-400F-BCB7-8AA53C5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6687-D156-4D2D-9EBE-573F65B3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5C58-B5DA-4C9B-A771-F5A36F6F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4C9-3C5D-4C59-B48D-544E0C8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C59ED-E1A6-451C-99E6-6C95D32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3931-29F4-4AA6-956C-91CF0BB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36DDC-478B-4D0A-83F0-820F0B55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1BB2-1D2D-4588-B456-540A3BA3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0B49-855A-416B-9CA2-1202087F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EB242-F560-4BE6-B9FC-5FAAB761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83-001D-4918-8025-1454D179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DBC4-530D-4941-95CE-BC294C8E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1656-CA26-451A-B01F-CEC2B021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F07F-6DF8-4F82-BEDB-49926C9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43A2-4442-494C-B644-72AC4671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9DC4-16A0-420D-A08C-FCF2CBD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1D29-AB28-4C3F-BA58-148E4D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AA80-7108-4FAA-B63E-0D8D98B0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5827-589F-49FD-83C2-115ABB06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0922C-42D0-4494-A6B6-6B8C73E2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621-95E7-4D99-BB3E-E9AC5B0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BE49-E53C-4008-AEF6-DA9E0343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6AC4-EB89-4EDD-99A1-B5086DC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1108-BE5E-45EB-8E60-A3F024D4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1AC7-DDFA-4F89-8FB8-E80397238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7B51-23EF-4970-8150-2BD12F42C3C7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9FEE-E40E-4E07-A122-59D1269F8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63C5-3A08-48D0-806B-25803C731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85E31-190A-4408-84C7-178D6C72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8.pn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20.png"/><Relationship Id="rId10" Type="http://schemas.openxmlformats.org/officeDocument/2006/relationships/image" Target="../media/image13.jpeg"/><Relationship Id="rId4" Type="http://schemas.openxmlformats.org/officeDocument/2006/relationships/image" Target="../media/image19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1D38-3EB9-4EDB-A34B-F8A5EC6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similarity intro</a:t>
            </a:r>
          </a:p>
        </p:txBody>
      </p:sp>
    </p:spTree>
    <p:extLst>
      <p:ext uri="{BB962C8B-B14F-4D97-AF65-F5344CB8AC3E}">
        <p14:creationId xmlns:p14="http://schemas.microsoft.com/office/powerpoint/2010/main" val="234346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34501DB-75E3-4239-931E-15027D8FDBCC}"/>
              </a:ext>
            </a:extLst>
          </p:cNvPr>
          <p:cNvGrpSpPr/>
          <p:nvPr/>
        </p:nvGrpSpPr>
        <p:grpSpPr>
          <a:xfrm>
            <a:off x="348343" y="391886"/>
            <a:ext cx="2830286" cy="2119308"/>
            <a:chOff x="348343" y="391886"/>
            <a:chExt cx="2830286" cy="21193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EEED81-5B62-43F9-B4B9-A41A83438103}"/>
                </a:ext>
              </a:extLst>
            </p:cNvPr>
            <p:cNvSpPr/>
            <p:nvPr/>
          </p:nvSpPr>
          <p:spPr>
            <a:xfrm>
              <a:off x="348343" y="391886"/>
              <a:ext cx="2830286" cy="1796143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3133AE-D9D8-4974-B7B2-2CEAE80A24B8}"/>
                </a:ext>
              </a:extLst>
            </p:cNvPr>
            <p:cNvSpPr txBox="1"/>
            <p:nvPr/>
          </p:nvSpPr>
          <p:spPr>
            <a:xfrm>
              <a:off x="348343" y="2188029"/>
              <a:ext cx="283028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accent1"/>
                  </a:solidFill>
                </a:rPr>
                <a:t>Training set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2CCE69-CBE2-426E-9111-C16A7DD1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5" y="729342"/>
            <a:ext cx="738291" cy="738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03FF6-C6AA-4475-AF79-53BAFBD30B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4"/>
          <a:stretch/>
        </p:blipFill>
        <p:spPr>
          <a:xfrm>
            <a:off x="541460" y="463463"/>
            <a:ext cx="846211" cy="84078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85614F-F52E-467E-BEFF-9E5A2A4E4936}"/>
              </a:ext>
            </a:extLst>
          </p:cNvPr>
          <p:cNvSpPr/>
          <p:nvPr/>
        </p:nvSpPr>
        <p:spPr>
          <a:xfrm>
            <a:off x="3743693" y="707570"/>
            <a:ext cx="2471057" cy="11647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Pre-trained CNN</a:t>
            </a:r>
          </a:p>
          <a:p>
            <a:pPr algn="ctr"/>
            <a:r>
              <a:rPr lang="en-US" sz="1500" i="1" dirty="0">
                <a:solidFill>
                  <a:schemeClr val="accent1"/>
                </a:solidFill>
              </a:rPr>
              <a:t>(e.g. ResNet50)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036949-6340-4244-90EC-3A6156E58D2C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3178629" y="1289956"/>
            <a:ext cx="56506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1466D-33E4-4454-BC2F-E60CA7999C23}"/>
              </a:ext>
            </a:extLst>
          </p:cNvPr>
          <p:cNvSpPr/>
          <p:nvPr/>
        </p:nvSpPr>
        <p:spPr>
          <a:xfrm>
            <a:off x="6813464" y="705592"/>
            <a:ext cx="2471057" cy="11647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Fine-tuned model</a:t>
            </a:r>
            <a:endParaRPr lang="en-US" sz="15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64EC3C-BB5F-46BB-93DE-C63CAB6EC0D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214750" y="1287978"/>
            <a:ext cx="598714" cy="1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51BA1F4-E39B-402A-90DD-BC3CE632D4D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7722" y="1375827"/>
            <a:ext cx="744326" cy="738291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26C1F9F-A2B3-450D-ADB2-C2CF6CAFE3FA}"/>
              </a:ext>
            </a:extLst>
          </p:cNvPr>
          <p:cNvGrpSpPr/>
          <p:nvPr/>
        </p:nvGrpSpPr>
        <p:grpSpPr>
          <a:xfrm>
            <a:off x="62045" y="2218983"/>
            <a:ext cx="12101475" cy="4671349"/>
            <a:chOff x="62045" y="2218983"/>
            <a:chExt cx="12101475" cy="467134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72D3C29-A83C-4DF5-837F-07ACB797CC37}"/>
                </a:ext>
              </a:extLst>
            </p:cNvPr>
            <p:cNvGrpSpPr/>
            <p:nvPr/>
          </p:nvGrpSpPr>
          <p:grpSpPr>
            <a:xfrm>
              <a:off x="62045" y="2218983"/>
              <a:ext cx="9178262" cy="4671349"/>
              <a:chOff x="964564" y="2218983"/>
              <a:chExt cx="9178262" cy="467134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C573EDE-36D7-455F-ABF0-ACBF66CBB987}"/>
                  </a:ext>
                </a:extLst>
              </p:cNvPr>
              <p:cNvGrpSpPr/>
              <p:nvPr/>
            </p:nvGrpSpPr>
            <p:grpSpPr>
              <a:xfrm>
                <a:off x="1436575" y="2218983"/>
                <a:ext cx="5065653" cy="1692448"/>
                <a:chOff x="1436575" y="2123983"/>
                <a:chExt cx="5065653" cy="1692448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090FCF4C-1EE7-4D87-89F1-4063C55C9BF8}"/>
                    </a:ext>
                  </a:extLst>
                </p:cNvPr>
                <p:cNvSpPr/>
                <p:nvPr/>
              </p:nvSpPr>
              <p:spPr>
                <a:xfrm>
                  <a:off x="5375065" y="2940626"/>
                  <a:ext cx="1127163" cy="875805"/>
                </a:xfrm>
                <a:prstGeom prst="roundRect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>
                      <a:solidFill>
                        <a:schemeClr val="accent3"/>
                      </a:solidFill>
                    </a:rPr>
                    <a:t>Class</a:t>
                  </a:r>
                  <a:endParaRPr lang="en-US" sz="1500" i="1" dirty="0">
                    <a:solidFill>
                      <a:schemeClr val="accent3"/>
                    </a:solidFill>
                  </a:endParaRP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DC87E263-2FB0-4A27-802E-2009204718D8}"/>
                    </a:ext>
                  </a:extLst>
                </p:cNvPr>
                <p:cNvCxnSpPr>
                  <a:cxnSpLocks/>
                  <a:stCxn id="13" idx="3"/>
                  <a:endCxn id="14" idx="1"/>
                </p:cNvCxnSpPr>
                <p:nvPr/>
              </p:nvCxnSpPr>
              <p:spPr>
                <a:xfrm>
                  <a:off x="4607626" y="3378529"/>
                  <a:ext cx="767439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F18706A-6AA8-4E0E-91FF-4FE07F1BD4FA}"/>
                    </a:ext>
                  </a:extLst>
                </p:cNvPr>
                <p:cNvGrpSpPr/>
                <p:nvPr/>
              </p:nvGrpSpPr>
              <p:grpSpPr>
                <a:xfrm>
                  <a:off x="3047007" y="2940626"/>
                  <a:ext cx="1560619" cy="875805"/>
                  <a:chOff x="3047007" y="3546269"/>
                  <a:chExt cx="1560619" cy="875805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A7ED2386-E4C7-4639-B1B5-4D05269134C3}"/>
                      </a:ext>
                    </a:extLst>
                  </p:cNvPr>
                  <p:cNvSpPr/>
                  <p:nvPr/>
                </p:nvSpPr>
                <p:spPr>
                  <a:xfrm>
                    <a:off x="3047007" y="3546269"/>
                    <a:ext cx="1560619" cy="87580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Fine-tuned model</a:t>
                    </a:r>
                    <a:endParaRPr lang="en-US" sz="1500" i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3912FEA6-744D-4828-B8AF-C167C0C4A825}"/>
                      </a:ext>
                    </a:extLst>
                  </p:cNvPr>
                  <p:cNvCxnSpPr/>
                  <p:nvPr/>
                </p:nvCxnSpPr>
                <p:spPr>
                  <a:xfrm>
                    <a:off x="4370121" y="3546269"/>
                    <a:ext cx="0" cy="875805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CE65E0D-248D-490C-B128-01578A2D9441}"/>
                    </a:ext>
                  </a:extLst>
                </p:cNvPr>
                <p:cNvSpPr txBox="1"/>
                <p:nvPr/>
              </p:nvSpPr>
              <p:spPr>
                <a:xfrm>
                  <a:off x="4367644" y="2123983"/>
                  <a:ext cx="1004944" cy="877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>
                      <a:latin typeface="Monotype Corsiva" panose="03010101010201010101" pitchFamily="66" charset="0"/>
                    </a:rPr>
                    <a:t>u</a:t>
                  </a:r>
                  <a:r>
                    <a:rPr lang="en-US" sz="1200" dirty="0"/>
                    <a:t>: Image embedding, i.e. vector of 512 floats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7A6A9C-CE97-4756-B520-BA4BA0E92C03}"/>
                    </a:ext>
                  </a:extLst>
                </p:cNvPr>
                <p:cNvSpPr txBox="1"/>
                <p:nvPr/>
              </p:nvSpPr>
              <p:spPr>
                <a:xfrm>
                  <a:off x="4250993" y="3223595"/>
                  <a:ext cx="45126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err="1">
                      <a:solidFill>
                        <a:schemeClr val="accent6">
                          <a:lumMod val="75000"/>
                        </a:schemeClr>
                      </a:solidFill>
                      <a:latin typeface="Monotype Corsiva" panose="03010101010201010101" pitchFamily="66" charset="0"/>
                    </a:rPr>
                    <a:t>u</a:t>
                  </a:r>
                  <a:r>
                    <a:rPr lang="en-US" sz="1000" dirty="0" err="1">
                      <a:solidFill>
                        <a:schemeClr val="accent6">
                          <a:lumMod val="75000"/>
                        </a:schemeClr>
                      </a:solidFill>
                      <a:latin typeface="Monotype Corsiva" panose="03010101010201010101" pitchFamily="66" charset="0"/>
                    </a:rPr>
                    <a:t>ref</a:t>
                  </a:r>
                  <a:endParaRPr 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A0179ED-5BFD-4A38-A6C9-847DF082C65D}"/>
                    </a:ext>
                  </a:extLst>
                </p:cNvPr>
                <p:cNvCxnSpPr>
                  <a:cxnSpLocks/>
                  <a:stCxn id="22" idx="2"/>
                  <a:endCxn id="25" idx="0"/>
                </p:cNvCxnSpPr>
                <p:nvPr/>
              </p:nvCxnSpPr>
              <p:spPr>
                <a:xfrm flipH="1">
                  <a:off x="4476624" y="3001146"/>
                  <a:ext cx="393492" cy="222449"/>
                </a:xfrm>
                <a:prstGeom prst="straightConnector1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0" name="Picture 29" descr="A picture containing wall, person, indoor, holding&#10;&#10;Description automatically generated">
                  <a:extLst>
                    <a:ext uri="{FF2B5EF4-FFF2-40B4-BE49-F238E27FC236}">
                      <a16:creationId xmlns:a16="http://schemas.microsoft.com/office/drawing/2014/main" id="{4833269A-97BC-4843-B233-D907C5BEE5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36575" y="2945106"/>
                  <a:ext cx="653821" cy="871325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6588EC7-E5EC-494F-BD97-DC76E79F9618}"/>
                  </a:ext>
                </a:extLst>
              </p:cNvPr>
              <p:cNvGrpSpPr/>
              <p:nvPr/>
            </p:nvGrpSpPr>
            <p:grpSpPr>
              <a:xfrm>
                <a:off x="1450077" y="5523504"/>
                <a:ext cx="5075452" cy="875806"/>
                <a:chOff x="1450077" y="5523504"/>
                <a:chExt cx="5075452" cy="87580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F67092D-4E7C-40CC-B16D-6C1C36DBC967}"/>
                    </a:ext>
                  </a:extLst>
                </p:cNvPr>
                <p:cNvGrpSpPr/>
                <p:nvPr/>
              </p:nvGrpSpPr>
              <p:grpSpPr>
                <a:xfrm>
                  <a:off x="3070308" y="5523504"/>
                  <a:ext cx="3455221" cy="875805"/>
                  <a:chOff x="3047007" y="2940626"/>
                  <a:chExt cx="3455221" cy="875805"/>
                </a:xfrm>
              </p:grpSpPr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3A6C1F87-B720-49FA-9E0B-09B2554B7950}"/>
                      </a:ext>
                    </a:extLst>
                  </p:cNvPr>
                  <p:cNvSpPr/>
                  <p:nvPr/>
                </p:nvSpPr>
                <p:spPr>
                  <a:xfrm>
                    <a:off x="5375065" y="2940626"/>
                    <a:ext cx="1127163" cy="87580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>
                        <a:solidFill>
                          <a:schemeClr val="accent3"/>
                        </a:solidFill>
                      </a:rPr>
                      <a:t>Class</a:t>
                    </a:r>
                    <a:endParaRPr lang="en-US" sz="1500" i="1" dirty="0">
                      <a:solidFill>
                        <a:schemeClr val="accent3"/>
                      </a:solidFill>
                    </a:endParaRPr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890AD94B-F85F-40F5-9B2D-429E4449E805}"/>
                      </a:ext>
                    </a:extLst>
                  </p:cNvPr>
                  <p:cNvCxnSpPr>
                    <a:cxnSpLocks/>
                    <a:stCxn id="40" idx="3"/>
                    <a:endCxn id="33" idx="1"/>
                  </p:cNvCxnSpPr>
                  <p:nvPr/>
                </p:nvCxnSpPr>
                <p:spPr>
                  <a:xfrm>
                    <a:off x="4607626" y="3378529"/>
                    <a:ext cx="767439" cy="0"/>
                  </a:xfrm>
                  <a:prstGeom prst="straightConnector1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410D942-5083-44E5-A84D-3BEA78AFF109}"/>
                      </a:ext>
                    </a:extLst>
                  </p:cNvPr>
                  <p:cNvGrpSpPr/>
                  <p:nvPr/>
                </p:nvGrpSpPr>
                <p:grpSpPr>
                  <a:xfrm>
                    <a:off x="3047007" y="2940626"/>
                    <a:ext cx="1560619" cy="875805"/>
                    <a:chOff x="3047007" y="3546269"/>
                    <a:chExt cx="1560619" cy="875805"/>
                  </a:xfrm>
                </p:grpSpPr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5FC69F6E-F6E3-490A-8DDD-A60BCAB123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7007" y="3546269"/>
                      <a:ext cx="1560619" cy="875805"/>
                    </a:xfrm>
                    <a:prstGeom prst="roundRect">
                      <a:avLst/>
                    </a:prstGeom>
                    <a:noFill/>
                    <a:ln w="381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Fine-tuned model</a:t>
                      </a:r>
                      <a:endParaRPr lang="en-US" sz="1500" i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132C62F7-EF46-46CC-8BAC-E9684BB1D4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370121" y="3546269"/>
                      <a:ext cx="0" cy="875805"/>
                    </a:xfrm>
                    <a:prstGeom prst="line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7517365-8C94-4CBD-B4F8-56FE7DF5D4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98493" y="3223595"/>
                    <a:ext cx="345136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onotype Corsiva" panose="03010101010201010101" pitchFamily="66" charset="0"/>
                      </a:rPr>
                      <a:t>u</a:t>
                    </a:r>
                    <a:r>
                      <a: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Monotype Corsiva" panose="03010101010201010101" pitchFamily="66" charset="0"/>
                      </a:rPr>
                      <a:t>n</a:t>
                    </a:r>
                    <a:endParaRPr 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3" name="Picture 42" descr="A picture containing wall, indoor, sitting, table&#10;&#10;Description automatically generated">
                  <a:extLst>
                    <a:ext uri="{FF2B5EF4-FFF2-40B4-BE49-F238E27FC236}">
                      <a16:creationId xmlns:a16="http://schemas.microsoft.com/office/drawing/2014/main" id="{1948F388-3B22-43DD-983F-131842D8F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0077" y="5527990"/>
                  <a:ext cx="653817" cy="871320"/>
                </a:xfrm>
                <a:prstGeom prst="rect">
                  <a:avLst/>
                </a:prstGeom>
              </p:spPr>
            </p:pic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753A531-7526-46DC-8A65-01A444E70342}"/>
                  </a:ext>
                </a:extLst>
              </p:cNvPr>
              <p:cNvSpPr txBox="1"/>
              <p:nvPr/>
            </p:nvSpPr>
            <p:spPr>
              <a:xfrm>
                <a:off x="1652124" y="4072046"/>
                <a:ext cx="2227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689BA65-3565-4D98-A051-2131D08F3062}"/>
                  </a:ext>
                </a:extLst>
              </p:cNvPr>
              <p:cNvCxnSpPr>
                <a:cxnSpLocks/>
                <a:stCxn id="30" idx="3"/>
                <a:endCxn id="13" idx="1"/>
              </p:cNvCxnSpPr>
              <p:nvPr/>
            </p:nvCxnSpPr>
            <p:spPr>
              <a:xfrm flipV="1">
                <a:off x="2090396" y="3473529"/>
                <a:ext cx="956611" cy="2240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59290C8-E86C-4BC7-948D-ACCB4684EA53}"/>
                  </a:ext>
                </a:extLst>
              </p:cNvPr>
              <p:cNvGrpSpPr/>
              <p:nvPr/>
            </p:nvGrpSpPr>
            <p:grpSpPr>
              <a:xfrm>
                <a:off x="964564" y="2755075"/>
                <a:ext cx="1603264" cy="4135257"/>
                <a:chOff x="964564" y="2755075"/>
                <a:chExt cx="1603264" cy="413525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05FCAF7-A222-4F5E-B75F-5DD90D01D35B}"/>
                    </a:ext>
                  </a:extLst>
                </p:cNvPr>
                <p:cNvSpPr/>
                <p:nvPr/>
              </p:nvSpPr>
              <p:spPr>
                <a:xfrm>
                  <a:off x="964565" y="2755075"/>
                  <a:ext cx="1603263" cy="3842197"/>
                </a:xfrm>
                <a:prstGeom prst="round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835654B-BEB1-4687-A5BB-AE74191A97F3}"/>
                    </a:ext>
                  </a:extLst>
                </p:cNvPr>
                <p:cNvSpPr txBox="1"/>
                <p:nvPr/>
              </p:nvSpPr>
              <p:spPr>
                <a:xfrm>
                  <a:off x="964564" y="6567167"/>
                  <a:ext cx="160326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>
                      <a:solidFill>
                        <a:schemeClr val="accent2"/>
                      </a:solidFill>
                    </a:rPr>
                    <a:t>Comparative set</a:t>
                  </a: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2F8B041-9B66-499F-8726-373046D7C976}"/>
                  </a:ext>
                </a:extLst>
              </p:cNvPr>
              <p:cNvCxnSpPr>
                <a:stCxn id="43" idx="3"/>
                <a:endCxn id="40" idx="1"/>
              </p:cNvCxnSpPr>
              <p:nvPr/>
            </p:nvCxnSpPr>
            <p:spPr>
              <a:xfrm flipV="1">
                <a:off x="2103894" y="5961407"/>
                <a:ext cx="966414" cy="224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14EA81-1FA7-49D4-8569-A2D584E746D9}"/>
                  </a:ext>
                </a:extLst>
              </p:cNvPr>
              <p:cNvSpPr txBox="1"/>
              <p:nvPr/>
            </p:nvSpPr>
            <p:spPr>
              <a:xfrm>
                <a:off x="4265577" y="4048369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6FEE2B2-C402-46B0-9A62-63A08E6B1D25}"/>
                  </a:ext>
                </a:extLst>
              </p:cNvPr>
              <p:cNvSpPr txBox="1"/>
              <p:nvPr/>
            </p:nvSpPr>
            <p:spPr>
              <a:xfrm>
                <a:off x="4265577" y="4378182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2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6788DB-F18A-4E5C-A2D8-242F4BB54F3E}"/>
                  </a:ext>
                </a:extLst>
              </p:cNvPr>
              <p:cNvSpPr txBox="1"/>
              <p:nvPr/>
            </p:nvSpPr>
            <p:spPr>
              <a:xfrm>
                <a:off x="4265576" y="4724116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err="1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 err="1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k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0C3F27-CF89-4C63-8EBF-1AC498B8CEB8}"/>
                  </a:ext>
                </a:extLst>
              </p:cNvPr>
              <p:cNvSpPr txBox="1"/>
              <p:nvPr/>
            </p:nvSpPr>
            <p:spPr>
              <a:xfrm>
                <a:off x="4330990" y="5086527"/>
                <a:ext cx="45756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000" dirty="0">
                    <a:solidFill>
                      <a:schemeClr val="accent6">
                        <a:lumMod val="75000"/>
                      </a:schemeClr>
                    </a:solidFill>
                    <a:latin typeface="Monotype Corsiva" panose="03010101010201010101" pitchFamily="66" charset="0"/>
                  </a:rPr>
                  <a:t>k+1</a:t>
                </a:r>
                <a:endParaRPr lang="en-US" sz="1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791E33-8DA4-40ED-8D4B-58AD74B7E9AD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2229545" y="4209951"/>
                <a:ext cx="2036032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4BCC7C7-CDCF-4B60-8688-FA937FC10B6A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2229545" y="4539391"/>
                <a:ext cx="2036032" cy="37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D780F511-3823-43DD-B008-9E8078B83E0A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 flipV="1">
                <a:off x="2228013" y="4885699"/>
                <a:ext cx="2037563" cy="4119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444CFAA-76DC-4FF0-BA50-C9E29BCA58F5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2228013" y="5248110"/>
                <a:ext cx="2102977" cy="6647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ight Brace 85">
                <a:extLst>
                  <a:ext uri="{FF2B5EF4-FFF2-40B4-BE49-F238E27FC236}">
                    <a16:creationId xmlns:a16="http://schemas.microsoft.com/office/drawing/2014/main" id="{CEFE43E5-4B0C-4AFB-941B-06C52451B264}"/>
                  </a:ext>
                </a:extLst>
              </p:cNvPr>
              <p:cNvSpPr/>
              <p:nvPr/>
            </p:nvSpPr>
            <p:spPr>
              <a:xfrm>
                <a:off x="6635339" y="3429000"/>
                <a:ext cx="353024" cy="78095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EEEC87-F8D4-4139-B816-4640F033328E}"/>
                  </a:ext>
                </a:extLst>
              </p:cNvPr>
              <p:cNvSpPr txBox="1"/>
              <p:nvPr/>
            </p:nvSpPr>
            <p:spPr>
              <a:xfrm>
                <a:off x="7338834" y="3643475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u1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7A37A5CB-0967-4E3E-8F67-6BB4A8D2FEBF}"/>
                  </a:ext>
                </a:extLst>
              </p:cNvPr>
              <p:cNvSpPr/>
              <p:nvPr/>
            </p:nvSpPr>
            <p:spPr>
              <a:xfrm>
                <a:off x="6730339" y="3428999"/>
                <a:ext cx="353024" cy="1110392"/>
              </a:xfrm>
              <a:prstGeom prst="rightBrace">
                <a:avLst>
                  <a:gd name="adj1" fmla="val 8333"/>
                  <a:gd name="adj2" fmla="val 8422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4DB221-8579-4B4B-A51E-DE6A0AB94199}"/>
                  </a:ext>
                </a:extLst>
              </p:cNvPr>
              <p:cNvSpPr txBox="1"/>
              <p:nvPr/>
            </p:nvSpPr>
            <p:spPr>
              <a:xfrm>
                <a:off x="7350257" y="4216226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u2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0" name="Right Brace 89">
                <a:extLst>
                  <a:ext uri="{FF2B5EF4-FFF2-40B4-BE49-F238E27FC236}">
                    <a16:creationId xmlns:a16="http://schemas.microsoft.com/office/drawing/2014/main" id="{967B60C4-F55C-4D1D-AE33-76F77F65B8EE}"/>
                  </a:ext>
                </a:extLst>
              </p:cNvPr>
              <p:cNvSpPr/>
              <p:nvPr/>
            </p:nvSpPr>
            <p:spPr>
              <a:xfrm>
                <a:off x="6825339" y="3428998"/>
                <a:ext cx="353024" cy="1456701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85E84-AF48-4651-A43C-783E0B866A5A}"/>
                  </a:ext>
                </a:extLst>
              </p:cNvPr>
              <p:cNvSpPr txBox="1"/>
              <p:nvPr/>
            </p:nvSpPr>
            <p:spPr>
              <a:xfrm>
                <a:off x="7356935" y="4578294"/>
                <a:ext cx="12208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uk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2" name="Right Brace 91">
                <a:extLst>
                  <a:ext uri="{FF2B5EF4-FFF2-40B4-BE49-F238E27FC236}">
                    <a16:creationId xmlns:a16="http://schemas.microsoft.com/office/drawing/2014/main" id="{6BEF0A23-BDA9-4ECC-AE57-06FFAEC1ADF0}"/>
                  </a:ext>
                </a:extLst>
              </p:cNvPr>
              <p:cNvSpPr/>
              <p:nvPr/>
            </p:nvSpPr>
            <p:spPr>
              <a:xfrm>
                <a:off x="6920338" y="3428997"/>
                <a:ext cx="353024" cy="1817135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66028A1-3639-4D09-AF53-64BDC13B00E7}"/>
                  </a:ext>
                </a:extLst>
              </p:cNvPr>
              <p:cNvSpPr txBox="1"/>
              <p:nvPr/>
            </p:nvSpPr>
            <p:spPr>
              <a:xfrm>
                <a:off x="7374008" y="4901460"/>
                <a:ext cx="14735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uk+1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4" name="Right Brace 93">
                <a:extLst>
                  <a:ext uri="{FF2B5EF4-FFF2-40B4-BE49-F238E27FC236}">
                    <a16:creationId xmlns:a16="http://schemas.microsoft.com/office/drawing/2014/main" id="{31584832-A6A5-4419-B0D5-45420030C2AF}"/>
                  </a:ext>
                </a:extLst>
              </p:cNvPr>
              <p:cNvSpPr/>
              <p:nvPr/>
            </p:nvSpPr>
            <p:spPr>
              <a:xfrm>
                <a:off x="7015338" y="3428996"/>
                <a:ext cx="353024" cy="2532411"/>
              </a:xfrm>
              <a:prstGeom prst="rightBrace">
                <a:avLst>
                  <a:gd name="adj1" fmla="val 8333"/>
                  <a:gd name="adj2" fmla="val 891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D0D0AF9-214E-45BB-9291-91565FAE9B91}"/>
                  </a:ext>
                </a:extLst>
              </p:cNvPr>
              <p:cNvSpPr txBox="1"/>
              <p:nvPr/>
            </p:nvSpPr>
            <p:spPr>
              <a:xfrm>
                <a:off x="7395337" y="5520816"/>
                <a:ext cx="147359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 err="1">
                    <a:solidFill>
                      <a:schemeClr val="accent1"/>
                    </a:solidFill>
                  </a:rPr>
                  <a:t>dist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(</a:t>
                </a:r>
                <a:r>
                  <a:rPr lang="en-US" sz="15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u</a:t>
                </a:r>
                <a:r>
                  <a:rPr lang="en-US" sz="1400" dirty="0" err="1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ref</a:t>
                </a:r>
                <a:r>
                  <a:rPr lang="en-US" sz="15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, u</a:t>
                </a:r>
                <a:r>
                  <a:rPr lang="en-US" sz="1400" dirty="0">
                    <a:solidFill>
                      <a:schemeClr val="accent1"/>
                    </a:solidFill>
                    <a:latin typeface="Monotype Corsiva" panose="03010101010201010101" pitchFamily="66" charset="0"/>
                  </a:rPr>
                  <a:t>n</a:t>
                </a:r>
                <a:r>
                  <a:rPr lang="en-US" sz="1500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5D2FB297-1B61-4860-9F3B-0371FD6AA71B}"/>
                  </a:ext>
                </a:extLst>
              </p:cNvPr>
              <p:cNvSpPr/>
              <p:nvPr/>
            </p:nvSpPr>
            <p:spPr>
              <a:xfrm>
                <a:off x="9154534" y="4561860"/>
                <a:ext cx="988292" cy="455984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Rank</a:t>
                </a:r>
              </a:p>
            </p:txBody>
          </p:sp>
          <p:sp>
            <p:nvSpPr>
              <p:cNvPr id="101" name="Right Brace 100">
                <a:extLst>
                  <a:ext uri="{FF2B5EF4-FFF2-40B4-BE49-F238E27FC236}">
                    <a16:creationId xmlns:a16="http://schemas.microsoft.com/office/drawing/2014/main" id="{0EC224F1-54CC-4EC1-AF7C-9B17034200E0}"/>
                  </a:ext>
                </a:extLst>
              </p:cNvPr>
              <p:cNvSpPr/>
              <p:nvPr/>
            </p:nvSpPr>
            <p:spPr>
              <a:xfrm>
                <a:off x="8577754" y="3752603"/>
                <a:ext cx="468316" cy="2091378"/>
              </a:xfrm>
              <a:prstGeom prst="rightBrace">
                <a:avLst>
                  <a:gd name="adj1" fmla="val 74263"/>
                  <a:gd name="adj2" fmla="val 50000"/>
                </a:avLst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 descr="A picture containing wall, person, indoor, holding&#10;&#10;Description automatically generated">
              <a:extLst>
                <a:ext uri="{FF2B5EF4-FFF2-40B4-BE49-F238E27FC236}">
                  <a16:creationId xmlns:a16="http://schemas.microsoft.com/office/drawing/2014/main" id="{DEDB8047-FC5D-485A-8270-9EC68F496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5420" y="4354189"/>
              <a:ext cx="653821" cy="871325"/>
            </a:xfrm>
            <a:prstGeom prst="rect">
              <a:avLst/>
            </a:prstGeom>
          </p:spPr>
        </p:pic>
        <p:pic>
          <p:nvPicPr>
            <p:cNvPr id="106" name="Picture 105" descr="A picture containing sitting, bottle, cup&#10;&#10;Description automatically generated">
              <a:extLst>
                <a:ext uri="{FF2B5EF4-FFF2-40B4-BE49-F238E27FC236}">
                  <a16:creationId xmlns:a16="http://schemas.microsoft.com/office/drawing/2014/main" id="{F90E4696-DE61-4296-86BE-37026B3B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2787" y="4354189"/>
              <a:ext cx="648328" cy="864004"/>
            </a:xfrm>
            <a:prstGeom prst="rect">
              <a:avLst/>
            </a:prstGeom>
          </p:spPr>
        </p:pic>
        <p:pic>
          <p:nvPicPr>
            <p:cNvPr id="108" name="Picture 107" descr="A picture containing floor, table&#10;&#10;Description automatically generated">
              <a:extLst>
                <a:ext uri="{FF2B5EF4-FFF2-40B4-BE49-F238E27FC236}">
                  <a16:creationId xmlns:a16="http://schemas.microsoft.com/office/drawing/2014/main" id="{CA8DD3D4-86F7-464E-BBCD-92D04042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84661" y="4354189"/>
              <a:ext cx="648328" cy="864005"/>
            </a:xfrm>
            <a:prstGeom prst="rect">
              <a:avLst/>
            </a:prstGeom>
          </p:spPr>
        </p:pic>
        <p:pic>
          <p:nvPicPr>
            <p:cNvPr id="120" name="Picture 119" descr="A picture containing wall, indoor, sitting, table&#10;&#10;Description automatically generated">
              <a:extLst>
                <a:ext uri="{FF2B5EF4-FFF2-40B4-BE49-F238E27FC236}">
                  <a16:creationId xmlns:a16="http://schemas.microsoft.com/office/drawing/2014/main" id="{F7723FF1-734E-4182-A2F3-89076D9F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09703" y="4351062"/>
              <a:ext cx="653817" cy="871320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BEA839-E908-4CF8-AD25-1AE14C9F0883}"/>
              </a:ext>
            </a:extLst>
          </p:cNvPr>
          <p:cNvSpPr/>
          <p:nvPr/>
        </p:nvSpPr>
        <p:spPr>
          <a:xfrm>
            <a:off x="9313852" y="4337564"/>
            <a:ext cx="683943" cy="8870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8B4D41C-2296-4B2A-ACB4-F79816408847}"/>
              </a:ext>
            </a:extLst>
          </p:cNvPr>
          <p:cNvSpPr txBox="1"/>
          <p:nvPr/>
        </p:nvSpPr>
        <p:spPr>
          <a:xfrm>
            <a:off x="9225309" y="4052635"/>
            <a:ext cx="84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Reference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53567C-CD7C-4E1B-8835-3663A6840266}"/>
              </a:ext>
            </a:extLst>
          </p:cNvPr>
          <p:cNvSpPr txBox="1"/>
          <p:nvPr/>
        </p:nvSpPr>
        <p:spPr>
          <a:xfrm>
            <a:off x="9881435" y="5272375"/>
            <a:ext cx="1011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Positive ex.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2DA321E-3BCB-4737-B58E-6C6AF6F855D4}"/>
              </a:ext>
            </a:extLst>
          </p:cNvPr>
          <p:cNvSpPr/>
          <p:nvPr/>
        </p:nvSpPr>
        <p:spPr>
          <a:xfrm>
            <a:off x="10049256" y="4337564"/>
            <a:ext cx="674097" cy="8870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ACD173-56FB-4587-93A0-C3C52F071AD9}"/>
              </a:ext>
            </a:extLst>
          </p:cNvPr>
          <p:cNvSpPr txBox="1"/>
          <p:nvPr/>
        </p:nvSpPr>
        <p:spPr>
          <a:xfrm>
            <a:off x="10050416" y="4052191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BCA706F-8916-41B9-898B-76D16C23947C}"/>
              </a:ext>
            </a:extLst>
          </p:cNvPr>
          <p:cNvSpPr txBox="1"/>
          <p:nvPr/>
        </p:nvSpPr>
        <p:spPr>
          <a:xfrm>
            <a:off x="10787506" y="4048842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D83404B-CC6E-4816-943B-FD9B6069F17B}"/>
              </a:ext>
            </a:extLst>
          </p:cNvPr>
          <p:cNvSpPr txBox="1"/>
          <p:nvPr/>
        </p:nvSpPr>
        <p:spPr>
          <a:xfrm>
            <a:off x="11481625" y="4046185"/>
            <a:ext cx="64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Rank 3</a:t>
            </a:r>
          </a:p>
        </p:txBody>
      </p:sp>
    </p:spTree>
    <p:extLst>
      <p:ext uri="{BB962C8B-B14F-4D97-AF65-F5344CB8AC3E}">
        <p14:creationId xmlns:p14="http://schemas.microsoft.com/office/powerpoint/2010/main" val="28336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65936" y="5022113"/>
            <a:ext cx="87516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512 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floats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65936" y="3387241"/>
            <a:ext cx="875168" cy="622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512 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floats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384E-3423-4E7F-B242-9E4EE9F78C10}"/>
              </a:ext>
            </a:extLst>
          </p:cNvPr>
          <p:cNvSpPr txBox="1"/>
          <p:nvPr/>
        </p:nvSpPr>
        <p:spPr>
          <a:xfrm>
            <a:off x="5796366" y="2009948"/>
            <a:ext cx="1632692" cy="574901"/>
          </a:xfrm>
          <a:prstGeom prst="rect">
            <a:avLst/>
          </a:prstGeom>
          <a:noFill/>
          <a:ln w="15875">
            <a:solidFill>
              <a:srgbClr val="92D050"/>
            </a:solidFill>
            <a:prstDash val="dash"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sz="1568" dirty="0">
                <a:solidFill>
                  <a:srgbClr val="92D050"/>
                </a:solidFill>
                <a:latin typeface="+mj-lt"/>
              </a:rPr>
              <a:t>DNN </a:t>
            </a:r>
          </a:p>
          <a:p>
            <a:r>
              <a:rPr lang="en-US" sz="1568" dirty="0">
                <a:solidFill>
                  <a:srgbClr val="92D050"/>
                </a:solidFill>
                <a:latin typeface="+mj-lt"/>
              </a:rPr>
              <a:t>Fine-tuning</a:t>
            </a:r>
          </a:p>
        </p:txBody>
      </p:sp>
      <p:sp>
        <p:nvSpPr>
          <p:cNvPr id="8" name="AutoShape 6" descr="Image result for car"/>
          <p:cNvSpPr>
            <a:spLocks noChangeAspect="1" noChangeArrowheads="1"/>
          </p:cNvSpPr>
          <p:nvPr/>
        </p:nvSpPr>
        <p:spPr bwMode="auto">
          <a:xfrm>
            <a:off x="1894009" y="627673"/>
            <a:ext cx="8403983" cy="56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8" name="TextBox 47"/>
          <p:cNvSpPr txBox="1"/>
          <p:nvPr/>
        </p:nvSpPr>
        <p:spPr>
          <a:xfrm>
            <a:off x="5796784" y="6091368"/>
            <a:ext cx="1523791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DNN Featurization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270354" y="5298198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70354" y="3689601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718870" y="6091232"/>
            <a:ext cx="1645001" cy="72414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L2-normalization</a:t>
            </a:r>
          </a:p>
        </p:txBody>
      </p:sp>
      <p:sp>
        <p:nvSpPr>
          <p:cNvPr id="58" name="Double Bracket 57"/>
          <p:cNvSpPr/>
          <p:nvPr/>
        </p:nvSpPr>
        <p:spPr>
          <a:xfrm>
            <a:off x="8384870" y="3238297"/>
            <a:ext cx="313003" cy="882178"/>
          </a:xfrm>
          <a:prstGeom prst="bracketPair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59" name="Double Bracket 58"/>
          <p:cNvSpPr/>
          <p:nvPr/>
        </p:nvSpPr>
        <p:spPr>
          <a:xfrm>
            <a:off x="8384870" y="4941352"/>
            <a:ext cx="313003" cy="882178"/>
          </a:xfrm>
          <a:prstGeom prst="bracketPair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sp>
        <p:nvSpPr>
          <p:cNvPr id="60" name="TextBox 59"/>
          <p:cNvSpPr txBox="1"/>
          <p:nvPr/>
        </p:nvSpPr>
        <p:spPr>
          <a:xfrm>
            <a:off x="9342998" y="6091232"/>
            <a:ext cx="1813082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Distance </a:t>
            </a:r>
            <a:b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</a:b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computation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989216" y="4684302"/>
            <a:ext cx="512813" cy="6507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961511" y="3655001"/>
            <a:ext cx="540518" cy="6334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Artificial neural network.sv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006" y="4704816"/>
            <a:ext cx="1316873" cy="11757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Artificial neural network.sv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2951" y="3098620"/>
            <a:ext cx="1316873" cy="117577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3835931" y="6070845"/>
            <a:ext cx="1622654" cy="72400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Images to be compared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9449064" y="4292730"/>
                <a:ext cx="1600951" cy="33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L2-distance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7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570" dirty="0">
                    <a:solidFill>
                      <a:schemeClr val="bg2">
                        <a:lumMod val="50000"/>
                      </a:schemeClr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064" y="4292730"/>
                <a:ext cx="1600951" cy="333938"/>
              </a:xfrm>
              <a:prstGeom prst="rect">
                <a:avLst/>
              </a:prstGeom>
              <a:blipFill>
                <a:blip r:embed="rId3"/>
                <a:stretch>
                  <a:fillRect l="-1901" t="-14545" r="-1102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 bwMode="auto">
          <a:xfrm>
            <a:off x="7016051" y="3258361"/>
            <a:ext cx="499288" cy="26119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92079" y="2949217"/>
            <a:ext cx="1025185" cy="2992748"/>
          </a:xfrm>
          <a:prstGeom prst="rect">
            <a:avLst/>
          </a:prstGeom>
          <a:noFill/>
          <a:ln w="15875">
            <a:solidFill>
              <a:srgbClr val="92D05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rgbClr val="92D050"/>
              </a:soli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150013" y="2896289"/>
                <a:ext cx="378479" cy="36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765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65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1765" dirty="0">
                  <a:solidFill>
                    <a:schemeClr val="bg2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13" y="2896289"/>
                <a:ext cx="378479" cy="362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135841" y="4634109"/>
                <a:ext cx="371501" cy="362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765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65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765" dirty="0">
                  <a:solidFill>
                    <a:schemeClr val="bg2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841" y="4634109"/>
                <a:ext cx="371501" cy="362072"/>
              </a:xfrm>
              <a:prstGeom prst="rect">
                <a:avLst/>
              </a:prstGeom>
              <a:blipFill>
                <a:blip r:embed="rId5"/>
                <a:stretch>
                  <a:fillRect t="-21667" r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5D5AC8-D2BC-44F3-87B0-720A6C229911}"/>
              </a:ext>
            </a:extLst>
          </p:cNvPr>
          <p:cNvCxnSpPr>
            <a:cxnSpLocks/>
          </p:cNvCxnSpPr>
          <p:nvPr/>
        </p:nvCxnSpPr>
        <p:spPr>
          <a:xfrm>
            <a:off x="6617728" y="2660073"/>
            <a:ext cx="0" cy="203192"/>
          </a:xfrm>
          <a:prstGeom prst="straightConnector1">
            <a:avLst/>
          </a:prstGeom>
          <a:ln w="158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4F34228-0C74-49E0-B929-DBEDBF477FC6}"/>
              </a:ext>
            </a:extLst>
          </p:cNvPr>
          <p:cNvSpPr/>
          <p:nvPr/>
        </p:nvSpPr>
        <p:spPr>
          <a:xfrm>
            <a:off x="6654672" y="3064195"/>
            <a:ext cx="361379" cy="141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0B7B5-5764-43AB-8702-9C3039BF6583}"/>
              </a:ext>
            </a:extLst>
          </p:cNvPr>
          <p:cNvSpPr/>
          <p:nvPr/>
        </p:nvSpPr>
        <p:spPr>
          <a:xfrm>
            <a:off x="6645435" y="4666558"/>
            <a:ext cx="361379" cy="141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65C4E2-0666-4299-B3E2-BF2A85B9CA9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2319" y="3006981"/>
            <a:ext cx="1029164" cy="137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76F756-64A2-4D6C-86A5-91480D69467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5429" y="4619045"/>
            <a:ext cx="1029164" cy="1371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DD8885-3143-4ADE-8D39-6418128582D2}"/>
              </a:ext>
            </a:extLst>
          </p:cNvPr>
          <p:cNvCxnSpPr>
            <a:cxnSpLocks/>
          </p:cNvCxnSpPr>
          <p:nvPr/>
        </p:nvCxnSpPr>
        <p:spPr>
          <a:xfrm>
            <a:off x="7511130" y="3682709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B3A3BC-64AE-4940-B3A8-FBA60A2F7842}"/>
              </a:ext>
            </a:extLst>
          </p:cNvPr>
          <p:cNvCxnSpPr>
            <a:cxnSpLocks/>
          </p:cNvCxnSpPr>
          <p:nvPr/>
        </p:nvCxnSpPr>
        <p:spPr>
          <a:xfrm>
            <a:off x="7506513" y="5322178"/>
            <a:ext cx="6349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DE9C85A3-7515-4629-8101-C84B5114ADF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6315" y="2148509"/>
            <a:ext cx="296397" cy="394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E1E8F28-685C-42E9-8E3C-5105391C43F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7068" y="2113616"/>
            <a:ext cx="296396" cy="394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9B7C82D-E14A-4A2B-AB63-BB85473251E3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0936" y="2055377"/>
            <a:ext cx="296396" cy="394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6894FAC-D0F9-4ABB-A7B0-CC4BA7EB0486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1687" y="2024837"/>
            <a:ext cx="296397" cy="394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6E59EF1-EFF8-44BC-B2EC-6767057504E4}"/>
              </a:ext>
            </a:extLst>
          </p:cNvPr>
          <p:cNvSpPr txBox="1"/>
          <p:nvPr/>
        </p:nvSpPr>
        <p:spPr>
          <a:xfrm>
            <a:off x="6102068" y="4354705"/>
            <a:ext cx="1025185" cy="276999"/>
          </a:xfrm>
          <a:prstGeom prst="rect">
            <a:avLst/>
          </a:prstGeom>
          <a:noFill/>
          <a:ln w="15875">
            <a:noFill/>
            <a:prstDash val="dash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+mj-lt"/>
              </a:rPr>
              <a:t>Single DNN</a:t>
            </a:r>
          </a:p>
        </p:txBody>
      </p:sp>
    </p:spTree>
    <p:extLst>
      <p:ext uri="{BB962C8B-B14F-4D97-AF65-F5344CB8AC3E}">
        <p14:creationId xmlns:p14="http://schemas.microsoft.com/office/powerpoint/2010/main" val="1571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Monotype Corsiva</vt:lpstr>
      <vt:lpstr>Office Theme</vt:lpstr>
      <vt:lpstr>Image similarity intro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2019-06-10T18:51:33Z</dcterms:created>
  <dcterms:modified xsi:type="dcterms:W3CDTF">2019-06-10T18:55:51Z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pabuehle@microsoft.com</vt:lpwstr>
  </property>
  <property fmtid="{D5CDD505-2E9C-101B-9397-08002B2CF9AE}" pid="5" name="MSIP_Label_f42aa342-8706-4288-bd11-ebb85995028c_SetDate">
    <vt:lpwstr>2019-06-10T18:51:56.3242902Z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19a24b67-31e2-4b6d-b175-5add1c453e8f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