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6" autoAdjust="0"/>
    <p:restoredTop sz="94660"/>
  </p:normalViewPr>
  <p:slideViewPr>
    <p:cSldViewPr snapToGrid="0">
      <p:cViewPr>
        <p:scale>
          <a:sx n="101" d="100"/>
          <a:sy n="101" d="100"/>
        </p:scale>
        <p:origin x="-36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56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BE6DD9-771E-4526-B99F-D8085E586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6E1D5-2391-4D38-ACA1-88478DD62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B0BB3-3EE9-4D6D-BEEA-E609423CCF0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38301-6339-4742-86CF-E5B8599F9C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80DF3-E87B-418D-A2C2-D5CB2E24EB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9710E-CFAF-4130-BB57-F51081CD9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2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47C9E-5228-4B4D-8638-F8CB8AEBAE6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43440-DADE-430D-8D0F-6B3B96A1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AFDAE540-DE19-44DA-AFAC-86810CFF855B}"/>
              </a:ext>
            </a:extLst>
          </p:cNvPr>
          <p:cNvSpPr/>
          <p:nvPr userDrawn="1"/>
        </p:nvSpPr>
        <p:spPr>
          <a:xfrm>
            <a:off x="0" y="6119098"/>
            <a:ext cx="12192000" cy="762541"/>
          </a:xfrm>
          <a:prstGeom prst="round2SameRect">
            <a:avLst>
              <a:gd name="adj1" fmla="val 0"/>
              <a:gd name="adj2" fmla="val 0"/>
            </a:avLst>
          </a:prstGeom>
          <a:ln>
            <a:prstDash val="sysDot"/>
          </a:ln>
        </p:spPr>
        <p:style>
          <a:lnRef idx="2">
            <a:schemeClr val="accent6"/>
          </a:lnRef>
          <a:fillRef idx="1002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f938tz" TargetMode="External"/><Relationship Id="rId2" Type="http://schemas.openxmlformats.org/officeDocument/2006/relationships/hyperlink" Target="https://github.com/microsoft/FHIR-Consent-Samp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.cc/c938tz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E03AE4-B9B0-4154-9CE6-F1B28E2DEFC4}"/>
              </a:ext>
            </a:extLst>
          </p:cNvPr>
          <p:cNvSpPr txBox="1"/>
          <p:nvPr/>
        </p:nvSpPr>
        <p:spPr>
          <a:xfrm>
            <a:off x="723663" y="3013501"/>
            <a:ext cx="10744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what our current team is imagining how the consent </a:t>
            </a:r>
            <a:r>
              <a:rPr lang="en-US" sz="2400" dirty="0" err="1"/>
              <a:t>api</a:t>
            </a:r>
            <a:r>
              <a:rPr lang="en-US" sz="2400" dirty="0"/>
              <a:t> (FHIR) would work.  </a:t>
            </a:r>
            <a:br>
              <a:rPr lang="en-US" sz="2400" dirty="0"/>
            </a:br>
            <a:r>
              <a:rPr lang="en-US" sz="2400" dirty="0"/>
              <a:t>We are in discussions with the engineering team but none of this is final or official.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6EBAEB99-BBCD-433E-A3DD-2FCC0864AE24}"/>
              </a:ext>
            </a:extLst>
          </p:cNvPr>
          <p:cNvSpPr/>
          <p:nvPr/>
        </p:nvSpPr>
        <p:spPr>
          <a:xfrm>
            <a:off x="0" y="6119098"/>
            <a:ext cx="12192000" cy="762541"/>
          </a:xfrm>
          <a:prstGeom prst="round2SameRect">
            <a:avLst>
              <a:gd name="adj1" fmla="val 0"/>
              <a:gd name="adj2" fmla="val 0"/>
            </a:avLst>
          </a:prstGeom>
          <a:ln>
            <a:prstDash val="sysDot"/>
          </a:ln>
        </p:spPr>
        <p:style>
          <a:lnRef idx="2">
            <a:schemeClr val="accent6"/>
          </a:lnRef>
          <a:fillRef idx="1002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1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5F9D-F756-4EBB-8415-451F8629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FDD6F-BC9E-4680-9158-A87B36430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AE6CB56B-1C5F-4EA5-9DF9-1BA6FC88BDB0}"/>
              </a:ext>
            </a:extLst>
          </p:cNvPr>
          <p:cNvSpPr/>
          <p:nvPr/>
        </p:nvSpPr>
        <p:spPr>
          <a:xfrm>
            <a:off x="0" y="6119098"/>
            <a:ext cx="12192000" cy="762541"/>
          </a:xfrm>
          <a:prstGeom prst="round2SameRect">
            <a:avLst>
              <a:gd name="adj1" fmla="val 0"/>
              <a:gd name="adj2" fmla="val 0"/>
            </a:avLst>
          </a:prstGeom>
          <a:ln>
            <a:prstDash val="sysDot"/>
          </a:ln>
        </p:spPr>
        <p:style>
          <a:lnRef idx="2">
            <a:schemeClr val="accent6"/>
          </a:lnRef>
          <a:fillRef idx="1002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0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0F2289C-C956-433B-B755-14DD64CB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956" y="1333928"/>
            <a:ext cx="1885014" cy="4120418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E32CCA7-C049-4346-968D-4C7752935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099" y="1333926"/>
            <a:ext cx="1888706" cy="4120419"/>
          </a:xfrm>
          <a:prstGeom prst="rect">
            <a:avLst/>
          </a:prstGeom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6BC2690-7E77-4704-A9F8-B67812FB5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444" y="1333927"/>
            <a:ext cx="1868383" cy="4120418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B8365D-AAF2-46A5-AC17-8BC0C1A14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80" y="1333926"/>
            <a:ext cx="1898308" cy="41204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2603FC-172C-4141-8E1B-F1C01427F1B5}"/>
              </a:ext>
            </a:extLst>
          </p:cNvPr>
          <p:cNvSpPr txBox="1"/>
          <p:nvPr/>
        </p:nvSpPr>
        <p:spPr>
          <a:xfrm>
            <a:off x="436430" y="242747"/>
            <a:ext cx="503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PATIENT LIST AND REQUEST FOR PERMISSION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FDE807-A231-4E6D-96CE-EA46FD06A763}"/>
              </a:ext>
            </a:extLst>
          </p:cNvPr>
          <p:cNvSpPr/>
          <p:nvPr/>
        </p:nvSpPr>
        <p:spPr>
          <a:xfrm>
            <a:off x="724101" y="2300702"/>
            <a:ext cx="1787415" cy="369332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F36807-E314-4D6D-A23D-FC0352BA743F}"/>
              </a:ext>
            </a:extLst>
          </p:cNvPr>
          <p:cNvCxnSpPr>
            <a:cxnSpLocks/>
          </p:cNvCxnSpPr>
          <p:nvPr/>
        </p:nvCxnSpPr>
        <p:spPr>
          <a:xfrm>
            <a:off x="2511516" y="2422512"/>
            <a:ext cx="10636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FFFD2D0-E57E-495F-B750-34EC70B58C23}"/>
              </a:ext>
            </a:extLst>
          </p:cNvPr>
          <p:cNvSpPr/>
          <p:nvPr/>
        </p:nvSpPr>
        <p:spPr>
          <a:xfrm>
            <a:off x="3675613" y="3172629"/>
            <a:ext cx="1787415" cy="447495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CDF98D-A694-455E-A1F3-706937D219BA}"/>
              </a:ext>
            </a:extLst>
          </p:cNvPr>
          <p:cNvCxnSpPr>
            <a:cxnSpLocks/>
          </p:cNvCxnSpPr>
          <p:nvPr/>
        </p:nvCxnSpPr>
        <p:spPr>
          <a:xfrm>
            <a:off x="5511827" y="3394135"/>
            <a:ext cx="10636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43E5DA-B203-4C54-88F6-47850AD6F459}"/>
              </a:ext>
            </a:extLst>
          </p:cNvPr>
          <p:cNvSpPr/>
          <p:nvPr/>
        </p:nvSpPr>
        <p:spPr>
          <a:xfrm>
            <a:off x="6614960" y="2628553"/>
            <a:ext cx="1787415" cy="429439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A0FE6F-EB49-4992-A1C4-D28F2E3E0CB6}"/>
              </a:ext>
            </a:extLst>
          </p:cNvPr>
          <p:cNvCxnSpPr>
            <a:cxnSpLocks/>
          </p:cNvCxnSpPr>
          <p:nvPr/>
        </p:nvCxnSpPr>
        <p:spPr>
          <a:xfrm>
            <a:off x="8402375" y="2802829"/>
            <a:ext cx="10636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437750-63DA-4592-9EE0-ED1E21B3F48A}"/>
              </a:ext>
            </a:extLst>
          </p:cNvPr>
          <p:cNvSpPr txBox="1"/>
          <p:nvPr/>
        </p:nvSpPr>
        <p:spPr>
          <a:xfrm>
            <a:off x="3751459" y="981432"/>
            <a:ext cx="25382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Patients for today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C0920-C6AA-4C8E-9FC7-88748C39E243}"/>
              </a:ext>
            </a:extLst>
          </p:cNvPr>
          <p:cNvSpPr txBox="1"/>
          <p:nvPr/>
        </p:nvSpPr>
        <p:spPr>
          <a:xfrm>
            <a:off x="5497220" y="3422208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Request permission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D846FB-802F-434A-98FB-BEA5ACD10722}"/>
              </a:ext>
            </a:extLst>
          </p:cNvPr>
          <p:cNvSpPr txBox="1"/>
          <p:nvPr/>
        </p:nvSpPr>
        <p:spPr>
          <a:xfrm>
            <a:off x="8835030" y="4489008"/>
            <a:ext cx="21387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This will send notification to patient’s app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755B646-098F-4131-8F7A-9587DC679ADE}"/>
              </a:ext>
            </a:extLst>
          </p:cNvPr>
          <p:cNvSpPr/>
          <p:nvPr/>
        </p:nvSpPr>
        <p:spPr>
          <a:xfrm>
            <a:off x="9676151" y="3653040"/>
            <a:ext cx="891915" cy="429439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BE2222-8541-4F43-BB37-70427C88737C}"/>
              </a:ext>
            </a:extLst>
          </p:cNvPr>
          <p:cNvCxnSpPr>
            <a:cxnSpLocks/>
          </p:cNvCxnSpPr>
          <p:nvPr/>
        </p:nvCxnSpPr>
        <p:spPr>
          <a:xfrm flipV="1">
            <a:off x="9806245" y="4072674"/>
            <a:ext cx="196295" cy="3770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EAD6D334-B089-48F3-9395-F6DFA4EF87F3}"/>
              </a:ext>
            </a:extLst>
          </p:cNvPr>
          <p:cNvSpPr/>
          <p:nvPr/>
        </p:nvSpPr>
        <p:spPr>
          <a:xfrm>
            <a:off x="0" y="6119098"/>
            <a:ext cx="12192000" cy="762541"/>
          </a:xfrm>
          <a:prstGeom prst="round2SameRect">
            <a:avLst>
              <a:gd name="adj1" fmla="val 0"/>
              <a:gd name="adj2" fmla="val 0"/>
            </a:avLst>
          </a:prstGeom>
          <a:ln>
            <a:prstDash val="sysDot"/>
          </a:ln>
        </p:spPr>
        <p:style>
          <a:lnRef idx="2">
            <a:schemeClr val="accent6"/>
          </a:lnRef>
          <a:fillRef idx="1002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02603FC-172C-4141-8E1B-F1C01427F1B5}"/>
              </a:ext>
            </a:extLst>
          </p:cNvPr>
          <p:cNvSpPr txBox="1"/>
          <p:nvPr/>
        </p:nvSpPr>
        <p:spPr>
          <a:xfrm>
            <a:off x="436430" y="242747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REACTIVATE CONSENT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4" name="Picture 3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BE7D5168-2F56-4EEA-88E8-3E588EB4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752" y="1341615"/>
            <a:ext cx="1894021" cy="407147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AE3553-DE8F-4857-8EB8-1D198016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81" y="1341615"/>
            <a:ext cx="1867606" cy="4071471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8A58C5-7390-47D6-BC77-3DDDBB27A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557" y="1341615"/>
            <a:ext cx="1868353" cy="4071471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86F4EA-E083-435D-9DF7-6B5CDD0BA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71" y="1367848"/>
            <a:ext cx="1892303" cy="407147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B07195-02F5-420B-903F-5EBE3A2397B2}"/>
              </a:ext>
            </a:extLst>
          </p:cNvPr>
          <p:cNvSpPr/>
          <p:nvPr/>
        </p:nvSpPr>
        <p:spPr>
          <a:xfrm>
            <a:off x="1945810" y="5083343"/>
            <a:ext cx="542558" cy="369333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4E1E57-5FE2-4745-8B76-F20FFFCD39B2}"/>
              </a:ext>
            </a:extLst>
          </p:cNvPr>
          <p:cNvCxnSpPr>
            <a:cxnSpLocks/>
          </p:cNvCxnSpPr>
          <p:nvPr/>
        </p:nvCxnSpPr>
        <p:spPr>
          <a:xfrm>
            <a:off x="2488368" y="5248119"/>
            <a:ext cx="119769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F80B13E-8883-445C-83FE-6E6AE6C34BEC}"/>
              </a:ext>
            </a:extLst>
          </p:cNvPr>
          <p:cNvSpPr/>
          <p:nvPr/>
        </p:nvSpPr>
        <p:spPr>
          <a:xfrm>
            <a:off x="4519160" y="2282681"/>
            <a:ext cx="614970" cy="369333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833CC8-0204-43AA-AE65-E621A5EDC9E3}"/>
              </a:ext>
            </a:extLst>
          </p:cNvPr>
          <p:cNvCxnSpPr>
            <a:cxnSpLocks/>
          </p:cNvCxnSpPr>
          <p:nvPr/>
        </p:nvCxnSpPr>
        <p:spPr>
          <a:xfrm>
            <a:off x="5213058" y="2469942"/>
            <a:ext cx="110529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D08D6B2-CA21-4226-813D-C6064B302BB5}"/>
              </a:ext>
            </a:extLst>
          </p:cNvPr>
          <p:cNvSpPr/>
          <p:nvPr/>
        </p:nvSpPr>
        <p:spPr>
          <a:xfrm>
            <a:off x="6951773" y="4458203"/>
            <a:ext cx="790785" cy="519512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89154D-C522-478A-8D4C-91965FD4B439}"/>
              </a:ext>
            </a:extLst>
          </p:cNvPr>
          <p:cNvCxnSpPr>
            <a:cxnSpLocks/>
          </p:cNvCxnSpPr>
          <p:nvPr/>
        </p:nvCxnSpPr>
        <p:spPr>
          <a:xfrm>
            <a:off x="7799860" y="4705701"/>
            <a:ext cx="150452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95F5C6A-D231-4737-A69E-3769B6A68059}"/>
              </a:ext>
            </a:extLst>
          </p:cNvPr>
          <p:cNvSpPr/>
          <p:nvPr/>
        </p:nvSpPr>
        <p:spPr>
          <a:xfrm>
            <a:off x="9406195" y="3795552"/>
            <a:ext cx="1799724" cy="462209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C4CFEA-26AE-4113-A6F9-3331C0EB2F04}"/>
              </a:ext>
            </a:extLst>
          </p:cNvPr>
          <p:cNvSpPr txBox="1"/>
          <p:nvPr/>
        </p:nvSpPr>
        <p:spPr>
          <a:xfrm>
            <a:off x="11037245" y="3249694"/>
            <a:ext cx="1363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Reactivated!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3A0611-9670-4694-A25E-DFED5EACFBDB}"/>
              </a:ext>
            </a:extLst>
          </p:cNvPr>
          <p:cNvCxnSpPr>
            <a:cxnSpLocks/>
          </p:cNvCxnSpPr>
          <p:nvPr/>
        </p:nvCxnSpPr>
        <p:spPr>
          <a:xfrm flipV="1">
            <a:off x="11224968" y="3557471"/>
            <a:ext cx="296838" cy="46145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1F3AAD-754A-4A38-B422-15F73C58DABD}"/>
              </a:ext>
            </a:extLst>
          </p:cNvPr>
          <p:cNvSpPr txBox="1"/>
          <p:nvPr/>
        </p:nvSpPr>
        <p:spPr>
          <a:xfrm>
            <a:off x="685971" y="997658"/>
            <a:ext cx="25382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will get a notification </a:t>
            </a:r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FE4B756B-1480-4B2B-BB1E-9A5DF1200BDC}"/>
              </a:ext>
            </a:extLst>
          </p:cNvPr>
          <p:cNvSpPr/>
          <p:nvPr/>
        </p:nvSpPr>
        <p:spPr>
          <a:xfrm>
            <a:off x="0" y="6119098"/>
            <a:ext cx="12192000" cy="762541"/>
          </a:xfrm>
          <a:prstGeom prst="round2SameRect">
            <a:avLst>
              <a:gd name="adj1" fmla="val 0"/>
              <a:gd name="adj2" fmla="val 0"/>
            </a:avLst>
          </a:prstGeom>
          <a:ln>
            <a:prstDash val="sysDot"/>
          </a:ln>
        </p:spPr>
        <p:style>
          <a:lnRef idx="2">
            <a:schemeClr val="accent6"/>
          </a:lnRef>
          <a:fillRef idx="1002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6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FA91-6D31-464D-A0C3-7D2A0C6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9BF4-623B-42E2-BD43-07AB7BFB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GitHub - </a:t>
            </a:r>
            <a:r>
              <a:rPr lang="en-US" dirty="0" err="1">
                <a:hlinkClick r:id="rId2"/>
              </a:rPr>
              <a:t>microsoft</a:t>
            </a:r>
            <a:r>
              <a:rPr lang="en-US" dirty="0">
                <a:hlinkClick r:id="rId2"/>
              </a:rPr>
              <a:t>/FHIR-Consent-Samples: Contains FHIR sample for Consent based authorization</a:t>
            </a:r>
            <a:endParaRPr lang="en-US" dirty="0"/>
          </a:p>
          <a:p>
            <a:r>
              <a:rPr lang="en-US" dirty="0"/>
              <a:t>Figma: </a:t>
            </a:r>
          </a:p>
          <a:p>
            <a:pPr lvl="1"/>
            <a:r>
              <a:rPr lang="en-US" dirty="0"/>
              <a:t>Provider flow: </a:t>
            </a:r>
            <a:r>
              <a:rPr lang="en-US" dirty="0">
                <a:hlinkClick r:id="rId3"/>
              </a:rPr>
              <a:t>http://tiny.cc/f938tz</a:t>
            </a:r>
            <a:endParaRPr lang="en-US" dirty="0"/>
          </a:p>
          <a:p>
            <a:pPr lvl="1"/>
            <a:r>
              <a:rPr lang="en-US" dirty="0"/>
              <a:t>Patient flow: </a:t>
            </a:r>
            <a:r>
              <a:rPr lang="en-US" dirty="0">
                <a:hlinkClick r:id="rId4"/>
              </a:rPr>
              <a:t>http://tiny.cc/c938tz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D555593A-96A6-4444-81EC-A6A951C3636F}"/>
              </a:ext>
            </a:extLst>
          </p:cNvPr>
          <p:cNvSpPr/>
          <p:nvPr/>
        </p:nvSpPr>
        <p:spPr>
          <a:xfrm>
            <a:off x="0" y="6119098"/>
            <a:ext cx="12192000" cy="762541"/>
          </a:xfrm>
          <a:prstGeom prst="round2SameRect">
            <a:avLst>
              <a:gd name="adj1" fmla="val 0"/>
              <a:gd name="adj2" fmla="val 0"/>
            </a:avLst>
          </a:prstGeom>
          <a:ln>
            <a:prstDash val="sysDot"/>
          </a:ln>
        </p:spPr>
        <p:style>
          <a:lnRef idx="2">
            <a:schemeClr val="accent6"/>
          </a:lnRef>
          <a:fillRef idx="1002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EAF1-3425-4F2A-85F6-6CC775094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Consent App </a:t>
            </a:r>
            <a:r>
              <a:rPr lang="en-US" sz="4400" dirty="0"/>
              <a:t>Ver.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D433E-DC47-41BB-941E-EDBCE6781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Patient journey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52AF6ACD-65A2-4BC0-9872-C038D4241115}"/>
              </a:ext>
            </a:extLst>
          </p:cNvPr>
          <p:cNvSpPr/>
          <p:nvPr/>
        </p:nvSpPr>
        <p:spPr>
          <a:xfrm>
            <a:off x="0" y="6119098"/>
            <a:ext cx="12192000" cy="762541"/>
          </a:xfrm>
          <a:prstGeom prst="round2SameRect">
            <a:avLst>
              <a:gd name="adj1" fmla="val 0"/>
              <a:gd name="adj2" fmla="val 0"/>
            </a:avLst>
          </a:prstGeom>
          <a:ln>
            <a:prstDash val="sysDot"/>
          </a:ln>
        </p:spPr>
        <p:style>
          <a:lnRef idx="2">
            <a:schemeClr val="accent6"/>
          </a:lnRef>
          <a:fillRef idx="1002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7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ED5A-4777-4202-ADFB-6CB2EC2F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there is a place where patients owns their own medical information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2000-2AC7-4B8A-A69E-F23789C5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our own health data to any physicians or providers we desire to see</a:t>
            </a:r>
          </a:p>
          <a:p>
            <a:r>
              <a:rPr lang="en-US" dirty="0"/>
              <a:t>Never needing to re-write all our medical history every time we make a new visit</a:t>
            </a:r>
          </a:p>
          <a:p>
            <a:r>
              <a:rPr lang="en-US" dirty="0"/>
              <a:t>Give and take away permissions from providers, in need basis. </a:t>
            </a:r>
          </a:p>
          <a:p>
            <a:endParaRPr lang="en-US" dirty="0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AAE4E903-C561-419F-9892-ED8CFEADCA97}"/>
              </a:ext>
            </a:extLst>
          </p:cNvPr>
          <p:cNvSpPr/>
          <p:nvPr/>
        </p:nvSpPr>
        <p:spPr>
          <a:xfrm>
            <a:off x="0" y="6119098"/>
            <a:ext cx="12192000" cy="762541"/>
          </a:xfrm>
          <a:prstGeom prst="round2SameRect">
            <a:avLst>
              <a:gd name="adj1" fmla="val 0"/>
              <a:gd name="adj2" fmla="val 0"/>
            </a:avLst>
          </a:prstGeom>
          <a:ln>
            <a:prstDash val="sysDot"/>
          </a:ln>
        </p:spPr>
        <p:style>
          <a:lnRef idx="2">
            <a:schemeClr val="accent6"/>
          </a:lnRef>
          <a:fillRef idx="1002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5F9D-F756-4EBB-8415-451F8629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FDD6F-BC9E-4680-9158-A87B36430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4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9C0A20AD-A171-4288-860F-F4FC025159D3}"/>
              </a:ext>
            </a:extLst>
          </p:cNvPr>
          <p:cNvSpPr/>
          <p:nvPr/>
        </p:nvSpPr>
        <p:spPr>
          <a:xfrm>
            <a:off x="0" y="6119098"/>
            <a:ext cx="12192000" cy="762541"/>
          </a:xfrm>
          <a:prstGeom prst="round2SameRect">
            <a:avLst>
              <a:gd name="adj1" fmla="val 0"/>
              <a:gd name="adj2" fmla="val 0"/>
            </a:avLst>
          </a:prstGeom>
          <a:ln>
            <a:prstDash val="sysDot"/>
          </a:ln>
        </p:spPr>
        <p:style>
          <a:lnRef idx="2">
            <a:schemeClr val="accent6"/>
          </a:lnRef>
          <a:fillRef idx="1002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185126-4F22-4ED9-9DF4-DC766161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80" y="922321"/>
            <a:ext cx="2123112" cy="453493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66EDA5C-E210-406B-BE4C-9633F326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91" y="922321"/>
            <a:ext cx="2078674" cy="453807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B04045-ED75-4984-B0E9-C455CAC75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364" y="922321"/>
            <a:ext cx="2123113" cy="4534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20BA83-5D53-415E-A021-393CDC11BBF7}"/>
              </a:ext>
            </a:extLst>
          </p:cNvPr>
          <p:cNvSpPr txBox="1"/>
          <p:nvPr/>
        </p:nvSpPr>
        <p:spPr>
          <a:xfrm>
            <a:off x="721925" y="608769"/>
            <a:ext cx="32569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Doctors you have currently given your consent to.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2EDBEC-FD37-4AB8-BBA5-369A5DE738E3}"/>
              </a:ext>
            </a:extLst>
          </p:cNvPr>
          <p:cNvCxnSpPr>
            <a:cxnSpLocks/>
          </p:cNvCxnSpPr>
          <p:nvPr/>
        </p:nvCxnSpPr>
        <p:spPr>
          <a:xfrm>
            <a:off x="810358" y="2150620"/>
            <a:ext cx="53496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B2FB65-A61C-45F0-80B1-CF2729200108}"/>
              </a:ext>
            </a:extLst>
          </p:cNvPr>
          <p:cNvSpPr txBox="1"/>
          <p:nvPr/>
        </p:nvSpPr>
        <p:spPr>
          <a:xfrm>
            <a:off x="227398" y="2027509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3FB3A8-5DD3-4641-9459-FF88C002E5E3}"/>
              </a:ext>
            </a:extLst>
          </p:cNvPr>
          <p:cNvCxnSpPr>
            <a:cxnSpLocks/>
          </p:cNvCxnSpPr>
          <p:nvPr/>
        </p:nvCxnSpPr>
        <p:spPr>
          <a:xfrm>
            <a:off x="780378" y="3140438"/>
            <a:ext cx="54653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B539B2-FBCA-4761-A80F-F063A49F8E6B}"/>
              </a:ext>
            </a:extLst>
          </p:cNvPr>
          <p:cNvSpPr txBox="1"/>
          <p:nvPr/>
        </p:nvSpPr>
        <p:spPr>
          <a:xfrm>
            <a:off x="237457" y="3032716"/>
            <a:ext cx="6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083D10-A3BF-4432-8A1B-B35BDD5735D8}"/>
              </a:ext>
            </a:extLst>
          </p:cNvPr>
          <p:cNvSpPr/>
          <p:nvPr/>
        </p:nvSpPr>
        <p:spPr>
          <a:xfrm>
            <a:off x="1888242" y="4890798"/>
            <a:ext cx="692050" cy="692050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BED87E-81B3-45E2-A407-DE9C99F82612}"/>
              </a:ext>
            </a:extLst>
          </p:cNvPr>
          <p:cNvSpPr txBox="1"/>
          <p:nvPr/>
        </p:nvSpPr>
        <p:spPr>
          <a:xfrm>
            <a:off x="1639613" y="5598009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Click to find doctors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F0E5EFB-BC02-4BB3-9C47-91E984FF0673}"/>
              </a:ext>
            </a:extLst>
          </p:cNvPr>
          <p:cNvSpPr/>
          <p:nvPr/>
        </p:nvSpPr>
        <p:spPr>
          <a:xfrm>
            <a:off x="5195206" y="2548793"/>
            <a:ext cx="900794" cy="896657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04702A-E390-4EA4-9CB8-4ED45E2D9AD8}"/>
              </a:ext>
            </a:extLst>
          </p:cNvPr>
          <p:cNvCxnSpPr>
            <a:cxnSpLocks/>
          </p:cNvCxnSpPr>
          <p:nvPr/>
        </p:nvCxnSpPr>
        <p:spPr>
          <a:xfrm>
            <a:off x="6096000" y="2967857"/>
            <a:ext cx="277436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18F7E0-7A4D-4E64-9698-3C6A6932B29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580292" y="3191357"/>
            <a:ext cx="2466499" cy="203354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39A544-AF8B-41A6-A777-19A602556256}"/>
              </a:ext>
            </a:extLst>
          </p:cNvPr>
          <p:cNvSpPr txBox="1"/>
          <p:nvPr/>
        </p:nvSpPr>
        <p:spPr>
          <a:xfrm>
            <a:off x="5106705" y="599685"/>
            <a:ext cx="201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doctors in your network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C45FA0-F3B7-4D02-8989-B0A02009AFE3}"/>
              </a:ext>
            </a:extLst>
          </p:cNvPr>
          <p:cNvCxnSpPr>
            <a:cxnSpLocks/>
          </p:cNvCxnSpPr>
          <p:nvPr/>
        </p:nvCxnSpPr>
        <p:spPr>
          <a:xfrm>
            <a:off x="8592512" y="2567573"/>
            <a:ext cx="53496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9599943-4EF3-4AC1-B9A2-34A9CA861BE5}"/>
              </a:ext>
            </a:extLst>
          </p:cNvPr>
          <p:cNvSpPr txBox="1"/>
          <p:nvPr/>
        </p:nvSpPr>
        <p:spPr>
          <a:xfrm>
            <a:off x="7840899" y="2444462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added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0FCB36-59D0-46C5-B361-21B93087C104}"/>
              </a:ext>
            </a:extLst>
          </p:cNvPr>
          <p:cNvCxnSpPr>
            <a:cxnSpLocks/>
          </p:cNvCxnSpPr>
          <p:nvPr/>
        </p:nvCxnSpPr>
        <p:spPr>
          <a:xfrm flipH="1">
            <a:off x="10827261" y="1888197"/>
            <a:ext cx="476279" cy="1851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A4CF38-4823-4563-9A6D-68308EBA993B}"/>
              </a:ext>
            </a:extLst>
          </p:cNvPr>
          <p:cNvCxnSpPr>
            <a:cxnSpLocks/>
          </p:cNvCxnSpPr>
          <p:nvPr/>
        </p:nvCxnSpPr>
        <p:spPr>
          <a:xfrm flipH="1">
            <a:off x="10665979" y="1888197"/>
            <a:ext cx="654996" cy="6163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F1F7EDA-3914-4186-AC6F-75789C82392D}"/>
              </a:ext>
            </a:extLst>
          </p:cNvPr>
          <p:cNvCxnSpPr>
            <a:cxnSpLocks/>
          </p:cNvCxnSpPr>
          <p:nvPr/>
        </p:nvCxnSpPr>
        <p:spPr>
          <a:xfrm flipH="1">
            <a:off x="10642039" y="1888197"/>
            <a:ext cx="711738" cy="1079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165694-2BD0-45A3-AEA5-D174ADE3B652}"/>
              </a:ext>
            </a:extLst>
          </p:cNvPr>
          <p:cNvSpPr txBox="1"/>
          <p:nvPr/>
        </p:nvSpPr>
        <p:spPr>
          <a:xfrm>
            <a:off x="11250135" y="1394917"/>
            <a:ext cx="832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in-network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A32D04-7821-48F6-9D58-1DE60457AC70}"/>
              </a:ext>
            </a:extLst>
          </p:cNvPr>
          <p:cNvSpPr txBox="1"/>
          <p:nvPr/>
        </p:nvSpPr>
        <p:spPr>
          <a:xfrm>
            <a:off x="436430" y="24274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B6BBFE-38B7-49A7-8A36-CD91952D826E}"/>
              </a:ext>
            </a:extLst>
          </p:cNvPr>
          <p:cNvSpPr txBox="1"/>
          <p:nvPr/>
        </p:nvSpPr>
        <p:spPr>
          <a:xfrm>
            <a:off x="8922540" y="608769"/>
            <a:ext cx="201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doctors in your network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3CA8144-D861-4CC2-8E04-1FC623E91E9D}"/>
              </a:ext>
            </a:extLst>
          </p:cNvPr>
          <p:cNvSpPr/>
          <p:nvPr/>
        </p:nvSpPr>
        <p:spPr>
          <a:xfrm>
            <a:off x="301453" y="6244525"/>
            <a:ext cx="454093" cy="454093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EA7882-A386-47FF-A0EA-4F73B96C81A7}"/>
              </a:ext>
            </a:extLst>
          </p:cNvPr>
          <p:cNvSpPr txBox="1"/>
          <p:nvPr/>
        </p:nvSpPr>
        <p:spPr>
          <a:xfrm>
            <a:off x="810358" y="6292751"/>
            <a:ext cx="1735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Represents user click</a:t>
            </a:r>
          </a:p>
        </p:txBody>
      </p:sp>
    </p:spTree>
    <p:extLst>
      <p:ext uri="{BB962C8B-B14F-4D97-AF65-F5344CB8AC3E}">
        <p14:creationId xmlns:p14="http://schemas.microsoft.com/office/powerpoint/2010/main" val="278815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4206776-1434-427F-948F-49EF0BD1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224" y="1028063"/>
            <a:ext cx="2169097" cy="4399097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FDFEEB-ACE7-4F6D-A880-FCAC0FB8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044" y="974304"/>
            <a:ext cx="2058333" cy="4399097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2434164A-A8A4-430E-93FC-225D2B4D9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095" y="1028063"/>
            <a:ext cx="1997657" cy="4399097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FAF99B2-C6F8-4E05-92B7-CA5393230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475" y="1028063"/>
            <a:ext cx="2030026" cy="43990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05A596-448E-4995-9103-AA9A86366AF1}"/>
              </a:ext>
            </a:extLst>
          </p:cNvPr>
          <p:cNvSpPr txBox="1"/>
          <p:nvPr/>
        </p:nvSpPr>
        <p:spPr>
          <a:xfrm>
            <a:off x="436430" y="242747"/>
            <a:ext cx="178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SEARCH &amp; ADD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BC2FA4-37BC-40C5-A17C-607790CF64A2}"/>
              </a:ext>
            </a:extLst>
          </p:cNvPr>
          <p:cNvSpPr/>
          <p:nvPr/>
        </p:nvSpPr>
        <p:spPr>
          <a:xfrm>
            <a:off x="980712" y="2011680"/>
            <a:ext cx="1689335" cy="462209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1E98D3-255D-47E9-9648-911EFD1EE270}"/>
              </a:ext>
            </a:extLst>
          </p:cNvPr>
          <p:cNvCxnSpPr>
            <a:cxnSpLocks/>
          </p:cNvCxnSpPr>
          <p:nvPr/>
        </p:nvCxnSpPr>
        <p:spPr>
          <a:xfrm>
            <a:off x="2750515" y="2267712"/>
            <a:ext cx="89996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4F014E-F8B6-4C56-B0ED-72063D1A96AE}"/>
              </a:ext>
            </a:extLst>
          </p:cNvPr>
          <p:cNvSpPr/>
          <p:nvPr/>
        </p:nvSpPr>
        <p:spPr>
          <a:xfrm>
            <a:off x="4278649" y="4279392"/>
            <a:ext cx="790785" cy="519512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21C621-1511-4F29-A40F-36ED37D21158}"/>
              </a:ext>
            </a:extLst>
          </p:cNvPr>
          <p:cNvCxnSpPr>
            <a:cxnSpLocks/>
          </p:cNvCxnSpPr>
          <p:nvPr/>
        </p:nvCxnSpPr>
        <p:spPr>
          <a:xfrm>
            <a:off x="5126736" y="4526890"/>
            <a:ext cx="129048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1B49C6-62D3-4F26-99EC-E2818E48B8AF}"/>
              </a:ext>
            </a:extLst>
          </p:cNvPr>
          <p:cNvSpPr txBox="1"/>
          <p:nvPr/>
        </p:nvSpPr>
        <p:spPr>
          <a:xfrm>
            <a:off x="6417224" y="612565"/>
            <a:ext cx="2018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expiration date. 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other permissions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C7AE3B-0736-43DD-A793-16A7B1DAC421}"/>
              </a:ext>
            </a:extLst>
          </p:cNvPr>
          <p:cNvSpPr/>
          <p:nvPr/>
        </p:nvSpPr>
        <p:spPr>
          <a:xfrm>
            <a:off x="9409095" y="4383819"/>
            <a:ext cx="1866810" cy="415085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BF5CCC-B15D-4CD7-8AC8-FB7D2FE600A0}"/>
              </a:ext>
            </a:extLst>
          </p:cNvPr>
          <p:cNvCxnSpPr>
            <a:cxnSpLocks/>
          </p:cNvCxnSpPr>
          <p:nvPr/>
        </p:nvCxnSpPr>
        <p:spPr>
          <a:xfrm flipV="1">
            <a:off x="11254980" y="4279392"/>
            <a:ext cx="379127" cy="20199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861A88-5396-4448-BAD1-3B563C6BD742}"/>
              </a:ext>
            </a:extLst>
          </p:cNvPr>
          <p:cNvSpPr txBox="1"/>
          <p:nvPr/>
        </p:nvSpPr>
        <p:spPr>
          <a:xfrm>
            <a:off x="11421834" y="4024991"/>
            <a:ext cx="595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Added</a:t>
            </a:r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39539ED2-35A4-42EA-A1A8-7CC8D34170DD}"/>
              </a:ext>
            </a:extLst>
          </p:cNvPr>
          <p:cNvSpPr/>
          <p:nvPr/>
        </p:nvSpPr>
        <p:spPr>
          <a:xfrm>
            <a:off x="0" y="6119098"/>
            <a:ext cx="12192000" cy="762541"/>
          </a:xfrm>
          <a:prstGeom prst="round2SameRect">
            <a:avLst>
              <a:gd name="adj1" fmla="val 0"/>
              <a:gd name="adj2" fmla="val 0"/>
            </a:avLst>
          </a:prstGeom>
          <a:ln>
            <a:prstDash val="sysDot"/>
          </a:ln>
        </p:spPr>
        <p:style>
          <a:lnRef idx="2">
            <a:schemeClr val="accent6"/>
          </a:lnRef>
          <a:fillRef idx="1002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2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BF7657-4D0D-4A97-859D-38C3818E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291" y="1214076"/>
            <a:ext cx="1984347" cy="4347105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08C2BF-4142-40B9-AF62-19EA3C120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88" y="1214076"/>
            <a:ext cx="2034006" cy="4347105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9CC41E-D8D1-44B7-9C04-F1E9A41C2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331" y="1214076"/>
            <a:ext cx="2004623" cy="434710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78E37E-3F86-44DA-AC4B-DD1FCA5684EE}"/>
              </a:ext>
            </a:extLst>
          </p:cNvPr>
          <p:cNvSpPr/>
          <p:nvPr/>
        </p:nvSpPr>
        <p:spPr>
          <a:xfrm>
            <a:off x="1560377" y="3856811"/>
            <a:ext cx="1689335" cy="462209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636360-E981-4F49-BC23-2C843E1F3733}"/>
              </a:ext>
            </a:extLst>
          </p:cNvPr>
          <p:cNvSpPr txBox="1"/>
          <p:nvPr/>
        </p:nvSpPr>
        <p:spPr>
          <a:xfrm>
            <a:off x="436430" y="242747"/>
            <a:ext cx="266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RE-ACTIVATE CONSENT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348E43-690F-445B-B398-D9B55B27DE6F}"/>
              </a:ext>
            </a:extLst>
          </p:cNvPr>
          <p:cNvCxnSpPr>
            <a:cxnSpLocks/>
          </p:cNvCxnSpPr>
          <p:nvPr/>
        </p:nvCxnSpPr>
        <p:spPr>
          <a:xfrm>
            <a:off x="3249712" y="4080183"/>
            <a:ext cx="18284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4F7621-5F57-44C7-8082-FFBBA8BDEF12}"/>
              </a:ext>
            </a:extLst>
          </p:cNvPr>
          <p:cNvSpPr/>
          <p:nvPr/>
        </p:nvSpPr>
        <p:spPr>
          <a:xfrm>
            <a:off x="5780877" y="4540649"/>
            <a:ext cx="790785" cy="519512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16EC7F-0D26-4342-B9AC-6D797E0B2A8D}"/>
              </a:ext>
            </a:extLst>
          </p:cNvPr>
          <p:cNvCxnSpPr>
            <a:cxnSpLocks/>
          </p:cNvCxnSpPr>
          <p:nvPr/>
        </p:nvCxnSpPr>
        <p:spPr>
          <a:xfrm>
            <a:off x="6628964" y="4788147"/>
            <a:ext cx="224232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C00DF45-4761-4368-B587-DBBE94638686}"/>
              </a:ext>
            </a:extLst>
          </p:cNvPr>
          <p:cNvSpPr/>
          <p:nvPr/>
        </p:nvSpPr>
        <p:spPr>
          <a:xfrm>
            <a:off x="8942288" y="3856811"/>
            <a:ext cx="1799724" cy="462209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BAED82-A849-4CA3-A9A4-CA14938D43FB}"/>
              </a:ext>
            </a:extLst>
          </p:cNvPr>
          <p:cNvSpPr txBox="1"/>
          <p:nvPr/>
        </p:nvSpPr>
        <p:spPr>
          <a:xfrm>
            <a:off x="10926635" y="3486510"/>
            <a:ext cx="1363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Reactivated!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E0FA2C-45C9-45D1-8502-2328E219E066}"/>
              </a:ext>
            </a:extLst>
          </p:cNvPr>
          <p:cNvCxnSpPr>
            <a:cxnSpLocks/>
          </p:cNvCxnSpPr>
          <p:nvPr/>
        </p:nvCxnSpPr>
        <p:spPr>
          <a:xfrm flipV="1">
            <a:off x="10761061" y="3809607"/>
            <a:ext cx="680793" cy="27057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97C24B0F-93A2-4600-8A1F-148992A612AD}"/>
              </a:ext>
            </a:extLst>
          </p:cNvPr>
          <p:cNvSpPr/>
          <p:nvPr/>
        </p:nvSpPr>
        <p:spPr>
          <a:xfrm>
            <a:off x="0" y="6119098"/>
            <a:ext cx="12192000" cy="762541"/>
          </a:xfrm>
          <a:prstGeom prst="round2SameRect">
            <a:avLst>
              <a:gd name="adj1" fmla="val 0"/>
              <a:gd name="adj2" fmla="val 0"/>
            </a:avLst>
          </a:prstGeom>
          <a:ln>
            <a:prstDash val="sysDot"/>
          </a:ln>
        </p:spPr>
        <p:style>
          <a:lnRef idx="2">
            <a:schemeClr val="accent6"/>
          </a:lnRef>
          <a:fillRef idx="1002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6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85B1D0-8A2F-47E4-A7DD-A517D93BF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64" y="1160918"/>
            <a:ext cx="2041031" cy="448655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7EDB01-D032-4CF0-8EF6-4A3367FB0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446" y="1160918"/>
            <a:ext cx="2064100" cy="4486551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B1DA5B-5D4C-42BA-8468-4E8FECE4E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82" y="1160918"/>
            <a:ext cx="2041031" cy="447128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E1C33F-38C7-4A9D-B703-4E5B8FCB814F}"/>
              </a:ext>
            </a:extLst>
          </p:cNvPr>
          <p:cNvSpPr/>
          <p:nvPr/>
        </p:nvSpPr>
        <p:spPr>
          <a:xfrm>
            <a:off x="1478299" y="2173007"/>
            <a:ext cx="1787415" cy="519512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81EAF2-12B8-49D7-9D83-02B9D807E22D}"/>
              </a:ext>
            </a:extLst>
          </p:cNvPr>
          <p:cNvCxnSpPr>
            <a:cxnSpLocks/>
          </p:cNvCxnSpPr>
          <p:nvPr/>
        </p:nvCxnSpPr>
        <p:spPr>
          <a:xfrm>
            <a:off x="3265714" y="2444997"/>
            <a:ext cx="172266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A8D23-E48B-4E07-9B2E-D248CA5A3ABA}"/>
              </a:ext>
            </a:extLst>
          </p:cNvPr>
          <p:cNvSpPr txBox="1"/>
          <p:nvPr/>
        </p:nvSpPr>
        <p:spPr>
          <a:xfrm>
            <a:off x="436430" y="242747"/>
            <a:ext cx="262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DEACTIVATE CONSENT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BD234B-30E0-4C49-8FF7-B74A1EB1418E}"/>
              </a:ext>
            </a:extLst>
          </p:cNvPr>
          <p:cNvSpPr/>
          <p:nvPr/>
        </p:nvSpPr>
        <p:spPr>
          <a:xfrm>
            <a:off x="5222366" y="4676721"/>
            <a:ext cx="1787415" cy="519512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2688CC-3607-43D4-85AC-F546D658BFD7}"/>
              </a:ext>
            </a:extLst>
          </p:cNvPr>
          <p:cNvCxnSpPr>
            <a:cxnSpLocks/>
          </p:cNvCxnSpPr>
          <p:nvPr/>
        </p:nvCxnSpPr>
        <p:spPr>
          <a:xfrm>
            <a:off x="7009781" y="4948711"/>
            <a:ext cx="172266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C28F61-6B33-4DC7-A4F1-F9CEAD5C9AD8}"/>
              </a:ext>
            </a:extLst>
          </p:cNvPr>
          <p:cNvSpPr/>
          <p:nvPr/>
        </p:nvSpPr>
        <p:spPr>
          <a:xfrm>
            <a:off x="8795331" y="2173007"/>
            <a:ext cx="1799724" cy="462209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EE69CF-39DB-425D-9AEC-08FCD7BA60C8}"/>
              </a:ext>
            </a:extLst>
          </p:cNvPr>
          <p:cNvSpPr txBox="1"/>
          <p:nvPr/>
        </p:nvSpPr>
        <p:spPr>
          <a:xfrm>
            <a:off x="10760629" y="1579334"/>
            <a:ext cx="1363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</a:t>
            </a:r>
            <a:r>
              <a:rPr lang="en-US" sz="1800" dirty="0"/>
              <a:t>activated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7EE63E-5D20-4DC8-BF39-3FDBD009DF97}"/>
              </a:ext>
            </a:extLst>
          </p:cNvPr>
          <p:cNvCxnSpPr>
            <a:cxnSpLocks/>
          </p:cNvCxnSpPr>
          <p:nvPr/>
        </p:nvCxnSpPr>
        <p:spPr>
          <a:xfrm flipV="1">
            <a:off x="10595055" y="1902431"/>
            <a:ext cx="680793" cy="27057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2BB98612-4D46-4A75-AA98-1B5E42D33D59}"/>
              </a:ext>
            </a:extLst>
          </p:cNvPr>
          <p:cNvSpPr/>
          <p:nvPr/>
        </p:nvSpPr>
        <p:spPr>
          <a:xfrm>
            <a:off x="0" y="6119098"/>
            <a:ext cx="12192000" cy="762541"/>
          </a:xfrm>
          <a:prstGeom prst="round2SameRect">
            <a:avLst>
              <a:gd name="adj1" fmla="val 0"/>
              <a:gd name="adj2" fmla="val 0"/>
            </a:avLst>
          </a:prstGeom>
          <a:ln>
            <a:prstDash val="sysDot"/>
          </a:ln>
        </p:spPr>
        <p:style>
          <a:lnRef idx="2">
            <a:schemeClr val="accent6"/>
          </a:lnRef>
          <a:fillRef idx="1002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7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ED5A-4777-4202-ADFB-6CB2EC2F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doctors/providers can request patient information before hand?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2000-2AC7-4B8A-A69E-F23789C5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utilization of time slots</a:t>
            </a:r>
          </a:p>
          <a:p>
            <a:r>
              <a:rPr lang="en-US" dirty="0"/>
              <a:t>No mistakes from the patients. </a:t>
            </a:r>
          </a:p>
          <a:p>
            <a:r>
              <a:rPr lang="en-US" dirty="0"/>
              <a:t>No need to ask patients if they need critical information (if permissioned)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F752F7DE-8AF0-489C-87B9-56303F2F09F9}"/>
              </a:ext>
            </a:extLst>
          </p:cNvPr>
          <p:cNvSpPr/>
          <p:nvPr/>
        </p:nvSpPr>
        <p:spPr>
          <a:xfrm>
            <a:off x="0" y="6119098"/>
            <a:ext cx="12192000" cy="762541"/>
          </a:xfrm>
          <a:prstGeom prst="round2SameRect">
            <a:avLst>
              <a:gd name="adj1" fmla="val 0"/>
              <a:gd name="adj2" fmla="val 0"/>
            </a:avLst>
          </a:prstGeom>
          <a:ln>
            <a:prstDash val="sysDot"/>
          </a:ln>
        </p:spPr>
        <p:style>
          <a:lnRef idx="2">
            <a:schemeClr val="accent6"/>
          </a:lnRef>
          <a:fillRef idx="1002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28695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Gradient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2846</TotalTime>
  <Words>262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Elegant Gradient</vt:lpstr>
      <vt:lpstr>PowerPoint Presentation</vt:lpstr>
      <vt:lpstr> Consent App Ver. 1</vt:lpstr>
      <vt:lpstr>What if there is a place where patients owns their own medical information </vt:lpstr>
      <vt:lpstr>Patient Flow</vt:lpstr>
      <vt:lpstr>PowerPoint Presentation</vt:lpstr>
      <vt:lpstr>PowerPoint Presentation</vt:lpstr>
      <vt:lpstr>PowerPoint Presentation</vt:lpstr>
      <vt:lpstr>PowerPoint Presentation</vt:lpstr>
      <vt:lpstr>What if doctors/providers can request patient information before hand? </vt:lpstr>
      <vt:lpstr>Provider Flow</vt:lpstr>
      <vt:lpstr>PowerPoint Presentation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(Proposed) Consent flow</dc:title>
  <dc:creator>Daniel Kim</dc:creator>
  <cp:lastModifiedBy>Daniel Kim</cp:lastModifiedBy>
  <cp:revision>19</cp:revision>
  <dcterms:created xsi:type="dcterms:W3CDTF">2021-01-13T14:12:46Z</dcterms:created>
  <dcterms:modified xsi:type="dcterms:W3CDTF">2021-01-15T14:00:24Z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2021-01-13T14:12:47Z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66e6e95e-048b-4544-a36e-7c8a8c57481f</vt:lpwstr>
  </property>
  <property fmtid="{D5CDD505-2E9C-101B-9397-08002B2CF9AE}" pid="8" name="MSIP_Label_f42aa342-8706-4288-bd11-ebb85995028c_ContentBits">
    <vt:lpwstr>0</vt:lpwstr>
  </property>
</Properties>
</file>