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5CDE-ED0E-8BA2-9048-FFF8823C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30096-1387-A092-CE76-3AB6AD4FB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Flash University</a:t>
            </a:r>
          </a:p>
        </p:txBody>
      </p:sp>
    </p:spTree>
    <p:extLst>
      <p:ext uri="{BB962C8B-B14F-4D97-AF65-F5344CB8AC3E}">
        <p14:creationId xmlns:p14="http://schemas.microsoft.com/office/powerpoint/2010/main" val="5857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248650" y="2692400"/>
            <a:ext cx="320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Set objects 1-5 to some value</a:t>
            </a:r>
          </a:p>
          <a:p>
            <a:pPr marL="0" indent="0">
              <a:buNone/>
            </a:pPr>
            <a:r>
              <a:rPr lang="en-US" dirty="0"/>
              <a:t>Set object 1,3,5 to null</a:t>
            </a:r>
          </a:p>
          <a:p>
            <a:pPr marL="0" indent="0">
              <a:buNone/>
            </a:pPr>
            <a:r>
              <a:rPr lang="en-US" dirty="0"/>
              <a:t>Where does the Next Object pointer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7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248650" y="2692400"/>
            <a:ext cx="3206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Does this look optimal? </a:t>
            </a:r>
          </a:p>
          <a:p>
            <a:pPr marL="0" indent="0">
              <a:buNone/>
            </a:pPr>
            <a:r>
              <a:rPr lang="en-US" dirty="0"/>
              <a:t>Are we using all our memory well? </a:t>
            </a:r>
          </a:p>
          <a:p>
            <a:pPr marL="0" indent="0">
              <a:buNone/>
            </a:pPr>
            <a:r>
              <a:rPr lang="en-US" dirty="0"/>
              <a:t>How can we set use the memory at 1 and 3 again?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6F22-7675-847F-D7AC-131151E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Garbage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28DA-E606-EB10-C1B7-5A77AC4E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Pause all threads (more on this later)</a:t>
            </a:r>
          </a:p>
          <a:p>
            <a:r>
              <a:rPr lang="en-US" dirty="0"/>
              <a:t>Mark</a:t>
            </a:r>
          </a:p>
          <a:p>
            <a:pPr lvl="1"/>
            <a:r>
              <a:rPr lang="en-US" dirty="0"/>
              <a:t>Go through every object and set the Sync block index to 0</a:t>
            </a:r>
          </a:p>
          <a:p>
            <a:pPr lvl="1"/>
            <a:r>
              <a:rPr lang="en-US" dirty="0"/>
              <a:t>Find every live object and mark all references related to the object to 1</a:t>
            </a:r>
          </a:p>
          <a:p>
            <a:r>
              <a:rPr lang="en-US" dirty="0"/>
              <a:t>Sweep</a:t>
            </a:r>
          </a:p>
          <a:p>
            <a:pPr lvl="1"/>
            <a:r>
              <a:rPr lang="en-US" dirty="0"/>
              <a:t>Free all objects where the value of sync block index is 0</a:t>
            </a:r>
          </a:p>
          <a:p>
            <a:r>
              <a:rPr lang="en-US" dirty="0"/>
              <a:t>Compact</a:t>
            </a:r>
          </a:p>
          <a:p>
            <a:pPr lvl="1"/>
            <a:r>
              <a:rPr lang="en-US" dirty="0"/>
              <a:t>Move all the memory in one direction</a:t>
            </a:r>
          </a:p>
          <a:p>
            <a:r>
              <a:rPr lang="en-US" dirty="0"/>
              <a:t>Set Sync block index after last location of used memory</a:t>
            </a:r>
          </a:p>
          <a:p>
            <a:r>
              <a:rPr lang="en-US" dirty="0"/>
              <a:t>Resume threads</a:t>
            </a:r>
          </a:p>
        </p:txBody>
      </p:sp>
    </p:spTree>
    <p:extLst>
      <p:ext uri="{BB962C8B-B14F-4D97-AF65-F5344CB8AC3E}">
        <p14:creationId xmlns:p14="http://schemas.microsoft.com/office/powerpoint/2010/main" val="40417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all objects to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756650" y="5799876"/>
            <a:ext cx="320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Next, mark all used objects and related objects (not shown) to 1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45079-5E32-9EB8-3FC5-950D7DEBDE20}"/>
              </a:ext>
            </a:extLst>
          </p:cNvPr>
          <p:cNvSpPr/>
          <p:nvPr/>
        </p:nvSpPr>
        <p:spPr>
          <a:xfrm>
            <a:off x="3900182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963C-7B42-9B29-B42C-AD4EFF44A084}"/>
              </a:ext>
            </a:extLst>
          </p:cNvPr>
          <p:cNvSpPr/>
          <p:nvPr/>
        </p:nvSpPr>
        <p:spPr>
          <a:xfrm>
            <a:off x="4668900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Next, mark all used objects and related objects (not shown) to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45079-5E32-9EB8-3FC5-950D7DEBDE20}"/>
              </a:ext>
            </a:extLst>
          </p:cNvPr>
          <p:cNvSpPr/>
          <p:nvPr/>
        </p:nvSpPr>
        <p:spPr>
          <a:xfrm>
            <a:off x="3900182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4023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1026" name="Picture 2" descr="La teoría de Aladdín">
            <a:extLst>
              <a:ext uri="{FF2B5EF4-FFF2-40B4-BE49-F238E27FC236}">
                <a16:creationId xmlns:a16="http://schemas.microsoft.com/office/drawing/2014/main" id="{E6A28B61-5262-7A06-930B-E5FB437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17251"/>
            <a:ext cx="2111452" cy="11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0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Relocate/Compact/move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832471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Move next object pointer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843929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97EF3-2325-D549-BEA4-303A0DD509E0}"/>
              </a:ext>
            </a:extLst>
          </p:cNvPr>
          <p:cNvSpPr/>
          <p:nvPr/>
        </p:nvSpPr>
        <p:spPr>
          <a:xfrm>
            <a:off x="1589731" y="3817364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E51C1-933C-CEB3-C034-9E4CA9FCE1EE}"/>
              </a:ext>
            </a:extLst>
          </p:cNvPr>
          <p:cNvSpPr/>
          <p:nvPr/>
        </p:nvSpPr>
        <p:spPr>
          <a:xfrm>
            <a:off x="1589731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28438-3276-FABD-39C3-8F16083F963B}"/>
              </a:ext>
            </a:extLst>
          </p:cNvPr>
          <p:cNvSpPr/>
          <p:nvPr/>
        </p:nvSpPr>
        <p:spPr>
          <a:xfrm>
            <a:off x="3132896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832471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2122878" y="4437893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1580072" y="5638515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843929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97EF3-2325-D549-BEA4-303A0DD509E0}"/>
              </a:ext>
            </a:extLst>
          </p:cNvPr>
          <p:cNvSpPr/>
          <p:nvPr/>
        </p:nvSpPr>
        <p:spPr>
          <a:xfrm>
            <a:off x="1589731" y="3817364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E51C1-933C-CEB3-C034-9E4CA9FCE1EE}"/>
              </a:ext>
            </a:extLst>
          </p:cNvPr>
          <p:cNvSpPr/>
          <p:nvPr/>
        </p:nvSpPr>
        <p:spPr>
          <a:xfrm>
            <a:off x="1589731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28438-3276-FABD-39C3-8F16083F963B}"/>
              </a:ext>
            </a:extLst>
          </p:cNvPr>
          <p:cNvSpPr/>
          <p:nvPr/>
        </p:nvSpPr>
        <p:spPr>
          <a:xfrm>
            <a:off x="3132896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F53F9-898A-8033-FA97-62ECE35E21BD}"/>
              </a:ext>
            </a:extLst>
          </p:cNvPr>
          <p:cNvSpPr txBox="1"/>
          <p:nvPr/>
        </p:nvSpPr>
        <p:spPr>
          <a:xfrm>
            <a:off x="8534400" y="2769781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We now have a clean block of memory.</a:t>
            </a:r>
          </a:p>
        </p:txBody>
      </p:sp>
    </p:spTree>
    <p:extLst>
      <p:ext uri="{BB962C8B-B14F-4D97-AF65-F5344CB8AC3E}">
        <p14:creationId xmlns:p14="http://schemas.microsoft.com/office/powerpoint/2010/main" val="245186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D18-F5B0-729F-B094-223CEE5B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that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7FA7-3E07-F21C-9F84-33F51DB3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not. </a:t>
            </a:r>
          </a:p>
          <a:p>
            <a:r>
              <a:rPr lang="en-US" dirty="0"/>
              <a:t>But the algorithm remains relatively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5CD-5587-AF75-4704-47392413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and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0922-8A7D-6C39-7DF4-4F878FA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Generations</a:t>
            </a:r>
          </a:p>
          <a:p>
            <a:r>
              <a:rPr lang="en-US" dirty="0"/>
              <a:t>Large Objects</a:t>
            </a:r>
          </a:p>
          <a:p>
            <a:r>
              <a:rPr lang="en-US" dirty="0"/>
              <a:t>Pinning</a:t>
            </a:r>
          </a:p>
        </p:txBody>
      </p:sp>
    </p:spTree>
    <p:extLst>
      <p:ext uri="{BB962C8B-B14F-4D97-AF65-F5344CB8AC3E}">
        <p14:creationId xmlns:p14="http://schemas.microsoft.com/office/powerpoint/2010/main" val="37037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FB81-227D-EA1C-F624-CF344BD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D5442-2029-3AF3-CE27-50576085404E}"/>
              </a:ext>
            </a:extLst>
          </p:cNvPr>
          <p:cNvSpPr/>
          <p:nvPr/>
        </p:nvSpPr>
        <p:spPr>
          <a:xfrm>
            <a:off x="4070582" y="3639439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92F7-C021-7CAA-FC30-5215B7E97C6D}"/>
              </a:ext>
            </a:extLst>
          </p:cNvPr>
          <p:cNvSpPr/>
          <p:nvPr/>
        </p:nvSpPr>
        <p:spPr>
          <a:xfrm>
            <a:off x="3502832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FDEDC-CD67-C025-294D-9598A2481410}"/>
              </a:ext>
            </a:extLst>
          </p:cNvPr>
          <p:cNvSpPr/>
          <p:nvPr/>
        </p:nvSpPr>
        <p:spPr>
          <a:xfrm>
            <a:off x="4588583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16FD7-9C53-DAB5-3146-32B0D76E55F0}"/>
              </a:ext>
            </a:extLst>
          </p:cNvPr>
          <p:cNvSpPr/>
          <p:nvPr/>
        </p:nvSpPr>
        <p:spPr>
          <a:xfrm>
            <a:off x="274557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A295-6B24-8264-8A1B-26D01AF7FE78}"/>
              </a:ext>
            </a:extLst>
          </p:cNvPr>
          <p:cNvSpPr/>
          <p:nvPr/>
        </p:nvSpPr>
        <p:spPr>
          <a:xfrm>
            <a:off x="369195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0720-C2BD-8390-5651-3B67A8364694}"/>
              </a:ext>
            </a:extLst>
          </p:cNvPr>
          <p:cNvSpPr/>
          <p:nvPr/>
        </p:nvSpPr>
        <p:spPr>
          <a:xfrm>
            <a:off x="4588583" y="5131856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17D47-821F-8ABE-D609-237F950291E7}"/>
              </a:ext>
            </a:extLst>
          </p:cNvPr>
          <p:cNvSpPr/>
          <p:nvPr/>
        </p:nvSpPr>
        <p:spPr>
          <a:xfrm>
            <a:off x="5485214" y="509474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510EB-A1E5-D845-5A2E-3FFAC80DD4F4}"/>
              </a:ext>
            </a:extLst>
          </p:cNvPr>
          <p:cNvSpPr/>
          <p:nvPr/>
        </p:nvSpPr>
        <p:spPr>
          <a:xfrm>
            <a:off x="140871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F1B-B66C-9C90-04E3-ACC26FC08E5B}"/>
              </a:ext>
            </a:extLst>
          </p:cNvPr>
          <p:cNvSpPr/>
          <p:nvPr/>
        </p:nvSpPr>
        <p:spPr>
          <a:xfrm>
            <a:off x="216597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C0513-4D20-7FF6-8DAD-B2D0EC9DC7E7}"/>
              </a:ext>
            </a:extLst>
          </p:cNvPr>
          <p:cNvSpPr/>
          <p:nvPr/>
        </p:nvSpPr>
        <p:spPr>
          <a:xfrm>
            <a:off x="2934692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30D71-21C6-9E45-7527-5AD600174A34}"/>
              </a:ext>
            </a:extLst>
          </p:cNvPr>
          <p:cNvSpPr/>
          <p:nvPr/>
        </p:nvSpPr>
        <p:spPr>
          <a:xfrm>
            <a:off x="3703410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F5791-EFE8-A2DF-5C95-295D16F3E5F3}"/>
              </a:ext>
            </a:extLst>
          </p:cNvPr>
          <p:cNvSpPr/>
          <p:nvPr/>
        </p:nvSpPr>
        <p:spPr>
          <a:xfrm>
            <a:off x="447212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83D35-8C1D-4CE1-0858-98D953D2121E}"/>
              </a:ext>
            </a:extLst>
          </p:cNvPr>
          <p:cNvSpPr/>
          <p:nvPr/>
        </p:nvSpPr>
        <p:spPr>
          <a:xfrm>
            <a:off x="522938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D3939-C7AD-A25E-B83A-485CFB1EC5E7}"/>
              </a:ext>
            </a:extLst>
          </p:cNvPr>
          <p:cNvSpPr/>
          <p:nvPr/>
        </p:nvSpPr>
        <p:spPr>
          <a:xfrm>
            <a:off x="598664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C0570-7D08-85B6-F335-117D194B34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881462" y="4183499"/>
            <a:ext cx="56775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95989-68BC-7213-0287-D7184A2CD49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24202" y="4937998"/>
            <a:ext cx="75726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3F77C5-9C12-074C-7D22-9B085E7D5C7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881462" y="4937998"/>
            <a:ext cx="18912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6167DA-E404-CEFB-FA1F-E966CED28F9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967213" y="4937998"/>
            <a:ext cx="0" cy="19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9B8CA6-E1A8-8628-BC97-D4E45A697E7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967213" y="4937998"/>
            <a:ext cx="896631" cy="15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22D917-C9FE-38FE-8CF7-667632CE670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449212" y="4183499"/>
            <a:ext cx="518001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1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4178-E18F-D0B9-A66B-16794FC6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Fundamentals according to Jeffrey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C522-52E3-DC14-972D-EE929C76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</a:t>
            </a:r>
          </a:p>
          <a:p>
            <a:pPr>
              <a:buFontTx/>
              <a:buChar char="-"/>
            </a:pPr>
            <a:r>
              <a:rPr lang="en-US" dirty="0"/>
              <a:t>The new an object is, the shorter its life time is</a:t>
            </a:r>
          </a:p>
          <a:p>
            <a:pPr>
              <a:buFontTx/>
              <a:buChar char="-"/>
            </a:pPr>
            <a:r>
              <a:rPr lang="en-US" dirty="0"/>
              <a:t>The older an object is, the longer its life time is.</a:t>
            </a:r>
          </a:p>
          <a:p>
            <a:pPr>
              <a:buFontTx/>
              <a:buChar char="-"/>
            </a:pPr>
            <a:r>
              <a:rPr lang="en-US" dirty="0"/>
              <a:t>Collection a portion of the heap is faster than collecting the whole heap</a:t>
            </a:r>
          </a:p>
        </p:txBody>
      </p:sp>
    </p:spTree>
    <p:extLst>
      <p:ext uri="{BB962C8B-B14F-4D97-AF65-F5344CB8AC3E}">
        <p14:creationId xmlns:p14="http://schemas.microsoft.com/office/powerpoint/2010/main" val="423373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5D9E-013C-2314-426C-DF48EFFD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6C4D-F14C-EC3E-C9F7-BD9A354A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 separate the garbage collections based off of how long they’ve survived and have different “collections” based on that?</a:t>
            </a:r>
          </a:p>
        </p:txBody>
      </p:sp>
    </p:spTree>
    <p:extLst>
      <p:ext uri="{BB962C8B-B14F-4D97-AF65-F5344CB8AC3E}">
        <p14:creationId xmlns:p14="http://schemas.microsoft.com/office/powerpoint/2010/main" val="364416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E620-ED17-29F0-49C1-BA44F26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107BF-32B4-2151-18EC-3F842645CCDE}"/>
              </a:ext>
            </a:extLst>
          </p:cNvPr>
          <p:cNvSpPr/>
          <p:nvPr/>
        </p:nvSpPr>
        <p:spPr>
          <a:xfrm>
            <a:off x="67917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B90BA-275C-5BE0-958A-C4C98F06DBF1}"/>
              </a:ext>
            </a:extLst>
          </p:cNvPr>
          <p:cNvSpPr/>
          <p:nvPr/>
        </p:nvSpPr>
        <p:spPr>
          <a:xfrm>
            <a:off x="143643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39CC-33F8-DE90-25AC-4390605E1573}"/>
              </a:ext>
            </a:extLst>
          </p:cNvPr>
          <p:cNvSpPr/>
          <p:nvPr/>
        </p:nvSpPr>
        <p:spPr>
          <a:xfrm>
            <a:off x="2205152" y="190121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69964-16F2-E3A5-8FC0-F9CB54CB78B5}"/>
              </a:ext>
            </a:extLst>
          </p:cNvPr>
          <p:cNvSpPr/>
          <p:nvPr/>
        </p:nvSpPr>
        <p:spPr>
          <a:xfrm>
            <a:off x="2973870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120C6-4E8F-75EB-E8AE-8AE4FDB74B53}"/>
              </a:ext>
            </a:extLst>
          </p:cNvPr>
          <p:cNvSpPr/>
          <p:nvPr/>
        </p:nvSpPr>
        <p:spPr>
          <a:xfrm>
            <a:off x="3742588" y="189884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14132-893A-9588-E1F1-B5F06AF3AA4D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797C-3CE4-2292-0AE9-5EB9A712E28E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03103-8367-B1B5-52B3-15EEEC403B12}"/>
              </a:ext>
            </a:extLst>
          </p:cNvPr>
          <p:cNvSpPr txBox="1"/>
          <p:nvPr/>
        </p:nvSpPr>
        <p:spPr>
          <a:xfrm>
            <a:off x="7248939" y="3361635"/>
            <a:ext cx="2513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here is in generation 0. There have been no previous GCs on any of the objects</a:t>
            </a:r>
          </a:p>
          <a:p>
            <a:endParaRPr lang="en-US" dirty="0"/>
          </a:p>
          <a:p>
            <a:r>
              <a:rPr lang="en-US" dirty="0"/>
              <a:t>After running a Gen 0 GC, it will look like?</a:t>
            </a:r>
          </a:p>
        </p:txBody>
      </p:sp>
    </p:spTree>
    <p:extLst>
      <p:ext uri="{BB962C8B-B14F-4D97-AF65-F5344CB8AC3E}">
        <p14:creationId xmlns:p14="http://schemas.microsoft.com/office/powerpoint/2010/main" val="415346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E620-ED17-29F0-49C1-BA44F26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107BF-32B4-2151-18EC-3F842645CCDE}"/>
              </a:ext>
            </a:extLst>
          </p:cNvPr>
          <p:cNvSpPr/>
          <p:nvPr/>
        </p:nvSpPr>
        <p:spPr>
          <a:xfrm>
            <a:off x="67917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B90BA-275C-5BE0-958A-C4C98F06DBF1}"/>
              </a:ext>
            </a:extLst>
          </p:cNvPr>
          <p:cNvSpPr/>
          <p:nvPr/>
        </p:nvSpPr>
        <p:spPr>
          <a:xfrm>
            <a:off x="143643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69964-16F2-E3A5-8FC0-F9CB54CB78B5}"/>
              </a:ext>
            </a:extLst>
          </p:cNvPr>
          <p:cNvSpPr/>
          <p:nvPr/>
        </p:nvSpPr>
        <p:spPr>
          <a:xfrm>
            <a:off x="219369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14132-893A-9588-E1F1-B5F06AF3AA4D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797C-3CE4-2292-0AE9-5EB9A712E28E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use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C13756E-DCA9-4A2E-FA81-8C2426E7F6DD}"/>
              </a:ext>
            </a:extLst>
          </p:cNvPr>
          <p:cNvSpPr/>
          <p:nvPr/>
        </p:nvSpPr>
        <p:spPr>
          <a:xfrm>
            <a:off x="2950954" y="2760868"/>
            <a:ext cx="2177774" cy="353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0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1AB9730-0473-D58F-1BDD-D678E559DC88}"/>
              </a:ext>
            </a:extLst>
          </p:cNvPr>
          <p:cNvSpPr/>
          <p:nvPr/>
        </p:nvSpPr>
        <p:spPr>
          <a:xfrm>
            <a:off x="679174" y="2760868"/>
            <a:ext cx="2177774" cy="353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449E8-3E29-3436-9075-CA27E615761B}"/>
              </a:ext>
            </a:extLst>
          </p:cNvPr>
          <p:cNvSpPr txBox="1"/>
          <p:nvPr/>
        </p:nvSpPr>
        <p:spPr>
          <a:xfrm>
            <a:off x="7248939" y="3361635"/>
            <a:ext cx="2513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here is in generation 0. There have been no previous GCs on any of the objects</a:t>
            </a:r>
          </a:p>
          <a:p>
            <a:endParaRPr lang="en-US" dirty="0"/>
          </a:p>
          <a:p>
            <a:r>
              <a:rPr lang="en-US" dirty="0"/>
              <a:t>After running a Gen 0 GC, it will look like?</a:t>
            </a:r>
          </a:p>
        </p:txBody>
      </p:sp>
    </p:spTree>
    <p:extLst>
      <p:ext uri="{BB962C8B-B14F-4D97-AF65-F5344CB8AC3E}">
        <p14:creationId xmlns:p14="http://schemas.microsoft.com/office/powerpoint/2010/main" val="332984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E620-ED17-29F0-49C1-BA44F26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107BF-32B4-2151-18EC-3F842645CCDE}"/>
              </a:ext>
            </a:extLst>
          </p:cNvPr>
          <p:cNvSpPr/>
          <p:nvPr/>
        </p:nvSpPr>
        <p:spPr>
          <a:xfrm>
            <a:off x="67917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B90BA-275C-5BE0-958A-C4C98F06DBF1}"/>
              </a:ext>
            </a:extLst>
          </p:cNvPr>
          <p:cNvSpPr/>
          <p:nvPr/>
        </p:nvSpPr>
        <p:spPr>
          <a:xfrm>
            <a:off x="1436434" y="19007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69964-16F2-E3A5-8FC0-F9CB54CB78B5}"/>
              </a:ext>
            </a:extLst>
          </p:cNvPr>
          <p:cNvSpPr/>
          <p:nvPr/>
        </p:nvSpPr>
        <p:spPr>
          <a:xfrm>
            <a:off x="2193694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14132-893A-9588-E1F1-B5F06AF3AA4D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797C-3CE4-2292-0AE9-5EB9A712E28E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use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C13756E-DCA9-4A2E-FA81-8C2426E7F6DD}"/>
              </a:ext>
            </a:extLst>
          </p:cNvPr>
          <p:cNvSpPr/>
          <p:nvPr/>
        </p:nvSpPr>
        <p:spPr>
          <a:xfrm>
            <a:off x="2950954" y="2760868"/>
            <a:ext cx="2177774" cy="353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0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1AB9730-0473-D58F-1BDD-D678E559DC88}"/>
              </a:ext>
            </a:extLst>
          </p:cNvPr>
          <p:cNvSpPr/>
          <p:nvPr/>
        </p:nvSpPr>
        <p:spPr>
          <a:xfrm>
            <a:off x="679174" y="2760868"/>
            <a:ext cx="2177774" cy="353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40229-270A-D040-C250-B0BB9F513581}"/>
              </a:ext>
            </a:extLst>
          </p:cNvPr>
          <p:cNvSpPr/>
          <p:nvPr/>
        </p:nvSpPr>
        <p:spPr>
          <a:xfrm>
            <a:off x="2934252" y="190121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25724-18BA-0799-7C49-90FD6843A76A}"/>
              </a:ext>
            </a:extLst>
          </p:cNvPr>
          <p:cNvSpPr/>
          <p:nvPr/>
        </p:nvSpPr>
        <p:spPr>
          <a:xfrm>
            <a:off x="3691512" y="190121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20623-2D38-165B-31C7-246479F15998}"/>
              </a:ext>
            </a:extLst>
          </p:cNvPr>
          <p:cNvSpPr/>
          <p:nvPr/>
        </p:nvSpPr>
        <p:spPr>
          <a:xfrm>
            <a:off x="4448772" y="1901213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80B25-F9B7-283F-50CE-E36A0C4A9CEA}"/>
              </a:ext>
            </a:extLst>
          </p:cNvPr>
          <p:cNvSpPr txBox="1"/>
          <p:nvPr/>
        </p:nvSpPr>
        <p:spPr>
          <a:xfrm>
            <a:off x="7244521" y="3374887"/>
            <a:ext cx="2513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set arbitrary limits on the size of gen 1 and gen 2 at 4 and 4 respectively.  </a:t>
            </a:r>
          </a:p>
        </p:txBody>
      </p:sp>
    </p:spTree>
    <p:extLst>
      <p:ext uri="{BB962C8B-B14F-4D97-AF65-F5344CB8AC3E}">
        <p14:creationId xmlns:p14="http://schemas.microsoft.com/office/powerpoint/2010/main" val="39580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DCFC-3A42-C6E5-23C5-908AA386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keep assigning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C476-29DC-2C1B-B3D3-300D7436480D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59EA6-CFAF-2E6A-D0EE-7973F84D5D5E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2C55C-3FDA-3D9B-472D-F1F9D6B080A9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903D3-2084-D740-0BE1-11A13D8DC81F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F1342-410A-E11B-5812-6FE825B2FD6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382DE-33AF-2781-6D76-3199CF881F4C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FD39E-1955-8C4A-F9EF-3D7551589809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3E8A0-C5CA-C9C6-8C2C-68AB8BB84530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AB44F-271D-1343-3F6B-733C7C6CEB37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Memory get allocated in the CLR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1B-B565-7B52-9EB4-49BD4EF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fields do we need to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1FE6-A54F-BDD9-F83C-B190B056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we get the “next bit of memory” if we need it</a:t>
            </a:r>
          </a:p>
          <a:p>
            <a:pPr lvl="1"/>
            <a:r>
              <a:rPr lang="en-US" dirty="0"/>
              <a:t>Next Object Pointer</a:t>
            </a:r>
          </a:p>
          <a:p>
            <a:r>
              <a:rPr lang="en-US" dirty="0"/>
              <a:t>How do we know we can delete/free up memory?</a:t>
            </a:r>
          </a:p>
          <a:p>
            <a:pPr lvl="1"/>
            <a:r>
              <a:rPr lang="en-US" dirty="0"/>
              <a:t>Sync Block Index</a:t>
            </a:r>
          </a:p>
        </p:txBody>
      </p:sp>
    </p:spTree>
    <p:extLst>
      <p:ext uri="{BB962C8B-B14F-4D97-AF65-F5344CB8AC3E}">
        <p14:creationId xmlns:p14="http://schemas.microsoft.com/office/powerpoint/2010/main" val="33674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concretely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5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Up 15">
            <a:extLst>
              <a:ext uri="{FF2B5EF4-FFF2-40B4-BE49-F238E27FC236}">
                <a16:creationId xmlns:a16="http://schemas.microsoft.com/office/drawing/2014/main" id="{404474F4-3669-E9AD-0E7F-230CE269633D}"/>
              </a:ext>
            </a:extLst>
          </p:cNvPr>
          <p:cNvSpPr/>
          <p:nvPr/>
        </p:nvSpPr>
        <p:spPr>
          <a:xfrm>
            <a:off x="905187" y="4642803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9CC9A-6C73-B98B-B0BC-DDC7DFE0519D}"/>
              </a:ext>
            </a:extLst>
          </p:cNvPr>
          <p:cNvSpPr/>
          <p:nvPr/>
        </p:nvSpPr>
        <p:spPr>
          <a:xfrm>
            <a:off x="269562" y="5946034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421239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start using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208101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start using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2904006" y="454778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</p:spTree>
    <p:extLst>
      <p:ext uri="{BB962C8B-B14F-4D97-AF65-F5344CB8AC3E}">
        <p14:creationId xmlns:p14="http://schemas.microsoft.com/office/powerpoint/2010/main" val="380441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B304-DA49-D44B-5265-5B87044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lets say a program frees up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DC70-C1C1-1B02-7AA4-DA3DBDA2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objects 1-5 to some value</a:t>
            </a:r>
          </a:p>
          <a:p>
            <a:pPr marL="0" indent="0">
              <a:buNone/>
            </a:pPr>
            <a:r>
              <a:rPr lang="en-US" dirty="0"/>
              <a:t>Set object 1,3,5 to null</a:t>
            </a:r>
          </a:p>
          <a:p>
            <a:pPr marL="0" indent="0">
              <a:buNone/>
            </a:pPr>
            <a:r>
              <a:rPr lang="en-US" dirty="0"/>
              <a:t>Where does the Next Object pointer go?</a:t>
            </a:r>
          </a:p>
        </p:txBody>
      </p:sp>
    </p:spTree>
    <p:extLst>
      <p:ext uri="{BB962C8B-B14F-4D97-AF65-F5344CB8AC3E}">
        <p14:creationId xmlns:p14="http://schemas.microsoft.com/office/powerpoint/2010/main" val="38622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</TotalTime>
  <Words>750</Words>
  <Application>Microsoft Office PowerPoint</Application>
  <PresentationFormat>Widescreen</PresentationFormat>
  <Paragraphs>276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Garbage Collection</vt:lpstr>
      <vt:lpstr>Managed Heap</vt:lpstr>
      <vt:lpstr>What happens if we keep assigning memory</vt:lpstr>
      <vt:lpstr>How does Memory get allocated in the CLR</vt:lpstr>
      <vt:lpstr>What fields do we need to care about</vt:lpstr>
      <vt:lpstr>More concretely</vt:lpstr>
      <vt:lpstr>What if we start using memory</vt:lpstr>
      <vt:lpstr>What if we start using memory</vt:lpstr>
      <vt:lpstr>Ok, lets say a program frees up memory</vt:lpstr>
      <vt:lpstr>Initial State</vt:lpstr>
      <vt:lpstr>Final State</vt:lpstr>
      <vt:lpstr>Steps of Garbage Collection </vt:lpstr>
      <vt:lpstr>Mark all objects to 0</vt:lpstr>
      <vt:lpstr>Next, mark all used objects and related objects (not shown) to 1</vt:lpstr>
      <vt:lpstr>Free Memory</vt:lpstr>
      <vt:lpstr>Relocate/Compact/move objects</vt:lpstr>
      <vt:lpstr>Final State</vt:lpstr>
      <vt:lpstr>Is it that easy?</vt:lpstr>
      <vt:lpstr>Complications and Optimizations</vt:lpstr>
      <vt:lpstr>Garbage Collection Fundamentals according to Jeffrey</vt:lpstr>
      <vt:lpstr>Generations</vt:lpstr>
      <vt:lpstr>Book 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Srikar Mylavarapu</dc:creator>
  <cp:lastModifiedBy>Srikar Mylavarapu</cp:lastModifiedBy>
  <cp:revision>6</cp:revision>
  <dcterms:created xsi:type="dcterms:W3CDTF">2023-02-17T16:24:03Z</dcterms:created>
  <dcterms:modified xsi:type="dcterms:W3CDTF">2023-02-17T22:27:14Z</dcterms:modified>
</cp:coreProperties>
</file>