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6" r:id="rId8"/>
    <p:sldId id="267" r:id="rId9"/>
    <p:sldId id="271" r:id="rId10"/>
    <p:sldId id="270" r:id="rId11"/>
    <p:sldId id="264"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AD332-BFBE-40EA-9B82-1519ECC9FA39}">
          <p14:sldIdLst>
            <p14:sldId id="256"/>
            <p14:sldId id="257"/>
            <p14:sldId id="268"/>
            <p14:sldId id="258"/>
            <p14:sldId id="259"/>
            <p14:sldId id="260"/>
            <p14:sldId id="266"/>
            <p14:sldId id="267"/>
            <p14:sldId id="271"/>
            <p14:sldId id="270"/>
            <p14:sldId id="264"/>
            <p14:sldId id="269"/>
          </p14:sldIdLst>
        </p14:section>
        <p14:section name="Untitled Section" id="{301A0426-181E-49F0-ACCF-4EEA7AECCD6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p:scale>
          <a:sx n="101" d="100"/>
          <a:sy n="101" d="100"/>
        </p:scale>
        <p:origin x="2376" y="1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28278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9937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418748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11388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57611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8D08C-1D48-4FF5-B052-B49761164EE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0464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8D08C-1D48-4FF5-B052-B49761164EE0}"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6032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8D08C-1D48-4FF5-B052-B49761164EE0}"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00590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8D08C-1D48-4FF5-B052-B49761164EE0}"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45938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80739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6345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D08C-1D48-4FF5-B052-B49761164EE0}" type="datetimeFigureOut">
              <a:rPr lang="en-US" smtClean="0"/>
              <a:t>9/30/2022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A183-4758-43A7-BDBE-2C527987D161}" type="slidenum">
              <a:rPr lang="en-US" smtClean="0"/>
              <a:t>‹#›</a:t>
            </a:fld>
            <a:endParaRPr lang="en-US"/>
          </a:p>
        </p:txBody>
      </p:sp>
    </p:spTree>
    <p:extLst>
      <p:ext uri="{BB962C8B-B14F-4D97-AF65-F5344CB8AC3E}">
        <p14:creationId xmlns:p14="http://schemas.microsoft.com/office/powerpoint/2010/main" val="2713135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lane.com/tutorial/csharp/csharp-anonymous-types#:~:text=C%23%20Anonymous%20Type%20Access%20Scope%20In%20c%23%2C%20the,of%20dynamic%20type%2C%20but%20that%20is%20not%20recommend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DDD9-DB54-4493-2609-47E847F0E042}"/>
              </a:ext>
            </a:extLst>
          </p:cNvPr>
          <p:cNvSpPr>
            <a:spLocks noGrp="1"/>
          </p:cNvSpPr>
          <p:nvPr>
            <p:ph type="ctrTitle"/>
          </p:nvPr>
        </p:nvSpPr>
        <p:spPr/>
        <p:txBody>
          <a:bodyPr/>
          <a:lstStyle/>
          <a:p>
            <a:r>
              <a:rPr lang="en-US" dirty="0"/>
              <a:t>Events</a:t>
            </a:r>
          </a:p>
        </p:txBody>
      </p:sp>
      <p:sp>
        <p:nvSpPr>
          <p:cNvPr id="3" name="Subtitle 2">
            <a:extLst>
              <a:ext uri="{FF2B5EF4-FFF2-40B4-BE49-F238E27FC236}">
                <a16:creationId xmlns:a16="http://schemas.microsoft.com/office/drawing/2014/main" id="{E29EE1B7-C961-825B-34B7-F27B881AA56F}"/>
              </a:ext>
            </a:extLst>
          </p:cNvPr>
          <p:cNvSpPr>
            <a:spLocks noGrp="1"/>
          </p:cNvSpPr>
          <p:nvPr>
            <p:ph type="subTitle" idx="1"/>
          </p:nvPr>
        </p:nvSpPr>
        <p:spPr/>
        <p:txBody>
          <a:bodyPr/>
          <a:lstStyle/>
          <a:p>
            <a:r>
              <a:rPr lang="en-US" dirty="0"/>
              <a:t>Srikar Mylavarapu</a:t>
            </a:r>
          </a:p>
        </p:txBody>
      </p:sp>
    </p:spTree>
    <p:extLst>
      <p:ext uri="{BB962C8B-B14F-4D97-AF65-F5344CB8AC3E}">
        <p14:creationId xmlns:p14="http://schemas.microsoft.com/office/powerpoint/2010/main" val="43759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93BA-CB21-1D8E-6CCB-3663141475D0}"/>
              </a:ext>
            </a:extLst>
          </p:cNvPr>
          <p:cNvSpPr>
            <a:spLocks noGrp="1"/>
          </p:cNvSpPr>
          <p:nvPr>
            <p:ph type="title"/>
          </p:nvPr>
        </p:nvSpPr>
        <p:spPr/>
        <p:txBody>
          <a:bodyPr/>
          <a:lstStyle/>
          <a:p>
            <a:r>
              <a:rPr lang="en-US" dirty="0"/>
              <a:t>Let’s look at Jeffrey’s code</a:t>
            </a:r>
          </a:p>
        </p:txBody>
      </p:sp>
      <p:sp>
        <p:nvSpPr>
          <p:cNvPr id="3" name="Content Placeholder 2">
            <a:extLst>
              <a:ext uri="{FF2B5EF4-FFF2-40B4-BE49-F238E27FC236}">
                <a16:creationId xmlns:a16="http://schemas.microsoft.com/office/drawing/2014/main" id="{7428886A-39B3-5809-2206-E6422724CEFB}"/>
              </a:ext>
            </a:extLst>
          </p:cNvPr>
          <p:cNvSpPr>
            <a:spLocks noGrp="1"/>
          </p:cNvSpPr>
          <p:nvPr>
            <p:ph idx="1"/>
          </p:nvPr>
        </p:nvSpPr>
        <p:spPr/>
        <p:txBody>
          <a:bodyPr/>
          <a:lstStyle/>
          <a:p>
            <a:pPr marL="0" indent="0">
              <a:buNone/>
            </a:pPr>
            <a:r>
              <a:rPr lang="en-US" dirty="0"/>
              <a:t>* He added tons of comments/things that are honestly beyond me, so I have a ‘cleaned’ version</a:t>
            </a:r>
          </a:p>
          <a:p>
            <a:pPr marL="0" indent="0">
              <a:buNone/>
            </a:pPr>
            <a:endParaRPr lang="en-US" dirty="0"/>
          </a:p>
        </p:txBody>
      </p:sp>
    </p:spTree>
    <p:extLst>
      <p:ext uri="{BB962C8B-B14F-4D97-AF65-F5344CB8AC3E}">
        <p14:creationId xmlns:p14="http://schemas.microsoft.com/office/powerpoint/2010/main" val="412127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What does the Compiler do with an event</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Creates a private ‘delegate field’</a:t>
            </a:r>
          </a:p>
          <a:p>
            <a:pPr marL="514350" indent="-514350">
              <a:buAutoNum type="arabicPeriod"/>
            </a:pPr>
            <a:r>
              <a:rPr lang="en-US" dirty="0"/>
              <a:t>Add</a:t>
            </a:r>
          </a:p>
          <a:p>
            <a:pPr marL="514350" indent="-514350">
              <a:buAutoNum type="arabicPeriod"/>
            </a:pPr>
            <a:r>
              <a:rPr lang="en-US" dirty="0"/>
              <a:t>Remove</a:t>
            </a:r>
          </a:p>
          <a:p>
            <a:pPr marL="514350" indent="-514350">
              <a:buAutoNum type="arabicPeriod"/>
            </a:pPr>
            <a:endParaRPr lang="en-US" dirty="0"/>
          </a:p>
          <a:p>
            <a:pPr marL="0" indent="0">
              <a:buNone/>
            </a:pPr>
            <a:r>
              <a:rPr lang="en-US" dirty="0"/>
              <a:t>Remove on an object that doesn’t exist?</a:t>
            </a:r>
          </a:p>
        </p:txBody>
      </p:sp>
    </p:spTree>
    <p:extLst>
      <p:ext uri="{BB962C8B-B14F-4D97-AF65-F5344CB8AC3E}">
        <p14:creationId xmlns:p14="http://schemas.microsoft.com/office/powerpoint/2010/main" val="102793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3EDC-650E-3E66-27AA-B06F2BC16BB8}"/>
              </a:ext>
            </a:extLst>
          </p:cNvPr>
          <p:cNvSpPr>
            <a:spLocks noGrp="1"/>
          </p:cNvSpPr>
          <p:nvPr>
            <p:ph type="title"/>
          </p:nvPr>
        </p:nvSpPr>
        <p:spPr/>
        <p:txBody>
          <a:bodyPr/>
          <a:lstStyle/>
          <a:p>
            <a:r>
              <a:rPr lang="en-US" dirty="0"/>
              <a:t>Jeffrey’s Steps for Success</a:t>
            </a:r>
          </a:p>
        </p:txBody>
      </p:sp>
      <p:sp>
        <p:nvSpPr>
          <p:cNvPr id="3" name="Content Placeholder 2">
            <a:extLst>
              <a:ext uri="{FF2B5EF4-FFF2-40B4-BE49-F238E27FC236}">
                <a16:creationId xmlns:a16="http://schemas.microsoft.com/office/drawing/2014/main" id="{2AEEA801-8B14-B821-AF25-9CDFC985AD6D}"/>
              </a:ext>
            </a:extLst>
          </p:cNvPr>
          <p:cNvSpPr>
            <a:spLocks noGrp="1"/>
          </p:cNvSpPr>
          <p:nvPr>
            <p:ph idx="1"/>
          </p:nvPr>
        </p:nvSpPr>
        <p:spPr/>
        <p:txBody>
          <a:bodyPr/>
          <a:lstStyle/>
          <a:p>
            <a:pPr marL="514350" indent="-514350">
              <a:buAutoNum type="arabicPeriod"/>
            </a:pPr>
            <a:r>
              <a:rPr lang="en-US" dirty="0"/>
              <a:t>Define your message type</a:t>
            </a:r>
          </a:p>
          <a:p>
            <a:pPr marL="971550" lvl="1" indent="-514350">
              <a:buAutoNum type="arabicPeriod"/>
            </a:pPr>
            <a:r>
              <a:rPr lang="en-US" dirty="0"/>
              <a:t>“call this your RNA”</a:t>
            </a:r>
          </a:p>
          <a:p>
            <a:pPr marL="514350" indent="-514350">
              <a:buAutoNum type="arabicPeriod"/>
            </a:pPr>
            <a:r>
              <a:rPr lang="en-US" dirty="0"/>
              <a:t>Define your event member</a:t>
            </a:r>
          </a:p>
          <a:p>
            <a:pPr marL="514350" indent="-514350">
              <a:buAutoNum type="arabicPeriod"/>
            </a:pPr>
            <a:r>
              <a:rPr lang="en-US" dirty="0"/>
              <a:t>Define your method responsible for raising event and notifying the objects event occurred.</a:t>
            </a:r>
          </a:p>
          <a:p>
            <a:pPr marL="514350" indent="-514350">
              <a:buAutoNum type="arabicPeriod"/>
            </a:pPr>
            <a:r>
              <a:rPr lang="en-US" dirty="0"/>
              <a:t>Define how method translates input into desired event</a:t>
            </a:r>
          </a:p>
          <a:p>
            <a:pPr marL="514350" indent="-514350">
              <a:buAutoNum type="arabicPeriod"/>
            </a:pPr>
            <a:r>
              <a:rPr lang="en-US" dirty="0"/>
              <a:t>Create your ‘listeners’ and connect them</a:t>
            </a:r>
          </a:p>
        </p:txBody>
      </p:sp>
    </p:spTree>
    <p:extLst>
      <p:ext uri="{BB962C8B-B14F-4D97-AF65-F5344CB8AC3E}">
        <p14:creationId xmlns:p14="http://schemas.microsoft.com/office/powerpoint/2010/main" val="96202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10E1-4EA1-56DA-1869-3AA109A8DB1F}"/>
              </a:ext>
            </a:extLst>
          </p:cNvPr>
          <p:cNvSpPr>
            <a:spLocks noGrp="1"/>
          </p:cNvSpPr>
          <p:nvPr>
            <p:ph type="title"/>
          </p:nvPr>
        </p:nvSpPr>
        <p:spPr/>
        <p:txBody>
          <a:bodyPr/>
          <a:lstStyle/>
          <a:p>
            <a:r>
              <a:rPr lang="en-US" dirty="0"/>
              <a:t>Questions from a time past</a:t>
            </a:r>
          </a:p>
        </p:txBody>
      </p:sp>
      <p:sp>
        <p:nvSpPr>
          <p:cNvPr id="3" name="Content Placeholder 2">
            <a:extLst>
              <a:ext uri="{FF2B5EF4-FFF2-40B4-BE49-F238E27FC236}">
                <a16:creationId xmlns:a16="http://schemas.microsoft.com/office/drawing/2014/main" id="{2FD59BBA-68C8-9543-4E6F-5D0844912C54}"/>
              </a:ext>
            </a:extLst>
          </p:cNvPr>
          <p:cNvSpPr>
            <a:spLocks noGrp="1"/>
          </p:cNvSpPr>
          <p:nvPr>
            <p:ph idx="1"/>
          </p:nvPr>
        </p:nvSpPr>
        <p:spPr/>
        <p:txBody>
          <a:bodyPr/>
          <a:lstStyle/>
          <a:p>
            <a:pPr marL="0" indent="0">
              <a:buNone/>
            </a:pPr>
            <a:r>
              <a:rPr lang="en-US" dirty="0"/>
              <a:t>-- </a:t>
            </a:r>
            <a:r>
              <a:rPr lang="en-US" dirty="0" err="1"/>
              <a:t>init</a:t>
            </a:r>
            <a:r>
              <a:rPr lang="en-US" dirty="0"/>
              <a:t> properties for anonymous classes</a:t>
            </a:r>
          </a:p>
          <a:p>
            <a:pPr marL="0" indent="0">
              <a:buNone/>
            </a:pPr>
            <a:r>
              <a:rPr lang="en-US" dirty="0"/>
              <a:t>* </a:t>
            </a:r>
            <a:r>
              <a:rPr lang="en-US" b="0" i="0" dirty="0">
                <a:solidFill>
                  <a:srgbClr val="E6E6E6"/>
                </a:solidFill>
                <a:effectLst/>
                <a:latin typeface="Segoe UI" panose="020B0502040204020203" pitchFamily="34" charset="0"/>
              </a:rPr>
              <a:t>If two or more anonymous object initializers in an assembly specify a sequence of properties that are in the same order and that have the same names and types, the compiler treats the objects as instances of the same type. They share the same compiler-generated type information.</a:t>
            </a:r>
            <a:endParaRPr lang="en-US" dirty="0"/>
          </a:p>
          <a:p>
            <a:pPr marL="0" indent="0">
              <a:buNone/>
            </a:pPr>
            <a:r>
              <a:rPr lang="en-US" dirty="0"/>
              <a:t>-- what level do anonymous types get disambiguated at/how visible are they</a:t>
            </a:r>
          </a:p>
          <a:p>
            <a:pPr marL="0" indent="0">
              <a:buNone/>
            </a:pPr>
            <a:r>
              <a:rPr lang="en-US" dirty="0">
                <a:hlinkClick r:id="rId2"/>
              </a:rPr>
              <a:t>C# Anonymous Types – </a:t>
            </a:r>
            <a:r>
              <a:rPr lang="en-US" dirty="0" err="1">
                <a:hlinkClick r:id="rId2"/>
              </a:rPr>
              <a:t>Tutlane</a:t>
            </a:r>
            <a:br>
              <a:rPr lang="en-US" dirty="0"/>
            </a:br>
            <a:r>
              <a:rPr lang="en-US" dirty="0"/>
              <a:t>Method it’s initialized in</a:t>
            </a:r>
          </a:p>
          <a:p>
            <a:pPr marL="0" indent="0">
              <a:buNone/>
            </a:pPr>
            <a:endParaRPr lang="en-US" dirty="0"/>
          </a:p>
        </p:txBody>
      </p:sp>
    </p:spTree>
    <p:extLst>
      <p:ext uri="{BB962C8B-B14F-4D97-AF65-F5344CB8AC3E}">
        <p14:creationId xmlns:p14="http://schemas.microsoft.com/office/powerpoint/2010/main" val="7555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15 pages of hell</a:t>
            </a:r>
          </a:p>
          <a:p>
            <a:pPr marL="514350" indent="-514350">
              <a:buAutoNum type="arabicPeriod"/>
            </a:pPr>
            <a:r>
              <a:rPr lang="en-US" dirty="0"/>
              <a:t>Jeffrey 1 – Srikar 0</a:t>
            </a:r>
          </a:p>
          <a:p>
            <a:pPr marL="514350" indent="-514350">
              <a:buAutoNum type="arabicPeriod"/>
            </a:pPr>
            <a:r>
              <a:rPr lang="en-US" dirty="0"/>
              <a:t>Goal is always to get you to be able to figure out the rest</a:t>
            </a:r>
          </a:p>
          <a:p>
            <a:pPr marL="971550" lvl="1" indent="-514350">
              <a:buAutoNum type="arabicPeriod"/>
            </a:pPr>
            <a:r>
              <a:rPr lang="en-US" dirty="0"/>
              <a:t>So we’re going to just locally create a working version of what’s in the book</a:t>
            </a:r>
          </a:p>
        </p:txBody>
      </p:sp>
    </p:spTree>
    <p:extLst>
      <p:ext uri="{BB962C8B-B14F-4D97-AF65-F5344CB8AC3E}">
        <p14:creationId xmlns:p14="http://schemas.microsoft.com/office/powerpoint/2010/main" val="368631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Event Theory</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5155758" y="4134678"/>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cxnSp>
        <p:nvCxnSpPr>
          <p:cNvPr id="9" name="Straight Arrow Connector 8">
            <a:extLst>
              <a:ext uri="{FF2B5EF4-FFF2-40B4-BE49-F238E27FC236}">
                <a16:creationId xmlns:a16="http://schemas.microsoft.com/office/drawing/2014/main" id="{47AEC360-C340-CDCB-EB73-F3CCACE2CDA4}"/>
              </a:ext>
            </a:extLst>
          </p:cNvPr>
          <p:cNvCxnSpPr>
            <a:stCxn id="4" idx="2"/>
            <a:endCxn id="5" idx="0"/>
          </p:cNvCxnSpPr>
          <p:nvPr/>
        </p:nvCxnSpPr>
        <p:spPr>
          <a:xfrm>
            <a:off x="6096000" y="3429000"/>
            <a:ext cx="0" cy="70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16D981-B2AF-2C05-9B18-3A32F3B13A58}"/>
              </a:ext>
            </a:extLst>
          </p:cNvPr>
          <p:cNvSpPr txBox="1"/>
          <p:nvPr/>
        </p:nvSpPr>
        <p:spPr>
          <a:xfrm>
            <a:off x="6096000" y="3609100"/>
            <a:ext cx="3427012" cy="369332"/>
          </a:xfrm>
          <a:prstGeom prst="rect">
            <a:avLst/>
          </a:prstGeom>
          <a:noFill/>
        </p:spPr>
        <p:txBody>
          <a:bodyPr wrap="square" rtlCol="0">
            <a:spAutoFit/>
          </a:bodyPr>
          <a:lstStyle/>
          <a:p>
            <a:r>
              <a:rPr lang="en-US" dirty="0"/>
              <a:t>Time to do something</a:t>
            </a:r>
          </a:p>
        </p:txBody>
      </p:sp>
      <p:sp>
        <p:nvSpPr>
          <p:cNvPr id="12" name="TextBox 11">
            <a:extLst>
              <a:ext uri="{FF2B5EF4-FFF2-40B4-BE49-F238E27FC236}">
                <a16:creationId xmlns:a16="http://schemas.microsoft.com/office/drawing/2014/main" id="{A3F05BA1-65F8-31B3-2AEB-503644AA0E1B}"/>
              </a:ext>
            </a:extLst>
          </p:cNvPr>
          <p:cNvSpPr txBox="1"/>
          <p:nvPr/>
        </p:nvSpPr>
        <p:spPr>
          <a:xfrm>
            <a:off x="4968240" y="5347412"/>
            <a:ext cx="3427012" cy="1200329"/>
          </a:xfrm>
          <a:prstGeom prst="rect">
            <a:avLst/>
          </a:prstGeom>
          <a:noFill/>
        </p:spPr>
        <p:txBody>
          <a:bodyPr wrap="square" rtlCol="0">
            <a:spAutoFit/>
          </a:bodyPr>
          <a:lstStyle/>
          <a:p>
            <a:r>
              <a:rPr lang="en-US" dirty="0"/>
              <a:t>Being a good resident, s/he decided to sleep through the pager… Their Attending decided to use the nuclear option</a:t>
            </a:r>
          </a:p>
        </p:txBody>
      </p:sp>
    </p:spTree>
    <p:extLst>
      <p:ext uri="{BB962C8B-B14F-4D97-AF65-F5344CB8AC3E}">
        <p14:creationId xmlns:p14="http://schemas.microsoft.com/office/powerpoint/2010/main" val="419218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5A42A0-FC58-E0EF-EA11-798292CE1D3B}"/>
              </a:ext>
            </a:extLst>
          </p:cNvPr>
          <p:cNvCxnSpPr>
            <a:cxnSpLocks/>
            <a:stCxn id="5" idx="3"/>
            <a:endCxn id="4" idx="1"/>
          </p:cNvCxnSpPr>
          <p:nvPr/>
        </p:nvCxnSpPr>
        <p:spPr>
          <a:xfrm flipV="1">
            <a:off x="3166938" y="3051313"/>
            <a:ext cx="1962979"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DAEFF9D4-01FF-F452-4ED3-A3318709E08B}"/>
              </a:ext>
            </a:extLst>
          </p:cNvPr>
          <p:cNvCxnSpPr>
            <a:cxnSpLocks/>
            <a:stCxn id="7" idx="1"/>
            <a:endCxn id="4" idx="1"/>
          </p:cNvCxnSpPr>
          <p:nvPr/>
        </p:nvCxnSpPr>
        <p:spPr>
          <a:xfrm flipH="1" flipV="1">
            <a:off x="5129917" y="3051313"/>
            <a:ext cx="25841"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27CCE3EC-1B0A-0CCA-FDB8-2E90A688DA94}"/>
              </a:ext>
            </a:extLst>
          </p:cNvPr>
          <p:cNvCxnSpPr>
            <a:cxnSpLocks/>
            <a:stCxn id="6" idx="1"/>
            <a:endCxn id="4" idx="3"/>
          </p:cNvCxnSpPr>
          <p:nvPr/>
        </p:nvCxnSpPr>
        <p:spPr>
          <a:xfrm flipH="1" flipV="1">
            <a:off x="7062083" y="3051313"/>
            <a:ext cx="2071315"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0589906B-3B8F-ABB8-0773-A99D27538858}"/>
              </a:ext>
            </a:extLst>
          </p:cNvPr>
          <p:cNvSpPr/>
          <p:nvPr/>
        </p:nvSpPr>
        <p:spPr>
          <a:xfrm>
            <a:off x="2123661" y="2822712"/>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Can the messages be different?</a:t>
            </a:r>
          </a:p>
        </p:txBody>
      </p:sp>
      <p:sp>
        <p:nvSpPr>
          <p:cNvPr id="22" name="Rectangle 21">
            <a:extLst>
              <a:ext uri="{FF2B5EF4-FFF2-40B4-BE49-F238E27FC236}">
                <a16:creationId xmlns:a16="http://schemas.microsoft.com/office/drawing/2014/main" id="{73CB758F-87D1-52D9-3B1A-6B93BA528A96}"/>
              </a:ext>
            </a:extLst>
          </p:cNvPr>
          <p:cNvSpPr/>
          <p:nvPr/>
        </p:nvSpPr>
        <p:spPr>
          <a:xfrm>
            <a:off x="7396701" y="1766701"/>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we keep track of who to notify?</a:t>
            </a:r>
          </a:p>
        </p:txBody>
      </p:sp>
      <p:sp>
        <p:nvSpPr>
          <p:cNvPr id="24" name="Rectangle 23">
            <a:extLst>
              <a:ext uri="{FF2B5EF4-FFF2-40B4-BE49-F238E27FC236}">
                <a16:creationId xmlns:a16="http://schemas.microsoft.com/office/drawing/2014/main" id="{BDCDC013-8587-9059-925C-A03B428AEB08}"/>
              </a:ext>
            </a:extLst>
          </p:cNvPr>
          <p:cNvSpPr/>
          <p:nvPr/>
        </p:nvSpPr>
        <p:spPr>
          <a:xfrm>
            <a:off x="9326218" y="2773866"/>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What Method’s do we need</a:t>
            </a:r>
          </a:p>
        </p:txBody>
      </p:sp>
      <p:sp>
        <p:nvSpPr>
          <p:cNvPr id="10" name="Rectangle 9">
            <a:extLst>
              <a:ext uri="{FF2B5EF4-FFF2-40B4-BE49-F238E27FC236}">
                <a16:creationId xmlns:a16="http://schemas.microsoft.com/office/drawing/2014/main" id="{D7AE9991-7CDB-0E03-69E7-D85E4D27672C}"/>
              </a:ext>
            </a:extLst>
          </p:cNvPr>
          <p:cNvSpPr/>
          <p:nvPr/>
        </p:nvSpPr>
        <p:spPr>
          <a:xfrm>
            <a:off x="3010424" y="1822585"/>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you sign up?</a:t>
            </a:r>
          </a:p>
        </p:txBody>
      </p:sp>
    </p:spTree>
    <p:extLst>
      <p:ext uri="{BB962C8B-B14F-4D97-AF65-F5344CB8AC3E}">
        <p14:creationId xmlns:p14="http://schemas.microsoft.com/office/powerpoint/2010/main" val="33701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F56D-8F42-4AD5-A8DC-49521D006E75}"/>
              </a:ext>
            </a:extLst>
          </p:cNvPr>
          <p:cNvSpPr>
            <a:spLocks noGrp="1"/>
          </p:cNvSpPr>
          <p:nvPr>
            <p:ph type="title"/>
          </p:nvPr>
        </p:nvSpPr>
        <p:spPr/>
        <p:txBody>
          <a:bodyPr/>
          <a:lstStyle/>
          <a:p>
            <a:r>
              <a:rPr lang="en-US" dirty="0"/>
              <a:t>Diagram from GO4. We’re going to do the ‘concrete’ parts</a:t>
            </a:r>
          </a:p>
        </p:txBody>
      </p:sp>
      <p:pic>
        <p:nvPicPr>
          <p:cNvPr id="1026" name="Picture 2" descr="See the source image">
            <a:extLst>
              <a:ext uri="{FF2B5EF4-FFF2-40B4-BE49-F238E27FC236}">
                <a16:creationId xmlns:a16="http://schemas.microsoft.com/office/drawing/2014/main" id="{673F0593-F04C-FAC5-8501-47C83546B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938338"/>
            <a:ext cx="39624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9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4C8D-6960-6349-A149-41AE9944DE39}"/>
              </a:ext>
            </a:extLst>
          </p:cNvPr>
          <p:cNvSpPr>
            <a:spLocks noGrp="1"/>
          </p:cNvSpPr>
          <p:nvPr>
            <p:ph type="title"/>
          </p:nvPr>
        </p:nvSpPr>
        <p:spPr/>
        <p:txBody>
          <a:bodyPr/>
          <a:lstStyle/>
          <a:p>
            <a:r>
              <a:rPr lang="en-US" dirty="0"/>
              <a:t>What is a delegate in simple terms</a:t>
            </a:r>
          </a:p>
        </p:txBody>
      </p:sp>
      <p:sp>
        <p:nvSpPr>
          <p:cNvPr id="3" name="Content Placeholder 2">
            <a:extLst>
              <a:ext uri="{FF2B5EF4-FFF2-40B4-BE49-F238E27FC236}">
                <a16:creationId xmlns:a16="http://schemas.microsoft.com/office/drawing/2014/main" id="{2FEDB25D-4842-A847-F204-6382884E7285}"/>
              </a:ext>
            </a:extLst>
          </p:cNvPr>
          <p:cNvSpPr>
            <a:spLocks noGrp="1"/>
          </p:cNvSpPr>
          <p:nvPr>
            <p:ph idx="1"/>
          </p:nvPr>
        </p:nvSpPr>
        <p:spPr/>
        <p:txBody>
          <a:bodyPr/>
          <a:lstStyle/>
          <a:p>
            <a:r>
              <a:rPr lang="en-US" dirty="0"/>
              <a:t>Basically a type safe function pointer</a:t>
            </a:r>
          </a:p>
          <a:p>
            <a:r>
              <a:rPr lang="en-US" dirty="0"/>
              <a:t>More specifically, a type safe reference to a function.</a:t>
            </a:r>
          </a:p>
          <a:p>
            <a:pPr lvl="1"/>
            <a:r>
              <a:rPr lang="en-US" dirty="0"/>
              <a:t>Not the primary goal of this chapter so that’s all we’ll need.</a:t>
            </a:r>
          </a:p>
        </p:txBody>
      </p:sp>
    </p:spTree>
    <p:extLst>
      <p:ext uri="{BB962C8B-B14F-4D97-AF65-F5344CB8AC3E}">
        <p14:creationId xmlns:p14="http://schemas.microsoft.com/office/powerpoint/2010/main" val="288798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C273-FCA8-CFA1-B44D-ABD1016A36C8}"/>
              </a:ext>
            </a:extLst>
          </p:cNvPr>
          <p:cNvSpPr>
            <a:spLocks noGrp="1"/>
          </p:cNvSpPr>
          <p:nvPr>
            <p:ph type="title"/>
          </p:nvPr>
        </p:nvSpPr>
        <p:spPr/>
        <p:txBody>
          <a:bodyPr/>
          <a:lstStyle/>
          <a:p>
            <a:r>
              <a:rPr lang="en-US" dirty="0"/>
              <a:t>Volatile</a:t>
            </a:r>
          </a:p>
        </p:txBody>
      </p:sp>
      <p:sp>
        <p:nvSpPr>
          <p:cNvPr id="3" name="Content Placeholder 2">
            <a:extLst>
              <a:ext uri="{FF2B5EF4-FFF2-40B4-BE49-F238E27FC236}">
                <a16:creationId xmlns:a16="http://schemas.microsoft.com/office/drawing/2014/main" id="{2FB3EBF2-F61A-DA27-9961-85A59444D841}"/>
              </a:ext>
            </a:extLst>
          </p:cNvPr>
          <p:cNvSpPr>
            <a:spLocks noGrp="1"/>
          </p:cNvSpPr>
          <p:nvPr>
            <p:ph idx="1"/>
          </p:nvPr>
        </p:nvSpPr>
        <p:spPr/>
        <p:txBody>
          <a:bodyPr/>
          <a:lstStyle/>
          <a:p>
            <a:r>
              <a:rPr lang="en-US" dirty="0"/>
              <a:t>Not Thread safe</a:t>
            </a:r>
          </a:p>
          <a:p>
            <a:r>
              <a:rPr lang="en-US" dirty="0"/>
              <a:t>Multiple threads can access at once</a:t>
            </a:r>
          </a:p>
          <a:p>
            <a:pPr lvl="1"/>
            <a:r>
              <a:rPr lang="en-US" dirty="0"/>
              <a:t>We use it once, it’s kind of ok to just ignore it here.</a:t>
            </a:r>
          </a:p>
        </p:txBody>
      </p:sp>
    </p:spTree>
    <p:extLst>
      <p:ext uri="{BB962C8B-B14F-4D97-AF65-F5344CB8AC3E}">
        <p14:creationId xmlns:p14="http://schemas.microsoft.com/office/powerpoint/2010/main" val="894894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385</TotalTime>
  <Words>402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Events</vt:lpstr>
      <vt:lpstr>Questions from a time past</vt:lpstr>
      <vt:lpstr>Disclaimer</vt:lpstr>
      <vt:lpstr>Event Theory</vt:lpstr>
      <vt:lpstr>What do we need to get to this System</vt:lpstr>
      <vt:lpstr>What do we need to get to this System</vt:lpstr>
      <vt:lpstr>Diagram from GO4. We’re going to do the ‘concrete’ parts</vt:lpstr>
      <vt:lpstr>What is a delegate in simple terms</vt:lpstr>
      <vt:lpstr>Volatile</vt:lpstr>
      <vt:lpstr>Let’s look at Jeffrey’s code</vt:lpstr>
      <vt:lpstr>What does the Compiler do with an event</vt:lpstr>
      <vt:lpstr>Jeffrey’s Steps for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dc:title>
  <dc:creator>Srikar Mylavarapu</dc:creator>
  <cp:lastModifiedBy>Srikar Mylavarapu</cp:lastModifiedBy>
  <cp:revision>26</cp:revision>
  <dcterms:created xsi:type="dcterms:W3CDTF">2022-09-22T19:40:56Z</dcterms:created>
  <dcterms:modified xsi:type="dcterms:W3CDTF">2022-09-30T14:54:55Z</dcterms:modified>
</cp:coreProperties>
</file>