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8AD332-BFBE-40EA-9B82-1519ECC9FA39}">
          <p14:sldIdLst>
            <p14:sldId id="256"/>
            <p14:sldId id="257"/>
            <p14:sldId id="258"/>
            <p14:sldId id="259"/>
            <p14:sldId id="260"/>
            <p14:sldId id="265"/>
            <p14:sldId id="261"/>
            <p14:sldId id="262"/>
            <p14:sldId id="263"/>
            <p14:sldId id="264"/>
          </p14:sldIdLst>
        </p14:section>
        <p14:section name="Untitled Section" id="{301A0426-181E-49F0-ACCF-4EEA7AECCD6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60" d="100"/>
          <a:sy n="160" d="100"/>
        </p:scale>
        <p:origin x="104" y="4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282784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99372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418748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11388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48D08C-1D48-4FF5-B052-B49761164EE0}"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57611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0464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48D08C-1D48-4FF5-B052-B49761164EE0}"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603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48D08C-1D48-4FF5-B052-B49761164EE0}"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005906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48D08C-1D48-4FF5-B052-B49761164EE0}"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1459384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80739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8D08C-1D48-4FF5-B052-B49761164EE0}"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EA183-4758-43A7-BDBE-2C527987D161}" type="slidenum">
              <a:rPr lang="en-US" smtClean="0"/>
              <a:t>‹#›</a:t>
            </a:fld>
            <a:endParaRPr lang="en-US"/>
          </a:p>
        </p:txBody>
      </p:sp>
    </p:spTree>
    <p:extLst>
      <p:ext uri="{BB962C8B-B14F-4D97-AF65-F5344CB8AC3E}">
        <p14:creationId xmlns:p14="http://schemas.microsoft.com/office/powerpoint/2010/main" val="36345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8D08C-1D48-4FF5-B052-B49761164EE0}" type="datetimeFigureOut">
              <a:rPr lang="en-US" smtClean="0"/>
              <a:t>9/29/2022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EEA183-4758-43A7-BDBE-2C527987D161}" type="slidenum">
              <a:rPr lang="en-US" smtClean="0"/>
              <a:t>‹#›</a:t>
            </a:fld>
            <a:endParaRPr lang="en-US"/>
          </a:p>
        </p:txBody>
      </p:sp>
    </p:spTree>
    <p:extLst>
      <p:ext uri="{BB962C8B-B14F-4D97-AF65-F5344CB8AC3E}">
        <p14:creationId xmlns:p14="http://schemas.microsoft.com/office/powerpoint/2010/main" val="27131351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lane.com/tutorial/csharp/csharp-anonymous-types#:~:text=C%23%20Anonymous%20Type%20Access%20Scope%20In%20c%23%2C%20the,of%20dynamic%20type%2C%20but%20that%20is%20not%20recommende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DDD9-DB54-4493-2609-47E847F0E042}"/>
              </a:ext>
            </a:extLst>
          </p:cNvPr>
          <p:cNvSpPr>
            <a:spLocks noGrp="1"/>
          </p:cNvSpPr>
          <p:nvPr>
            <p:ph type="ctrTitle"/>
          </p:nvPr>
        </p:nvSpPr>
        <p:spPr/>
        <p:txBody>
          <a:bodyPr/>
          <a:lstStyle/>
          <a:p>
            <a:r>
              <a:rPr lang="en-US" dirty="0"/>
              <a:t>Events</a:t>
            </a:r>
          </a:p>
        </p:txBody>
      </p:sp>
      <p:sp>
        <p:nvSpPr>
          <p:cNvPr id="3" name="Subtitle 2">
            <a:extLst>
              <a:ext uri="{FF2B5EF4-FFF2-40B4-BE49-F238E27FC236}">
                <a16:creationId xmlns:a16="http://schemas.microsoft.com/office/drawing/2014/main" id="{E29EE1B7-C961-825B-34B7-F27B881AA56F}"/>
              </a:ext>
            </a:extLst>
          </p:cNvPr>
          <p:cNvSpPr>
            <a:spLocks noGrp="1"/>
          </p:cNvSpPr>
          <p:nvPr>
            <p:ph type="subTitle" idx="1"/>
          </p:nvPr>
        </p:nvSpPr>
        <p:spPr/>
        <p:txBody>
          <a:bodyPr/>
          <a:lstStyle/>
          <a:p>
            <a:r>
              <a:rPr lang="en-US" dirty="0"/>
              <a:t>Srikar Mylavarapu</a:t>
            </a:r>
          </a:p>
        </p:txBody>
      </p:sp>
    </p:spTree>
    <p:extLst>
      <p:ext uri="{BB962C8B-B14F-4D97-AF65-F5344CB8AC3E}">
        <p14:creationId xmlns:p14="http://schemas.microsoft.com/office/powerpoint/2010/main" val="43759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B2A6-AF56-647F-ECF7-329110E5945F}"/>
              </a:ext>
            </a:extLst>
          </p:cNvPr>
          <p:cNvSpPr>
            <a:spLocks noGrp="1"/>
          </p:cNvSpPr>
          <p:nvPr>
            <p:ph type="title"/>
          </p:nvPr>
        </p:nvSpPr>
        <p:spPr/>
        <p:txBody>
          <a:bodyPr/>
          <a:lstStyle/>
          <a:p>
            <a:r>
              <a:rPr lang="en-US" dirty="0"/>
              <a:t>Define a method to raise the event</a:t>
            </a:r>
          </a:p>
        </p:txBody>
      </p:sp>
      <p:sp>
        <p:nvSpPr>
          <p:cNvPr id="3" name="Content Placeholder 2">
            <a:extLst>
              <a:ext uri="{FF2B5EF4-FFF2-40B4-BE49-F238E27FC236}">
                <a16:creationId xmlns:a16="http://schemas.microsoft.com/office/drawing/2014/main" id="{986EA908-48BC-024F-6274-B727A35681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793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10E1-4EA1-56DA-1869-3AA109A8DB1F}"/>
              </a:ext>
            </a:extLst>
          </p:cNvPr>
          <p:cNvSpPr>
            <a:spLocks noGrp="1"/>
          </p:cNvSpPr>
          <p:nvPr>
            <p:ph type="title"/>
          </p:nvPr>
        </p:nvSpPr>
        <p:spPr/>
        <p:txBody>
          <a:bodyPr/>
          <a:lstStyle/>
          <a:p>
            <a:r>
              <a:rPr lang="en-US" dirty="0"/>
              <a:t>Questions from a time past</a:t>
            </a:r>
          </a:p>
        </p:txBody>
      </p:sp>
      <p:sp>
        <p:nvSpPr>
          <p:cNvPr id="3" name="Content Placeholder 2">
            <a:extLst>
              <a:ext uri="{FF2B5EF4-FFF2-40B4-BE49-F238E27FC236}">
                <a16:creationId xmlns:a16="http://schemas.microsoft.com/office/drawing/2014/main" id="{2FD59BBA-68C8-9543-4E6F-5D0844912C54}"/>
              </a:ext>
            </a:extLst>
          </p:cNvPr>
          <p:cNvSpPr>
            <a:spLocks noGrp="1"/>
          </p:cNvSpPr>
          <p:nvPr>
            <p:ph idx="1"/>
          </p:nvPr>
        </p:nvSpPr>
        <p:spPr/>
        <p:txBody>
          <a:bodyPr/>
          <a:lstStyle/>
          <a:p>
            <a:pPr marL="0" indent="0">
              <a:buNone/>
            </a:pPr>
            <a:r>
              <a:rPr lang="en-US" dirty="0"/>
              <a:t>-- </a:t>
            </a:r>
            <a:r>
              <a:rPr lang="en-US" dirty="0" err="1"/>
              <a:t>init</a:t>
            </a:r>
            <a:r>
              <a:rPr lang="en-US" dirty="0"/>
              <a:t> properties</a:t>
            </a:r>
          </a:p>
          <a:p>
            <a:pPr marL="0" indent="0">
              <a:buNone/>
            </a:pPr>
            <a:r>
              <a:rPr lang="en-US" dirty="0"/>
              <a:t>* </a:t>
            </a:r>
            <a:r>
              <a:rPr lang="en-US" b="0" i="0" dirty="0">
                <a:solidFill>
                  <a:srgbClr val="E6E6E6"/>
                </a:solidFill>
                <a:effectLst/>
                <a:latin typeface="Segoe UI" panose="020B0502040204020203" pitchFamily="34" charset="0"/>
              </a:rPr>
              <a:t>If two or more anonymous object initializers in an assembly specify a sequence of properties that are in the same order and that have the same names and types, the compiler treats the objects as instances of the same type. They share the same compiler-generated type information.</a:t>
            </a:r>
            <a:endParaRPr lang="en-US" dirty="0"/>
          </a:p>
          <a:p>
            <a:pPr marL="0" indent="0">
              <a:buNone/>
            </a:pPr>
            <a:r>
              <a:rPr lang="en-US" dirty="0"/>
              <a:t>-- what level do anonymous types get disambiguated at</a:t>
            </a:r>
          </a:p>
          <a:p>
            <a:pPr marL="0" indent="0">
              <a:buNone/>
            </a:pPr>
            <a:r>
              <a:rPr lang="en-US" dirty="0">
                <a:hlinkClick r:id="rId2"/>
              </a:rPr>
              <a:t>C# Anonymous Types – </a:t>
            </a:r>
            <a:r>
              <a:rPr lang="en-US" dirty="0" err="1">
                <a:hlinkClick r:id="rId2"/>
              </a:rPr>
              <a:t>Tutlane</a:t>
            </a:r>
            <a:br>
              <a:rPr lang="en-US" dirty="0"/>
            </a:br>
            <a:r>
              <a:rPr lang="en-US" dirty="0"/>
              <a:t>Method it’s initialized in</a:t>
            </a:r>
          </a:p>
          <a:p>
            <a:pPr marL="0" indent="0">
              <a:buNone/>
            </a:pPr>
            <a:endParaRPr lang="en-US" dirty="0"/>
          </a:p>
        </p:txBody>
      </p:sp>
    </p:spTree>
    <p:extLst>
      <p:ext uri="{BB962C8B-B14F-4D97-AF65-F5344CB8AC3E}">
        <p14:creationId xmlns:p14="http://schemas.microsoft.com/office/powerpoint/2010/main" val="75553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Event Theory</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5155758" y="4134678"/>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cxnSp>
        <p:nvCxnSpPr>
          <p:cNvPr id="9" name="Straight Arrow Connector 8">
            <a:extLst>
              <a:ext uri="{FF2B5EF4-FFF2-40B4-BE49-F238E27FC236}">
                <a16:creationId xmlns:a16="http://schemas.microsoft.com/office/drawing/2014/main" id="{47AEC360-C340-CDCB-EB73-F3CCACE2CDA4}"/>
              </a:ext>
            </a:extLst>
          </p:cNvPr>
          <p:cNvCxnSpPr>
            <a:stCxn id="4" idx="2"/>
            <a:endCxn id="5" idx="0"/>
          </p:cNvCxnSpPr>
          <p:nvPr/>
        </p:nvCxnSpPr>
        <p:spPr>
          <a:xfrm>
            <a:off x="6096000" y="3429000"/>
            <a:ext cx="0" cy="705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F16D981-B2AF-2C05-9B18-3A32F3B13A58}"/>
              </a:ext>
            </a:extLst>
          </p:cNvPr>
          <p:cNvSpPr txBox="1"/>
          <p:nvPr/>
        </p:nvSpPr>
        <p:spPr>
          <a:xfrm>
            <a:off x="6096000" y="3609100"/>
            <a:ext cx="3427012" cy="369332"/>
          </a:xfrm>
          <a:prstGeom prst="rect">
            <a:avLst/>
          </a:prstGeom>
          <a:noFill/>
        </p:spPr>
        <p:txBody>
          <a:bodyPr wrap="square" rtlCol="0">
            <a:spAutoFit/>
          </a:bodyPr>
          <a:lstStyle/>
          <a:p>
            <a:r>
              <a:rPr lang="en-US" dirty="0"/>
              <a:t>Time to do something</a:t>
            </a:r>
          </a:p>
        </p:txBody>
      </p:sp>
      <p:sp>
        <p:nvSpPr>
          <p:cNvPr id="12" name="TextBox 11">
            <a:extLst>
              <a:ext uri="{FF2B5EF4-FFF2-40B4-BE49-F238E27FC236}">
                <a16:creationId xmlns:a16="http://schemas.microsoft.com/office/drawing/2014/main" id="{A3F05BA1-65F8-31B3-2AEB-503644AA0E1B}"/>
              </a:ext>
            </a:extLst>
          </p:cNvPr>
          <p:cNvSpPr txBox="1"/>
          <p:nvPr/>
        </p:nvSpPr>
        <p:spPr>
          <a:xfrm>
            <a:off x="4968240" y="5347412"/>
            <a:ext cx="3427012" cy="1200329"/>
          </a:xfrm>
          <a:prstGeom prst="rect">
            <a:avLst/>
          </a:prstGeom>
          <a:noFill/>
        </p:spPr>
        <p:txBody>
          <a:bodyPr wrap="square" rtlCol="0">
            <a:spAutoFit/>
          </a:bodyPr>
          <a:lstStyle/>
          <a:p>
            <a:r>
              <a:rPr lang="en-US" dirty="0"/>
              <a:t>Being a good resident, s/he decided to sleep through the pager… Their Attending decided to use the nuclear option</a:t>
            </a:r>
          </a:p>
        </p:txBody>
      </p:sp>
    </p:spTree>
    <p:extLst>
      <p:ext uri="{BB962C8B-B14F-4D97-AF65-F5344CB8AC3E}">
        <p14:creationId xmlns:p14="http://schemas.microsoft.com/office/powerpoint/2010/main" val="419218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40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CFB14-41F2-F0F0-8EF3-6107E370B588}"/>
              </a:ext>
            </a:extLst>
          </p:cNvPr>
          <p:cNvSpPr>
            <a:spLocks noGrp="1"/>
          </p:cNvSpPr>
          <p:nvPr>
            <p:ph type="title"/>
          </p:nvPr>
        </p:nvSpPr>
        <p:spPr/>
        <p:txBody>
          <a:bodyPr/>
          <a:lstStyle/>
          <a:p>
            <a:r>
              <a:rPr lang="en-US" dirty="0"/>
              <a:t>What do we need to get to this System</a:t>
            </a:r>
          </a:p>
        </p:txBody>
      </p:sp>
      <p:sp>
        <p:nvSpPr>
          <p:cNvPr id="4" name="Rectangle 3">
            <a:extLst>
              <a:ext uri="{FF2B5EF4-FFF2-40B4-BE49-F238E27FC236}">
                <a16:creationId xmlns:a16="http://schemas.microsoft.com/office/drawing/2014/main" id="{8979DFCD-9634-FEA9-411C-0C15D310F3BA}"/>
              </a:ext>
            </a:extLst>
          </p:cNvPr>
          <p:cNvSpPr/>
          <p:nvPr/>
        </p:nvSpPr>
        <p:spPr>
          <a:xfrm>
            <a:off x="5129917" y="2673626"/>
            <a:ext cx="1932166" cy="755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Medical System Cruelty</a:t>
            </a:r>
          </a:p>
        </p:txBody>
      </p:sp>
      <p:sp>
        <p:nvSpPr>
          <p:cNvPr id="5" name="Rectangle 4">
            <a:extLst>
              <a:ext uri="{FF2B5EF4-FFF2-40B4-BE49-F238E27FC236}">
                <a16:creationId xmlns:a16="http://schemas.microsoft.com/office/drawing/2014/main" id="{CCE085E9-4371-C904-BFC5-E5408C2ADB6A}"/>
              </a:ext>
            </a:extLst>
          </p:cNvPr>
          <p:cNvSpPr/>
          <p:nvPr/>
        </p:nvSpPr>
        <p:spPr>
          <a:xfrm>
            <a:off x="1286454"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Pager</a:t>
            </a:r>
          </a:p>
        </p:txBody>
      </p:sp>
      <p:sp>
        <p:nvSpPr>
          <p:cNvPr id="6" name="Rectangle 5">
            <a:extLst>
              <a:ext uri="{FF2B5EF4-FFF2-40B4-BE49-F238E27FC236}">
                <a16:creationId xmlns:a16="http://schemas.microsoft.com/office/drawing/2014/main" id="{0AC92DE6-2959-D6FF-D2F8-30693A7882C0}"/>
              </a:ext>
            </a:extLst>
          </p:cNvPr>
          <p:cNvSpPr/>
          <p:nvPr/>
        </p:nvSpPr>
        <p:spPr>
          <a:xfrm>
            <a:off x="913339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Email</a:t>
            </a:r>
          </a:p>
        </p:txBody>
      </p:sp>
      <p:sp>
        <p:nvSpPr>
          <p:cNvPr id="7" name="Rectangle 6">
            <a:extLst>
              <a:ext uri="{FF2B5EF4-FFF2-40B4-BE49-F238E27FC236}">
                <a16:creationId xmlns:a16="http://schemas.microsoft.com/office/drawing/2014/main" id="{09FAF34D-CD95-0CE8-2068-5FF351333722}"/>
              </a:ext>
            </a:extLst>
          </p:cNvPr>
          <p:cNvSpPr/>
          <p:nvPr/>
        </p:nvSpPr>
        <p:spPr>
          <a:xfrm>
            <a:off x="5155758" y="4257923"/>
            <a:ext cx="1880484" cy="830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Resident’s Cell Phone</a:t>
            </a:r>
          </a:p>
        </p:txBody>
      </p:sp>
      <p:cxnSp>
        <p:nvCxnSpPr>
          <p:cNvPr id="3" name="Straight Arrow Connector 2">
            <a:extLst>
              <a:ext uri="{FF2B5EF4-FFF2-40B4-BE49-F238E27FC236}">
                <a16:creationId xmlns:a16="http://schemas.microsoft.com/office/drawing/2014/main" id="{45DAD51A-8D64-6CE1-31DF-8696EC06E57D}"/>
              </a:ext>
            </a:extLst>
          </p:cNvPr>
          <p:cNvCxnSpPr>
            <a:cxnSpLocks/>
            <a:endCxn id="5" idx="0"/>
          </p:cNvCxnSpPr>
          <p:nvPr/>
        </p:nvCxnSpPr>
        <p:spPr>
          <a:xfrm flipH="1">
            <a:off x="2226696" y="3429000"/>
            <a:ext cx="3869304"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DF89F83-BA51-1AC8-4BAB-8C30A6C41E84}"/>
              </a:ext>
            </a:extLst>
          </p:cNvPr>
          <p:cNvCxnSpPr>
            <a:cxnSpLocks/>
            <a:endCxn id="7" idx="0"/>
          </p:cNvCxnSpPr>
          <p:nvPr/>
        </p:nvCxnSpPr>
        <p:spPr>
          <a:xfrm>
            <a:off x="6096000" y="3267986"/>
            <a:ext cx="0" cy="98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7D183-9F9C-29B7-2DCA-8581038AEF31}"/>
              </a:ext>
            </a:extLst>
          </p:cNvPr>
          <p:cNvCxnSpPr>
            <a:cxnSpLocks/>
            <a:stCxn id="4" idx="2"/>
            <a:endCxn id="6" idx="0"/>
          </p:cNvCxnSpPr>
          <p:nvPr/>
        </p:nvCxnSpPr>
        <p:spPr>
          <a:xfrm>
            <a:off x="6096000" y="3429000"/>
            <a:ext cx="3977640" cy="82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55A42A0-FC58-E0EF-EA11-798292CE1D3B}"/>
              </a:ext>
            </a:extLst>
          </p:cNvPr>
          <p:cNvCxnSpPr>
            <a:cxnSpLocks/>
            <a:stCxn id="5" idx="3"/>
            <a:endCxn id="4" idx="1"/>
          </p:cNvCxnSpPr>
          <p:nvPr/>
        </p:nvCxnSpPr>
        <p:spPr>
          <a:xfrm flipV="1">
            <a:off x="3166938" y="3051313"/>
            <a:ext cx="1962979"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DAEFF9D4-01FF-F452-4ED3-A3318709E08B}"/>
              </a:ext>
            </a:extLst>
          </p:cNvPr>
          <p:cNvCxnSpPr>
            <a:cxnSpLocks/>
            <a:stCxn id="7" idx="1"/>
            <a:endCxn id="4" idx="1"/>
          </p:cNvCxnSpPr>
          <p:nvPr/>
        </p:nvCxnSpPr>
        <p:spPr>
          <a:xfrm flipH="1" flipV="1">
            <a:off x="5129917" y="3051313"/>
            <a:ext cx="25841"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27CCE3EC-1B0A-0CCA-FDB8-2E90A688DA94}"/>
              </a:ext>
            </a:extLst>
          </p:cNvPr>
          <p:cNvCxnSpPr>
            <a:cxnSpLocks/>
            <a:stCxn id="6" idx="1"/>
            <a:endCxn id="4" idx="3"/>
          </p:cNvCxnSpPr>
          <p:nvPr/>
        </p:nvCxnSpPr>
        <p:spPr>
          <a:xfrm flipH="1" flipV="1">
            <a:off x="7062083" y="3051313"/>
            <a:ext cx="2071315" cy="162206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Rectangle 20">
            <a:extLst>
              <a:ext uri="{FF2B5EF4-FFF2-40B4-BE49-F238E27FC236}">
                <a16:creationId xmlns:a16="http://schemas.microsoft.com/office/drawing/2014/main" id="{0589906B-3B8F-ABB8-0773-A99D27538858}"/>
              </a:ext>
            </a:extLst>
          </p:cNvPr>
          <p:cNvSpPr/>
          <p:nvPr/>
        </p:nvSpPr>
        <p:spPr>
          <a:xfrm>
            <a:off x="2123661" y="2822712"/>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Can the messages be different?</a:t>
            </a:r>
          </a:p>
        </p:txBody>
      </p:sp>
      <p:sp>
        <p:nvSpPr>
          <p:cNvPr id="22" name="Rectangle 21">
            <a:extLst>
              <a:ext uri="{FF2B5EF4-FFF2-40B4-BE49-F238E27FC236}">
                <a16:creationId xmlns:a16="http://schemas.microsoft.com/office/drawing/2014/main" id="{73CB758F-87D1-52D9-3B1A-6B93BA528A96}"/>
              </a:ext>
            </a:extLst>
          </p:cNvPr>
          <p:cNvSpPr/>
          <p:nvPr/>
        </p:nvSpPr>
        <p:spPr>
          <a:xfrm>
            <a:off x="7396701" y="1766701"/>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How do we keep track of who to notify?</a:t>
            </a:r>
          </a:p>
        </p:txBody>
      </p:sp>
      <p:sp>
        <p:nvSpPr>
          <p:cNvPr id="24" name="Rectangle 23">
            <a:extLst>
              <a:ext uri="{FF2B5EF4-FFF2-40B4-BE49-F238E27FC236}">
                <a16:creationId xmlns:a16="http://schemas.microsoft.com/office/drawing/2014/main" id="{BDCDC013-8587-9059-925C-A03B428AEB08}"/>
              </a:ext>
            </a:extLst>
          </p:cNvPr>
          <p:cNvSpPr/>
          <p:nvPr/>
        </p:nvSpPr>
        <p:spPr>
          <a:xfrm>
            <a:off x="9326218" y="2773866"/>
            <a:ext cx="1880484" cy="830912"/>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en-US" dirty="0"/>
              <a:t>What Method’s do we need</a:t>
            </a:r>
          </a:p>
        </p:txBody>
      </p:sp>
    </p:spTree>
    <p:extLst>
      <p:ext uri="{BB962C8B-B14F-4D97-AF65-F5344CB8AC3E}">
        <p14:creationId xmlns:p14="http://schemas.microsoft.com/office/powerpoint/2010/main" val="337016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D0C8-E388-3D88-DDFF-7F2E76B4E393}"/>
              </a:ext>
            </a:extLst>
          </p:cNvPr>
          <p:cNvSpPr>
            <a:spLocks noGrp="1"/>
          </p:cNvSpPr>
          <p:nvPr>
            <p:ph type="title"/>
          </p:nvPr>
        </p:nvSpPr>
        <p:spPr/>
        <p:txBody>
          <a:bodyPr/>
          <a:lstStyle/>
          <a:p>
            <a:r>
              <a:rPr lang="en-US" dirty="0"/>
              <a:t>Observer Pattern</a:t>
            </a:r>
          </a:p>
        </p:txBody>
      </p:sp>
      <p:sp>
        <p:nvSpPr>
          <p:cNvPr id="3" name="Content Placeholder 2">
            <a:extLst>
              <a:ext uri="{FF2B5EF4-FFF2-40B4-BE49-F238E27FC236}">
                <a16:creationId xmlns:a16="http://schemas.microsoft.com/office/drawing/2014/main" id="{BBF60019-D7A8-C753-73D1-1C80277E200A}"/>
              </a:ext>
            </a:extLst>
          </p:cNvPr>
          <p:cNvSpPr>
            <a:spLocks noGrp="1"/>
          </p:cNvSpPr>
          <p:nvPr>
            <p:ph idx="1"/>
          </p:nvPr>
        </p:nvSpPr>
        <p:spPr/>
        <p:txBody>
          <a:bodyPr/>
          <a:lstStyle/>
          <a:p>
            <a:r>
              <a:rPr lang="en-US" dirty="0"/>
              <a:t>This is a direct implementation of the Observer pattern. Maybe Tate will say, “This guy Jeff covered it” and skip it</a:t>
            </a:r>
          </a:p>
        </p:txBody>
      </p:sp>
    </p:spTree>
    <p:extLst>
      <p:ext uri="{BB962C8B-B14F-4D97-AF65-F5344CB8AC3E}">
        <p14:creationId xmlns:p14="http://schemas.microsoft.com/office/powerpoint/2010/main" val="320904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635D-6B83-32F0-0F29-91EFBACC097D}"/>
              </a:ext>
            </a:extLst>
          </p:cNvPr>
          <p:cNvSpPr>
            <a:spLocks noGrp="1"/>
          </p:cNvSpPr>
          <p:nvPr>
            <p:ph type="title"/>
          </p:nvPr>
        </p:nvSpPr>
        <p:spPr/>
        <p:txBody>
          <a:bodyPr/>
          <a:lstStyle/>
          <a:p>
            <a:r>
              <a:rPr lang="en-US" dirty="0"/>
              <a:t>What should our message contain?</a:t>
            </a:r>
          </a:p>
        </p:txBody>
      </p:sp>
      <p:sp>
        <p:nvSpPr>
          <p:cNvPr id="3" name="Content Placeholder 2">
            <a:extLst>
              <a:ext uri="{FF2B5EF4-FFF2-40B4-BE49-F238E27FC236}">
                <a16:creationId xmlns:a16="http://schemas.microsoft.com/office/drawing/2014/main" id="{84C3365C-8ECB-7151-41E2-2428E4B14307}"/>
              </a:ext>
            </a:extLst>
          </p:cNvPr>
          <p:cNvSpPr>
            <a:spLocks noGrp="1"/>
          </p:cNvSpPr>
          <p:nvPr>
            <p:ph idx="1"/>
          </p:nvPr>
        </p:nvSpPr>
        <p:spPr/>
        <p:txBody>
          <a:bodyPr/>
          <a:lstStyle/>
          <a:p>
            <a:pPr marL="514350" indent="-514350">
              <a:buAutoNum type="arabicPeriod"/>
            </a:pPr>
            <a:r>
              <a:rPr lang="en-US" dirty="0"/>
              <a:t>Class contains ‘</a:t>
            </a:r>
            <a:r>
              <a:rPr lang="en-US" dirty="0" err="1"/>
              <a:t>EventArgs</a:t>
            </a:r>
            <a:r>
              <a:rPr lang="en-US" dirty="0"/>
              <a:t> at end’</a:t>
            </a:r>
          </a:p>
          <a:p>
            <a:pPr marL="514350" indent="-514350">
              <a:buAutoNum type="arabicPeriod"/>
            </a:pPr>
            <a:r>
              <a:rPr lang="en-US" dirty="0"/>
              <a:t>Inherits Event </a:t>
            </a:r>
            <a:r>
              <a:rPr lang="en-US" dirty="0" err="1"/>
              <a:t>Args</a:t>
            </a:r>
            <a:r>
              <a:rPr lang="en-US" dirty="0"/>
              <a:t> </a:t>
            </a:r>
            <a:r>
              <a:rPr lang="en-US" dirty="0">
                <a:sym typeface="Wingdings" panose="05000000000000000000" pitchFamily="2" charset="2"/>
              </a:rPr>
              <a:t> wrapper class around Object</a:t>
            </a:r>
            <a:endParaRPr lang="en-US" dirty="0"/>
          </a:p>
        </p:txBody>
      </p:sp>
      <p:pic>
        <p:nvPicPr>
          <p:cNvPr id="5" name="Picture 4">
            <a:extLst>
              <a:ext uri="{FF2B5EF4-FFF2-40B4-BE49-F238E27FC236}">
                <a16:creationId xmlns:a16="http://schemas.microsoft.com/office/drawing/2014/main" id="{C4724C74-0356-5FC6-2EE6-2606BB4580C8}"/>
              </a:ext>
            </a:extLst>
          </p:cNvPr>
          <p:cNvPicPr>
            <a:picLocks noChangeAspect="1"/>
          </p:cNvPicPr>
          <p:nvPr/>
        </p:nvPicPr>
        <p:blipFill>
          <a:blip r:embed="rId2"/>
          <a:stretch>
            <a:fillRect/>
          </a:stretch>
        </p:blipFill>
        <p:spPr>
          <a:xfrm>
            <a:off x="2442531" y="3404980"/>
            <a:ext cx="4103887" cy="2906920"/>
          </a:xfrm>
          <a:prstGeom prst="rect">
            <a:avLst/>
          </a:prstGeom>
        </p:spPr>
      </p:pic>
      <p:pic>
        <p:nvPicPr>
          <p:cNvPr id="7" name="Picture 6">
            <a:extLst>
              <a:ext uri="{FF2B5EF4-FFF2-40B4-BE49-F238E27FC236}">
                <a16:creationId xmlns:a16="http://schemas.microsoft.com/office/drawing/2014/main" id="{9DC91FE5-1B17-730A-C8E6-D66D66B3794D}"/>
              </a:ext>
            </a:extLst>
          </p:cNvPr>
          <p:cNvPicPr>
            <a:picLocks noChangeAspect="1"/>
          </p:cNvPicPr>
          <p:nvPr/>
        </p:nvPicPr>
        <p:blipFill>
          <a:blip r:embed="rId3"/>
          <a:stretch>
            <a:fillRect/>
          </a:stretch>
        </p:blipFill>
        <p:spPr>
          <a:xfrm>
            <a:off x="7399282" y="3232903"/>
            <a:ext cx="4194266" cy="3078997"/>
          </a:xfrm>
          <a:prstGeom prst="rect">
            <a:avLst/>
          </a:prstGeom>
        </p:spPr>
      </p:pic>
    </p:spTree>
    <p:extLst>
      <p:ext uri="{BB962C8B-B14F-4D97-AF65-F5344CB8AC3E}">
        <p14:creationId xmlns:p14="http://schemas.microsoft.com/office/powerpoint/2010/main" val="420371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9083-9C4C-8C8E-C694-27578539EB83}"/>
              </a:ext>
            </a:extLst>
          </p:cNvPr>
          <p:cNvSpPr>
            <a:spLocks noGrp="1"/>
          </p:cNvSpPr>
          <p:nvPr>
            <p:ph type="title"/>
          </p:nvPr>
        </p:nvSpPr>
        <p:spPr/>
        <p:txBody>
          <a:bodyPr/>
          <a:lstStyle/>
          <a:p>
            <a:r>
              <a:rPr lang="en-US" dirty="0"/>
              <a:t>Oh </a:t>
            </a:r>
            <a:r>
              <a:rPr lang="en-US" dirty="0" err="1"/>
              <a:t>Ildasm</a:t>
            </a:r>
            <a:endParaRPr lang="en-US" dirty="0"/>
          </a:p>
        </p:txBody>
      </p:sp>
      <p:pic>
        <p:nvPicPr>
          <p:cNvPr id="4" name="Picture 3">
            <a:extLst>
              <a:ext uri="{FF2B5EF4-FFF2-40B4-BE49-F238E27FC236}">
                <a16:creationId xmlns:a16="http://schemas.microsoft.com/office/drawing/2014/main" id="{1D417E0B-B4C2-D731-E44E-E66227E4A9C1}"/>
              </a:ext>
            </a:extLst>
          </p:cNvPr>
          <p:cNvPicPr>
            <a:picLocks noChangeAspect="1"/>
          </p:cNvPicPr>
          <p:nvPr/>
        </p:nvPicPr>
        <p:blipFill>
          <a:blip r:embed="rId2"/>
          <a:stretch>
            <a:fillRect/>
          </a:stretch>
        </p:blipFill>
        <p:spPr>
          <a:xfrm>
            <a:off x="1635707" y="2764004"/>
            <a:ext cx="4103887" cy="2906920"/>
          </a:xfrm>
          <a:prstGeom prst="rect">
            <a:avLst/>
          </a:prstGeom>
        </p:spPr>
      </p:pic>
      <p:pic>
        <p:nvPicPr>
          <p:cNvPr id="5" name="Picture 4">
            <a:extLst>
              <a:ext uri="{FF2B5EF4-FFF2-40B4-BE49-F238E27FC236}">
                <a16:creationId xmlns:a16="http://schemas.microsoft.com/office/drawing/2014/main" id="{AD36CB45-0256-79EA-D0E6-93944259493C}"/>
              </a:ext>
            </a:extLst>
          </p:cNvPr>
          <p:cNvPicPr>
            <a:picLocks noChangeAspect="1"/>
          </p:cNvPicPr>
          <p:nvPr/>
        </p:nvPicPr>
        <p:blipFill>
          <a:blip r:embed="rId3"/>
          <a:stretch>
            <a:fillRect/>
          </a:stretch>
        </p:blipFill>
        <p:spPr>
          <a:xfrm>
            <a:off x="6592458" y="2591927"/>
            <a:ext cx="4194266" cy="3078997"/>
          </a:xfrm>
          <a:prstGeom prst="rect">
            <a:avLst/>
          </a:prstGeom>
        </p:spPr>
      </p:pic>
    </p:spTree>
    <p:extLst>
      <p:ext uri="{BB962C8B-B14F-4D97-AF65-F5344CB8AC3E}">
        <p14:creationId xmlns:p14="http://schemas.microsoft.com/office/powerpoint/2010/main" val="907062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E411-9B4A-D687-AB8C-D549324F5734}"/>
              </a:ext>
            </a:extLst>
          </p:cNvPr>
          <p:cNvSpPr>
            <a:spLocks noGrp="1"/>
          </p:cNvSpPr>
          <p:nvPr>
            <p:ph type="title"/>
          </p:nvPr>
        </p:nvSpPr>
        <p:spPr/>
        <p:txBody>
          <a:bodyPr/>
          <a:lstStyle/>
          <a:p>
            <a:r>
              <a:rPr lang="en-US" dirty="0"/>
              <a:t>It’s called event’s </a:t>
            </a:r>
            <a:r>
              <a:rPr lang="en-US" dirty="0" err="1"/>
              <a:t>aint</a:t>
            </a:r>
            <a:r>
              <a:rPr lang="en-US" dirty="0"/>
              <a:t> it</a:t>
            </a:r>
          </a:p>
        </p:txBody>
      </p:sp>
      <p:sp>
        <p:nvSpPr>
          <p:cNvPr id="3" name="Content Placeholder 2">
            <a:extLst>
              <a:ext uri="{FF2B5EF4-FFF2-40B4-BE49-F238E27FC236}">
                <a16:creationId xmlns:a16="http://schemas.microsoft.com/office/drawing/2014/main" id="{FEBB577B-D02B-3B6B-BB4B-7ED2E221745F}"/>
              </a:ext>
            </a:extLst>
          </p:cNvPr>
          <p:cNvSpPr>
            <a:spLocks noGrp="1"/>
          </p:cNvSpPr>
          <p:nvPr>
            <p:ph idx="1"/>
          </p:nvPr>
        </p:nvSpPr>
        <p:spPr/>
        <p:txBody>
          <a:bodyPr/>
          <a:lstStyle/>
          <a:p>
            <a:r>
              <a:rPr lang="en-US" dirty="0"/>
              <a:t>Create a class that’s got an </a:t>
            </a:r>
            <a:r>
              <a:rPr lang="en-US" dirty="0" err="1"/>
              <a:t>envent</a:t>
            </a:r>
            <a:endParaRPr lang="en-US" dirty="0"/>
          </a:p>
          <a:p>
            <a:r>
              <a:rPr lang="en-US" dirty="0"/>
              <a:t>What should the visibility of that member be?</a:t>
            </a:r>
          </a:p>
        </p:txBody>
      </p:sp>
      <p:pic>
        <p:nvPicPr>
          <p:cNvPr id="5" name="Picture 4">
            <a:extLst>
              <a:ext uri="{FF2B5EF4-FFF2-40B4-BE49-F238E27FC236}">
                <a16:creationId xmlns:a16="http://schemas.microsoft.com/office/drawing/2014/main" id="{14AF3856-B1C6-D4F5-9606-A9335C37E04E}"/>
              </a:ext>
            </a:extLst>
          </p:cNvPr>
          <p:cNvPicPr>
            <a:picLocks noChangeAspect="1"/>
          </p:cNvPicPr>
          <p:nvPr/>
        </p:nvPicPr>
        <p:blipFill>
          <a:blip r:embed="rId2"/>
          <a:stretch>
            <a:fillRect/>
          </a:stretch>
        </p:blipFill>
        <p:spPr>
          <a:xfrm>
            <a:off x="1271956" y="3370444"/>
            <a:ext cx="5982535" cy="2343477"/>
          </a:xfrm>
          <a:prstGeom prst="rect">
            <a:avLst/>
          </a:prstGeom>
        </p:spPr>
      </p:pic>
    </p:spTree>
    <p:extLst>
      <p:ext uri="{BB962C8B-B14F-4D97-AF65-F5344CB8AC3E}">
        <p14:creationId xmlns:p14="http://schemas.microsoft.com/office/powerpoint/2010/main" val="16756749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144</TotalTime>
  <Words>251</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Events</vt:lpstr>
      <vt:lpstr>Questions from a time past</vt:lpstr>
      <vt:lpstr>Event Theory</vt:lpstr>
      <vt:lpstr>What do we need to get to this System</vt:lpstr>
      <vt:lpstr>What do we need to get to this System</vt:lpstr>
      <vt:lpstr>Observer Pattern</vt:lpstr>
      <vt:lpstr>What should our message contain?</vt:lpstr>
      <vt:lpstr>Oh Ildasm</vt:lpstr>
      <vt:lpstr>It’s called event’s aint it</vt:lpstr>
      <vt:lpstr>Define a method to raise the event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dc:title>
  <dc:creator>Srikar Mylavarapu</dc:creator>
  <cp:lastModifiedBy>Srikar Mylavarapu</cp:lastModifiedBy>
  <cp:revision>12</cp:revision>
  <dcterms:created xsi:type="dcterms:W3CDTF">2022-09-22T19:40:56Z</dcterms:created>
  <dcterms:modified xsi:type="dcterms:W3CDTF">2022-09-30T01:42:03Z</dcterms:modified>
</cp:coreProperties>
</file>