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8" r:id="rId4"/>
    <p:sldId id="257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D24A6-AA06-417A-A133-0B2797F53703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A6AAA-E90F-4BA1-B19D-D09C33A26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483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D24A6-AA06-417A-A133-0B2797F53703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A6AAA-E90F-4BA1-B19D-D09C33A26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743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D24A6-AA06-417A-A133-0B2797F53703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A6AAA-E90F-4BA1-B19D-D09C33A26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484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D24A6-AA06-417A-A133-0B2797F53703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A6AAA-E90F-4BA1-B19D-D09C33A26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407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D24A6-AA06-417A-A133-0B2797F53703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A6AAA-E90F-4BA1-B19D-D09C33A26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530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D24A6-AA06-417A-A133-0B2797F53703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A6AAA-E90F-4BA1-B19D-D09C33A26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151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D24A6-AA06-417A-A133-0B2797F53703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A6AAA-E90F-4BA1-B19D-D09C33A26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41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D24A6-AA06-417A-A133-0B2797F53703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A6AAA-E90F-4BA1-B19D-D09C33A26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558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D24A6-AA06-417A-A133-0B2797F53703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A6AAA-E90F-4BA1-B19D-D09C33A26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789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D24A6-AA06-417A-A133-0B2797F53703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A6AAA-E90F-4BA1-B19D-D09C33A26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654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D24A6-AA06-417A-A133-0B2797F53703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A6AAA-E90F-4BA1-B19D-D09C33A26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083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D24A6-AA06-417A-A133-0B2797F53703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A6AAA-E90F-4BA1-B19D-D09C33A26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9199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sharp/programming-guide/classes-and-structs/static-constructor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22CB8-5EA5-2351-575F-C2836F936B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648E16-333C-3F50-CAD1-72417B5818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Srikar Mylavarapu</a:t>
            </a:r>
          </a:p>
        </p:txBody>
      </p:sp>
    </p:spTree>
    <p:extLst>
      <p:ext uri="{BB962C8B-B14F-4D97-AF65-F5344CB8AC3E}">
        <p14:creationId xmlns:p14="http://schemas.microsoft.com/office/powerpoint/2010/main" val="85561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08551-C897-3EC9-0EF4-9230A0955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from Last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7B546-09C1-1458-9676-C234D6B72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Does order matter for how the compiler reads it (specifically properties)</a:t>
            </a:r>
          </a:p>
          <a:p>
            <a:pPr marL="971550" lvl="1" indent="-514350">
              <a:buAutoNum type="arabicPeriod"/>
            </a:pPr>
            <a:r>
              <a:rPr lang="en-US" dirty="0"/>
              <a:t>//TODO get better answer</a:t>
            </a:r>
          </a:p>
          <a:p>
            <a:pPr marL="514350" indent="-514350">
              <a:buAutoNum type="arabicPeriod"/>
            </a:pPr>
            <a:r>
              <a:rPr lang="en-US" dirty="0"/>
              <a:t>What instantiates the static constructor</a:t>
            </a:r>
          </a:p>
          <a:p>
            <a:pPr marL="971550" lvl="1" indent="-514350">
              <a:buAutoNum type="arabicPeriod"/>
            </a:pPr>
            <a:r>
              <a:rPr lang="en-US" dirty="0"/>
              <a:t>Any time there’s a static value in the class, automatically created by compiler</a:t>
            </a:r>
          </a:p>
          <a:p>
            <a:pPr marL="971550" lvl="1" indent="-514350">
              <a:buAutoNum type="arabicPeriod"/>
            </a:pPr>
            <a:r>
              <a:rPr lang="en-US" dirty="0"/>
              <a:t>Members are instantiated in order of class declaration</a:t>
            </a:r>
          </a:p>
          <a:p>
            <a:pPr marL="971550" lvl="1" indent="-514350"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Static Constructors - C# Programming Guide | Microsoft Docs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822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C872B-99E6-1879-3D3E-F70E5132D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of Value Types and Reference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6344F-EEAF-7F6B-8828-8CEA32ACB1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Value types </a:t>
            </a:r>
            <a:r>
              <a:rPr lang="en-US" dirty="0">
                <a:sym typeface="Wingdings" panose="05000000000000000000" pitchFamily="2" charset="2"/>
              </a:rPr>
              <a:t> have their values with them</a:t>
            </a:r>
          </a:p>
          <a:p>
            <a:r>
              <a:rPr lang="en-US" dirty="0">
                <a:sym typeface="Wingdings" panose="05000000000000000000" pitchFamily="2" charset="2"/>
              </a:rPr>
              <a:t>Reference types  point/refer to their values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671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0B2B2-A14B-4871-246B-DB2C0E023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Instance Constructors and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DC4A3-E34F-A7FF-F09F-4E3E3FC6EE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Fundamentally, every class has a default constructor codename ‘.</a:t>
            </a:r>
            <a:r>
              <a:rPr lang="en-US" dirty="0" err="1"/>
              <a:t>ctor</a:t>
            </a:r>
            <a:r>
              <a:rPr lang="en-US" dirty="0"/>
              <a:t>’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74A743-4DC2-9673-4756-D34A9DB955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9733" y="2733909"/>
            <a:ext cx="5011932" cy="2534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414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487D7-4160-8048-B5CA-F6E7FDA1A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Ways to create a reference object without instance constructors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3D97B-6550-20F1-ABA6-FB7B84A3A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Memberwise</a:t>
            </a:r>
            <a:r>
              <a:rPr lang="en-US" dirty="0"/>
              <a:t> clone (protected method of object)</a:t>
            </a:r>
          </a:p>
          <a:p>
            <a:r>
              <a:rPr lang="en-US" dirty="0"/>
              <a:t>Some Deserialization thing that looks like trivia (or to be talked about at </a:t>
            </a:r>
            <a:r>
              <a:rPr lang="en-US" dirty="0" err="1"/>
              <a:t>ch</a:t>
            </a:r>
            <a:r>
              <a:rPr lang="en-US" dirty="0"/>
              <a:t> 24)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NB – don’t call virtual methods within a </a:t>
            </a:r>
            <a:r>
              <a:rPr lang="en-US" dirty="0" err="1"/>
              <a:t>ctor</a:t>
            </a:r>
            <a:r>
              <a:rPr lang="en-US" dirty="0"/>
              <a:t> that can affect the object under construction as virtual method can be overridden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206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6345E-01C2-F365-2892-0DAF02F9B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 for our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C3346-6B6C-75F4-3501-F02B75C268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800" dirty="0">
                <a:latin typeface="Fixedsys"/>
              </a:rPr>
              <a:t>.method public </a:t>
            </a:r>
            <a:r>
              <a:rPr lang="en-US" sz="1800" dirty="0" err="1">
                <a:latin typeface="Fixedsys"/>
              </a:rPr>
              <a:t>hidebysig</a:t>
            </a:r>
            <a:r>
              <a:rPr lang="en-US" sz="1800" dirty="0">
                <a:latin typeface="Fixedsys"/>
              </a:rPr>
              <a:t> </a:t>
            </a:r>
            <a:r>
              <a:rPr lang="en-US" sz="1800" dirty="0" err="1">
                <a:latin typeface="Fixedsys"/>
              </a:rPr>
              <a:t>specialname</a:t>
            </a:r>
            <a:r>
              <a:rPr lang="en-US" sz="1800" dirty="0">
                <a:latin typeface="Fixedsys"/>
              </a:rPr>
              <a:t> </a:t>
            </a:r>
            <a:r>
              <a:rPr lang="en-US" sz="1800" dirty="0" err="1">
                <a:latin typeface="Fixedsys"/>
              </a:rPr>
              <a:t>rtspecialname</a:t>
            </a:r>
            <a:r>
              <a:rPr lang="en-US" sz="1800" dirty="0">
                <a:latin typeface="Fixedsys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latin typeface="Fixedsys"/>
              </a:rPr>
              <a:t>        instance void  .</a:t>
            </a:r>
            <a:r>
              <a:rPr lang="en-US" sz="1800" dirty="0" err="1">
                <a:latin typeface="Fixedsys"/>
              </a:rPr>
              <a:t>ctor</a:t>
            </a:r>
            <a:r>
              <a:rPr lang="en-US" sz="1800" dirty="0">
                <a:latin typeface="Fixedsys"/>
              </a:rPr>
              <a:t>() </a:t>
            </a:r>
            <a:r>
              <a:rPr lang="en-US" sz="1800" dirty="0" err="1">
                <a:latin typeface="Fixedsys"/>
              </a:rPr>
              <a:t>cil</a:t>
            </a:r>
            <a:r>
              <a:rPr lang="en-US" sz="1800" dirty="0">
                <a:latin typeface="Fixedsys"/>
              </a:rPr>
              <a:t> managed</a:t>
            </a:r>
          </a:p>
          <a:p>
            <a:pPr marL="0" indent="0">
              <a:buNone/>
            </a:pPr>
            <a:r>
              <a:rPr lang="en-US" sz="1800" dirty="0">
                <a:latin typeface="Fixedsys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latin typeface="Fixedsys"/>
              </a:rPr>
              <a:t>  // Code size       15 (0xf)</a:t>
            </a:r>
          </a:p>
          <a:p>
            <a:pPr marL="0" indent="0">
              <a:buNone/>
            </a:pPr>
            <a:r>
              <a:rPr lang="en-US" sz="1800" dirty="0">
                <a:latin typeface="Fixedsys"/>
              </a:rPr>
              <a:t>  .</a:t>
            </a:r>
            <a:r>
              <a:rPr lang="en-US" sz="1800" dirty="0" err="1">
                <a:latin typeface="Fixedsys"/>
              </a:rPr>
              <a:t>maxstack</a:t>
            </a:r>
            <a:r>
              <a:rPr lang="en-US" sz="1800" dirty="0">
                <a:latin typeface="Fixedsys"/>
              </a:rPr>
              <a:t>  8</a:t>
            </a:r>
          </a:p>
          <a:p>
            <a:pPr marL="0" indent="0">
              <a:buNone/>
            </a:pPr>
            <a:r>
              <a:rPr lang="en-US" sz="1800" dirty="0">
                <a:latin typeface="Fixedsys"/>
              </a:rPr>
              <a:t>  IL_0000:  ldarg.0</a:t>
            </a:r>
          </a:p>
          <a:p>
            <a:pPr marL="0" indent="0">
              <a:buNone/>
            </a:pPr>
            <a:r>
              <a:rPr lang="en-US" sz="1800" dirty="0">
                <a:latin typeface="Fixedsys"/>
              </a:rPr>
              <a:t>  IL_0001:  ldc.i4.6 </a:t>
            </a:r>
            <a:r>
              <a:rPr lang="en-US" sz="1800" dirty="0">
                <a:solidFill>
                  <a:srgbClr val="FFFF00"/>
                </a:solidFill>
                <a:latin typeface="Fixedsys"/>
              </a:rPr>
              <a:t>Store 6</a:t>
            </a:r>
            <a:endParaRPr lang="en-US" sz="1800" dirty="0">
              <a:latin typeface="Fixedsys"/>
            </a:endParaRPr>
          </a:p>
          <a:p>
            <a:pPr marL="0" indent="0">
              <a:buNone/>
            </a:pPr>
            <a:r>
              <a:rPr lang="en-US" sz="1800" dirty="0">
                <a:latin typeface="Fixedsys"/>
              </a:rPr>
              <a:t>  IL_0002:  </a:t>
            </a:r>
            <a:r>
              <a:rPr lang="en-US" sz="1800" dirty="0" err="1">
                <a:latin typeface="Fixedsys"/>
              </a:rPr>
              <a:t>stfld</a:t>
            </a:r>
            <a:r>
              <a:rPr lang="en-US" sz="1800" dirty="0">
                <a:latin typeface="Fixedsys"/>
              </a:rPr>
              <a:t>      int32 </a:t>
            </a:r>
            <a:r>
              <a:rPr lang="en-US" sz="1800" dirty="0" err="1">
                <a:latin typeface="Fixedsys"/>
              </a:rPr>
              <a:t>ConstructorsForReferenceTypes.RandomTypeToLookAtInIl</a:t>
            </a:r>
            <a:r>
              <a:rPr lang="en-US" sz="1800" dirty="0">
                <a:latin typeface="Fixedsys"/>
              </a:rPr>
              <a:t>::</a:t>
            </a:r>
            <a:r>
              <a:rPr lang="en-US" sz="1800" dirty="0" err="1">
                <a:latin typeface="Fixedsys"/>
              </a:rPr>
              <a:t>m_x</a:t>
            </a:r>
            <a:r>
              <a:rPr lang="en-US" sz="1800" dirty="0">
                <a:latin typeface="Fixedsys"/>
              </a:rPr>
              <a:t> </a:t>
            </a:r>
            <a:r>
              <a:rPr lang="en-US" sz="1800" dirty="0">
                <a:solidFill>
                  <a:srgbClr val="FFFF00"/>
                </a:solidFill>
                <a:latin typeface="Fixedsys"/>
              </a:rPr>
              <a:t>set field </a:t>
            </a:r>
            <a:r>
              <a:rPr lang="en-US" sz="1800" dirty="0" err="1">
                <a:solidFill>
                  <a:srgbClr val="FFFF00"/>
                </a:solidFill>
                <a:latin typeface="Fixedsys"/>
              </a:rPr>
              <a:t>m_x</a:t>
            </a:r>
            <a:r>
              <a:rPr lang="en-US" sz="1800" dirty="0">
                <a:solidFill>
                  <a:srgbClr val="FFFF00"/>
                </a:solidFill>
                <a:latin typeface="Fixedsys"/>
              </a:rPr>
              <a:t> to that value</a:t>
            </a:r>
            <a:endParaRPr lang="en-US" sz="1800" dirty="0">
              <a:latin typeface="Fixedsys"/>
            </a:endParaRPr>
          </a:p>
          <a:p>
            <a:pPr marL="0" indent="0">
              <a:buNone/>
            </a:pPr>
            <a:r>
              <a:rPr lang="en-US" sz="1800" dirty="0">
                <a:latin typeface="Fixedsys"/>
              </a:rPr>
              <a:t>  IL_0007:  ldarg.0</a:t>
            </a:r>
          </a:p>
          <a:p>
            <a:pPr marL="0" indent="0">
              <a:buNone/>
            </a:pPr>
            <a:r>
              <a:rPr lang="en-US" sz="1800" dirty="0">
                <a:latin typeface="Fixedsys"/>
              </a:rPr>
              <a:t>  IL_0008:  call       instance void [</a:t>
            </a:r>
            <a:r>
              <a:rPr lang="en-US" sz="1800" dirty="0" err="1">
                <a:latin typeface="Fixedsys"/>
              </a:rPr>
              <a:t>System.Runtime</a:t>
            </a:r>
            <a:r>
              <a:rPr lang="en-US" sz="1800" dirty="0">
                <a:latin typeface="Fixedsys"/>
              </a:rPr>
              <a:t>]</a:t>
            </a:r>
            <a:r>
              <a:rPr lang="en-US" sz="1800" dirty="0" err="1">
                <a:latin typeface="Fixedsys"/>
              </a:rPr>
              <a:t>System.Object</a:t>
            </a:r>
            <a:r>
              <a:rPr lang="en-US" sz="1800" dirty="0">
                <a:latin typeface="Fixedsys"/>
              </a:rPr>
              <a:t>::.</a:t>
            </a:r>
            <a:r>
              <a:rPr lang="en-US" sz="1800" dirty="0" err="1">
                <a:latin typeface="Fixedsys"/>
              </a:rPr>
              <a:t>ctor</a:t>
            </a:r>
            <a:r>
              <a:rPr lang="en-US" sz="1800" dirty="0">
                <a:latin typeface="Fixedsys"/>
              </a:rPr>
              <a:t>() </a:t>
            </a:r>
            <a:r>
              <a:rPr lang="en-US" sz="1800" dirty="0">
                <a:solidFill>
                  <a:srgbClr val="FFFF00"/>
                </a:solidFill>
                <a:latin typeface="Fixedsys"/>
              </a:rPr>
              <a:t>call base class </a:t>
            </a:r>
            <a:r>
              <a:rPr lang="en-US" sz="1800" dirty="0" err="1">
                <a:solidFill>
                  <a:srgbClr val="FFFF00"/>
                </a:solidFill>
                <a:latin typeface="Fixedsys"/>
              </a:rPr>
              <a:t>ctor</a:t>
            </a:r>
            <a:endParaRPr lang="en-US" sz="1800" dirty="0">
              <a:latin typeface="Fixedsys"/>
            </a:endParaRPr>
          </a:p>
          <a:p>
            <a:pPr marL="0" indent="0">
              <a:buNone/>
            </a:pPr>
            <a:r>
              <a:rPr lang="en-US" sz="1800" dirty="0">
                <a:latin typeface="Fixedsys"/>
              </a:rPr>
              <a:t>  IL_000d:  </a:t>
            </a:r>
            <a:r>
              <a:rPr lang="en-US" sz="1800" dirty="0" err="1">
                <a:latin typeface="Fixedsys"/>
              </a:rPr>
              <a:t>nop</a:t>
            </a:r>
            <a:endParaRPr lang="en-US" sz="1800" dirty="0">
              <a:latin typeface="Fixedsys"/>
            </a:endParaRPr>
          </a:p>
          <a:p>
            <a:pPr marL="0" indent="0">
              <a:buNone/>
            </a:pPr>
            <a:r>
              <a:rPr lang="en-US" sz="1800" dirty="0">
                <a:latin typeface="Fixedsys"/>
              </a:rPr>
              <a:t>  IL_000e:  ret</a:t>
            </a:r>
          </a:p>
          <a:p>
            <a:pPr marL="0" indent="0">
              <a:buNone/>
            </a:pPr>
            <a:r>
              <a:rPr lang="en-US" sz="1800" dirty="0">
                <a:latin typeface="Fixedsys"/>
              </a:rPr>
              <a:t>} // end of method </a:t>
            </a:r>
            <a:r>
              <a:rPr lang="en-US" sz="1800" dirty="0" err="1">
                <a:latin typeface="Fixedsys"/>
              </a:rPr>
              <a:t>RandomTypeToLookAtInIl</a:t>
            </a:r>
            <a:r>
              <a:rPr lang="en-US" sz="1800" dirty="0">
                <a:latin typeface="Fixedsys"/>
              </a:rPr>
              <a:t>::.</a:t>
            </a:r>
            <a:r>
              <a:rPr lang="en-US" sz="1800" dirty="0" err="1">
                <a:latin typeface="Fixedsys"/>
              </a:rPr>
              <a:t>ctor</a:t>
            </a:r>
            <a:endParaRPr lang="en-US" sz="1800" dirty="0">
              <a:latin typeface="Fixedsys"/>
            </a:endParaRPr>
          </a:p>
          <a:p>
            <a:pPr marL="0" indent="0">
              <a:buNone/>
            </a:pPr>
            <a:endParaRPr lang="en-US" sz="1800" dirty="0">
              <a:latin typeface="Fixedsys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EB9F1E-ED2C-1A90-E1C2-36D919682594}"/>
              </a:ext>
            </a:extLst>
          </p:cNvPr>
          <p:cNvSpPr txBox="1"/>
          <p:nvPr/>
        </p:nvSpPr>
        <p:spPr>
          <a:xfrm>
            <a:off x="7736619" y="1160890"/>
            <a:ext cx="38961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happens if we have n constructors, all redoing this method?</a:t>
            </a:r>
            <a:br>
              <a:rPr lang="en-US" dirty="0"/>
            </a:br>
            <a:r>
              <a:rPr lang="en-US" dirty="0"/>
              <a:t>Code Explosion</a:t>
            </a:r>
            <a:br>
              <a:rPr lang="en-US" dirty="0"/>
            </a:br>
            <a:br>
              <a:rPr lang="en-US" dirty="0"/>
            </a:br>
            <a:r>
              <a:rPr lang="en-US" dirty="0"/>
              <a:t>Fix is basically factor it out </a:t>
            </a:r>
          </a:p>
        </p:txBody>
      </p:sp>
    </p:spTree>
    <p:extLst>
      <p:ext uri="{BB962C8B-B14F-4D97-AF65-F5344CB8AC3E}">
        <p14:creationId xmlns:p14="http://schemas.microsoft.com/office/powerpoint/2010/main" val="2369039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32187-1768-695E-1CB2-EB0788374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Instance Constructors for Value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D27C8-5083-D0AE-5E95-73973F27B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List rules here</a:t>
            </a:r>
          </a:p>
        </p:txBody>
      </p:sp>
    </p:spTree>
    <p:extLst>
      <p:ext uri="{BB962C8B-B14F-4D97-AF65-F5344CB8AC3E}">
        <p14:creationId xmlns:p14="http://schemas.microsoft.com/office/powerpoint/2010/main" val="490701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6D172-8E34-520C-11EF-82378A312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constructors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C85C3-F24F-299C-23C2-356EA4499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AKA static constructors, class constructors, and type initializers</a:t>
            </a:r>
          </a:p>
          <a:p>
            <a:r>
              <a:rPr lang="en-US" dirty="0"/>
              <a:t>Applied to interfaces (not via </a:t>
            </a:r>
            <a:r>
              <a:rPr lang="en-US" dirty="0" err="1"/>
              <a:t>c#</a:t>
            </a:r>
            <a:r>
              <a:rPr lang="en-US" dirty="0"/>
              <a:t>), ref and value types</a:t>
            </a:r>
          </a:p>
          <a:p>
            <a:r>
              <a:rPr lang="en-US" dirty="0"/>
              <a:t>Never have parameters</a:t>
            </a:r>
          </a:p>
          <a:p>
            <a:r>
              <a:rPr lang="en-US" dirty="0"/>
              <a:t>Set the initial state of a type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ctors</a:t>
            </a:r>
            <a:r>
              <a:rPr lang="en-US" dirty="0">
                <a:sym typeface="Wingdings" panose="05000000000000000000" pitchFamily="2" charset="2"/>
              </a:rPr>
              <a:t> run first time type is accessed</a:t>
            </a:r>
          </a:p>
          <a:p>
            <a:r>
              <a:rPr lang="en-US" dirty="0">
                <a:sym typeface="Wingdings" panose="05000000000000000000" pitchFamily="2" charset="2"/>
              </a:rPr>
              <a:t>Must be marked static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In generalization  I view these as “instantiating the type” in </a:t>
            </a:r>
            <a:r>
              <a:rPr lang="en-US">
                <a:sym typeface="Wingdings" panose="05000000000000000000" pitchFamily="2" charset="2"/>
              </a:rPr>
              <a:t>the CLR</a:t>
            </a: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969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355</TotalTime>
  <Words>373</Words>
  <Application>Microsoft Office PowerPoint</Application>
  <PresentationFormat>Widescreen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Fixedsys</vt:lpstr>
      <vt:lpstr>Office Theme</vt:lpstr>
      <vt:lpstr>Methods</vt:lpstr>
      <vt:lpstr>Questions from Last Time</vt:lpstr>
      <vt:lpstr>Review of Value Types and Reference Types</vt:lpstr>
      <vt:lpstr>Instance Constructors and Classes</vt:lpstr>
      <vt:lpstr>Ways to create a reference object without instance constructors</vt:lpstr>
      <vt:lpstr>IL for our method</vt:lpstr>
      <vt:lpstr>Instance Constructors for Value Types</vt:lpstr>
      <vt:lpstr>Type constructors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Srikar Mylavarapu</dc:creator>
  <cp:lastModifiedBy>Srikar Mylavarapu</cp:lastModifiedBy>
  <cp:revision>18</cp:revision>
  <dcterms:created xsi:type="dcterms:W3CDTF">2022-08-24T23:06:15Z</dcterms:created>
  <dcterms:modified xsi:type="dcterms:W3CDTF">2022-08-25T05:04:59Z</dcterms:modified>
</cp:coreProperties>
</file>