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332" r:id="rId5"/>
    <p:sldId id="333" r:id="rId6"/>
    <p:sldId id="337" r:id="rId7"/>
    <p:sldId id="338" r:id="rId8"/>
    <p:sldId id="319" r:id="rId9"/>
    <p:sldId id="339" r:id="rId10"/>
    <p:sldId id="299" r:id="rId11"/>
    <p:sldId id="340" r:id="rId12"/>
    <p:sldId id="341" r:id="rId13"/>
    <p:sldId id="342" r:id="rId14"/>
    <p:sldId id="343" r:id="rId15"/>
    <p:sldId id="283" r:id="rId16"/>
    <p:sldId id="335" r:id="rId17"/>
    <p:sldId id="336" r:id="rId18"/>
    <p:sldId id="344" r:id="rId1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91B49A-ACA6-456B-998F-FB2094C14AFB}">
          <p14:sldIdLst>
            <p14:sldId id="332"/>
            <p14:sldId id="333"/>
            <p14:sldId id="337"/>
            <p14:sldId id="338"/>
            <p14:sldId id="319"/>
            <p14:sldId id="339"/>
            <p14:sldId id="299"/>
            <p14:sldId id="340"/>
            <p14:sldId id="341"/>
            <p14:sldId id="342"/>
            <p14:sldId id="343"/>
          </p14:sldIdLst>
        </p14:section>
        <p14:section name="ERD" id="{5043519E-EF8E-4131-B87D-520F8B404A5D}">
          <p14:sldIdLst>
            <p14:sldId id="283"/>
            <p14:sldId id="335"/>
            <p14:sldId id="336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CFDBF0"/>
    <a:srgbClr val="FFEFBD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3F6A08-6011-428E-961E-B674CA7D530F}" v="1" dt="2022-01-19T21:14:54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Wahl" userId="S::mawahl@microsoft.com::63283daa-9606-4894-9ca7-dd1cd276498a" providerId="AD" clId="Web-{00000000-0000-0000-0000-000000000000}"/>
    <pc:docChg chg="modSld">
      <pc:chgData name="Martin Wahl" userId="S::mawahl@microsoft.com::63283daa-9606-4894-9ca7-dd1cd276498a" providerId="AD" clId="Web-{00000000-0000-0000-0000-000000000000}" dt="2021-04-29T17:10:53.053" v="50" actId="20577"/>
      <pc:docMkLst>
        <pc:docMk/>
      </pc:docMkLst>
      <pc:sldChg chg="modSp">
        <pc:chgData name="Martin Wahl" userId="S::mawahl@microsoft.com::63283daa-9606-4894-9ca7-dd1cd276498a" providerId="AD" clId="Web-{00000000-0000-0000-0000-000000000000}" dt="2021-04-29T17:10:02.410" v="32" actId="20577"/>
        <pc:sldMkLst>
          <pc:docMk/>
          <pc:sldMk cId="279768030" sldId="283"/>
        </pc:sldMkLst>
        <pc:spChg chg="mod">
          <ac:chgData name="Martin Wahl" userId="S::mawahl@microsoft.com::63283daa-9606-4894-9ca7-dd1cd276498a" providerId="AD" clId="Web-{00000000-0000-0000-0000-000000000000}" dt="2021-04-29T17:10:02.410" v="32" actId="20577"/>
          <ac:spMkLst>
            <pc:docMk/>
            <pc:sldMk cId="279768030" sldId="283"/>
            <ac:spMk id="4" creationId="{C07C45B8-4983-4FFB-BD8B-B2F43686E476}"/>
          </ac:spMkLst>
        </pc:spChg>
      </pc:sldChg>
      <pc:sldChg chg="modSp">
        <pc:chgData name="Martin Wahl" userId="S::mawahl@microsoft.com::63283daa-9606-4894-9ca7-dd1cd276498a" providerId="AD" clId="Web-{00000000-0000-0000-0000-000000000000}" dt="2021-04-29T17:09:14.345" v="18" actId="20577"/>
        <pc:sldMkLst>
          <pc:docMk/>
          <pc:sldMk cId="1825663322" sldId="332"/>
        </pc:sldMkLst>
        <pc:spChg chg="mod">
          <ac:chgData name="Martin Wahl" userId="S::mawahl@microsoft.com::63283daa-9606-4894-9ca7-dd1cd276498a" providerId="AD" clId="Web-{00000000-0000-0000-0000-000000000000}" dt="2021-04-29T17:09:14.345" v="18" actId="20577"/>
          <ac:spMkLst>
            <pc:docMk/>
            <pc:sldMk cId="1825663322" sldId="332"/>
            <ac:spMk id="10" creationId="{67239103-D575-423F-8B20-3CE1A52423B7}"/>
          </ac:spMkLst>
        </pc:spChg>
      </pc:sldChg>
      <pc:sldChg chg="modSp">
        <pc:chgData name="Martin Wahl" userId="S::mawahl@microsoft.com::63283daa-9606-4894-9ca7-dd1cd276498a" providerId="AD" clId="Web-{00000000-0000-0000-0000-000000000000}" dt="2021-04-29T17:10:29.708" v="41" actId="20577"/>
        <pc:sldMkLst>
          <pc:docMk/>
          <pc:sldMk cId="4032754434" sldId="335"/>
        </pc:sldMkLst>
        <pc:spChg chg="mod">
          <ac:chgData name="Martin Wahl" userId="S::mawahl@microsoft.com::63283daa-9606-4894-9ca7-dd1cd276498a" providerId="AD" clId="Web-{00000000-0000-0000-0000-000000000000}" dt="2021-04-29T17:10:29.708" v="41" actId="20577"/>
          <ac:spMkLst>
            <pc:docMk/>
            <pc:sldMk cId="4032754434" sldId="335"/>
            <ac:spMk id="4" creationId="{C07C45B8-4983-4FFB-BD8B-B2F43686E476}"/>
          </ac:spMkLst>
        </pc:spChg>
      </pc:sldChg>
      <pc:sldChg chg="modSp">
        <pc:chgData name="Martin Wahl" userId="S::mawahl@microsoft.com::63283daa-9606-4894-9ca7-dd1cd276498a" providerId="AD" clId="Web-{00000000-0000-0000-0000-000000000000}" dt="2021-04-29T17:10:53.053" v="50" actId="20577"/>
        <pc:sldMkLst>
          <pc:docMk/>
          <pc:sldMk cId="3982416538" sldId="336"/>
        </pc:sldMkLst>
        <pc:spChg chg="mod">
          <ac:chgData name="Martin Wahl" userId="S::mawahl@microsoft.com::63283daa-9606-4894-9ca7-dd1cd276498a" providerId="AD" clId="Web-{00000000-0000-0000-0000-000000000000}" dt="2021-04-29T17:10:53.053" v="50" actId="20577"/>
          <ac:spMkLst>
            <pc:docMk/>
            <pc:sldMk cId="3982416538" sldId="336"/>
            <ac:spMk id="4" creationId="{C07C45B8-4983-4FFB-BD8B-B2F43686E476}"/>
          </ac:spMkLst>
        </pc:spChg>
      </pc:sldChg>
    </pc:docChg>
  </pc:docChgLst>
  <pc:docChgLst>
    <pc:chgData name="Anoop Kheerwal" userId="S::ankheerw@microsoft.com::e4267b4f-c264-4f5f-8a96-44ebb4e08a05" providerId="AD" clId="Web-{00000000-0000-0000-0000-000000000000}"/>
    <pc:docChg chg="modSld sldOrd">
      <pc:chgData name="Anoop Kheerwal" userId="S::ankheerw@microsoft.com::e4267b4f-c264-4f5f-8a96-44ebb4e08a05" providerId="AD" clId="Web-{00000000-0000-0000-0000-000000000000}" dt="2021-04-26T21:24:28.590" v="3"/>
      <pc:docMkLst>
        <pc:docMk/>
      </pc:docMkLst>
      <pc:sldChg chg="modSp">
        <pc:chgData name="Anoop Kheerwal" userId="S::ankheerw@microsoft.com::e4267b4f-c264-4f5f-8a96-44ebb4e08a05" providerId="AD" clId="Web-{00000000-0000-0000-0000-000000000000}" dt="2021-04-26T21:23:22.665" v="1" actId="20577"/>
        <pc:sldMkLst>
          <pc:docMk/>
          <pc:sldMk cId="3232583004" sldId="319"/>
        </pc:sldMkLst>
        <pc:spChg chg="mod">
          <ac:chgData name="Anoop Kheerwal" userId="S::ankheerw@microsoft.com::e4267b4f-c264-4f5f-8a96-44ebb4e08a05" providerId="AD" clId="Web-{00000000-0000-0000-0000-000000000000}" dt="2021-04-26T21:23:22.665" v="1" actId="20577"/>
          <ac:spMkLst>
            <pc:docMk/>
            <pc:sldMk cId="3232583004" sldId="319"/>
            <ac:spMk id="18" creationId="{684E2F56-91F3-4B9C-80FC-B1518DFBA50E}"/>
          </ac:spMkLst>
        </pc:spChg>
      </pc:sldChg>
      <pc:sldChg chg="modSp">
        <pc:chgData name="Anoop Kheerwal" userId="S::ankheerw@microsoft.com::e4267b4f-c264-4f5f-8a96-44ebb4e08a05" providerId="AD" clId="Web-{00000000-0000-0000-0000-000000000000}" dt="2021-04-26T21:23:19.712" v="0" actId="20577"/>
        <pc:sldMkLst>
          <pc:docMk/>
          <pc:sldMk cId="896921918" sldId="333"/>
        </pc:sldMkLst>
        <pc:spChg chg="mod">
          <ac:chgData name="Anoop Kheerwal" userId="S::ankheerw@microsoft.com::e4267b4f-c264-4f5f-8a96-44ebb4e08a05" providerId="AD" clId="Web-{00000000-0000-0000-0000-000000000000}" dt="2021-04-26T21:23:19.712" v="0" actId="20577"/>
          <ac:spMkLst>
            <pc:docMk/>
            <pc:sldMk cId="896921918" sldId="333"/>
            <ac:spMk id="4" creationId="{C07C45B8-4983-4FFB-BD8B-B2F43686E476}"/>
          </ac:spMkLst>
        </pc:spChg>
      </pc:sldChg>
      <pc:sldChg chg="ord">
        <pc:chgData name="Anoop Kheerwal" userId="S::ankheerw@microsoft.com::e4267b4f-c264-4f5f-8a96-44ebb4e08a05" providerId="AD" clId="Web-{00000000-0000-0000-0000-000000000000}" dt="2021-04-26T21:24:28.590" v="3"/>
        <pc:sldMkLst>
          <pc:docMk/>
          <pc:sldMk cId="795541631" sldId="337"/>
        </pc:sldMkLst>
      </pc:sldChg>
      <pc:sldChg chg="ord">
        <pc:chgData name="Anoop Kheerwal" userId="S::ankheerw@microsoft.com::e4267b4f-c264-4f5f-8a96-44ebb4e08a05" providerId="AD" clId="Web-{00000000-0000-0000-0000-000000000000}" dt="2021-04-26T21:24:15.870" v="2"/>
        <pc:sldMkLst>
          <pc:docMk/>
          <pc:sldMk cId="2884866117" sldId="338"/>
        </pc:sldMkLst>
      </pc:sldChg>
    </pc:docChg>
  </pc:docChgLst>
  <pc:docChgLst>
    <pc:chgData name="Amandeep Singh" userId="192f9da3-bd5c-42c3-8f41-80b8549e6782" providerId="ADAL" clId="{603F6A08-6011-428E-961E-B674CA7D530F}"/>
    <pc:docChg chg="modSld">
      <pc:chgData name="Amandeep Singh" userId="192f9da3-bd5c-42c3-8f41-80b8549e6782" providerId="ADAL" clId="{603F6A08-6011-428E-961E-B674CA7D530F}" dt="2022-01-19T21:15:32.843" v="67" actId="20577"/>
      <pc:docMkLst>
        <pc:docMk/>
      </pc:docMkLst>
      <pc:sldChg chg="modSp mod">
        <pc:chgData name="Amandeep Singh" userId="192f9da3-bd5c-42c3-8f41-80b8549e6782" providerId="ADAL" clId="{603F6A08-6011-428E-961E-B674CA7D530F}" dt="2022-01-19T21:15:32.843" v="67" actId="20577"/>
        <pc:sldMkLst>
          <pc:docMk/>
          <pc:sldMk cId="2500155727" sldId="342"/>
        </pc:sldMkLst>
        <pc:graphicFrameChg chg="mod modGraphic">
          <ac:chgData name="Amandeep Singh" userId="192f9da3-bd5c-42c3-8f41-80b8549e6782" providerId="ADAL" clId="{603F6A08-6011-428E-961E-B674CA7D530F}" dt="2022-01-19T21:15:32.843" v="67" actId="20577"/>
          <ac:graphicFrameMkLst>
            <pc:docMk/>
            <pc:sldMk cId="2500155727" sldId="342"/>
            <ac:graphicFrameMk id="3" creationId="{063DBFEE-ECF2-4937-98FD-FF5A7C2C44B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FB01639-DAD8-417F-B6AC-D42D39109840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CC247E1-C257-4AB9-9DAC-F815482848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6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247E1-C257-4AB9-9DAC-F815482848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6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3FA0-F757-4E22-B26C-878E1F62B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5243C-FBC9-46B1-924C-5F3E92694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6FB72-FA0D-498C-BFBC-3B435D02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4AB03-A89D-4C6D-AAB5-E5EEA22D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CDE9-8D84-42E9-99ED-56E9925F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4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04C3-66E8-4628-85BF-C62318B9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75D17-3B59-4DB2-9441-ACF44B2D3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EDD8E-9D15-46B9-90F1-518B11C9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B6A28-2D22-4EDE-B4F1-A29FD178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364B4-D778-43DB-B1A1-8FA203DE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1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F3A6D-68CD-40C4-A7C6-AB13D9698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A956E-3720-4D29-9301-D6F6DC3A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F1837-7D86-4126-884F-1BA9D303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98CD9-DBA6-48C3-8E8E-FF311564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57540-417B-4C1F-82A7-7FBD5664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83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5BEFD-4307-4B41-8256-8E5C8537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06C2C-CB5C-4BEA-B6F0-454022908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26CD6-E6A6-4972-A585-A9BDB397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EE288-E43A-4361-994A-C208F36C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9CA6-344F-4B13-9291-9678EF66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6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3C0C-8FBF-41E8-87A3-EDFAD354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9252C-1399-4CCC-8BEA-6CF25D815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484E3-C4BC-4320-847F-518357CC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EE824-2060-4C8C-803E-73779C37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9394A-7C0F-40E1-B8C5-16BFBFB9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4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C671-6765-4B9D-B3A2-464E3F3B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82AFC-B6B5-4EF7-AB67-25C11CDFA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4FA31-82A2-4550-9427-9287F6C0C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41F7E-CBC6-4A50-8CAE-6021979D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9CA56-F114-4DE3-86B9-9C27A651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61C2E-C727-4B2D-BBE6-5D623944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3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7F1A-7BB1-4D6C-B72B-7DE52F783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2CE3E-81EA-4999-AC8C-8495859D9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EAAAA-1BCF-4A27-9DA2-4619B5CA3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46219-16D1-484E-9959-D0E39BF07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CF35E-5AE8-41F3-AD69-9080559E3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DA88C-DF29-4261-BB03-B369A0FD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6FA763-57D5-40C6-81ED-A5971619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8DBB0-0750-47A7-B0A5-F86D980F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47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4CC0-B2A3-4361-AA17-E3BD7F41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5E942-3813-4E8C-A354-89A8F734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97944-78EE-42CC-B914-B151396F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A8D00-768B-46D6-A435-16FC8409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8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D64DB-F8C3-4415-B7EB-736B9888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730D55-FAFB-486F-BA71-898F81A4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11E95-29D6-4B5D-895F-6E4040F7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1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A5BB-9E7E-41EF-AE9E-70A251BC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57A0-6243-4801-AC9D-64F712D58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082F1-A2CD-4AB2-A371-A1D026DC9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ABF42-F64C-4231-8C6D-7CC95AD4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2F682-FEE9-45F5-9BFE-A6FD5CA3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722A5-BACB-400E-930D-51D07DAE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4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935A-CCF9-4014-8A55-944F2F35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C38DA-AE67-498F-B499-A18628F08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5541B-A21E-4ADB-AC48-60CD1D7C9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B524B-7C03-4702-8053-57347B12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9B474-21ED-4124-AB1F-B3707C05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4EE27-5E9A-4093-A563-F0F31891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1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926D2-39B6-4B15-8716-3AE92158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EF5C6-3389-44E1-B6E6-53F3A9C2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BEC21-D827-46ED-87BF-3804A49DF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B6815-4F29-43CA-B3B6-BC8BFF87DA5B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4AAF8-5A22-4091-A924-25C8AFCCF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CCB83-1EE9-421E-BECB-52ECBABEE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98C9C-55F7-485D-8944-2C39125EBE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2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7239103-D575-423F-8B20-3CE1A52423B7}"/>
              </a:ext>
            </a:extLst>
          </p:cNvPr>
          <p:cNvSpPr txBox="1"/>
          <p:nvPr/>
        </p:nvSpPr>
        <p:spPr>
          <a:xfrm flipH="1">
            <a:off x="348340" y="457163"/>
            <a:ext cx="887878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Segoe UI"/>
                <a:cs typeface="Segoe UI"/>
              </a:rPr>
              <a:t>Telcommunications Accelerator </a:t>
            </a:r>
            <a:endParaRPr lang="en-US" dirty="0"/>
          </a:p>
          <a:p>
            <a:r>
              <a:rPr lang="en-US" sz="2000" dirty="0">
                <a:latin typeface="Segoe UI"/>
                <a:cs typeface="Segoe UI"/>
              </a:rPr>
              <a:t> Packaging &amp; Layering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A05D10-0C08-4611-A2C8-652828D3CB95}"/>
              </a:ext>
            </a:extLst>
          </p:cNvPr>
          <p:cNvGrpSpPr/>
          <p:nvPr/>
        </p:nvGrpSpPr>
        <p:grpSpPr>
          <a:xfrm>
            <a:off x="348341" y="5834443"/>
            <a:ext cx="5631866" cy="880959"/>
            <a:chOff x="348341" y="5834443"/>
            <a:chExt cx="5631866" cy="8809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8B3E134-A630-437B-BA6E-1FED6A986F87}"/>
                </a:ext>
              </a:extLst>
            </p:cNvPr>
            <p:cNvSpPr/>
            <p:nvPr/>
          </p:nvSpPr>
          <p:spPr>
            <a:xfrm>
              <a:off x="348341" y="5840035"/>
              <a:ext cx="333428" cy="363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D1667F-FA89-47A1-AEF1-54EAD057CD1F}"/>
                </a:ext>
              </a:extLst>
            </p:cNvPr>
            <p:cNvSpPr/>
            <p:nvPr/>
          </p:nvSpPr>
          <p:spPr>
            <a:xfrm>
              <a:off x="348341" y="6346070"/>
              <a:ext cx="333428" cy="3637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1B16CAD-1709-4F15-ADA6-0F66BCEA0E78}"/>
                </a:ext>
              </a:extLst>
            </p:cNvPr>
            <p:cNvSpPr txBox="1"/>
            <p:nvPr/>
          </p:nvSpPr>
          <p:spPr>
            <a:xfrm>
              <a:off x="681769" y="5834443"/>
              <a:ext cx="2544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Telco Specific Solutions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8EB931-00C1-4BD1-B6A7-0371E85BE99A}"/>
                </a:ext>
              </a:extLst>
            </p:cNvPr>
            <p:cNvSpPr txBox="1"/>
            <p:nvPr/>
          </p:nvSpPr>
          <p:spPr>
            <a:xfrm>
              <a:off x="681769" y="6346070"/>
              <a:ext cx="5298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Existing Microsoft Business Applications Solutions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B71499B-FC17-4536-92D9-9673A6557BF2}"/>
              </a:ext>
            </a:extLst>
          </p:cNvPr>
          <p:cNvGrpSpPr/>
          <p:nvPr/>
        </p:nvGrpSpPr>
        <p:grpSpPr>
          <a:xfrm>
            <a:off x="1277942" y="1969379"/>
            <a:ext cx="9399580" cy="3101067"/>
            <a:chOff x="1277942" y="1969379"/>
            <a:chExt cx="9399580" cy="310106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27047F8-FEDB-43A1-AFF9-54D4E02E9811}"/>
                </a:ext>
              </a:extLst>
            </p:cNvPr>
            <p:cNvSpPr/>
            <p:nvPr/>
          </p:nvSpPr>
          <p:spPr>
            <a:xfrm>
              <a:off x="1277945" y="4565001"/>
              <a:ext cx="9383525" cy="50544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8EEC265-E34B-4974-9B42-90AA49BF2242}"/>
                </a:ext>
              </a:extLst>
            </p:cNvPr>
            <p:cNvSpPr/>
            <p:nvPr/>
          </p:nvSpPr>
          <p:spPr>
            <a:xfrm>
              <a:off x="1277957" y="3923086"/>
              <a:ext cx="9383525" cy="514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Telco Common CDM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08D3209-2199-4E75-A5CB-5B006C1F1A56}"/>
                </a:ext>
              </a:extLst>
            </p:cNvPr>
            <p:cNvSpPr/>
            <p:nvPr/>
          </p:nvSpPr>
          <p:spPr>
            <a:xfrm>
              <a:off x="7447401" y="2628370"/>
              <a:ext cx="3206040" cy="5336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Telco Sales CDM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9AC5F5-6CBD-4468-B1A7-16F342A49296}"/>
                </a:ext>
              </a:extLst>
            </p:cNvPr>
            <p:cNvSpPr/>
            <p:nvPr/>
          </p:nvSpPr>
          <p:spPr>
            <a:xfrm>
              <a:off x="5133860" y="3262080"/>
              <a:ext cx="2206180" cy="542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Telco Apps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854C20-D91C-43DD-9074-01EC63B2A01D}"/>
                </a:ext>
              </a:extLst>
            </p:cNvPr>
            <p:cNvSpPr/>
            <p:nvPr/>
          </p:nvSpPr>
          <p:spPr>
            <a:xfrm>
              <a:off x="7447401" y="1969379"/>
              <a:ext cx="3206041" cy="585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Telco Sales Apps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9A4CB8A-FF95-4ED6-A878-42B96C0BCBE9}"/>
                </a:ext>
              </a:extLst>
            </p:cNvPr>
            <p:cNvSpPr/>
            <p:nvPr/>
          </p:nvSpPr>
          <p:spPr>
            <a:xfrm>
              <a:off x="7447401" y="3262079"/>
              <a:ext cx="3230121" cy="53364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Dynamics 365 Sales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F7AE7A-B41C-435F-9BC5-0C49BDEE5315}"/>
                </a:ext>
              </a:extLst>
            </p:cNvPr>
            <p:cNvSpPr/>
            <p:nvPr/>
          </p:nvSpPr>
          <p:spPr>
            <a:xfrm>
              <a:off x="1277943" y="3280452"/>
              <a:ext cx="3761241" cy="528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Telco Plant Maintenance  CDM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5A7D69E-092C-48FC-960D-79503025CA2F}"/>
                </a:ext>
              </a:extLst>
            </p:cNvPr>
            <p:cNvSpPr/>
            <p:nvPr/>
          </p:nvSpPr>
          <p:spPr>
            <a:xfrm>
              <a:off x="1277942" y="2628370"/>
              <a:ext cx="3761241" cy="5336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Telco Plant Maintenance Apps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5663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F4E341C-37B9-485A-9613-FDFAC096289D}"/>
              </a:ext>
            </a:extLst>
          </p:cNvPr>
          <p:cNvSpPr txBox="1"/>
          <p:nvPr/>
        </p:nvSpPr>
        <p:spPr>
          <a:xfrm flipH="1">
            <a:off x="348341" y="457163"/>
            <a:ext cx="832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Telco Plant Maintenance Apps -&gt; Enriched Entities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1CAD756-FF84-42FB-AFE7-5E426A63ABF0}"/>
              </a:ext>
            </a:extLst>
          </p:cNvPr>
          <p:cNvSpPr/>
          <p:nvPr/>
        </p:nvSpPr>
        <p:spPr>
          <a:xfrm rot="10800000">
            <a:off x="4511038" y="2438444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A12BF3-84F2-4220-B659-1A57017C3783}"/>
              </a:ext>
            </a:extLst>
          </p:cNvPr>
          <p:cNvGrpSpPr/>
          <p:nvPr/>
        </p:nvGrpSpPr>
        <p:grpSpPr>
          <a:xfrm>
            <a:off x="5853417" y="1723387"/>
            <a:ext cx="5640637" cy="3101067"/>
            <a:chOff x="1277942" y="1969379"/>
            <a:chExt cx="9399580" cy="310106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2DDD340-541D-40D8-8C16-AFE5B81869A1}"/>
                </a:ext>
              </a:extLst>
            </p:cNvPr>
            <p:cNvSpPr/>
            <p:nvPr/>
          </p:nvSpPr>
          <p:spPr>
            <a:xfrm>
              <a:off x="1277945" y="4565001"/>
              <a:ext cx="9383525" cy="505445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85120F-0C3B-4C70-9D3D-23EB8D056BD7}"/>
                </a:ext>
              </a:extLst>
            </p:cNvPr>
            <p:cNvSpPr/>
            <p:nvPr/>
          </p:nvSpPr>
          <p:spPr>
            <a:xfrm>
              <a:off x="1277957" y="3923086"/>
              <a:ext cx="9383525" cy="514549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Common CDM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127816-2877-486A-A4AA-BD2622202BF4}"/>
                </a:ext>
              </a:extLst>
            </p:cNvPr>
            <p:cNvSpPr/>
            <p:nvPr/>
          </p:nvSpPr>
          <p:spPr>
            <a:xfrm>
              <a:off x="7447401" y="2628370"/>
              <a:ext cx="3206040" cy="53364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Sales CDM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F3CFD1A-D4B6-4E74-BD62-186B6E09589C}"/>
                </a:ext>
              </a:extLst>
            </p:cNvPr>
            <p:cNvSpPr/>
            <p:nvPr/>
          </p:nvSpPr>
          <p:spPr>
            <a:xfrm>
              <a:off x="5133860" y="3262080"/>
              <a:ext cx="2206180" cy="542566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Apps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7DACFF-E17B-468F-AE29-CBB259B46C85}"/>
                </a:ext>
              </a:extLst>
            </p:cNvPr>
            <p:cNvSpPr/>
            <p:nvPr/>
          </p:nvSpPr>
          <p:spPr>
            <a:xfrm>
              <a:off x="7447401" y="1969379"/>
              <a:ext cx="3206041" cy="585859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Sales Apps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C314162-95F4-44B5-8B2B-F307ED0D0267}"/>
                </a:ext>
              </a:extLst>
            </p:cNvPr>
            <p:cNvSpPr/>
            <p:nvPr/>
          </p:nvSpPr>
          <p:spPr>
            <a:xfrm>
              <a:off x="7447401" y="3262079"/>
              <a:ext cx="3230121" cy="533641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Sales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166E248-A3E5-4268-B7A7-C2AB529DE102}"/>
                </a:ext>
              </a:extLst>
            </p:cNvPr>
            <p:cNvSpPr/>
            <p:nvPr/>
          </p:nvSpPr>
          <p:spPr>
            <a:xfrm>
              <a:off x="1277943" y="3280452"/>
              <a:ext cx="3761241" cy="528222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Plant Maintenance  CDM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0DD45E8-2A89-403E-9E64-DEE43CAC7C6A}"/>
                </a:ext>
              </a:extLst>
            </p:cNvPr>
            <p:cNvSpPr/>
            <p:nvPr/>
          </p:nvSpPr>
          <p:spPr>
            <a:xfrm>
              <a:off x="1277942" y="2628370"/>
              <a:ext cx="3761241" cy="5336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Telco Plant Maintenance Apps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3DBFEE-ECF2-4937-98FD-FF5A7C2C4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593041"/>
              </p:ext>
            </p:extLst>
          </p:nvPr>
        </p:nvGraphicFramePr>
        <p:xfrm>
          <a:off x="711130" y="2056169"/>
          <a:ext cx="3293124" cy="317646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293124">
                  <a:extLst>
                    <a:ext uri="{9D8B030D-6E8A-4147-A177-3AD203B41FA5}">
                      <a16:colId xmlns:a16="http://schemas.microsoft.com/office/drawing/2014/main" val="2982091153"/>
                    </a:ext>
                  </a:extLst>
                </a:gridCol>
              </a:tblGrid>
              <a:tr h="445512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208415"/>
                  </a:ext>
                </a:extLst>
              </a:tr>
              <a:tr h="455159">
                <a:tc>
                  <a:txBody>
                    <a:bodyPr/>
                    <a:lstStyle/>
                    <a:p>
                      <a:r>
                        <a:rPr lang="en-US" sz="1400" dirty="0"/>
                        <a:t>Geographic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045755"/>
                  </a:ext>
                </a:extLst>
              </a:tr>
              <a:tr h="455159">
                <a:tc>
                  <a:txBody>
                    <a:bodyPr/>
                    <a:lstStyle/>
                    <a:p>
                      <a:r>
                        <a:rPr lang="en-US" sz="1400" dirty="0"/>
                        <a:t>Geographic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632467"/>
                  </a:ext>
                </a:extLst>
              </a:tr>
              <a:tr h="455159">
                <a:tc>
                  <a:txBody>
                    <a:bodyPr/>
                    <a:lstStyle/>
                    <a:p>
                      <a:r>
                        <a:rPr lang="en-US" sz="1400" dirty="0"/>
                        <a:t>Local 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541492"/>
                  </a:ext>
                </a:extLst>
              </a:tr>
              <a:tr h="455159">
                <a:tc>
                  <a:txBody>
                    <a:bodyPr/>
                    <a:lstStyle/>
                    <a:p>
                      <a:r>
                        <a:rPr lang="en-US" sz="1400" dirty="0"/>
                        <a:t>Maintenance 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346754"/>
                  </a:ext>
                </a:extLst>
              </a:tr>
              <a:tr h="455159">
                <a:tc>
                  <a:txBody>
                    <a:bodyPr/>
                    <a:lstStyle/>
                    <a:p>
                      <a:r>
                        <a:rPr lang="en-US" sz="1400" dirty="0"/>
                        <a:t>Network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249955"/>
                  </a:ext>
                </a:extLst>
              </a:tr>
              <a:tr h="455159">
                <a:tc>
                  <a:txBody>
                    <a:bodyPr/>
                    <a:lstStyle/>
                    <a:p>
                      <a:r>
                        <a:rPr lang="en-US" sz="1400" dirty="0"/>
                        <a:t>Service 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4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155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F4E341C-37B9-485A-9613-FDFAC096289D}"/>
              </a:ext>
            </a:extLst>
          </p:cNvPr>
          <p:cNvSpPr txBox="1"/>
          <p:nvPr/>
        </p:nvSpPr>
        <p:spPr>
          <a:xfrm flipH="1">
            <a:off x="348341" y="457163"/>
            <a:ext cx="832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Telco Plant Maintenance Apps -&gt; Apps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1CAD756-FF84-42FB-AFE7-5E426A63ABF0}"/>
              </a:ext>
            </a:extLst>
          </p:cNvPr>
          <p:cNvSpPr/>
          <p:nvPr/>
        </p:nvSpPr>
        <p:spPr>
          <a:xfrm rot="10800000">
            <a:off x="4511038" y="2438444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A12BF3-84F2-4220-B659-1A57017C3783}"/>
              </a:ext>
            </a:extLst>
          </p:cNvPr>
          <p:cNvGrpSpPr/>
          <p:nvPr/>
        </p:nvGrpSpPr>
        <p:grpSpPr>
          <a:xfrm>
            <a:off x="5853417" y="1723387"/>
            <a:ext cx="5640637" cy="3101067"/>
            <a:chOff x="1277942" y="1969379"/>
            <a:chExt cx="9399580" cy="310106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2DDD340-541D-40D8-8C16-AFE5B81869A1}"/>
                </a:ext>
              </a:extLst>
            </p:cNvPr>
            <p:cNvSpPr/>
            <p:nvPr/>
          </p:nvSpPr>
          <p:spPr>
            <a:xfrm>
              <a:off x="1277945" y="4565001"/>
              <a:ext cx="9383525" cy="505445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85120F-0C3B-4C70-9D3D-23EB8D056BD7}"/>
                </a:ext>
              </a:extLst>
            </p:cNvPr>
            <p:cNvSpPr/>
            <p:nvPr/>
          </p:nvSpPr>
          <p:spPr>
            <a:xfrm>
              <a:off x="1277957" y="3923086"/>
              <a:ext cx="9383525" cy="514549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Common CDM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127816-2877-486A-A4AA-BD2622202BF4}"/>
                </a:ext>
              </a:extLst>
            </p:cNvPr>
            <p:cNvSpPr/>
            <p:nvPr/>
          </p:nvSpPr>
          <p:spPr>
            <a:xfrm>
              <a:off x="7447401" y="2628370"/>
              <a:ext cx="3206040" cy="53364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Sales CDM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F3CFD1A-D4B6-4E74-BD62-186B6E09589C}"/>
                </a:ext>
              </a:extLst>
            </p:cNvPr>
            <p:cNvSpPr/>
            <p:nvPr/>
          </p:nvSpPr>
          <p:spPr>
            <a:xfrm>
              <a:off x="5133860" y="3262080"/>
              <a:ext cx="2206180" cy="542566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Apps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7DACFF-E17B-468F-AE29-CBB259B46C85}"/>
                </a:ext>
              </a:extLst>
            </p:cNvPr>
            <p:cNvSpPr/>
            <p:nvPr/>
          </p:nvSpPr>
          <p:spPr>
            <a:xfrm>
              <a:off x="7447401" y="1969379"/>
              <a:ext cx="3206041" cy="585859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Sales Apps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C314162-95F4-44B5-8B2B-F307ED0D0267}"/>
                </a:ext>
              </a:extLst>
            </p:cNvPr>
            <p:cNvSpPr/>
            <p:nvPr/>
          </p:nvSpPr>
          <p:spPr>
            <a:xfrm>
              <a:off x="7447401" y="3262079"/>
              <a:ext cx="3230121" cy="533641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Sales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166E248-A3E5-4268-B7A7-C2AB529DE102}"/>
                </a:ext>
              </a:extLst>
            </p:cNvPr>
            <p:cNvSpPr/>
            <p:nvPr/>
          </p:nvSpPr>
          <p:spPr>
            <a:xfrm>
              <a:off x="1277943" y="3280452"/>
              <a:ext cx="3761241" cy="528222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Plant Maintenance  CDM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0DD45E8-2A89-403E-9E64-DEE43CAC7C6A}"/>
                </a:ext>
              </a:extLst>
            </p:cNvPr>
            <p:cNvSpPr/>
            <p:nvPr/>
          </p:nvSpPr>
          <p:spPr>
            <a:xfrm>
              <a:off x="1277942" y="2628370"/>
              <a:ext cx="3761241" cy="5336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Telco Plant Maintenance Apps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3DBFEE-ECF2-4937-98FD-FF5A7C2C4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104144"/>
              </p:ext>
            </p:extLst>
          </p:nvPr>
        </p:nvGraphicFramePr>
        <p:xfrm>
          <a:off x="640094" y="2216312"/>
          <a:ext cx="3435937" cy="86676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89700">
                  <a:extLst>
                    <a:ext uri="{9D8B030D-6E8A-4147-A177-3AD203B41FA5}">
                      <a16:colId xmlns:a16="http://schemas.microsoft.com/office/drawing/2014/main" val="2982091153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1364035264"/>
                    </a:ext>
                  </a:extLst>
                </a:gridCol>
              </a:tblGrid>
              <a:tr h="411609">
                <a:tc>
                  <a:txBody>
                    <a:bodyPr/>
                    <a:lstStyle/>
                    <a:p>
                      <a:r>
                        <a:rPr lang="en-US" sz="1400" dirty="0"/>
                        <a:t>App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208415"/>
                  </a:ext>
                </a:extLst>
              </a:tr>
              <a:tr h="455159">
                <a:tc>
                  <a:txBody>
                    <a:bodyPr/>
                    <a:lstStyle/>
                    <a:p>
                      <a:r>
                        <a:rPr lang="en-US" sz="1400" dirty="0"/>
                        <a:t>Plant 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Model-driven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485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669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2353EE-671C-4FD5-8FE3-6C5FA1F3D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514" y="553930"/>
            <a:ext cx="8043767" cy="63040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9E8F5E-2D2B-431A-B0DC-75809E5F866B}"/>
              </a:ext>
            </a:extLst>
          </p:cNvPr>
          <p:cNvSpPr txBox="1"/>
          <p:nvPr/>
        </p:nvSpPr>
        <p:spPr>
          <a:xfrm flipH="1">
            <a:off x="54430" y="65316"/>
            <a:ext cx="478427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Segoe UI"/>
                <a:cs typeface="Segoe UI"/>
              </a:rPr>
              <a:t>Telecommunications CDM – Place Management - ERD</a:t>
            </a:r>
          </a:p>
        </p:txBody>
      </p:sp>
    </p:spTree>
    <p:extLst>
      <p:ext uri="{BB962C8B-B14F-4D97-AF65-F5344CB8AC3E}">
        <p14:creationId xmlns:p14="http://schemas.microsoft.com/office/powerpoint/2010/main" val="279768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C512D0-B4B0-4647-B4DE-B6B0FE06C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1" y="115855"/>
            <a:ext cx="9524999" cy="66408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64A7AF-E56A-4035-84A2-AC91325540EF}"/>
              </a:ext>
            </a:extLst>
          </p:cNvPr>
          <p:cNvSpPr txBox="1"/>
          <p:nvPr/>
        </p:nvSpPr>
        <p:spPr>
          <a:xfrm flipH="1">
            <a:off x="54430" y="4256421"/>
            <a:ext cx="478427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Segoe UI"/>
                <a:cs typeface="Segoe UI"/>
              </a:rPr>
              <a:t>Telecommunications CDM – Network Management - ERD</a:t>
            </a:r>
          </a:p>
        </p:txBody>
      </p:sp>
    </p:spTree>
    <p:extLst>
      <p:ext uri="{BB962C8B-B14F-4D97-AF65-F5344CB8AC3E}">
        <p14:creationId xmlns:p14="http://schemas.microsoft.com/office/powerpoint/2010/main" val="4032754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C69C5C-A976-4AA4-A12F-D6423AE1B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71" y="773474"/>
            <a:ext cx="10251208" cy="60845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015225-7B62-4E12-AF8E-A24206CB923B}"/>
              </a:ext>
            </a:extLst>
          </p:cNvPr>
          <p:cNvSpPr txBox="1"/>
          <p:nvPr/>
        </p:nvSpPr>
        <p:spPr>
          <a:xfrm flipH="1">
            <a:off x="54430" y="65316"/>
            <a:ext cx="478427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Segoe UI"/>
                <a:cs typeface="Segoe UI"/>
              </a:rPr>
              <a:t>Telecommunications CDM – Telco Sales - ERD</a:t>
            </a:r>
          </a:p>
        </p:txBody>
      </p:sp>
    </p:spTree>
    <p:extLst>
      <p:ext uri="{BB962C8B-B14F-4D97-AF65-F5344CB8AC3E}">
        <p14:creationId xmlns:p14="http://schemas.microsoft.com/office/powerpoint/2010/main" val="3982416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6EFE989-E0BB-42D3-91C7-914791449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65" y="0"/>
            <a:ext cx="1141146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54430" y="65316"/>
            <a:ext cx="978395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Segoe UI"/>
                <a:cs typeface="Segoe UI"/>
              </a:rPr>
              <a:t>Telecommunications CDM</a:t>
            </a:r>
          </a:p>
          <a:p>
            <a:r>
              <a:rPr lang="en-US" sz="2800" dirty="0">
                <a:latin typeface="Segoe UI"/>
                <a:cs typeface="Segoe UI"/>
              </a:rPr>
              <a:t>Plant Maintenance - ERD</a:t>
            </a:r>
            <a:endParaRPr lang="en-US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6997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1" y="457163"/>
            <a:ext cx="832539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Segoe UI"/>
                <a:cs typeface="Segoe UI"/>
              </a:rPr>
              <a:t>Telco Common CDM -&gt; Primary Entities</a:t>
            </a:r>
          </a:p>
        </p:txBody>
      </p:sp>
      <p:graphicFrame>
        <p:nvGraphicFramePr>
          <p:cNvPr id="8" name="Table 35">
            <a:extLst>
              <a:ext uri="{FF2B5EF4-FFF2-40B4-BE49-F238E27FC236}">
                <a16:creationId xmlns:a16="http://schemas.microsoft.com/office/drawing/2014/main" id="{963B350B-5588-41B3-AC5F-3C20CBA82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480454"/>
              </p:ext>
            </p:extLst>
          </p:nvPr>
        </p:nvGraphicFramePr>
        <p:xfrm>
          <a:off x="8361802" y="893002"/>
          <a:ext cx="3526659" cy="580543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526659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299134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299134">
                <a:tc>
                  <a:txBody>
                    <a:bodyPr/>
                    <a:lstStyle/>
                    <a:p>
                      <a:r>
                        <a:rPr lang="en-US" sz="1400" dirty="0"/>
                        <a:t>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20006"/>
                  </a:ext>
                </a:extLst>
              </a:tr>
              <a:tr h="299134">
                <a:tc>
                  <a:txBody>
                    <a:bodyPr/>
                    <a:lstStyle/>
                    <a:p>
                      <a:r>
                        <a:rPr lang="en-US" sz="1400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566007"/>
                  </a:ext>
                </a:extLst>
              </a:tr>
              <a:tr h="299134">
                <a:tc>
                  <a:txBody>
                    <a:bodyPr/>
                    <a:lstStyle/>
                    <a:p>
                      <a:r>
                        <a:rPr lang="en-US" sz="1400" dirty="0"/>
                        <a:t>External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299134">
                <a:tc>
                  <a:txBody>
                    <a:bodyPr/>
                    <a:lstStyle/>
                    <a:p>
                      <a:r>
                        <a:rPr lang="en-US" sz="1400" dirty="0"/>
                        <a:t>Geographic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299134">
                <a:tc>
                  <a:txBody>
                    <a:bodyPr/>
                    <a:lstStyle/>
                    <a:p>
                      <a:r>
                        <a:rPr lang="en-US" sz="1400" dirty="0"/>
                        <a:t>Geographic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299134">
                <a:tc>
                  <a:txBody>
                    <a:bodyPr/>
                    <a:lstStyle/>
                    <a:p>
                      <a:r>
                        <a:rPr lang="en-US" sz="1400" dirty="0"/>
                        <a:t>Geographic 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299134">
                <a:tc>
                  <a:txBody>
                    <a:bodyPr/>
                    <a:lstStyle/>
                    <a:p>
                      <a:r>
                        <a:rPr lang="en-US" sz="1400" dirty="0"/>
                        <a:t>Geographic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299134">
                <a:tc>
                  <a:txBody>
                    <a:bodyPr/>
                    <a:lstStyle/>
                    <a:p>
                      <a:r>
                        <a:rPr lang="en-US" sz="1400" dirty="0"/>
                        <a:t>Geographic  Sub-Address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299134">
                <a:tc>
                  <a:txBody>
                    <a:bodyPr/>
                    <a:lstStyle/>
                    <a:p>
                      <a:r>
                        <a:rPr lang="en-US" sz="1400" dirty="0"/>
                        <a:t>Local 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  <a:tr h="299134">
                <a:tc>
                  <a:txBody>
                    <a:bodyPr/>
                    <a:lstStyle/>
                    <a:p>
                      <a:r>
                        <a:rPr lang="en-US" sz="1400" dirty="0"/>
                        <a:t>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0202"/>
                  </a:ext>
                </a:extLst>
              </a:tr>
              <a:tr h="299134">
                <a:tc>
                  <a:txBody>
                    <a:bodyPr/>
                    <a:lstStyle/>
                    <a:p>
                      <a:r>
                        <a:rPr lang="en-US" sz="1400" dirty="0"/>
                        <a:t>Network Operating Center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80664"/>
                  </a:ext>
                </a:extLst>
              </a:tr>
              <a:tr h="299134">
                <a:tc>
                  <a:txBody>
                    <a:bodyPr/>
                    <a:lstStyle/>
                    <a:p>
                      <a:r>
                        <a:rPr lang="en-US" sz="1400" dirty="0"/>
                        <a:t>Network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79046"/>
                  </a:ext>
                </a:extLst>
              </a:tr>
              <a:tr h="299134">
                <a:tc>
                  <a:txBody>
                    <a:bodyPr/>
                    <a:lstStyle/>
                    <a:p>
                      <a:r>
                        <a:rPr lang="en-US" sz="1400" dirty="0"/>
                        <a:t>Network Resource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40582"/>
                  </a:ext>
                </a:extLst>
              </a:tr>
              <a:tr h="2991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Network Zone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7269"/>
                  </a:ext>
                </a:extLst>
              </a:tr>
              <a:tr h="299134">
                <a:tc>
                  <a:txBody>
                    <a:bodyPr/>
                    <a:lstStyle/>
                    <a:p>
                      <a:r>
                        <a:rPr lang="en-US" sz="1400" dirty="0"/>
                        <a:t>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32558"/>
                  </a:ext>
                </a:extLst>
              </a:tr>
              <a:tr h="299134">
                <a:tc>
                  <a:txBody>
                    <a:bodyPr/>
                    <a:lstStyle/>
                    <a:p>
                      <a:r>
                        <a:rPr lang="en-US" sz="1400" dirty="0"/>
                        <a:t>Service 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952704"/>
                  </a:ext>
                </a:extLst>
              </a:tr>
              <a:tr h="3190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Service Area Geographical 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088255"/>
                  </a:ext>
                </a:extLst>
              </a:tr>
              <a:tr h="299134">
                <a:tc>
                  <a:txBody>
                    <a:bodyPr/>
                    <a:lstStyle/>
                    <a:p>
                      <a:r>
                        <a:rPr lang="en-US" sz="1400" dirty="0"/>
                        <a:t>Service Area Technology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27920"/>
                  </a:ext>
                </a:extLst>
              </a:tr>
            </a:tbl>
          </a:graphicData>
        </a:graphic>
      </p:graphicFrame>
      <p:sp>
        <p:nvSpPr>
          <p:cNvPr id="21" name="Arrow: Right 20">
            <a:extLst>
              <a:ext uri="{FF2B5EF4-FFF2-40B4-BE49-F238E27FC236}">
                <a16:creationId xmlns:a16="http://schemas.microsoft.com/office/drawing/2014/main" id="{BBCECDDC-02DB-4790-BC4F-46F291F88054}"/>
              </a:ext>
            </a:extLst>
          </p:cNvPr>
          <p:cNvSpPr/>
          <p:nvPr/>
        </p:nvSpPr>
        <p:spPr>
          <a:xfrm>
            <a:off x="7228112" y="4598492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68AFCF-9215-4A1F-9710-37FE340CCF05}"/>
              </a:ext>
            </a:extLst>
          </p:cNvPr>
          <p:cNvGrpSpPr/>
          <p:nvPr/>
        </p:nvGrpSpPr>
        <p:grpSpPr>
          <a:xfrm>
            <a:off x="770336" y="2644785"/>
            <a:ext cx="6302493" cy="3101067"/>
            <a:chOff x="1277942" y="1969379"/>
            <a:chExt cx="9399580" cy="310106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6EE312-38A3-4B39-B418-507DF02CE176}"/>
                </a:ext>
              </a:extLst>
            </p:cNvPr>
            <p:cNvSpPr/>
            <p:nvPr/>
          </p:nvSpPr>
          <p:spPr>
            <a:xfrm>
              <a:off x="1277945" y="4565001"/>
              <a:ext cx="9383525" cy="505445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185067B-9FE8-495C-B37A-5CF88A4D9CB6}"/>
                </a:ext>
              </a:extLst>
            </p:cNvPr>
            <p:cNvSpPr/>
            <p:nvPr/>
          </p:nvSpPr>
          <p:spPr>
            <a:xfrm>
              <a:off x="1277957" y="3923086"/>
              <a:ext cx="9383525" cy="514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Telco Common CDM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628A6A-EEE1-4ED4-AD6C-2E334CF885DF}"/>
                </a:ext>
              </a:extLst>
            </p:cNvPr>
            <p:cNvSpPr/>
            <p:nvPr/>
          </p:nvSpPr>
          <p:spPr>
            <a:xfrm>
              <a:off x="7447401" y="2628370"/>
              <a:ext cx="3206040" cy="53364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Sales CDM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E7FB3AB-5770-49B4-8179-4EBDEACDC2E0}"/>
                </a:ext>
              </a:extLst>
            </p:cNvPr>
            <p:cNvSpPr/>
            <p:nvPr/>
          </p:nvSpPr>
          <p:spPr>
            <a:xfrm>
              <a:off x="5133860" y="3262080"/>
              <a:ext cx="2206180" cy="542566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Apps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0FB7DE-D473-4A8A-BAE2-1EDE66378D8D}"/>
                </a:ext>
              </a:extLst>
            </p:cNvPr>
            <p:cNvSpPr/>
            <p:nvPr/>
          </p:nvSpPr>
          <p:spPr>
            <a:xfrm>
              <a:off x="7447401" y="1969379"/>
              <a:ext cx="3206041" cy="585859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Sales Apps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3D0156D-6EA5-42DB-BC58-9881459D1245}"/>
                </a:ext>
              </a:extLst>
            </p:cNvPr>
            <p:cNvSpPr/>
            <p:nvPr/>
          </p:nvSpPr>
          <p:spPr>
            <a:xfrm>
              <a:off x="7447401" y="3262079"/>
              <a:ext cx="3230121" cy="533641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Sales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E44CF22-6C65-48F9-92E6-5E352DB8F3A5}"/>
                </a:ext>
              </a:extLst>
            </p:cNvPr>
            <p:cNvSpPr/>
            <p:nvPr/>
          </p:nvSpPr>
          <p:spPr>
            <a:xfrm>
              <a:off x="1277943" y="3280452"/>
              <a:ext cx="3761241" cy="528222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Plant Maintenance CDM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ECBA65-B3EC-4287-B9C2-E826D93EBC16}"/>
                </a:ext>
              </a:extLst>
            </p:cNvPr>
            <p:cNvSpPr/>
            <p:nvPr/>
          </p:nvSpPr>
          <p:spPr>
            <a:xfrm>
              <a:off x="1277942" y="2628370"/>
              <a:ext cx="3761241" cy="53364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Plant Maintenance Apps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692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55A3189-78E3-4846-A523-CB8493BD1917}"/>
              </a:ext>
            </a:extLst>
          </p:cNvPr>
          <p:cNvSpPr txBox="1"/>
          <p:nvPr/>
        </p:nvSpPr>
        <p:spPr>
          <a:xfrm flipH="1">
            <a:off x="348341" y="380045"/>
            <a:ext cx="832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Telco Apps -&gt; Enriched Entities</a:t>
            </a:r>
          </a:p>
        </p:txBody>
      </p:sp>
      <p:graphicFrame>
        <p:nvGraphicFramePr>
          <p:cNvPr id="7" name="Table 35">
            <a:extLst>
              <a:ext uri="{FF2B5EF4-FFF2-40B4-BE49-F238E27FC236}">
                <a16:creationId xmlns:a16="http://schemas.microsoft.com/office/drawing/2014/main" id="{94674D2D-8E32-445A-8B85-E094094D2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900934"/>
              </p:ext>
            </p:extLst>
          </p:nvPr>
        </p:nvGraphicFramePr>
        <p:xfrm>
          <a:off x="649752" y="2093976"/>
          <a:ext cx="3757491" cy="273292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90418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90418">
                <a:tc>
                  <a:txBody>
                    <a:bodyPr/>
                    <a:lstStyle/>
                    <a:p>
                      <a:r>
                        <a:rPr lang="en-US" sz="1400" dirty="0"/>
                        <a:t>Geographic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90418">
                <a:tc>
                  <a:txBody>
                    <a:bodyPr/>
                    <a:lstStyle/>
                    <a:p>
                      <a:r>
                        <a:rPr lang="en-US" sz="1400" dirty="0"/>
                        <a:t>Geographic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90418">
                <a:tc>
                  <a:txBody>
                    <a:bodyPr/>
                    <a:lstStyle/>
                    <a:p>
                      <a:r>
                        <a:rPr lang="en-US" sz="1400" dirty="0"/>
                        <a:t>Local 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  <a:tr h="390418">
                <a:tc>
                  <a:txBody>
                    <a:bodyPr/>
                    <a:lstStyle/>
                    <a:p>
                      <a:r>
                        <a:rPr lang="en-US" sz="1400" dirty="0"/>
                        <a:t>Network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79046"/>
                  </a:ext>
                </a:extLst>
              </a:tr>
              <a:tr h="390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Network Zone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7269"/>
                  </a:ext>
                </a:extLst>
              </a:tr>
              <a:tr h="390418">
                <a:tc>
                  <a:txBody>
                    <a:bodyPr/>
                    <a:lstStyle/>
                    <a:p>
                      <a:r>
                        <a:rPr lang="en-US" sz="1400" dirty="0"/>
                        <a:t>Service 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952704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6E3E4D6C-CFFE-4C5F-B82D-AF9A98E3A8F2}"/>
              </a:ext>
            </a:extLst>
          </p:cNvPr>
          <p:cNvGrpSpPr/>
          <p:nvPr/>
        </p:nvGrpSpPr>
        <p:grpSpPr>
          <a:xfrm>
            <a:off x="5628775" y="1909905"/>
            <a:ext cx="6302493" cy="3101067"/>
            <a:chOff x="1277942" y="1969379"/>
            <a:chExt cx="9399580" cy="310106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E19EFD3-5AE3-4860-A650-78AD1409D533}"/>
                </a:ext>
              </a:extLst>
            </p:cNvPr>
            <p:cNvSpPr/>
            <p:nvPr/>
          </p:nvSpPr>
          <p:spPr>
            <a:xfrm>
              <a:off x="1277945" y="4565001"/>
              <a:ext cx="9383525" cy="505445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0203FB-6D71-4A11-9E72-4904BF884C1B}"/>
                </a:ext>
              </a:extLst>
            </p:cNvPr>
            <p:cNvSpPr/>
            <p:nvPr/>
          </p:nvSpPr>
          <p:spPr>
            <a:xfrm>
              <a:off x="1277957" y="3923086"/>
              <a:ext cx="9383525" cy="514549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Common CDM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BACCC0-F08B-40B8-9451-1CD3D00E915D}"/>
                </a:ext>
              </a:extLst>
            </p:cNvPr>
            <p:cNvSpPr/>
            <p:nvPr/>
          </p:nvSpPr>
          <p:spPr>
            <a:xfrm>
              <a:off x="7447401" y="2628370"/>
              <a:ext cx="3206040" cy="53364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Sales CDM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8DBE88-B6ED-400A-8592-CCF39B833D9D}"/>
                </a:ext>
              </a:extLst>
            </p:cNvPr>
            <p:cNvSpPr/>
            <p:nvPr/>
          </p:nvSpPr>
          <p:spPr>
            <a:xfrm>
              <a:off x="5133860" y="3262080"/>
              <a:ext cx="2206180" cy="542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Telco Apps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EB78EA-A059-4F25-9653-9235364891D2}"/>
                </a:ext>
              </a:extLst>
            </p:cNvPr>
            <p:cNvSpPr/>
            <p:nvPr/>
          </p:nvSpPr>
          <p:spPr>
            <a:xfrm>
              <a:off x="7447401" y="1969379"/>
              <a:ext cx="3206041" cy="585859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Sales Apps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C0C3B1-87AF-462C-BE4E-840957A9705F}"/>
                </a:ext>
              </a:extLst>
            </p:cNvPr>
            <p:cNvSpPr/>
            <p:nvPr/>
          </p:nvSpPr>
          <p:spPr>
            <a:xfrm>
              <a:off x="7447401" y="3262079"/>
              <a:ext cx="3230121" cy="533641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Sales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282B2B4-CDFA-4C3B-B78B-72BEAC9F43D9}"/>
                </a:ext>
              </a:extLst>
            </p:cNvPr>
            <p:cNvSpPr/>
            <p:nvPr/>
          </p:nvSpPr>
          <p:spPr>
            <a:xfrm>
              <a:off x="1277943" y="3280452"/>
              <a:ext cx="3761241" cy="528222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Plant Maintenance  CDM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342EE74-1007-4D3D-A5E8-F70186B71F48}"/>
                </a:ext>
              </a:extLst>
            </p:cNvPr>
            <p:cNvSpPr/>
            <p:nvPr/>
          </p:nvSpPr>
          <p:spPr>
            <a:xfrm>
              <a:off x="1277942" y="2628370"/>
              <a:ext cx="3761241" cy="53364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Plant Maintenance Apps</a:t>
              </a:r>
            </a:p>
          </p:txBody>
        </p:sp>
      </p:grp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98EAF91-BA3D-4CBD-A1B3-9D1153D46388}"/>
              </a:ext>
            </a:extLst>
          </p:cNvPr>
          <p:cNvSpPr/>
          <p:nvPr/>
        </p:nvSpPr>
        <p:spPr>
          <a:xfrm rot="10800000">
            <a:off x="4542237" y="3198829"/>
            <a:ext cx="3608480" cy="523220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4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55A3189-78E3-4846-A523-CB8493BD1917}"/>
              </a:ext>
            </a:extLst>
          </p:cNvPr>
          <p:cNvSpPr txBox="1"/>
          <p:nvPr/>
        </p:nvSpPr>
        <p:spPr>
          <a:xfrm flipH="1">
            <a:off x="348341" y="457163"/>
            <a:ext cx="832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Telco Apps -&gt; Apps</a:t>
            </a:r>
          </a:p>
        </p:txBody>
      </p:sp>
      <p:graphicFrame>
        <p:nvGraphicFramePr>
          <p:cNvPr id="2" name="Table 35">
            <a:extLst>
              <a:ext uri="{FF2B5EF4-FFF2-40B4-BE49-F238E27FC236}">
                <a16:creationId xmlns:a16="http://schemas.microsoft.com/office/drawing/2014/main" id="{ED00416C-3B13-41FE-9588-500664CC6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107877"/>
              </p:ext>
            </p:extLst>
          </p:nvPr>
        </p:nvGraphicFramePr>
        <p:xfrm>
          <a:off x="348341" y="3007048"/>
          <a:ext cx="4852660" cy="126967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54603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98057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428013">
                <a:tc>
                  <a:txBody>
                    <a:bodyPr/>
                    <a:lstStyle/>
                    <a:p>
                      <a:r>
                        <a:rPr lang="en-US" sz="1400" dirty="0"/>
                        <a:t>App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96282">
                <a:tc>
                  <a:txBody>
                    <a:bodyPr/>
                    <a:lstStyle/>
                    <a:p>
                      <a:r>
                        <a:rPr lang="en-US" sz="1400" dirty="0"/>
                        <a:t>Find Geo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Canvas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445382">
                <a:tc>
                  <a:txBody>
                    <a:bodyPr/>
                    <a:lstStyle/>
                    <a:p>
                      <a:r>
                        <a:rPr lang="en-US" sz="1400" dirty="0"/>
                        <a:t>Place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Model-driven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22221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7E41F0E-8D16-4967-B182-95EA539160AD}"/>
              </a:ext>
            </a:extLst>
          </p:cNvPr>
          <p:cNvGrpSpPr/>
          <p:nvPr/>
        </p:nvGrpSpPr>
        <p:grpSpPr>
          <a:xfrm>
            <a:off x="6290631" y="1909905"/>
            <a:ext cx="5640637" cy="3101067"/>
            <a:chOff x="1277942" y="1969379"/>
            <a:chExt cx="9399580" cy="310106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687EA2-B815-4022-A27D-1F65C0385B22}"/>
                </a:ext>
              </a:extLst>
            </p:cNvPr>
            <p:cNvSpPr/>
            <p:nvPr/>
          </p:nvSpPr>
          <p:spPr>
            <a:xfrm>
              <a:off x="1277945" y="4565001"/>
              <a:ext cx="9383525" cy="505445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69396D5-5B11-4DBA-B4B9-D7EDDF582809}"/>
                </a:ext>
              </a:extLst>
            </p:cNvPr>
            <p:cNvSpPr/>
            <p:nvPr/>
          </p:nvSpPr>
          <p:spPr>
            <a:xfrm>
              <a:off x="1277957" y="3923086"/>
              <a:ext cx="9383525" cy="514549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Common CDM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20DBA2F-8BD3-4DD3-9425-03B26F9D7766}"/>
                </a:ext>
              </a:extLst>
            </p:cNvPr>
            <p:cNvSpPr/>
            <p:nvPr/>
          </p:nvSpPr>
          <p:spPr>
            <a:xfrm>
              <a:off x="7447401" y="2628370"/>
              <a:ext cx="3206040" cy="53364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Sales CDM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0A37DB-6C1A-4D8F-8A4E-ADC628A53C0E}"/>
                </a:ext>
              </a:extLst>
            </p:cNvPr>
            <p:cNvSpPr/>
            <p:nvPr/>
          </p:nvSpPr>
          <p:spPr>
            <a:xfrm>
              <a:off x="5133860" y="3262080"/>
              <a:ext cx="2206180" cy="542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Telco Apps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FBC045-AB31-4746-95E8-E9CC708196CE}"/>
                </a:ext>
              </a:extLst>
            </p:cNvPr>
            <p:cNvSpPr/>
            <p:nvPr/>
          </p:nvSpPr>
          <p:spPr>
            <a:xfrm>
              <a:off x="7447401" y="1969379"/>
              <a:ext cx="3206041" cy="585859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Sales Apps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9AFB4F-C14B-4D0A-85F5-00942D023565}"/>
                </a:ext>
              </a:extLst>
            </p:cNvPr>
            <p:cNvSpPr/>
            <p:nvPr/>
          </p:nvSpPr>
          <p:spPr>
            <a:xfrm>
              <a:off x="7447401" y="3262079"/>
              <a:ext cx="3230121" cy="533641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Sales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10FD3A4-6549-4319-B470-B97C69ADD724}"/>
                </a:ext>
              </a:extLst>
            </p:cNvPr>
            <p:cNvSpPr/>
            <p:nvPr/>
          </p:nvSpPr>
          <p:spPr>
            <a:xfrm>
              <a:off x="1277943" y="3280452"/>
              <a:ext cx="3761241" cy="528222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Plant Maintenance  CDM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933AA11-2EB3-4493-AB97-0B9F9BEA813F}"/>
                </a:ext>
              </a:extLst>
            </p:cNvPr>
            <p:cNvSpPr/>
            <p:nvPr/>
          </p:nvSpPr>
          <p:spPr>
            <a:xfrm>
              <a:off x="1277942" y="2628370"/>
              <a:ext cx="3761241" cy="53364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Plant Maintenance Apps</a:t>
              </a:r>
            </a:p>
          </p:txBody>
        </p:sp>
      </p:grp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98EAF91-BA3D-4CBD-A1B3-9D1153D46388}"/>
              </a:ext>
            </a:extLst>
          </p:cNvPr>
          <p:cNvSpPr/>
          <p:nvPr/>
        </p:nvSpPr>
        <p:spPr>
          <a:xfrm rot="10800000">
            <a:off x="5285187" y="3227404"/>
            <a:ext cx="3262544" cy="523220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6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84E2F56-91F3-4B9C-80FC-B1518DFBA50E}"/>
              </a:ext>
            </a:extLst>
          </p:cNvPr>
          <p:cNvSpPr txBox="1"/>
          <p:nvPr/>
        </p:nvSpPr>
        <p:spPr>
          <a:xfrm flipH="1">
            <a:off x="317518" y="457163"/>
            <a:ext cx="832539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Segoe UI"/>
                <a:cs typeface="Segoe UI"/>
              </a:rPr>
              <a:t>Telco Sales CDM -&gt; Enriched Entities</a:t>
            </a:r>
          </a:p>
        </p:txBody>
      </p:sp>
      <p:graphicFrame>
        <p:nvGraphicFramePr>
          <p:cNvPr id="19" name="Table 35">
            <a:extLst>
              <a:ext uri="{FF2B5EF4-FFF2-40B4-BE49-F238E27FC236}">
                <a16:creationId xmlns:a16="http://schemas.microsoft.com/office/drawing/2014/main" id="{2E3F2189-CF6D-4FDB-B264-5D499C6FF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52539"/>
              </p:ext>
            </p:extLst>
          </p:nvPr>
        </p:nvGraphicFramePr>
        <p:xfrm>
          <a:off x="7391853" y="2072035"/>
          <a:ext cx="3757491" cy="314213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448876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448876">
                <a:tc>
                  <a:txBody>
                    <a:bodyPr/>
                    <a:lstStyle/>
                    <a:p>
                      <a:r>
                        <a:rPr lang="en-US" sz="1400" dirty="0"/>
                        <a:t>Lead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579209"/>
                  </a:ext>
                </a:extLst>
              </a:tr>
              <a:tr h="448876">
                <a:tc>
                  <a:txBody>
                    <a:bodyPr/>
                    <a:lstStyle/>
                    <a:p>
                      <a:r>
                        <a:rPr lang="en-US" sz="1400" dirty="0"/>
                        <a:t>Place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448876">
                <a:tc>
                  <a:txBody>
                    <a:bodyPr/>
                    <a:lstStyle/>
                    <a:p>
                      <a:r>
                        <a:rPr lang="en-US" sz="1400" dirty="0"/>
                        <a:t>Service Area Technology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448876">
                <a:tc>
                  <a:txBody>
                    <a:bodyPr/>
                    <a:lstStyle/>
                    <a:p>
                      <a:r>
                        <a:rPr lang="en-US" sz="1400" dirty="0"/>
                        <a:t>Opportunity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60950"/>
                  </a:ext>
                </a:extLst>
              </a:tr>
              <a:tr h="448876">
                <a:tc>
                  <a:txBody>
                    <a:bodyPr/>
                    <a:lstStyle/>
                    <a:p>
                      <a:r>
                        <a:rPr lang="en-US" sz="1400" dirty="0"/>
                        <a:t>Quote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606653"/>
                  </a:ext>
                </a:extLst>
              </a:tr>
              <a:tr h="448876">
                <a:tc>
                  <a:txBody>
                    <a:bodyPr/>
                    <a:lstStyle/>
                    <a:p>
                      <a:r>
                        <a:rPr lang="en-US" sz="1400" dirty="0"/>
                        <a:t>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985613"/>
                  </a:ext>
                </a:extLst>
              </a:tr>
            </a:tbl>
          </a:graphicData>
        </a:graphic>
      </p:graphicFrame>
      <p:sp>
        <p:nvSpPr>
          <p:cNvPr id="20" name="Arrow: Right 19">
            <a:extLst>
              <a:ext uri="{FF2B5EF4-FFF2-40B4-BE49-F238E27FC236}">
                <a16:creationId xmlns:a16="http://schemas.microsoft.com/office/drawing/2014/main" id="{5D702716-B111-47E3-970B-6FE075C713C1}"/>
              </a:ext>
            </a:extLst>
          </p:cNvPr>
          <p:cNvSpPr/>
          <p:nvPr/>
        </p:nvSpPr>
        <p:spPr>
          <a:xfrm>
            <a:off x="6178574" y="2685522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554B9CE-1AD9-4503-8648-12DEABF07C18}"/>
              </a:ext>
            </a:extLst>
          </p:cNvPr>
          <p:cNvGrpSpPr/>
          <p:nvPr/>
        </p:nvGrpSpPr>
        <p:grpSpPr>
          <a:xfrm>
            <a:off x="317518" y="2026531"/>
            <a:ext cx="5640637" cy="3101067"/>
            <a:chOff x="1277942" y="1969379"/>
            <a:chExt cx="9399580" cy="310106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A9908BE-8903-4797-9790-EDF5D01378B6}"/>
                </a:ext>
              </a:extLst>
            </p:cNvPr>
            <p:cNvSpPr/>
            <p:nvPr/>
          </p:nvSpPr>
          <p:spPr>
            <a:xfrm>
              <a:off x="1277945" y="4565001"/>
              <a:ext cx="9383525" cy="505445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8B15AB-FEFC-4719-92F8-583193382E49}"/>
                </a:ext>
              </a:extLst>
            </p:cNvPr>
            <p:cNvSpPr/>
            <p:nvPr/>
          </p:nvSpPr>
          <p:spPr>
            <a:xfrm>
              <a:off x="1277957" y="3923086"/>
              <a:ext cx="9383525" cy="514549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Common CDM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BF717F2-D3E4-4DF2-B575-6E0144C3946B}"/>
                </a:ext>
              </a:extLst>
            </p:cNvPr>
            <p:cNvSpPr/>
            <p:nvPr/>
          </p:nvSpPr>
          <p:spPr>
            <a:xfrm>
              <a:off x="7447401" y="2628370"/>
              <a:ext cx="3206040" cy="5336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Telco Sales CDM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910E73C-25A1-430C-A81D-E8C1DF6BF0B0}"/>
                </a:ext>
              </a:extLst>
            </p:cNvPr>
            <p:cNvSpPr/>
            <p:nvPr/>
          </p:nvSpPr>
          <p:spPr>
            <a:xfrm>
              <a:off x="5133860" y="3262080"/>
              <a:ext cx="2206180" cy="542566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Apps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A993B6-50D9-40C5-A346-935846CC60D7}"/>
                </a:ext>
              </a:extLst>
            </p:cNvPr>
            <p:cNvSpPr/>
            <p:nvPr/>
          </p:nvSpPr>
          <p:spPr>
            <a:xfrm>
              <a:off x="7447401" y="1969379"/>
              <a:ext cx="3206041" cy="585859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Sales Apps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2671928-EB19-4428-96FF-2CE683A1F878}"/>
                </a:ext>
              </a:extLst>
            </p:cNvPr>
            <p:cNvSpPr/>
            <p:nvPr/>
          </p:nvSpPr>
          <p:spPr>
            <a:xfrm>
              <a:off x="7447401" y="3262079"/>
              <a:ext cx="3230121" cy="533641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Sales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9398D7-93B0-488F-8A99-CBEFD5DEF1A0}"/>
                </a:ext>
              </a:extLst>
            </p:cNvPr>
            <p:cNvSpPr/>
            <p:nvPr/>
          </p:nvSpPr>
          <p:spPr>
            <a:xfrm>
              <a:off x="1277943" y="3280452"/>
              <a:ext cx="3761241" cy="528222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Plant Maintenance  CDM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A357263-3DB2-4895-A6F2-1375E30896EE}"/>
                </a:ext>
              </a:extLst>
            </p:cNvPr>
            <p:cNvSpPr/>
            <p:nvPr/>
          </p:nvSpPr>
          <p:spPr>
            <a:xfrm>
              <a:off x="1277942" y="2628370"/>
              <a:ext cx="3761241" cy="53364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Plant Maintenance Apps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58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93D6B95-D27B-4C8D-93E4-A944E37CFEBF}"/>
              </a:ext>
            </a:extLst>
          </p:cNvPr>
          <p:cNvSpPr txBox="1"/>
          <p:nvPr/>
        </p:nvSpPr>
        <p:spPr>
          <a:xfrm flipH="1">
            <a:off x="348341" y="457163"/>
            <a:ext cx="832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Telco Sales Apps -&gt; Enriched Entities</a:t>
            </a:r>
          </a:p>
        </p:txBody>
      </p:sp>
      <p:graphicFrame>
        <p:nvGraphicFramePr>
          <p:cNvPr id="2" name="Table 35">
            <a:extLst>
              <a:ext uri="{FF2B5EF4-FFF2-40B4-BE49-F238E27FC236}">
                <a16:creationId xmlns:a16="http://schemas.microsoft.com/office/drawing/2014/main" id="{E875D6E9-E310-45E7-9127-B0CAB25A6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137155"/>
              </p:ext>
            </p:extLst>
          </p:nvPr>
        </p:nvGraphicFramePr>
        <p:xfrm>
          <a:off x="7756769" y="1844732"/>
          <a:ext cx="3601621" cy="127115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60162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445512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485">
                <a:tc>
                  <a:txBody>
                    <a:bodyPr/>
                    <a:lstStyle/>
                    <a:p>
                      <a:r>
                        <a:rPr lang="en-US" sz="1400" dirty="0"/>
                        <a:t>Lead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455159">
                <a:tc>
                  <a:txBody>
                    <a:bodyPr/>
                    <a:lstStyle/>
                    <a:p>
                      <a:r>
                        <a:rPr lang="en-US" sz="1400" dirty="0"/>
                        <a:t>Lead Serviceability 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552896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093D90CB-28A1-4063-958E-13B50C0B3C77}"/>
              </a:ext>
            </a:extLst>
          </p:cNvPr>
          <p:cNvSpPr/>
          <p:nvPr/>
        </p:nvSpPr>
        <p:spPr>
          <a:xfrm>
            <a:off x="6248297" y="2127758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A95A0E-DADA-4430-8C82-CC0AB7EB5032}"/>
              </a:ext>
            </a:extLst>
          </p:cNvPr>
          <p:cNvGrpSpPr/>
          <p:nvPr/>
        </p:nvGrpSpPr>
        <p:grpSpPr>
          <a:xfrm>
            <a:off x="317518" y="2026531"/>
            <a:ext cx="5640637" cy="3101067"/>
            <a:chOff x="1277942" y="1969379"/>
            <a:chExt cx="9399580" cy="310106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267B6D-BDB8-4647-AC04-26C3E07A95CA}"/>
                </a:ext>
              </a:extLst>
            </p:cNvPr>
            <p:cNvSpPr/>
            <p:nvPr/>
          </p:nvSpPr>
          <p:spPr>
            <a:xfrm>
              <a:off x="1277945" y="4565001"/>
              <a:ext cx="9383525" cy="505445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ED6A62-91EE-46D4-8821-4F6969C9541E}"/>
                </a:ext>
              </a:extLst>
            </p:cNvPr>
            <p:cNvSpPr/>
            <p:nvPr/>
          </p:nvSpPr>
          <p:spPr>
            <a:xfrm>
              <a:off x="1277957" y="3923086"/>
              <a:ext cx="9383525" cy="514549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Common CDM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5B3475-3975-488A-8554-04046AB14F87}"/>
                </a:ext>
              </a:extLst>
            </p:cNvPr>
            <p:cNvSpPr/>
            <p:nvPr/>
          </p:nvSpPr>
          <p:spPr>
            <a:xfrm>
              <a:off x="7447401" y="2628370"/>
              <a:ext cx="3206040" cy="53364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Sales CDM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31E4B4F-BE2C-4BCD-BBB1-8D247A7EB8D5}"/>
                </a:ext>
              </a:extLst>
            </p:cNvPr>
            <p:cNvSpPr/>
            <p:nvPr/>
          </p:nvSpPr>
          <p:spPr>
            <a:xfrm>
              <a:off x="5133860" y="3262080"/>
              <a:ext cx="2206180" cy="542566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Apps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F27A92-1410-4289-9692-064A9D2E4B9A}"/>
                </a:ext>
              </a:extLst>
            </p:cNvPr>
            <p:cNvSpPr/>
            <p:nvPr/>
          </p:nvSpPr>
          <p:spPr>
            <a:xfrm>
              <a:off x="7447401" y="1969379"/>
              <a:ext cx="3206041" cy="585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Telco Sales Apps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572DC2-25A9-4E30-9827-B11FF1FF2D6B}"/>
                </a:ext>
              </a:extLst>
            </p:cNvPr>
            <p:cNvSpPr/>
            <p:nvPr/>
          </p:nvSpPr>
          <p:spPr>
            <a:xfrm>
              <a:off x="7447401" y="3262079"/>
              <a:ext cx="3230121" cy="533641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Sales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F84F5F-FFC8-4F43-A1DD-DE30EE695537}"/>
                </a:ext>
              </a:extLst>
            </p:cNvPr>
            <p:cNvSpPr/>
            <p:nvPr/>
          </p:nvSpPr>
          <p:spPr>
            <a:xfrm>
              <a:off x="1277943" y="3280452"/>
              <a:ext cx="3761241" cy="528222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Plant Maintenance  CDM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481FF26-2EFA-43B5-A0DE-621A78290B3A}"/>
                </a:ext>
              </a:extLst>
            </p:cNvPr>
            <p:cNvSpPr/>
            <p:nvPr/>
          </p:nvSpPr>
          <p:spPr>
            <a:xfrm>
              <a:off x="1277942" y="2628370"/>
              <a:ext cx="3761241" cy="53364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Plant Maintenance Apps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093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F4E341C-37B9-485A-9613-FDFAC096289D}"/>
              </a:ext>
            </a:extLst>
          </p:cNvPr>
          <p:cNvSpPr txBox="1"/>
          <p:nvPr/>
        </p:nvSpPr>
        <p:spPr>
          <a:xfrm flipH="1">
            <a:off x="348341" y="457163"/>
            <a:ext cx="832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Telco Sales Apps -&gt; Apps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1CAD756-FF84-42FB-AFE7-5E426A63ABF0}"/>
              </a:ext>
            </a:extLst>
          </p:cNvPr>
          <p:cNvSpPr/>
          <p:nvPr/>
        </p:nvSpPr>
        <p:spPr>
          <a:xfrm>
            <a:off x="6244907" y="2077144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35">
            <a:extLst>
              <a:ext uri="{FF2B5EF4-FFF2-40B4-BE49-F238E27FC236}">
                <a16:creationId xmlns:a16="http://schemas.microsoft.com/office/drawing/2014/main" id="{12F12BC0-8AE7-4473-96B7-39037EBFA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703206"/>
              </p:ext>
            </p:extLst>
          </p:nvPr>
        </p:nvGraphicFramePr>
        <p:xfrm>
          <a:off x="7524517" y="1939493"/>
          <a:ext cx="3657603" cy="124456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15242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1542361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402902">
                <a:tc>
                  <a:txBody>
                    <a:bodyPr/>
                    <a:lstStyle/>
                    <a:p>
                      <a:r>
                        <a:rPr lang="en-US" sz="1400" dirty="0"/>
                        <a:t>App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96282">
                <a:tc>
                  <a:txBody>
                    <a:bodyPr/>
                    <a:lstStyle/>
                    <a:p>
                      <a:r>
                        <a:rPr lang="en-US" sz="1400" dirty="0"/>
                        <a:t>Lead Serviceability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Canvas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445382">
                <a:tc>
                  <a:txBody>
                    <a:bodyPr/>
                    <a:lstStyle/>
                    <a:p>
                      <a:r>
                        <a:rPr lang="en-US" sz="1400" dirty="0"/>
                        <a:t>Telco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Model-driven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2222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6EA12BF3-84F2-4220-B659-1A57017C3783}"/>
              </a:ext>
            </a:extLst>
          </p:cNvPr>
          <p:cNvGrpSpPr/>
          <p:nvPr/>
        </p:nvGrpSpPr>
        <p:grpSpPr>
          <a:xfrm>
            <a:off x="317518" y="2026531"/>
            <a:ext cx="5640637" cy="3101067"/>
            <a:chOff x="1277942" y="1969379"/>
            <a:chExt cx="9399580" cy="310106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2DDD340-541D-40D8-8C16-AFE5B81869A1}"/>
                </a:ext>
              </a:extLst>
            </p:cNvPr>
            <p:cNvSpPr/>
            <p:nvPr/>
          </p:nvSpPr>
          <p:spPr>
            <a:xfrm>
              <a:off x="1277945" y="4565001"/>
              <a:ext cx="9383525" cy="505445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85120F-0C3B-4C70-9D3D-23EB8D056BD7}"/>
                </a:ext>
              </a:extLst>
            </p:cNvPr>
            <p:cNvSpPr/>
            <p:nvPr/>
          </p:nvSpPr>
          <p:spPr>
            <a:xfrm>
              <a:off x="1277957" y="3923086"/>
              <a:ext cx="9383525" cy="514549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Common CDM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127816-2877-486A-A4AA-BD2622202BF4}"/>
                </a:ext>
              </a:extLst>
            </p:cNvPr>
            <p:cNvSpPr/>
            <p:nvPr/>
          </p:nvSpPr>
          <p:spPr>
            <a:xfrm>
              <a:off x="7447401" y="2628370"/>
              <a:ext cx="3206040" cy="53364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Sales CDM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F3CFD1A-D4B6-4E74-BD62-186B6E09589C}"/>
                </a:ext>
              </a:extLst>
            </p:cNvPr>
            <p:cNvSpPr/>
            <p:nvPr/>
          </p:nvSpPr>
          <p:spPr>
            <a:xfrm>
              <a:off x="5133860" y="3262080"/>
              <a:ext cx="2206180" cy="542566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Apps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7DACFF-E17B-468F-AE29-CBB259B46C85}"/>
                </a:ext>
              </a:extLst>
            </p:cNvPr>
            <p:cNvSpPr/>
            <p:nvPr/>
          </p:nvSpPr>
          <p:spPr>
            <a:xfrm>
              <a:off x="7447401" y="1969379"/>
              <a:ext cx="3206041" cy="5858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Telco Sales Apps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C314162-95F4-44B5-8B2B-F307ED0D0267}"/>
                </a:ext>
              </a:extLst>
            </p:cNvPr>
            <p:cNvSpPr/>
            <p:nvPr/>
          </p:nvSpPr>
          <p:spPr>
            <a:xfrm>
              <a:off x="7447401" y="3262079"/>
              <a:ext cx="3230121" cy="533641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Sales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166E248-A3E5-4268-B7A7-C2AB529DE102}"/>
                </a:ext>
              </a:extLst>
            </p:cNvPr>
            <p:cNvSpPr/>
            <p:nvPr/>
          </p:nvSpPr>
          <p:spPr>
            <a:xfrm>
              <a:off x="1277943" y="3280452"/>
              <a:ext cx="3761241" cy="528222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Plant Maintenance  CDM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0DD45E8-2A89-403E-9E64-DEE43CAC7C6A}"/>
                </a:ext>
              </a:extLst>
            </p:cNvPr>
            <p:cNvSpPr/>
            <p:nvPr/>
          </p:nvSpPr>
          <p:spPr>
            <a:xfrm>
              <a:off x="1277942" y="2628370"/>
              <a:ext cx="3761241" cy="53364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Plant Maintenance Apps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124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F4E341C-37B9-485A-9613-FDFAC096289D}"/>
              </a:ext>
            </a:extLst>
          </p:cNvPr>
          <p:cNvSpPr txBox="1"/>
          <p:nvPr/>
        </p:nvSpPr>
        <p:spPr>
          <a:xfrm flipH="1">
            <a:off x="348341" y="457163"/>
            <a:ext cx="832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Telco Plant Maintenance CDM -&gt; Primary Entities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1CAD756-FF84-42FB-AFE7-5E426A63ABF0}"/>
              </a:ext>
            </a:extLst>
          </p:cNvPr>
          <p:cNvSpPr/>
          <p:nvPr/>
        </p:nvSpPr>
        <p:spPr>
          <a:xfrm rot="10800000">
            <a:off x="4525213" y="3074022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A12BF3-84F2-4220-B659-1A57017C3783}"/>
              </a:ext>
            </a:extLst>
          </p:cNvPr>
          <p:cNvGrpSpPr/>
          <p:nvPr/>
        </p:nvGrpSpPr>
        <p:grpSpPr>
          <a:xfrm>
            <a:off x="5853417" y="1723387"/>
            <a:ext cx="5640637" cy="3101067"/>
            <a:chOff x="1277942" y="1969379"/>
            <a:chExt cx="9399580" cy="310106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2DDD340-541D-40D8-8C16-AFE5B81869A1}"/>
                </a:ext>
              </a:extLst>
            </p:cNvPr>
            <p:cNvSpPr/>
            <p:nvPr/>
          </p:nvSpPr>
          <p:spPr>
            <a:xfrm>
              <a:off x="1277945" y="4565001"/>
              <a:ext cx="9383525" cy="505445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85120F-0C3B-4C70-9D3D-23EB8D056BD7}"/>
                </a:ext>
              </a:extLst>
            </p:cNvPr>
            <p:cNvSpPr/>
            <p:nvPr/>
          </p:nvSpPr>
          <p:spPr>
            <a:xfrm>
              <a:off x="1277957" y="3923086"/>
              <a:ext cx="9383525" cy="514549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Common CDM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127816-2877-486A-A4AA-BD2622202BF4}"/>
                </a:ext>
              </a:extLst>
            </p:cNvPr>
            <p:cNvSpPr/>
            <p:nvPr/>
          </p:nvSpPr>
          <p:spPr>
            <a:xfrm>
              <a:off x="7447401" y="2628370"/>
              <a:ext cx="3206040" cy="53364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Sales CDM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F3CFD1A-D4B6-4E74-BD62-186B6E09589C}"/>
                </a:ext>
              </a:extLst>
            </p:cNvPr>
            <p:cNvSpPr/>
            <p:nvPr/>
          </p:nvSpPr>
          <p:spPr>
            <a:xfrm>
              <a:off x="5133860" y="3262080"/>
              <a:ext cx="2206180" cy="542566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Apps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7DACFF-E17B-468F-AE29-CBB259B46C85}"/>
                </a:ext>
              </a:extLst>
            </p:cNvPr>
            <p:cNvSpPr/>
            <p:nvPr/>
          </p:nvSpPr>
          <p:spPr>
            <a:xfrm>
              <a:off x="7447401" y="1969379"/>
              <a:ext cx="3206041" cy="585859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Sales Apps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C314162-95F4-44B5-8B2B-F307ED0D0267}"/>
                </a:ext>
              </a:extLst>
            </p:cNvPr>
            <p:cNvSpPr/>
            <p:nvPr/>
          </p:nvSpPr>
          <p:spPr>
            <a:xfrm>
              <a:off x="7447401" y="3262079"/>
              <a:ext cx="3230121" cy="533641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Sales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166E248-A3E5-4268-B7A7-C2AB529DE102}"/>
                </a:ext>
              </a:extLst>
            </p:cNvPr>
            <p:cNvSpPr/>
            <p:nvPr/>
          </p:nvSpPr>
          <p:spPr>
            <a:xfrm>
              <a:off x="1277943" y="3280452"/>
              <a:ext cx="3761241" cy="528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Telco Plant Maintenance  CDM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0DD45E8-2A89-403E-9E64-DEE43CAC7C6A}"/>
                </a:ext>
              </a:extLst>
            </p:cNvPr>
            <p:cNvSpPr/>
            <p:nvPr/>
          </p:nvSpPr>
          <p:spPr>
            <a:xfrm>
              <a:off x="1277942" y="2628370"/>
              <a:ext cx="3761241" cy="53364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Plant Maintenance Apps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3DBFEE-ECF2-4937-98FD-FF5A7C2C4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179397"/>
              </p:ext>
            </p:extLst>
          </p:nvPr>
        </p:nvGraphicFramePr>
        <p:xfrm>
          <a:off x="573796" y="2368511"/>
          <a:ext cx="3293124" cy="218147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293124">
                  <a:extLst>
                    <a:ext uri="{9D8B030D-6E8A-4147-A177-3AD203B41FA5}">
                      <a16:colId xmlns:a16="http://schemas.microsoft.com/office/drawing/2014/main" val="2982091153"/>
                    </a:ext>
                  </a:extLst>
                </a:gridCol>
              </a:tblGrid>
              <a:tr h="445512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208415"/>
                  </a:ext>
                </a:extLst>
              </a:tr>
              <a:tr h="370485">
                <a:tc>
                  <a:txBody>
                    <a:bodyPr/>
                    <a:lstStyle/>
                    <a:p>
                      <a:r>
                        <a:rPr lang="en-US" sz="1400" dirty="0"/>
                        <a:t>Maintenance Activity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695924"/>
                  </a:ext>
                </a:extLst>
              </a:tr>
              <a:tr h="455159">
                <a:tc>
                  <a:txBody>
                    <a:bodyPr/>
                    <a:lstStyle/>
                    <a:p>
                      <a:r>
                        <a:rPr lang="en-US" sz="1400" dirty="0"/>
                        <a:t>Maintenance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485940"/>
                  </a:ext>
                </a:extLst>
              </a:tr>
              <a:tr h="455159">
                <a:tc>
                  <a:txBody>
                    <a:bodyPr/>
                    <a:lstStyle/>
                    <a:p>
                      <a:r>
                        <a:rPr lang="en-US" sz="1400" dirty="0"/>
                        <a:t>Maintenance Plan Network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599077"/>
                  </a:ext>
                </a:extLst>
              </a:tr>
              <a:tr h="455159">
                <a:tc>
                  <a:txBody>
                    <a:bodyPr/>
                    <a:lstStyle/>
                    <a:p>
                      <a:r>
                        <a:rPr lang="en-US" sz="1400" dirty="0"/>
                        <a:t>Maintenance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127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01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F4E341C-37B9-485A-9613-FDFAC096289D}"/>
              </a:ext>
            </a:extLst>
          </p:cNvPr>
          <p:cNvSpPr txBox="1"/>
          <p:nvPr/>
        </p:nvSpPr>
        <p:spPr>
          <a:xfrm flipH="1">
            <a:off x="348341" y="457163"/>
            <a:ext cx="832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Telco Plant Maintenance CDM -&gt; Enriched Entities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1CAD756-FF84-42FB-AFE7-5E426A63ABF0}"/>
              </a:ext>
            </a:extLst>
          </p:cNvPr>
          <p:cNvSpPr/>
          <p:nvPr/>
        </p:nvSpPr>
        <p:spPr>
          <a:xfrm rot="10800000">
            <a:off x="4525213" y="3074022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A12BF3-84F2-4220-B659-1A57017C3783}"/>
              </a:ext>
            </a:extLst>
          </p:cNvPr>
          <p:cNvGrpSpPr/>
          <p:nvPr/>
        </p:nvGrpSpPr>
        <p:grpSpPr>
          <a:xfrm>
            <a:off x="5853417" y="1723387"/>
            <a:ext cx="5640637" cy="3101067"/>
            <a:chOff x="1277942" y="1969379"/>
            <a:chExt cx="9399580" cy="310106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2DDD340-541D-40D8-8C16-AFE5B81869A1}"/>
                </a:ext>
              </a:extLst>
            </p:cNvPr>
            <p:cNvSpPr/>
            <p:nvPr/>
          </p:nvSpPr>
          <p:spPr>
            <a:xfrm>
              <a:off x="1277945" y="4565001"/>
              <a:ext cx="9383525" cy="505445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85120F-0C3B-4C70-9D3D-23EB8D056BD7}"/>
                </a:ext>
              </a:extLst>
            </p:cNvPr>
            <p:cNvSpPr/>
            <p:nvPr/>
          </p:nvSpPr>
          <p:spPr>
            <a:xfrm>
              <a:off x="1277957" y="3923086"/>
              <a:ext cx="9383525" cy="514549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Common CDM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127816-2877-486A-A4AA-BD2622202BF4}"/>
                </a:ext>
              </a:extLst>
            </p:cNvPr>
            <p:cNvSpPr/>
            <p:nvPr/>
          </p:nvSpPr>
          <p:spPr>
            <a:xfrm>
              <a:off x="7447401" y="2628370"/>
              <a:ext cx="3206040" cy="53364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Sales CDM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F3CFD1A-D4B6-4E74-BD62-186B6E09589C}"/>
                </a:ext>
              </a:extLst>
            </p:cNvPr>
            <p:cNvSpPr/>
            <p:nvPr/>
          </p:nvSpPr>
          <p:spPr>
            <a:xfrm>
              <a:off x="5133860" y="3262080"/>
              <a:ext cx="2206180" cy="542566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Apps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7DACFF-E17B-468F-AE29-CBB259B46C85}"/>
                </a:ext>
              </a:extLst>
            </p:cNvPr>
            <p:cNvSpPr/>
            <p:nvPr/>
          </p:nvSpPr>
          <p:spPr>
            <a:xfrm>
              <a:off x="7447401" y="1969379"/>
              <a:ext cx="3206041" cy="585859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Sales Apps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C314162-95F4-44B5-8B2B-F307ED0D0267}"/>
                </a:ext>
              </a:extLst>
            </p:cNvPr>
            <p:cNvSpPr/>
            <p:nvPr/>
          </p:nvSpPr>
          <p:spPr>
            <a:xfrm>
              <a:off x="7447401" y="3262079"/>
              <a:ext cx="3230121" cy="533641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Sales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166E248-A3E5-4268-B7A7-C2AB529DE102}"/>
                </a:ext>
              </a:extLst>
            </p:cNvPr>
            <p:cNvSpPr/>
            <p:nvPr/>
          </p:nvSpPr>
          <p:spPr>
            <a:xfrm>
              <a:off x="1277943" y="3280452"/>
              <a:ext cx="3761241" cy="528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Telco Plant Maintenance  CDM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0DD45E8-2A89-403E-9E64-DEE43CAC7C6A}"/>
                </a:ext>
              </a:extLst>
            </p:cNvPr>
            <p:cNvSpPr/>
            <p:nvPr/>
          </p:nvSpPr>
          <p:spPr>
            <a:xfrm>
              <a:off x="1277942" y="2628370"/>
              <a:ext cx="3761241" cy="53364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Telco Plant Maintenance Apps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3DBFEE-ECF2-4937-98FD-FF5A7C2C4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407735"/>
              </p:ext>
            </p:extLst>
          </p:nvPr>
        </p:nvGraphicFramePr>
        <p:xfrm>
          <a:off x="697946" y="2793422"/>
          <a:ext cx="3293124" cy="90067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293124">
                  <a:extLst>
                    <a:ext uri="{9D8B030D-6E8A-4147-A177-3AD203B41FA5}">
                      <a16:colId xmlns:a16="http://schemas.microsoft.com/office/drawing/2014/main" val="2982091153"/>
                    </a:ext>
                  </a:extLst>
                </a:gridCol>
              </a:tblGrid>
              <a:tr h="445512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208415"/>
                  </a:ext>
                </a:extLst>
              </a:tr>
              <a:tr h="455159">
                <a:tc>
                  <a:txBody>
                    <a:bodyPr/>
                    <a:lstStyle/>
                    <a:p>
                      <a:r>
                        <a:rPr lang="en-US" sz="1400" dirty="0"/>
                        <a:t>Network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485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602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BE24183D22964C891768A5B65FD731" ma:contentTypeVersion="14" ma:contentTypeDescription="Create a new document." ma:contentTypeScope="" ma:versionID="55543ab846cf725eaaac9fdd476502f0">
  <xsd:schema xmlns:xsd="http://www.w3.org/2001/XMLSchema" xmlns:xs="http://www.w3.org/2001/XMLSchema" xmlns:p="http://schemas.microsoft.com/office/2006/metadata/properties" xmlns:ns1="http://schemas.microsoft.com/sharepoint/v3" xmlns:ns2="de6b1ec7-f0c2-4396-932e-8d33e2568ca3" xmlns:ns3="d94a69aa-104d-4847-80a1-aa96fae1e167" targetNamespace="http://schemas.microsoft.com/office/2006/metadata/properties" ma:root="true" ma:fieldsID="115ba2e1d364d62a41269bff454ff084" ns1:_="" ns2:_="" ns3:_="">
    <xsd:import namespace="http://schemas.microsoft.com/sharepoint/v3"/>
    <xsd:import namespace="de6b1ec7-f0c2-4396-932e-8d33e2568ca3"/>
    <xsd:import namespace="d94a69aa-104d-4847-80a1-aa96fae1e1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6b1ec7-f0c2-4396-932e-8d33e2568c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4a69aa-104d-4847-80a1-aa96fae1e16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94a69aa-104d-4847-80a1-aa96fae1e167">
      <UserInfo>
        <DisplayName>David Reinhold</DisplayName>
        <AccountId>26</AccountId>
        <AccountType/>
      </UserInfo>
      <UserInfo>
        <DisplayName>Martin Wahl</DisplayName>
        <AccountId>10</AccountId>
        <AccountType/>
      </UserInfo>
      <UserInfo>
        <DisplayName>Rajya Bhaiya</DisplayName>
        <AccountId>11</AccountId>
        <AccountType/>
      </UserInfo>
      <UserInfo>
        <DisplayName>Oleg Ovanesyan</DisplayName>
        <AccountId>34</AccountId>
        <AccountType/>
      </UserInfo>
      <UserInfo>
        <DisplayName>Jeff Bernhardt</DisplayName>
        <AccountId>35</AccountId>
        <AccountType/>
      </UserInfo>
      <UserInfo>
        <DisplayName>Sara Nagy</DisplayName>
        <AccountId>20</AccountId>
        <AccountType/>
      </UserInfo>
      <UserInfo>
        <DisplayName>Bryan Schafer</DisplayName>
        <AccountId>13</AccountId>
        <AccountType/>
      </UserInfo>
      <UserInfo>
        <DisplayName>Shiva Rampally</DisplayName>
        <AccountId>36</AccountId>
        <AccountType/>
      </UserInfo>
    </SharedWithUsers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8AB6B87-BB09-473F-BAC7-6BCD350E081C}">
  <ds:schemaRefs>
    <ds:schemaRef ds:uri="d94a69aa-104d-4847-80a1-aa96fae1e167"/>
    <ds:schemaRef ds:uri="de6b1ec7-f0c2-4396-932e-8d33e2568ca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82FE9DE-EC4D-4D98-9A33-0EBBC3CF7B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75DC10-FE95-440E-8B09-D2E9D4749B60}">
  <ds:schemaRefs>
    <ds:schemaRef ds:uri="5d2ac7ab-6fc8-4da8-b352-729d923a1024"/>
    <ds:schemaRef ds:uri="ac0d7ddf-a605-4d75-8fdb-b4a5f348ad74"/>
    <ds:schemaRef ds:uri="d94a69aa-104d-4847-80a1-aa96fae1e16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490</Words>
  <Application>Microsoft Office PowerPoint</Application>
  <PresentationFormat>Widescreen</PresentationFormat>
  <Paragraphs>174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Foerch</dc:creator>
  <cp:lastModifiedBy>Amandeep Singh</cp:lastModifiedBy>
  <cp:revision>50</cp:revision>
  <cp:lastPrinted>2020-07-20T17:24:51Z</cp:lastPrinted>
  <dcterms:created xsi:type="dcterms:W3CDTF">2020-03-12T18:31:26Z</dcterms:created>
  <dcterms:modified xsi:type="dcterms:W3CDTF">2022-01-19T21:15:40Z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0x01010096BE24183D22964C891768A5B65FD731</vt:lpwstr>
  </property>
</Properties>
</file>