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76" r:id="rId5"/>
    <p:sldMasterId id="2147483700" r:id="rId6"/>
  </p:sldMasterIdLst>
  <p:notesMasterIdLst>
    <p:notesMasterId r:id="rId27"/>
  </p:notesMasterIdLst>
  <p:sldIdLst>
    <p:sldId id="397" r:id="rId7"/>
    <p:sldId id="399" r:id="rId8"/>
    <p:sldId id="400" r:id="rId9"/>
    <p:sldId id="259" r:id="rId10"/>
    <p:sldId id="389" r:id="rId11"/>
    <p:sldId id="407" r:id="rId12"/>
    <p:sldId id="408" r:id="rId13"/>
    <p:sldId id="375" r:id="rId14"/>
    <p:sldId id="419" r:id="rId15"/>
    <p:sldId id="357" r:id="rId16"/>
    <p:sldId id="326" r:id="rId17"/>
    <p:sldId id="2079" r:id="rId18"/>
    <p:sldId id="401" r:id="rId19"/>
    <p:sldId id="402" r:id="rId20"/>
    <p:sldId id="403" r:id="rId21"/>
    <p:sldId id="404" r:id="rId22"/>
    <p:sldId id="333" r:id="rId23"/>
    <p:sldId id="2080" r:id="rId24"/>
    <p:sldId id="336"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37" autoAdjust="0"/>
    <p:restoredTop sz="76871" autoAdjust="0"/>
  </p:normalViewPr>
  <p:slideViewPr>
    <p:cSldViewPr snapToGrid="0">
      <p:cViewPr varScale="1">
        <p:scale>
          <a:sx n="97" d="100"/>
          <a:sy n="97" d="100"/>
        </p:scale>
        <p:origin x="1560" y="184"/>
      </p:cViewPr>
      <p:guideLst/>
    </p:cSldViewPr>
  </p:slideViewPr>
  <p:outlineViewPr>
    <p:cViewPr>
      <p:scale>
        <a:sx n="33" d="100"/>
        <a:sy n="33" d="100"/>
      </p:scale>
      <p:origin x="0" y="-16880"/>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B4A29-5F37-4DEF-BB05-EEA5E91F514E}" type="datetimeFigureOut">
              <a:rPr lang="en-US" smtClean="0"/>
              <a:t>8/30/22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8D4592-6837-45C4-B65B-13E03ECAF0B2}"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8739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10</a:t>
            </a:fld>
            <a:endParaRPr lang="en-US" dirty="0"/>
          </a:p>
        </p:txBody>
      </p:sp>
    </p:spTree>
    <p:extLst>
      <p:ext uri="{BB962C8B-B14F-4D97-AF65-F5344CB8AC3E}">
        <p14:creationId xmlns:p14="http://schemas.microsoft.com/office/powerpoint/2010/main" val="2012625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11</a:t>
            </a:fld>
            <a:endParaRPr lang="en-US" dirty="0"/>
          </a:p>
        </p:txBody>
      </p:sp>
    </p:spTree>
    <p:extLst>
      <p:ext uri="{BB962C8B-B14F-4D97-AF65-F5344CB8AC3E}">
        <p14:creationId xmlns:p14="http://schemas.microsoft.com/office/powerpoint/2010/main" val="814882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12</a:t>
            </a:fld>
            <a:endParaRPr lang="en-US" dirty="0"/>
          </a:p>
        </p:txBody>
      </p:sp>
    </p:spTree>
    <p:extLst>
      <p:ext uri="{BB962C8B-B14F-4D97-AF65-F5344CB8AC3E}">
        <p14:creationId xmlns:p14="http://schemas.microsoft.com/office/powerpoint/2010/main" val="2642775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6163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6022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8936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69067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17</a:t>
            </a:fld>
            <a:endParaRPr lang="en-US" dirty="0"/>
          </a:p>
        </p:txBody>
      </p:sp>
    </p:spTree>
    <p:extLst>
      <p:ext uri="{BB962C8B-B14F-4D97-AF65-F5344CB8AC3E}">
        <p14:creationId xmlns:p14="http://schemas.microsoft.com/office/powerpoint/2010/main" val="2886289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18</a:t>
            </a:fld>
            <a:endParaRPr lang="en-US" dirty="0"/>
          </a:p>
        </p:txBody>
      </p:sp>
    </p:spTree>
    <p:extLst>
      <p:ext uri="{BB962C8B-B14F-4D97-AF65-F5344CB8AC3E}">
        <p14:creationId xmlns:p14="http://schemas.microsoft.com/office/powerpoint/2010/main" val="1305218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19</a:t>
            </a:fld>
            <a:endParaRPr lang="en-US" dirty="0"/>
          </a:p>
        </p:txBody>
      </p:sp>
    </p:spTree>
    <p:extLst>
      <p:ext uri="{BB962C8B-B14F-4D97-AF65-F5344CB8AC3E}">
        <p14:creationId xmlns:p14="http://schemas.microsoft.com/office/powerpoint/2010/main" val="1008654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69596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20</a:t>
            </a:fld>
            <a:endParaRPr lang="en-US" dirty="0"/>
          </a:p>
        </p:txBody>
      </p:sp>
    </p:spTree>
    <p:extLst>
      <p:ext uri="{BB962C8B-B14F-4D97-AF65-F5344CB8AC3E}">
        <p14:creationId xmlns:p14="http://schemas.microsoft.com/office/powerpoint/2010/main" val="2505599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1537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a:t>
            </a:fld>
            <a:endParaRPr lang="en-US" dirty="0"/>
          </a:p>
        </p:txBody>
      </p:sp>
    </p:spTree>
    <p:extLst>
      <p:ext uri="{BB962C8B-B14F-4D97-AF65-F5344CB8AC3E}">
        <p14:creationId xmlns:p14="http://schemas.microsoft.com/office/powerpoint/2010/main" val="1461259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5</a:t>
            </a:fld>
            <a:endParaRPr lang="en-US" dirty="0"/>
          </a:p>
        </p:txBody>
      </p:sp>
    </p:spTree>
    <p:extLst>
      <p:ext uri="{BB962C8B-B14F-4D97-AF65-F5344CB8AC3E}">
        <p14:creationId xmlns:p14="http://schemas.microsoft.com/office/powerpoint/2010/main" val="2874947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6</a:t>
            </a:fld>
            <a:endParaRPr lang="en-US" dirty="0"/>
          </a:p>
        </p:txBody>
      </p:sp>
    </p:spTree>
    <p:extLst>
      <p:ext uri="{BB962C8B-B14F-4D97-AF65-F5344CB8AC3E}">
        <p14:creationId xmlns:p14="http://schemas.microsoft.com/office/powerpoint/2010/main" val="1186273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7</a:t>
            </a:fld>
            <a:endParaRPr lang="en-US" dirty="0"/>
          </a:p>
        </p:txBody>
      </p:sp>
    </p:spTree>
    <p:extLst>
      <p:ext uri="{BB962C8B-B14F-4D97-AF65-F5344CB8AC3E}">
        <p14:creationId xmlns:p14="http://schemas.microsoft.com/office/powerpoint/2010/main" val="2096713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8</a:t>
            </a:fld>
            <a:endParaRPr lang="en-US" dirty="0"/>
          </a:p>
        </p:txBody>
      </p:sp>
    </p:spTree>
    <p:extLst>
      <p:ext uri="{BB962C8B-B14F-4D97-AF65-F5344CB8AC3E}">
        <p14:creationId xmlns:p14="http://schemas.microsoft.com/office/powerpoint/2010/main" val="3538490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9</a:t>
            </a:fld>
            <a:endParaRPr lang="en-US" dirty="0"/>
          </a:p>
        </p:txBody>
      </p:sp>
    </p:spTree>
    <p:extLst>
      <p:ext uri="{BB962C8B-B14F-4D97-AF65-F5344CB8AC3E}">
        <p14:creationId xmlns:p14="http://schemas.microsoft.com/office/powerpoint/2010/main" val="8615836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4" y="2084187"/>
            <a:ext cx="8964186"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83"/>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a:t>
            </a:r>
            <a:r>
              <a:rPr lang="en-IE" dirty="0">
                <a:gradFill>
                  <a:gsLst>
                    <a:gs pos="2239">
                      <a:srgbClr val="FFFFFF"/>
                    </a:gs>
                    <a:gs pos="11940">
                      <a:srgbClr val="FFFFFF"/>
                    </a:gs>
                  </a:gsLst>
                  <a:lin ang="5400000" scaled="0"/>
                </a:gradFill>
              </a:rPr>
              <a:t> </a:t>
            </a:r>
            <a:r>
              <a:rPr dirty="0">
                <a:gradFill>
                  <a:gsLst>
                    <a:gs pos="2239">
                      <a:srgbClr val="FFFFFF"/>
                    </a:gs>
                    <a:gs pos="11940">
                      <a:srgbClr val="FFFFFF"/>
                    </a:gs>
                  </a:gsLst>
                  <a:lin ang="5400000" scaled="0"/>
                </a:gradFill>
              </a:rPr>
              <a:t>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1659289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16">
          <p15:clr>
            <a:srgbClr val="C35EA4"/>
          </p15:clr>
        </p15:guide>
        <p15:guide id="2" pos="5659">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91267"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70218678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494683"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p:nvPr userDrawn="1"/>
        </p:nvSpPr>
        <p:spPr bwMode="auto">
          <a:xfrm>
            <a:off x="4241800" y="6502400"/>
            <a:ext cx="33401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430294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337415"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194035136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0063548"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232224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2888880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17213544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3580309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39669264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5274976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Video title</a:t>
            </a:r>
          </a:p>
        </p:txBody>
      </p:sp>
    </p:spTree>
    <p:extLst>
      <p:ext uri="{BB962C8B-B14F-4D97-AF65-F5344CB8AC3E}">
        <p14:creationId xmlns:p14="http://schemas.microsoft.com/office/powerpoint/2010/main" val="5387690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79067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a:t>Section title</a:t>
            </a:r>
          </a:p>
        </p:txBody>
      </p:sp>
      <p:sp>
        <p:nvSpPr>
          <p:cNvPr id="3" name="Rectangle 2"/>
          <p:cNvSpPr/>
          <p:nvPr userDrawn="1"/>
        </p:nvSpPr>
        <p:spPr bwMode="auto">
          <a:xfrm>
            <a:off x="4508500" y="6553200"/>
            <a:ext cx="3060700" cy="304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537488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0012726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69417" y="271580"/>
            <a:ext cx="6274791" cy="641762"/>
          </a:xfrm>
          <a:prstGeom prst="rect">
            <a:avLst/>
          </a:prstGeom>
        </p:spPr>
        <p:txBody>
          <a:bodyPr lIns="182880" tIns="146304" rIns="182880" bIns="146304" anchor="t" anchorCtr="0">
            <a:noAutofit/>
          </a:bodyPr>
          <a:lstStyle>
            <a:lvl1pPr marL="0" indent="0">
              <a:lnSpc>
                <a:spcPts val="2745"/>
              </a:lnSpc>
              <a:spcBef>
                <a:spcPts val="0"/>
              </a:spcBef>
              <a:buFontTx/>
              <a:buNone/>
              <a:defRPr sz="2353">
                <a:gradFill>
                  <a:gsLst>
                    <a:gs pos="46903">
                      <a:schemeClr val="tx1"/>
                    </a:gs>
                    <a:gs pos="83000">
                      <a:schemeClr val="tx1"/>
                    </a:gs>
                  </a:gsLst>
                  <a:lin ang="5400000" scaled="0"/>
                </a:gra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
        <p:nvSpPr>
          <p:cNvPr id="9" name="Text Placeholder 26"/>
          <p:cNvSpPr>
            <a:spLocks noGrp="1"/>
          </p:cNvSpPr>
          <p:nvPr>
            <p:ph type="body" sz="quarter" idx="38" hasCustomPrompt="1"/>
          </p:nvPr>
        </p:nvSpPr>
        <p:spPr>
          <a:xfrm>
            <a:off x="27257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1" name="Text Placeholder 26"/>
          <p:cNvSpPr>
            <a:spLocks noGrp="1"/>
          </p:cNvSpPr>
          <p:nvPr>
            <p:ph type="body" sz="quarter" idx="39" hasCustomPrompt="1"/>
          </p:nvPr>
        </p:nvSpPr>
        <p:spPr>
          <a:xfrm>
            <a:off x="308154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2" name="Text Placeholder 26"/>
          <p:cNvSpPr>
            <a:spLocks noGrp="1"/>
          </p:cNvSpPr>
          <p:nvPr>
            <p:ph type="body" sz="quarter" idx="41" hasCustomPrompt="1"/>
          </p:nvPr>
        </p:nvSpPr>
        <p:spPr>
          <a:xfrm>
            <a:off x="8698916"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3" name="Text Placeholder 26"/>
          <p:cNvSpPr>
            <a:spLocks noGrp="1"/>
          </p:cNvSpPr>
          <p:nvPr>
            <p:ph type="body" sz="quarter" idx="42" hasCustomPrompt="1"/>
          </p:nvPr>
        </p:nvSpPr>
        <p:spPr>
          <a:xfrm>
            <a:off x="5890230"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4" name="Text Placeholder 26"/>
          <p:cNvSpPr>
            <a:spLocks noGrp="1"/>
          </p:cNvSpPr>
          <p:nvPr>
            <p:ph type="body" sz="quarter" idx="29" hasCustomPrompt="1"/>
          </p:nvPr>
        </p:nvSpPr>
        <p:spPr>
          <a:xfrm>
            <a:off x="272579" y="1249596"/>
            <a:ext cx="268927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5" name="Text Placeholder 26"/>
          <p:cNvSpPr>
            <a:spLocks noGrp="1"/>
          </p:cNvSpPr>
          <p:nvPr>
            <p:ph type="body" sz="quarter" idx="30" hasCustomPrompt="1"/>
          </p:nvPr>
        </p:nvSpPr>
        <p:spPr>
          <a:xfrm>
            <a:off x="3081461"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6" name="Text Placeholder 26"/>
          <p:cNvSpPr>
            <a:spLocks noGrp="1"/>
          </p:cNvSpPr>
          <p:nvPr>
            <p:ph type="body" sz="quarter" idx="32" hasCustomPrompt="1"/>
          </p:nvPr>
        </p:nvSpPr>
        <p:spPr>
          <a:xfrm>
            <a:off x="5890063"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7" name="Text Placeholder 26"/>
          <p:cNvSpPr>
            <a:spLocks noGrp="1"/>
          </p:cNvSpPr>
          <p:nvPr>
            <p:ph type="body" sz="quarter" idx="33" hasCustomPrompt="1"/>
          </p:nvPr>
        </p:nvSpPr>
        <p:spPr>
          <a:xfrm>
            <a:off x="8698666"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3890871381"/>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1556452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04953" y="298255"/>
            <a:ext cx="4322760" cy="6275864"/>
          </a:xfrm>
          <a:prstGeom prst="rect">
            <a:avLst/>
          </a:prstGeom>
        </p:spPr>
      </p:pic>
    </p:spTree>
    <p:extLst>
      <p:ext uri="{BB962C8B-B14F-4D97-AF65-F5344CB8AC3E}">
        <p14:creationId xmlns:p14="http://schemas.microsoft.com/office/powerpoint/2010/main" val="4230218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20210781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008882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2556898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0540042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5626021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47"/>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71726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675993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375974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46559658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2531325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073128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7804264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3321375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586957060"/>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536667080"/>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881404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endParaRPr lang="en-US" dirty="0"/>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en-US"/>
              <a:t>Click to edit Master title style</a:t>
            </a:r>
          </a:p>
        </p:txBody>
      </p:sp>
    </p:spTree>
    <p:extLst>
      <p:ext uri="{BB962C8B-B14F-4D97-AF65-F5344CB8AC3E}">
        <p14:creationId xmlns:p14="http://schemas.microsoft.com/office/powerpoint/2010/main" val="3684521111"/>
      </p:ext>
    </p:extLst>
  </p:cSld>
  <p:clrMapOvr>
    <a:masterClrMapping/>
  </p:clrMapOvr>
  <p:transition>
    <p:fade/>
  </p:transition>
  <p:extLst>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6575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12947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008503140"/>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9799604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en-US"/>
              <a:t>Click to edit Master title style</a:t>
            </a:r>
          </a:p>
        </p:txBody>
      </p:sp>
    </p:spTree>
    <p:extLst>
      <p:ext uri="{BB962C8B-B14F-4D97-AF65-F5344CB8AC3E}">
        <p14:creationId xmlns:p14="http://schemas.microsoft.com/office/powerpoint/2010/main" val="125741269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
        <p:nvSpPr>
          <p:cNvPr id="4" name="Rectangle 3"/>
          <p:cNvSpPr/>
          <p:nvPr userDrawn="1"/>
        </p:nvSpPr>
        <p:spPr bwMode="auto">
          <a:xfrm>
            <a:off x="4559300" y="6502400"/>
            <a:ext cx="33782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339936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3" name="Rectangle 2"/>
          <p:cNvSpPr/>
          <p:nvPr userDrawn="1"/>
        </p:nvSpPr>
        <p:spPr bwMode="auto">
          <a:xfrm>
            <a:off x="4483100" y="6477000"/>
            <a:ext cx="3149600" cy="381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8564841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a:t>Click to edit Master title style </a:t>
            </a:r>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605257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en-US"/>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57918140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21" Type="http://schemas.openxmlformats.org/officeDocument/2006/relationships/slideLayout" Target="../slideLayouts/slideLayout24.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theme" Target="../theme/theme2.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theme" Target="../theme/theme3.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7" y="291111"/>
            <a:ext cx="11655841"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80"/>
            <a:ext cx="11653520"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69241" y="6558796"/>
            <a:ext cx="3859607" cy="134483"/>
          </a:xfrm>
          <a:prstGeom prst="rect">
            <a:avLst/>
          </a:prstGeom>
        </p:spPr>
        <p:txBody>
          <a:bodyPr vert="horz" lIns="0" tIns="0" rIns="91440" bIns="0" rtlCol="0" anchor="ctr"/>
          <a:lstStyle>
            <a:lvl1pPr marL="0" algn="l" defTabSz="685710"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a:t>
            </a:r>
            <a:r>
              <a:rPr lang="en-IE" dirty="0">
                <a:gradFill>
                  <a:gsLst>
                    <a:gs pos="2239">
                      <a:srgbClr val="505050"/>
                    </a:gs>
                    <a:gs pos="11940">
                      <a:srgbClr val="505050"/>
                    </a:gs>
                  </a:gsLst>
                  <a:lin ang="5400000" scaled="0"/>
                </a:gradFill>
              </a:rPr>
              <a:t> </a:t>
            </a:r>
            <a:r>
              <a:rPr dirty="0">
                <a:gradFill>
                  <a:gsLst>
                    <a:gs pos="2239">
                      <a:srgbClr val="505050"/>
                    </a:gs>
                    <a:gs pos="11940">
                      <a:srgbClr val="505050"/>
                    </a:gs>
                  </a:gsLst>
                  <a:lin ang="5400000" scaled="0"/>
                </a:gradFill>
              </a:rPr>
              <a:t>Confidential</a:t>
            </a:r>
          </a:p>
        </p:txBody>
      </p:sp>
      <p:sp>
        <p:nvSpPr>
          <p:cNvPr id="6" name="Slide Number Placeholder 4"/>
          <p:cNvSpPr>
            <a:spLocks noGrp="1"/>
          </p:cNvSpPr>
          <p:nvPr>
            <p:ph type="sldNum" sz="quarter" idx="4"/>
          </p:nvPr>
        </p:nvSpPr>
        <p:spPr>
          <a:xfrm>
            <a:off x="11367166" y="6558796"/>
            <a:ext cx="555597"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1044981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ransition>
    <p:fade/>
  </p:transition>
  <p:hf sldNum="0" hdr="0" dt="0"/>
  <p:txStyles>
    <p:titleStyle>
      <a:lvl1pPr algn="l" defTabSz="685710"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6" marR="0" indent="-252086" algn="l" defTabSz="685710"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79" marR="0" indent="-177393"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97"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54"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310"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701"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57"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410"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266"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10" rtl="0" eaLnBrk="1" latinLnBrk="0" hangingPunct="1">
        <a:defRPr sz="1324" kern="1200">
          <a:solidFill>
            <a:schemeClr val="tx1"/>
          </a:solidFill>
          <a:latin typeface="+mn-lt"/>
          <a:ea typeface="+mn-ea"/>
          <a:cs typeface="+mn-cs"/>
        </a:defRPr>
      </a:lvl1pPr>
      <a:lvl2pPr marL="342855" algn="l" defTabSz="685710" rtl="0" eaLnBrk="1" latinLnBrk="0" hangingPunct="1">
        <a:defRPr sz="1324" kern="1200">
          <a:solidFill>
            <a:schemeClr val="tx1"/>
          </a:solidFill>
          <a:latin typeface="+mn-lt"/>
          <a:ea typeface="+mn-ea"/>
          <a:cs typeface="+mn-cs"/>
        </a:defRPr>
      </a:lvl2pPr>
      <a:lvl3pPr marL="685710" algn="l" defTabSz="685710" rtl="0" eaLnBrk="1" latinLnBrk="0" hangingPunct="1">
        <a:defRPr sz="1324" kern="1200">
          <a:solidFill>
            <a:schemeClr val="tx1"/>
          </a:solidFill>
          <a:latin typeface="+mn-lt"/>
          <a:ea typeface="+mn-ea"/>
          <a:cs typeface="+mn-cs"/>
        </a:defRPr>
      </a:lvl3pPr>
      <a:lvl4pPr marL="1028565" algn="l" defTabSz="685710" rtl="0" eaLnBrk="1" latinLnBrk="0" hangingPunct="1">
        <a:defRPr sz="1324" kern="1200">
          <a:solidFill>
            <a:schemeClr val="tx1"/>
          </a:solidFill>
          <a:latin typeface="+mn-lt"/>
          <a:ea typeface="+mn-ea"/>
          <a:cs typeface="+mn-cs"/>
        </a:defRPr>
      </a:lvl4pPr>
      <a:lvl5pPr marL="1371418" algn="l" defTabSz="685710" rtl="0" eaLnBrk="1" latinLnBrk="0" hangingPunct="1">
        <a:defRPr sz="1324" kern="1200">
          <a:solidFill>
            <a:schemeClr val="tx1"/>
          </a:solidFill>
          <a:latin typeface="+mn-lt"/>
          <a:ea typeface="+mn-ea"/>
          <a:cs typeface="+mn-cs"/>
        </a:defRPr>
      </a:lvl5pPr>
      <a:lvl6pPr marL="1714274" algn="l" defTabSz="685710" rtl="0" eaLnBrk="1" latinLnBrk="0" hangingPunct="1">
        <a:defRPr sz="1324" kern="1200">
          <a:solidFill>
            <a:schemeClr val="tx1"/>
          </a:solidFill>
          <a:latin typeface="+mn-lt"/>
          <a:ea typeface="+mn-ea"/>
          <a:cs typeface="+mn-cs"/>
        </a:defRPr>
      </a:lvl6pPr>
      <a:lvl7pPr marL="2057128" algn="l" defTabSz="685710" rtl="0" eaLnBrk="1" latinLnBrk="0" hangingPunct="1">
        <a:defRPr sz="1324" kern="1200">
          <a:solidFill>
            <a:schemeClr val="tx1"/>
          </a:solidFill>
          <a:latin typeface="+mn-lt"/>
          <a:ea typeface="+mn-ea"/>
          <a:cs typeface="+mn-cs"/>
        </a:defRPr>
      </a:lvl7pPr>
      <a:lvl8pPr marL="2399983" algn="l" defTabSz="685710" rtl="0" eaLnBrk="1" latinLnBrk="0" hangingPunct="1">
        <a:defRPr sz="1324" kern="1200">
          <a:solidFill>
            <a:schemeClr val="tx1"/>
          </a:solidFill>
          <a:latin typeface="+mn-lt"/>
          <a:ea typeface="+mn-ea"/>
          <a:cs typeface="+mn-cs"/>
        </a:defRPr>
      </a:lvl8pPr>
      <a:lvl9pPr marL="2742839" algn="l" defTabSz="685710"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30">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562">
          <p15:clr>
            <a:srgbClr val="A4A3A4"/>
          </p15:clr>
        </p15:guide>
        <p15:guide id="11" pos="994">
          <p15:clr>
            <a:srgbClr val="A4A3A4"/>
          </p15:clr>
        </p15:guide>
        <p15:guide id="12" pos="1426">
          <p15:clr>
            <a:srgbClr val="A4A3A4"/>
          </p15:clr>
        </p15:guide>
        <p15:guide id="13" pos="1858">
          <p15:clr>
            <a:srgbClr val="A4A3A4"/>
          </p15:clr>
        </p15:guide>
        <p15:guide id="14" pos="2290">
          <p15:clr>
            <a:srgbClr val="A4A3A4"/>
          </p15:clr>
        </p15:guide>
        <p15:guide id="15" pos="2722">
          <p15:clr>
            <a:srgbClr val="A4A3A4"/>
          </p15:clr>
        </p15:guide>
        <p15:guide id="16" pos="3153">
          <p15:clr>
            <a:srgbClr val="A4A3A4"/>
          </p15:clr>
        </p15:guide>
        <p15:guide id="17" pos="3585">
          <p15:clr>
            <a:srgbClr val="A4A3A4"/>
          </p15:clr>
        </p15:guide>
        <p15:guide id="18" pos="4017">
          <p15:clr>
            <a:srgbClr val="A4A3A4"/>
          </p15:clr>
        </p15:guide>
        <p15:guide id="19" pos="4449">
          <p15:clr>
            <a:srgbClr val="A4A3A4"/>
          </p15:clr>
        </p15:guide>
        <p15:guide id="20" pos="4881">
          <p15:clr>
            <a:srgbClr val="A4A3A4"/>
          </p15:clr>
        </p15:guide>
        <p15:guide id="21" pos="5313">
          <p15:clr>
            <a:srgbClr val="A4A3A4"/>
          </p15:clr>
        </p15:guide>
        <p15:guide id="22" pos="5745">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541549"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3734938" y="6677034"/>
            <a:ext cx="4720568" cy="196836"/>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1078" dirty="0">
                <a:gradFill>
                  <a:gsLst>
                    <a:gs pos="68142">
                      <a:srgbClr val="FFFFFF">
                        <a:lumMod val="50000"/>
                      </a:srgbClr>
                    </a:gs>
                    <a:gs pos="30000">
                      <a:srgbClr val="FFFFFF">
                        <a:lumMod val="50000"/>
                      </a:srgbClr>
                    </a:gs>
                  </a:gsLst>
                  <a:lin ang="5400000" scaled="0"/>
                </a:gradFill>
              </a:rPr>
              <a:t>MICROSOFT CONFIDENTIAL—INTERNAL USE ONLY</a:t>
            </a:r>
          </a:p>
        </p:txBody>
      </p:sp>
    </p:spTree>
    <p:extLst>
      <p:ext uri="{BB962C8B-B14F-4D97-AF65-F5344CB8AC3E}">
        <p14:creationId xmlns:p14="http://schemas.microsoft.com/office/powerpoint/2010/main" val="2487407168"/>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9" r:id="rId2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5261641"/>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6"/>
            <a:ext cx="7171335" cy="1664127"/>
          </a:xfrm>
        </p:spPr>
        <p:txBody>
          <a:bodyPr/>
          <a:lstStyle/>
          <a:p>
            <a:r>
              <a:rPr lang="en-US" b="1" dirty="0"/>
              <a:t>Building the business migration case with Windows Server and SQL Server</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5124278"/>
            <a:ext cx="7171337" cy="1792326"/>
          </a:xfrm>
        </p:spPr>
        <p:txBody>
          <a:bodyPr/>
          <a:lstStyle/>
          <a:p>
            <a:r>
              <a:rPr lang="en-US" dirty="0"/>
              <a:t>August 2022</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1711238"/>
          </a:xfrm>
        </p:spPr>
        <p:txBody>
          <a:bodyPr/>
          <a:lstStyle/>
          <a:p>
            <a:pPr marL="514350" indent="-514350">
              <a:buFont typeface="+mj-lt"/>
              <a:buAutoNum type="arabicPeriod"/>
            </a:pPr>
            <a:r>
              <a:rPr lang="en-US" sz="3200" dirty="0"/>
              <a:t>?</a:t>
            </a:r>
          </a:p>
          <a:p>
            <a:pPr marL="514350" indent="-514350">
              <a:buFont typeface="+mj-lt"/>
              <a:buAutoNum type="arabicPeriod"/>
            </a:pPr>
            <a:r>
              <a:rPr lang="en-US" sz="3200" dirty="0"/>
              <a:t>?</a:t>
            </a:r>
          </a:p>
          <a:p>
            <a:pPr marL="514350" indent="-514350">
              <a:buFont typeface="+mj-lt"/>
              <a:buAutoNum type="arabicPeriod"/>
            </a:pPr>
            <a:r>
              <a:rPr lang="en-US" sz="3200" dirty="0"/>
              <a:t>?</a:t>
            </a:r>
            <a:endParaRPr lang="en-US" dirty="0"/>
          </a:p>
        </p:txBody>
      </p:sp>
    </p:spTree>
    <p:extLst>
      <p:ext uri="{BB962C8B-B14F-4D97-AF65-F5344CB8AC3E}">
        <p14:creationId xmlns:p14="http://schemas.microsoft.com/office/powerpoint/2010/main" val="189690519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descr="Diagram depicting a wide range of Azure services: Domain Controller VM, SQL Server in VM, Web VM, Load Balancer, Azure Backup, Azure Site Recovery, SQL Server AlwaysOn Availability Groups, Traffic Manager, Availability Zones, Web Apps, Storage, VPN Gateway, SQL Database, Front Door"/>
          <p:cNvSpPr>
            <a:spLocks noGrp="1"/>
          </p:cNvSpPr>
          <p:nvPr>
            <p:ph type="title"/>
          </p:nvPr>
        </p:nvSpPr>
        <p:spPr/>
        <p:txBody>
          <a:bodyPr/>
          <a:lstStyle/>
          <a:p>
            <a:r>
              <a:rPr lang="en-US" dirty="0"/>
              <a:t>Common scenarios</a:t>
            </a:r>
          </a:p>
        </p:txBody>
      </p:sp>
    </p:spTree>
    <p:extLst>
      <p:ext uri="{BB962C8B-B14F-4D97-AF65-F5344CB8AC3E}">
        <p14:creationId xmlns:p14="http://schemas.microsoft.com/office/powerpoint/2010/main" val="261474547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rgbClr val="0078D7"/>
        </a:solidFill>
        <a:effectLst/>
      </p:bgPr>
    </p:bg>
    <p:spTree>
      <p:nvGrpSpPr>
        <p:cNvPr id="1" name=""/>
        <p:cNvGrpSpPr/>
        <p:nvPr/>
      </p:nvGrpSpPr>
      <p:grpSpPr>
        <a:xfrm>
          <a:off x="0" y="0"/>
          <a:ext cx="0" cy="0"/>
          <a:chOff x="0" y="0"/>
          <a:chExt cx="0" cy="0"/>
        </a:xfrm>
      </p:grpSpPr>
      <p:sp>
        <p:nvSpPr>
          <p:cNvPr id="2" name="Title 1" descr="Diagram depicting a wide range of Azure services: Domain Controller VM, SQL Server in VM, Web VM, Load Balancer, Azure Backup, Azure Site Recovery, SQL Server AlwaysOn Availability Groups, Traffic Manager, Availability Zones, Web Apps, Storage, VPN Gateway, SQL Database, Front Door"/>
          <p:cNvSpPr>
            <a:spLocks noGrp="1"/>
          </p:cNvSpPr>
          <p:nvPr>
            <p:ph type="title"/>
          </p:nvPr>
        </p:nvSpPr>
        <p:spPr/>
        <p:txBody>
          <a:bodyPr/>
          <a:lstStyle/>
          <a:p>
            <a:r>
              <a:rPr lang="en-US" dirty="0"/>
              <a:t>Common scenarios</a:t>
            </a:r>
          </a:p>
        </p:txBody>
      </p:sp>
      <p:pic>
        <p:nvPicPr>
          <p:cNvPr id="3" name="Picture 2" descr="Diagram showing a wide range of Azure services: Domain Controller VM, SQL Server VM, Web VM, Load Balancer, Azure Backup, Azure Site Recovery, SQL Server AlwaysOn Availability Groups, Traffic Manager, Availability Zones, Web Apps, Storage, VPN Gateway, SQL Database, Front Door">
            <a:extLst>
              <a:ext uri="{FF2B5EF4-FFF2-40B4-BE49-F238E27FC236}">
                <a16:creationId xmlns:a16="http://schemas.microsoft.com/office/drawing/2014/main" id="{A8EEA028-D76B-4130-9840-1A9D336ACF53}"/>
              </a:ext>
            </a:extLst>
          </p:cNvPr>
          <p:cNvPicPr>
            <a:picLocks noChangeAspect="1"/>
          </p:cNvPicPr>
          <p:nvPr/>
        </p:nvPicPr>
        <p:blipFill>
          <a:blip r:embed="rId3"/>
          <a:stretch>
            <a:fillRect/>
          </a:stretch>
        </p:blipFill>
        <p:spPr>
          <a:xfrm>
            <a:off x="0" y="1758314"/>
            <a:ext cx="12192000" cy="4166320"/>
          </a:xfrm>
          <a:prstGeom prst="rect">
            <a:avLst/>
          </a:prstGeom>
        </p:spPr>
      </p:pic>
    </p:spTree>
    <p:extLst>
      <p:ext uri="{BB962C8B-B14F-4D97-AF65-F5344CB8AC3E}">
        <p14:creationId xmlns:p14="http://schemas.microsoft.com/office/powerpoint/2010/main" val="153087220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Design a solution and prepare to present the solution to the target customer audience in a 15-minute chalk-talk format.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1-2 hours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67689371"/>
              </p:ext>
            </p:extLst>
          </p:nvPr>
        </p:nvGraphicFramePr>
        <p:xfrm>
          <a:off x="3095545" y="3791922"/>
          <a:ext cx="8040154" cy="2844496"/>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51125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student guide and be prepared to present your solution to others.</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51125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requirements in your student guide as time allows.</a:t>
                      </a: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511258">
                <a:tc>
                  <a:txBody>
                    <a:bodyPr/>
                    <a:lstStyle/>
                    <a:p>
                      <a:r>
                        <a:rPr lang="en-US" sz="1300" b="1" i="1" dirty="0">
                          <a:latin typeface="Segoe UI" panose="020B0502040204020203" pitchFamily="34" charset="0"/>
                          <a:cs typeface="Segoe UI" panose="020B0502040204020203" pitchFamily="34" charset="0"/>
                        </a:rPr>
                        <a:t>Pricing</a:t>
                      </a:r>
                    </a:p>
                  </a:txBody>
                  <a:tcPr marL="67235" marR="67235" marT="33617" marB="33617"/>
                </a:tc>
                <a:tc>
                  <a:txBody>
                    <a:bodyPr/>
                    <a:lstStyle/>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Provide an estimate of the costs associated with each aspect of your solution, following the questions in your student guide.</a:t>
                      </a:r>
                    </a:p>
                    <a:p>
                      <a:pPr marL="285750" lvl="0" indent="-285750">
                        <a:buFont typeface="Arial" panose="020B0604020202020204" pitchFamily="34" charset="0"/>
                        <a:buChar char="•"/>
                      </a:pP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2199560919"/>
                  </a:ext>
                </a:extLst>
              </a:tr>
              <a:tr h="664358">
                <a:tc>
                  <a:txBody>
                    <a:bodyPr/>
                    <a:lstStyle/>
                    <a:p>
                      <a:r>
                        <a:rPr lang="en-US" sz="1300" b="1" i="1" dirty="0">
                          <a:latin typeface="Segoe UI" panose="020B0502040204020203" pitchFamily="34" charset="0"/>
                          <a:cs typeface="Segoe UI" panose="020B0502040204020203" pitchFamily="34" charset="0"/>
                        </a:rPr>
                        <a:t>Prepare</a:t>
                      </a: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6035498"/>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Present a solution to the target customer in a 15-minute chalk-talk format. </a:t>
            </a:r>
            <a:endParaRPr kumimoji="0" lang="en-US" sz="36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30 minutes (15 minutes for each team to present and receive feedback)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Directions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Pair with another team.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One group is the Microsoft team and the other is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presents their proposed solution to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asks one of the objections from the list of objections in the case study.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responds to the objection.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team gives feedback to the Microsoft team.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Switch roles and repeat Steps 2-6.</a:t>
            </a: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Review the preferred solution for the case study.</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target audience</a:t>
            </a:r>
          </a:p>
        </p:txBody>
      </p:sp>
      <p:sp>
        <p:nvSpPr>
          <p:cNvPr id="3" name="Content Placeholder 2"/>
          <p:cNvSpPr>
            <a:spLocks noGrp="1"/>
          </p:cNvSpPr>
          <p:nvPr>
            <p:ph type="body" sz="quarter" idx="10"/>
          </p:nvPr>
        </p:nvSpPr>
        <p:spPr>
          <a:xfrm>
            <a:off x="269239" y="1189177"/>
            <a:ext cx="11653523" cy="2252924"/>
          </a:xfrm>
        </p:spPr>
        <p:txBody>
          <a:bodyPr/>
          <a:lstStyle/>
          <a:p>
            <a:r>
              <a:rPr lang="en-US" sz="3200" dirty="0">
                <a:latin typeface="Segoe UI Semibold" panose="020B0702040204020203" pitchFamily="34" charset="0"/>
                <a:cs typeface="Segoe UI Semibold" panose="020B0702040204020203" pitchFamily="34" charset="0"/>
              </a:rPr>
              <a:t>Kaylee Frye</a:t>
            </a:r>
            <a:r>
              <a:rPr lang="en-US" sz="3200" dirty="0"/>
              <a:t>, CTO</a:t>
            </a:r>
          </a:p>
          <a:p>
            <a:r>
              <a:rPr lang="en-US" sz="3200" dirty="0">
                <a:latin typeface="Segoe UI Semibold" panose="020B0702040204020203" pitchFamily="34" charset="0"/>
                <a:cs typeface="Segoe UI Semibold" panose="020B0702040204020203" pitchFamily="34" charset="0"/>
              </a:rPr>
              <a:t>?</a:t>
            </a:r>
            <a:r>
              <a:rPr lang="en-US" sz="3200" dirty="0"/>
              <a:t>, Role</a:t>
            </a:r>
          </a:p>
          <a:p>
            <a:r>
              <a:rPr lang="en-US" sz="3200" dirty="0">
                <a:latin typeface="Segoe UI Semibold" panose="020B0702040204020203" pitchFamily="34" charset="0"/>
                <a:cs typeface="Segoe UI Semibold" panose="020B0702040204020203" pitchFamily="34" charset="0"/>
              </a:rPr>
              <a:t>?</a:t>
            </a:r>
            <a:r>
              <a:rPr lang="en-US" sz="3200" dirty="0"/>
              <a:t>, Role</a:t>
            </a:r>
          </a:p>
          <a:p>
            <a:r>
              <a:rPr lang="en-US" sz="3200" dirty="0">
                <a:latin typeface="Segoe UI Semibold" panose="020B0702040204020203" pitchFamily="34" charset="0"/>
                <a:cs typeface="Segoe UI Semibold" panose="020B0702040204020203" pitchFamily="34" charset="0"/>
              </a:rPr>
              <a:t>?</a:t>
            </a:r>
            <a:r>
              <a:rPr lang="en-US" sz="3200" dirty="0"/>
              <a:t>, Role</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Outcome 1</a:t>
            </a:r>
          </a:p>
        </p:txBody>
      </p:sp>
      <p:sp>
        <p:nvSpPr>
          <p:cNvPr id="4" name="Text Placeholder 3">
            <a:extLst>
              <a:ext uri="{FF2B5EF4-FFF2-40B4-BE49-F238E27FC236}">
                <a16:creationId xmlns:a16="http://schemas.microsoft.com/office/drawing/2014/main" id="{36E9075A-B9AD-4E5B-9193-F34DB65D2D3A}"/>
              </a:ext>
            </a:extLst>
          </p:cNvPr>
          <p:cNvSpPr>
            <a:spLocks noGrp="1"/>
          </p:cNvSpPr>
          <p:nvPr>
            <p:ph type="body" sz="quarter" idx="10"/>
          </p:nvPr>
        </p:nvSpPr>
        <p:spPr>
          <a:xfrm>
            <a:off x="269239" y="1189177"/>
            <a:ext cx="6248917" cy="1329595"/>
          </a:xfrm>
        </p:spPr>
        <p:txBody>
          <a:bodyPr/>
          <a:lstStyle/>
          <a:p>
            <a:r>
              <a:rPr lang="en-IE" sz="2400" dirty="0"/>
              <a:t>?</a:t>
            </a:r>
          </a:p>
          <a:p>
            <a:r>
              <a:rPr lang="en-IE" sz="2400" dirty="0"/>
              <a:t>?</a:t>
            </a:r>
          </a:p>
          <a:p>
            <a:r>
              <a:rPr lang="en-IE" sz="2400" dirty="0"/>
              <a:t>?</a:t>
            </a:r>
          </a:p>
        </p:txBody>
      </p:sp>
    </p:spTree>
    <p:extLst>
      <p:ext uri="{BB962C8B-B14F-4D97-AF65-F5344CB8AC3E}">
        <p14:creationId xmlns:p14="http://schemas.microsoft.com/office/powerpoint/2010/main" val="125581018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Outcome 2</a:t>
            </a:r>
          </a:p>
        </p:txBody>
      </p:sp>
      <p:sp>
        <p:nvSpPr>
          <p:cNvPr id="4" name="Text Placeholder 3">
            <a:extLst>
              <a:ext uri="{FF2B5EF4-FFF2-40B4-BE49-F238E27FC236}">
                <a16:creationId xmlns:a16="http://schemas.microsoft.com/office/drawing/2014/main" id="{36E9075A-B9AD-4E5B-9193-F34DB65D2D3A}"/>
              </a:ext>
            </a:extLst>
          </p:cNvPr>
          <p:cNvSpPr>
            <a:spLocks noGrp="1"/>
          </p:cNvSpPr>
          <p:nvPr>
            <p:ph type="body" sz="quarter" idx="10"/>
          </p:nvPr>
        </p:nvSpPr>
        <p:spPr>
          <a:xfrm>
            <a:off x="269239" y="1189177"/>
            <a:ext cx="6248917" cy="1329595"/>
          </a:xfrm>
        </p:spPr>
        <p:txBody>
          <a:bodyPr/>
          <a:lstStyle/>
          <a:p>
            <a:r>
              <a:rPr lang="en-IE" sz="2400" dirty="0"/>
              <a:t>?</a:t>
            </a:r>
          </a:p>
          <a:p>
            <a:r>
              <a:rPr lang="en-IE" sz="2400" dirty="0"/>
              <a:t>?</a:t>
            </a:r>
          </a:p>
          <a:p>
            <a:r>
              <a:rPr lang="en-IE" sz="2400" dirty="0"/>
              <a:t>?</a:t>
            </a:r>
          </a:p>
        </p:txBody>
      </p:sp>
    </p:spTree>
    <p:extLst>
      <p:ext uri="{BB962C8B-B14F-4D97-AF65-F5344CB8AC3E}">
        <p14:creationId xmlns:p14="http://schemas.microsoft.com/office/powerpoint/2010/main" val="180137084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2697662"/>
          </a:xfrm>
        </p:spPr>
        <p:txBody>
          <a:bodyPr/>
          <a:lstStyle/>
          <a:p>
            <a:pPr lvl="0"/>
            <a:r>
              <a:rPr lang="en-US" sz="3600" dirty="0">
                <a:latin typeface="Segoe UI Semibold" panose="020B0702040204020203" pitchFamily="34" charset="0"/>
                <a:cs typeface="Segoe UI Semibold" panose="020B0702040204020203" pitchFamily="34" charset="0"/>
              </a:rPr>
              <a:t>Objection</a:t>
            </a:r>
            <a:r>
              <a:rPr lang="en-US" sz="3600" dirty="0"/>
              <a:t> </a:t>
            </a:r>
          </a:p>
          <a:p>
            <a:r>
              <a:rPr lang="en-US" sz="2400" dirty="0">
                <a:latin typeface="+mn-lt"/>
              </a:rPr>
              <a:t>?</a:t>
            </a:r>
          </a:p>
          <a:p>
            <a:endParaRPr lang="en-US" sz="1100" dirty="0"/>
          </a:p>
          <a:p>
            <a:r>
              <a:rPr lang="en-US" sz="3600" dirty="0">
                <a:latin typeface="Segoe UI Semibold" panose="020B0702040204020203" pitchFamily="34" charset="0"/>
                <a:cs typeface="Segoe UI Semibold" panose="020B0702040204020203" pitchFamily="34" charset="0"/>
              </a:rPr>
              <a:t>Potential answer</a:t>
            </a:r>
          </a:p>
          <a:p>
            <a:pPr marL="342900" indent="-342900">
              <a:buFont typeface="Arial" panose="020B0604020202020204" pitchFamily="34" charset="0"/>
              <a:buChar char="•"/>
            </a:pPr>
            <a:r>
              <a:rPr lang="en-US" sz="2400" dirty="0">
                <a:latin typeface="+mn-lt"/>
              </a:rPr>
              <a:t>?</a:t>
            </a:r>
          </a:p>
          <a:p>
            <a:pPr marL="342900" indent="-342900">
              <a:buFont typeface="Arial" panose="020B0604020202020204" pitchFamily="34" charset="0"/>
              <a:buChar char="•"/>
            </a:pPr>
            <a:r>
              <a:rPr lang="en-US" sz="2400" dirty="0">
                <a:latin typeface="+mn-lt"/>
              </a:rPr>
              <a:t>?</a:t>
            </a:r>
          </a:p>
        </p:txBody>
      </p:sp>
    </p:spTree>
    <p:extLst>
      <p:ext uri="{BB962C8B-B14F-4D97-AF65-F5344CB8AC3E}">
        <p14:creationId xmlns:p14="http://schemas.microsoft.com/office/powerpoint/2010/main" val="201594327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5" name="Text Placeholder 4">
            <a:extLst>
              <a:ext uri="{FF2B5EF4-FFF2-40B4-BE49-F238E27FC236}">
                <a16:creationId xmlns:a16="http://schemas.microsoft.com/office/drawing/2014/main" id="{48AAB716-5551-4060-8AF9-26CEC09CA5F9}"/>
              </a:ext>
            </a:extLst>
          </p:cNvPr>
          <p:cNvSpPr>
            <a:spLocks noGrp="1"/>
          </p:cNvSpPr>
          <p:nvPr>
            <p:ph type="body" sz="quarter" idx="10"/>
          </p:nvPr>
        </p:nvSpPr>
        <p:spPr>
          <a:xfrm>
            <a:off x="269239" y="1189177"/>
            <a:ext cx="11653523" cy="5318379"/>
          </a:xfrm>
        </p:spPr>
        <p:txBody>
          <a:bodyPr vert="horz" wrap="square" lIns="146304" tIns="91440" rIns="146304" bIns="91440" rtlCol="0" anchor="t">
            <a:spAutoFit/>
          </a:bodyPr>
          <a:lstStyle/>
          <a:p>
            <a:r>
              <a:rPr lang="en-US" sz="2400" dirty="0"/>
              <a:t>In this whiteboard design session, you will look at how to design for converting/extending an existing IaaS deployment for resiliency. Throughout the whiteboard design session, you will look at the various configuration options and services to help build resilient architectures.</a:t>
            </a:r>
          </a:p>
          <a:p>
            <a:br>
              <a:rPr lang="en-US" sz="2400" dirty="0"/>
            </a:br>
            <a:r>
              <a:rPr lang="en-US" sz="2400" dirty="0"/>
              <a:t>At the end of the workshop, you will be better able to design and use resiliency concepts including high availability with Availability Zones, disaster recovery for virtual machines to another region using Azure Site Recovery, and SQL Server high availability and disaster recovery using AlwaysOn Availability Groups. You will also learn how to assess the availability SLA, RPO and RTO of your design, and how to use Azure Backup to protect and secure your SQL data and VMs against corruption and loss.</a:t>
            </a:r>
          </a:p>
          <a:p>
            <a:br>
              <a:rPr lang="en-US" sz="2400" dirty="0"/>
            </a:br>
            <a:r>
              <a:rPr lang="en-US" sz="2400" dirty="0"/>
              <a:t>You will also discuss how to achieve a similar level of resiliency for a PaaS-based implementation the same application, based on Azure App Service and Azure SQL Database. Finally, you will consider the costs associated with both approaches.</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quote</a:t>
            </a:r>
          </a:p>
        </p:txBody>
      </p:sp>
      <p:sp>
        <p:nvSpPr>
          <p:cNvPr id="6" name="Text Placeholder 5">
            <a:extLst>
              <a:ext uri="{FF2B5EF4-FFF2-40B4-BE49-F238E27FC236}">
                <a16:creationId xmlns:a16="http://schemas.microsoft.com/office/drawing/2014/main" id="{21B5D2FE-90F5-4153-8757-F1B74423A16A}"/>
              </a:ext>
            </a:extLst>
          </p:cNvPr>
          <p:cNvSpPr>
            <a:spLocks noGrp="1"/>
          </p:cNvSpPr>
          <p:nvPr>
            <p:ph type="body" sz="quarter" idx="10"/>
          </p:nvPr>
        </p:nvSpPr>
        <p:spPr>
          <a:xfrm>
            <a:off x="271557" y="1385120"/>
            <a:ext cx="11653523" cy="2048702"/>
          </a:xfrm>
        </p:spPr>
        <p:txBody>
          <a:bodyPr/>
          <a:lstStyle/>
          <a:p>
            <a:r>
              <a:rPr lang="en-US" sz="2800" i="1" dirty="0"/>
              <a:t>“?”</a:t>
            </a:r>
          </a:p>
          <a:p>
            <a:endParaRPr lang="en-US" sz="2800" i="1" dirty="0"/>
          </a:p>
          <a:p>
            <a:pPr lvl="2"/>
            <a:r>
              <a:rPr lang="en-US" sz="2000" dirty="0"/>
              <a:t>— Kaylee Frye, CTO, Tailspin Toys</a:t>
            </a:r>
          </a:p>
          <a:p>
            <a:endParaRPr lang="en-US" dirty="0"/>
          </a:p>
        </p:txBody>
      </p:sp>
    </p:spTree>
    <p:extLst>
      <p:ext uri="{BB962C8B-B14F-4D97-AF65-F5344CB8AC3E}">
        <p14:creationId xmlns:p14="http://schemas.microsoft.com/office/powerpoint/2010/main" val="370343696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58428" y="1741246"/>
            <a:ext cx="7247965" cy="259763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Analyze your customer needs.</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situation</a:t>
            </a:r>
          </a:p>
        </p:txBody>
      </p:sp>
      <p:sp>
        <p:nvSpPr>
          <p:cNvPr id="3" name="Content Placeholder 2"/>
          <p:cNvSpPr>
            <a:spLocks noGrp="1"/>
          </p:cNvSpPr>
          <p:nvPr>
            <p:ph type="body" sz="quarter" idx="10"/>
          </p:nvPr>
        </p:nvSpPr>
        <p:spPr>
          <a:xfrm>
            <a:off x="269239" y="1189177"/>
            <a:ext cx="11653523" cy="1520416"/>
          </a:xfrm>
        </p:spPr>
        <p:txBody>
          <a:bodyPr/>
          <a:lstStyle/>
          <a:p>
            <a:r>
              <a:rPr lang="en-US" sz="2800" dirty="0"/>
              <a:t>?</a:t>
            </a:r>
          </a:p>
          <a:p>
            <a:r>
              <a:rPr lang="en-US" sz="2800" dirty="0"/>
              <a:t>?</a:t>
            </a:r>
          </a:p>
          <a:p>
            <a:r>
              <a:rPr lang="en-US" sz="2800" dirty="0"/>
              <a:t>?</a:t>
            </a:r>
          </a:p>
        </p:txBody>
      </p:sp>
    </p:spTree>
    <p:extLst>
      <p:ext uri="{BB962C8B-B14F-4D97-AF65-F5344CB8AC3E}">
        <p14:creationId xmlns:p14="http://schemas.microsoft.com/office/powerpoint/2010/main" val="21394062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situation - continued</a:t>
            </a:r>
          </a:p>
        </p:txBody>
      </p:sp>
      <p:sp>
        <p:nvSpPr>
          <p:cNvPr id="3" name="Content Placeholder 2"/>
          <p:cNvSpPr>
            <a:spLocks noGrp="1"/>
          </p:cNvSpPr>
          <p:nvPr>
            <p:ph type="body" sz="quarter" idx="10"/>
          </p:nvPr>
        </p:nvSpPr>
        <p:spPr>
          <a:xfrm>
            <a:off x="269239" y="1189177"/>
            <a:ext cx="11653523" cy="1520416"/>
          </a:xfrm>
        </p:spPr>
        <p:txBody>
          <a:bodyPr/>
          <a:lstStyle/>
          <a:p>
            <a:r>
              <a:rPr lang="en-US" sz="2800" dirty="0"/>
              <a:t>?</a:t>
            </a:r>
          </a:p>
          <a:p>
            <a:r>
              <a:rPr lang="en-US" sz="2800" dirty="0"/>
              <a:t>?</a:t>
            </a:r>
          </a:p>
          <a:p>
            <a:r>
              <a:rPr lang="en-US" sz="2800" dirty="0"/>
              <a:t>?</a:t>
            </a:r>
          </a:p>
        </p:txBody>
      </p:sp>
    </p:spTree>
    <p:extLst>
      <p:ext uri="{BB962C8B-B14F-4D97-AF65-F5344CB8AC3E}">
        <p14:creationId xmlns:p14="http://schemas.microsoft.com/office/powerpoint/2010/main" val="59826585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Active Directory Configuration</a:t>
            </a:r>
          </a:p>
        </p:txBody>
      </p:sp>
      <p:sp>
        <p:nvSpPr>
          <p:cNvPr id="30" name="Text Placeholder 29">
            <a:extLst>
              <a:ext uri="{FF2B5EF4-FFF2-40B4-BE49-F238E27FC236}">
                <a16:creationId xmlns:a16="http://schemas.microsoft.com/office/drawing/2014/main" id="{04A24531-2D0F-4126-9F8A-57456672C08A}"/>
              </a:ext>
            </a:extLst>
          </p:cNvPr>
          <p:cNvSpPr>
            <a:spLocks noGrp="1"/>
          </p:cNvSpPr>
          <p:nvPr>
            <p:ph type="body" sz="quarter" idx="10"/>
          </p:nvPr>
        </p:nvSpPr>
        <p:spPr>
          <a:xfrm>
            <a:off x="269240" y="1915064"/>
            <a:ext cx="5678674" cy="2724134"/>
          </a:xfrm>
        </p:spPr>
        <p:txBody>
          <a:bodyPr/>
          <a:lstStyle/>
          <a:p>
            <a:r>
              <a:rPr lang="en-US" sz="2800" dirty="0"/>
              <a:t>Currently have a single domain controller deployed in west central US</a:t>
            </a:r>
          </a:p>
          <a:p>
            <a:endParaRPr lang="en-US" sz="2800" dirty="0"/>
          </a:p>
          <a:p>
            <a:r>
              <a:rPr lang="en-US" sz="2800" dirty="0"/>
              <a:t>Connectivity is enabled with a site-to-site VPN gateway</a:t>
            </a:r>
          </a:p>
          <a:p>
            <a:endParaRPr lang="en-US" dirty="0"/>
          </a:p>
        </p:txBody>
      </p:sp>
      <p:pic>
        <p:nvPicPr>
          <p:cNvPr id="5" name="Picture 4" descr="This image represents a single domain controller in the West Central US region with a site to site VPN gateway connecting the on-premises environment with the cloud.">
            <a:extLst>
              <a:ext uri="{FF2B5EF4-FFF2-40B4-BE49-F238E27FC236}">
                <a16:creationId xmlns:a16="http://schemas.microsoft.com/office/drawing/2014/main" id="{5E93E597-2E80-4B10-9DEF-85834DFCF0CF}"/>
              </a:ext>
            </a:extLst>
          </p:cNvPr>
          <p:cNvPicPr>
            <a:picLocks noChangeAspect="1"/>
          </p:cNvPicPr>
          <p:nvPr/>
        </p:nvPicPr>
        <p:blipFill>
          <a:blip r:embed="rId3"/>
          <a:stretch>
            <a:fillRect/>
          </a:stretch>
        </p:blipFill>
        <p:spPr>
          <a:xfrm>
            <a:off x="6608885" y="1427672"/>
            <a:ext cx="4125552" cy="4757468"/>
          </a:xfrm>
          <a:prstGeom prst="rect">
            <a:avLst/>
          </a:prstGeom>
        </p:spPr>
      </p:pic>
    </p:spTree>
    <p:extLst>
      <p:ext uri="{BB962C8B-B14F-4D97-AF65-F5344CB8AC3E}">
        <p14:creationId xmlns:p14="http://schemas.microsoft.com/office/powerpoint/2010/main" val="251025673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configuration for claims application</a:t>
            </a:r>
          </a:p>
        </p:txBody>
      </p:sp>
      <p:sp>
        <p:nvSpPr>
          <p:cNvPr id="11" name="Text Placeholder 10">
            <a:extLst>
              <a:ext uri="{FF2B5EF4-FFF2-40B4-BE49-F238E27FC236}">
                <a16:creationId xmlns:a16="http://schemas.microsoft.com/office/drawing/2014/main" id="{1BD96DDA-972A-4A2F-B58A-273E632474ED}"/>
              </a:ext>
            </a:extLst>
          </p:cNvPr>
          <p:cNvSpPr>
            <a:spLocks noGrp="1"/>
          </p:cNvSpPr>
          <p:nvPr>
            <p:ph type="body" sz="quarter" idx="10"/>
          </p:nvPr>
        </p:nvSpPr>
        <p:spPr>
          <a:xfrm>
            <a:off x="269240" y="1686464"/>
            <a:ext cx="5463014" cy="4344716"/>
          </a:xfrm>
        </p:spPr>
        <p:txBody>
          <a:bodyPr/>
          <a:lstStyle/>
          <a:p>
            <a:r>
              <a:rPr lang="en-US" sz="3200" dirty="0"/>
              <a:t>Web servers deployed into an availability set</a:t>
            </a:r>
          </a:p>
          <a:p>
            <a:endParaRPr lang="en-US" sz="3200" dirty="0"/>
          </a:p>
          <a:p>
            <a:r>
              <a:rPr lang="en-US" sz="3200" dirty="0"/>
              <a:t>SQL Server backend</a:t>
            </a:r>
            <a:br>
              <a:rPr lang="en-US" sz="3200" dirty="0"/>
            </a:br>
            <a:r>
              <a:rPr lang="en-US" sz="3200" dirty="0"/>
              <a:t>(single VM)</a:t>
            </a:r>
          </a:p>
          <a:p>
            <a:endParaRPr lang="en-US" sz="3200" dirty="0"/>
          </a:p>
          <a:p>
            <a:r>
              <a:rPr lang="en-US" sz="3200" dirty="0"/>
              <a:t>West Central US</a:t>
            </a:r>
          </a:p>
          <a:p>
            <a:endParaRPr lang="en-US" dirty="0"/>
          </a:p>
        </p:txBody>
      </p:sp>
      <p:pic>
        <p:nvPicPr>
          <p:cNvPr id="4" name="Picture 3" descr="The SQL and Web Server Current Implementation diagram depicts three virtual machines behind a load balancer and availability set, and a single virtual machine for SQL server with two disks for data.">
            <a:extLst>
              <a:ext uri="{FF2B5EF4-FFF2-40B4-BE49-F238E27FC236}">
                <a16:creationId xmlns:a16="http://schemas.microsoft.com/office/drawing/2014/main" id="{FF9CD701-825D-4984-8FBD-42BF8752629D}"/>
              </a:ext>
            </a:extLst>
          </p:cNvPr>
          <p:cNvPicPr>
            <a:picLocks noChangeAspect="1"/>
          </p:cNvPicPr>
          <p:nvPr/>
        </p:nvPicPr>
        <p:blipFill>
          <a:blip r:embed="rId3"/>
          <a:stretch>
            <a:fillRect/>
          </a:stretch>
        </p:blipFill>
        <p:spPr>
          <a:xfrm>
            <a:off x="6927011" y="1367873"/>
            <a:ext cx="4499056" cy="5200616"/>
          </a:xfrm>
          <a:prstGeom prst="rect">
            <a:avLst/>
          </a:prstGeom>
        </p:spPr>
      </p:pic>
    </p:spTree>
    <p:extLst>
      <p:ext uri="{BB962C8B-B14F-4D97-AF65-F5344CB8AC3E}">
        <p14:creationId xmlns:p14="http://schemas.microsoft.com/office/powerpoint/2010/main" val="192808880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needs</a:t>
            </a:r>
          </a:p>
        </p:txBody>
      </p:sp>
      <p:sp>
        <p:nvSpPr>
          <p:cNvPr id="3" name="Content Placeholder 2"/>
          <p:cNvSpPr>
            <a:spLocks noGrp="1"/>
          </p:cNvSpPr>
          <p:nvPr>
            <p:ph type="body" sz="quarter" idx="10"/>
          </p:nvPr>
        </p:nvSpPr>
        <p:spPr>
          <a:xfrm>
            <a:off x="269239" y="1189177"/>
            <a:ext cx="11653523" cy="2252924"/>
          </a:xfrm>
        </p:spPr>
        <p:txBody>
          <a:bodyPr/>
          <a:lstStyle/>
          <a:p>
            <a:pPr marL="742950" indent="-742950">
              <a:buFont typeface="+mj-lt"/>
              <a:buAutoNum type="arabicPeriod"/>
            </a:pPr>
            <a:r>
              <a:rPr lang="en-US" sz="3200" dirty="0"/>
              <a:t>?</a:t>
            </a:r>
          </a:p>
          <a:p>
            <a:pPr marL="742950" indent="-742950">
              <a:buFont typeface="+mj-lt"/>
              <a:buAutoNum type="arabicPeriod"/>
            </a:pPr>
            <a:r>
              <a:rPr lang="en-US" sz="3200" dirty="0"/>
              <a:t>?</a:t>
            </a:r>
          </a:p>
          <a:p>
            <a:pPr marL="742950" indent="-742950">
              <a:buFont typeface="+mj-lt"/>
              <a:buAutoNum type="arabicPeriod"/>
            </a:pPr>
            <a:r>
              <a:rPr lang="en-US" sz="3200" dirty="0"/>
              <a:t>?</a:t>
            </a:r>
          </a:p>
          <a:p>
            <a:endParaRPr lang="en-US" sz="3200" dirty="0"/>
          </a:p>
        </p:txBody>
      </p:sp>
    </p:spTree>
    <p:extLst>
      <p:ext uri="{BB962C8B-B14F-4D97-AF65-F5344CB8AC3E}">
        <p14:creationId xmlns:p14="http://schemas.microsoft.com/office/powerpoint/2010/main" val="228088347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needs - continued</a:t>
            </a:r>
          </a:p>
        </p:txBody>
      </p:sp>
      <p:sp>
        <p:nvSpPr>
          <p:cNvPr id="3" name="Content Placeholder 2"/>
          <p:cNvSpPr>
            <a:spLocks noGrp="1"/>
          </p:cNvSpPr>
          <p:nvPr>
            <p:ph type="body" sz="quarter" idx="10"/>
          </p:nvPr>
        </p:nvSpPr>
        <p:spPr>
          <a:xfrm>
            <a:off x="269240" y="1322992"/>
            <a:ext cx="11653523" cy="3237809"/>
          </a:xfrm>
        </p:spPr>
        <p:txBody>
          <a:bodyPr/>
          <a:lstStyle/>
          <a:p>
            <a:pPr marL="742950" indent="-742950">
              <a:buFont typeface="+mj-lt"/>
              <a:buAutoNum type="arabicPeriod" startAt="4"/>
            </a:pPr>
            <a:r>
              <a:rPr lang="en-US" sz="3200" dirty="0"/>
              <a:t>?</a:t>
            </a:r>
          </a:p>
          <a:p>
            <a:pPr marL="742950" indent="-742950">
              <a:buFont typeface="+mj-lt"/>
              <a:buAutoNum type="arabicPeriod" startAt="4"/>
            </a:pPr>
            <a:r>
              <a:rPr lang="en-US" sz="3200" dirty="0"/>
              <a:t>?</a:t>
            </a:r>
          </a:p>
          <a:p>
            <a:pPr marL="742950" indent="-742950">
              <a:buFont typeface="+mj-lt"/>
              <a:buAutoNum type="arabicPeriod" startAt="4"/>
            </a:pPr>
            <a:r>
              <a:rPr lang="en-US" sz="3200" dirty="0"/>
              <a:t>?</a:t>
            </a:r>
          </a:p>
          <a:p>
            <a:pPr marL="742950" indent="-742950">
              <a:buFont typeface="+mj-lt"/>
              <a:buAutoNum type="arabicPeriod" startAt="4"/>
            </a:pPr>
            <a:endParaRPr lang="en-US" sz="3200" dirty="0"/>
          </a:p>
          <a:p>
            <a:pPr marL="0" indent="0">
              <a:buNone/>
            </a:pPr>
            <a:r>
              <a:rPr lang="en-US" sz="3200" dirty="0"/>
              <a:t>Contoso also want to fully understand the costs associated with each of 1 – 6 above.</a:t>
            </a:r>
          </a:p>
        </p:txBody>
      </p:sp>
    </p:spTree>
    <p:extLst>
      <p:ext uri="{BB962C8B-B14F-4D97-AF65-F5344CB8AC3E}">
        <p14:creationId xmlns:p14="http://schemas.microsoft.com/office/powerpoint/2010/main" val="1447668670"/>
      </p:ext>
    </p:extLst>
  </p:cSld>
  <p:clrMapOvr>
    <a:masterClrMapping/>
  </p:clrMapOvr>
  <p:transition>
    <p:fade/>
  </p:transition>
</p:sld>
</file>

<file path=ppt/theme/theme1.xml><?xml version="1.0" encoding="utf-8"?>
<a:theme xmlns:a="http://schemas.openxmlformats.org/drawingml/2006/main" name="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1_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3.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A26E40F2-DB1A-4ED5-85D8-FAE814896E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5A22677-9165-4AB6-9580-CE94CCD209C5}">
  <ds:schemaRefs>
    <ds:schemaRef ds:uri="http://schemas.microsoft.com/sharepoint/v3/contenttype/forms"/>
  </ds:schemaRefs>
</ds:datastoreItem>
</file>

<file path=customXml/itemProps3.xml><?xml version="1.0" encoding="utf-8"?>
<ds:datastoreItem xmlns:ds="http://schemas.openxmlformats.org/officeDocument/2006/customXml" ds:itemID="{7D07577D-30E5-48FB-B81C-E1B9EAC126B5}">
  <ds:schemaRefs>
    <ds:schemaRef ds:uri="http://schemas.openxmlformats.org/package/2006/metadata/core-properties"/>
    <ds:schemaRef ds:uri="http://schemas.microsoft.com/office/infopath/2007/PartnerControls"/>
    <ds:schemaRef ds:uri="http://purl.org/dc/terms/"/>
    <ds:schemaRef ds:uri="2023ac63-7b75-4916-a9ee-591457758eee"/>
    <ds:schemaRef ds:uri="http://schemas.microsoft.com/office/2006/documentManagement/types"/>
    <ds:schemaRef ds:uri="d9c797ad-d7c3-4982-82b7-81352a75e4a5"/>
    <ds:schemaRef ds:uri="http://schemas.microsoft.com/sharepoint/v3"/>
    <ds:schemaRef ds:uri="http://purl.org/dc/elements/1.1/"/>
    <ds:schemaRef ds:uri="http://schemas.microsoft.com/office/2006/metadata/properties"/>
    <ds:schemaRef ds:uri="http://www.w3.org/XML/1998/namespace"/>
    <ds:schemaRef ds:uri="http://purl.org/dc/dcmitype/"/>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627</Words>
  <Application>Microsoft Macintosh PowerPoint</Application>
  <PresentationFormat>Widescreen</PresentationFormat>
  <Paragraphs>130</Paragraphs>
  <Slides>20</Slides>
  <Notes>20</Notes>
  <HiddenSlides>3</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20</vt:i4>
      </vt:variant>
    </vt:vector>
  </HeadingPairs>
  <TitlesOfParts>
    <vt:vector size="32" baseType="lpstr">
      <vt:lpstr>Arial</vt:lpstr>
      <vt:lpstr>Calibri</vt:lpstr>
      <vt:lpstr>Consolas</vt:lpstr>
      <vt:lpstr>Segoe Pro Light</vt:lpstr>
      <vt:lpstr>Segoe UI</vt:lpstr>
      <vt:lpstr>Segoe UI Light</vt:lpstr>
      <vt:lpstr>Segoe UI Semibold</vt:lpstr>
      <vt:lpstr>Segoe UI Semilight</vt:lpstr>
      <vt:lpstr>Wingdings</vt:lpstr>
      <vt:lpstr>Server and Cloud 2013</vt:lpstr>
      <vt:lpstr>1_Windows Azure</vt:lpstr>
      <vt:lpstr>C+E Readiness Template</vt:lpstr>
      <vt:lpstr>Building the business migration case with Windows Server and SQL Server</vt:lpstr>
      <vt:lpstr>Abstract and learning objectives</vt:lpstr>
      <vt:lpstr>Step 1: Review the customer case study</vt:lpstr>
      <vt:lpstr>Customer situation</vt:lpstr>
      <vt:lpstr>Customer situation - continued</vt:lpstr>
      <vt:lpstr>Current Active Directory Configuration</vt:lpstr>
      <vt:lpstr>Current configuration for claims application</vt:lpstr>
      <vt:lpstr>Customer needs</vt:lpstr>
      <vt:lpstr>Customer needs - continued</vt:lpstr>
      <vt:lpstr>Customer objections</vt:lpstr>
      <vt:lpstr>Common scenarios</vt:lpstr>
      <vt:lpstr>Common scenarios</vt:lpstr>
      <vt:lpstr>Step 2: Design the solution</vt:lpstr>
      <vt:lpstr>Step 3: Present the solution</vt:lpstr>
      <vt:lpstr>Wrap-up</vt:lpstr>
      <vt:lpstr>Preferred target audience</vt:lpstr>
      <vt:lpstr>Solution Outcome 1</vt:lpstr>
      <vt:lpstr>Solution Outcome 2</vt:lpstr>
      <vt:lpstr>Customer objections</vt:lpstr>
      <vt:lpstr>Customer quote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resilient IaaS architecture</dc:title>
  <dc:creator/>
  <cp:lastModifiedBy/>
  <cp:revision>3</cp:revision>
  <dcterms:modified xsi:type="dcterms:W3CDTF">2022-08-30T21:26:43Z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2018-02-08T01:47:05.8758115Z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0x010100D15DFA3690A15B4081582BBCC6BEAC3E</vt:lpwstr>
  </property>
</Properties>
</file>