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  <p:sldMasterId id="2147483667" r:id="rId5"/>
  </p:sldMasterIdLst>
  <p:notesMasterIdLst>
    <p:notesMasterId r:id="rId8"/>
  </p:notesMasterIdLst>
  <p:sldIdLst>
    <p:sldId id="256" r:id="rId6"/>
    <p:sldId id="257" r:id="rId7"/>
  </p:sldIdLst>
  <p:sldSz cx="7772400" cy="10058400"/>
  <p:notesSz cx="6858000" cy="9144000"/>
  <p:defaultTextStyle>
    <a:defPPr>
      <a:defRPr lang="en-US"/>
    </a:defPPr>
    <a:lvl1pPr marL="0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3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A5E"/>
    <a:srgbClr val="33477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35" autoAdjust="0"/>
  </p:normalViewPr>
  <p:slideViewPr>
    <p:cSldViewPr snapToGrid="0">
      <p:cViewPr varScale="1">
        <p:scale>
          <a:sx n="71" d="100"/>
          <a:sy n="71" d="100"/>
        </p:scale>
        <p:origin x="3018" y="84"/>
      </p:cViewPr>
      <p:guideLst>
        <p:guide orient="horz" pos="3168"/>
        <p:guide pos="3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D4FBD-359B-464A-83DC-F19BE73932BA}" type="datetimeFigureOut">
              <a:rPr lang="en-US" smtClean="0"/>
              <a:t>2022-11-07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BF18F-8257-4920-BD92-8F5DDB24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0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of workshop: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Enter the product or service followed by the overall category of the workshop in the following format: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“Office 365 SharePoint Online: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Administration and Configuration”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Description: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Duration: The number of days the workshop runs, for example, </a:t>
            </a:r>
            <a:r>
              <a:rPr lang="en-US" b="1" dirty="0"/>
              <a:t>“3 days”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Focus Area: The main areas that the workshop covers. These should relate directly to the learning objectives, for example: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Upgrade, Migration and Deployment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Difficulty levels: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/>
              <a:t>100 - Basic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/>
              <a:t>200 - Intermediate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/>
              <a:t>300 – Advanced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/>
              <a:t>400 - Expert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Overview: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A short one or two sentence summary of the workshop.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Objectives: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A list of the learning objectives to be addressed during the workshop. This list should relate directly to the agenda.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Key Takeaways: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A bulleted summary of the key points the students should understand upon completion of the workshop. 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Agenda: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A title-only list of the workshop modules for each day. 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BF18F-8257-4920-BD92-8F5DDB2419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5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Course details:</a:t>
            </a:r>
            <a:br>
              <a:rPr lang="en-US" dirty="0"/>
            </a:br>
            <a:r>
              <a:rPr lang="en-US" dirty="0"/>
              <a:t>List the modules in continuous order, divided as equally as possible between two columns.  Do not break a list of module topics - always start the second column with a new </a:t>
            </a:r>
            <a:r>
              <a:rPr lang="en-US" b="1" dirty="0"/>
              <a:t>Module #: &lt;Title&gt;</a:t>
            </a:r>
          </a:p>
          <a:p>
            <a:endParaRPr lang="en-US" b="1" dirty="0"/>
          </a:p>
          <a:p>
            <a:r>
              <a:rPr lang="en-US" b="1" dirty="0"/>
              <a:t>Recommended Qualifications:</a:t>
            </a:r>
          </a:p>
          <a:p>
            <a:r>
              <a:rPr lang="en-US" dirty="0"/>
              <a:t>Expected experience and qualifications for workshop attendees. These can be general knowledge as well as specific certifications. </a:t>
            </a:r>
          </a:p>
          <a:p>
            <a:endParaRPr lang="en-US" dirty="0"/>
          </a:p>
          <a:p>
            <a:r>
              <a:rPr lang="en-US" b="1" dirty="0"/>
              <a:t>Hardware Requirements:</a:t>
            </a:r>
          </a:p>
          <a:p>
            <a:r>
              <a:rPr lang="en-US" dirty="0"/>
              <a:t>Any hardware or software required to complete the tasks of the workshop.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BF18F-8257-4920-BD92-8F5DDB2419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70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147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78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5626270-F332-4203-807B-137C22846711}"/>
              </a:ext>
            </a:extLst>
          </p:cNvPr>
          <p:cNvSpPr/>
          <p:nvPr userDrawn="1"/>
        </p:nvSpPr>
        <p:spPr>
          <a:xfrm>
            <a:off x="0" y="9409712"/>
            <a:ext cx="7772400" cy="648688"/>
          </a:xfrm>
          <a:prstGeom prst="rect">
            <a:avLst/>
          </a:prstGeom>
          <a:solidFill>
            <a:srgbClr val="243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750" tIns="44375" rIns="88750" bIns="443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020" kern="1200" dirty="0">
              <a:solidFill>
                <a:schemeClr val="lt1"/>
              </a:solidFill>
              <a:effectLst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4" name="Picture 3" descr="A group of people in a room&#10;&#10;Description automatically generated">
            <a:extLst>
              <a:ext uri="{FF2B5EF4-FFF2-40B4-BE49-F238E27FC236}">
                <a16:creationId xmlns:a16="http://schemas.microsoft.com/office/drawing/2014/main" id="{3866D9A2-A2B3-413C-9036-276BB147BE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87286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05A4030-6746-4B9C-90B1-487E3F608413}"/>
              </a:ext>
            </a:extLst>
          </p:cNvPr>
          <p:cNvSpPr/>
          <p:nvPr userDrawn="1"/>
        </p:nvSpPr>
        <p:spPr>
          <a:xfrm>
            <a:off x="0" y="0"/>
            <a:ext cx="7772400" cy="2374900"/>
          </a:xfrm>
          <a:prstGeom prst="rect">
            <a:avLst/>
          </a:prstGeom>
          <a:solidFill>
            <a:schemeClr val="tx1"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750" tIns="44375" rIns="88750" bIns="443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7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A2FBC2-9760-47A5-B9B0-206202B5DE8D}"/>
              </a:ext>
            </a:extLst>
          </p:cNvPr>
          <p:cNvSpPr/>
          <p:nvPr userDrawn="1"/>
        </p:nvSpPr>
        <p:spPr>
          <a:xfrm>
            <a:off x="0" y="1639777"/>
            <a:ext cx="7772400" cy="735123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750" tIns="44375" rIns="88750" bIns="443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7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7E5966-6C0D-4937-9A8B-19A71A90827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25" y="9525267"/>
            <a:ext cx="1283211" cy="41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754421" rtl="0" eaLnBrk="1" latinLnBrk="0" hangingPunct="1">
        <a:lnSpc>
          <a:spcPct val="85000"/>
        </a:lnSpc>
        <a:spcBef>
          <a:spcPct val="0"/>
        </a:spcBef>
        <a:buNone/>
        <a:defRPr sz="4077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754421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1pPr>
      <a:lvl2pPr marL="377210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2pPr>
      <a:lvl3pPr marL="754421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3pPr>
      <a:lvl4pPr marL="1131631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4pPr>
      <a:lvl5pPr marL="1508840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5pPr>
      <a:lvl6pPr marL="207465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86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907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28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21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42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63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84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605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26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47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68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5626270-F332-4203-807B-137C22846711}"/>
              </a:ext>
            </a:extLst>
          </p:cNvPr>
          <p:cNvSpPr/>
          <p:nvPr userDrawn="1"/>
        </p:nvSpPr>
        <p:spPr>
          <a:xfrm>
            <a:off x="0" y="9409712"/>
            <a:ext cx="7772400" cy="648688"/>
          </a:xfrm>
          <a:prstGeom prst="rect">
            <a:avLst/>
          </a:prstGeom>
          <a:solidFill>
            <a:srgbClr val="243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750" tIns="44375" rIns="88750" bIns="443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020" kern="1200" dirty="0">
              <a:solidFill>
                <a:schemeClr val="lt1"/>
              </a:solidFill>
              <a:effectLst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521FD2-6F13-49CA-BF1C-121A0591B5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25" y="9525267"/>
            <a:ext cx="1283211" cy="41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754421" rtl="0" eaLnBrk="1" latinLnBrk="0" hangingPunct="1">
        <a:lnSpc>
          <a:spcPct val="85000"/>
        </a:lnSpc>
        <a:spcBef>
          <a:spcPct val="0"/>
        </a:spcBef>
        <a:buNone/>
        <a:defRPr sz="4077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754421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1pPr>
      <a:lvl2pPr marL="377210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2pPr>
      <a:lvl3pPr marL="754421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3pPr>
      <a:lvl4pPr marL="1131631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4pPr>
      <a:lvl5pPr marL="1508840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5pPr>
      <a:lvl6pPr marL="207465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86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907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28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21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42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63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84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605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26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47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68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B11899-5D4D-4A73-97CC-006009EC87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4556" y="158795"/>
            <a:ext cx="7317433" cy="1384995"/>
          </a:xfrm>
          <a:prstGeom prst="rect">
            <a:avLst/>
          </a:prstGeom>
        </p:spPr>
        <p:txBody>
          <a:bodyPr anchor="ctr"/>
          <a:lstStyle/>
          <a:p>
            <a:r>
              <a:rPr lang="en-US" sz="2800" cap="none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Server: Integration Services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7437B-5741-4A7B-8C0B-00E3E4F77268}"/>
              </a:ext>
            </a:extLst>
          </p:cNvPr>
          <p:cNvSpPr txBox="1"/>
          <p:nvPr/>
        </p:nvSpPr>
        <p:spPr>
          <a:xfrm>
            <a:off x="242976" y="1674727"/>
            <a:ext cx="3656124" cy="361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47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WorkshopPLUS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83F4FA-27C0-4AD4-B011-1DA38443BF9B}"/>
              </a:ext>
            </a:extLst>
          </p:cNvPr>
          <p:cNvSpPr txBox="1"/>
          <p:nvPr/>
        </p:nvSpPr>
        <p:spPr>
          <a:xfrm>
            <a:off x="242976" y="2035916"/>
            <a:ext cx="3737866" cy="276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75"/>
              </a:lnSpc>
            </a:pPr>
            <a:r>
              <a:rPr lang="en-US" sz="10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Focus Area:</a:t>
            </a:r>
            <a:r>
              <a:rPr lang="en-US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Data Collection &amp; Transformation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213DC-154B-4A92-B95F-93F219491D3A}"/>
              </a:ext>
            </a:extLst>
          </p:cNvPr>
          <p:cNvSpPr txBox="1"/>
          <p:nvPr/>
        </p:nvSpPr>
        <p:spPr>
          <a:xfrm>
            <a:off x="3909722" y="1728363"/>
            <a:ext cx="3656123" cy="276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75"/>
              </a:lnSpc>
            </a:pPr>
            <a:r>
              <a:rPr lang="en-US" sz="10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Duration:</a:t>
            </a:r>
            <a:r>
              <a:rPr lang="en-US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 days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51CE1-76D4-47B1-9BED-EA5C418F87E5}"/>
              </a:ext>
            </a:extLst>
          </p:cNvPr>
          <p:cNvSpPr txBox="1"/>
          <p:nvPr/>
        </p:nvSpPr>
        <p:spPr>
          <a:xfrm>
            <a:off x="3909722" y="2035916"/>
            <a:ext cx="3656123" cy="276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75"/>
              </a:lnSpc>
            </a:pPr>
            <a:r>
              <a:rPr lang="en-US" sz="10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Difficulty:</a:t>
            </a:r>
            <a:r>
              <a:rPr lang="en-US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200 - Intermediate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F5A53-30C5-4A8A-99A1-58B4799A5A36}"/>
              </a:ext>
            </a:extLst>
          </p:cNvPr>
          <p:cNvSpPr txBox="1"/>
          <p:nvPr/>
        </p:nvSpPr>
        <p:spPr>
          <a:xfrm>
            <a:off x="202337" y="2566943"/>
            <a:ext cx="7317432" cy="6710811"/>
          </a:xfrm>
          <a:prstGeom prst="rect">
            <a:avLst/>
          </a:prstGeom>
          <a:noFill/>
        </p:spPr>
        <p:txBody>
          <a:bodyPr wrap="square" rIns="137160" numCol="2" spcCol="36576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1400" b="1" dirty="0">
                <a:solidFill>
                  <a:srgbClr val="243A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</a:p>
          <a:p>
            <a:pPr>
              <a:lnSpc>
                <a:spcPts val="1575"/>
              </a:lnSpc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This course will provide you the knowledge of developing, troubleshooting, and managing SQL Server Integration Services (SSIS) packages for all Extract-Transform-Load (ETL) solutions.</a:t>
            </a:r>
          </a:p>
          <a:p>
            <a:pPr>
              <a:lnSpc>
                <a:spcPts val="2800"/>
              </a:lnSpc>
            </a:pPr>
            <a:r>
              <a:rPr lang="en-US" sz="1400" b="1" dirty="0">
                <a:solidFill>
                  <a:srgbClr val="243A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  <a:p>
            <a:pPr>
              <a:lnSpc>
                <a:spcPts val="1575"/>
              </a:lnSpc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After completing this training, students will be able to: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Develop SSIS Packages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Deploy SSIS Packages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Troubleshoot SSIS Packages</a:t>
            </a: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2800"/>
              </a:lnSpc>
            </a:pPr>
            <a:endParaRPr lang="en-US" sz="1400" b="1" dirty="0">
              <a:solidFill>
                <a:srgbClr val="243A5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2800"/>
              </a:lnSpc>
            </a:pPr>
            <a:endParaRPr lang="en-US" sz="1400" b="1" dirty="0">
              <a:solidFill>
                <a:srgbClr val="243A5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2800"/>
              </a:lnSpc>
            </a:pPr>
            <a:endParaRPr lang="en-US" sz="1400" b="1" dirty="0">
              <a:solidFill>
                <a:srgbClr val="243A5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2800"/>
              </a:lnSpc>
            </a:pPr>
            <a:endParaRPr lang="en-US" sz="1400" b="1" dirty="0">
              <a:solidFill>
                <a:srgbClr val="243A5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solidFill>
                  <a:srgbClr val="243A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  <a:p>
            <a:pPr>
              <a:lnSpc>
                <a:spcPts val="2100"/>
              </a:lnSpc>
            </a:pP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Course material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Understand the tools available to develop, troubleshoot, and manage SSIS packages.</a:t>
            </a:r>
            <a:endParaRPr lang="en-US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2100"/>
              </a:lnSpc>
            </a:pP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Hands-on labs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Most of the concepts covered above will be supported by hands-on labs and demos 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The lab material for this workshop will left with you to continue practicing after workshop.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All content is provided as-is, without warranty and grantees.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Client is expected to provide hardware resource for the workshop.</a:t>
            </a:r>
          </a:p>
          <a:p>
            <a:pPr>
              <a:lnSpc>
                <a:spcPts val="2800"/>
              </a:lnSpc>
            </a:pPr>
            <a:r>
              <a:rPr lang="en-US" sz="1400" b="1" dirty="0">
                <a:solidFill>
                  <a:srgbClr val="243A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  <a:p>
            <a:pPr>
              <a:lnSpc>
                <a:spcPts val="2100"/>
              </a:lnSpc>
            </a:pP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Day 1</a:t>
            </a:r>
          </a:p>
          <a:p>
            <a:pPr marL="171450" indent="-171450">
              <a:lnSpc>
                <a:spcPts val="1575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Module 1: Introduction &amp; Architecture</a:t>
            </a:r>
          </a:p>
          <a:p>
            <a:pPr marL="171450" indent="-171450">
              <a:lnSpc>
                <a:spcPts val="1575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Module 2: Development Tools</a:t>
            </a:r>
            <a:endParaRPr lang="en-US" sz="1050" b="1" dirty="0"/>
          </a:p>
          <a:p>
            <a:pPr>
              <a:lnSpc>
                <a:spcPts val="2100"/>
              </a:lnSpc>
            </a:pP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Day 2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Module 3: SSIS Development</a:t>
            </a:r>
          </a:p>
          <a:p>
            <a:pPr>
              <a:lnSpc>
                <a:spcPts val="1575"/>
              </a:lnSpc>
            </a:pP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Day 3</a:t>
            </a:r>
          </a:p>
          <a:p>
            <a:pPr marL="171450" marR="0" lvl="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Module 4: Error Handling</a:t>
            </a:r>
          </a:p>
          <a:p>
            <a:pPr marL="171450" marR="0" lvl="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Module 5: Deployment</a:t>
            </a:r>
          </a:p>
          <a:p>
            <a:pPr marL="171450" marR="0" lvl="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Module 6: Troubleshooting</a:t>
            </a:r>
          </a:p>
          <a:p>
            <a:pPr marL="171450" marR="0" lvl="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Module 7: Best Practices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575"/>
              </a:lnSpc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Plan for 3 full days. Early departure on any day is not recommended.</a:t>
            </a:r>
          </a:p>
          <a:p>
            <a:pPr marR="0" lvl="0">
              <a:lnSpc>
                <a:spcPct val="150000"/>
              </a:lnSpc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A16A96-BD53-4A42-96CA-1D363D268E8E}"/>
              </a:ext>
            </a:extLst>
          </p:cNvPr>
          <p:cNvSpPr txBox="1"/>
          <p:nvPr/>
        </p:nvSpPr>
        <p:spPr>
          <a:xfrm>
            <a:off x="242976" y="9444002"/>
            <a:ext cx="50380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050" kern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© Microsoft Corporation. All rights reserved. </a:t>
            </a:r>
          </a:p>
          <a:p>
            <a:pPr lvl="0"/>
            <a:r>
              <a:rPr lang="en-US" sz="1050" kern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This data sheet is for informational purposes only. </a:t>
            </a:r>
          </a:p>
          <a:p>
            <a:pPr lvl="0"/>
            <a:r>
              <a:rPr lang="en-US" sz="1050" kern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MAKES NO WARRANTIES, EXPRESS OR IMPLIED, IN THIS SUMMARY</a:t>
            </a:r>
          </a:p>
        </p:txBody>
      </p:sp>
    </p:spTree>
    <p:extLst>
      <p:ext uri="{BB962C8B-B14F-4D97-AF65-F5344CB8AC3E}">
        <p14:creationId xmlns:p14="http://schemas.microsoft.com/office/powerpoint/2010/main" val="155339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79B11899-5D4D-4A73-97CC-006009EC87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2532" y="144940"/>
            <a:ext cx="938784" cy="257397"/>
          </a:xfrm>
          <a:prstGeom prst="rect">
            <a:avLst/>
          </a:prstGeom>
        </p:spPr>
        <p:txBody>
          <a:bodyPr/>
          <a:lstStyle/>
          <a:p>
            <a:r>
              <a:rPr lang="en-US" sz="880" dirty="0">
                <a:latin typeface="Segoe UI" panose="020B0502040204020203" pitchFamily="34" charset="0"/>
                <a:cs typeface="Segoe UI" panose="020B0502040204020203" pitchFamily="34" charset="0"/>
              </a:rPr>
              <a:t>Page two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889AFA-9F12-442B-893E-4E44EEA02309}"/>
              </a:ext>
            </a:extLst>
          </p:cNvPr>
          <p:cNvSpPr txBox="1"/>
          <p:nvPr/>
        </p:nvSpPr>
        <p:spPr>
          <a:xfrm>
            <a:off x="236667" y="332801"/>
            <a:ext cx="7300994" cy="402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1400" b="1" dirty="0">
                <a:solidFill>
                  <a:srgbClr val="243A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Course details</a:t>
            </a:r>
            <a:endParaRPr lang="en-US" sz="1100" dirty="0">
              <a:solidFill>
                <a:srgbClr val="33477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FFED72-4773-404B-8C5F-7887F34D5AAF}"/>
              </a:ext>
            </a:extLst>
          </p:cNvPr>
          <p:cNvSpPr txBox="1"/>
          <p:nvPr/>
        </p:nvSpPr>
        <p:spPr>
          <a:xfrm>
            <a:off x="236668" y="780757"/>
            <a:ext cx="3660394" cy="5609228"/>
          </a:xfrm>
          <a:prstGeom prst="rect">
            <a:avLst/>
          </a:prstGeom>
          <a:noFill/>
          <a:ln>
            <a:noFill/>
          </a:ln>
        </p:spPr>
        <p:txBody>
          <a:bodyPr wrap="square" rIns="137160" rtlCol="0">
            <a:spAutoFit/>
          </a:bodyPr>
          <a:lstStyle/>
          <a:p>
            <a:pPr marR="0" lvl="0">
              <a:lnSpc>
                <a:spcPts val="2100"/>
              </a:lnSpc>
            </a:pPr>
            <a:r>
              <a:rPr lang="en-US" sz="1050" b="1" dirty="0">
                <a:latin typeface="Segoe UI" panose="020B0502040204020203" pitchFamily="34" charset="0"/>
                <a:ea typeface="Calibri" panose="020F0502020204030204" pitchFamily="34" charset="0"/>
              </a:rPr>
              <a:t>Module 1:</a:t>
            </a: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050" b="1" dirty="0">
                <a:latin typeface="Segoe UI" panose="020B0502040204020203" pitchFamily="34" charset="0"/>
                <a:ea typeface="Calibri" panose="020F0502020204030204" pitchFamily="34" charset="0"/>
              </a:rPr>
              <a:t>Introduction &amp; Architecture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SQL Server Integration Services (SSIS)?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SSIS Architecture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SSIS Components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SSIS High Availability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SSIS Usage Scenarios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to SSIS 2016, 2017, 2019, and 2022.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ts val="2100"/>
              </a:lnSpc>
            </a:pPr>
            <a:r>
              <a:rPr lang="en-US" sz="1050" b="1" dirty="0">
                <a:latin typeface="Segoe UI" panose="020B0502040204020203" pitchFamily="34" charset="0"/>
                <a:ea typeface="Calibri" panose="020F0502020204030204" pitchFamily="34" charset="0"/>
              </a:rPr>
              <a:t>Module 2:</a:t>
            </a: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050" b="1" dirty="0">
                <a:latin typeface="Segoe UI" panose="020B0502040204020203" pitchFamily="34" charset="0"/>
                <a:ea typeface="Calibri" panose="020F0502020204030204" pitchFamily="34" charset="0"/>
              </a:rPr>
              <a:t>Development &amp; Management Tools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Server Data Tools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Server Management Studio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 Line Tools for Management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100"/>
              </a:lnSpc>
            </a:pPr>
            <a:r>
              <a:rPr lang="en-US" sz="1050" b="1" dirty="0">
                <a:latin typeface="Segoe UI" panose="020B0502040204020203" pitchFamily="34" charset="0"/>
                <a:ea typeface="Calibri" panose="020F0502020204030204" pitchFamily="34" charset="0"/>
              </a:rPr>
              <a:t>Module 3:</a:t>
            </a: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050" b="1" dirty="0">
                <a:solidFill>
                  <a:srgbClr val="1A1A1A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endParaRPr lang="en-US" sz="1050" b="1" dirty="0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vs Package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 Manager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 vs Parameters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 Strings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Flow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Precedence Constraints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Flow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 Handlers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Flow Parts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842DC9-87A2-4107-B012-63360B22E1E6}"/>
              </a:ext>
            </a:extLst>
          </p:cNvPr>
          <p:cNvSpPr txBox="1"/>
          <p:nvPr/>
        </p:nvSpPr>
        <p:spPr>
          <a:xfrm>
            <a:off x="3366028" y="780757"/>
            <a:ext cx="3645268" cy="5867953"/>
          </a:xfrm>
          <a:prstGeom prst="rect">
            <a:avLst/>
          </a:prstGeom>
          <a:noFill/>
          <a:ln>
            <a:noFill/>
          </a:ln>
        </p:spPr>
        <p:txBody>
          <a:bodyPr wrap="square" lIns="137160" rIns="4572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050" b="1" dirty="0">
                <a:latin typeface="Segoe UI" panose="020B0502040204020203" pitchFamily="34" charset="0"/>
                <a:ea typeface="Calibri" panose="020F0502020204030204" pitchFamily="34" charset="0"/>
              </a:rPr>
              <a:t>Module 4:</a:t>
            </a: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050" b="1" dirty="0">
                <a:solidFill>
                  <a:srgbClr val="1A1A1A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 Handling</a:t>
            </a:r>
            <a:endParaRPr lang="en-US" sz="1050" b="1" dirty="0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 Output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 Handler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Checkpoints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100"/>
              </a:lnSpc>
            </a:pPr>
            <a:r>
              <a:rPr lang="en-US" sz="1050" b="1" dirty="0">
                <a:latin typeface="Segoe UI" panose="020B0502040204020203" pitchFamily="34" charset="0"/>
                <a:ea typeface="Calibri" panose="020F0502020204030204" pitchFamily="34" charset="0"/>
              </a:rPr>
              <a:t>Module 5:</a:t>
            </a: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050" b="1" dirty="0">
                <a:solidFill>
                  <a:srgbClr val="1A1A1A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Deployment</a:t>
            </a:r>
            <a:endParaRPr lang="en-US" sz="1050" b="1" dirty="0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 using SQL Server Data Tools (SSDT)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ISPAC Deployment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SSIS CatalogDB Deployment &amp; Environment Management</a:t>
            </a:r>
          </a:p>
          <a:p>
            <a:pPr>
              <a:lnSpc>
                <a:spcPts val="1575"/>
              </a:lnSpc>
            </a:pPr>
            <a:endParaRPr lang="en-US" sz="1050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100"/>
              </a:lnSpc>
            </a:pPr>
            <a:r>
              <a:rPr lang="en-US" sz="1050" b="1" dirty="0">
                <a:latin typeface="Segoe UI" panose="020B0502040204020203" pitchFamily="34" charset="0"/>
                <a:ea typeface="Calibri" panose="020F0502020204030204" pitchFamily="34" charset="0"/>
              </a:rPr>
              <a:t>Module 6:</a:t>
            </a: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050" b="1" dirty="0">
                <a:solidFill>
                  <a:srgbClr val="1A1A1A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Troubleshooting</a:t>
            </a:r>
            <a:endParaRPr lang="en-US" sz="1050" b="1" dirty="0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Troubleshooting with SQL Server Data Tools (Development)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Services Dashboard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Logs</a:t>
            </a:r>
          </a:p>
          <a:p>
            <a:pPr>
              <a:lnSpc>
                <a:spcPts val="1575"/>
              </a:lnSpc>
            </a:pPr>
            <a:endParaRPr lang="en-US" sz="1050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100"/>
              </a:lnSpc>
            </a:pPr>
            <a:r>
              <a:rPr lang="en-US" sz="1050" b="1" dirty="0">
                <a:latin typeface="Segoe UI" panose="020B0502040204020203" pitchFamily="34" charset="0"/>
                <a:ea typeface="Calibri" panose="020F0502020204030204" pitchFamily="34" charset="0"/>
              </a:rPr>
              <a:t>Module 7:</a:t>
            </a: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050" b="1" dirty="0">
                <a:solidFill>
                  <a:srgbClr val="1A1A1A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Practices</a:t>
            </a:r>
            <a:endParaRPr lang="en-US" sz="1050" b="1" dirty="0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SSIS Project Development Standards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SSIS Design Strategies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Logging Options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SSIS Security Considerations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 &amp; Deployment Review</a:t>
            </a:r>
          </a:p>
          <a:p>
            <a:pPr>
              <a:lnSpc>
                <a:spcPts val="1575"/>
              </a:lnSpc>
            </a:pPr>
            <a:endParaRPr lang="en-US" sz="1050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endParaRPr lang="en-US" sz="1050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endParaRPr lang="en-US" sz="1050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2E7C21-FD45-471B-8B01-C510FC85D249}"/>
              </a:ext>
            </a:extLst>
          </p:cNvPr>
          <p:cNvSpPr txBox="1"/>
          <p:nvPr/>
        </p:nvSpPr>
        <p:spPr>
          <a:xfrm>
            <a:off x="236667" y="6574846"/>
            <a:ext cx="3653795" cy="1533433"/>
          </a:xfrm>
          <a:prstGeom prst="rect">
            <a:avLst/>
          </a:prstGeom>
          <a:noFill/>
        </p:spPr>
        <p:txBody>
          <a:bodyPr wrap="square" rIns="13716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1400" b="1" dirty="0">
                <a:solidFill>
                  <a:srgbClr val="243A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Recommended qualifications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Target experience, expectations and qualifications, for example:</a:t>
            </a:r>
          </a:p>
          <a:p>
            <a:pPr marL="171450" indent="-171450">
              <a:lnSpc>
                <a:spcPts val="1575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IT staff who has experience with SQL Server, T-SQL Development, and Visual Studio.</a:t>
            </a:r>
          </a:p>
          <a:p>
            <a:pPr marL="171450" indent="-171450">
              <a:lnSpc>
                <a:spcPts val="1575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Familiarity is expected but not required.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194F09-7B8C-4ECD-B1CB-1E2BFD32DD79}"/>
              </a:ext>
            </a:extLst>
          </p:cNvPr>
          <p:cNvSpPr txBox="1"/>
          <p:nvPr/>
        </p:nvSpPr>
        <p:spPr>
          <a:xfrm>
            <a:off x="3883865" y="6574846"/>
            <a:ext cx="3651868" cy="2277226"/>
          </a:xfrm>
          <a:prstGeom prst="rect">
            <a:avLst/>
          </a:prstGeom>
          <a:noFill/>
        </p:spPr>
        <p:txBody>
          <a:bodyPr wrap="square" lIns="137160" rIns="4572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1400" b="1" dirty="0">
                <a:solidFill>
                  <a:srgbClr val="243A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Hardware &amp; Software Requirements</a:t>
            </a:r>
          </a:p>
          <a:p>
            <a:pPr marL="173736" marR="0" lvl="0" indent="-173736">
              <a:lnSpc>
                <a:spcPts val="1575"/>
              </a:lnSpc>
              <a:buFont typeface="Symbol" panose="05050102010706020507" pitchFamily="18" charset="2"/>
              <a:buChar char="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</a:rPr>
              <a:t>An Intel Core-i5-based PC</a:t>
            </a:r>
          </a:p>
          <a:p>
            <a:pPr marL="173736" marR="0" lvl="0" indent="-173736">
              <a:lnSpc>
                <a:spcPts val="1575"/>
              </a:lnSpc>
              <a:buFont typeface="Symbol" panose="05050102010706020507" pitchFamily="18" charset="2"/>
              <a:buChar char="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</a:rPr>
              <a:t>USB port</a:t>
            </a:r>
          </a:p>
          <a:p>
            <a:pPr marL="173736" marR="0" lvl="0" indent="-173736">
              <a:lnSpc>
                <a:spcPts val="1575"/>
              </a:lnSpc>
              <a:buFont typeface="Symbol" panose="05050102010706020507" pitchFamily="18" charset="2"/>
              <a:buChar char="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</a:rPr>
              <a:t>4 GB RAM</a:t>
            </a:r>
          </a:p>
          <a:p>
            <a:pPr marL="173736" marR="0" lvl="0" indent="-173736">
              <a:lnSpc>
                <a:spcPts val="1575"/>
              </a:lnSpc>
              <a:buFont typeface="Symbol" panose="05050102010706020507" pitchFamily="18" charset="2"/>
              <a:buChar char="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</a:rPr>
              <a:t>128 GB HDD</a:t>
            </a:r>
          </a:p>
          <a:p>
            <a:pPr marL="173736" marR="0" lvl="0" indent="-173736">
              <a:lnSpc>
                <a:spcPts val="1575"/>
              </a:lnSpc>
              <a:buFont typeface="Symbol" panose="05050102010706020507" pitchFamily="18" charset="2"/>
              <a:buChar char="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</a:rPr>
              <a:t>Windows 7 SP1 or later</a:t>
            </a:r>
          </a:p>
          <a:p>
            <a:pPr marL="173736" marR="0" lvl="0" indent="-173736">
              <a:lnSpc>
                <a:spcPts val="1575"/>
              </a:lnSpc>
              <a:buFont typeface="Symbol" panose="05050102010706020507" pitchFamily="18" charset="2"/>
              <a:buChar char="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</a:rPr>
              <a:t>Microsoft SQL Server Develop Edition</a:t>
            </a:r>
          </a:p>
          <a:p>
            <a:pPr marL="173736" marR="0" lvl="0" indent="-173736">
              <a:lnSpc>
                <a:spcPts val="1575"/>
              </a:lnSpc>
              <a:buFont typeface="Symbol" panose="05050102010706020507" pitchFamily="18" charset="2"/>
              <a:buChar char="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</a:rPr>
              <a:t>Microsoft Visual Studio Community Edition</a:t>
            </a:r>
          </a:p>
          <a:p>
            <a:pPr marL="173736" marR="0" lvl="0" indent="-173736">
              <a:lnSpc>
                <a:spcPts val="1575"/>
              </a:lnSpc>
              <a:buFont typeface="Symbol" panose="05050102010706020507" pitchFamily="18" charset="2"/>
              <a:buChar char="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</a:rPr>
              <a:t>SQL Server Data Tools</a:t>
            </a:r>
          </a:p>
          <a:p>
            <a:pPr marL="173736" marR="0" lvl="0" indent="-173736">
              <a:lnSpc>
                <a:spcPts val="1575"/>
              </a:lnSpc>
              <a:buFont typeface="Symbol" panose="05050102010706020507" pitchFamily="18" charset="2"/>
              <a:buChar char="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</a:rPr>
              <a:t>SQL Server Management Studio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99F836-940A-4E1F-8923-73C786A38471}"/>
              </a:ext>
            </a:extLst>
          </p:cNvPr>
          <p:cNvSpPr txBox="1"/>
          <p:nvPr/>
        </p:nvSpPr>
        <p:spPr>
          <a:xfrm>
            <a:off x="251409" y="8724359"/>
            <a:ext cx="5200086" cy="63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1400" b="1" dirty="0">
                <a:solidFill>
                  <a:srgbClr val="243A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more information</a:t>
            </a:r>
          </a:p>
          <a:p>
            <a:pPr>
              <a:lnSpc>
                <a:spcPts val="1575"/>
              </a:lnSpc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Contact your Microsoft Account Representative for further details.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6EAC2E-343E-4165-8C36-DB5CC8093631}"/>
              </a:ext>
            </a:extLst>
          </p:cNvPr>
          <p:cNvSpPr txBox="1"/>
          <p:nvPr/>
        </p:nvSpPr>
        <p:spPr>
          <a:xfrm>
            <a:off x="240222" y="9444002"/>
            <a:ext cx="501035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050" kern="1200">
                <a:solidFill>
                  <a:schemeClr val="bg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© </a:t>
            </a:r>
            <a:r>
              <a:rPr lang="en-US" sz="1050" kern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Corporation. All rights reserved. </a:t>
            </a:r>
          </a:p>
          <a:p>
            <a:pPr lvl="0"/>
            <a:r>
              <a:rPr lang="en-US" sz="1050" kern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This data sheet is for informational purposes only. </a:t>
            </a:r>
          </a:p>
          <a:p>
            <a:pPr lvl="0"/>
            <a:r>
              <a:rPr lang="en-US" sz="1050" kern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MAKES NO WARRANTIES, EXPRESS OR IMPLIED, IN THIS SUMMARY</a:t>
            </a:r>
          </a:p>
        </p:txBody>
      </p:sp>
    </p:spTree>
    <p:extLst>
      <p:ext uri="{BB962C8B-B14F-4D97-AF65-F5344CB8AC3E}">
        <p14:creationId xmlns:p14="http://schemas.microsoft.com/office/powerpoint/2010/main" val="3421787909"/>
      </p:ext>
    </p:extLst>
  </p:cSld>
  <p:clrMapOvr>
    <a:masterClrMapping/>
  </p:clrMapOvr>
</p:sld>
</file>

<file path=ppt/theme/theme1.xml><?xml version="1.0" encoding="utf-8"?>
<a:theme xmlns:a="http://schemas.openxmlformats.org/drawingml/2006/main" name="Small Business Flyer 8.5 x 1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8">
      <a:majorFont>
        <a:latin typeface="Franklin Gothic Book"/>
        <a:ea typeface=""/>
        <a:cs typeface=""/>
      </a:majorFont>
      <a:minorFont>
        <a:latin typeface="Microsoft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7DB8562-A451-4DA7-9A33-719BA24655D0}" vid="{133FD4C3-0EAA-4F7E-8874-8AD91979BB0B}"/>
    </a:ext>
  </a:extLst>
</a:theme>
</file>

<file path=ppt/theme/theme2.xml><?xml version="1.0" encoding="utf-8"?>
<a:theme xmlns:a="http://schemas.openxmlformats.org/drawingml/2006/main" name="1_Small Business Flyer 8.5 x 1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8">
      <a:majorFont>
        <a:latin typeface="Franklin Gothic Book"/>
        <a:ea typeface=""/>
        <a:cs typeface=""/>
      </a:majorFont>
      <a:minorFont>
        <a:latin typeface="Microsoft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7DB8562-A451-4DA7-9A33-719BA24655D0}" vid="{31D86001-6C3D-449D-B9C7-CD9C5BB43D1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b4f21586-ef16-4ebe-b46e-f91997f03f2c" xsi:nil="true"/>
    <lcf76f155ced4ddcb4097134ff3c332f xmlns="b4f21586-ef16-4ebe-b46e-f91997f03f2c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8B5CDAEB9D3A419556D3F27809F056" ma:contentTypeVersion="13" ma:contentTypeDescription="Create a new document." ma:contentTypeScope="" ma:versionID="f8ac456b97c163e4ee8d76a9746d14c0">
  <xsd:schema xmlns:xsd="http://www.w3.org/2001/XMLSchema" xmlns:xs="http://www.w3.org/2001/XMLSchema" xmlns:p="http://schemas.microsoft.com/office/2006/metadata/properties" xmlns:ns2="b66b6bb9-0c3b-4baf-b7e0-24038b18f231" xmlns:ns3="b4f21586-ef16-4ebe-b46e-f91997f03f2c" xmlns:ns4="230e9df3-be65-4c73-a93b-d1236ebd677e" targetNamespace="http://schemas.microsoft.com/office/2006/metadata/properties" ma:root="true" ma:fieldsID="29acff1b2031ded0ba061c7910a35762" ns2:_="" ns3:_="" ns4:_="">
    <xsd:import namespace="b66b6bb9-0c3b-4baf-b7e0-24038b18f231"/>
    <xsd:import namespace="b4f21586-ef16-4ebe-b46e-f91997f03f2c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6b6bb9-0c3b-4baf-b7e0-24038b18f23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f21586-ef16-4ebe-b46e-f91997f03f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f93251-5786-4a61-aa98-d71bb49bacfe}" ma:internalName="TaxCatchAll" ma:showField="CatchAllData" ma:web="b66b6bb9-0c3b-4baf-b7e0-24038b18f23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47B7EC-3044-4B11-9E8E-09337737FF4A}">
  <ds:schemaRefs>
    <ds:schemaRef ds:uri="37632eda-3606-4272-8d79-b22a06275de6"/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  <ds:schemaRef ds:uri="a239a976-d8ff-4180-838f-1921746079e6"/>
    <ds:schemaRef ds:uri="http://schemas.microsoft.com/sharepoint/v3"/>
    <ds:schemaRef ds:uri="230e9df3-be65-4c73-a93b-d1236ebd677e"/>
    <ds:schemaRef ds:uri="b4f21586-ef16-4ebe-b46e-f91997f03f2c"/>
  </ds:schemaRefs>
</ds:datastoreItem>
</file>

<file path=customXml/itemProps2.xml><?xml version="1.0" encoding="utf-8"?>
<ds:datastoreItem xmlns:ds="http://schemas.openxmlformats.org/officeDocument/2006/customXml" ds:itemID="{BC935D91-320D-4D86-8962-A813047674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28CDAD-0127-47A6-A3BA-ADBBC7C6DB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6b6bb9-0c3b-4baf-b7e0-24038b18f231"/>
    <ds:schemaRef ds:uri="b4f21586-ef16-4ebe-b46e-f91997f03f2c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Datasheet</Template>
  <TotalTime>18</TotalTime>
  <Words>749</Words>
  <Application>Microsoft Office PowerPoint</Application>
  <PresentationFormat>Custom</PresentationFormat>
  <Paragraphs>155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Microsoft Sans Serif</vt:lpstr>
      <vt:lpstr>Segoe UI</vt:lpstr>
      <vt:lpstr>Symbol</vt:lpstr>
      <vt:lpstr>Small Business Flyer 8.5 x 11</vt:lpstr>
      <vt:lpstr>1_Small Business Flyer 8.5 x 11</vt:lpstr>
      <vt:lpstr>SQL Server: Integration Services</vt:lpstr>
      <vt:lpstr>Page two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Server: Integration Services</dc:title>
  <dc:creator>Mohit Gupta (CANADA)</dc:creator>
  <cp:lastModifiedBy>Mohit Gupta (CANADA)</cp:lastModifiedBy>
  <cp:revision>1</cp:revision>
  <dcterms:created xsi:type="dcterms:W3CDTF">2022-11-07T20:17:18Z</dcterms:created>
  <dcterms:modified xsi:type="dcterms:W3CDTF">2022-11-07T20:35:40Z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0x010100EA8B5CDAEB9D3A419556D3F27809F056</vt:lpwstr>
  </property>
  <property fmtid="{D5CDD505-2E9C-101B-9397-08002B2CF9AE}" pid="3" name="_dlc_DocIdItemGuid">
    <vt:lpwstr>3144a10b-845e-437c-ab4b-e7ad9e40b82e</vt:lpwstr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etDate">
    <vt:lpwstr>2020-05-20T14:03:05Z</vt:lpwstr>
  </property>
  <property fmtid="{D5CDD505-2E9C-101B-9397-08002B2CF9AE}" pid="6" name="MSIP_Label_f42aa342-8706-4288-bd11-ebb85995028c_Method">
    <vt:lpwstr>Standard</vt:lpwstr>
  </property>
  <property fmtid="{D5CDD505-2E9C-101B-9397-08002B2CF9AE}" pid="7" name="MSIP_Label_f42aa342-8706-4288-bd11-ebb85995028c_Name">
    <vt:lpwstr>Internal</vt:lpwstr>
  </property>
  <property fmtid="{D5CDD505-2E9C-101B-9397-08002B2CF9AE}" pid="8" name="MSIP_Label_f42aa342-8706-4288-bd11-ebb85995028c_SiteId">
    <vt:lpwstr>72f988bf-86f1-41af-91ab-2d7cd011db47</vt:lpwstr>
  </property>
  <property fmtid="{D5CDD505-2E9C-101B-9397-08002B2CF9AE}" pid="9" name="MSIP_Label_f42aa342-8706-4288-bd11-ebb85995028c_ActionId">
    <vt:lpwstr>dd0d3fec-14ee-4da0-b963-fbdb1445df00</vt:lpwstr>
  </property>
  <property fmtid="{D5CDD505-2E9C-101B-9397-08002B2CF9AE}" pid="10" name="MSIP_Label_f42aa342-8706-4288-bd11-ebb85995028c_ContentBits">
    <vt:lpwstr>0</vt:lpwstr>
  </property>
</Properties>
</file>