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18"/>
  </p:notesMasterIdLst>
  <p:handoutMasterIdLst>
    <p:handoutMasterId r:id="rId19"/>
  </p:handoutMasterIdLst>
  <p:sldIdLst>
    <p:sldId id="256" r:id="rId9"/>
    <p:sldId id="315" r:id="rId10"/>
    <p:sldId id="316" r:id="rId11"/>
    <p:sldId id="317" r:id="rId12"/>
    <p:sldId id="318" r:id="rId13"/>
    <p:sldId id="319" r:id="rId14"/>
    <p:sldId id="320" r:id="rId15"/>
    <p:sldId id="321" r:id="rId16"/>
    <p:sldId id="268"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1306" autoAdjust="0"/>
  </p:normalViewPr>
  <p:slideViewPr>
    <p:cSldViewPr>
      <p:cViewPr varScale="1">
        <p:scale>
          <a:sx n="82" d="100"/>
          <a:sy n="82" d="100"/>
        </p:scale>
        <p:origin x="1332" y="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049CE949-806B-4496-9CE4-FD33D3C066B4}"/>
    <pc:docChg chg="modSld">
      <pc:chgData name="Mohit Gupta (CANADA)" userId="21cbd873-977b-46b9-9e93-78c688961a76" providerId="ADAL" clId="{049CE949-806B-4496-9CE4-FD33D3C066B4}" dt="2018-05-17T02:19:17.886" v="0" actId="20577"/>
      <pc:docMkLst>
        <pc:docMk/>
      </pc:docMkLst>
      <pc:sldChg chg="modSp">
        <pc:chgData name="Mohit Gupta (CANADA)" userId="21cbd873-977b-46b9-9e93-78c688961a76" providerId="ADAL" clId="{049CE949-806B-4496-9CE4-FD33D3C066B4}" dt="2018-05-17T02:19:17.886" v="0" actId="20577"/>
        <pc:sldMkLst>
          <pc:docMk/>
          <pc:sldMk cId="1325058836" sldId="256"/>
        </pc:sldMkLst>
        <pc:spChg chg="mod">
          <ac:chgData name="Mohit Gupta (CANADA)" userId="21cbd873-977b-46b9-9e93-78c688961a76" providerId="ADAL" clId="{049CE949-806B-4496-9CE4-FD33D3C066B4}" dt="2018-05-17T02:19:17.886" v="0" actId="20577"/>
          <ac:spMkLst>
            <pc:docMk/>
            <pc:sldMk cId="1325058836" sldId="256"/>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2022-12-01 10:55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2022-12-01 10:54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2022-12-01 10:54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2022-12-01 10:54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0.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mailto:mogupta@microsoft.com" TargetMode="Externa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r>
              <a:rPr lang="en-US" sz="4000" dirty="0"/>
              <a:t>SQL Server</a:t>
            </a:r>
            <a:br>
              <a:rPr lang="en-US" sz="4000" dirty="0"/>
            </a:br>
            <a:r>
              <a:rPr lang="en-US" sz="2800" dirty="0"/>
              <a:t>Integration Services (SSIS) Chalk-Talk Agenda</a:t>
            </a:r>
            <a:br>
              <a:rPr lang="en-US" sz="2800" dirty="0"/>
            </a:br>
            <a:br>
              <a:rPr lang="en-US" sz="2800" dirty="0"/>
            </a:br>
            <a:br>
              <a:rPr lang="en-US" sz="2800" dirty="0"/>
            </a:br>
            <a:br>
              <a:rPr lang="en-US" sz="2800" dirty="0"/>
            </a:br>
            <a:br>
              <a:rPr lang="en-US" sz="2800" dirty="0"/>
            </a:br>
            <a:r>
              <a:rPr lang="en-US" sz="3600" dirty="0"/>
              <a:t>Mohit K. Gupta</a:t>
            </a:r>
            <a:br>
              <a:rPr lang="en-US" sz="3600" dirty="0"/>
            </a:br>
            <a:r>
              <a:rPr lang="en-US" sz="3600" dirty="0"/>
              <a:t>mogupta@microsoft.com</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FF8A-CE6D-4266-B7D6-274B2BC8DBD9}"/>
              </a:ext>
            </a:extLst>
          </p:cNvPr>
          <p:cNvSpPr>
            <a:spLocks noGrp="1"/>
          </p:cNvSpPr>
          <p:nvPr>
            <p:ph type="title"/>
          </p:nvPr>
        </p:nvSpPr>
        <p:spPr/>
        <p:txBody>
          <a:bodyPr/>
          <a:lstStyle/>
          <a:p>
            <a:r>
              <a:rPr lang="en-US" dirty="0"/>
              <a:t>Lets' Not Distract Others</a:t>
            </a:r>
          </a:p>
        </p:txBody>
      </p:sp>
      <p:sp>
        <p:nvSpPr>
          <p:cNvPr id="4" name="Content Placeholder 2">
            <a:extLst>
              <a:ext uri="{FF2B5EF4-FFF2-40B4-BE49-F238E27FC236}">
                <a16:creationId xmlns:a16="http://schemas.microsoft.com/office/drawing/2014/main" id="{864113FF-500E-4FD5-8395-228209CDEC57}"/>
              </a:ext>
            </a:extLst>
          </p:cNvPr>
          <p:cNvSpPr txBox="1">
            <a:spLocks/>
          </p:cNvSpPr>
          <p:nvPr/>
        </p:nvSpPr>
        <p:spPr>
          <a:xfrm>
            <a:off x="1341437" y="1287462"/>
            <a:ext cx="9584542" cy="62865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dirty="0">
                <a:gradFill>
                  <a:gsLst>
                    <a:gs pos="1250">
                      <a:schemeClr val="tx2"/>
                    </a:gs>
                    <a:gs pos="99000">
                      <a:schemeClr val="tx2"/>
                    </a:gs>
                  </a:gsLst>
                  <a:lin ang="5400000" scaled="0"/>
                </a:gradFill>
              </a:rPr>
              <a:t>Please silent your phone</a:t>
            </a:r>
          </a:p>
        </p:txBody>
      </p:sp>
      <p:pic>
        <p:nvPicPr>
          <p:cNvPr id="5" name="Picture 4">
            <a:extLst>
              <a:ext uri="{FF2B5EF4-FFF2-40B4-BE49-F238E27FC236}">
                <a16:creationId xmlns:a16="http://schemas.microsoft.com/office/drawing/2014/main" id="{591037D2-6486-482E-BC6B-953AECB38736}"/>
              </a:ext>
            </a:extLst>
          </p:cNvPr>
          <p:cNvPicPr>
            <a:picLocks noChangeAspect="1"/>
          </p:cNvPicPr>
          <p:nvPr/>
        </p:nvPicPr>
        <p:blipFill>
          <a:blip r:embed="rId2"/>
          <a:stretch>
            <a:fillRect/>
          </a:stretch>
        </p:blipFill>
        <p:spPr>
          <a:xfrm>
            <a:off x="484115" y="2092329"/>
            <a:ext cx="685800" cy="542925"/>
          </a:xfrm>
          <a:prstGeom prst="rect">
            <a:avLst/>
          </a:prstGeom>
        </p:spPr>
      </p:pic>
      <p:pic>
        <p:nvPicPr>
          <p:cNvPr id="6" name="Picture 5">
            <a:extLst>
              <a:ext uri="{FF2B5EF4-FFF2-40B4-BE49-F238E27FC236}">
                <a16:creationId xmlns:a16="http://schemas.microsoft.com/office/drawing/2014/main" id="{B926207D-574C-4AC1-9876-66E87FDBBC4E}"/>
              </a:ext>
            </a:extLst>
          </p:cNvPr>
          <p:cNvPicPr>
            <a:picLocks noChangeAspect="1"/>
          </p:cNvPicPr>
          <p:nvPr/>
        </p:nvPicPr>
        <p:blipFill>
          <a:blip r:embed="rId3"/>
          <a:stretch>
            <a:fillRect/>
          </a:stretch>
        </p:blipFill>
        <p:spPr>
          <a:xfrm>
            <a:off x="484115" y="1254418"/>
            <a:ext cx="685800" cy="628650"/>
          </a:xfrm>
          <a:prstGeom prst="rect">
            <a:avLst/>
          </a:prstGeom>
        </p:spPr>
      </p:pic>
      <p:pic>
        <p:nvPicPr>
          <p:cNvPr id="7" name="Picture 6">
            <a:extLst>
              <a:ext uri="{FF2B5EF4-FFF2-40B4-BE49-F238E27FC236}">
                <a16:creationId xmlns:a16="http://schemas.microsoft.com/office/drawing/2014/main" id="{8E5B55EA-DBA6-4ADA-ACC1-F9FD3554C2E8}"/>
              </a:ext>
            </a:extLst>
          </p:cNvPr>
          <p:cNvPicPr>
            <a:picLocks noChangeAspect="1"/>
          </p:cNvPicPr>
          <p:nvPr/>
        </p:nvPicPr>
        <p:blipFill>
          <a:blip r:embed="rId4"/>
          <a:stretch>
            <a:fillRect/>
          </a:stretch>
        </p:blipFill>
        <p:spPr>
          <a:xfrm>
            <a:off x="546027" y="2930676"/>
            <a:ext cx="561975" cy="438150"/>
          </a:xfrm>
          <a:prstGeom prst="rect">
            <a:avLst/>
          </a:prstGeom>
        </p:spPr>
      </p:pic>
      <p:sp>
        <p:nvSpPr>
          <p:cNvPr id="8" name="Content Placeholder 2">
            <a:extLst>
              <a:ext uri="{FF2B5EF4-FFF2-40B4-BE49-F238E27FC236}">
                <a16:creationId xmlns:a16="http://schemas.microsoft.com/office/drawing/2014/main" id="{EC55AB74-3586-467C-9C57-E237CF13D841}"/>
              </a:ext>
            </a:extLst>
          </p:cNvPr>
          <p:cNvSpPr txBox="1">
            <a:spLocks/>
          </p:cNvSpPr>
          <p:nvPr/>
        </p:nvSpPr>
        <p:spPr>
          <a:xfrm>
            <a:off x="1434295" y="2073790"/>
            <a:ext cx="9584542" cy="628650"/>
          </a:xfrm>
          <a:prstGeom prst="rect">
            <a:avLst/>
          </a:prstGeom>
        </p:spPr>
        <p:txBody>
          <a:bodyPr vert="horz" lIns="0" tIns="0" rIns="0" bIns="0" rtlCol="0" anchor="t">
            <a:norm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defTabSz="932742">
              <a:lnSpc>
                <a:spcPct val="90000"/>
              </a:lnSpc>
              <a:buSzPct val="90000"/>
            </a:pPr>
            <a:r>
              <a:rPr lang="en-CA" sz="4000" dirty="0">
                <a:gradFill>
                  <a:gsLst>
                    <a:gs pos="1250">
                      <a:schemeClr val="tx2"/>
                    </a:gs>
                    <a:gs pos="99000">
                      <a:schemeClr val="tx2"/>
                    </a:gs>
                  </a:gsLst>
                  <a:lin ang="5400000" scaled="0"/>
                </a:gradFill>
                <a:latin typeface="+mj-lt"/>
              </a:rPr>
              <a:t>We can chat later</a:t>
            </a:r>
          </a:p>
        </p:txBody>
      </p:sp>
      <p:sp>
        <p:nvSpPr>
          <p:cNvPr id="9" name="Content Placeholder 2">
            <a:extLst>
              <a:ext uri="{FF2B5EF4-FFF2-40B4-BE49-F238E27FC236}">
                <a16:creationId xmlns:a16="http://schemas.microsoft.com/office/drawing/2014/main" id="{FB88DA16-85B2-4B23-898A-0F58221E224A}"/>
              </a:ext>
            </a:extLst>
          </p:cNvPr>
          <p:cNvSpPr txBox="1">
            <a:spLocks/>
          </p:cNvSpPr>
          <p:nvPr/>
        </p:nvSpPr>
        <p:spPr>
          <a:xfrm>
            <a:off x="1434295" y="2868612"/>
            <a:ext cx="9584542" cy="628650"/>
          </a:xfrm>
          <a:prstGeom prst="rect">
            <a:avLst/>
          </a:prstGeom>
        </p:spPr>
        <p:txBody>
          <a:bodyPr vert="horz" lIns="0" tIns="0" rIns="0" bIns="0" rtlCol="0" anchor="t">
            <a:norm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CA" sz="4000" dirty="0">
                <a:gradFill>
                  <a:gsLst>
                    <a:gs pos="1250">
                      <a:schemeClr val="tx2"/>
                    </a:gs>
                    <a:gs pos="99000">
                      <a:schemeClr val="tx2"/>
                    </a:gs>
                  </a:gsLst>
                  <a:lin ang="5400000" scaled="0"/>
                </a:gradFill>
                <a:latin typeface="+mj-lt"/>
              </a:rPr>
              <a:t>Please don’t snore</a:t>
            </a:r>
          </a:p>
        </p:txBody>
      </p:sp>
    </p:spTree>
    <p:extLst>
      <p:ext uri="{BB962C8B-B14F-4D97-AF65-F5344CB8AC3E}">
        <p14:creationId xmlns:p14="http://schemas.microsoft.com/office/powerpoint/2010/main" val="3111741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7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7480-ABC7-4706-9753-ADA5BD374BC2}"/>
              </a:ext>
            </a:extLst>
          </p:cNvPr>
          <p:cNvSpPr>
            <a:spLocks noGrp="1"/>
          </p:cNvSpPr>
          <p:nvPr>
            <p:ph type="title"/>
          </p:nvPr>
        </p:nvSpPr>
        <p:spPr/>
        <p:txBody>
          <a:bodyPr/>
          <a:lstStyle/>
          <a:p>
            <a:r>
              <a:rPr lang="en-US" dirty="0"/>
              <a:t>Logistics – Day 1</a:t>
            </a:r>
          </a:p>
        </p:txBody>
      </p:sp>
      <p:graphicFrame>
        <p:nvGraphicFramePr>
          <p:cNvPr id="4" name="Table 3">
            <a:extLst>
              <a:ext uri="{FF2B5EF4-FFF2-40B4-BE49-F238E27FC236}">
                <a16:creationId xmlns:a16="http://schemas.microsoft.com/office/drawing/2014/main" id="{1B00911C-FCA4-44A3-8E9C-6FC2CEFE557F}"/>
              </a:ext>
            </a:extLst>
          </p:cNvPr>
          <p:cNvGraphicFramePr>
            <a:graphicFrameLocks noGrp="1"/>
          </p:cNvGraphicFramePr>
          <p:nvPr>
            <p:extLst>
              <p:ext uri="{D42A27DB-BD31-4B8C-83A1-F6EECF244321}">
                <p14:modId xmlns:p14="http://schemas.microsoft.com/office/powerpoint/2010/main" val="3531931678"/>
              </p:ext>
            </p:extLst>
          </p:nvPr>
        </p:nvGraphicFramePr>
        <p:xfrm>
          <a:off x="427037" y="1211262"/>
          <a:ext cx="8209358" cy="3708400"/>
        </p:xfrm>
        <a:graphic>
          <a:graphicData uri="http://schemas.openxmlformats.org/drawingml/2006/table">
            <a:tbl>
              <a:tblPr firstRow="1" bandRow="1">
                <a:tableStyleId>{5C22544A-7EE6-4342-B048-85BDC9FD1C3A}</a:tableStyleId>
              </a:tblPr>
              <a:tblGrid>
                <a:gridCol w="2690360">
                  <a:extLst>
                    <a:ext uri="{9D8B030D-6E8A-4147-A177-3AD203B41FA5}">
                      <a16:colId xmlns:a16="http://schemas.microsoft.com/office/drawing/2014/main" val="1728420765"/>
                    </a:ext>
                  </a:extLst>
                </a:gridCol>
                <a:gridCol w="5518998">
                  <a:extLst>
                    <a:ext uri="{9D8B030D-6E8A-4147-A177-3AD203B41FA5}">
                      <a16:colId xmlns:a16="http://schemas.microsoft.com/office/drawing/2014/main" val="1770837054"/>
                    </a:ext>
                  </a:extLst>
                </a:gridCol>
              </a:tblGrid>
              <a:tr h="370840">
                <a:tc>
                  <a:txBody>
                    <a:bodyPr/>
                    <a:lstStyle/>
                    <a:p>
                      <a:pPr algn="ctr"/>
                      <a:r>
                        <a:rPr lang="en-US" dirty="0"/>
                        <a:t>Time</a:t>
                      </a:r>
                    </a:p>
                  </a:txBody>
                  <a:tcPr/>
                </a:tc>
                <a:tc>
                  <a:txBody>
                    <a:bodyPr/>
                    <a:lstStyle/>
                    <a:p>
                      <a:pPr algn="ctr"/>
                      <a:r>
                        <a:rPr lang="en-US" dirty="0"/>
                        <a:t>Comment</a:t>
                      </a:r>
                    </a:p>
                  </a:txBody>
                  <a:tcPr/>
                </a:tc>
                <a:extLst>
                  <a:ext uri="{0D108BD9-81ED-4DB2-BD59-A6C34878D82A}">
                    <a16:rowId xmlns:a16="http://schemas.microsoft.com/office/drawing/2014/main" val="3256057298"/>
                  </a:ext>
                </a:extLst>
              </a:tr>
              <a:tr h="370840">
                <a:tc>
                  <a:txBody>
                    <a:bodyPr/>
                    <a:lstStyle/>
                    <a:p>
                      <a:pPr algn="l"/>
                      <a:r>
                        <a:rPr lang="en-US" dirty="0"/>
                        <a:t>9:00 AM – 10:30 AM</a:t>
                      </a:r>
                    </a:p>
                  </a:txBody>
                  <a:tcPr/>
                </a:tc>
                <a:tc>
                  <a:txBody>
                    <a:bodyPr/>
                    <a:lstStyle/>
                    <a:p>
                      <a:pPr algn="l"/>
                      <a:r>
                        <a:rPr lang="en-US" dirty="0"/>
                        <a:t>Introduction &amp; Setup</a:t>
                      </a:r>
                    </a:p>
                  </a:txBody>
                  <a:tcPr/>
                </a:tc>
                <a:extLst>
                  <a:ext uri="{0D108BD9-81ED-4DB2-BD59-A6C34878D82A}">
                    <a16:rowId xmlns:a16="http://schemas.microsoft.com/office/drawing/2014/main" val="993919046"/>
                  </a:ext>
                </a:extLst>
              </a:tr>
              <a:tr h="370840">
                <a:tc>
                  <a:txBody>
                    <a:bodyPr/>
                    <a:lstStyle/>
                    <a:p>
                      <a:pPr algn="l"/>
                      <a:r>
                        <a:rPr lang="en-US" dirty="0"/>
                        <a:t>10:30 AM – 10:45 AM</a:t>
                      </a:r>
                    </a:p>
                  </a:txBody>
                  <a:tcPr/>
                </a:tc>
                <a:tc>
                  <a:txBody>
                    <a:bodyPr/>
                    <a:lstStyle/>
                    <a:p>
                      <a:pPr algn="l"/>
                      <a:r>
                        <a:rPr lang="en-US" dirty="0"/>
                        <a:t>Break</a:t>
                      </a:r>
                    </a:p>
                  </a:txBody>
                  <a:tcPr/>
                </a:tc>
                <a:extLst>
                  <a:ext uri="{0D108BD9-81ED-4DB2-BD59-A6C34878D82A}">
                    <a16:rowId xmlns:a16="http://schemas.microsoft.com/office/drawing/2014/main" val="1813499064"/>
                  </a:ext>
                </a:extLst>
              </a:tr>
              <a:tr h="370840">
                <a:tc>
                  <a:txBody>
                    <a:bodyPr/>
                    <a:lstStyle/>
                    <a:p>
                      <a:pPr algn="l"/>
                      <a:r>
                        <a:rPr lang="en-US" dirty="0"/>
                        <a:t>10:45 AM – 11:15 AM</a:t>
                      </a:r>
                    </a:p>
                  </a:txBody>
                  <a:tcPr/>
                </a:tc>
                <a:tc>
                  <a:txBody>
                    <a:bodyPr/>
                    <a:lstStyle/>
                    <a:p>
                      <a:pPr algn="l"/>
                      <a:r>
                        <a:rPr lang="en-US" dirty="0"/>
                        <a:t>Module 01 – Introduction</a:t>
                      </a:r>
                    </a:p>
                  </a:txBody>
                  <a:tcPr/>
                </a:tc>
                <a:extLst>
                  <a:ext uri="{0D108BD9-81ED-4DB2-BD59-A6C34878D82A}">
                    <a16:rowId xmlns:a16="http://schemas.microsoft.com/office/drawing/2014/main" val="977138653"/>
                  </a:ext>
                </a:extLst>
              </a:tr>
              <a:tr h="370840">
                <a:tc>
                  <a:txBody>
                    <a:bodyPr/>
                    <a:lstStyle/>
                    <a:p>
                      <a:pPr algn="l"/>
                      <a:r>
                        <a:rPr lang="en-US" dirty="0"/>
                        <a:t>11:15 AM – 12:00 PM</a:t>
                      </a:r>
                    </a:p>
                  </a:txBody>
                  <a:tcPr/>
                </a:tc>
                <a:tc>
                  <a:txBody>
                    <a:bodyPr/>
                    <a:lstStyle/>
                    <a:p>
                      <a:pPr algn="l"/>
                      <a:r>
                        <a:rPr lang="en-US" dirty="0"/>
                        <a:t>Module 02 – Development Tools</a:t>
                      </a:r>
                    </a:p>
                  </a:txBody>
                  <a:tcPr/>
                </a:tc>
                <a:extLst>
                  <a:ext uri="{0D108BD9-81ED-4DB2-BD59-A6C34878D82A}">
                    <a16:rowId xmlns:a16="http://schemas.microsoft.com/office/drawing/2014/main" val="3868629323"/>
                  </a:ext>
                </a:extLst>
              </a:tr>
              <a:tr h="370840">
                <a:tc>
                  <a:txBody>
                    <a:bodyPr/>
                    <a:lstStyle/>
                    <a:p>
                      <a:pPr algn="l"/>
                      <a:r>
                        <a:rPr lang="en-US" dirty="0"/>
                        <a:t>12:00 PM – 1:00 PM</a:t>
                      </a:r>
                    </a:p>
                  </a:txBody>
                  <a:tcPr/>
                </a:tc>
                <a:tc>
                  <a:txBody>
                    <a:bodyPr/>
                    <a:lstStyle/>
                    <a:p>
                      <a:pPr algn="l"/>
                      <a:r>
                        <a:rPr lang="en-US" dirty="0"/>
                        <a:t>Break</a:t>
                      </a:r>
                    </a:p>
                  </a:txBody>
                  <a:tcPr/>
                </a:tc>
                <a:extLst>
                  <a:ext uri="{0D108BD9-81ED-4DB2-BD59-A6C34878D82A}">
                    <a16:rowId xmlns:a16="http://schemas.microsoft.com/office/drawing/2014/main" val="2924785122"/>
                  </a:ext>
                </a:extLst>
              </a:tr>
              <a:tr h="370840">
                <a:tc>
                  <a:txBody>
                    <a:bodyPr/>
                    <a:lstStyle/>
                    <a:p>
                      <a:pPr algn="l"/>
                      <a:r>
                        <a:rPr lang="en-US" dirty="0"/>
                        <a:t>1:00 PM – 1:30 PM</a:t>
                      </a:r>
                    </a:p>
                  </a:txBody>
                  <a:tcPr/>
                </a:tc>
                <a:tc>
                  <a:txBody>
                    <a:bodyPr/>
                    <a:lstStyle/>
                    <a:p>
                      <a:pPr algn="l"/>
                      <a:r>
                        <a:rPr lang="en-US" dirty="0"/>
                        <a:t>Module 02 – Development Tools</a:t>
                      </a:r>
                    </a:p>
                  </a:txBody>
                  <a:tcPr/>
                </a:tc>
                <a:extLst>
                  <a:ext uri="{0D108BD9-81ED-4DB2-BD59-A6C34878D82A}">
                    <a16:rowId xmlns:a16="http://schemas.microsoft.com/office/drawing/2014/main" val="1882044300"/>
                  </a:ext>
                </a:extLst>
              </a:tr>
              <a:tr h="370840">
                <a:tc>
                  <a:txBody>
                    <a:bodyPr/>
                    <a:lstStyle/>
                    <a:p>
                      <a:pPr algn="l"/>
                      <a:r>
                        <a:rPr lang="en-US" dirty="0"/>
                        <a:t>1:30 PM – 2:15 PM</a:t>
                      </a:r>
                    </a:p>
                  </a:txBody>
                  <a:tcPr/>
                </a:tc>
                <a:tc>
                  <a:txBody>
                    <a:bodyPr/>
                    <a:lstStyle/>
                    <a:p>
                      <a:pPr algn="l"/>
                      <a:r>
                        <a:rPr lang="en-US" dirty="0"/>
                        <a:t>Module 03 - Development</a:t>
                      </a:r>
                    </a:p>
                  </a:txBody>
                  <a:tcPr/>
                </a:tc>
                <a:extLst>
                  <a:ext uri="{0D108BD9-81ED-4DB2-BD59-A6C34878D82A}">
                    <a16:rowId xmlns:a16="http://schemas.microsoft.com/office/drawing/2014/main" val="4172748571"/>
                  </a:ext>
                </a:extLst>
              </a:tr>
              <a:tr h="370840">
                <a:tc>
                  <a:txBody>
                    <a:bodyPr/>
                    <a:lstStyle/>
                    <a:p>
                      <a:pPr algn="l"/>
                      <a:r>
                        <a:rPr lang="en-US" dirty="0"/>
                        <a:t>2:15 PM – 2:30 PM</a:t>
                      </a:r>
                    </a:p>
                  </a:txBody>
                  <a:tcPr/>
                </a:tc>
                <a:tc>
                  <a:txBody>
                    <a:bodyPr/>
                    <a:lstStyle/>
                    <a:p>
                      <a:pPr algn="l"/>
                      <a:r>
                        <a:rPr lang="en-US" dirty="0"/>
                        <a:t>Break</a:t>
                      </a:r>
                    </a:p>
                  </a:txBody>
                  <a:tcPr/>
                </a:tc>
                <a:extLst>
                  <a:ext uri="{0D108BD9-81ED-4DB2-BD59-A6C34878D82A}">
                    <a16:rowId xmlns:a16="http://schemas.microsoft.com/office/drawing/2014/main" val="1395726946"/>
                  </a:ext>
                </a:extLst>
              </a:tr>
              <a:tr h="370840">
                <a:tc>
                  <a:txBody>
                    <a:bodyPr/>
                    <a:lstStyle/>
                    <a:p>
                      <a:pPr algn="l"/>
                      <a:r>
                        <a:rPr lang="en-US" dirty="0"/>
                        <a:t>2:30 PM – 4:00 PM</a:t>
                      </a:r>
                    </a:p>
                  </a:txBody>
                  <a:tcPr/>
                </a:tc>
                <a:tc>
                  <a:txBody>
                    <a:bodyPr/>
                    <a:lstStyle/>
                    <a:p>
                      <a:pPr algn="l"/>
                      <a:r>
                        <a:rPr lang="en-US" dirty="0"/>
                        <a:t>Module 03 – Development</a:t>
                      </a:r>
                    </a:p>
                  </a:txBody>
                  <a:tcPr/>
                </a:tc>
                <a:extLst>
                  <a:ext uri="{0D108BD9-81ED-4DB2-BD59-A6C34878D82A}">
                    <a16:rowId xmlns:a16="http://schemas.microsoft.com/office/drawing/2014/main" val="3786644403"/>
                  </a:ext>
                </a:extLst>
              </a:tr>
            </a:tbl>
          </a:graphicData>
        </a:graphic>
      </p:graphicFrame>
    </p:spTree>
    <p:extLst>
      <p:ext uri="{BB962C8B-B14F-4D97-AF65-F5344CB8AC3E}">
        <p14:creationId xmlns:p14="http://schemas.microsoft.com/office/powerpoint/2010/main" val="40378031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7480-ABC7-4706-9753-ADA5BD374BC2}"/>
              </a:ext>
            </a:extLst>
          </p:cNvPr>
          <p:cNvSpPr>
            <a:spLocks noGrp="1"/>
          </p:cNvSpPr>
          <p:nvPr>
            <p:ph type="title"/>
          </p:nvPr>
        </p:nvSpPr>
        <p:spPr/>
        <p:txBody>
          <a:bodyPr/>
          <a:lstStyle/>
          <a:p>
            <a:r>
              <a:rPr lang="en-US" dirty="0"/>
              <a:t>Logistics – Day 2</a:t>
            </a:r>
          </a:p>
        </p:txBody>
      </p:sp>
      <p:graphicFrame>
        <p:nvGraphicFramePr>
          <p:cNvPr id="4" name="Table 3">
            <a:extLst>
              <a:ext uri="{FF2B5EF4-FFF2-40B4-BE49-F238E27FC236}">
                <a16:creationId xmlns:a16="http://schemas.microsoft.com/office/drawing/2014/main" id="{1B00911C-FCA4-44A3-8E9C-6FC2CEFE557F}"/>
              </a:ext>
            </a:extLst>
          </p:cNvPr>
          <p:cNvGraphicFramePr>
            <a:graphicFrameLocks noGrp="1"/>
          </p:cNvGraphicFramePr>
          <p:nvPr>
            <p:extLst>
              <p:ext uri="{D42A27DB-BD31-4B8C-83A1-F6EECF244321}">
                <p14:modId xmlns:p14="http://schemas.microsoft.com/office/powerpoint/2010/main" val="3081421787"/>
              </p:ext>
            </p:extLst>
          </p:nvPr>
        </p:nvGraphicFramePr>
        <p:xfrm>
          <a:off x="427037" y="1211262"/>
          <a:ext cx="8209358" cy="3337560"/>
        </p:xfrm>
        <a:graphic>
          <a:graphicData uri="http://schemas.openxmlformats.org/drawingml/2006/table">
            <a:tbl>
              <a:tblPr firstRow="1" bandRow="1">
                <a:tableStyleId>{5C22544A-7EE6-4342-B048-85BDC9FD1C3A}</a:tableStyleId>
              </a:tblPr>
              <a:tblGrid>
                <a:gridCol w="2690360">
                  <a:extLst>
                    <a:ext uri="{9D8B030D-6E8A-4147-A177-3AD203B41FA5}">
                      <a16:colId xmlns:a16="http://schemas.microsoft.com/office/drawing/2014/main" val="1728420765"/>
                    </a:ext>
                  </a:extLst>
                </a:gridCol>
                <a:gridCol w="5518998">
                  <a:extLst>
                    <a:ext uri="{9D8B030D-6E8A-4147-A177-3AD203B41FA5}">
                      <a16:colId xmlns:a16="http://schemas.microsoft.com/office/drawing/2014/main" val="1770837054"/>
                    </a:ext>
                  </a:extLst>
                </a:gridCol>
              </a:tblGrid>
              <a:tr h="370840">
                <a:tc>
                  <a:txBody>
                    <a:bodyPr/>
                    <a:lstStyle/>
                    <a:p>
                      <a:pPr algn="ctr"/>
                      <a:r>
                        <a:rPr lang="en-US" dirty="0"/>
                        <a:t>Time</a:t>
                      </a:r>
                    </a:p>
                  </a:txBody>
                  <a:tcPr/>
                </a:tc>
                <a:tc>
                  <a:txBody>
                    <a:bodyPr/>
                    <a:lstStyle/>
                    <a:p>
                      <a:pPr algn="ctr"/>
                      <a:r>
                        <a:rPr lang="en-US" dirty="0"/>
                        <a:t>Comment</a:t>
                      </a:r>
                    </a:p>
                  </a:txBody>
                  <a:tcPr/>
                </a:tc>
                <a:extLst>
                  <a:ext uri="{0D108BD9-81ED-4DB2-BD59-A6C34878D82A}">
                    <a16:rowId xmlns:a16="http://schemas.microsoft.com/office/drawing/2014/main" val="3256057298"/>
                  </a:ext>
                </a:extLst>
              </a:tr>
              <a:tr h="370840">
                <a:tc>
                  <a:txBody>
                    <a:bodyPr/>
                    <a:lstStyle/>
                    <a:p>
                      <a:pPr algn="l"/>
                      <a:r>
                        <a:rPr lang="en-US" dirty="0"/>
                        <a:t>8:00 AM – 8:30 AM</a:t>
                      </a:r>
                    </a:p>
                  </a:txBody>
                  <a:tcPr/>
                </a:tc>
                <a:tc>
                  <a:txBody>
                    <a:bodyPr/>
                    <a:lstStyle/>
                    <a:p>
                      <a:pPr algn="l"/>
                      <a:r>
                        <a:rPr lang="en-US" dirty="0"/>
                        <a:t>Recap &amp; Setup</a:t>
                      </a:r>
                    </a:p>
                  </a:txBody>
                  <a:tcPr/>
                </a:tc>
                <a:extLst>
                  <a:ext uri="{0D108BD9-81ED-4DB2-BD59-A6C34878D82A}">
                    <a16:rowId xmlns:a16="http://schemas.microsoft.com/office/drawing/2014/main" val="3647012969"/>
                  </a:ext>
                </a:extLst>
              </a:tr>
              <a:tr h="370840">
                <a:tc>
                  <a:txBody>
                    <a:bodyPr/>
                    <a:lstStyle/>
                    <a:p>
                      <a:pPr algn="l"/>
                      <a:r>
                        <a:rPr lang="en-US" dirty="0"/>
                        <a:t>8:30 AM – 10:30 AM</a:t>
                      </a:r>
                    </a:p>
                  </a:txBody>
                  <a:tcPr/>
                </a:tc>
                <a:tc>
                  <a:txBody>
                    <a:bodyPr/>
                    <a:lstStyle/>
                    <a:p>
                      <a:pPr algn="l"/>
                      <a:r>
                        <a:rPr lang="en-US" dirty="0"/>
                        <a:t>Module 03 – Development</a:t>
                      </a:r>
                    </a:p>
                  </a:txBody>
                  <a:tcPr/>
                </a:tc>
                <a:extLst>
                  <a:ext uri="{0D108BD9-81ED-4DB2-BD59-A6C34878D82A}">
                    <a16:rowId xmlns:a16="http://schemas.microsoft.com/office/drawing/2014/main" val="1601581747"/>
                  </a:ext>
                </a:extLst>
              </a:tr>
              <a:tr h="370840">
                <a:tc>
                  <a:txBody>
                    <a:bodyPr/>
                    <a:lstStyle/>
                    <a:p>
                      <a:pPr algn="l"/>
                      <a:r>
                        <a:rPr lang="en-US" dirty="0"/>
                        <a:t>10:30 AM – 10:45 AM</a:t>
                      </a:r>
                    </a:p>
                  </a:txBody>
                  <a:tcPr/>
                </a:tc>
                <a:tc>
                  <a:txBody>
                    <a:bodyPr/>
                    <a:lstStyle/>
                    <a:p>
                      <a:pPr algn="l"/>
                      <a:r>
                        <a:rPr lang="en-US" dirty="0"/>
                        <a:t>Break</a:t>
                      </a:r>
                    </a:p>
                  </a:txBody>
                  <a:tcPr/>
                </a:tc>
                <a:extLst>
                  <a:ext uri="{0D108BD9-81ED-4DB2-BD59-A6C34878D82A}">
                    <a16:rowId xmlns:a16="http://schemas.microsoft.com/office/drawing/2014/main" val="1169176686"/>
                  </a:ext>
                </a:extLst>
              </a:tr>
              <a:tr h="370840">
                <a:tc>
                  <a:txBody>
                    <a:bodyPr/>
                    <a:lstStyle/>
                    <a:p>
                      <a:pPr algn="l"/>
                      <a:r>
                        <a:rPr lang="en-US" dirty="0"/>
                        <a:t>10:45 AM – 12:00 PM</a:t>
                      </a:r>
                    </a:p>
                  </a:txBody>
                  <a:tcPr/>
                </a:tc>
                <a:tc>
                  <a:txBody>
                    <a:bodyPr/>
                    <a:lstStyle/>
                    <a:p>
                      <a:pPr algn="l"/>
                      <a:r>
                        <a:rPr lang="en-US" dirty="0"/>
                        <a:t>Module 03 – Development</a:t>
                      </a:r>
                    </a:p>
                  </a:txBody>
                  <a:tcPr/>
                </a:tc>
                <a:extLst>
                  <a:ext uri="{0D108BD9-81ED-4DB2-BD59-A6C34878D82A}">
                    <a16:rowId xmlns:a16="http://schemas.microsoft.com/office/drawing/2014/main" val="1828803232"/>
                  </a:ext>
                </a:extLst>
              </a:tr>
              <a:tr h="370840">
                <a:tc>
                  <a:txBody>
                    <a:bodyPr/>
                    <a:lstStyle/>
                    <a:p>
                      <a:pPr algn="l"/>
                      <a:r>
                        <a:rPr lang="en-US" dirty="0"/>
                        <a:t>12:00 PM – 1:00 PM</a:t>
                      </a:r>
                    </a:p>
                  </a:txBody>
                  <a:tcPr/>
                </a:tc>
                <a:tc>
                  <a:txBody>
                    <a:bodyPr/>
                    <a:lstStyle/>
                    <a:p>
                      <a:pPr algn="l"/>
                      <a:r>
                        <a:rPr lang="en-US" dirty="0"/>
                        <a:t>Break</a:t>
                      </a:r>
                    </a:p>
                  </a:txBody>
                  <a:tcPr/>
                </a:tc>
                <a:extLst>
                  <a:ext uri="{0D108BD9-81ED-4DB2-BD59-A6C34878D82A}">
                    <a16:rowId xmlns:a16="http://schemas.microsoft.com/office/drawing/2014/main" val="3134023853"/>
                  </a:ext>
                </a:extLst>
              </a:tr>
              <a:tr h="370840">
                <a:tc>
                  <a:txBody>
                    <a:bodyPr/>
                    <a:lstStyle/>
                    <a:p>
                      <a:pPr algn="l"/>
                      <a:r>
                        <a:rPr lang="en-US" dirty="0"/>
                        <a:t>1:00 PM – 2:15 PM</a:t>
                      </a:r>
                    </a:p>
                  </a:txBody>
                  <a:tcPr/>
                </a:tc>
                <a:tc>
                  <a:txBody>
                    <a:bodyPr/>
                    <a:lstStyle/>
                    <a:p>
                      <a:pPr algn="l"/>
                      <a:r>
                        <a:rPr lang="en-US" dirty="0"/>
                        <a:t>Module 03 – Development</a:t>
                      </a:r>
                    </a:p>
                  </a:txBody>
                  <a:tcPr/>
                </a:tc>
                <a:extLst>
                  <a:ext uri="{0D108BD9-81ED-4DB2-BD59-A6C34878D82A}">
                    <a16:rowId xmlns:a16="http://schemas.microsoft.com/office/drawing/2014/main" val="707556056"/>
                  </a:ext>
                </a:extLst>
              </a:tr>
              <a:tr h="370840">
                <a:tc>
                  <a:txBody>
                    <a:bodyPr/>
                    <a:lstStyle/>
                    <a:p>
                      <a:pPr algn="l"/>
                      <a:r>
                        <a:rPr lang="en-US" dirty="0"/>
                        <a:t>2:15 PM – 2:30 PM</a:t>
                      </a:r>
                    </a:p>
                  </a:txBody>
                  <a:tcPr/>
                </a:tc>
                <a:tc>
                  <a:txBody>
                    <a:bodyPr/>
                    <a:lstStyle/>
                    <a:p>
                      <a:pPr algn="l"/>
                      <a:r>
                        <a:rPr lang="en-US" dirty="0"/>
                        <a:t>Break</a:t>
                      </a:r>
                    </a:p>
                  </a:txBody>
                  <a:tcPr/>
                </a:tc>
                <a:extLst>
                  <a:ext uri="{0D108BD9-81ED-4DB2-BD59-A6C34878D82A}">
                    <a16:rowId xmlns:a16="http://schemas.microsoft.com/office/drawing/2014/main" val="2568171248"/>
                  </a:ext>
                </a:extLst>
              </a:tr>
              <a:tr h="370840">
                <a:tc>
                  <a:txBody>
                    <a:bodyPr/>
                    <a:lstStyle/>
                    <a:p>
                      <a:pPr algn="l"/>
                      <a:r>
                        <a:rPr lang="en-US" dirty="0"/>
                        <a:t>2:30 PM – 4:00 PM</a:t>
                      </a:r>
                    </a:p>
                  </a:txBody>
                  <a:tcPr/>
                </a:tc>
                <a:tc>
                  <a:txBody>
                    <a:bodyPr/>
                    <a:lstStyle/>
                    <a:p>
                      <a:pPr algn="l"/>
                      <a:r>
                        <a:rPr lang="en-US" dirty="0"/>
                        <a:t>Module 03 – Development</a:t>
                      </a:r>
                    </a:p>
                  </a:txBody>
                  <a:tcPr/>
                </a:tc>
                <a:extLst>
                  <a:ext uri="{0D108BD9-81ED-4DB2-BD59-A6C34878D82A}">
                    <a16:rowId xmlns:a16="http://schemas.microsoft.com/office/drawing/2014/main" val="902148418"/>
                  </a:ext>
                </a:extLst>
              </a:tr>
            </a:tbl>
          </a:graphicData>
        </a:graphic>
      </p:graphicFrame>
    </p:spTree>
    <p:extLst>
      <p:ext uri="{BB962C8B-B14F-4D97-AF65-F5344CB8AC3E}">
        <p14:creationId xmlns:p14="http://schemas.microsoft.com/office/powerpoint/2010/main" val="3296419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7480-ABC7-4706-9753-ADA5BD374BC2}"/>
              </a:ext>
            </a:extLst>
          </p:cNvPr>
          <p:cNvSpPr>
            <a:spLocks noGrp="1"/>
          </p:cNvSpPr>
          <p:nvPr>
            <p:ph type="title"/>
          </p:nvPr>
        </p:nvSpPr>
        <p:spPr/>
        <p:txBody>
          <a:bodyPr/>
          <a:lstStyle/>
          <a:p>
            <a:r>
              <a:rPr lang="en-US" dirty="0"/>
              <a:t>Logistics – Day 3</a:t>
            </a:r>
          </a:p>
        </p:txBody>
      </p:sp>
      <p:graphicFrame>
        <p:nvGraphicFramePr>
          <p:cNvPr id="4" name="Table 3">
            <a:extLst>
              <a:ext uri="{FF2B5EF4-FFF2-40B4-BE49-F238E27FC236}">
                <a16:creationId xmlns:a16="http://schemas.microsoft.com/office/drawing/2014/main" id="{1B00911C-FCA4-44A3-8E9C-6FC2CEFE557F}"/>
              </a:ext>
            </a:extLst>
          </p:cNvPr>
          <p:cNvGraphicFramePr>
            <a:graphicFrameLocks noGrp="1"/>
          </p:cNvGraphicFramePr>
          <p:nvPr>
            <p:extLst>
              <p:ext uri="{D42A27DB-BD31-4B8C-83A1-F6EECF244321}">
                <p14:modId xmlns:p14="http://schemas.microsoft.com/office/powerpoint/2010/main" val="2479257042"/>
              </p:ext>
            </p:extLst>
          </p:nvPr>
        </p:nvGraphicFramePr>
        <p:xfrm>
          <a:off x="427037" y="1211262"/>
          <a:ext cx="8209358" cy="3708400"/>
        </p:xfrm>
        <a:graphic>
          <a:graphicData uri="http://schemas.openxmlformats.org/drawingml/2006/table">
            <a:tbl>
              <a:tblPr firstRow="1" bandRow="1">
                <a:tableStyleId>{5C22544A-7EE6-4342-B048-85BDC9FD1C3A}</a:tableStyleId>
              </a:tblPr>
              <a:tblGrid>
                <a:gridCol w="2690360">
                  <a:extLst>
                    <a:ext uri="{9D8B030D-6E8A-4147-A177-3AD203B41FA5}">
                      <a16:colId xmlns:a16="http://schemas.microsoft.com/office/drawing/2014/main" val="1728420765"/>
                    </a:ext>
                  </a:extLst>
                </a:gridCol>
                <a:gridCol w="5518998">
                  <a:extLst>
                    <a:ext uri="{9D8B030D-6E8A-4147-A177-3AD203B41FA5}">
                      <a16:colId xmlns:a16="http://schemas.microsoft.com/office/drawing/2014/main" val="1770837054"/>
                    </a:ext>
                  </a:extLst>
                </a:gridCol>
              </a:tblGrid>
              <a:tr h="370840">
                <a:tc>
                  <a:txBody>
                    <a:bodyPr/>
                    <a:lstStyle/>
                    <a:p>
                      <a:pPr algn="ctr"/>
                      <a:r>
                        <a:rPr lang="en-US" dirty="0"/>
                        <a:t>Time</a:t>
                      </a:r>
                    </a:p>
                  </a:txBody>
                  <a:tcPr/>
                </a:tc>
                <a:tc>
                  <a:txBody>
                    <a:bodyPr/>
                    <a:lstStyle/>
                    <a:p>
                      <a:pPr algn="ctr"/>
                      <a:r>
                        <a:rPr lang="en-US" dirty="0"/>
                        <a:t>Comment</a:t>
                      </a:r>
                    </a:p>
                  </a:txBody>
                  <a:tcPr/>
                </a:tc>
                <a:extLst>
                  <a:ext uri="{0D108BD9-81ED-4DB2-BD59-A6C34878D82A}">
                    <a16:rowId xmlns:a16="http://schemas.microsoft.com/office/drawing/2014/main" val="3256057298"/>
                  </a:ext>
                </a:extLst>
              </a:tr>
              <a:tr h="370840">
                <a:tc>
                  <a:txBody>
                    <a:bodyPr/>
                    <a:lstStyle/>
                    <a:p>
                      <a:pPr algn="l"/>
                      <a:r>
                        <a:rPr lang="en-US" dirty="0"/>
                        <a:t>8:00 AM – 8:30 AM</a:t>
                      </a:r>
                    </a:p>
                  </a:txBody>
                  <a:tcPr/>
                </a:tc>
                <a:tc>
                  <a:txBody>
                    <a:bodyPr/>
                    <a:lstStyle/>
                    <a:p>
                      <a:pPr algn="l"/>
                      <a:r>
                        <a:rPr lang="en-US" dirty="0"/>
                        <a:t>Recap &amp; Setup</a:t>
                      </a:r>
                    </a:p>
                  </a:txBody>
                  <a:tcPr/>
                </a:tc>
                <a:extLst>
                  <a:ext uri="{0D108BD9-81ED-4DB2-BD59-A6C34878D82A}">
                    <a16:rowId xmlns:a16="http://schemas.microsoft.com/office/drawing/2014/main" val="993919046"/>
                  </a:ext>
                </a:extLst>
              </a:tr>
              <a:tr h="370840">
                <a:tc>
                  <a:txBody>
                    <a:bodyPr/>
                    <a:lstStyle/>
                    <a:p>
                      <a:pPr algn="l"/>
                      <a:r>
                        <a:rPr lang="en-US" dirty="0"/>
                        <a:t>8:30 AM – 10:00 AM</a:t>
                      </a:r>
                    </a:p>
                  </a:txBody>
                  <a:tcPr/>
                </a:tc>
                <a:tc>
                  <a:txBody>
                    <a:bodyPr/>
                    <a:lstStyle/>
                    <a:p>
                      <a:pPr algn="l"/>
                      <a:r>
                        <a:rPr lang="en-US" dirty="0"/>
                        <a:t>Module 04 – Error Handling</a:t>
                      </a:r>
                    </a:p>
                  </a:txBody>
                  <a:tcPr/>
                </a:tc>
                <a:extLst>
                  <a:ext uri="{0D108BD9-81ED-4DB2-BD59-A6C34878D82A}">
                    <a16:rowId xmlns:a16="http://schemas.microsoft.com/office/drawing/2014/main" val="1031881146"/>
                  </a:ext>
                </a:extLst>
              </a:tr>
              <a:tr h="370840">
                <a:tc>
                  <a:txBody>
                    <a:bodyPr/>
                    <a:lstStyle/>
                    <a:p>
                      <a:pPr algn="l"/>
                      <a:r>
                        <a:rPr lang="en-US" dirty="0"/>
                        <a:t>10:00 AM – 10:15 AM</a:t>
                      </a:r>
                    </a:p>
                  </a:txBody>
                  <a:tcPr/>
                </a:tc>
                <a:tc>
                  <a:txBody>
                    <a:bodyPr/>
                    <a:lstStyle/>
                    <a:p>
                      <a:pPr algn="l"/>
                      <a:r>
                        <a:rPr lang="en-US" dirty="0"/>
                        <a:t>Break</a:t>
                      </a:r>
                    </a:p>
                  </a:txBody>
                  <a:tcPr/>
                </a:tc>
                <a:extLst>
                  <a:ext uri="{0D108BD9-81ED-4DB2-BD59-A6C34878D82A}">
                    <a16:rowId xmlns:a16="http://schemas.microsoft.com/office/drawing/2014/main" val="1456163454"/>
                  </a:ext>
                </a:extLst>
              </a:tr>
              <a:tr h="370840">
                <a:tc>
                  <a:txBody>
                    <a:bodyPr/>
                    <a:lstStyle/>
                    <a:p>
                      <a:pPr algn="l"/>
                      <a:r>
                        <a:rPr lang="en-US" dirty="0"/>
                        <a:t>10:15 AM – 12:00 PM</a:t>
                      </a:r>
                    </a:p>
                  </a:txBody>
                  <a:tcPr/>
                </a:tc>
                <a:tc>
                  <a:txBody>
                    <a:bodyPr/>
                    <a:lstStyle/>
                    <a:p>
                      <a:pPr algn="l"/>
                      <a:r>
                        <a:rPr lang="en-US" dirty="0"/>
                        <a:t>Module 05 – Deployment</a:t>
                      </a:r>
                    </a:p>
                  </a:txBody>
                  <a:tcPr/>
                </a:tc>
                <a:extLst>
                  <a:ext uri="{0D108BD9-81ED-4DB2-BD59-A6C34878D82A}">
                    <a16:rowId xmlns:a16="http://schemas.microsoft.com/office/drawing/2014/main" val="2598864689"/>
                  </a:ext>
                </a:extLst>
              </a:tr>
              <a:tr h="370840">
                <a:tc>
                  <a:txBody>
                    <a:bodyPr/>
                    <a:lstStyle/>
                    <a:p>
                      <a:pPr algn="l"/>
                      <a:r>
                        <a:rPr lang="en-US" dirty="0"/>
                        <a:t>12:00 PM – 1:00 PM</a:t>
                      </a:r>
                    </a:p>
                  </a:txBody>
                  <a:tcPr/>
                </a:tc>
                <a:tc>
                  <a:txBody>
                    <a:bodyPr/>
                    <a:lstStyle/>
                    <a:p>
                      <a:pPr algn="l"/>
                      <a:r>
                        <a:rPr lang="en-US" dirty="0"/>
                        <a:t>Break</a:t>
                      </a:r>
                    </a:p>
                  </a:txBody>
                  <a:tcPr/>
                </a:tc>
                <a:extLst>
                  <a:ext uri="{0D108BD9-81ED-4DB2-BD59-A6C34878D82A}">
                    <a16:rowId xmlns:a16="http://schemas.microsoft.com/office/drawing/2014/main" val="2524346470"/>
                  </a:ext>
                </a:extLst>
              </a:tr>
              <a:tr h="370840">
                <a:tc>
                  <a:txBody>
                    <a:bodyPr/>
                    <a:lstStyle/>
                    <a:p>
                      <a:pPr algn="l"/>
                      <a:r>
                        <a:rPr lang="en-US" dirty="0"/>
                        <a:t>1:00 PM – 2:15 PM</a:t>
                      </a:r>
                    </a:p>
                  </a:txBody>
                  <a:tcPr/>
                </a:tc>
                <a:tc>
                  <a:txBody>
                    <a:bodyPr/>
                    <a:lstStyle/>
                    <a:p>
                      <a:pPr algn="l"/>
                      <a:r>
                        <a:rPr lang="en-US" dirty="0"/>
                        <a:t>Module 06 – Troubleshooting</a:t>
                      </a:r>
                    </a:p>
                  </a:txBody>
                  <a:tcPr/>
                </a:tc>
                <a:extLst>
                  <a:ext uri="{0D108BD9-81ED-4DB2-BD59-A6C34878D82A}">
                    <a16:rowId xmlns:a16="http://schemas.microsoft.com/office/drawing/2014/main" val="1439486923"/>
                  </a:ext>
                </a:extLst>
              </a:tr>
              <a:tr h="370840">
                <a:tc>
                  <a:txBody>
                    <a:bodyPr/>
                    <a:lstStyle/>
                    <a:p>
                      <a:pPr algn="l"/>
                      <a:r>
                        <a:rPr lang="en-US" dirty="0"/>
                        <a:t>2:15 PM – 2:30 PM</a:t>
                      </a:r>
                    </a:p>
                  </a:txBody>
                  <a:tcPr/>
                </a:tc>
                <a:tc>
                  <a:txBody>
                    <a:bodyPr/>
                    <a:lstStyle/>
                    <a:p>
                      <a:pPr algn="l"/>
                      <a:r>
                        <a:rPr lang="en-US" dirty="0"/>
                        <a:t>Break</a:t>
                      </a:r>
                    </a:p>
                  </a:txBody>
                  <a:tcPr/>
                </a:tc>
                <a:extLst>
                  <a:ext uri="{0D108BD9-81ED-4DB2-BD59-A6C34878D82A}">
                    <a16:rowId xmlns:a16="http://schemas.microsoft.com/office/drawing/2014/main" val="2325973168"/>
                  </a:ext>
                </a:extLst>
              </a:tr>
              <a:tr h="370840">
                <a:tc>
                  <a:txBody>
                    <a:bodyPr/>
                    <a:lstStyle/>
                    <a:p>
                      <a:pPr algn="l"/>
                      <a:r>
                        <a:rPr lang="en-US" dirty="0"/>
                        <a:t>2:30 PM – 3:30 PM</a:t>
                      </a:r>
                    </a:p>
                  </a:txBody>
                  <a:tcPr/>
                </a:tc>
                <a:tc>
                  <a:txBody>
                    <a:bodyPr/>
                    <a:lstStyle/>
                    <a:p>
                      <a:pPr algn="l"/>
                      <a:r>
                        <a:rPr lang="en-US" dirty="0"/>
                        <a:t>Module 07 – Best Practices</a:t>
                      </a:r>
                    </a:p>
                  </a:txBody>
                  <a:tcPr/>
                </a:tc>
                <a:extLst>
                  <a:ext uri="{0D108BD9-81ED-4DB2-BD59-A6C34878D82A}">
                    <a16:rowId xmlns:a16="http://schemas.microsoft.com/office/drawing/2014/main" val="1373355284"/>
                  </a:ext>
                </a:extLst>
              </a:tr>
              <a:tr h="370840">
                <a:tc>
                  <a:txBody>
                    <a:bodyPr/>
                    <a:lstStyle/>
                    <a:p>
                      <a:pPr algn="l"/>
                      <a:r>
                        <a:rPr lang="en-US" dirty="0"/>
                        <a:t>3:30 PM – 4:00 PM</a:t>
                      </a:r>
                    </a:p>
                  </a:txBody>
                  <a:tcPr/>
                </a:tc>
                <a:tc>
                  <a:txBody>
                    <a:bodyPr/>
                    <a:lstStyle/>
                    <a:p>
                      <a:pPr algn="l"/>
                      <a:r>
                        <a:rPr lang="en-US" dirty="0"/>
                        <a:t>Q &amp; A and Closeout Discussion</a:t>
                      </a:r>
                    </a:p>
                  </a:txBody>
                  <a:tcPr/>
                </a:tc>
                <a:extLst>
                  <a:ext uri="{0D108BD9-81ED-4DB2-BD59-A6C34878D82A}">
                    <a16:rowId xmlns:a16="http://schemas.microsoft.com/office/drawing/2014/main" val="1768074374"/>
                  </a:ext>
                </a:extLst>
              </a:tr>
            </a:tbl>
          </a:graphicData>
        </a:graphic>
      </p:graphicFrame>
    </p:spTree>
    <p:extLst>
      <p:ext uri="{BB962C8B-B14F-4D97-AF65-F5344CB8AC3E}">
        <p14:creationId xmlns:p14="http://schemas.microsoft.com/office/powerpoint/2010/main" val="1871487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7F6C-9584-43D8-878C-616100231CC6}"/>
              </a:ext>
            </a:extLst>
          </p:cNvPr>
          <p:cNvSpPr>
            <a:spLocks noGrp="1"/>
          </p:cNvSpPr>
          <p:nvPr>
            <p:ph type="title"/>
          </p:nvPr>
        </p:nvSpPr>
        <p:spPr/>
        <p:txBody>
          <a:bodyPr/>
          <a:lstStyle/>
          <a:p>
            <a:r>
              <a:rPr lang="en-US" dirty="0"/>
              <a:t>Introduction Instructor</a:t>
            </a:r>
          </a:p>
        </p:txBody>
      </p:sp>
      <p:sp>
        <p:nvSpPr>
          <p:cNvPr id="3" name="Text Placeholder 2">
            <a:extLst>
              <a:ext uri="{FF2B5EF4-FFF2-40B4-BE49-F238E27FC236}">
                <a16:creationId xmlns:a16="http://schemas.microsoft.com/office/drawing/2014/main" id="{479DB7DC-57DD-4D2B-A311-02E5314032C5}"/>
              </a:ext>
            </a:extLst>
          </p:cNvPr>
          <p:cNvSpPr>
            <a:spLocks noGrp="1"/>
          </p:cNvSpPr>
          <p:nvPr>
            <p:ph type="body" sz="quarter" idx="10"/>
          </p:nvPr>
        </p:nvSpPr>
        <p:spPr>
          <a:xfrm>
            <a:off x="6142036" y="1212850"/>
            <a:ext cx="6019801" cy="4875212"/>
          </a:xfrm>
        </p:spPr>
        <p:txBody>
          <a:bodyPr/>
          <a:lstStyle/>
          <a:p>
            <a:r>
              <a:rPr lang="en-US" dirty="0"/>
              <a:t>Mohit K. Gupta</a:t>
            </a:r>
          </a:p>
          <a:p>
            <a:endParaRPr lang="en-US" dirty="0"/>
          </a:p>
          <a:p>
            <a:r>
              <a:rPr lang="en-US" dirty="0"/>
              <a:t>Sr. CSA Engineering</a:t>
            </a:r>
          </a:p>
          <a:p>
            <a:r>
              <a:rPr lang="en-US" dirty="0"/>
              <a:t>12+ Years in Role</a:t>
            </a:r>
          </a:p>
          <a:p>
            <a:r>
              <a:rPr lang="en-US" dirty="0">
                <a:hlinkClick r:id="rId2"/>
              </a:rPr>
              <a:t>mogupta@microsoft.com</a:t>
            </a:r>
            <a:endParaRPr lang="en-US" dirty="0"/>
          </a:p>
          <a:p>
            <a:endParaRPr lang="en-US" dirty="0"/>
          </a:p>
          <a:p>
            <a:r>
              <a:rPr lang="en-US" dirty="0"/>
              <a:t>http://www.sqlcan.com/</a:t>
            </a:r>
          </a:p>
        </p:txBody>
      </p:sp>
      <p:pic>
        <p:nvPicPr>
          <p:cNvPr id="5" name="Picture 4" descr="A person looking at the camera&#10;&#10;Description generated with very high confidence">
            <a:extLst>
              <a:ext uri="{FF2B5EF4-FFF2-40B4-BE49-F238E27FC236}">
                <a16:creationId xmlns:a16="http://schemas.microsoft.com/office/drawing/2014/main" id="{858D0E64-7A18-47D6-BB4E-34C4BE2D172E}"/>
              </a:ext>
            </a:extLst>
          </p:cNvPr>
          <p:cNvPicPr>
            <a:picLocks noChangeAspect="1"/>
          </p:cNvPicPr>
          <p:nvPr/>
        </p:nvPicPr>
        <p:blipFill>
          <a:blip r:embed="rId3"/>
          <a:stretch>
            <a:fillRect/>
          </a:stretch>
        </p:blipFill>
        <p:spPr>
          <a:xfrm>
            <a:off x="503237" y="1439862"/>
            <a:ext cx="4572000" cy="4572000"/>
          </a:xfrm>
          <a:prstGeom prst="rect">
            <a:avLst/>
          </a:prstGeom>
        </p:spPr>
      </p:pic>
    </p:spTree>
    <p:extLst>
      <p:ext uri="{BB962C8B-B14F-4D97-AF65-F5344CB8AC3E}">
        <p14:creationId xmlns:p14="http://schemas.microsoft.com/office/powerpoint/2010/main" val="11209373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F4B8-D6B6-4B62-A22E-2C956CD9EB59}"/>
              </a:ext>
            </a:extLst>
          </p:cNvPr>
          <p:cNvSpPr>
            <a:spLocks noGrp="1"/>
          </p:cNvSpPr>
          <p:nvPr>
            <p:ph type="title"/>
          </p:nvPr>
        </p:nvSpPr>
        <p:spPr/>
        <p:txBody>
          <a:bodyPr/>
          <a:lstStyle/>
          <a:p>
            <a:r>
              <a:rPr lang="en-US" dirty="0"/>
              <a:t>Introduction Team</a:t>
            </a:r>
          </a:p>
        </p:txBody>
      </p:sp>
      <p:sp>
        <p:nvSpPr>
          <p:cNvPr id="3" name="Text Placeholder 2">
            <a:extLst>
              <a:ext uri="{FF2B5EF4-FFF2-40B4-BE49-F238E27FC236}">
                <a16:creationId xmlns:a16="http://schemas.microsoft.com/office/drawing/2014/main" id="{207DB69B-7B52-4771-9173-5F77CDA7FC25}"/>
              </a:ext>
            </a:extLst>
          </p:cNvPr>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Name &amp; Role.</a:t>
            </a:r>
          </a:p>
          <a:p>
            <a:pPr marL="571500" indent="-571500">
              <a:buFont typeface="Arial" panose="020B0604020202020204" pitchFamily="34" charset="0"/>
              <a:buChar char="•"/>
            </a:pPr>
            <a:r>
              <a:rPr lang="en-US" dirty="0"/>
              <a:t>Your experience with SQL Server.</a:t>
            </a:r>
          </a:p>
          <a:p>
            <a:pPr marL="571500" indent="-571500">
              <a:buFont typeface="Arial" panose="020B0604020202020204" pitchFamily="34" charset="0"/>
              <a:buChar char="•"/>
            </a:pPr>
            <a:r>
              <a:rPr lang="en-US" dirty="0"/>
              <a:t>Your experience with SQL Server Integration Services.</a:t>
            </a:r>
          </a:p>
          <a:p>
            <a:pPr marL="571500" indent="-571500">
              <a:buFont typeface="Arial" panose="020B0604020202020204" pitchFamily="34" charset="0"/>
              <a:buChar char="•"/>
            </a:pPr>
            <a:r>
              <a:rPr lang="en-US" dirty="0"/>
              <a:t>Your expectations of the course.</a:t>
            </a:r>
          </a:p>
        </p:txBody>
      </p:sp>
    </p:spTree>
    <p:extLst>
      <p:ext uri="{BB962C8B-B14F-4D97-AF65-F5344CB8AC3E}">
        <p14:creationId xmlns:p14="http://schemas.microsoft.com/office/powerpoint/2010/main" val="26262612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230e9df3-be65-4c73-a93b-d1236ebd677e"/>
    <ds:schemaRef ds:uri="http://purl.org/dc/terms/"/>
    <ds:schemaRef ds:uri="4b6e114e-4d2a-4f10-9268-ba081d6f28ac"/>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1092</TotalTime>
  <Words>385</Words>
  <Application>Microsoft Office PowerPoint</Application>
  <PresentationFormat>Custom</PresentationFormat>
  <Paragraphs>85</Paragraphs>
  <Slides>9</Slides>
  <Notes>3</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9</vt:i4>
      </vt:variant>
    </vt:vector>
  </HeadingPairs>
  <TitlesOfParts>
    <vt:vector size="19"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SQL Server Integration Services (SSIS) Chalk-Talk Agenda     Mohit K. Gupta mogupta@microsoft.com  </vt:lpstr>
      <vt:lpstr>PowerPoint Presentation</vt:lpstr>
      <vt:lpstr>Lets' Not Distract Others</vt:lpstr>
      <vt:lpstr>Logistics – Day 1</vt:lpstr>
      <vt:lpstr>Logistics – Day 2</vt:lpstr>
      <vt:lpstr>Logistics – Day 3</vt:lpstr>
      <vt:lpstr>Introduction Instructor</vt:lpstr>
      <vt:lpstr>Introduction Team</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99</cp:revision>
  <dcterms:created xsi:type="dcterms:W3CDTF">2016-06-21T22:22:39Z</dcterms:created>
  <dcterms:modified xsi:type="dcterms:W3CDTF">2022-12-02T05:56:09Z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