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34"/>
  </p:notesMasterIdLst>
  <p:handoutMasterIdLst>
    <p:handoutMasterId r:id="rId35"/>
  </p:handoutMasterIdLst>
  <p:sldIdLst>
    <p:sldId id="256" r:id="rId9"/>
    <p:sldId id="315" r:id="rId10"/>
    <p:sldId id="316" r:id="rId11"/>
    <p:sldId id="317" r:id="rId12"/>
    <p:sldId id="332" r:id="rId13"/>
    <p:sldId id="318" r:id="rId14"/>
    <p:sldId id="319" r:id="rId15"/>
    <p:sldId id="320" r:id="rId16"/>
    <p:sldId id="321" r:id="rId17"/>
    <p:sldId id="323" r:id="rId18"/>
    <p:sldId id="322" r:id="rId19"/>
    <p:sldId id="333" r:id="rId20"/>
    <p:sldId id="334" r:id="rId21"/>
    <p:sldId id="335" r:id="rId22"/>
    <p:sldId id="324" r:id="rId23"/>
    <p:sldId id="325" r:id="rId24"/>
    <p:sldId id="327" r:id="rId25"/>
    <p:sldId id="336" r:id="rId26"/>
    <p:sldId id="326" r:id="rId27"/>
    <p:sldId id="330" r:id="rId28"/>
    <p:sldId id="331" r:id="rId29"/>
    <p:sldId id="337" r:id="rId30"/>
    <p:sldId id="328" r:id="rId31"/>
    <p:sldId id="329" r:id="rId32"/>
    <p:sldId id="268"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81297" autoAdjust="0"/>
  </p:normalViewPr>
  <p:slideViewPr>
    <p:cSldViewPr>
      <p:cViewPr varScale="1">
        <p:scale>
          <a:sx n="82" d="100"/>
          <a:sy n="82" d="100"/>
        </p:scale>
        <p:origin x="810" y="84"/>
      </p:cViewPr>
      <p:guideLst/>
    </p:cSldViewPr>
  </p:slideViewPr>
  <p:outlineViewPr>
    <p:cViewPr>
      <p:scale>
        <a:sx n="33" d="100"/>
        <a:sy n="33" d="100"/>
      </p:scale>
      <p:origin x="0" y="-39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9" d="100"/>
          <a:sy n="79" d="100"/>
        </p:scale>
        <p:origin x="394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 Id="rId8" Type="http://schemas.openxmlformats.org/officeDocument/2006/relationships/slideMaster" Target="slideMasters/slideMaster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2022-12-01 11:02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2022-12-01 10:56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integration-services/integration-services-ssis-event-handlers?view=sql-server-ver15#:~:text=Event%20Handler%20Content.%20Creating%20an%20event%20handler%20is,Event%20Handlers%20tab%20for%20creating%20custom%20event%20handler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integration-services/service/integration-services-ssis-in-a-cluster?view=sql-server-ver15"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sqlskills.net/tag/ssis-alwayson-availability-groups/" TargetMode="External"/><Relationship Id="rId4" Type="http://schemas.openxmlformats.org/officeDocument/2006/relationships/hyperlink" Target="https://techcommunity.microsoft.com/t5/sql-server-integration-services/ssis-with-alwayson/ba-p/388091"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integration-services/scale-out/integration-services-ssis-scale-out?view=sql-server-2017"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microsoft.com/en-us/sql/integration-services/what-s-new-in-integration-services-in-sql-server-2017?view=sql-server-2017" TargetMode="External"/><Relationship Id="rId4" Type="http://schemas.openxmlformats.org/officeDocument/2006/relationships/hyperlink" Target="https://docs.microsoft.com/en-us/sql/linux/sql-server-linux-migrate-ssis?view=sql-server-2017"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integration-services/control-flow/flexible-file-task?view=sql-server-ver15"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docs.microsoft.com/en-us/sql/sql-server/what-s-new-in-sql-server-ver15?view=sql-server-ver15#sql-server-integration-services" TargetMode="External"/><Relationship Id="rId5" Type="http://schemas.openxmlformats.org/officeDocument/2006/relationships/hyperlink" Target="https://docs.microsoft.com/en-us/sql/integration-services/data-flow/flexible-file-destination?view=sql-server-ver15" TargetMode="External"/><Relationship Id="rId4" Type="http://schemas.openxmlformats.org/officeDocument/2006/relationships/hyperlink" Target="https://docs.microsoft.com/en-us/sql/integration-services/data-flow/flexible-file-source?view=sql-server-ver1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integration-services/performance/integration-services-ssis-logging?view=sql-server-ver15"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integration-services/control-flow/foreach-loop-container?view=sql-server-ver1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Integration Services (SSIS) Event Handlers - SQL Server Integration Services (SSIS) | Microsoft Docs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9300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https://docs.microsoft.com/en-us/sql/integration-services/catalog/ssis-catalog?view=sql-server-2017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716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Module 01: Creating SSIS Catalog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95081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Integration Services (SSIS) in a Cluster - SQL Server Integration Services (SSIS) | Microsoft Docs</a:t>
            </a:r>
            <a:endParaRPr lang="en-CA" dirty="0">
              <a:hlinkClick r:id="rId4"/>
            </a:endParaRPr>
          </a:p>
          <a:p>
            <a:r>
              <a:rPr lang="en-CA" dirty="0">
                <a:hlinkClick r:id="rId4"/>
              </a:rPr>
              <a:t>SSIS with AlwaysOn - Microsoft Tech Community</a:t>
            </a:r>
            <a:endParaRPr lang="en-CA" dirty="0"/>
          </a:p>
          <a:p>
            <a:r>
              <a:rPr lang="en-CA" dirty="0">
                <a:hlinkClick r:id="rId5"/>
              </a:rPr>
              <a:t>SSIS AlwaysOn Availability Groups – SQL Skills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90772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https://docs.microsoft.com/en-us/sql/integration-services/what-s-new-in-integration-services-in-sql-server-2016?view=sql-server-2017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90772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CA" b="1" i="0" dirty="0">
                <a:solidFill>
                  <a:srgbClr val="171717"/>
                </a:solidFill>
                <a:effectLst/>
                <a:latin typeface="Segoe UI" panose="020B0502040204020203" pitchFamily="34" charset="0"/>
              </a:rPr>
              <a:t>Scale Out</a:t>
            </a:r>
            <a:r>
              <a:rPr lang="en-CA" b="0" i="0" dirty="0">
                <a:solidFill>
                  <a:srgbClr val="171717"/>
                </a:solidFill>
                <a:effectLst/>
                <a:latin typeface="Segoe UI" panose="020B0502040204020203" pitchFamily="34" charset="0"/>
              </a:rPr>
              <a:t>. Distribute SSIS package execution more easily across multiple worker computers, and manage executions and workers from a single master computer. For more info, see </a:t>
            </a:r>
            <a:r>
              <a:rPr lang="en-CA" b="0" i="0" u="none" strike="noStrike" dirty="0">
                <a:solidFill>
                  <a:srgbClr val="171717"/>
                </a:solidFill>
                <a:effectLst/>
                <a:latin typeface="Segoe UI" panose="020B0502040204020203" pitchFamily="34" charset="0"/>
                <a:hlinkClick r:id="rId3"/>
              </a:rPr>
              <a:t>Integration Services Scale Out</a:t>
            </a:r>
            <a:r>
              <a:rPr lang="en-CA" b="0" i="0" dirty="0">
                <a:solidFill>
                  <a:srgbClr val="171717"/>
                </a:solidFill>
                <a:effectLst/>
                <a:latin typeface="Segoe UI" panose="020B0502040204020203" pitchFamily="34" charset="0"/>
              </a:rPr>
              <a:t>.</a:t>
            </a:r>
          </a:p>
          <a:p>
            <a:pPr algn="l">
              <a:buFont typeface="Arial" panose="020B0604020202020204" pitchFamily="34" charset="0"/>
              <a:buChar char="•"/>
            </a:pPr>
            <a:r>
              <a:rPr lang="en-CA" b="1" i="0" dirty="0">
                <a:solidFill>
                  <a:srgbClr val="171717"/>
                </a:solidFill>
                <a:effectLst/>
                <a:latin typeface="Segoe UI" panose="020B0502040204020203" pitchFamily="34" charset="0"/>
              </a:rPr>
              <a:t>Integration Services on Linux</a:t>
            </a:r>
            <a:r>
              <a:rPr lang="en-CA" b="0" i="0" dirty="0">
                <a:solidFill>
                  <a:srgbClr val="171717"/>
                </a:solidFill>
                <a:effectLst/>
                <a:latin typeface="Segoe UI" panose="020B0502040204020203" pitchFamily="34" charset="0"/>
              </a:rPr>
              <a:t>. Run SSIS packages on Linux computers. For more info, see </a:t>
            </a:r>
            <a:r>
              <a:rPr lang="en-CA" b="0" i="0" u="none" strike="noStrike" dirty="0">
                <a:solidFill>
                  <a:srgbClr val="171717"/>
                </a:solidFill>
                <a:effectLst/>
                <a:latin typeface="Segoe UI" panose="020B0502040204020203" pitchFamily="34" charset="0"/>
                <a:hlinkClick r:id="rId4"/>
              </a:rPr>
              <a:t>Extract, transform, and load data on Linux with SSIS</a:t>
            </a:r>
            <a:r>
              <a:rPr lang="en-CA" b="0" i="0" dirty="0">
                <a:solidFill>
                  <a:srgbClr val="171717"/>
                </a:solidFill>
                <a:effectLst/>
                <a:latin typeface="Segoe UI" panose="020B0502040204020203" pitchFamily="34" charset="0"/>
              </a:rPr>
              <a:t>.</a:t>
            </a:r>
          </a:p>
          <a:p>
            <a:pPr algn="l">
              <a:buFont typeface="Arial" panose="020B0604020202020204" pitchFamily="34" charset="0"/>
              <a:buChar char="•"/>
            </a:pPr>
            <a:r>
              <a:rPr lang="en-CA" b="1" i="0" dirty="0">
                <a:solidFill>
                  <a:srgbClr val="171717"/>
                </a:solidFill>
                <a:effectLst/>
                <a:latin typeface="Segoe UI" panose="020B0502040204020203" pitchFamily="34" charset="0"/>
              </a:rPr>
              <a:t>Connectivity improvements</a:t>
            </a:r>
            <a:r>
              <a:rPr lang="en-CA" b="0" i="0" dirty="0">
                <a:solidFill>
                  <a:srgbClr val="171717"/>
                </a:solidFill>
                <a:effectLst/>
                <a:latin typeface="Segoe UI" panose="020B0502040204020203" pitchFamily="34" charset="0"/>
              </a:rPr>
              <a:t>. Connect to the OData feeds of Microsoft Dynamics AX Online and Microsoft Dynamics CRM Online with the updated OData components.</a:t>
            </a:r>
          </a:p>
          <a:p>
            <a:endParaRPr lang="en-CA" dirty="0">
              <a:hlinkClick r:id="rId5"/>
            </a:endParaRPr>
          </a:p>
          <a:p>
            <a:endParaRPr lang="en-CA" dirty="0">
              <a:hlinkClick r:id="rId5"/>
            </a:endParaRPr>
          </a:p>
          <a:p>
            <a:r>
              <a:rPr lang="en-CA" dirty="0">
                <a:hlinkClick r:id="rId5"/>
              </a:rPr>
              <a:t>What's New in Integration Services in SQL Server 2017 - SQL Server Integration Services (SSIS) | Microsoft Docs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790772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dirty="0">
                <a:effectLst/>
              </a:rPr>
              <a:t>Flexible file task: Perform file operations on Local File System, Azure Blob Storage, and Azure Data Lake Storage Gen2. See </a:t>
            </a:r>
            <a:r>
              <a:rPr lang="en-US" u="none" strike="noStrike" dirty="0">
                <a:effectLst/>
                <a:hlinkClick r:id="rId3"/>
              </a:rPr>
              <a:t>Flexible File Task</a:t>
            </a:r>
            <a:r>
              <a:rPr lang="en-US" dirty="0">
                <a:effectLst/>
              </a:rPr>
              <a:t>.</a:t>
            </a:r>
          </a:p>
          <a:p>
            <a:pPr algn="l">
              <a:buFont typeface="Arial" panose="020B0604020202020204" pitchFamily="34" charset="0"/>
              <a:buNone/>
            </a:pPr>
            <a:r>
              <a:rPr lang="en-US" dirty="0">
                <a:effectLst/>
              </a:rPr>
              <a:t>Flexible file source and destination: Read and write data for Azure Blob Storage, and Azure Data Lake Storage Gen2.  See </a:t>
            </a:r>
            <a:r>
              <a:rPr lang="en-US" u="none" strike="noStrike" dirty="0">
                <a:effectLst/>
                <a:hlinkClick r:id="rId4"/>
              </a:rPr>
              <a:t>Flexible File Source</a:t>
            </a:r>
            <a:r>
              <a:rPr lang="en-US" dirty="0">
                <a:effectLst/>
              </a:rPr>
              <a:t> and </a:t>
            </a:r>
            <a:r>
              <a:rPr lang="en-US" u="none" strike="noStrike" dirty="0">
                <a:effectLst/>
                <a:hlinkClick r:id="rId5"/>
              </a:rPr>
              <a:t>Flexible File Destination</a:t>
            </a:r>
            <a:r>
              <a:rPr lang="en-US" dirty="0">
                <a:effectLst/>
              </a:rPr>
              <a:t>.</a:t>
            </a:r>
          </a:p>
          <a:p>
            <a:pPr algn="l">
              <a:buFont typeface="Arial" panose="020B0604020202020204" pitchFamily="34" charset="0"/>
              <a:buNone/>
            </a:pPr>
            <a:endParaRPr lang="en-CA" dirty="0">
              <a:hlinkClick r:id="rId6"/>
            </a:endParaRPr>
          </a:p>
          <a:p>
            <a:pPr algn="l">
              <a:buFont typeface="Arial" panose="020B0604020202020204" pitchFamily="34" charset="0"/>
              <a:buNone/>
            </a:pPr>
            <a:r>
              <a:rPr lang="en-CA" dirty="0">
                <a:hlinkClick r:id="rId6"/>
              </a:rPr>
              <a:t>What's new in SQL Server 2019 - SQL Server | Microsoft Docs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90772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90772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2022-12-01 10:56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p>
          <a:p>
            <a:pPr marL="171450" indent="-171450">
              <a:buFont typeface="Arial" panose="020B0604020202020204" pitchFamily="34" charset="0"/>
              <a:buChar char="•"/>
            </a:pPr>
            <a:r>
              <a:rPr lang="en-US" dirty="0"/>
              <a:t>Overview, don't go deep into each component – we will talk about it in next slides.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6263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 </a:t>
            </a:r>
          </a:p>
          <a:p>
            <a:pPr marL="171450" indent="-171450">
              <a:buFont typeface="Arial" panose="020B0604020202020204" pitchFamily="34" charset="0"/>
              <a:buChar char="•"/>
            </a:pPr>
            <a:r>
              <a:rPr lang="en-US" dirty="0"/>
              <a:t>SSIS management tools via SSMS.</a:t>
            </a:r>
          </a:p>
          <a:p>
            <a:pPr marL="171450" indent="-171450">
              <a:buFont typeface="Arial" panose="020B0604020202020204" pitchFamily="34" charset="0"/>
              <a:buChar char="•"/>
            </a:pPr>
            <a:r>
              <a:rPr lang="en-US" dirty="0"/>
              <a:t>SSIS development tools via Visual Studio.</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7036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https://support.microsoft.com/en-us/help/942176/description-of-the-sql-server-integration-services-ssis-service-and-of</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1022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4096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br>
              <a:rPr lang="en-US" dirty="0"/>
            </a:br>
            <a:r>
              <a:rPr lang="en-US" dirty="0"/>
              <a:t>* Everything in SSIS is a task.  A task can do something on system, database, or call other packages.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87502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Integration Services (SSIS) Logging - SQL Server Integration Services (SSIS) | Microsoft Docs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11:02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4487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Foreach Loop Container - SQL Server Integration Services (SSIS) | Microsoft Docs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10:56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40334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2017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3.xml"/><Relationship Id="rId1" Type="http://schemas.openxmlformats.org/officeDocument/2006/relationships/tags" Target="../tags/tag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0.xml"/><Relationship Id="rId1" Type="http://schemas.openxmlformats.org/officeDocument/2006/relationships/slideLayout" Target="../slideLayouts/slideLayout73.xml"/><Relationship Id="rId4" Type="http://schemas.openxmlformats.org/officeDocument/2006/relationships/hyperlink" Target="https://docs.microsoft.com/en-us/sql/integration-services/integration-services-ssis-variables?view=sql-server-ver1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3.xml"/><Relationship Id="rId1" Type="http://schemas.openxmlformats.org/officeDocument/2006/relationships/tags" Target="../tags/tag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13.xml"/><Relationship Id="rId1" Type="http://schemas.openxmlformats.org/officeDocument/2006/relationships/slideLayout" Target="../slideLayouts/slideLayout73.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3.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1: SQL Server Integration Services Introduction (SSIS)</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advTm="9621">
        <p:fade/>
      </p:transition>
    </mc:Choice>
    <mc:Fallback xmlns="">
      <p:transition spd="med" advTm="962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3276599" cy="1902059"/>
          </a:xfrm>
        </p:spPr>
        <p:txBody>
          <a:bodyPr/>
          <a:lstStyle/>
          <a:p>
            <a:r>
              <a:rPr lang="en-US" dirty="0"/>
              <a:t>Control Flow</a:t>
            </a:r>
          </a:p>
          <a:p>
            <a:pPr lvl="1"/>
            <a:r>
              <a:rPr lang="en-US" dirty="0"/>
              <a:t>Tasks</a:t>
            </a:r>
          </a:p>
          <a:p>
            <a:pPr lvl="1"/>
            <a:r>
              <a:rPr lang="en-US" dirty="0"/>
              <a:t>Constraints</a:t>
            </a:r>
          </a:p>
          <a:p>
            <a:pPr lvl="1"/>
            <a:r>
              <a:rPr lang="en-US" dirty="0"/>
              <a:t>Containers</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3">
            <a:extLst>
              <a:ext uri="{FF2B5EF4-FFF2-40B4-BE49-F238E27FC236}">
                <a16:creationId xmlns:a16="http://schemas.microsoft.com/office/drawing/2014/main" id="{E62AA86A-AFC0-4DDD-A6D1-565F923DD74C}"/>
              </a:ext>
            </a:extLst>
          </p:cNvPr>
          <p:cNvPicPr>
            <a:picLocks noChangeAspect="1"/>
          </p:cNvPicPr>
          <p:nvPr/>
        </p:nvPicPr>
        <p:blipFill>
          <a:blip r:embed="rId4"/>
          <a:stretch>
            <a:fillRect/>
          </a:stretch>
        </p:blipFill>
        <p:spPr>
          <a:xfrm>
            <a:off x="6218237" y="1363662"/>
            <a:ext cx="5066667" cy="3723809"/>
          </a:xfrm>
          <a:prstGeom prst="rect">
            <a:avLst/>
          </a:prstGeom>
        </p:spPr>
      </p:pic>
      <p:grpSp>
        <p:nvGrpSpPr>
          <p:cNvPr id="15" name="Group 14">
            <a:extLst>
              <a:ext uri="{FF2B5EF4-FFF2-40B4-BE49-F238E27FC236}">
                <a16:creationId xmlns:a16="http://schemas.microsoft.com/office/drawing/2014/main" id="{CDDF648F-F29C-4791-BF2D-567EC0E0E9E8}"/>
              </a:ext>
            </a:extLst>
          </p:cNvPr>
          <p:cNvGrpSpPr/>
          <p:nvPr/>
        </p:nvGrpSpPr>
        <p:grpSpPr>
          <a:xfrm>
            <a:off x="2636837" y="1973262"/>
            <a:ext cx="5791200" cy="2743200"/>
            <a:chOff x="1874837" y="2049462"/>
            <a:chExt cx="6553200" cy="2667000"/>
          </a:xfrm>
        </p:grpSpPr>
        <p:cxnSp>
          <p:nvCxnSpPr>
            <p:cNvPr id="6" name="Straight Arrow Connector 5">
              <a:extLst>
                <a:ext uri="{FF2B5EF4-FFF2-40B4-BE49-F238E27FC236}">
                  <a16:creationId xmlns:a16="http://schemas.microsoft.com/office/drawing/2014/main" id="{0818F6B4-C136-461A-BE39-020B11E3BBBC}"/>
                </a:ext>
              </a:extLst>
            </p:cNvPr>
            <p:cNvCxnSpPr/>
            <p:nvPr/>
          </p:nvCxnSpPr>
          <p:spPr>
            <a:xfrm>
              <a:off x="1874837" y="2049462"/>
              <a:ext cx="4495800" cy="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43BFECB4-4E0D-4EE0-8EC8-30B8005C5EAC}"/>
                </a:ext>
              </a:extLst>
            </p:cNvPr>
            <p:cNvCxnSpPr/>
            <p:nvPr/>
          </p:nvCxnSpPr>
          <p:spPr>
            <a:xfrm>
              <a:off x="1874837" y="2049462"/>
              <a:ext cx="6553200" cy="2286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4B2E9393-03FD-4FD1-9D4F-7E922AC1C0AF}"/>
                </a:ext>
              </a:extLst>
            </p:cNvPr>
            <p:cNvCxnSpPr>
              <a:cxnSpLocks/>
            </p:cNvCxnSpPr>
            <p:nvPr/>
          </p:nvCxnSpPr>
          <p:spPr>
            <a:xfrm>
              <a:off x="1874837" y="2049462"/>
              <a:ext cx="5181600" cy="10668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A7B2D41A-7157-446E-AC9B-FB41858BB4EA}"/>
                </a:ext>
              </a:extLst>
            </p:cNvPr>
            <p:cNvCxnSpPr>
              <a:cxnSpLocks/>
            </p:cNvCxnSpPr>
            <p:nvPr/>
          </p:nvCxnSpPr>
          <p:spPr>
            <a:xfrm>
              <a:off x="1951037" y="2049462"/>
              <a:ext cx="5867400" cy="26670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nvGrpSpPr>
          <p:cNvPr id="24" name="Group 23">
            <a:extLst>
              <a:ext uri="{FF2B5EF4-FFF2-40B4-BE49-F238E27FC236}">
                <a16:creationId xmlns:a16="http://schemas.microsoft.com/office/drawing/2014/main" id="{DFB7CA28-BD7E-4832-BC30-A299A516EBED}"/>
              </a:ext>
            </a:extLst>
          </p:cNvPr>
          <p:cNvGrpSpPr/>
          <p:nvPr/>
        </p:nvGrpSpPr>
        <p:grpSpPr>
          <a:xfrm>
            <a:off x="2636837" y="2049462"/>
            <a:ext cx="5257800" cy="1447800"/>
            <a:chOff x="2560637" y="2049462"/>
            <a:chExt cx="5334000" cy="1447800"/>
          </a:xfrm>
        </p:grpSpPr>
        <p:cxnSp>
          <p:nvCxnSpPr>
            <p:cNvPr id="17" name="Straight Arrow Connector 16">
              <a:extLst>
                <a:ext uri="{FF2B5EF4-FFF2-40B4-BE49-F238E27FC236}">
                  <a16:creationId xmlns:a16="http://schemas.microsoft.com/office/drawing/2014/main" id="{7A26EDFD-4E68-42AD-B189-E9A8E85D0A4E}"/>
                </a:ext>
              </a:extLst>
            </p:cNvPr>
            <p:cNvCxnSpPr/>
            <p:nvPr/>
          </p:nvCxnSpPr>
          <p:spPr>
            <a:xfrm flipV="1">
              <a:off x="2560637" y="2049462"/>
              <a:ext cx="5334000" cy="381000"/>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AF62F052-6CA2-4F78-A2F2-F124FD787D46}"/>
                </a:ext>
              </a:extLst>
            </p:cNvPr>
            <p:cNvCxnSpPr>
              <a:cxnSpLocks/>
            </p:cNvCxnSpPr>
            <p:nvPr/>
          </p:nvCxnSpPr>
          <p:spPr>
            <a:xfrm>
              <a:off x="2560637" y="2430462"/>
              <a:ext cx="4495800" cy="0"/>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DFE7B1D2-B71C-4930-B048-5BCA0DD47908}"/>
                </a:ext>
              </a:extLst>
            </p:cNvPr>
            <p:cNvCxnSpPr>
              <a:cxnSpLocks/>
            </p:cNvCxnSpPr>
            <p:nvPr/>
          </p:nvCxnSpPr>
          <p:spPr>
            <a:xfrm>
              <a:off x="2636837" y="2430462"/>
              <a:ext cx="5257800" cy="1066800"/>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grpSp>
      <p:cxnSp>
        <p:nvCxnSpPr>
          <p:cNvPr id="26" name="Straight Connector 25">
            <a:extLst>
              <a:ext uri="{FF2B5EF4-FFF2-40B4-BE49-F238E27FC236}">
                <a16:creationId xmlns:a16="http://schemas.microsoft.com/office/drawing/2014/main" id="{64C38DE2-6068-4E74-95B7-D5B2B305FB56}"/>
              </a:ext>
            </a:extLst>
          </p:cNvPr>
          <p:cNvCxnSpPr>
            <a:cxnSpLocks/>
          </p:cNvCxnSpPr>
          <p:nvPr/>
        </p:nvCxnSpPr>
        <p:spPr>
          <a:xfrm>
            <a:off x="2636837" y="2887662"/>
            <a:ext cx="4648200" cy="1828800"/>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404192238"/>
      </p:ext>
    </p:extLst>
  </p:cSld>
  <p:clrMapOvr>
    <a:masterClrMapping/>
  </p:clrMapOvr>
  <p:transition advTm="6127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11887200" cy="1902059"/>
          </a:xfrm>
        </p:spPr>
        <p:txBody>
          <a:bodyPr/>
          <a:lstStyle/>
          <a:p>
            <a:r>
              <a:rPr lang="en-US" dirty="0"/>
              <a:t>Data Flow</a:t>
            </a:r>
          </a:p>
          <a:p>
            <a:pPr lvl="1"/>
            <a:r>
              <a:rPr lang="en-US" dirty="0"/>
              <a:t>Extract</a:t>
            </a:r>
          </a:p>
          <a:p>
            <a:pPr lvl="1"/>
            <a:r>
              <a:rPr lang="en-US" dirty="0"/>
              <a:t>Transform</a:t>
            </a:r>
          </a:p>
          <a:p>
            <a:pPr lvl="1"/>
            <a:r>
              <a:rPr lang="en-US" dirty="0"/>
              <a:t>Load</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3">
            <a:extLst>
              <a:ext uri="{FF2B5EF4-FFF2-40B4-BE49-F238E27FC236}">
                <a16:creationId xmlns:a16="http://schemas.microsoft.com/office/drawing/2014/main" id="{5E08E39E-F225-448B-9A6D-12267A7A8A7E}"/>
              </a:ext>
            </a:extLst>
          </p:cNvPr>
          <p:cNvPicPr>
            <a:picLocks noChangeAspect="1"/>
          </p:cNvPicPr>
          <p:nvPr/>
        </p:nvPicPr>
        <p:blipFill>
          <a:blip r:embed="rId3"/>
          <a:stretch>
            <a:fillRect/>
          </a:stretch>
        </p:blipFill>
        <p:spPr>
          <a:xfrm>
            <a:off x="5684837" y="1592262"/>
            <a:ext cx="5095238" cy="3628571"/>
          </a:xfrm>
          <a:prstGeom prst="rect">
            <a:avLst/>
          </a:prstGeom>
        </p:spPr>
      </p:pic>
      <p:cxnSp>
        <p:nvCxnSpPr>
          <p:cNvPr id="6" name="Straight Arrow Connector 5">
            <a:extLst>
              <a:ext uri="{FF2B5EF4-FFF2-40B4-BE49-F238E27FC236}">
                <a16:creationId xmlns:a16="http://schemas.microsoft.com/office/drawing/2014/main" id="{889C0B39-AF84-4947-90DE-B9A40215694B}"/>
              </a:ext>
            </a:extLst>
          </p:cNvPr>
          <p:cNvCxnSpPr>
            <a:cxnSpLocks/>
          </p:cNvCxnSpPr>
          <p:nvPr/>
        </p:nvCxnSpPr>
        <p:spPr>
          <a:xfrm>
            <a:off x="2560637" y="1973262"/>
            <a:ext cx="3962400" cy="10668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01FE83E4-5EE0-488E-AFBB-9270402B7F44}"/>
              </a:ext>
            </a:extLst>
          </p:cNvPr>
          <p:cNvCxnSpPr/>
          <p:nvPr/>
        </p:nvCxnSpPr>
        <p:spPr>
          <a:xfrm>
            <a:off x="2560637" y="2430462"/>
            <a:ext cx="4800600" cy="1447800"/>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C618D345-E244-4782-A5F1-86ECF1D95656}"/>
              </a:ext>
            </a:extLst>
          </p:cNvPr>
          <p:cNvCxnSpPr/>
          <p:nvPr/>
        </p:nvCxnSpPr>
        <p:spPr>
          <a:xfrm>
            <a:off x="2560637" y="2887662"/>
            <a:ext cx="4114800" cy="198120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4192990221"/>
      </p:ext>
    </p:extLst>
  </p:cSld>
  <p:clrMapOvr>
    <a:masterClrMapping/>
  </p:clrMapOvr>
  <p:transition advTm="2456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09C84E-5CE8-4318-8652-8A65FD5CCF4D}"/>
              </a:ext>
            </a:extLst>
          </p:cNvPr>
          <p:cNvSpPr>
            <a:spLocks noGrp="1"/>
          </p:cNvSpPr>
          <p:nvPr>
            <p:ph type="body" sz="quarter" idx="10"/>
          </p:nvPr>
        </p:nvSpPr>
        <p:spPr>
          <a:xfrm>
            <a:off x="274638" y="1212850"/>
            <a:ext cx="5562599" cy="4259628"/>
          </a:xfrm>
        </p:spPr>
        <p:txBody>
          <a:bodyPr/>
          <a:lstStyle/>
          <a:p>
            <a:r>
              <a:rPr lang="en-US" dirty="0"/>
              <a:t>Log Providers</a:t>
            </a:r>
          </a:p>
          <a:p>
            <a:pPr lvl="1"/>
            <a:r>
              <a:rPr lang="en-US" dirty="0"/>
              <a:t>Define destination for logging execution log details.</a:t>
            </a:r>
          </a:p>
          <a:p>
            <a:pPr lvl="1"/>
            <a:r>
              <a:rPr lang="en-US" dirty="0"/>
              <a:t>Information can be logged to:</a:t>
            </a:r>
          </a:p>
          <a:p>
            <a:pPr lvl="2"/>
            <a:r>
              <a:rPr lang="en-US" dirty="0"/>
              <a:t>Text File</a:t>
            </a:r>
          </a:p>
          <a:p>
            <a:pPr lvl="2"/>
            <a:r>
              <a:rPr lang="en-US" dirty="0"/>
              <a:t>SQL Profiler</a:t>
            </a:r>
          </a:p>
          <a:p>
            <a:pPr lvl="2"/>
            <a:r>
              <a:rPr lang="en-US" dirty="0"/>
              <a:t>SQL Server</a:t>
            </a:r>
          </a:p>
          <a:p>
            <a:pPr lvl="2"/>
            <a:r>
              <a:rPr lang="en-US" dirty="0"/>
              <a:t>Windows Event Logs</a:t>
            </a:r>
          </a:p>
          <a:p>
            <a:pPr lvl="2"/>
            <a:r>
              <a:rPr lang="en-US" dirty="0"/>
              <a:t>XML Files</a:t>
            </a:r>
          </a:p>
          <a:p>
            <a:pPr lvl="1"/>
            <a:r>
              <a:rPr lang="en-US" dirty="0"/>
              <a:t>We can choose which events &amp; details to log.</a:t>
            </a:r>
          </a:p>
        </p:txBody>
      </p:sp>
      <p:sp>
        <p:nvSpPr>
          <p:cNvPr id="3" name="Title 2">
            <a:extLst>
              <a:ext uri="{FF2B5EF4-FFF2-40B4-BE49-F238E27FC236}">
                <a16:creationId xmlns:a16="http://schemas.microsoft.com/office/drawing/2014/main" id="{BEC7EF61-FFA1-485C-8F48-F59B80599E7E}"/>
              </a:ext>
            </a:extLst>
          </p:cNvPr>
          <p:cNvSpPr>
            <a:spLocks noGrp="1"/>
          </p:cNvSpPr>
          <p:nvPr>
            <p:ph type="title"/>
          </p:nvPr>
        </p:nvSpPr>
        <p:spPr/>
        <p:txBody>
          <a:bodyPr/>
          <a:lstStyle/>
          <a:p>
            <a:r>
              <a:rPr lang="en-US" dirty="0"/>
              <a:t>SSIS Components</a:t>
            </a:r>
          </a:p>
        </p:txBody>
      </p:sp>
      <p:pic>
        <p:nvPicPr>
          <p:cNvPr id="5" name="Picture 4">
            <a:extLst>
              <a:ext uri="{FF2B5EF4-FFF2-40B4-BE49-F238E27FC236}">
                <a16:creationId xmlns:a16="http://schemas.microsoft.com/office/drawing/2014/main" id="{1707A171-68CC-5170-7515-93F861E58B56}"/>
              </a:ext>
            </a:extLst>
          </p:cNvPr>
          <p:cNvPicPr>
            <a:picLocks noChangeAspect="1"/>
          </p:cNvPicPr>
          <p:nvPr/>
        </p:nvPicPr>
        <p:blipFill>
          <a:blip r:embed="rId3"/>
          <a:stretch>
            <a:fillRect/>
          </a:stretch>
        </p:blipFill>
        <p:spPr>
          <a:xfrm>
            <a:off x="6294437" y="1287462"/>
            <a:ext cx="5204579" cy="1523838"/>
          </a:xfrm>
          <a:prstGeom prst="rect">
            <a:avLst/>
          </a:prstGeom>
        </p:spPr>
      </p:pic>
      <p:pic>
        <p:nvPicPr>
          <p:cNvPr id="7" name="Picture 6">
            <a:extLst>
              <a:ext uri="{FF2B5EF4-FFF2-40B4-BE49-F238E27FC236}">
                <a16:creationId xmlns:a16="http://schemas.microsoft.com/office/drawing/2014/main" id="{88FA68E6-A289-F34C-B51A-11F57CF36672}"/>
              </a:ext>
            </a:extLst>
          </p:cNvPr>
          <p:cNvPicPr>
            <a:picLocks noChangeAspect="1"/>
          </p:cNvPicPr>
          <p:nvPr/>
        </p:nvPicPr>
        <p:blipFill>
          <a:blip r:embed="rId4"/>
          <a:stretch>
            <a:fillRect/>
          </a:stretch>
        </p:blipFill>
        <p:spPr>
          <a:xfrm>
            <a:off x="6188929" y="3040062"/>
            <a:ext cx="5477735" cy="3598203"/>
          </a:xfrm>
          <a:prstGeom prst="rect">
            <a:avLst/>
          </a:prstGeom>
        </p:spPr>
      </p:pic>
    </p:spTree>
    <p:extLst>
      <p:ext uri="{BB962C8B-B14F-4D97-AF65-F5344CB8AC3E}">
        <p14:creationId xmlns:p14="http://schemas.microsoft.com/office/powerpoint/2010/main" val="13008108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A1768D-434D-4C0E-B4EB-C69BA1EF0405}"/>
              </a:ext>
            </a:extLst>
          </p:cNvPr>
          <p:cNvSpPr>
            <a:spLocks noGrp="1"/>
          </p:cNvSpPr>
          <p:nvPr>
            <p:ph type="body" sz="quarter" idx="10"/>
          </p:nvPr>
        </p:nvSpPr>
        <p:spPr>
          <a:xfrm>
            <a:off x="274638" y="1212850"/>
            <a:ext cx="11887200" cy="1089529"/>
          </a:xfrm>
        </p:spPr>
        <p:txBody>
          <a:bodyPr/>
          <a:lstStyle/>
          <a:p>
            <a:r>
              <a:rPr lang="en-US" dirty="0"/>
              <a:t>Enumerators</a:t>
            </a:r>
          </a:p>
          <a:p>
            <a:pPr lvl="1"/>
            <a:r>
              <a:rPr lang="en-US" dirty="0"/>
              <a:t>Allows you to loop through a list of objects.</a:t>
            </a:r>
          </a:p>
        </p:txBody>
      </p:sp>
      <p:sp>
        <p:nvSpPr>
          <p:cNvPr id="3" name="Title 2">
            <a:extLst>
              <a:ext uri="{FF2B5EF4-FFF2-40B4-BE49-F238E27FC236}">
                <a16:creationId xmlns:a16="http://schemas.microsoft.com/office/drawing/2014/main" id="{9F5BADE4-6F6B-48E1-8CEA-FE5C58F5EFCD}"/>
              </a:ext>
            </a:extLst>
          </p:cNvPr>
          <p:cNvSpPr>
            <a:spLocks noGrp="1"/>
          </p:cNvSpPr>
          <p:nvPr>
            <p:ph type="title"/>
          </p:nvPr>
        </p:nvSpPr>
        <p:spPr/>
        <p:txBody>
          <a:bodyPr/>
          <a:lstStyle/>
          <a:p>
            <a:r>
              <a:rPr lang="en-US" dirty="0"/>
              <a:t>SSIS Components</a:t>
            </a:r>
          </a:p>
        </p:txBody>
      </p:sp>
      <p:graphicFrame>
        <p:nvGraphicFramePr>
          <p:cNvPr id="5" name="Table 4">
            <a:extLst>
              <a:ext uri="{FF2B5EF4-FFF2-40B4-BE49-F238E27FC236}">
                <a16:creationId xmlns:a16="http://schemas.microsoft.com/office/drawing/2014/main" id="{0F783441-1495-48AA-8076-15922560AD16}"/>
              </a:ext>
            </a:extLst>
          </p:cNvPr>
          <p:cNvGraphicFramePr/>
          <p:nvPr>
            <p:extLst>
              <p:ext uri="{D42A27DB-BD31-4B8C-83A1-F6EECF244321}">
                <p14:modId xmlns:p14="http://schemas.microsoft.com/office/powerpoint/2010/main" val="381546367"/>
              </p:ext>
            </p:extLst>
          </p:nvPr>
        </p:nvGraphicFramePr>
        <p:xfrm>
          <a:off x="1036637" y="2354262"/>
          <a:ext cx="10744200" cy="3892106"/>
        </p:xfrm>
        <a:graphic>
          <a:graphicData uri="http://schemas.openxmlformats.org/drawingml/2006/table">
            <a:tbl>
              <a:tblPr>
                <a:tableStyleId>{B301B821-A1FF-4177-AEE7-76D212191A09}</a:tableStyleId>
              </a:tblPr>
              <a:tblGrid>
                <a:gridCol w="2628078">
                  <a:extLst>
                    <a:ext uri="{9D8B030D-6E8A-4147-A177-3AD203B41FA5}">
                      <a16:colId xmlns:a16="http://schemas.microsoft.com/office/drawing/2014/main" val="4210467080"/>
                    </a:ext>
                  </a:extLst>
                </a:gridCol>
                <a:gridCol w="8116122">
                  <a:extLst>
                    <a:ext uri="{9D8B030D-6E8A-4147-A177-3AD203B41FA5}">
                      <a16:colId xmlns:a16="http://schemas.microsoft.com/office/drawing/2014/main" val="810157247"/>
                    </a:ext>
                  </a:extLst>
                </a:gridCol>
              </a:tblGrid>
              <a:tr h="119124">
                <a:tc>
                  <a:txBody>
                    <a:bodyPr/>
                    <a:lstStyle/>
                    <a:p>
                      <a:pPr algn="l" fontAlgn="t">
                        <a:spcBef>
                          <a:spcPts val="0"/>
                        </a:spcBef>
                        <a:spcAft>
                          <a:spcPts val="0"/>
                        </a:spcAft>
                      </a:pPr>
                      <a:r>
                        <a:rPr lang="en-US" sz="1200" b="1" u="none" strike="noStrike" dirty="0">
                          <a:solidFill>
                            <a:schemeClr val="bg1"/>
                          </a:solidFill>
                          <a:effectLst/>
                        </a:rPr>
                        <a:t>Enumerator</a:t>
                      </a:r>
                      <a:endParaRPr lang="en-US" sz="1200" b="1" i="0" u="none" strike="noStrike" dirty="0">
                        <a:solidFill>
                          <a:schemeClr val="bg1"/>
                        </a:solidFill>
                        <a:effectLst/>
                        <a:latin typeface="Arial" panose="020B0604020202020204" pitchFamily="34" charset="0"/>
                      </a:endParaRPr>
                    </a:p>
                  </a:txBody>
                  <a:tcPr marL="18354" marR="18354" marT="9177" marB="9177">
                    <a:solidFill>
                      <a:schemeClr val="accent1"/>
                    </a:solidFill>
                  </a:tcPr>
                </a:tc>
                <a:tc>
                  <a:txBody>
                    <a:bodyPr/>
                    <a:lstStyle/>
                    <a:p>
                      <a:pPr algn="l" fontAlgn="t">
                        <a:spcBef>
                          <a:spcPts val="0"/>
                        </a:spcBef>
                        <a:spcAft>
                          <a:spcPts val="0"/>
                        </a:spcAft>
                      </a:pPr>
                      <a:r>
                        <a:rPr lang="en-US" sz="1200" b="1" u="none" strike="noStrike" dirty="0">
                          <a:solidFill>
                            <a:schemeClr val="bg1"/>
                          </a:solidFill>
                          <a:effectLst/>
                        </a:rPr>
                        <a:t>Configuration requirements</a:t>
                      </a:r>
                      <a:endParaRPr lang="en-US" sz="1200" b="1" i="0" u="none" strike="noStrike" dirty="0">
                        <a:solidFill>
                          <a:schemeClr val="bg1"/>
                        </a:solidFill>
                        <a:effectLst/>
                        <a:latin typeface="Arial" panose="020B0604020202020204" pitchFamily="34" charset="0"/>
                      </a:endParaRPr>
                    </a:p>
                  </a:txBody>
                  <a:tcPr marL="18354" marR="18354" marT="9177" marB="9177">
                    <a:solidFill>
                      <a:schemeClr val="accent1"/>
                    </a:solidFill>
                  </a:tcPr>
                </a:tc>
                <a:extLst>
                  <a:ext uri="{0D108BD9-81ED-4DB2-BD59-A6C34878D82A}">
                    <a16:rowId xmlns:a16="http://schemas.microsoft.com/office/drawing/2014/main" val="1512336251"/>
                  </a:ext>
                </a:extLst>
              </a:tr>
              <a:tr h="393798">
                <a:tc>
                  <a:txBody>
                    <a:bodyPr/>
                    <a:lstStyle/>
                    <a:p>
                      <a:pPr algn="l" fontAlgn="t">
                        <a:spcBef>
                          <a:spcPts val="0"/>
                        </a:spcBef>
                        <a:spcAft>
                          <a:spcPts val="0"/>
                        </a:spcAft>
                      </a:pPr>
                      <a:r>
                        <a:rPr lang="en-US" sz="1200" u="none" strike="noStrike">
                          <a:effectLst/>
                        </a:rPr>
                        <a:t>Foreach ADO</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a:effectLst/>
                        </a:rPr>
                        <a:t>Specify the ADO object source variable and the enumerator mode. The variable must be of Object data type.</a:t>
                      </a:r>
                      <a:endParaRPr lang="en-CA" sz="1200" b="0" i="0" u="none" strike="noStrike">
                        <a:effectLst/>
                        <a:latin typeface="Arial" panose="020B0604020202020204" pitchFamily="34" charset="0"/>
                      </a:endParaRPr>
                    </a:p>
                  </a:txBody>
                  <a:tcPr marL="18354" marR="18354" marT="9177" marB="9177"/>
                </a:tc>
                <a:extLst>
                  <a:ext uri="{0D108BD9-81ED-4DB2-BD59-A6C34878D82A}">
                    <a16:rowId xmlns:a16="http://schemas.microsoft.com/office/drawing/2014/main" val="3889721113"/>
                  </a:ext>
                </a:extLst>
              </a:tr>
              <a:tr h="302240">
                <a:tc>
                  <a:txBody>
                    <a:bodyPr/>
                    <a:lstStyle/>
                    <a:p>
                      <a:pPr algn="l" fontAlgn="t">
                        <a:spcBef>
                          <a:spcPts val="0"/>
                        </a:spcBef>
                        <a:spcAft>
                          <a:spcPts val="0"/>
                        </a:spcAft>
                      </a:pPr>
                      <a:r>
                        <a:rPr lang="en-US" sz="1200" u="none" strike="noStrike">
                          <a:effectLst/>
                        </a:rPr>
                        <a:t>Foreach ADO.NET Schema Rowset</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a:effectLst/>
                        </a:rPr>
                        <a:t>Specify the connection to a database and the schema to enumerate.</a:t>
                      </a:r>
                      <a:endParaRPr lang="en-CA" sz="1200" b="0" i="0" u="none" strike="noStrike">
                        <a:effectLst/>
                        <a:latin typeface="Arial" panose="020B0604020202020204" pitchFamily="34" charset="0"/>
                      </a:endParaRPr>
                    </a:p>
                  </a:txBody>
                  <a:tcPr marL="18354" marR="18354" marT="9177" marB="9177"/>
                </a:tc>
                <a:extLst>
                  <a:ext uri="{0D108BD9-81ED-4DB2-BD59-A6C34878D82A}">
                    <a16:rowId xmlns:a16="http://schemas.microsoft.com/office/drawing/2014/main" val="3829645416"/>
                  </a:ext>
                </a:extLst>
              </a:tr>
              <a:tr h="393798">
                <a:tc>
                  <a:txBody>
                    <a:bodyPr/>
                    <a:lstStyle/>
                    <a:p>
                      <a:pPr algn="l" fontAlgn="t">
                        <a:spcBef>
                          <a:spcPts val="0"/>
                        </a:spcBef>
                        <a:spcAft>
                          <a:spcPts val="0"/>
                        </a:spcAft>
                      </a:pPr>
                      <a:r>
                        <a:rPr lang="en-US" sz="1200" u="none" strike="noStrike" dirty="0">
                          <a:effectLst/>
                        </a:rPr>
                        <a:t>Foreach File</a:t>
                      </a:r>
                      <a:endParaRPr lang="en-US" sz="1200" b="0" i="0" u="none" strike="noStrike" dirty="0">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a:effectLst/>
                        </a:rPr>
                        <a:t>Specify a folder and the files to enumerate, the format of the file name of the retrieved files, and whether to traverse subfolders.</a:t>
                      </a:r>
                      <a:endParaRPr lang="en-CA" sz="1200" b="0" i="0" u="none" strike="noStrike">
                        <a:effectLst/>
                        <a:latin typeface="Arial" panose="020B0604020202020204" pitchFamily="34" charset="0"/>
                      </a:endParaRPr>
                    </a:p>
                  </a:txBody>
                  <a:tcPr marL="18354" marR="18354" marT="9177" marB="9177"/>
                </a:tc>
                <a:extLst>
                  <a:ext uri="{0D108BD9-81ED-4DB2-BD59-A6C34878D82A}">
                    <a16:rowId xmlns:a16="http://schemas.microsoft.com/office/drawing/2014/main" val="484202397"/>
                  </a:ext>
                </a:extLst>
              </a:tr>
              <a:tr h="210682">
                <a:tc>
                  <a:txBody>
                    <a:bodyPr/>
                    <a:lstStyle/>
                    <a:p>
                      <a:pPr algn="l" fontAlgn="t">
                        <a:spcBef>
                          <a:spcPts val="0"/>
                        </a:spcBef>
                        <a:spcAft>
                          <a:spcPts val="0"/>
                        </a:spcAft>
                      </a:pPr>
                      <a:r>
                        <a:rPr lang="en-US" sz="1200" u="none" strike="noStrike">
                          <a:effectLst/>
                        </a:rPr>
                        <a:t>Foreach From Variable</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a:effectLst/>
                        </a:rPr>
                        <a:t>Specify the variable that contains the objects to enumerate.</a:t>
                      </a:r>
                      <a:endParaRPr lang="en-CA" sz="1200" b="0" i="0" u="none" strike="noStrike">
                        <a:effectLst/>
                        <a:latin typeface="Arial" panose="020B0604020202020204" pitchFamily="34" charset="0"/>
                      </a:endParaRPr>
                    </a:p>
                  </a:txBody>
                  <a:tcPr marL="18354" marR="18354" marT="9177" marB="9177"/>
                </a:tc>
                <a:extLst>
                  <a:ext uri="{0D108BD9-81ED-4DB2-BD59-A6C34878D82A}">
                    <a16:rowId xmlns:a16="http://schemas.microsoft.com/office/drawing/2014/main" val="1787165738"/>
                  </a:ext>
                </a:extLst>
              </a:tr>
              <a:tr h="302240">
                <a:tc>
                  <a:txBody>
                    <a:bodyPr/>
                    <a:lstStyle/>
                    <a:p>
                      <a:pPr algn="l" fontAlgn="t">
                        <a:spcBef>
                          <a:spcPts val="0"/>
                        </a:spcBef>
                        <a:spcAft>
                          <a:spcPts val="0"/>
                        </a:spcAft>
                      </a:pPr>
                      <a:r>
                        <a:rPr lang="en-US" sz="1200" u="none" strike="noStrike">
                          <a:effectLst/>
                        </a:rPr>
                        <a:t>Foreach Item</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a:effectLst/>
                        </a:rPr>
                        <a:t>Define the items in the Foreach Item collection, including columns and column data types.</a:t>
                      </a:r>
                      <a:endParaRPr lang="en-CA" sz="1200" b="0" i="0" u="none" strike="noStrike">
                        <a:effectLst/>
                        <a:latin typeface="Arial" panose="020B0604020202020204" pitchFamily="34" charset="0"/>
                      </a:endParaRPr>
                    </a:p>
                  </a:txBody>
                  <a:tcPr marL="18354" marR="18354" marT="9177" marB="9177"/>
                </a:tc>
                <a:extLst>
                  <a:ext uri="{0D108BD9-81ED-4DB2-BD59-A6C34878D82A}">
                    <a16:rowId xmlns:a16="http://schemas.microsoft.com/office/drawing/2014/main" val="1979992156"/>
                  </a:ext>
                </a:extLst>
              </a:tr>
              <a:tr h="302240">
                <a:tc>
                  <a:txBody>
                    <a:bodyPr/>
                    <a:lstStyle/>
                    <a:p>
                      <a:pPr algn="l" fontAlgn="t">
                        <a:spcBef>
                          <a:spcPts val="0"/>
                        </a:spcBef>
                        <a:spcAft>
                          <a:spcPts val="0"/>
                        </a:spcAft>
                      </a:pPr>
                      <a:r>
                        <a:rPr lang="en-US" sz="1200" u="none" strike="noStrike">
                          <a:effectLst/>
                        </a:rPr>
                        <a:t>Foreach Nodelist</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a:effectLst/>
                        </a:rPr>
                        <a:t>Specify the source of the XML document and configure the XPath operation.</a:t>
                      </a:r>
                      <a:endParaRPr lang="en-CA" sz="1200" b="0" i="0" u="none" strike="noStrike">
                        <a:effectLst/>
                        <a:latin typeface="Arial" panose="020B0604020202020204" pitchFamily="34" charset="0"/>
                      </a:endParaRPr>
                    </a:p>
                  </a:txBody>
                  <a:tcPr marL="18354" marR="18354" marT="9177" marB="9177"/>
                </a:tc>
                <a:extLst>
                  <a:ext uri="{0D108BD9-81ED-4DB2-BD59-A6C34878D82A}">
                    <a16:rowId xmlns:a16="http://schemas.microsoft.com/office/drawing/2014/main" val="3142150980"/>
                  </a:ext>
                </a:extLst>
              </a:tr>
              <a:tr h="302240">
                <a:tc>
                  <a:txBody>
                    <a:bodyPr/>
                    <a:lstStyle/>
                    <a:p>
                      <a:pPr algn="l" fontAlgn="t">
                        <a:spcBef>
                          <a:spcPts val="0"/>
                        </a:spcBef>
                        <a:spcAft>
                          <a:spcPts val="0"/>
                        </a:spcAft>
                      </a:pPr>
                      <a:r>
                        <a:rPr lang="en-US" sz="1200" u="none" strike="noStrike">
                          <a:effectLst/>
                        </a:rPr>
                        <a:t>Foreach SMO</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a:effectLst/>
                        </a:rPr>
                        <a:t>Specify the connection to a database and the SMO objects to enumerate.</a:t>
                      </a:r>
                      <a:endParaRPr lang="en-CA" sz="1200" b="0" i="0" u="none" strike="noStrike">
                        <a:effectLst/>
                        <a:latin typeface="Arial" panose="020B0604020202020204" pitchFamily="34" charset="0"/>
                      </a:endParaRPr>
                    </a:p>
                  </a:txBody>
                  <a:tcPr marL="18354" marR="18354" marT="9177" marB="9177"/>
                </a:tc>
                <a:extLst>
                  <a:ext uri="{0D108BD9-81ED-4DB2-BD59-A6C34878D82A}">
                    <a16:rowId xmlns:a16="http://schemas.microsoft.com/office/drawing/2014/main" val="2935071861"/>
                  </a:ext>
                </a:extLst>
              </a:tr>
              <a:tr h="393798">
                <a:tc>
                  <a:txBody>
                    <a:bodyPr/>
                    <a:lstStyle/>
                    <a:p>
                      <a:pPr algn="l" fontAlgn="t">
                        <a:spcBef>
                          <a:spcPts val="0"/>
                        </a:spcBef>
                        <a:spcAft>
                          <a:spcPts val="0"/>
                        </a:spcAft>
                      </a:pPr>
                      <a:r>
                        <a:rPr lang="en-US" sz="1200" u="none" strike="noStrike">
                          <a:effectLst/>
                        </a:rPr>
                        <a:t>Foreach HDFS File Enumerator</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dirty="0">
                          <a:effectLst/>
                        </a:rPr>
                        <a:t>Specify a folder and the files to enumerate, the format of the file name of the retrieved files, and whether to traverse subfolders.</a:t>
                      </a:r>
                      <a:endParaRPr lang="en-CA" sz="1200" b="0" i="0" u="none" strike="noStrike" dirty="0">
                        <a:effectLst/>
                        <a:latin typeface="Arial" panose="020B0604020202020204" pitchFamily="34" charset="0"/>
                      </a:endParaRPr>
                    </a:p>
                  </a:txBody>
                  <a:tcPr marL="18354" marR="18354" marT="9177" marB="9177"/>
                </a:tc>
                <a:extLst>
                  <a:ext uri="{0D108BD9-81ED-4DB2-BD59-A6C34878D82A}">
                    <a16:rowId xmlns:a16="http://schemas.microsoft.com/office/drawing/2014/main" val="2300167772"/>
                  </a:ext>
                </a:extLst>
              </a:tr>
              <a:tr h="302240">
                <a:tc>
                  <a:txBody>
                    <a:bodyPr/>
                    <a:lstStyle/>
                    <a:p>
                      <a:pPr algn="l" fontAlgn="t">
                        <a:spcBef>
                          <a:spcPts val="0"/>
                        </a:spcBef>
                        <a:spcAft>
                          <a:spcPts val="0"/>
                        </a:spcAft>
                      </a:pPr>
                      <a:r>
                        <a:rPr lang="en-US" sz="1200" u="none" strike="noStrike">
                          <a:effectLst/>
                        </a:rPr>
                        <a:t>Foreach Azure Blob</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dirty="0">
                          <a:effectLst/>
                        </a:rPr>
                        <a:t>Specify the Azure blob container that containers blobs to be enumerated.</a:t>
                      </a:r>
                      <a:endParaRPr lang="en-CA" sz="1200" b="0" i="0" u="none" strike="noStrike" dirty="0">
                        <a:effectLst/>
                        <a:latin typeface="Arial" panose="020B0604020202020204" pitchFamily="34" charset="0"/>
                      </a:endParaRPr>
                    </a:p>
                  </a:txBody>
                  <a:tcPr marL="18354" marR="18354" marT="9177" marB="9177"/>
                </a:tc>
                <a:extLst>
                  <a:ext uri="{0D108BD9-81ED-4DB2-BD59-A6C34878D82A}">
                    <a16:rowId xmlns:a16="http://schemas.microsoft.com/office/drawing/2014/main" val="2224654364"/>
                  </a:ext>
                </a:extLst>
              </a:tr>
              <a:tr h="302240">
                <a:tc>
                  <a:txBody>
                    <a:bodyPr/>
                    <a:lstStyle/>
                    <a:p>
                      <a:pPr algn="l" fontAlgn="t">
                        <a:spcBef>
                          <a:spcPts val="0"/>
                        </a:spcBef>
                        <a:spcAft>
                          <a:spcPts val="0"/>
                        </a:spcAft>
                      </a:pPr>
                      <a:r>
                        <a:rPr lang="en-US" sz="1200" u="none" strike="noStrike">
                          <a:effectLst/>
                        </a:rPr>
                        <a:t>Foreach ADLS File</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a:effectLst/>
                        </a:rPr>
                        <a:t>Specify the Azure Data Lake Store directory that contains the files to be enumerated.</a:t>
                      </a:r>
                      <a:endParaRPr lang="en-CA" sz="1200" b="0" i="0" u="none" strike="noStrike">
                        <a:effectLst/>
                        <a:latin typeface="Arial" panose="020B0604020202020204" pitchFamily="34" charset="0"/>
                      </a:endParaRPr>
                    </a:p>
                  </a:txBody>
                  <a:tcPr marL="18354" marR="18354" marT="9177" marB="9177"/>
                </a:tc>
                <a:extLst>
                  <a:ext uri="{0D108BD9-81ED-4DB2-BD59-A6C34878D82A}">
                    <a16:rowId xmlns:a16="http://schemas.microsoft.com/office/drawing/2014/main" val="207776556"/>
                  </a:ext>
                </a:extLst>
              </a:tr>
              <a:tr h="485356">
                <a:tc>
                  <a:txBody>
                    <a:bodyPr/>
                    <a:lstStyle/>
                    <a:p>
                      <a:pPr algn="l" fontAlgn="t">
                        <a:spcBef>
                          <a:spcPts val="0"/>
                        </a:spcBef>
                        <a:spcAft>
                          <a:spcPts val="0"/>
                        </a:spcAft>
                      </a:pPr>
                      <a:r>
                        <a:rPr lang="en-US" sz="1200" u="none" strike="noStrike">
                          <a:effectLst/>
                        </a:rPr>
                        <a:t>Foreach Data Lake Storage Gen2 File</a:t>
                      </a:r>
                      <a:endParaRPr lang="en-US" sz="1200" b="0" i="0" u="none" strike="noStrike">
                        <a:effectLst/>
                        <a:latin typeface="Arial" panose="020B0604020202020204" pitchFamily="34" charset="0"/>
                      </a:endParaRPr>
                    </a:p>
                  </a:txBody>
                  <a:tcPr marL="18354" marR="18354" marT="9177" marB="9177"/>
                </a:tc>
                <a:tc>
                  <a:txBody>
                    <a:bodyPr/>
                    <a:lstStyle/>
                    <a:p>
                      <a:pPr algn="l" fontAlgn="t">
                        <a:spcBef>
                          <a:spcPts val="0"/>
                        </a:spcBef>
                        <a:spcAft>
                          <a:spcPts val="0"/>
                        </a:spcAft>
                      </a:pPr>
                      <a:r>
                        <a:rPr lang="en-CA" sz="1200" u="none" strike="noStrike" dirty="0">
                          <a:effectLst/>
                        </a:rPr>
                        <a:t>Specify the Azure Data Lake Storage Gen2 directory that contains the files to be enumerated, along with other options.</a:t>
                      </a:r>
                      <a:endParaRPr lang="en-CA" sz="1200" b="0" i="0" u="none" strike="noStrike" dirty="0">
                        <a:effectLst/>
                        <a:latin typeface="Arial" panose="020B0604020202020204" pitchFamily="34" charset="0"/>
                      </a:endParaRPr>
                    </a:p>
                  </a:txBody>
                  <a:tcPr marL="18354" marR="18354" marT="9177" marB="9177"/>
                </a:tc>
                <a:extLst>
                  <a:ext uri="{0D108BD9-81ED-4DB2-BD59-A6C34878D82A}">
                    <a16:rowId xmlns:a16="http://schemas.microsoft.com/office/drawing/2014/main" val="3682955286"/>
                  </a:ext>
                </a:extLst>
              </a:tr>
            </a:tbl>
          </a:graphicData>
        </a:graphic>
      </p:graphicFrame>
    </p:spTree>
    <p:extLst>
      <p:ext uri="{BB962C8B-B14F-4D97-AF65-F5344CB8AC3E}">
        <p14:creationId xmlns:p14="http://schemas.microsoft.com/office/powerpoint/2010/main" val="4354922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CA0335-F4F3-46A3-B1A4-2232A4D5D10C}"/>
              </a:ext>
            </a:extLst>
          </p:cNvPr>
          <p:cNvSpPr>
            <a:spLocks noGrp="1"/>
          </p:cNvSpPr>
          <p:nvPr>
            <p:ph type="body" sz="quarter" idx="10"/>
          </p:nvPr>
        </p:nvSpPr>
        <p:spPr>
          <a:xfrm>
            <a:off x="274638" y="1212850"/>
            <a:ext cx="4571999" cy="2850011"/>
          </a:xfrm>
        </p:spPr>
        <p:txBody>
          <a:bodyPr/>
          <a:lstStyle/>
          <a:p>
            <a:r>
              <a:rPr lang="en-US" dirty="0"/>
              <a:t>Event Handlers</a:t>
            </a:r>
          </a:p>
          <a:p>
            <a:pPr lvl="1"/>
            <a:r>
              <a:rPr lang="en-US" dirty="0"/>
              <a:t>Triggers at various stages of package execution.</a:t>
            </a:r>
          </a:p>
          <a:p>
            <a:pPr lvl="1"/>
            <a:r>
              <a:rPr lang="en-US" dirty="0"/>
              <a:t>Can be used to …</a:t>
            </a:r>
          </a:p>
          <a:p>
            <a:pPr lvl="2"/>
            <a:r>
              <a:rPr lang="en-US" dirty="0"/>
              <a:t>Clean up temporary data storages when package or task finishes running.</a:t>
            </a:r>
          </a:p>
          <a:p>
            <a:pPr lvl="2"/>
            <a:r>
              <a:rPr lang="en-US" dirty="0"/>
              <a:t>Retrieve system information to assess resource availability before a package runs.</a:t>
            </a:r>
          </a:p>
          <a:p>
            <a:pPr lvl="2"/>
            <a:r>
              <a:rPr lang="en-US" dirty="0"/>
              <a:t>Refresh data in a table when a lookup in a reference table fails.</a:t>
            </a:r>
          </a:p>
          <a:p>
            <a:pPr lvl="2"/>
            <a:r>
              <a:rPr lang="en-US" dirty="0"/>
              <a:t>Send an e-mail message when an error or a warning occurs or when a task fails.</a:t>
            </a:r>
          </a:p>
        </p:txBody>
      </p:sp>
      <p:sp>
        <p:nvSpPr>
          <p:cNvPr id="3" name="Title 2">
            <a:extLst>
              <a:ext uri="{FF2B5EF4-FFF2-40B4-BE49-F238E27FC236}">
                <a16:creationId xmlns:a16="http://schemas.microsoft.com/office/drawing/2014/main" id="{A08A8B70-B658-40FE-A27D-D66558FFA790}"/>
              </a:ext>
            </a:extLst>
          </p:cNvPr>
          <p:cNvSpPr>
            <a:spLocks noGrp="1"/>
          </p:cNvSpPr>
          <p:nvPr>
            <p:ph type="title"/>
          </p:nvPr>
        </p:nvSpPr>
        <p:spPr/>
        <p:txBody>
          <a:bodyPr/>
          <a:lstStyle/>
          <a:p>
            <a:r>
              <a:rPr lang="en-US" dirty="0"/>
              <a:t>SSIS Components</a:t>
            </a:r>
          </a:p>
        </p:txBody>
      </p:sp>
      <p:pic>
        <p:nvPicPr>
          <p:cNvPr id="4098" name="Picture 2" descr="Package, For Loop, task host, and Execute SQL task">
            <a:extLst>
              <a:ext uri="{FF2B5EF4-FFF2-40B4-BE49-F238E27FC236}">
                <a16:creationId xmlns:a16="http://schemas.microsoft.com/office/drawing/2014/main" id="{51FF1C01-AD7E-4986-BC0A-3E877329B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637" y="144462"/>
            <a:ext cx="1323975" cy="1133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2D3FFE88-9A6B-4EF0-B515-FC025C9F02D7}"/>
              </a:ext>
            </a:extLst>
          </p:cNvPr>
          <p:cNvGraphicFramePr/>
          <p:nvPr>
            <p:extLst>
              <p:ext uri="{D42A27DB-BD31-4B8C-83A1-F6EECF244321}">
                <p14:modId xmlns:p14="http://schemas.microsoft.com/office/powerpoint/2010/main" val="3218300667"/>
              </p:ext>
            </p:extLst>
          </p:nvPr>
        </p:nvGraphicFramePr>
        <p:xfrm>
          <a:off x="5103309" y="1363662"/>
          <a:ext cx="7162800" cy="5386692"/>
        </p:xfrm>
        <a:graphic>
          <a:graphicData uri="http://schemas.openxmlformats.org/drawingml/2006/table">
            <a:tbl>
              <a:tblPr>
                <a:tableStyleId>{B301B821-A1FF-4177-AEE7-76D212191A09}</a:tableStyleId>
              </a:tblPr>
              <a:tblGrid>
                <a:gridCol w="1905000">
                  <a:extLst>
                    <a:ext uri="{9D8B030D-6E8A-4147-A177-3AD203B41FA5}">
                      <a16:colId xmlns:a16="http://schemas.microsoft.com/office/drawing/2014/main" val="1044606310"/>
                    </a:ext>
                  </a:extLst>
                </a:gridCol>
                <a:gridCol w="5257800">
                  <a:extLst>
                    <a:ext uri="{9D8B030D-6E8A-4147-A177-3AD203B41FA5}">
                      <a16:colId xmlns:a16="http://schemas.microsoft.com/office/drawing/2014/main" val="4241713832"/>
                    </a:ext>
                  </a:extLst>
                </a:gridCol>
              </a:tblGrid>
              <a:tr h="110549">
                <a:tc>
                  <a:txBody>
                    <a:bodyPr/>
                    <a:lstStyle/>
                    <a:p>
                      <a:pPr algn="l" fontAlgn="t">
                        <a:spcBef>
                          <a:spcPts val="0"/>
                        </a:spcBef>
                        <a:spcAft>
                          <a:spcPts val="0"/>
                        </a:spcAft>
                      </a:pPr>
                      <a:r>
                        <a:rPr lang="en-US" sz="1000" b="1" u="none" strike="noStrike">
                          <a:solidFill>
                            <a:schemeClr val="bg1"/>
                          </a:solidFill>
                          <a:effectLst/>
                        </a:rPr>
                        <a:t>Event handler</a:t>
                      </a:r>
                      <a:endParaRPr lang="en-US" sz="1000" b="1" i="0" u="none" strike="noStrike">
                        <a:solidFill>
                          <a:schemeClr val="bg1"/>
                        </a:solidFill>
                        <a:effectLst/>
                        <a:latin typeface="Arial" panose="020B0604020202020204" pitchFamily="34" charset="0"/>
                      </a:endParaRPr>
                    </a:p>
                  </a:txBody>
                  <a:tcPr marL="10841" marR="10841" marT="5421" marB="5421">
                    <a:solidFill>
                      <a:schemeClr val="accent1"/>
                    </a:solidFill>
                  </a:tcPr>
                </a:tc>
                <a:tc>
                  <a:txBody>
                    <a:bodyPr/>
                    <a:lstStyle/>
                    <a:p>
                      <a:pPr algn="l" fontAlgn="t">
                        <a:spcBef>
                          <a:spcPts val="0"/>
                        </a:spcBef>
                        <a:spcAft>
                          <a:spcPts val="0"/>
                        </a:spcAft>
                      </a:pPr>
                      <a:r>
                        <a:rPr lang="en-US" sz="1000" b="1" u="none" strike="noStrike" dirty="0">
                          <a:solidFill>
                            <a:schemeClr val="bg1"/>
                          </a:solidFill>
                          <a:effectLst/>
                        </a:rPr>
                        <a:t>Event</a:t>
                      </a:r>
                      <a:endParaRPr lang="en-US" sz="1000" b="1" i="0" u="none" strike="noStrike" dirty="0">
                        <a:solidFill>
                          <a:schemeClr val="bg1"/>
                        </a:solidFill>
                        <a:effectLst/>
                        <a:latin typeface="Arial" panose="020B0604020202020204" pitchFamily="34" charset="0"/>
                      </a:endParaRPr>
                    </a:p>
                  </a:txBody>
                  <a:tcPr marL="10841" marR="10841" marT="5421" marB="5421">
                    <a:solidFill>
                      <a:schemeClr val="accent1"/>
                    </a:solidFill>
                  </a:tcPr>
                </a:tc>
                <a:extLst>
                  <a:ext uri="{0D108BD9-81ED-4DB2-BD59-A6C34878D82A}">
                    <a16:rowId xmlns:a16="http://schemas.microsoft.com/office/drawing/2014/main" val="2966353530"/>
                  </a:ext>
                </a:extLst>
              </a:tr>
              <a:tr h="359285">
                <a:tc>
                  <a:txBody>
                    <a:bodyPr/>
                    <a:lstStyle/>
                    <a:p>
                      <a:pPr algn="l" fontAlgn="t">
                        <a:spcBef>
                          <a:spcPts val="0"/>
                        </a:spcBef>
                        <a:spcAft>
                          <a:spcPts val="0"/>
                        </a:spcAft>
                      </a:pPr>
                      <a:r>
                        <a:rPr lang="en-US" sz="1000" u="none" strike="noStrike">
                          <a:effectLst/>
                        </a:rPr>
                        <a:t>OnError</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OnError event. This event is raised by an executable when an error occurs.</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603301680"/>
                  </a:ext>
                </a:extLst>
              </a:tr>
              <a:tr h="359285">
                <a:tc>
                  <a:txBody>
                    <a:bodyPr/>
                    <a:lstStyle/>
                    <a:p>
                      <a:pPr algn="l" fontAlgn="t">
                        <a:spcBef>
                          <a:spcPts val="0"/>
                        </a:spcBef>
                        <a:spcAft>
                          <a:spcPts val="0"/>
                        </a:spcAft>
                      </a:pPr>
                      <a:r>
                        <a:rPr lang="en-US" sz="1000" u="none" strike="noStrike" dirty="0" err="1">
                          <a:effectLst/>
                        </a:rPr>
                        <a:t>OnExecStatusChanged</a:t>
                      </a:r>
                      <a:endParaRPr lang="en-US" sz="1000" b="0" i="0" u="none" strike="noStrike" dirty="0">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OnExecStatusChanged event. This event is raised by an executable when its execution status changes.</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235437615"/>
                  </a:ext>
                </a:extLst>
              </a:tr>
              <a:tr h="608019">
                <a:tc>
                  <a:txBody>
                    <a:bodyPr/>
                    <a:lstStyle/>
                    <a:p>
                      <a:pPr algn="l" fontAlgn="t">
                        <a:spcBef>
                          <a:spcPts val="0"/>
                        </a:spcBef>
                        <a:spcAft>
                          <a:spcPts val="0"/>
                        </a:spcAft>
                      </a:pPr>
                      <a:r>
                        <a:rPr lang="en-US" sz="1000" u="none" strike="noStrike">
                          <a:effectLst/>
                        </a:rPr>
                        <a:t>OnInformation</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dirty="0">
                          <a:effectLst/>
                        </a:rPr>
                        <a:t>The event handler for the </a:t>
                      </a:r>
                      <a:r>
                        <a:rPr lang="en-CA" sz="1000" u="none" strike="noStrike" dirty="0" err="1">
                          <a:effectLst/>
                        </a:rPr>
                        <a:t>OnInformation</a:t>
                      </a:r>
                      <a:r>
                        <a:rPr lang="en-CA" sz="1000" u="none" strike="noStrike" dirty="0">
                          <a:effectLst/>
                        </a:rPr>
                        <a:t> event. This event is raised during the validation and execution of an executable to report information. This event conveys information only, no errors or warnings.</a:t>
                      </a:r>
                      <a:endParaRPr lang="en-CA" sz="1000" b="0" i="0" u="none" strike="noStrike" dirty="0">
                        <a:effectLst/>
                        <a:latin typeface="Arial" panose="020B0604020202020204" pitchFamily="34" charset="0"/>
                      </a:endParaRPr>
                    </a:p>
                  </a:txBody>
                  <a:tcPr marL="10841" marR="10841" marT="5421" marB="5421"/>
                </a:tc>
                <a:extLst>
                  <a:ext uri="{0D108BD9-81ED-4DB2-BD59-A6C34878D82A}">
                    <a16:rowId xmlns:a16="http://schemas.microsoft.com/office/drawing/2014/main" val="4033059906"/>
                  </a:ext>
                </a:extLst>
              </a:tr>
              <a:tr h="359285">
                <a:tc>
                  <a:txBody>
                    <a:bodyPr/>
                    <a:lstStyle/>
                    <a:p>
                      <a:pPr algn="l" fontAlgn="t">
                        <a:spcBef>
                          <a:spcPts val="0"/>
                        </a:spcBef>
                        <a:spcAft>
                          <a:spcPts val="0"/>
                        </a:spcAft>
                      </a:pPr>
                      <a:r>
                        <a:rPr lang="en-US" sz="1000" u="none" strike="noStrike" dirty="0" err="1">
                          <a:effectLst/>
                        </a:rPr>
                        <a:t>OnPostExecute</a:t>
                      </a:r>
                      <a:endParaRPr lang="en-US" sz="1000" b="0" i="0" u="none" strike="noStrike" dirty="0">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OnPostExecute event. This event is raised by an executable immediately after it has finished running.</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3448798532"/>
                  </a:ext>
                </a:extLst>
              </a:tr>
              <a:tr h="359285">
                <a:tc>
                  <a:txBody>
                    <a:bodyPr/>
                    <a:lstStyle/>
                    <a:p>
                      <a:pPr algn="l" fontAlgn="t">
                        <a:spcBef>
                          <a:spcPts val="0"/>
                        </a:spcBef>
                        <a:spcAft>
                          <a:spcPts val="0"/>
                        </a:spcAft>
                      </a:pPr>
                      <a:r>
                        <a:rPr lang="en-US" sz="1000" u="none" strike="noStrike">
                          <a:effectLst/>
                        </a:rPr>
                        <a:t>OnPostValidate</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OnPostValidate event. This event is raised by an executable when its validation is finished.</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3490646100"/>
                  </a:ext>
                </a:extLst>
              </a:tr>
              <a:tr h="359285">
                <a:tc>
                  <a:txBody>
                    <a:bodyPr/>
                    <a:lstStyle/>
                    <a:p>
                      <a:pPr algn="l" fontAlgn="t">
                        <a:spcBef>
                          <a:spcPts val="0"/>
                        </a:spcBef>
                        <a:spcAft>
                          <a:spcPts val="0"/>
                        </a:spcAft>
                      </a:pPr>
                      <a:r>
                        <a:rPr lang="en-US" sz="1000" u="none" strike="noStrike">
                          <a:effectLst/>
                        </a:rPr>
                        <a:t>OnPreExecute</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OnPreExecute event. This event is raised by an executable immediately before it runs.</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3094260083"/>
                  </a:ext>
                </a:extLst>
              </a:tr>
              <a:tr h="359285">
                <a:tc>
                  <a:txBody>
                    <a:bodyPr/>
                    <a:lstStyle/>
                    <a:p>
                      <a:pPr algn="l" fontAlgn="t">
                        <a:spcBef>
                          <a:spcPts val="0"/>
                        </a:spcBef>
                        <a:spcAft>
                          <a:spcPts val="0"/>
                        </a:spcAft>
                      </a:pPr>
                      <a:r>
                        <a:rPr lang="en-US" sz="1000" u="none" strike="noStrike">
                          <a:effectLst/>
                        </a:rPr>
                        <a:t>OnPreValidate</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OnPreValidate event. This event is raised by an executable when its validation starts.</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490672533"/>
                  </a:ext>
                </a:extLst>
              </a:tr>
              <a:tr h="442197">
                <a:tc>
                  <a:txBody>
                    <a:bodyPr/>
                    <a:lstStyle/>
                    <a:p>
                      <a:pPr algn="l" fontAlgn="t">
                        <a:spcBef>
                          <a:spcPts val="0"/>
                        </a:spcBef>
                        <a:spcAft>
                          <a:spcPts val="0"/>
                        </a:spcAft>
                      </a:pPr>
                      <a:r>
                        <a:rPr lang="en-US" sz="1000" u="none" strike="noStrike">
                          <a:effectLst/>
                        </a:rPr>
                        <a:t>OnProgress</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OnProgress event. This event is raised by an executable when measurable progress is made by the executable.</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4168149199"/>
                  </a:ext>
                </a:extLst>
              </a:tr>
              <a:tr h="442197">
                <a:tc>
                  <a:txBody>
                    <a:bodyPr/>
                    <a:lstStyle/>
                    <a:p>
                      <a:pPr algn="l" fontAlgn="t">
                        <a:spcBef>
                          <a:spcPts val="0"/>
                        </a:spcBef>
                        <a:spcAft>
                          <a:spcPts val="0"/>
                        </a:spcAft>
                      </a:pPr>
                      <a:r>
                        <a:rPr lang="en-US" sz="1000" u="none" strike="noStrike">
                          <a:effectLst/>
                        </a:rPr>
                        <a:t>OnQueryCancel</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OnQueryCancel event. This event is raised by an executable to determine whether it should stop running.</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1456568654"/>
                  </a:ext>
                </a:extLst>
              </a:tr>
              <a:tr h="276374">
                <a:tc>
                  <a:txBody>
                    <a:bodyPr/>
                    <a:lstStyle/>
                    <a:p>
                      <a:pPr algn="l" fontAlgn="t">
                        <a:spcBef>
                          <a:spcPts val="0"/>
                        </a:spcBef>
                        <a:spcAft>
                          <a:spcPts val="0"/>
                        </a:spcAft>
                      </a:pPr>
                      <a:r>
                        <a:rPr lang="en-US" sz="1000" u="none" strike="noStrike">
                          <a:effectLst/>
                        </a:rPr>
                        <a:t>OnTaskFailed</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OnTaskFailed event. This event is raised by a task when it fails.</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525396099"/>
                  </a:ext>
                </a:extLst>
              </a:tr>
              <a:tr h="939668">
                <a:tc>
                  <a:txBody>
                    <a:bodyPr/>
                    <a:lstStyle/>
                    <a:p>
                      <a:pPr algn="l" fontAlgn="t">
                        <a:spcBef>
                          <a:spcPts val="0"/>
                        </a:spcBef>
                        <a:spcAft>
                          <a:spcPts val="0"/>
                        </a:spcAft>
                      </a:pPr>
                      <a:r>
                        <a:rPr lang="en-US" sz="1000" u="none" strike="noStrike">
                          <a:effectLst/>
                        </a:rPr>
                        <a:t>OnVariableValueChanged</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a:effectLst/>
                        </a:rPr>
                        <a:t>The event handler for the OnVariableValueChanged event. This event is raised by an executable when the value of a variable changes. The event is raised by the executable on which the variable is defined. This event is not raised if you set the RaiseChangeEvent property for the variable to False. For more information, see </a:t>
                      </a:r>
                      <a:r>
                        <a:rPr lang="en-CA" sz="1000" u="none" strike="noStrike">
                          <a:effectLst/>
                          <a:hlinkClick r:id="rId4"/>
                        </a:rPr>
                        <a:t>Integration Services (SSIS) Variables</a:t>
                      </a:r>
                      <a:r>
                        <a:rPr lang="en-CA" sz="1000" u="none" strike="noStrike">
                          <a:effectLst/>
                        </a:rPr>
                        <a:t>.</a:t>
                      </a:r>
                      <a:endParaRPr lang="en-CA" sz="1000" b="0" i="0" u="none" strike="noStrike">
                        <a:effectLst/>
                        <a:latin typeface="Arial" panose="020B0604020202020204" pitchFamily="34" charset="0"/>
                      </a:endParaRPr>
                    </a:p>
                  </a:txBody>
                  <a:tcPr marL="10841" marR="10841" marT="5421" marB="5421"/>
                </a:tc>
                <a:extLst>
                  <a:ext uri="{0D108BD9-81ED-4DB2-BD59-A6C34878D82A}">
                    <a16:rowId xmlns:a16="http://schemas.microsoft.com/office/drawing/2014/main" val="1925425577"/>
                  </a:ext>
                </a:extLst>
              </a:tr>
              <a:tr h="359285">
                <a:tc>
                  <a:txBody>
                    <a:bodyPr/>
                    <a:lstStyle/>
                    <a:p>
                      <a:pPr algn="l" fontAlgn="t">
                        <a:spcBef>
                          <a:spcPts val="0"/>
                        </a:spcBef>
                        <a:spcAft>
                          <a:spcPts val="0"/>
                        </a:spcAft>
                      </a:pPr>
                      <a:r>
                        <a:rPr lang="en-US" sz="1000" u="none" strike="noStrike">
                          <a:effectLst/>
                        </a:rPr>
                        <a:t>OnWarning</a:t>
                      </a:r>
                      <a:endParaRPr lang="en-US" sz="1000" b="0" i="0" u="none" strike="noStrike">
                        <a:effectLst/>
                        <a:latin typeface="Arial" panose="020B0604020202020204" pitchFamily="34" charset="0"/>
                      </a:endParaRPr>
                    </a:p>
                  </a:txBody>
                  <a:tcPr marL="10841" marR="10841" marT="5421" marB="5421"/>
                </a:tc>
                <a:tc>
                  <a:txBody>
                    <a:bodyPr/>
                    <a:lstStyle/>
                    <a:p>
                      <a:pPr algn="l" fontAlgn="t">
                        <a:spcBef>
                          <a:spcPts val="0"/>
                        </a:spcBef>
                        <a:spcAft>
                          <a:spcPts val="0"/>
                        </a:spcAft>
                      </a:pPr>
                      <a:r>
                        <a:rPr lang="en-CA" sz="1000" u="none" strike="noStrike" dirty="0">
                          <a:effectLst/>
                        </a:rPr>
                        <a:t>The event handler for the </a:t>
                      </a:r>
                      <a:r>
                        <a:rPr lang="en-CA" sz="1000" u="none" strike="noStrike" dirty="0" err="1">
                          <a:effectLst/>
                        </a:rPr>
                        <a:t>OnWarning</a:t>
                      </a:r>
                      <a:r>
                        <a:rPr lang="en-CA" sz="1000" u="none" strike="noStrike" dirty="0">
                          <a:effectLst/>
                        </a:rPr>
                        <a:t> event. This event is raised by an executable when a warning occurs.</a:t>
                      </a:r>
                      <a:endParaRPr lang="en-CA" sz="1000" b="0" i="0" u="none" strike="noStrike" dirty="0">
                        <a:effectLst/>
                        <a:latin typeface="Arial" panose="020B0604020202020204" pitchFamily="34" charset="0"/>
                      </a:endParaRPr>
                    </a:p>
                  </a:txBody>
                  <a:tcPr marL="10841" marR="10841" marT="5421" marB="5421"/>
                </a:tc>
                <a:extLst>
                  <a:ext uri="{0D108BD9-81ED-4DB2-BD59-A6C34878D82A}">
                    <a16:rowId xmlns:a16="http://schemas.microsoft.com/office/drawing/2014/main" val="924771651"/>
                  </a:ext>
                </a:extLst>
              </a:tr>
            </a:tbl>
          </a:graphicData>
        </a:graphic>
      </p:graphicFrame>
    </p:spTree>
    <p:extLst>
      <p:ext uri="{BB962C8B-B14F-4D97-AF65-F5344CB8AC3E}">
        <p14:creationId xmlns:p14="http://schemas.microsoft.com/office/powerpoint/2010/main" val="40366260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6629399" cy="5103812"/>
          </a:xfrm>
        </p:spPr>
        <p:txBody>
          <a:bodyPr/>
          <a:lstStyle/>
          <a:p>
            <a:r>
              <a:rPr lang="en-US" dirty="0"/>
              <a:t>SSIS </a:t>
            </a:r>
            <a:r>
              <a:rPr lang="en-US" dirty="0" err="1"/>
              <a:t>CatalogDB</a:t>
            </a:r>
            <a:endParaRPr lang="en-US" dirty="0"/>
          </a:p>
          <a:p>
            <a:pPr lvl="1"/>
            <a:r>
              <a:rPr lang="en-US" dirty="0"/>
              <a:t>Objects stored here are projects, packages, parameters, environments, and operational history.</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3">
            <a:extLst>
              <a:ext uri="{FF2B5EF4-FFF2-40B4-BE49-F238E27FC236}">
                <a16:creationId xmlns:a16="http://schemas.microsoft.com/office/drawing/2014/main" id="{21465F35-B084-40DF-A6CA-04072744320E}"/>
              </a:ext>
            </a:extLst>
          </p:cNvPr>
          <p:cNvPicPr>
            <a:picLocks noChangeAspect="1"/>
          </p:cNvPicPr>
          <p:nvPr/>
        </p:nvPicPr>
        <p:blipFill>
          <a:blip r:embed="rId3"/>
          <a:stretch>
            <a:fillRect/>
          </a:stretch>
        </p:blipFill>
        <p:spPr>
          <a:xfrm>
            <a:off x="7285037" y="2201862"/>
            <a:ext cx="2971429" cy="24380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0363594"/>
      </p:ext>
    </p:extLst>
  </p:cSld>
  <p:clrMapOvr>
    <a:masterClrMapping/>
  </p:clrMapOvr>
  <p:transition advTm="29399">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3809999" cy="4418012"/>
          </a:xfrm>
        </p:spPr>
        <p:txBody>
          <a:bodyPr/>
          <a:lstStyle/>
          <a:p>
            <a:r>
              <a:rPr lang="en-US" dirty="0"/>
              <a:t>SSIS Reports</a:t>
            </a:r>
          </a:p>
          <a:p>
            <a:pPr lvl="1"/>
            <a:r>
              <a:rPr lang="en-US" dirty="0"/>
              <a:t>Provide execution history of all the packages in SSIS Catalog DB.</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5" name="Picture 4">
            <a:extLst>
              <a:ext uri="{FF2B5EF4-FFF2-40B4-BE49-F238E27FC236}">
                <a16:creationId xmlns:a16="http://schemas.microsoft.com/office/drawing/2014/main" id="{B901AC28-6040-4870-9746-F667E343678C}"/>
              </a:ext>
            </a:extLst>
          </p:cNvPr>
          <p:cNvPicPr>
            <a:picLocks noChangeAspect="1"/>
          </p:cNvPicPr>
          <p:nvPr/>
        </p:nvPicPr>
        <p:blipFill>
          <a:blip r:embed="rId3"/>
          <a:stretch>
            <a:fillRect/>
          </a:stretch>
        </p:blipFill>
        <p:spPr>
          <a:xfrm>
            <a:off x="4389437" y="1211262"/>
            <a:ext cx="7400000" cy="2961905"/>
          </a:xfrm>
          <a:prstGeom prst="rect">
            <a:avLst/>
          </a:prstGeom>
        </p:spPr>
      </p:pic>
      <p:pic>
        <p:nvPicPr>
          <p:cNvPr id="3074" name="Picture 2" descr="C:\Users\mogupta\AppData\Local\Temp\SNAGHTML121ceae7.PNG">
            <a:extLst>
              <a:ext uri="{FF2B5EF4-FFF2-40B4-BE49-F238E27FC236}">
                <a16:creationId xmlns:a16="http://schemas.microsoft.com/office/drawing/2014/main" id="{C03E6426-864C-4FBA-B161-3FD8066EF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837" y="1668462"/>
            <a:ext cx="8157662" cy="36385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35609356"/>
      </p:ext>
    </p:extLst>
  </p:cSld>
  <p:clrMapOvr>
    <a:masterClrMapping/>
  </p:clrMapOvr>
  <p:transition advTm="3969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961E-444E-40D2-BAC7-048E0A84EB59}"/>
              </a:ext>
            </a:extLst>
          </p:cNvPr>
          <p:cNvSpPr>
            <a:spLocks noGrp="1"/>
          </p:cNvSpPr>
          <p:nvPr>
            <p:ph type="title"/>
          </p:nvPr>
        </p:nvSpPr>
        <p:spPr/>
        <p:txBody>
          <a:bodyPr/>
          <a:lstStyle/>
          <a:p>
            <a:r>
              <a:rPr lang="en-US" dirty="0"/>
              <a:t>SSIS Catalog DB</a:t>
            </a:r>
          </a:p>
        </p:txBody>
      </p:sp>
      <p:sp>
        <p:nvSpPr>
          <p:cNvPr id="3" name="Text Placeholder 2">
            <a:extLst>
              <a:ext uri="{FF2B5EF4-FFF2-40B4-BE49-F238E27FC236}">
                <a16:creationId xmlns:a16="http://schemas.microsoft.com/office/drawing/2014/main" id="{0425349C-E39A-4183-A3C9-06F8B191F5D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319640152"/>
      </p:ext>
    </p:extLst>
  </p:cSld>
  <p:clrMapOvr>
    <a:masterClrMapping/>
  </p:clrMapOvr>
  <mc:AlternateContent xmlns:mc="http://schemas.openxmlformats.org/markup-compatibility/2006" xmlns:p14="http://schemas.microsoft.com/office/powerpoint/2010/main">
    <mc:Choice Requires="p14">
      <p:transition spd="slow" p14:dur="3400" advTm="20392">
        <p14:reveal/>
      </p:transition>
    </mc:Choice>
    <mc:Fallback xmlns="">
      <p:transition spd="slow" advTm="20392">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919F21-B64F-4666-A97C-06B3370E8ECE}"/>
              </a:ext>
            </a:extLst>
          </p:cNvPr>
          <p:cNvSpPr>
            <a:spLocks noGrp="1"/>
          </p:cNvSpPr>
          <p:nvPr>
            <p:ph type="body" sz="quarter" idx="10"/>
          </p:nvPr>
        </p:nvSpPr>
        <p:spPr>
          <a:xfrm>
            <a:off x="274638" y="1212850"/>
            <a:ext cx="11887200" cy="1791260"/>
          </a:xfrm>
        </p:spPr>
        <p:txBody>
          <a:bodyPr/>
          <a:lstStyle/>
          <a:p>
            <a:r>
              <a:rPr lang="en-US" dirty="0"/>
              <a:t>Leverage SQL Server AlwaysOn Availability Groups</a:t>
            </a:r>
          </a:p>
          <a:p>
            <a:r>
              <a:rPr lang="en-US" dirty="0"/>
              <a:t>SSIS Service itself is not highly available, instead we leverage SSIS CatalogDB via AG to provide HA.</a:t>
            </a:r>
          </a:p>
        </p:txBody>
      </p:sp>
      <p:sp>
        <p:nvSpPr>
          <p:cNvPr id="3" name="Title 2">
            <a:extLst>
              <a:ext uri="{FF2B5EF4-FFF2-40B4-BE49-F238E27FC236}">
                <a16:creationId xmlns:a16="http://schemas.microsoft.com/office/drawing/2014/main" id="{308ED344-7EFA-4958-98C3-DFBCF758C5AB}"/>
              </a:ext>
            </a:extLst>
          </p:cNvPr>
          <p:cNvSpPr>
            <a:spLocks noGrp="1"/>
          </p:cNvSpPr>
          <p:nvPr>
            <p:ph type="title"/>
          </p:nvPr>
        </p:nvSpPr>
        <p:spPr/>
        <p:txBody>
          <a:bodyPr/>
          <a:lstStyle/>
          <a:p>
            <a:r>
              <a:rPr lang="en-US" dirty="0"/>
              <a:t>SSIS High Availability</a:t>
            </a:r>
          </a:p>
        </p:txBody>
      </p:sp>
      <p:graphicFrame>
        <p:nvGraphicFramePr>
          <p:cNvPr id="4" name="Object 3">
            <a:extLst>
              <a:ext uri="{FF2B5EF4-FFF2-40B4-BE49-F238E27FC236}">
                <a16:creationId xmlns:a16="http://schemas.microsoft.com/office/drawing/2014/main" id="{7B2C071F-22C1-4030-B58F-08CDE0425D72}"/>
              </a:ext>
            </a:extLst>
          </p:cNvPr>
          <p:cNvGraphicFramePr>
            <a:graphicFrameLocks noChangeAspect="1"/>
          </p:cNvGraphicFramePr>
          <p:nvPr>
            <p:extLst>
              <p:ext uri="{D42A27DB-BD31-4B8C-83A1-F6EECF244321}">
                <p14:modId xmlns:p14="http://schemas.microsoft.com/office/powerpoint/2010/main" val="2527696624"/>
              </p:ext>
            </p:extLst>
          </p:nvPr>
        </p:nvGraphicFramePr>
        <p:xfrm>
          <a:off x="2560637" y="3344862"/>
          <a:ext cx="6611973" cy="3276600"/>
        </p:xfrm>
        <a:graphic>
          <a:graphicData uri="http://schemas.openxmlformats.org/presentationml/2006/ole">
            <mc:AlternateContent xmlns:mc="http://schemas.openxmlformats.org/markup-compatibility/2006">
              <mc:Choice xmlns:v="urn:schemas-microsoft-com:vml" Requires="v">
                <p:oleObj name="Visio" r:id="rId3" imgW="4286361" imgH="2123977" progId="Visio.Drawing.15">
                  <p:embed/>
                </p:oleObj>
              </mc:Choice>
              <mc:Fallback>
                <p:oleObj name="Visio" r:id="rId3" imgW="4286361" imgH="2123977" progId="Visio.Drawing.15">
                  <p:embed/>
                  <p:pic>
                    <p:nvPicPr>
                      <p:cNvPr id="0" name=""/>
                      <p:cNvPicPr/>
                      <p:nvPr/>
                    </p:nvPicPr>
                    <p:blipFill>
                      <a:blip r:embed="rId4"/>
                      <a:stretch>
                        <a:fillRect/>
                      </a:stretch>
                    </p:blipFill>
                    <p:spPr>
                      <a:xfrm>
                        <a:off x="2560637" y="3344862"/>
                        <a:ext cx="6611973" cy="3276600"/>
                      </a:xfrm>
                      <a:prstGeom prst="rect">
                        <a:avLst/>
                      </a:prstGeom>
                    </p:spPr>
                  </p:pic>
                </p:oleObj>
              </mc:Fallback>
            </mc:AlternateContent>
          </a:graphicData>
        </a:graphic>
      </p:graphicFrame>
    </p:spTree>
    <p:extLst>
      <p:ext uri="{BB962C8B-B14F-4D97-AF65-F5344CB8AC3E}">
        <p14:creationId xmlns:p14="http://schemas.microsoft.com/office/powerpoint/2010/main" val="2379816530"/>
      </p:ext>
    </p:extLst>
  </p:cSld>
  <p:clrMapOvr>
    <a:masterClrMapping/>
  </p:clrMapOvr>
  <p:transition advTm="110462">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919F21-B64F-4666-A97C-06B3370E8ECE}"/>
              </a:ext>
            </a:extLst>
          </p:cNvPr>
          <p:cNvSpPr>
            <a:spLocks noGrp="1"/>
          </p:cNvSpPr>
          <p:nvPr>
            <p:ph type="body" sz="quarter" idx="10"/>
          </p:nvPr>
        </p:nvSpPr>
        <p:spPr>
          <a:xfrm>
            <a:off x="274638" y="1212850"/>
            <a:ext cx="11887200" cy="5761577"/>
          </a:xfrm>
        </p:spPr>
        <p:txBody>
          <a:bodyPr/>
          <a:lstStyle/>
          <a:p>
            <a:r>
              <a:rPr lang="en-US" dirty="0"/>
              <a:t>Manageability</a:t>
            </a:r>
          </a:p>
          <a:p>
            <a:pPr lvl="1"/>
            <a:r>
              <a:rPr lang="en-US" dirty="0"/>
              <a:t>AlwaysOn Support for SSIS Catalog</a:t>
            </a:r>
          </a:p>
          <a:p>
            <a:pPr lvl="1"/>
            <a:r>
              <a:rPr lang="en-US" dirty="0"/>
              <a:t>Incremental Package Deployment</a:t>
            </a:r>
          </a:p>
          <a:p>
            <a:pPr lvl="1"/>
            <a:r>
              <a:rPr lang="en-US" dirty="0"/>
              <a:t>Support for Always Encrypted for SSIS Catalog</a:t>
            </a:r>
          </a:p>
          <a:p>
            <a:r>
              <a:rPr lang="en-US" dirty="0"/>
              <a:t>Debugging</a:t>
            </a:r>
          </a:p>
          <a:p>
            <a:pPr lvl="1"/>
            <a:r>
              <a:rPr lang="en-US" dirty="0"/>
              <a:t>New security roles.</a:t>
            </a:r>
          </a:p>
          <a:p>
            <a:pPr lvl="1"/>
            <a:r>
              <a:rPr lang="en-US" dirty="0"/>
              <a:t>New logging levels/server wide settings.</a:t>
            </a:r>
          </a:p>
          <a:p>
            <a:r>
              <a:rPr lang="en-US" dirty="0"/>
              <a:t>Better Package Management</a:t>
            </a:r>
          </a:p>
          <a:p>
            <a:pPr lvl="1"/>
            <a:r>
              <a:rPr lang="en-US" dirty="0"/>
              <a:t>Project Upgrade</a:t>
            </a:r>
          </a:p>
          <a:p>
            <a:pPr lvl="1"/>
            <a:r>
              <a:rPr lang="en-US" dirty="0"/>
              <a:t>Reusable Control Flow Templates</a:t>
            </a:r>
          </a:p>
          <a:p>
            <a:r>
              <a:rPr lang="en-US" dirty="0"/>
              <a:t>Connectivity</a:t>
            </a:r>
          </a:p>
          <a:p>
            <a:pPr lvl="1"/>
            <a:r>
              <a:rPr lang="en-US" dirty="0"/>
              <a:t>Expanded connector for </a:t>
            </a:r>
            <a:r>
              <a:rPr lang="en-US" dirty="0" err="1"/>
              <a:t>Odata</a:t>
            </a:r>
            <a:r>
              <a:rPr lang="en-US" dirty="0"/>
              <a:t>, Hadoop, SAP BW, Azure Cloud, etc.</a:t>
            </a:r>
          </a:p>
        </p:txBody>
      </p:sp>
      <p:sp>
        <p:nvSpPr>
          <p:cNvPr id="3" name="Title 2">
            <a:extLst>
              <a:ext uri="{FF2B5EF4-FFF2-40B4-BE49-F238E27FC236}">
                <a16:creationId xmlns:a16="http://schemas.microsoft.com/office/drawing/2014/main" id="{308ED344-7EFA-4958-98C3-DFBCF758C5AB}"/>
              </a:ext>
            </a:extLst>
          </p:cNvPr>
          <p:cNvSpPr>
            <a:spLocks noGrp="1"/>
          </p:cNvSpPr>
          <p:nvPr>
            <p:ph type="title"/>
          </p:nvPr>
        </p:nvSpPr>
        <p:spPr/>
        <p:txBody>
          <a:bodyPr/>
          <a:lstStyle/>
          <a:p>
            <a:r>
              <a:rPr lang="en-US" dirty="0"/>
              <a:t>New to SSIS 2016</a:t>
            </a:r>
          </a:p>
        </p:txBody>
      </p:sp>
    </p:spTree>
    <p:extLst>
      <p:ext uri="{BB962C8B-B14F-4D97-AF65-F5344CB8AC3E}">
        <p14:creationId xmlns:p14="http://schemas.microsoft.com/office/powerpoint/2010/main" val="2694867877"/>
      </p:ext>
    </p:extLst>
  </p:cSld>
  <p:clrMapOvr>
    <a:masterClrMapping/>
  </p:clrMapOvr>
  <p:transition advTm="110462">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919F21-B64F-4666-A97C-06B3370E8ECE}"/>
              </a:ext>
            </a:extLst>
          </p:cNvPr>
          <p:cNvSpPr>
            <a:spLocks noGrp="1"/>
          </p:cNvSpPr>
          <p:nvPr>
            <p:ph type="body" sz="quarter" idx="10"/>
          </p:nvPr>
        </p:nvSpPr>
        <p:spPr>
          <a:xfrm>
            <a:off x="274638" y="1212850"/>
            <a:ext cx="11887200" cy="1902059"/>
          </a:xfrm>
        </p:spPr>
        <p:txBody>
          <a:bodyPr/>
          <a:lstStyle/>
          <a:p>
            <a:r>
              <a:rPr lang="en-US" dirty="0"/>
              <a:t>Scale Out</a:t>
            </a:r>
          </a:p>
          <a:p>
            <a:r>
              <a:rPr lang="en-US" dirty="0"/>
              <a:t>Integration Services on Linux</a:t>
            </a:r>
          </a:p>
          <a:p>
            <a:r>
              <a:rPr lang="en-US" dirty="0"/>
              <a:t>Connectivity Improvements</a:t>
            </a:r>
          </a:p>
        </p:txBody>
      </p:sp>
      <p:sp>
        <p:nvSpPr>
          <p:cNvPr id="3" name="Title 2">
            <a:extLst>
              <a:ext uri="{FF2B5EF4-FFF2-40B4-BE49-F238E27FC236}">
                <a16:creationId xmlns:a16="http://schemas.microsoft.com/office/drawing/2014/main" id="{308ED344-7EFA-4958-98C3-DFBCF758C5AB}"/>
              </a:ext>
            </a:extLst>
          </p:cNvPr>
          <p:cNvSpPr>
            <a:spLocks noGrp="1"/>
          </p:cNvSpPr>
          <p:nvPr>
            <p:ph type="title"/>
          </p:nvPr>
        </p:nvSpPr>
        <p:spPr/>
        <p:txBody>
          <a:bodyPr/>
          <a:lstStyle/>
          <a:p>
            <a:r>
              <a:rPr lang="en-US" dirty="0"/>
              <a:t>New to SSIS 2017</a:t>
            </a:r>
          </a:p>
        </p:txBody>
      </p:sp>
    </p:spTree>
    <p:extLst>
      <p:ext uri="{BB962C8B-B14F-4D97-AF65-F5344CB8AC3E}">
        <p14:creationId xmlns:p14="http://schemas.microsoft.com/office/powerpoint/2010/main" val="182157319"/>
      </p:ext>
    </p:extLst>
  </p:cSld>
  <p:clrMapOvr>
    <a:masterClrMapping/>
  </p:clrMapOvr>
  <p:transition advTm="110462">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919F21-B64F-4666-A97C-06B3370E8ECE}"/>
              </a:ext>
            </a:extLst>
          </p:cNvPr>
          <p:cNvSpPr>
            <a:spLocks noGrp="1"/>
          </p:cNvSpPr>
          <p:nvPr>
            <p:ph type="body" sz="quarter" idx="10"/>
          </p:nvPr>
        </p:nvSpPr>
        <p:spPr>
          <a:xfrm>
            <a:off x="274638" y="1212850"/>
            <a:ext cx="11887200" cy="1495794"/>
          </a:xfrm>
        </p:spPr>
        <p:txBody>
          <a:bodyPr/>
          <a:lstStyle/>
          <a:p>
            <a:r>
              <a:rPr lang="en-US" dirty="0"/>
              <a:t>New Features to Improve File Operations</a:t>
            </a:r>
          </a:p>
          <a:p>
            <a:pPr lvl="1"/>
            <a:r>
              <a:rPr lang="en-US" dirty="0"/>
              <a:t>Flexible File Task</a:t>
            </a:r>
          </a:p>
          <a:p>
            <a:pPr lvl="1"/>
            <a:r>
              <a:rPr lang="en-US" dirty="0"/>
              <a:t>Flexible File Source and Destination</a:t>
            </a:r>
          </a:p>
        </p:txBody>
      </p:sp>
      <p:sp>
        <p:nvSpPr>
          <p:cNvPr id="3" name="Title 2">
            <a:extLst>
              <a:ext uri="{FF2B5EF4-FFF2-40B4-BE49-F238E27FC236}">
                <a16:creationId xmlns:a16="http://schemas.microsoft.com/office/drawing/2014/main" id="{308ED344-7EFA-4958-98C3-DFBCF758C5AB}"/>
              </a:ext>
            </a:extLst>
          </p:cNvPr>
          <p:cNvSpPr>
            <a:spLocks noGrp="1"/>
          </p:cNvSpPr>
          <p:nvPr>
            <p:ph type="title"/>
          </p:nvPr>
        </p:nvSpPr>
        <p:spPr/>
        <p:txBody>
          <a:bodyPr/>
          <a:lstStyle/>
          <a:p>
            <a:r>
              <a:rPr lang="en-US" dirty="0"/>
              <a:t>New to SSIS 2019</a:t>
            </a:r>
          </a:p>
        </p:txBody>
      </p:sp>
    </p:spTree>
    <p:extLst>
      <p:ext uri="{BB962C8B-B14F-4D97-AF65-F5344CB8AC3E}">
        <p14:creationId xmlns:p14="http://schemas.microsoft.com/office/powerpoint/2010/main" val="1325650507"/>
      </p:ext>
    </p:extLst>
  </p:cSld>
  <p:clrMapOvr>
    <a:masterClrMapping/>
  </p:clrMapOvr>
  <p:transition advTm="110462">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919F21-B64F-4666-A97C-06B3370E8ECE}"/>
              </a:ext>
            </a:extLst>
          </p:cNvPr>
          <p:cNvSpPr>
            <a:spLocks noGrp="1"/>
          </p:cNvSpPr>
          <p:nvPr>
            <p:ph type="body" sz="quarter" idx="10"/>
          </p:nvPr>
        </p:nvSpPr>
        <p:spPr>
          <a:xfrm>
            <a:off x="274638" y="1212850"/>
            <a:ext cx="11887200" cy="3120854"/>
          </a:xfrm>
        </p:spPr>
        <p:txBody>
          <a:bodyPr/>
          <a:lstStyle/>
          <a:p>
            <a:r>
              <a:rPr lang="en-US" dirty="0"/>
              <a:t>Archival of Data (Export)</a:t>
            </a:r>
          </a:p>
          <a:p>
            <a:r>
              <a:rPr lang="en-US" dirty="0"/>
              <a:t>Loading of New Data (Import)</a:t>
            </a:r>
          </a:p>
          <a:p>
            <a:r>
              <a:rPr lang="en-US" dirty="0"/>
              <a:t>Transferring data from one data source to another</a:t>
            </a:r>
          </a:p>
          <a:p>
            <a:r>
              <a:rPr lang="en-US" dirty="0"/>
              <a:t>Data cleansing or Transformation of Dirty Data</a:t>
            </a:r>
          </a:p>
          <a:p>
            <a:r>
              <a:rPr lang="en-US" dirty="0"/>
              <a:t>DBA Tasks like Purging old files or indexing a database</a:t>
            </a:r>
          </a:p>
        </p:txBody>
      </p:sp>
      <p:sp>
        <p:nvSpPr>
          <p:cNvPr id="3" name="Title 2">
            <a:extLst>
              <a:ext uri="{FF2B5EF4-FFF2-40B4-BE49-F238E27FC236}">
                <a16:creationId xmlns:a16="http://schemas.microsoft.com/office/drawing/2014/main" id="{308ED344-7EFA-4958-98C3-DFBCF758C5AB}"/>
              </a:ext>
            </a:extLst>
          </p:cNvPr>
          <p:cNvSpPr>
            <a:spLocks noGrp="1"/>
          </p:cNvSpPr>
          <p:nvPr>
            <p:ph type="title"/>
          </p:nvPr>
        </p:nvSpPr>
        <p:spPr/>
        <p:txBody>
          <a:bodyPr/>
          <a:lstStyle/>
          <a:p>
            <a:r>
              <a:rPr lang="en-US" dirty="0"/>
              <a:t>SSIS Usage Scenario</a:t>
            </a:r>
          </a:p>
        </p:txBody>
      </p:sp>
    </p:spTree>
    <p:extLst>
      <p:ext uri="{BB962C8B-B14F-4D97-AF65-F5344CB8AC3E}">
        <p14:creationId xmlns:p14="http://schemas.microsoft.com/office/powerpoint/2010/main" val="1413901162"/>
      </p:ext>
    </p:extLst>
  </p:cSld>
  <p:clrMapOvr>
    <a:masterClrMapping/>
  </p:clrMapOvr>
  <p:transition advTm="110462">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961E-444E-40D2-BAC7-048E0A84EB59}"/>
              </a:ext>
            </a:extLst>
          </p:cNvPr>
          <p:cNvSpPr>
            <a:spLocks noGrp="1"/>
          </p:cNvSpPr>
          <p:nvPr>
            <p:ph type="title"/>
          </p:nvPr>
        </p:nvSpPr>
        <p:spPr/>
        <p:txBody>
          <a:bodyPr/>
          <a:lstStyle/>
          <a:p>
            <a:r>
              <a:rPr lang="en-US" dirty="0"/>
              <a:t>SSIS Catalog DB</a:t>
            </a:r>
          </a:p>
        </p:txBody>
      </p:sp>
      <p:sp>
        <p:nvSpPr>
          <p:cNvPr id="3" name="Text Placeholder 2">
            <a:extLst>
              <a:ext uri="{FF2B5EF4-FFF2-40B4-BE49-F238E27FC236}">
                <a16:creationId xmlns:a16="http://schemas.microsoft.com/office/drawing/2014/main" id="{0425349C-E39A-4183-A3C9-06F8B191F5D3}"/>
              </a:ext>
            </a:extLst>
          </p:cNvPr>
          <p:cNvSpPr>
            <a:spLocks noGrp="1"/>
          </p:cNvSpPr>
          <p:nvPr>
            <p:ph type="body" sz="quarter" idx="12"/>
          </p:nvPr>
        </p:nvSpPr>
        <p:spPr/>
        <p:txBody>
          <a:bodyPr/>
          <a:lstStyle/>
          <a:p>
            <a:r>
              <a:rPr lang="en-US" dirty="0"/>
              <a:t>Lab</a:t>
            </a:r>
          </a:p>
        </p:txBody>
      </p:sp>
    </p:spTree>
    <p:extLst>
      <p:ext uri="{BB962C8B-B14F-4D97-AF65-F5344CB8AC3E}">
        <p14:creationId xmlns:p14="http://schemas.microsoft.com/office/powerpoint/2010/main" val="1623619055"/>
      </p:ext>
    </p:extLst>
  </p:cSld>
  <p:clrMapOvr>
    <a:masterClrMapping/>
  </p:clrMapOvr>
  <mc:AlternateContent xmlns:mc="http://schemas.openxmlformats.org/markup-compatibility/2006" xmlns:p14="http://schemas.microsoft.com/office/powerpoint/2010/main">
    <mc:Choice Requires="p14">
      <p:transition spd="slow" p14:dur="3400" advTm="35124">
        <p14:reveal/>
      </p:transition>
    </mc:Choice>
    <mc:Fallback xmlns="">
      <p:transition spd="slow" advTm="35124">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89521C-A2AB-4349-8C37-5F3D4D7D9B0C}"/>
              </a:ext>
            </a:extLst>
          </p:cNvPr>
          <p:cNvSpPr>
            <a:spLocks noGrp="1"/>
          </p:cNvSpPr>
          <p:nvPr>
            <p:ph type="body" sz="quarter" idx="10"/>
          </p:nvPr>
        </p:nvSpPr>
        <p:spPr>
          <a:xfrm>
            <a:off x="274638" y="1212850"/>
            <a:ext cx="11887200" cy="683264"/>
          </a:xfrm>
        </p:spPr>
        <p:txBody>
          <a:bodyPr/>
          <a:lstStyle/>
          <a:p>
            <a:r>
              <a:rPr lang="en-US" dirty="0"/>
              <a:t>What are some of the components of SSIS?</a:t>
            </a:r>
          </a:p>
        </p:txBody>
      </p:sp>
      <p:sp>
        <p:nvSpPr>
          <p:cNvPr id="3" name="Title 2">
            <a:extLst>
              <a:ext uri="{FF2B5EF4-FFF2-40B4-BE49-F238E27FC236}">
                <a16:creationId xmlns:a16="http://schemas.microsoft.com/office/drawing/2014/main" id="{F3528125-E000-4F35-99C2-1FB36CE4778F}"/>
              </a:ext>
            </a:extLst>
          </p:cNvPr>
          <p:cNvSpPr>
            <a:spLocks noGrp="1"/>
          </p:cNvSpPr>
          <p:nvPr>
            <p:ph type="title"/>
          </p:nvPr>
        </p:nvSpPr>
        <p:spPr/>
        <p:txBody>
          <a:bodyPr/>
          <a:lstStyle/>
          <a:p>
            <a:r>
              <a:rPr lang="en-US" dirty="0"/>
              <a:t>Questions?</a:t>
            </a:r>
          </a:p>
        </p:txBody>
      </p:sp>
      <p:sp>
        <p:nvSpPr>
          <p:cNvPr id="4" name="Text Placeholder 1">
            <a:extLst>
              <a:ext uri="{FF2B5EF4-FFF2-40B4-BE49-F238E27FC236}">
                <a16:creationId xmlns:a16="http://schemas.microsoft.com/office/drawing/2014/main" id="{ED7676AA-53E0-4175-9FF6-D38C4BA0C622}"/>
              </a:ext>
            </a:extLst>
          </p:cNvPr>
          <p:cNvSpPr txBox="1">
            <a:spLocks/>
          </p:cNvSpPr>
          <p:nvPr/>
        </p:nvSpPr>
        <p:spPr>
          <a:xfrm>
            <a:off x="274637" y="2582862"/>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Which phase of the ETL is usually the most expensive?</a:t>
            </a:r>
          </a:p>
        </p:txBody>
      </p:sp>
      <p:sp>
        <p:nvSpPr>
          <p:cNvPr id="5" name="Text Placeholder 1">
            <a:extLst>
              <a:ext uri="{FF2B5EF4-FFF2-40B4-BE49-F238E27FC236}">
                <a16:creationId xmlns:a16="http://schemas.microsoft.com/office/drawing/2014/main" id="{D0E8C1FB-005E-4717-84A5-CD26144E3B1C}"/>
              </a:ext>
            </a:extLst>
          </p:cNvPr>
          <p:cNvSpPr txBox="1">
            <a:spLocks/>
          </p:cNvSpPr>
          <p:nvPr/>
        </p:nvSpPr>
        <p:spPr>
          <a:xfrm>
            <a:off x="274637" y="4033198"/>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Can we create multiple SSIS Catalog DB per instance?</a:t>
            </a:r>
          </a:p>
        </p:txBody>
      </p:sp>
      <p:sp>
        <p:nvSpPr>
          <p:cNvPr id="6" name="Text Placeholder 1">
            <a:extLst>
              <a:ext uri="{FF2B5EF4-FFF2-40B4-BE49-F238E27FC236}">
                <a16:creationId xmlns:a16="http://schemas.microsoft.com/office/drawing/2014/main" id="{5D483F73-D7B4-477E-B070-3C70FDEA6EAC}"/>
              </a:ext>
            </a:extLst>
          </p:cNvPr>
          <p:cNvSpPr txBox="1">
            <a:spLocks/>
          </p:cNvSpPr>
          <p:nvPr/>
        </p:nvSpPr>
        <p:spPr>
          <a:xfrm>
            <a:off x="274637" y="5404798"/>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high availability option do we recommend for SSIS?</a:t>
            </a:r>
          </a:p>
        </p:txBody>
      </p:sp>
      <p:sp>
        <p:nvSpPr>
          <p:cNvPr id="7" name="Text Placeholder 1">
            <a:extLst>
              <a:ext uri="{FF2B5EF4-FFF2-40B4-BE49-F238E27FC236}">
                <a16:creationId xmlns:a16="http://schemas.microsoft.com/office/drawing/2014/main" id="{B440E337-1C24-4D79-A35F-CBF56A4EBF45}"/>
              </a:ext>
            </a:extLst>
          </p:cNvPr>
          <p:cNvSpPr txBox="1">
            <a:spLocks/>
          </p:cNvSpPr>
          <p:nvPr/>
        </p:nvSpPr>
        <p:spPr>
          <a:xfrm>
            <a:off x="655637" y="1823398"/>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SSIS Catalog DB, Control Flow, Data Flow, etc.</a:t>
            </a:r>
          </a:p>
        </p:txBody>
      </p:sp>
      <p:sp>
        <p:nvSpPr>
          <p:cNvPr id="8" name="Text Placeholder 1">
            <a:extLst>
              <a:ext uri="{FF2B5EF4-FFF2-40B4-BE49-F238E27FC236}">
                <a16:creationId xmlns:a16="http://schemas.microsoft.com/office/drawing/2014/main" id="{05150468-18C9-4A61-BB0B-AB743D0BFE87}"/>
              </a:ext>
            </a:extLst>
          </p:cNvPr>
          <p:cNvSpPr txBox="1">
            <a:spLocks/>
          </p:cNvSpPr>
          <p:nvPr/>
        </p:nvSpPr>
        <p:spPr>
          <a:xfrm>
            <a:off x="655637" y="31325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Transport is the most expensive phase, in most ETL processes.</a:t>
            </a:r>
          </a:p>
        </p:txBody>
      </p:sp>
      <p:sp>
        <p:nvSpPr>
          <p:cNvPr id="9" name="Text Placeholder 1">
            <a:extLst>
              <a:ext uri="{FF2B5EF4-FFF2-40B4-BE49-F238E27FC236}">
                <a16:creationId xmlns:a16="http://schemas.microsoft.com/office/drawing/2014/main" id="{10B2D6B8-E951-4D11-9B7B-04D5F1F1C0F7}"/>
              </a:ext>
            </a:extLst>
          </p:cNvPr>
          <p:cNvSpPr txBox="1">
            <a:spLocks/>
          </p:cNvSpPr>
          <p:nvPr/>
        </p:nvSpPr>
        <p:spPr>
          <a:xfrm>
            <a:off x="655637" y="46565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No limited to one SSIS catalog database per instance.</a:t>
            </a:r>
          </a:p>
        </p:txBody>
      </p:sp>
      <p:sp>
        <p:nvSpPr>
          <p:cNvPr id="10" name="Text Placeholder 1">
            <a:extLst>
              <a:ext uri="{FF2B5EF4-FFF2-40B4-BE49-F238E27FC236}">
                <a16:creationId xmlns:a16="http://schemas.microsoft.com/office/drawing/2014/main" id="{32A06464-0A3F-4AC3-AA59-5BEA55B00208}"/>
              </a:ext>
            </a:extLst>
          </p:cNvPr>
          <p:cNvSpPr txBox="1">
            <a:spLocks/>
          </p:cNvSpPr>
          <p:nvPr/>
        </p:nvSpPr>
        <p:spPr>
          <a:xfrm>
            <a:off x="655637" y="60281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AlwaysOn Availability Groups</a:t>
            </a:r>
          </a:p>
        </p:txBody>
      </p:sp>
    </p:spTree>
    <p:custDataLst>
      <p:tags r:id="rId1"/>
    </p:custDataLst>
    <p:extLst>
      <p:ext uri="{BB962C8B-B14F-4D97-AF65-F5344CB8AC3E}">
        <p14:creationId xmlns:p14="http://schemas.microsoft.com/office/powerpoint/2010/main" val="454097356"/>
      </p:ext>
    </p:extLst>
  </p:cSld>
  <p:clrMapOvr>
    <a:masterClrMapping/>
  </p:clrMapOvr>
  <p:transition advTm="4055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advTm="1732">
        <p:fade/>
      </p:transition>
    </mc:Choice>
    <mc:Fallback xmlns="">
      <p:transition spd="med" advTm="173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1F7038-72FD-4AF1-960C-49319B7EF5FE}"/>
              </a:ext>
            </a:extLst>
          </p:cNvPr>
          <p:cNvSpPr>
            <a:spLocks noGrp="1"/>
          </p:cNvSpPr>
          <p:nvPr>
            <p:ph type="body" sz="quarter" idx="10"/>
          </p:nvPr>
        </p:nvSpPr>
        <p:spPr>
          <a:xfrm>
            <a:off x="274638" y="1212850"/>
            <a:ext cx="11887200" cy="3730252"/>
          </a:xfrm>
        </p:spPr>
        <p:txBody>
          <a:bodyPr/>
          <a:lstStyle/>
          <a:p>
            <a:r>
              <a:rPr lang="en-US" dirty="0"/>
              <a:t>What is SQL Server Integration Services (SSIS)?</a:t>
            </a:r>
          </a:p>
          <a:p>
            <a:r>
              <a:rPr lang="en-US" dirty="0"/>
              <a:t>SSIS Architecture</a:t>
            </a:r>
          </a:p>
          <a:p>
            <a:r>
              <a:rPr lang="en-US" dirty="0"/>
              <a:t>SSIS Components</a:t>
            </a:r>
          </a:p>
          <a:p>
            <a:r>
              <a:rPr lang="en-US" dirty="0"/>
              <a:t>SSIS High Availability</a:t>
            </a:r>
          </a:p>
          <a:p>
            <a:r>
              <a:rPr lang="en-US" dirty="0"/>
              <a:t>New to SSIS 2016, SSIS 2017, and SSIS 2019.</a:t>
            </a:r>
          </a:p>
          <a:p>
            <a:r>
              <a:rPr lang="en-US" dirty="0"/>
              <a:t>SSIS Usage Scenario</a:t>
            </a:r>
          </a:p>
        </p:txBody>
      </p:sp>
      <p:sp>
        <p:nvSpPr>
          <p:cNvPr id="3" name="Title 2">
            <a:extLst>
              <a:ext uri="{FF2B5EF4-FFF2-40B4-BE49-F238E27FC236}">
                <a16:creationId xmlns:a16="http://schemas.microsoft.com/office/drawing/2014/main" id="{E7BBEA1F-FA71-447B-8089-DF2A78093D31}"/>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756217514"/>
      </p:ext>
    </p:extLst>
  </p:cSld>
  <p:clrMapOvr>
    <a:masterClrMapping/>
  </p:clrMapOvr>
  <p:transition advTm="10442">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3B2450-28B1-45C9-8C46-77A68DCD5503}"/>
              </a:ext>
            </a:extLst>
          </p:cNvPr>
          <p:cNvSpPr>
            <a:spLocks noGrp="1"/>
          </p:cNvSpPr>
          <p:nvPr>
            <p:ph type="body" sz="quarter" idx="10"/>
          </p:nvPr>
        </p:nvSpPr>
        <p:spPr>
          <a:xfrm>
            <a:off x="274638" y="1212850"/>
            <a:ext cx="11887200" cy="3427412"/>
          </a:xfrm>
        </p:spPr>
        <p:txBody>
          <a:bodyPr/>
          <a:lstStyle/>
          <a:p>
            <a:r>
              <a:rPr lang="en-US" dirty="0"/>
              <a:t>SQL Server Integration Services (SSIS) provides a platform for Extract, Transform, and Load (ETL) functionality for Enterprise data.</a:t>
            </a:r>
          </a:p>
          <a:p>
            <a:r>
              <a:rPr lang="en-US" dirty="0"/>
              <a:t>Introduced in SQL Server 2005.</a:t>
            </a:r>
          </a:p>
          <a:p>
            <a:r>
              <a:rPr lang="en-US" dirty="0"/>
              <a:t>Successor of Data Transformation Services (DTS) (SQL Server 2000 or older).</a:t>
            </a:r>
          </a:p>
          <a:p>
            <a:endParaRPr lang="en-US" dirty="0"/>
          </a:p>
          <a:p>
            <a:endParaRPr lang="en-US" dirty="0"/>
          </a:p>
        </p:txBody>
      </p:sp>
      <p:sp>
        <p:nvSpPr>
          <p:cNvPr id="3" name="Title 2">
            <a:extLst>
              <a:ext uri="{FF2B5EF4-FFF2-40B4-BE49-F238E27FC236}">
                <a16:creationId xmlns:a16="http://schemas.microsoft.com/office/drawing/2014/main" id="{A5A2EF35-D930-4AC3-B9DC-064970B2D41A}"/>
              </a:ext>
            </a:extLst>
          </p:cNvPr>
          <p:cNvSpPr>
            <a:spLocks noGrp="1"/>
          </p:cNvSpPr>
          <p:nvPr>
            <p:ph type="title"/>
          </p:nvPr>
        </p:nvSpPr>
        <p:spPr/>
        <p:txBody>
          <a:bodyPr/>
          <a:lstStyle/>
          <a:p>
            <a:r>
              <a:rPr lang="en-CA" sz="4400" dirty="0"/>
              <a:t>What is SQL Server Integration Services (SSIS)?</a:t>
            </a:r>
            <a:endParaRPr lang="en-US" sz="4400" dirty="0"/>
          </a:p>
        </p:txBody>
      </p:sp>
    </p:spTree>
    <p:extLst>
      <p:ext uri="{BB962C8B-B14F-4D97-AF65-F5344CB8AC3E}">
        <p14:creationId xmlns:p14="http://schemas.microsoft.com/office/powerpoint/2010/main" val="551900242"/>
      </p:ext>
    </p:extLst>
  </p:cSld>
  <p:clrMapOvr>
    <a:masterClrMapping/>
  </p:clrMapOvr>
  <p:transition advTm="28242">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D8CA9-DC67-43CC-9EAB-BD17568D859F}"/>
              </a:ext>
            </a:extLst>
          </p:cNvPr>
          <p:cNvSpPr>
            <a:spLocks noGrp="1"/>
          </p:cNvSpPr>
          <p:nvPr>
            <p:ph type="title"/>
          </p:nvPr>
        </p:nvSpPr>
        <p:spPr/>
        <p:txBody>
          <a:bodyPr/>
          <a:lstStyle/>
          <a:p>
            <a:r>
              <a:rPr lang="en-US" dirty="0"/>
              <a:t>SSIS Architecture</a:t>
            </a:r>
          </a:p>
        </p:txBody>
      </p:sp>
      <p:pic>
        <p:nvPicPr>
          <p:cNvPr id="1026" name="Picture 2">
            <a:extLst>
              <a:ext uri="{FF2B5EF4-FFF2-40B4-BE49-F238E27FC236}">
                <a16:creationId xmlns:a16="http://schemas.microsoft.com/office/drawing/2014/main" id="{2C4DA1A9-40BF-48BC-9F08-EAB7E8B7C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437" y="1744662"/>
            <a:ext cx="5219700" cy="4772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896BDF2-AC0C-4AD1-85CC-BD25CCF57B7F}"/>
              </a:ext>
            </a:extLst>
          </p:cNvPr>
          <p:cNvSpPr/>
          <p:nvPr/>
        </p:nvSpPr>
        <p:spPr bwMode="auto">
          <a:xfrm>
            <a:off x="8351837" y="2430462"/>
            <a:ext cx="1219200" cy="3048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1"/>
                </a:solidFill>
                <a:ea typeface="Segoe UI" pitchFamily="34" charset="0"/>
                <a:cs typeface="Segoe UI" pitchFamily="34" charset="0"/>
              </a:rPr>
              <a:t>SSIS CatalogDB</a:t>
            </a:r>
          </a:p>
        </p:txBody>
      </p:sp>
      <p:cxnSp>
        <p:nvCxnSpPr>
          <p:cNvPr id="9" name="Connector: Elbow 8">
            <a:extLst>
              <a:ext uri="{FF2B5EF4-FFF2-40B4-BE49-F238E27FC236}">
                <a16:creationId xmlns:a16="http://schemas.microsoft.com/office/drawing/2014/main" id="{F015C086-576B-4E17-81D7-A86D7B3C8DB2}"/>
              </a:ext>
            </a:extLst>
          </p:cNvPr>
          <p:cNvCxnSpPr>
            <a:endCxn id="2" idx="0"/>
          </p:cNvCxnSpPr>
          <p:nvPr/>
        </p:nvCxnSpPr>
        <p:spPr>
          <a:xfrm rot="16200000" flipH="1">
            <a:off x="8656637" y="2125662"/>
            <a:ext cx="304800" cy="304800"/>
          </a:xfrm>
          <a:prstGeom prst="bentConnector3">
            <a:avLst>
              <a:gd name="adj1" fmla="val 263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3A7A6B-97DB-4AC6-A63B-C17F89FD35C9}"/>
              </a:ext>
            </a:extLst>
          </p:cNvPr>
          <p:cNvCxnSpPr>
            <a:cxnSpLocks/>
          </p:cNvCxnSpPr>
          <p:nvPr/>
        </p:nvCxnSpPr>
        <p:spPr>
          <a:xfrm flipH="1">
            <a:off x="7361237" y="2659062"/>
            <a:ext cx="990600"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736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5181599" cy="2659190"/>
          </a:xfrm>
        </p:spPr>
        <p:txBody>
          <a:bodyPr/>
          <a:lstStyle/>
          <a:p>
            <a:r>
              <a:rPr lang="en-US" dirty="0"/>
              <a:t>Development &amp; Management Tools</a:t>
            </a:r>
          </a:p>
          <a:p>
            <a:pPr lvl="1"/>
            <a:r>
              <a:rPr lang="en-US" dirty="0"/>
              <a:t>SQL Server Management Studio (SSMS)</a:t>
            </a:r>
          </a:p>
          <a:p>
            <a:pPr lvl="1"/>
            <a:r>
              <a:rPr lang="en-US" dirty="0"/>
              <a:t>SQL Server Data Tools (SSDT) Add-On for Visual Studio</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3">
            <a:extLst>
              <a:ext uri="{FF2B5EF4-FFF2-40B4-BE49-F238E27FC236}">
                <a16:creationId xmlns:a16="http://schemas.microsoft.com/office/drawing/2014/main" id="{EC08C93E-3FDA-4DC5-98D5-6EA1A11018F1}"/>
              </a:ext>
            </a:extLst>
          </p:cNvPr>
          <p:cNvPicPr>
            <a:picLocks noChangeAspect="1"/>
          </p:cNvPicPr>
          <p:nvPr/>
        </p:nvPicPr>
        <p:blipFill>
          <a:blip r:embed="rId4"/>
          <a:stretch>
            <a:fillRect/>
          </a:stretch>
        </p:blipFill>
        <p:spPr>
          <a:xfrm>
            <a:off x="5837237" y="1287462"/>
            <a:ext cx="2990476" cy="448571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4C8FAEA-0D6F-450F-9678-2B89F5EA41D3}"/>
              </a:ext>
            </a:extLst>
          </p:cNvPr>
          <p:cNvPicPr>
            <a:picLocks noChangeAspect="1"/>
          </p:cNvPicPr>
          <p:nvPr/>
        </p:nvPicPr>
        <p:blipFill>
          <a:blip r:embed="rId5"/>
          <a:stretch>
            <a:fillRect/>
          </a:stretch>
        </p:blipFill>
        <p:spPr>
          <a:xfrm>
            <a:off x="5837237" y="2354262"/>
            <a:ext cx="2971429" cy="2438095"/>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13AC31F-2219-D4ED-5A12-B490F650E713}"/>
              </a:ext>
            </a:extLst>
          </p:cNvPr>
          <p:cNvPicPr>
            <a:picLocks noChangeAspect="1"/>
          </p:cNvPicPr>
          <p:nvPr/>
        </p:nvPicPr>
        <p:blipFill>
          <a:blip r:embed="rId6"/>
          <a:stretch>
            <a:fillRect/>
          </a:stretch>
        </p:blipFill>
        <p:spPr>
          <a:xfrm>
            <a:off x="5532437" y="1668462"/>
            <a:ext cx="6683323" cy="3810000"/>
          </a:xfrm>
          <a:prstGeom prst="rect">
            <a:avLst/>
          </a:prstGeom>
        </p:spPr>
      </p:pic>
    </p:spTree>
    <p:custDataLst>
      <p:tags r:id="rId1"/>
    </p:custDataLst>
    <p:extLst>
      <p:ext uri="{BB962C8B-B14F-4D97-AF65-F5344CB8AC3E}">
        <p14:creationId xmlns:p14="http://schemas.microsoft.com/office/powerpoint/2010/main" val="1992372466"/>
      </p:ext>
    </p:extLst>
  </p:cSld>
  <p:clrMapOvr>
    <a:masterClrMapping/>
  </p:clrMapOvr>
  <p:transition advTm="6079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11887200" cy="3527119"/>
          </a:xfrm>
        </p:spPr>
        <p:txBody>
          <a:bodyPr/>
          <a:lstStyle/>
          <a:p>
            <a:r>
              <a:rPr lang="en-US" dirty="0"/>
              <a:t>SSIS Service</a:t>
            </a:r>
          </a:p>
          <a:p>
            <a:pPr lvl="1"/>
            <a:r>
              <a:rPr lang="en-US" dirty="0"/>
              <a:t>Extends the management capabilities of SSMS.</a:t>
            </a:r>
          </a:p>
          <a:p>
            <a:pPr lvl="1"/>
            <a:r>
              <a:rPr lang="en-US" dirty="0"/>
              <a:t>Generally installed on SQL Server instance.</a:t>
            </a:r>
          </a:p>
          <a:p>
            <a:pPr lvl="1"/>
            <a:r>
              <a:rPr lang="en-US" dirty="0"/>
              <a:t>Visible in SQL Server Configuration manager or SSMS.</a:t>
            </a:r>
          </a:p>
          <a:p>
            <a:pPr lvl="1"/>
            <a:r>
              <a:rPr lang="en-US" dirty="0"/>
              <a:t>Required for SQL Server SSIS DB Catalog.</a:t>
            </a:r>
          </a:p>
          <a:p>
            <a:pPr lvl="1"/>
            <a:r>
              <a:rPr lang="en-US" dirty="0"/>
              <a:t>Import/Export SSIS Packages.</a:t>
            </a:r>
          </a:p>
          <a:p>
            <a:pPr lvl="1"/>
            <a:r>
              <a:rPr lang="en-US" dirty="0"/>
              <a:t>Manually Execute/Stop SSIS Packages.</a:t>
            </a:r>
          </a:p>
          <a:p>
            <a:pPr lvl="1"/>
            <a:r>
              <a:rPr lang="en-US" dirty="0"/>
              <a:t>Provides ability to monitor executions.</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2">
            <a:extLst>
              <a:ext uri="{FF2B5EF4-FFF2-40B4-BE49-F238E27FC236}">
                <a16:creationId xmlns:a16="http://schemas.microsoft.com/office/drawing/2014/main" id="{0F16E2E7-7161-02E5-6EF7-4EE1E53AE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148" y="4945062"/>
            <a:ext cx="7093714"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386447"/>
      </p:ext>
    </p:extLst>
  </p:cSld>
  <p:clrMapOvr>
    <a:masterClrMapping/>
  </p:clrMapOvr>
  <p:transition advTm="69329">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7391399" cy="4951412"/>
          </a:xfrm>
        </p:spPr>
        <p:txBody>
          <a:bodyPr/>
          <a:lstStyle/>
          <a:p>
            <a:r>
              <a:rPr lang="en-US" dirty="0"/>
              <a:t>Project &amp; Packages</a:t>
            </a:r>
          </a:p>
          <a:p>
            <a:pPr lvl="1"/>
            <a:r>
              <a:rPr lang="en-US" dirty="0"/>
              <a:t>Projects allow the ability group packages and objects with similar workload together.</a:t>
            </a:r>
          </a:p>
          <a:p>
            <a:pPr lvl="1"/>
            <a:r>
              <a:rPr lang="en-US" dirty="0"/>
              <a:t>Projects can contain packages, connection manager (shared connections), parameters, etc.</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sp>
        <p:nvSpPr>
          <p:cNvPr id="5" name="Text Placeholder 1">
            <a:extLst>
              <a:ext uri="{FF2B5EF4-FFF2-40B4-BE49-F238E27FC236}">
                <a16:creationId xmlns:a16="http://schemas.microsoft.com/office/drawing/2014/main" id="{0B5D5368-6D4B-4A9B-ADFA-AD2B8D7654A5}"/>
              </a:ext>
            </a:extLst>
          </p:cNvPr>
          <p:cNvSpPr txBox="1">
            <a:spLocks/>
          </p:cNvSpPr>
          <p:nvPr/>
        </p:nvSpPr>
        <p:spPr>
          <a:xfrm>
            <a:off x="274637" y="6245944"/>
            <a:ext cx="11887200"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Tip: If solution explorer is not visible, you can launch via </a:t>
            </a:r>
            <a:r>
              <a:rPr lang="en-US" sz="1800" b="1" dirty="0"/>
              <a:t>View Menu &gt; Solution Explore </a:t>
            </a:r>
            <a:r>
              <a:rPr lang="en-US" sz="1800" dirty="0"/>
              <a:t>or keyboard shortcut </a:t>
            </a:r>
            <a:r>
              <a:rPr lang="en-US" sz="1800" b="1" dirty="0"/>
              <a:t>CTRL + W, S</a:t>
            </a:r>
          </a:p>
        </p:txBody>
      </p:sp>
      <p:pic>
        <p:nvPicPr>
          <p:cNvPr id="9" name="Picture 8">
            <a:extLst>
              <a:ext uri="{FF2B5EF4-FFF2-40B4-BE49-F238E27FC236}">
                <a16:creationId xmlns:a16="http://schemas.microsoft.com/office/drawing/2014/main" id="{4D800A6E-11FB-40A1-A119-87213DF7D329}"/>
              </a:ext>
            </a:extLst>
          </p:cNvPr>
          <p:cNvPicPr>
            <a:picLocks noChangeAspect="1"/>
          </p:cNvPicPr>
          <p:nvPr/>
        </p:nvPicPr>
        <p:blipFill>
          <a:blip r:embed="rId2"/>
          <a:stretch>
            <a:fillRect/>
          </a:stretch>
        </p:blipFill>
        <p:spPr>
          <a:xfrm>
            <a:off x="8275637" y="1820862"/>
            <a:ext cx="3276190" cy="2895238"/>
          </a:xfrm>
          <a:prstGeom prst="rect">
            <a:avLst/>
          </a:prstGeom>
        </p:spPr>
      </p:pic>
    </p:spTree>
    <p:extLst>
      <p:ext uri="{BB962C8B-B14F-4D97-AF65-F5344CB8AC3E}">
        <p14:creationId xmlns:p14="http://schemas.microsoft.com/office/powerpoint/2010/main" val="3320575914"/>
      </p:ext>
    </p:extLst>
  </p:cSld>
  <p:clrMapOvr>
    <a:masterClrMapping/>
  </p:clrMapOvr>
  <p:transition advTm="28562">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5562599" cy="2589212"/>
          </a:xfrm>
        </p:spPr>
        <p:txBody>
          <a:bodyPr/>
          <a:lstStyle/>
          <a:p>
            <a:r>
              <a:rPr lang="en-US" dirty="0"/>
              <a:t>Connection Managers</a:t>
            </a:r>
          </a:p>
          <a:p>
            <a:pPr lvl="1"/>
            <a:r>
              <a:rPr lang="en-US" dirty="0"/>
              <a:t>Provide ability to collect to data sources for both source and destination.</a:t>
            </a:r>
          </a:p>
          <a:p>
            <a:pPr lvl="1"/>
            <a:r>
              <a:rPr lang="en-US" dirty="0"/>
              <a:t>Ability to create connections both at project level and package level.</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2050" name="Picture 2" descr="C:\Users\mogupta\AppData\Local\Temp\SNAGHTML1185fd44.PNG">
            <a:extLst>
              <a:ext uri="{FF2B5EF4-FFF2-40B4-BE49-F238E27FC236}">
                <a16:creationId xmlns:a16="http://schemas.microsoft.com/office/drawing/2014/main" id="{76531706-84BC-4005-BD67-DFEEAFCEC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437" y="4411662"/>
            <a:ext cx="4646951"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6CFA8C1-1503-80BA-0E1B-70C04D753914}"/>
              </a:ext>
            </a:extLst>
          </p:cNvPr>
          <p:cNvPicPr>
            <a:picLocks noChangeAspect="1"/>
          </p:cNvPicPr>
          <p:nvPr/>
        </p:nvPicPr>
        <p:blipFill>
          <a:blip r:embed="rId4"/>
          <a:stretch>
            <a:fillRect/>
          </a:stretch>
        </p:blipFill>
        <p:spPr>
          <a:xfrm>
            <a:off x="7589837" y="982662"/>
            <a:ext cx="3276190" cy="2895238"/>
          </a:xfrm>
          <a:prstGeom prst="rect">
            <a:avLst/>
          </a:prstGeom>
        </p:spPr>
      </p:pic>
    </p:spTree>
    <p:extLst>
      <p:ext uri="{BB962C8B-B14F-4D97-AF65-F5344CB8AC3E}">
        <p14:creationId xmlns:p14="http://schemas.microsoft.com/office/powerpoint/2010/main" val="1393256700"/>
      </p:ext>
    </p:extLst>
  </p:cSld>
  <p:clrMapOvr>
    <a:masterClrMapping/>
  </p:clrMapOvr>
  <p:transition advTm="29439">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26|18"/>
</p:tagLst>
</file>

<file path=ppt/tags/tag2.xml><?xml version="1.0" encoding="utf-8"?>
<p:tagLst xmlns:a="http://schemas.openxmlformats.org/drawingml/2006/main" xmlns:r="http://schemas.openxmlformats.org/officeDocument/2006/relationships" xmlns:p="http://schemas.openxmlformats.org/presentationml/2006/main">
  <p:tag name="TIMING" val="|14|21.4|12"/>
</p:tagLst>
</file>

<file path=ppt/tags/tag3.xml><?xml version="1.0" encoding="utf-8"?>
<p:tagLst xmlns:a="http://schemas.openxmlformats.org/drawingml/2006/main" xmlns:r="http://schemas.openxmlformats.org/officeDocument/2006/relationships" xmlns:p="http://schemas.openxmlformats.org/presentationml/2006/main">
  <p:tag name="TIMING" val="|10.4|3.9|7.1"/>
</p:tagLst>
</file>

<file path=ppt/tags/tag4.xml><?xml version="1.0" encoding="utf-8"?>
<p:tagLst xmlns:a="http://schemas.openxmlformats.org/drawingml/2006/main" xmlns:r="http://schemas.openxmlformats.org/officeDocument/2006/relationships" xmlns:p="http://schemas.openxmlformats.org/presentationml/2006/main">
  <p:tag name="TIMING" val="|18.8"/>
</p:tagLst>
</file>

<file path=ppt/tags/tag5.xml><?xml version="1.0" encoding="utf-8"?>
<p:tagLst xmlns:a="http://schemas.openxmlformats.org/drawingml/2006/main" xmlns:r="http://schemas.openxmlformats.org/officeDocument/2006/relationships" xmlns:p="http://schemas.openxmlformats.org/presentationml/2006/main">
  <p:tag name="TIMING" val="|19.3|2.1|4.1|1.3|5|2.7|3.4"/>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schemas.microsoft.com/office/infopath/2007/PartnerControls"/>
    <ds:schemaRef ds:uri="4b6e114e-4d2a-4f10-9268-ba081d6f28ac"/>
    <ds:schemaRef ds:uri="230e9df3-be65-4c73-a93b-d1236ebd677e"/>
    <ds:schemaRef ds:uri="http://www.w3.org/XML/1998/namespace"/>
    <ds:schemaRef ds:uri="http://purl.org/dc/terms/"/>
  </ds:schemaRefs>
</ds:datastoreItem>
</file>

<file path=customXml/itemProps4.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1475</TotalTime>
  <Words>2135</Words>
  <Application>Microsoft Office PowerPoint</Application>
  <PresentationFormat>Custom</PresentationFormat>
  <Paragraphs>243</Paragraphs>
  <Slides>25</Slides>
  <Notes>18</Notes>
  <HiddenSlides>1</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25</vt:i4>
      </vt:variant>
    </vt:vector>
  </HeadingPairs>
  <TitlesOfParts>
    <vt:vector size="36"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Visio</vt:lpstr>
      <vt:lpstr> Module 1: SQL Server Integration Services Introduction (SSIS)  </vt:lpstr>
      <vt:lpstr>PowerPoint Presentation</vt:lpstr>
      <vt:lpstr>Agenda</vt:lpstr>
      <vt:lpstr>What is SQL Server Integration Services (SSIS)?</vt:lpstr>
      <vt:lpstr>SSIS Architecture</vt:lpstr>
      <vt:lpstr>SSIS Components</vt:lpstr>
      <vt:lpstr>SSIS Components</vt:lpstr>
      <vt:lpstr>SSIS Components</vt:lpstr>
      <vt:lpstr>SSIS Components</vt:lpstr>
      <vt:lpstr>SSIS Components</vt:lpstr>
      <vt:lpstr>SSIS Components</vt:lpstr>
      <vt:lpstr>SSIS Components</vt:lpstr>
      <vt:lpstr>SSIS Components</vt:lpstr>
      <vt:lpstr>SSIS Components</vt:lpstr>
      <vt:lpstr>SSIS Components</vt:lpstr>
      <vt:lpstr>SSIS Components</vt:lpstr>
      <vt:lpstr>SSIS Catalog DB</vt:lpstr>
      <vt:lpstr>SSIS High Availability</vt:lpstr>
      <vt:lpstr>New to SSIS 2016</vt:lpstr>
      <vt:lpstr>New to SSIS 2017</vt:lpstr>
      <vt:lpstr>New to SSIS 2019</vt:lpstr>
      <vt:lpstr>SSIS Usage Scenario</vt:lpstr>
      <vt:lpstr>SSIS Catalog DB</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118</cp:revision>
  <dcterms:created xsi:type="dcterms:W3CDTF">2016-06-21T22:22:39Z</dcterms:created>
  <dcterms:modified xsi:type="dcterms:W3CDTF">2022-12-02T06:48:29Z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