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9"/>
  </p:notesMasterIdLst>
  <p:handoutMasterIdLst>
    <p:handoutMasterId r:id="rId30"/>
  </p:handoutMasterIdLst>
  <p:sldIdLst>
    <p:sldId id="256" r:id="rId9"/>
    <p:sldId id="315" r:id="rId10"/>
    <p:sldId id="316" r:id="rId11"/>
    <p:sldId id="317" r:id="rId12"/>
    <p:sldId id="333" r:id="rId13"/>
    <p:sldId id="335" r:id="rId14"/>
    <p:sldId id="332" r:id="rId15"/>
    <p:sldId id="340" r:id="rId16"/>
    <p:sldId id="319" r:id="rId17"/>
    <p:sldId id="318" r:id="rId18"/>
    <p:sldId id="320" r:id="rId19"/>
    <p:sldId id="330" r:id="rId20"/>
    <p:sldId id="334" r:id="rId21"/>
    <p:sldId id="336" r:id="rId22"/>
    <p:sldId id="337" r:id="rId23"/>
    <p:sldId id="338" r:id="rId24"/>
    <p:sldId id="339" r:id="rId25"/>
    <p:sldId id="321" r:id="rId26"/>
    <p:sldId id="329" r:id="rId27"/>
    <p:sldId id="268"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82" d="100"/>
          <a:sy n="82" d="100"/>
        </p:scale>
        <p:origin x="133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041287C5-905B-490A-8941-ED68416936F6}"/>
    <pc:docChg chg="undo custSel modSld">
      <pc:chgData name="Mohit Gupta (CANADA)" userId="21cbd873-977b-46b9-9e93-78c688961a76" providerId="ADAL" clId="{041287C5-905B-490A-8941-ED68416936F6}" dt="2018-05-17T02:33:37.879" v="118" actId="20577"/>
      <pc:docMkLst>
        <pc:docMk/>
      </pc:docMkLst>
      <pc:sldChg chg="modSp">
        <pc:chgData name="Mohit Gupta (CANADA)" userId="21cbd873-977b-46b9-9e93-78c688961a76" providerId="ADAL" clId="{041287C5-905B-490A-8941-ED68416936F6}" dt="2018-05-17T02:33:37.879" v="118" actId="20577"/>
        <pc:sldMkLst>
          <pc:docMk/>
          <pc:sldMk cId="976529939" sldId="321"/>
        </pc:sldMkLst>
        <pc:spChg chg="mod">
          <ac:chgData name="Mohit Gupta (CANADA)" userId="21cbd873-977b-46b9-9e93-78c688961a76" providerId="ADAL" clId="{041287C5-905B-490A-8941-ED68416936F6}" dt="2018-05-17T02:32:49.484" v="77" actId="14100"/>
          <ac:spMkLst>
            <pc:docMk/>
            <pc:sldMk cId="976529939" sldId="321"/>
            <ac:spMk id="2" creationId="{BE64FDA4-360C-4FF0-8138-7FDB83A9AC6C}"/>
          </ac:spMkLst>
        </pc:spChg>
        <pc:spChg chg="mod">
          <ac:chgData name="Mohit Gupta (CANADA)" userId="21cbd873-977b-46b9-9e93-78c688961a76" providerId="ADAL" clId="{041287C5-905B-490A-8941-ED68416936F6}" dt="2018-05-17T02:33:37.879" v="118" actId="20577"/>
          <ac:spMkLst>
            <pc:docMk/>
            <pc:sldMk cId="976529939" sldId="321"/>
            <ac:spMk id="3" creationId="{16C0B350-C882-4E8B-ADE9-55CA308092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2022-12-01 11:50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2022-12-01 11:50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integration-services/dtutil-utility?view=sql-server-201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integration-services/dtutil-utility?view=sql-server-201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SSISDB Packages &amp; Dashboard</a:t>
            </a:r>
          </a:p>
          <a:p>
            <a:pPr marL="0" indent="0">
              <a:buFont typeface="Arial" panose="020B0604020202020204" pitchFamily="34" charset="0"/>
              <a:buNone/>
            </a:pPr>
            <a:r>
              <a:rPr lang="en-US" dirty="0"/>
              <a:t>MSDB Packages</a:t>
            </a:r>
          </a:p>
          <a:p>
            <a:pPr marL="0" indent="0">
              <a:buFont typeface="Arial" panose="020B0604020202020204" pitchFamily="34" charset="0"/>
              <a:buNone/>
            </a:pPr>
            <a:r>
              <a:rPr lang="en-US" dirty="0"/>
              <a:t>Connecting to Integration Services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92907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https://docs.microsoft.com/en-us/sql/integration-services/dtutil-utility?view=sql-server-2017</a:t>
            </a:r>
            <a:endParaRPr lang="en-US" dirty="0"/>
          </a:p>
          <a:p>
            <a:endParaRPr lang="en-US" dirty="0"/>
          </a:p>
          <a:p>
            <a:endParaRPr lang="en-US" dirty="0"/>
          </a:p>
          <a:p>
            <a:r>
              <a:rPr lang="en-US" dirty="0"/>
              <a:t>Export packages from MSDB to file (0 value strips </a:t>
            </a:r>
            <a:r>
              <a:rPr lang="en-US" dirty="0" err="1"/>
              <a:t>Strips</a:t>
            </a:r>
            <a:r>
              <a:rPr lang="en-US" dirty="0"/>
              <a:t> sensitive information).  Notice the package does not end in .</a:t>
            </a:r>
            <a:r>
              <a:rPr lang="en-US" dirty="0" err="1"/>
              <a:t>dtsx</a:t>
            </a:r>
            <a:r>
              <a:rPr lang="en-US" dirty="0"/>
              <a:t>   </a:t>
            </a:r>
          </a:p>
          <a:p>
            <a:r>
              <a:rPr lang="en-US" dirty="0" err="1"/>
              <a:t>dtutil</a:t>
            </a:r>
            <a:r>
              <a:rPr lang="en-US" dirty="0"/>
              <a:t> /SQL "maintenance plans\backup"   /ENCRYPT </a:t>
            </a:r>
            <a:r>
              <a:rPr lang="en-US" dirty="0" err="1"/>
              <a:t>FILE;c</a:t>
            </a:r>
            <a:r>
              <a:rPr lang="en-US" dirty="0"/>
              <a:t>:\temp\mkpkg.dtsx;0       </a:t>
            </a:r>
          </a:p>
          <a:p>
            <a:endParaRPr lang="en-US" dirty="0"/>
          </a:p>
          <a:p>
            <a:r>
              <a:rPr lang="en-US" dirty="0"/>
              <a:t>Copy from File to MSDB </a:t>
            </a:r>
          </a:p>
          <a:p>
            <a:r>
              <a:rPr lang="en-US" dirty="0" err="1"/>
              <a:t>dtutil</a:t>
            </a:r>
            <a:r>
              <a:rPr lang="en-US" dirty="0"/>
              <a:t> /FILE c:\temp\mkpkg.dtsx /COPY </a:t>
            </a:r>
            <a:r>
              <a:rPr lang="en-US" dirty="0" err="1"/>
              <a:t>SQL;"maintenance</a:t>
            </a:r>
            <a:r>
              <a:rPr lang="en-US" dirty="0"/>
              <a:t> plans\backup2“ </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02399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https://docs.microsoft.com/en-us/sql/integration-services/dtutil-utility?view=sql-server-2017</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https://support.microsoft.com/en-us/help/906562/how-to-use-the-dtutil-utility-dtutil-exe-to-set-the-protection-level-o </a:t>
            </a:r>
          </a:p>
          <a:p>
            <a:r>
              <a:rPr lang="en-US" dirty="0"/>
              <a:t> </a:t>
            </a:r>
          </a:p>
          <a:p>
            <a:r>
              <a:rPr lang="en-US" dirty="0"/>
              <a:t>Note: the 32-bit version did not work even after installing these three options:</a:t>
            </a:r>
          </a:p>
          <a:p>
            <a:r>
              <a:rPr lang="en-US" dirty="0"/>
              <a:t>- “Client Tools Connectivity”</a:t>
            </a:r>
          </a:p>
          <a:p>
            <a:r>
              <a:rPr lang="en-US" dirty="0"/>
              <a:t>- “Client Tools SDK”</a:t>
            </a:r>
          </a:p>
          <a:p>
            <a:r>
              <a:rPr lang="en-US" dirty="0"/>
              <a:t>- “Client Tool Backward Compatibility” </a:t>
            </a:r>
          </a:p>
          <a:p>
            <a:endParaRPr lang="en-US" dirty="0"/>
          </a:p>
          <a:p>
            <a:r>
              <a:rPr lang="en-US" dirty="0"/>
              <a:t>You will need to change to the 64-bit folder location and then run the 64-bit </a:t>
            </a:r>
            <a:r>
              <a:rPr lang="en-US" dirty="0" err="1"/>
              <a:t>dtutil</a:t>
            </a:r>
            <a:r>
              <a:rPr lang="en-US" dirty="0"/>
              <a:t> from there then it will work.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35754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https://docs.microsoft.com/en-us/sql/integration-services/packages/dtexec-utility?view=sql-server-2017</a:t>
            </a:r>
          </a:p>
          <a:p>
            <a:endParaRPr lang="en-CA" dirty="0"/>
          </a:p>
          <a:p>
            <a:pPr lvl="1"/>
            <a:r>
              <a:rPr lang="en-US" dirty="0"/>
              <a:t>Dtexec.exe Command line arguments stored in [command] of </a:t>
            </a:r>
            <a:r>
              <a:rPr lang="en-US" dirty="0" err="1"/>
              <a:t>msdb.dbo.sysjobsteps</a:t>
            </a:r>
            <a:r>
              <a:rPr lang="en-US" dirty="0"/>
              <a:t>   for SQL Agent Job Step. </a:t>
            </a:r>
            <a:endParaRPr lang="en-CA" dirty="0"/>
          </a:p>
          <a:p>
            <a:endParaRPr lang="en-CA" dirty="0"/>
          </a:p>
          <a:p>
            <a:r>
              <a:rPr lang="en-US" sz="900" kern="1200" dirty="0">
                <a:solidFill>
                  <a:schemeClr val="tx1"/>
                </a:solidFill>
                <a:latin typeface="Segoe UI Light" pitchFamily="34" charset="0"/>
                <a:ea typeface="+mn-ea"/>
                <a:cs typeface="+mn-cs"/>
              </a:rPr>
              <a:t>--Job Steps that call SSIS Packages.</a:t>
            </a:r>
          </a:p>
          <a:p>
            <a:r>
              <a:rPr lang="en-US" sz="900" kern="1200" dirty="0">
                <a:solidFill>
                  <a:schemeClr val="tx1"/>
                </a:solidFill>
                <a:latin typeface="Segoe UI Light" pitchFamily="34" charset="0"/>
                <a:ea typeface="+mn-ea"/>
                <a:cs typeface="+mn-cs"/>
              </a:rPr>
              <a:t>select </a:t>
            </a:r>
            <a:r>
              <a:rPr lang="en-US" sz="900" kern="1200" dirty="0" err="1">
                <a:solidFill>
                  <a:schemeClr val="tx1"/>
                </a:solidFill>
                <a:latin typeface="Segoe UI Light" pitchFamily="34" charset="0"/>
                <a:ea typeface="+mn-ea"/>
                <a:cs typeface="+mn-cs"/>
              </a:rPr>
              <a:t>job_name</a:t>
            </a:r>
            <a:r>
              <a:rPr lang="en-US" sz="900" kern="1200" dirty="0">
                <a:solidFill>
                  <a:schemeClr val="tx1"/>
                </a:solidFill>
                <a:latin typeface="Segoe UI Light" pitchFamily="34" charset="0"/>
                <a:ea typeface="+mn-ea"/>
                <a:cs typeface="+mn-cs"/>
              </a:rPr>
              <a:t>=j.name, </a:t>
            </a:r>
            <a:r>
              <a:rPr lang="en-US" sz="900" kern="1200" dirty="0" err="1">
                <a:solidFill>
                  <a:schemeClr val="tx1"/>
                </a:solidFill>
                <a:latin typeface="Segoe UI Light" pitchFamily="34" charset="0"/>
                <a:ea typeface="+mn-ea"/>
                <a:cs typeface="+mn-cs"/>
              </a:rPr>
              <a:t>js.step_id,step_name</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js.step_name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js.subsystem</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js.command</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from </a:t>
            </a:r>
            <a:r>
              <a:rPr lang="en-US" sz="900" kern="1200" dirty="0" err="1">
                <a:solidFill>
                  <a:schemeClr val="tx1"/>
                </a:solidFill>
                <a:latin typeface="Segoe UI Light" pitchFamily="34" charset="0"/>
                <a:ea typeface="+mn-ea"/>
                <a:cs typeface="+mn-cs"/>
              </a:rPr>
              <a:t>msdb.dbo.sysjobs</a:t>
            </a:r>
            <a:r>
              <a:rPr lang="en-US" sz="900" kern="1200" dirty="0">
                <a:solidFill>
                  <a:schemeClr val="tx1"/>
                </a:solidFill>
                <a:latin typeface="Segoe UI Light" pitchFamily="34" charset="0"/>
                <a:ea typeface="+mn-ea"/>
                <a:cs typeface="+mn-cs"/>
              </a:rPr>
              <a:t> j </a:t>
            </a:r>
          </a:p>
          <a:p>
            <a:r>
              <a:rPr lang="en-US" sz="900" kern="1200" dirty="0">
                <a:solidFill>
                  <a:schemeClr val="tx1"/>
                </a:solidFill>
                <a:latin typeface="Segoe UI Light" pitchFamily="34" charset="0"/>
                <a:ea typeface="+mn-ea"/>
                <a:cs typeface="+mn-cs"/>
              </a:rPr>
              <a:t>join </a:t>
            </a:r>
            <a:r>
              <a:rPr lang="en-US" sz="900" kern="1200" dirty="0" err="1">
                <a:solidFill>
                  <a:schemeClr val="tx1"/>
                </a:solidFill>
                <a:latin typeface="Segoe UI Light" pitchFamily="34" charset="0"/>
                <a:ea typeface="+mn-ea"/>
                <a:cs typeface="+mn-cs"/>
              </a:rPr>
              <a:t>msdb.dbo.sysjobsteps</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js</a:t>
            </a:r>
            <a:r>
              <a:rPr lang="en-US" sz="900" kern="1200" dirty="0">
                <a:solidFill>
                  <a:schemeClr val="tx1"/>
                </a:solidFill>
                <a:latin typeface="Segoe UI Light" pitchFamily="34" charset="0"/>
                <a:ea typeface="+mn-ea"/>
                <a:cs typeface="+mn-cs"/>
              </a:rPr>
              <a:t> on </a:t>
            </a:r>
            <a:r>
              <a:rPr lang="en-US" sz="900" kern="1200" dirty="0" err="1">
                <a:solidFill>
                  <a:schemeClr val="tx1"/>
                </a:solidFill>
                <a:latin typeface="Segoe UI Light" pitchFamily="34" charset="0"/>
                <a:ea typeface="+mn-ea"/>
                <a:cs typeface="+mn-cs"/>
              </a:rPr>
              <a:t>j.job_id</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js.job_id</a:t>
            </a:r>
            <a:r>
              <a:rPr lang="en-US" sz="900" kern="1200" dirty="0">
                <a:solidFill>
                  <a:schemeClr val="tx1"/>
                </a:solidFill>
                <a:latin typeface="Segoe UI Light" pitchFamily="34" charset="0"/>
                <a:ea typeface="+mn-ea"/>
                <a:cs typeface="+mn-cs"/>
              </a:rPr>
              <a:t> </a:t>
            </a:r>
          </a:p>
          <a:p>
            <a:r>
              <a:rPr lang="en-US" sz="900" kern="1200" dirty="0">
                <a:solidFill>
                  <a:schemeClr val="tx1"/>
                </a:solidFill>
                <a:latin typeface="Segoe UI Light" pitchFamily="34" charset="0"/>
                <a:ea typeface="+mn-ea"/>
                <a:cs typeface="+mn-cs"/>
              </a:rPr>
              <a:t>where </a:t>
            </a:r>
            <a:r>
              <a:rPr lang="en-US" sz="900" kern="1200" dirty="0" err="1">
                <a:solidFill>
                  <a:schemeClr val="tx1"/>
                </a:solidFill>
                <a:latin typeface="Segoe UI Light" pitchFamily="34" charset="0"/>
                <a:ea typeface="+mn-ea"/>
                <a:cs typeface="+mn-cs"/>
              </a:rPr>
              <a:t>js.subsystem</a:t>
            </a:r>
            <a:r>
              <a:rPr lang="en-US" sz="900" kern="1200" dirty="0">
                <a:solidFill>
                  <a:schemeClr val="tx1"/>
                </a:solidFill>
                <a:latin typeface="Segoe UI Light" pitchFamily="34" charset="0"/>
                <a:ea typeface="+mn-ea"/>
                <a:cs typeface="+mn-cs"/>
              </a:rPr>
              <a:t>='SSIS'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969858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https://docs.microsoft.com/en-us/sql/integration-services/packages/dtexec-utility?view=sql-server-2017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0688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https://docs.microsoft.com/en-us/sql/integration-services/packages/execute-package-utility-dtexecui-ui-reference?view=sql-server-2017 </a:t>
            </a:r>
          </a:p>
          <a:p>
            <a:endParaRPr lang="en-US" dirty="0"/>
          </a:p>
          <a:p>
            <a:pPr marL="171450" indent="-171450">
              <a:buFont typeface="Arial" panose="020B0604020202020204" pitchFamily="34" charset="0"/>
              <a:buChar char="•"/>
            </a:pPr>
            <a:r>
              <a:rPr lang="en-US" dirty="0"/>
              <a:t>Since the dtexecUI.exe is 32-bit only, then any packages it execute will be using 32-bit version of dtexec.exe </a:t>
            </a:r>
          </a:p>
          <a:p>
            <a:pPr marL="171450" indent="-171450">
              <a:buFont typeface="Arial" panose="020B0604020202020204" pitchFamily="34" charset="0"/>
              <a:buChar char="•"/>
            </a:pPr>
            <a:r>
              <a:rPr lang="en-US" dirty="0"/>
              <a:t>This tool is used to build the parameter and then you can call the 64-bit dtexec.exe manually. </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1029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2022-12-01 11:50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https://docs.microsoft.com/en-us/sql/ssdt/download-sql-server-data-tools-ssdt?view=sql-server-2017</a:t>
            </a:r>
          </a:p>
          <a:p>
            <a:pPr lvl="1"/>
            <a:r>
              <a:rPr lang="en-US" dirty="0"/>
              <a:t>SSDT for Visual Studio 2012 </a:t>
            </a:r>
          </a:p>
          <a:p>
            <a:pPr lvl="1"/>
            <a:r>
              <a:rPr lang="en-US" dirty="0"/>
              <a:t>SSDT for Visual Studio 2015 </a:t>
            </a:r>
          </a:p>
          <a:p>
            <a:pPr lvl="1"/>
            <a:r>
              <a:rPr lang="en-US" dirty="0"/>
              <a:t>SSDT for Visual Studio 2017 </a:t>
            </a:r>
          </a:p>
          <a:p>
            <a:pPr lvl="1"/>
            <a:r>
              <a:rPr lang="en-US" dirty="0"/>
              <a:t>SSDT for Visual Studio 2019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6586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 = "C:\temp"</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#must be performed online</a:t>
            </a:r>
          </a:p>
          <a:p>
            <a:r>
              <a:rPr lang="en-US" sz="900" kern="1200" dirty="0">
                <a:solidFill>
                  <a:schemeClr val="tx1"/>
                </a:solidFill>
                <a:latin typeface="Segoe UI Light" pitchFamily="34" charset="0"/>
                <a:ea typeface="+mn-ea"/>
                <a:cs typeface="+mn-cs"/>
              </a:rPr>
              <a:t>if (!(Test-path $</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)){MKDIR $</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 |out-null}</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vs_sql</a:t>
            </a:r>
            <a:r>
              <a:rPr lang="en-US" sz="900" kern="1200" dirty="0">
                <a:solidFill>
                  <a:schemeClr val="tx1"/>
                </a:solidFill>
                <a:latin typeface="Segoe UI Light" pitchFamily="34" charset="0"/>
                <a:ea typeface="+mn-ea"/>
                <a:cs typeface="+mn-cs"/>
              </a:rPr>
              <a:t> = "https://download.visualstudio.microsoft.com/download/</a:t>
            </a:r>
            <a:r>
              <a:rPr lang="en-US" sz="900" kern="1200" dirty="0" err="1">
                <a:solidFill>
                  <a:schemeClr val="tx1"/>
                </a:solidFill>
                <a:latin typeface="Segoe UI Light" pitchFamily="34" charset="0"/>
                <a:ea typeface="+mn-ea"/>
                <a:cs typeface="+mn-cs"/>
              </a:rPr>
              <a:t>pr</a:t>
            </a:r>
            <a:r>
              <a:rPr lang="en-US" sz="900" kern="1200" dirty="0">
                <a:solidFill>
                  <a:schemeClr val="tx1"/>
                </a:solidFill>
                <a:latin typeface="Segoe UI Light" pitchFamily="34" charset="0"/>
                <a:ea typeface="+mn-ea"/>
                <a:cs typeface="+mn-cs"/>
              </a:rPr>
              <a:t>/62217af9-22f9-4f7d-add2-790c8a5b2ba5/a94d810203e4ea378ad2c99cc76f9ff7/vs_sql.exe"</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ssdt_setup</a:t>
            </a:r>
            <a:r>
              <a:rPr lang="en-US" sz="900" kern="1200" dirty="0">
                <a:solidFill>
                  <a:schemeClr val="tx1"/>
                </a:solidFill>
                <a:latin typeface="Segoe UI Light" pitchFamily="34" charset="0"/>
                <a:ea typeface="+mn-ea"/>
                <a:cs typeface="+mn-cs"/>
              </a:rPr>
              <a:t>="https://download.microsoft.com/download/5/A/D/5AD18EB8-7A35-4296-9364-03CA17E19737/SSDT-Setup-ENU.exe"</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vs_sql_exe</a:t>
            </a:r>
            <a:r>
              <a:rPr lang="en-US" sz="900" kern="1200" dirty="0">
                <a:solidFill>
                  <a:schemeClr val="tx1"/>
                </a:solidFill>
                <a:latin typeface="Segoe UI Light" pitchFamily="34" charset="0"/>
                <a:ea typeface="+mn-ea"/>
                <a:cs typeface="+mn-cs"/>
              </a:rPr>
              <a:t> = (Join-Path -Path $</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ChildPath</a:t>
            </a:r>
            <a:r>
              <a:rPr lang="en-US" sz="900" kern="1200" dirty="0">
                <a:solidFill>
                  <a:schemeClr val="tx1"/>
                </a:solidFill>
                <a:latin typeface="Segoe UI Light" pitchFamily="34" charset="0"/>
                <a:ea typeface="+mn-ea"/>
                <a:cs typeface="+mn-cs"/>
              </a:rPr>
              <a:t> "vs_sql.exe")</a:t>
            </a:r>
          </a:p>
          <a:p>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ssdt_setup_exe</a:t>
            </a:r>
            <a:r>
              <a:rPr lang="en-US" sz="900" kern="1200" dirty="0">
                <a:solidFill>
                  <a:schemeClr val="tx1"/>
                </a:solidFill>
                <a:latin typeface="Segoe UI Light" pitchFamily="34" charset="0"/>
                <a:ea typeface="+mn-ea"/>
                <a:cs typeface="+mn-cs"/>
              </a:rPr>
              <a:t> = (Join-Path -Path $</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ChildPath</a:t>
            </a:r>
            <a:r>
              <a:rPr lang="en-US" sz="900" kern="1200" dirty="0">
                <a:solidFill>
                  <a:schemeClr val="tx1"/>
                </a:solidFill>
                <a:latin typeface="Segoe UI Light" pitchFamily="34" charset="0"/>
                <a:ea typeface="+mn-ea"/>
                <a:cs typeface="+mn-cs"/>
              </a:rPr>
              <a:t> "SSDT-Setup-ENU.exe")</a:t>
            </a:r>
          </a:p>
          <a:p>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Invoke-</a:t>
            </a:r>
            <a:r>
              <a:rPr lang="en-US" sz="900" kern="1200" dirty="0" err="1">
                <a:solidFill>
                  <a:schemeClr val="tx1"/>
                </a:solidFill>
                <a:latin typeface="Segoe UI Light" pitchFamily="34" charset="0"/>
                <a:ea typeface="+mn-ea"/>
                <a:cs typeface="+mn-cs"/>
              </a:rPr>
              <a:t>WebRequest</a:t>
            </a:r>
            <a:r>
              <a:rPr lang="en-US" sz="900" kern="1200" dirty="0">
                <a:solidFill>
                  <a:schemeClr val="tx1"/>
                </a:solidFill>
                <a:latin typeface="Segoe UI Light" pitchFamily="34" charset="0"/>
                <a:ea typeface="+mn-ea"/>
                <a:cs typeface="+mn-cs"/>
              </a:rPr>
              <a:t> -Uri $</a:t>
            </a:r>
            <a:r>
              <a:rPr lang="en-US" sz="900" kern="1200" dirty="0" err="1">
                <a:solidFill>
                  <a:schemeClr val="tx1"/>
                </a:solidFill>
                <a:latin typeface="Segoe UI Light" pitchFamily="34" charset="0"/>
                <a:ea typeface="+mn-ea"/>
                <a:cs typeface="+mn-cs"/>
              </a:rPr>
              <a:t>vs_sql</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OutFile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vs_sql_exe</a:t>
            </a:r>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Invoke-</a:t>
            </a:r>
            <a:r>
              <a:rPr lang="en-US" sz="900" kern="1200" dirty="0" err="1">
                <a:solidFill>
                  <a:schemeClr val="tx1"/>
                </a:solidFill>
                <a:latin typeface="Segoe UI Light" pitchFamily="34" charset="0"/>
                <a:ea typeface="+mn-ea"/>
                <a:cs typeface="+mn-cs"/>
              </a:rPr>
              <a:t>WebRequest</a:t>
            </a:r>
            <a:r>
              <a:rPr lang="en-US" sz="900" kern="1200" dirty="0">
                <a:solidFill>
                  <a:schemeClr val="tx1"/>
                </a:solidFill>
                <a:latin typeface="Segoe UI Light" pitchFamily="34" charset="0"/>
                <a:ea typeface="+mn-ea"/>
                <a:cs typeface="+mn-cs"/>
              </a:rPr>
              <a:t> -Uri $</a:t>
            </a:r>
            <a:r>
              <a:rPr lang="en-US" sz="900" kern="1200" dirty="0" err="1">
                <a:solidFill>
                  <a:schemeClr val="tx1"/>
                </a:solidFill>
                <a:latin typeface="Segoe UI Light" pitchFamily="34" charset="0"/>
                <a:ea typeface="+mn-ea"/>
                <a:cs typeface="+mn-cs"/>
              </a:rPr>
              <a:t>ssdt_setup</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OutFile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ssdt_setup_exe</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#must be online</a:t>
            </a:r>
          </a:p>
          <a:p>
            <a:r>
              <a:rPr lang="en-US" sz="900" kern="1200" dirty="0">
                <a:solidFill>
                  <a:schemeClr val="tx1"/>
                </a:solidFill>
                <a:latin typeface="Segoe UI Light" pitchFamily="34" charset="0"/>
                <a:ea typeface="+mn-ea"/>
                <a:cs typeface="+mn-cs"/>
              </a:rPr>
              <a:t>&amp;$</a:t>
            </a:r>
            <a:r>
              <a:rPr lang="en-US" sz="900" kern="1200" dirty="0" err="1">
                <a:solidFill>
                  <a:schemeClr val="tx1"/>
                </a:solidFill>
                <a:latin typeface="Segoe UI Light" pitchFamily="34" charset="0"/>
                <a:ea typeface="+mn-ea"/>
                <a:cs typeface="+mn-cs"/>
              </a:rPr>
              <a:t>vs_sql_exe</a:t>
            </a:r>
            <a:r>
              <a:rPr lang="en-US" sz="900" kern="1200" dirty="0">
                <a:solidFill>
                  <a:schemeClr val="tx1"/>
                </a:solidFill>
                <a:latin typeface="Segoe UI Light" pitchFamily="34" charset="0"/>
                <a:ea typeface="+mn-ea"/>
                <a:cs typeface="+mn-cs"/>
              </a:rPr>
              <a:t> --layout $</a:t>
            </a:r>
            <a:r>
              <a:rPr lang="en-US" sz="900" kern="1200" dirty="0" err="1">
                <a:solidFill>
                  <a:schemeClr val="tx1"/>
                </a:solidFill>
                <a:latin typeface="Segoe UI Light" pitchFamily="34" charset="0"/>
                <a:ea typeface="+mn-ea"/>
                <a:cs typeface="+mn-cs"/>
              </a:rPr>
              <a:t>download_path</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lang</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en</a:t>
            </a:r>
            <a:r>
              <a:rPr lang="en-US" sz="900" kern="1200" dirty="0">
                <a:solidFill>
                  <a:schemeClr val="tx1"/>
                </a:solidFill>
                <a:latin typeface="Segoe UI Light" pitchFamily="34" charset="0"/>
                <a:ea typeface="+mn-ea"/>
                <a:cs typeface="+mn-cs"/>
              </a:rPr>
              <a:t>-us </a:t>
            </a:r>
          </a:p>
          <a:p>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t>
            </a:r>
          </a:p>
          <a:p>
            <a:r>
              <a:rPr lang="en-US" sz="900" kern="1200" dirty="0">
                <a:solidFill>
                  <a:schemeClr val="tx1"/>
                </a:solidFill>
                <a:latin typeface="Segoe UI Light" pitchFamily="34" charset="0"/>
                <a:ea typeface="+mn-ea"/>
                <a:cs typeface="+mn-cs"/>
              </a:rPr>
              <a:t>#Can be performed offline</a:t>
            </a: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#install the VS2017 Shell and SQL Server Data Project.</a:t>
            </a:r>
          </a:p>
          <a:p>
            <a:r>
              <a:rPr lang="en-US" sz="900" kern="1200" dirty="0">
                <a:solidFill>
                  <a:schemeClr val="tx1"/>
                </a:solidFill>
                <a:latin typeface="Segoe UI Light" pitchFamily="34" charset="0"/>
                <a:ea typeface="+mn-ea"/>
                <a:cs typeface="+mn-cs"/>
              </a:rPr>
              <a:t>&amp;$</a:t>
            </a:r>
            <a:r>
              <a:rPr lang="en-US" sz="900" kern="1200" dirty="0" err="1">
                <a:solidFill>
                  <a:schemeClr val="tx1"/>
                </a:solidFill>
                <a:latin typeface="Segoe UI Light" pitchFamily="34" charset="0"/>
                <a:ea typeface="+mn-ea"/>
                <a:cs typeface="+mn-cs"/>
              </a:rPr>
              <a:t>vs_sql_exe</a:t>
            </a:r>
            <a:r>
              <a:rPr lang="en-US" sz="900" kern="1200" dirty="0">
                <a:solidFill>
                  <a:schemeClr val="tx1"/>
                </a:solidFill>
                <a:latin typeface="Segoe UI Light" pitchFamily="34" charset="0"/>
                <a:ea typeface="+mn-ea"/>
                <a:cs typeface="+mn-cs"/>
              </a:rPr>
              <a:t> --</a:t>
            </a:r>
            <a:r>
              <a:rPr lang="en-US" sz="900" kern="1200" dirty="0" err="1">
                <a:solidFill>
                  <a:schemeClr val="tx1"/>
                </a:solidFill>
                <a:latin typeface="Segoe UI Light" pitchFamily="34" charset="0"/>
                <a:ea typeface="+mn-ea"/>
                <a:cs typeface="+mn-cs"/>
              </a:rPr>
              <a:t>NoWeb</a:t>
            </a:r>
            <a:endParaRPr lang="en-US" sz="900" kern="1200" dirty="0">
              <a:solidFill>
                <a:schemeClr val="tx1"/>
              </a:solidFill>
              <a:latin typeface="Segoe UI Light" pitchFamily="34" charset="0"/>
              <a:ea typeface="+mn-ea"/>
              <a:cs typeface="+mn-cs"/>
            </a:endParaRPr>
          </a:p>
          <a:p>
            <a:endParaRPr lang="en-US" sz="9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&amp;$</a:t>
            </a:r>
            <a:r>
              <a:rPr lang="en-US" sz="900" kern="1200" dirty="0" err="1">
                <a:solidFill>
                  <a:schemeClr val="tx1"/>
                </a:solidFill>
                <a:latin typeface="Segoe UI Light" pitchFamily="34" charset="0"/>
                <a:ea typeface="+mn-ea"/>
                <a:cs typeface="+mn-cs"/>
              </a:rPr>
              <a:t>ssdt_setup_exe</a:t>
            </a:r>
            <a:r>
              <a:rPr lang="en-US" sz="900" kern="1200" dirty="0">
                <a:solidFill>
                  <a:schemeClr val="tx1"/>
                </a:solidFill>
                <a:latin typeface="Segoe UI Light" pitchFamily="34" charset="0"/>
                <a:ea typeface="+mn-ea"/>
                <a:cs typeface="+mn-cs"/>
              </a:rPr>
              <a:t> /INSTALLALL /passive</a:t>
            </a:r>
          </a:p>
          <a:p>
            <a:r>
              <a:rPr lang="fr-FR" sz="900" kern="1200" dirty="0">
                <a:solidFill>
                  <a:schemeClr val="tx1"/>
                </a:solidFill>
                <a:latin typeface="Segoe UI Light" pitchFamily="34" charset="0"/>
                <a:ea typeface="+mn-ea"/>
                <a:cs typeface="+mn-cs"/>
              </a:rPr>
              <a:t>#&amp;$</a:t>
            </a:r>
            <a:r>
              <a:rPr lang="fr-FR" sz="900" kern="1200" dirty="0" err="1">
                <a:solidFill>
                  <a:schemeClr val="tx1"/>
                </a:solidFill>
                <a:latin typeface="Segoe UI Light" pitchFamily="34" charset="0"/>
                <a:ea typeface="+mn-ea"/>
                <a:cs typeface="+mn-cs"/>
              </a:rPr>
              <a:t>ssdt_setup_exe</a:t>
            </a:r>
            <a:r>
              <a:rPr lang="fr-FR" sz="900" kern="1200" dirty="0">
                <a:solidFill>
                  <a:schemeClr val="tx1"/>
                </a:solidFill>
                <a:latin typeface="Segoe UI Light" pitchFamily="34" charset="0"/>
                <a:ea typeface="+mn-ea"/>
                <a:cs typeface="+mn-cs"/>
              </a:rPr>
              <a:t> /INSTALLALL[:</a:t>
            </a:r>
            <a:r>
              <a:rPr lang="fr-FR" sz="900" kern="1200" dirty="0" err="1">
                <a:solidFill>
                  <a:schemeClr val="tx1"/>
                </a:solidFill>
                <a:latin typeface="Segoe UI Light" pitchFamily="34" charset="0"/>
                <a:ea typeface="+mn-ea"/>
                <a:cs typeface="+mn-cs"/>
              </a:rPr>
              <a:t>vsinstances</a:t>
            </a:r>
            <a:r>
              <a:rPr lang="fr-FR" sz="900" kern="1200" dirty="0">
                <a:solidFill>
                  <a:schemeClr val="tx1"/>
                </a:solidFill>
                <a:latin typeface="Segoe UI Light" pitchFamily="34" charset="0"/>
                <a:ea typeface="+mn-ea"/>
                <a:cs typeface="+mn-cs"/>
              </a:rPr>
              <a:t>] /passive</a:t>
            </a:r>
          </a:p>
          <a:p>
            <a:r>
              <a:rPr lang="en-US" sz="900" kern="1200" dirty="0">
                <a:solidFill>
                  <a:schemeClr val="tx1"/>
                </a:solidFill>
                <a:latin typeface="Segoe UI Light" pitchFamily="34" charset="0"/>
                <a:ea typeface="+mn-ea"/>
                <a:cs typeface="+mn-cs"/>
              </a:rPr>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8384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already have Visual Studio Enterprise or Professional Edition, then you do not need Community edition.</a:t>
            </a:r>
          </a:p>
          <a:p>
            <a:endParaRPr lang="en-CA" dirty="0"/>
          </a:p>
          <a:p>
            <a:r>
              <a:rPr lang="en-CA" dirty="0"/>
              <a:t>Ensure you have selected SQL Server Data tools as a features during Visual Studio installation, This will install the necessary SQL Server </a:t>
            </a:r>
            <a:r>
              <a:rPr lang="en-CA" dirty="0" err="1"/>
              <a:t>.net</a:t>
            </a:r>
            <a:r>
              <a:rPr lang="en-CA" dirty="0"/>
              <a:t> assemblies and the SQL Server Database Project Template.</a:t>
            </a:r>
          </a:p>
          <a:p>
            <a:endParaRPr lang="en-CA" dirty="0"/>
          </a:p>
          <a:p>
            <a:r>
              <a:rPr lang="en-CA" dirty="0"/>
              <a:t>To uninstall Visual Studio 2019 Extensions </a:t>
            </a:r>
          </a:p>
          <a:p>
            <a:r>
              <a:rPr lang="en-US" sz="900" b="0" i="0" kern="1200" dirty="0">
                <a:solidFill>
                  <a:schemeClr val="tx1"/>
                </a:solidFill>
                <a:effectLst/>
                <a:latin typeface="Segoe UI Light" pitchFamily="34" charset="0"/>
                <a:ea typeface="+mn-ea"/>
                <a:cs typeface="+mn-cs"/>
              </a:rPr>
              <a:t>C:\Program Files (x86)\Microsoft Visual Studio\2019\Enterprise\Common7\IDE\VSIXInstaller.exe</a:t>
            </a:r>
          </a:p>
          <a:p>
            <a:endParaRPr lang="en-US" dirty="0"/>
          </a:p>
          <a:p>
            <a:endParaRPr lang="en-US" dirty="0"/>
          </a:p>
          <a:p>
            <a:r>
              <a:rPr lang="en-US" b="1" dirty="0"/>
              <a:t>Direct Download Links </a:t>
            </a:r>
          </a:p>
          <a:p>
            <a:endParaRPr lang="en-US" b="0" dirty="0"/>
          </a:p>
          <a:p>
            <a:r>
              <a:rPr lang="en-US" b="0" dirty="0"/>
              <a:t>https://visualstudio.microsoft.com/thank-you-downloading-visual-studio/?sku=community&amp;rel=16&amp;utm_medium=microsoft&amp;utm_source=docs.microsoft.com&amp;utm_campaign=offline+install&amp;utm_content=download+vs2019</a:t>
            </a:r>
          </a:p>
          <a:p>
            <a:endParaRPr lang="en-US" dirty="0"/>
          </a:p>
          <a:p>
            <a:r>
              <a:rPr lang="en-CA" dirty="0"/>
              <a:t>* If you install </a:t>
            </a:r>
            <a:r>
              <a:rPr lang="en-CA" b="1" dirty="0"/>
              <a:t>Visual Studio Community, you must activate it within 30 days of installation</a:t>
            </a:r>
            <a:r>
              <a:rPr lang="en-CA" dirty="0"/>
              <a:t>. This requires an internet connection.</a:t>
            </a:r>
          </a:p>
          <a:p>
            <a:r>
              <a:rPr lang="en-CA" dirty="0"/>
              <a:t>* Full installation path is less than 80 characters. </a:t>
            </a:r>
          </a:p>
          <a:p>
            <a:endParaRPr lang="en-US" dirty="0"/>
          </a:p>
          <a:p>
            <a:r>
              <a:rPr lang="en-CA" dirty="0"/>
              <a:t>vs_community.exe --layout c:\vslayout --</a:t>
            </a:r>
            <a:r>
              <a:rPr lang="en-CA" dirty="0" err="1"/>
              <a:t>lang</a:t>
            </a:r>
            <a:r>
              <a:rPr lang="en-CA" dirty="0"/>
              <a:t> </a:t>
            </a:r>
            <a:r>
              <a:rPr lang="en-CA" dirty="0" err="1"/>
              <a:t>en</a:t>
            </a:r>
            <a:r>
              <a:rPr lang="en-CA" dirty="0"/>
              <a:t>-US </a:t>
            </a:r>
          </a:p>
          <a:p>
            <a:endParaRPr lang="en-US" dirty="0"/>
          </a:p>
          <a:p>
            <a:r>
              <a:rPr lang="en-US" dirty="0"/>
              <a:t>https://ssis.gallerycdn.vsassets.io/extensions/ssis/sqlserverintegrationservicesprojects/3.1/1562574939108/Microsoft.DataTools.IntegrationServices.exe  </a:t>
            </a:r>
          </a:p>
          <a:p>
            <a:endParaRPr lang="en-US" dirty="0"/>
          </a:p>
          <a:p>
            <a:r>
              <a:rPr lang="en-US" dirty="0"/>
              <a:t>https://probitools.gallerycdn.vsassets.io/extensions/probitools/microsoftanalysisservicesmodelingprojects/2.8.17/1563562300275/Microsoft.DataTools.AnalysisServices.vsix</a:t>
            </a:r>
          </a:p>
          <a:p>
            <a:endParaRPr lang="en-US" dirty="0"/>
          </a:p>
          <a:p>
            <a:r>
              <a:rPr lang="en-US" dirty="0"/>
              <a:t>https://probitools.gallerycdn.vsassets.io/extensions/probitools/microsoftreportprojectsforvisualstudio/2.5.9/1563316801704/Microsoft.DataTools.ReportingServices.vsix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00589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51052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837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6747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Adding Visual Studio Extensions </a:t>
            </a:r>
          </a:p>
          <a:p>
            <a:pPr marL="0" indent="0">
              <a:buFont typeface="Arial" panose="020B0604020202020204" pitchFamily="34" charset="0"/>
              <a:buNone/>
            </a:pPr>
            <a:r>
              <a:rPr lang="en-CA" dirty="0"/>
              <a:t>Solution &amp; Projects </a:t>
            </a:r>
          </a:p>
          <a:p>
            <a:pPr marL="0" indent="0">
              <a:buFont typeface="Arial" panose="020B0604020202020204" pitchFamily="34" charset="0"/>
              <a:buNone/>
            </a:pPr>
            <a:r>
              <a:rPr lang="en-CA" dirty="0"/>
              <a:t>SSIS Toolbox </a:t>
            </a:r>
          </a:p>
          <a:p>
            <a:pPr marL="0" indent="0">
              <a:buFont typeface="Arial" panose="020B0604020202020204" pitchFamily="34" charset="0"/>
              <a:buNone/>
            </a:pPr>
            <a:r>
              <a:rPr lang="en-CA" dirty="0"/>
              <a:t>SSIS Menus – Variables , Build, Debug, Extensions</a:t>
            </a:r>
          </a:p>
          <a:p>
            <a:pPr marL="0" indent="0">
              <a:buFont typeface="Arial" panose="020B0604020202020204" pitchFamily="34" charset="0"/>
              <a:buNone/>
            </a:pPr>
            <a:r>
              <a:rPr lang="en-CA" dirty="0"/>
              <a:t>Navigation </a:t>
            </a:r>
          </a:p>
          <a:p>
            <a:pPr marL="0" indent="0">
              <a:buFont typeface="Arial" panose="020B0604020202020204" pitchFamily="34" charset="0"/>
              <a:buNone/>
            </a:pPr>
            <a:r>
              <a:rPr lang="en-CA" dirty="0"/>
              <a:t>Properties Pane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2022-12-01 11:50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14788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sql/integration-services/dtutil-utility?view=sql-server-2017" TargetMode="External"/><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ql/integration-services/packages/dtexec-utility?view=sql-server-2017" TargetMode="External"/><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ql/integration-services/packages/execute-package-utility-dtexecui-ui-reference?view=sql-server-2017" TargetMode="External"/><Relationship Id="rId2" Type="http://schemas.openxmlformats.org/officeDocument/2006/relationships/notesSlide" Target="../notesSlides/notesSlide15.xml"/><Relationship Id="rId1" Type="http://schemas.openxmlformats.org/officeDocument/2006/relationships/slideLayout" Target="../slideLayouts/slideLayout7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marketplace.visualstudio.com/items?itemName=SSIS.SqlServerIntegrationServicesProjects" TargetMode="External"/><Relationship Id="rId2" Type="http://schemas.openxmlformats.org/officeDocument/2006/relationships/notesSlide" Target="../notesSlides/notesSlide5.xml"/><Relationship Id="rId1" Type="http://schemas.openxmlformats.org/officeDocument/2006/relationships/slideLayout" Target="../slideLayouts/slideLayout73.xml"/><Relationship Id="rId6" Type="http://schemas.openxmlformats.org/officeDocument/2006/relationships/image" Target="../media/image7.png"/><Relationship Id="rId5" Type="http://schemas.openxmlformats.org/officeDocument/2006/relationships/hyperlink" Target="https://marketplace.visualstudio.com/items?itemName=ProBITools.MicrosoftReportProjectsforVisualStudio" TargetMode="External"/><Relationship Id="rId4" Type="http://schemas.openxmlformats.org/officeDocument/2006/relationships/hyperlink" Target="https://marketplace.visualstudio.com/items?itemName=ProBITools.MicrosoftAnalysisServicesModelingProjec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2: Development &amp; Management Tools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64E09-189C-40F6-AECD-E0D78BAC2299}"/>
              </a:ext>
            </a:extLst>
          </p:cNvPr>
          <p:cNvSpPr>
            <a:spLocks noGrp="1"/>
          </p:cNvSpPr>
          <p:nvPr>
            <p:ph type="body" sz="quarter" idx="10"/>
          </p:nvPr>
        </p:nvSpPr>
        <p:spPr>
          <a:xfrm>
            <a:off x="274638" y="1212850"/>
            <a:ext cx="11887200" cy="4118050"/>
          </a:xfrm>
        </p:spPr>
        <p:txBody>
          <a:bodyPr/>
          <a:lstStyle/>
          <a:p>
            <a:r>
              <a:rPr lang="en-US" dirty="0"/>
              <a:t>Provides ability to deploy SSIS Catalog DB.</a:t>
            </a:r>
          </a:p>
          <a:p>
            <a:r>
              <a:rPr lang="en-US" dirty="0"/>
              <a:t>Provides ability to schedule packages via SQL Server Agent.</a:t>
            </a:r>
          </a:p>
          <a:p>
            <a:r>
              <a:rPr lang="en-US" dirty="0"/>
              <a:t>Configure and setup proxy accounts for execution.</a:t>
            </a:r>
          </a:p>
          <a:p>
            <a:r>
              <a:rPr lang="en-US" dirty="0"/>
              <a:t>View current executions &amp; history vis SSIS Catalog DB reports.</a:t>
            </a:r>
          </a:p>
          <a:p>
            <a:r>
              <a:rPr lang="en-US" dirty="0"/>
              <a:t>Start/Stop Packages.</a:t>
            </a:r>
          </a:p>
        </p:txBody>
      </p:sp>
      <p:sp>
        <p:nvSpPr>
          <p:cNvPr id="3" name="Title 2">
            <a:extLst>
              <a:ext uri="{FF2B5EF4-FFF2-40B4-BE49-F238E27FC236}">
                <a16:creationId xmlns:a16="http://schemas.microsoft.com/office/drawing/2014/main" id="{31C61A36-3D53-4E16-A41A-111AC29D8929}"/>
              </a:ext>
            </a:extLst>
          </p:cNvPr>
          <p:cNvSpPr>
            <a:spLocks noGrp="1"/>
          </p:cNvSpPr>
          <p:nvPr>
            <p:ph type="title"/>
          </p:nvPr>
        </p:nvSpPr>
        <p:spPr/>
        <p:txBody>
          <a:bodyPr/>
          <a:lstStyle/>
          <a:p>
            <a:r>
              <a:rPr lang="en-US" dirty="0"/>
              <a:t>SQL Server Management Studio (SSMS)</a:t>
            </a:r>
          </a:p>
        </p:txBody>
      </p:sp>
    </p:spTree>
    <p:extLst>
      <p:ext uri="{BB962C8B-B14F-4D97-AF65-F5344CB8AC3E}">
        <p14:creationId xmlns:p14="http://schemas.microsoft.com/office/powerpoint/2010/main" val="27268439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2437-8076-4547-8DF3-6D1591DBC5C8}"/>
              </a:ext>
            </a:extLst>
          </p:cNvPr>
          <p:cNvSpPr>
            <a:spLocks noGrp="1"/>
          </p:cNvSpPr>
          <p:nvPr>
            <p:ph type="title"/>
          </p:nvPr>
        </p:nvSpPr>
        <p:spPr/>
        <p:txBody>
          <a:bodyPr/>
          <a:lstStyle/>
          <a:p>
            <a:r>
              <a:rPr lang="en-US" dirty="0"/>
              <a:t>SSMS Walkthrough</a:t>
            </a:r>
          </a:p>
        </p:txBody>
      </p:sp>
      <p:sp>
        <p:nvSpPr>
          <p:cNvPr id="3" name="Text Placeholder 2">
            <a:extLst>
              <a:ext uri="{FF2B5EF4-FFF2-40B4-BE49-F238E27FC236}">
                <a16:creationId xmlns:a16="http://schemas.microsoft.com/office/drawing/2014/main" id="{4C272E79-43AC-4689-918E-F3BD4AF8BD12}"/>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27278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887200" cy="2917722"/>
          </a:xfrm>
        </p:spPr>
        <p:txBody>
          <a:bodyPr/>
          <a:lstStyle/>
          <a:p>
            <a:r>
              <a:rPr lang="en-US" dirty="0"/>
              <a:t>Command line tool used to manage packages </a:t>
            </a:r>
          </a:p>
          <a:p>
            <a:pPr lvl="1"/>
            <a:r>
              <a:rPr lang="en-US" dirty="0"/>
              <a:t>copy, move, delete, or verify the existence of a package </a:t>
            </a:r>
          </a:p>
          <a:p>
            <a:r>
              <a:rPr lang="en-US" dirty="0"/>
              <a:t>Manage SSIS package stored in/on:</a:t>
            </a:r>
          </a:p>
          <a:p>
            <a:pPr lvl="1"/>
            <a:r>
              <a:rPr lang="en-US" dirty="0"/>
              <a:t>/DTS     - package stored in SSIS package store</a:t>
            </a:r>
          </a:p>
          <a:p>
            <a:pPr lvl="1"/>
            <a:r>
              <a:rPr lang="en-US" dirty="0"/>
              <a:t>/SQL     - 	 package stored in </a:t>
            </a:r>
            <a:r>
              <a:rPr lang="en-US" dirty="0" err="1"/>
              <a:t>msdb</a:t>
            </a:r>
            <a:endParaRPr lang="en-US" dirty="0"/>
          </a:p>
          <a:p>
            <a:pPr lvl="1"/>
            <a:r>
              <a:rPr lang="en-US" dirty="0"/>
              <a:t>/FILE     - package stored on file system</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hlinkClick r:id="rId3"/>
              </a:rPr>
              <a:t>dtutil.exe</a:t>
            </a:r>
            <a:endParaRPr lang="en-US" dirty="0"/>
          </a:p>
        </p:txBody>
      </p:sp>
    </p:spTree>
    <p:extLst>
      <p:ext uri="{BB962C8B-B14F-4D97-AF65-F5344CB8AC3E}">
        <p14:creationId xmlns:p14="http://schemas.microsoft.com/office/powerpoint/2010/main" val="26377646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9DE9135-1D5D-42F4-8F4F-3F3AF6384999}"/>
              </a:ext>
            </a:extLst>
          </p:cNvPr>
          <p:cNvPicPr>
            <a:picLocks noChangeAspect="1"/>
          </p:cNvPicPr>
          <p:nvPr/>
        </p:nvPicPr>
        <p:blipFill>
          <a:blip r:embed="rId3"/>
          <a:stretch>
            <a:fillRect/>
          </a:stretch>
        </p:blipFill>
        <p:spPr>
          <a:xfrm>
            <a:off x="140945" y="4605195"/>
            <a:ext cx="7896283" cy="6010319"/>
          </a:xfrm>
          <a:prstGeom prst="rect">
            <a:avLst/>
          </a:prstGeom>
        </p:spPr>
      </p:pic>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887200" cy="683264"/>
          </a:xfrm>
        </p:spPr>
        <p:txBody>
          <a:bodyPr/>
          <a:lstStyle/>
          <a:p>
            <a:r>
              <a:rPr lang="en-CA" dirty="0"/>
              <a:t>Use the 64-bit version</a:t>
            </a:r>
            <a:endParaRPr lang="en-US" dirty="0"/>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t>dtutil.exe     32-bit vs 64-bit</a:t>
            </a:r>
          </a:p>
        </p:txBody>
      </p:sp>
      <p:graphicFrame>
        <p:nvGraphicFramePr>
          <p:cNvPr id="4" name="Table 3">
            <a:extLst>
              <a:ext uri="{FF2B5EF4-FFF2-40B4-BE49-F238E27FC236}">
                <a16:creationId xmlns:a16="http://schemas.microsoft.com/office/drawing/2014/main" id="{E26CB3CA-E134-4287-A902-7E031BF9609A}"/>
              </a:ext>
            </a:extLst>
          </p:cNvPr>
          <p:cNvGraphicFramePr>
            <a:graphicFrameLocks noGrp="1"/>
          </p:cNvGraphicFramePr>
          <p:nvPr/>
        </p:nvGraphicFramePr>
        <p:xfrm>
          <a:off x="52786" y="2197142"/>
          <a:ext cx="7306749" cy="2296160"/>
        </p:xfrm>
        <a:graphic>
          <a:graphicData uri="http://schemas.openxmlformats.org/drawingml/2006/table">
            <a:tbl>
              <a:tblPr firstRow="1" bandRow="1">
                <a:tableStyleId>{F5AB1C69-6EDB-4FF4-983F-18BD219EF322}</a:tableStyleId>
              </a:tblPr>
              <a:tblGrid>
                <a:gridCol w="991906">
                  <a:extLst>
                    <a:ext uri="{9D8B030D-6E8A-4147-A177-3AD203B41FA5}">
                      <a16:colId xmlns:a16="http://schemas.microsoft.com/office/drawing/2014/main" val="3197108886"/>
                    </a:ext>
                  </a:extLst>
                </a:gridCol>
                <a:gridCol w="6314843">
                  <a:extLst>
                    <a:ext uri="{9D8B030D-6E8A-4147-A177-3AD203B41FA5}">
                      <a16:colId xmlns:a16="http://schemas.microsoft.com/office/drawing/2014/main" val="346103913"/>
                    </a:ext>
                  </a:extLst>
                </a:gridCol>
              </a:tblGrid>
              <a:tr h="370840">
                <a:tc>
                  <a:txBody>
                    <a:bodyPr/>
                    <a:lstStyle/>
                    <a:p>
                      <a:r>
                        <a:rPr lang="en-CA" dirty="0"/>
                        <a:t>Version</a:t>
                      </a:r>
                      <a:endParaRPr lang="en-US" dirty="0"/>
                    </a:p>
                  </a:txBody>
                  <a:tcPr/>
                </a:tc>
                <a:tc>
                  <a:txBody>
                    <a:bodyPr/>
                    <a:lstStyle/>
                    <a:p>
                      <a:r>
                        <a:rPr lang="en-CA" dirty="0"/>
                        <a:t>Executable Location</a:t>
                      </a:r>
                      <a:endParaRPr lang="en-US" dirty="0"/>
                    </a:p>
                  </a:txBody>
                  <a:tcPr/>
                </a:tc>
                <a:extLst>
                  <a:ext uri="{0D108BD9-81ED-4DB2-BD59-A6C34878D82A}">
                    <a16:rowId xmlns:a16="http://schemas.microsoft.com/office/drawing/2014/main" val="171644004"/>
                  </a:ext>
                </a:extLst>
              </a:tr>
              <a:tr h="370840">
                <a:tc>
                  <a:txBody>
                    <a:bodyPr/>
                    <a:lstStyle/>
                    <a:p>
                      <a:r>
                        <a:rPr lang="en-CA" dirty="0"/>
                        <a:t>64-bit</a:t>
                      </a:r>
                      <a:endParaRPr lang="en-US" dirty="0"/>
                    </a:p>
                  </a:txBody>
                  <a:tcPr/>
                </a:tc>
                <a:tc>
                  <a:txBody>
                    <a:bodyPr/>
                    <a:lstStyle/>
                    <a:p>
                      <a:r>
                        <a:rPr lang="nn-NO" i="1" dirty="0"/>
                        <a:t>C</a:t>
                      </a:r>
                      <a:r>
                        <a:rPr lang="nn-NO" dirty="0"/>
                        <a:t>:\Program Files\Microsoft SQL Server\150\DTS\Binn</a:t>
                      </a:r>
                      <a:endParaRPr lang="en-CA" dirty="0"/>
                    </a:p>
                  </a:txBody>
                  <a:tcPr/>
                </a:tc>
                <a:extLst>
                  <a:ext uri="{0D108BD9-81ED-4DB2-BD59-A6C34878D82A}">
                    <a16:rowId xmlns:a16="http://schemas.microsoft.com/office/drawing/2014/main" val="3185986008"/>
                  </a:ext>
                </a:extLst>
              </a:tr>
              <a:tr h="185420">
                <a:tc rowSpan="2">
                  <a:txBody>
                    <a:bodyPr/>
                    <a:lstStyle/>
                    <a:p>
                      <a:r>
                        <a:rPr lang="en-CA" dirty="0"/>
                        <a:t>32-bit</a:t>
                      </a:r>
                      <a:endParaRPr lang="en-US" dirty="0"/>
                    </a:p>
                  </a:txBody>
                  <a:tcPr/>
                </a:tc>
                <a:tc>
                  <a:txBody>
                    <a:bodyPr/>
                    <a:lstStyle/>
                    <a:p>
                      <a:r>
                        <a:rPr lang="nn-NO" sz="1800" b="0" i="0" kern="1200" dirty="0">
                          <a:solidFill>
                            <a:schemeClr val="dk1"/>
                          </a:solidFill>
                          <a:effectLst/>
                          <a:latin typeface="+mn-lt"/>
                          <a:ea typeface="+mn-ea"/>
                          <a:cs typeface="+mn-cs"/>
                        </a:rPr>
                        <a:t>C:\ Program Files(</a:t>
                      </a:r>
                      <a:r>
                        <a:rPr lang="nn-NO" sz="1800" b="1" i="0" kern="1200" dirty="0">
                          <a:solidFill>
                            <a:schemeClr val="dk1"/>
                          </a:solidFill>
                          <a:effectLst/>
                          <a:latin typeface="+mn-lt"/>
                          <a:ea typeface="+mn-ea"/>
                          <a:cs typeface="+mn-cs"/>
                        </a:rPr>
                        <a:t>x86</a:t>
                      </a:r>
                      <a:r>
                        <a:rPr lang="nn-NO" sz="1800" b="0" i="0" kern="1200" dirty="0">
                          <a:solidFill>
                            <a:schemeClr val="dk1"/>
                          </a:solidFill>
                          <a:effectLst/>
                          <a:latin typeface="+mn-lt"/>
                          <a:ea typeface="+mn-ea"/>
                          <a:cs typeface="+mn-cs"/>
                        </a:rPr>
                        <a:t>)\Microsoft SQL Server\150\DTS\Binn</a:t>
                      </a:r>
                      <a:endParaRPr lang="en-CA" dirty="0"/>
                    </a:p>
                  </a:txBody>
                  <a:tcPr/>
                </a:tc>
                <a:extLst>
                  <a:ext uri="{0D108BD9-81ED-4DB2-BD59-A6C34878D82A}">
                    <a16:rowId xmlns:a16="http://schemas.microsoft.com/office/drawing/2014/main" val="1964476004"/>
                  </a:ext>
                </a:extLst>
              </a:tr>
              <a:tr h="185420">
                <a:tc vMerge="1">
                  <a:txBody>
                    <a:bodyPr/>
                    <a:lstStyle/>
                    <a:p>
                      <a:endParaRPr lang="en-CA"/>
                    </a:p>
                  </a:txBody>
                  <a:tcPr/>
                </a:tc>
                <a:tc>
                  <a:txBody>
                    <a:bodyPr/>
                    <a:lstStyle/>
                    <a:p>
                      <a:r>
                        <a:rPr lang="en-CA" dirty="0"/>
                        <a:t>C:\Program Files (</a:t>
                      </a:r>
                      <a:r>
                        <a:rPr lang="en-CA" b="1" dirty="0"/>
                        <a:t>x86</a:t>
                      </a:r>
                      <a:r>
                        <a:rPr lang="en-CA" dirty="0"/>
                        <a:t>)\Microsoft SQL Server Management Studio 18\Common7\IDE\</a:t>
                      </a:r>
                      <a:r>
                        <a:rPr lang="en-CA" dirty="0" err="1"/>
                        <a:t>CommonExtensions</a:t>
                      </a:r>
                      <a:r>
                        <a:rPr lang="en-CA" dirty="0"/>
                        <a:t>\Microsoft\SSIS\150\</a:t>
                      </a:r>
                      <a:r>
                        <a:rPr lang="en-CA" dirty="0" err="1"/>
                        <a:t>Binn</a:t>
                      </a:r>
                      <a:r>
                        <a:rPr lang="en-CA" dirty="0"/>
                        <a:t>\</a:t>
                      </a:r>
                    </a:p>
                  </a:txBody>
                  <a:tcPr/>
                </a:tc>
                <a:extLst>
                  <a:ext uri="{0D108BD9-81ED-4DB2-BD59-A6C34878D82A}">
                    <a16:rowId xmlns:a16="http://schemas.microsoft.com/office/drawing/2014/main" val="4001829578"/>
                  </a:ext>
                </a:extLst>
              </a:tr>
            </a:tbl>
          </a:graphicData>
        </a:graphic>
      </p:graphicFrame>
      <p:pic>
        <p:nvPicPr>
          <p:cNvPr id="6" name="Picture 5">
            <a:extLst>
              <a:ext uri="{FF2B5EF4-FFF2-40B4-BE49-F238E27FC236}">
                <a16:creationId xmlns:a16="http://schemas.microsoft.com/office/drawing/2014/main" id="{361A614F-C7B5-430A-8978-8BA420BADB50}"/>
              </a:ext>
            </a:extLst>
          </p:cNvPr>
          <p:cNvPicPr>
            <a:picLocks noChangeAspect="1"/>
          </p:cNvPicPr>
          <p:nvPr/>
        </p:nvPicPr>
        <p:blipFill>
          <a:blip r:embed="rId4"/>
          <a:stretch>
            <a:fillRect/>
          </a:stretch>
        </p:blipFill>
        <p:spPr>
          <a:xfrm>
            <a:off x="6839761" y="10887"/>
            <a:ext cx="5562600" cy="2075949"/>
          </a:xfrm>
          <a:prstGeom prst="rect">
            <a:avLst/>
          </a:prstGeom>
        </p:spPr>
      </p:pic>
      <p:pic>
        <p:nvPicPr>
          <p:cNvPr id="8" name="Picture 7">
            <a:extLst>
              <a:ext uri="{FF2B5EF4-FFF2-40B4-BE49-F238E27FC236}">
                <a16:creationId xmlns:a16="http://schemas.microsoft.com/office/drawing/2014/main" id="{C432C663-A293-4D22-994E-CF40846D359E}"/>
              </a:ext>
            </a:extLst>
          </p:cNvPr>
          <p:cNvPicPr>
            <a:picLocks noChangeAspect="1"/>
          </p:cNvPicPr>
          <p:nvPr/>
        </p:nvPicPr>
        <p:blipFill>
          <a:blip r:embed="rId5"/>
          <a:stretch>
            <a:fillRect/>
          </a:stretch>
        </p:blipFill>
        <p:spPr>
          <a:xfrm>
            <a:off x="7604883" y="973318"/>
            <a:ext cx="4838735" cy="6010319"/>
          </a:xfrm>
          <a:prstGeom prst="rect">
            <a:avLst/>
          </a:prstGeom>
        </p:spPr>
      </p:pic>
      <p:pic>
        <p:nvPicPr>
          <p:cNvPr id="10" name="Picture 9">
            <a:extLst>
              <a:ext uri="{FF2B5EF4-FFF2-40B4-BE49-F238E27FC236}">
                <a16:creationId xmlns:a16="http://schemas.microsoft.com/office/drawing/2014/main" id="{C7BA6AE7-CD24-4735-B21B-15E7F4030BAE}"/>
              </a:ext>
            </a:extLst>
          </p:cNvPr>
          <p:cNvPicPr>
            <a:picLocks noChangeAspect="1"/>
          </p:cNvPicPr>
          <p:nvPr/>
        </p:nvPicPr>
        <p:blipFill>
          <a:blip r:embed="rId6"/>
          <a:stretch>
            <a:fillRect/>
          </a:stretch>
        </p:blipFill>
        <p:spPr>
          <a:xfrm>
            <a:off x="7612027" y="973319"/>
            <a:ext cx="4824448" cy="6010319"/>
          </a:xfrm>
          <a:prstGeom prst="rect">
            <a:avLst/>
          </a:prstGeom>
        </p:spPr>
      </p:pic>
    </p:spTree>
    <p:extLst>
      <p:ext uri="{BB962C8B-B14F-4D97-AF65-F5344CB8AC3E}">
        <p14:creationId xmlns:p14="http://schemas.microsoft.com/office/powerpoint/2010/main" val="1639586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887200" cy="5632311"/>
          </a:xfrm>
        </p:spPr>
        <p:txBody>
          <a:bodyPr/>
          <a:lstStyle/>
          <a:p>
            <a:r>
              <a:rPr lang="en-US" dirty="0"/>
              <a:t>Command line tool used to execute a package from </a:t>
            </a:r>
          </a:p>
          <a:p>
            <a:pPr lvl="1"/>
            <a:r>
              <a:rPr lang="en-US" dirty="0"/>
              <a:t>.</a:t>
            </a:r>
            <a:r>
              <a:rPr lang="en-US" dirty="0" err="1"/>
              <a:t>ispac</a:t>
            </a:r>
            <a:r>
              <a:rPr lang="en-US" dirty="0"/>
              <a:t> project file</a:t>
            </a:r>
          </a:p>
          <a:p>
            <a:pPr lvl="1"/>
            <a:r>
              <a:rPr lang="en-US" dirty="0"/>
              <a:t>.</a:t>
            </a:r>
            <a:r>
              <a:rPr lang="en-US" dirty="0" err="1"/>
              <a:t>dtsx</a:t>
            </a:r>
            <a:r>
              <a:rPr lang="en-US" dirty="0"/>
              <a:t> File system</a:t>
            </a:r>
          </a:p>
          <a:p>
            <a:pPr lvl="1"/>
            <a:r>
              <a:rPr lang="en-US" dirty="0" err="1"/>
              <a:t>Msdb</a:t>
            </a:r>
            <a:r>
              <a:rPr lang="en-US" dirty="0"/>
              <a:t> </a:t>
            </a:r>
          </a:p>
          <a:p>
            <a:pPr lvl="1"/>
            <a:r>
              <a:rPr lang="en-US" dirty="0" err="1"/>
              <a:t>Ssisdb</a:t>
            </a:r>
            <a:r>
              <a:rPr lang="en-US" dirty="0"/>
              <a:t> </a:t>
            </a:r>
          </a:p>
          <a:p>
            <a:r>
              <a:rPr lang="en-US" dirty="0"/>
              <a:t>Command line arguments used to configure parameters, connections, properties, variables, logging for execution</a:t>
            </a:r>
          </a:p>
          <a:p>
            <a:r>
              <a:rPr lang="en-US" dirty="0"/>
              <a:t>Temporarily upgrades older packages for execution (but not saved)</a:t>
            </a:r>
          </a:p>
          <a:p>
            <a:r>
              <a:rPr lang="en-US" dirty="0"/>
              <a:t>“</a:t>
            </a:r>
            <a:r>
              <a:rPr lang="en-US" i="1" dirty="0"/>
              <a:t>SQL Server Integration Services Package</a:t>
            </a:r>
            <a:r>
              <a:rPr lang="en-US" dirty="0"/>
              <a:t>” SQL Job Step will call this executable to run the package </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hlinkClick r:id="rId3"/>
              </a:rPr>
              <a:t>dtexec.exe</a:t>
            </a:r>
            <a:endParaRPr lang="en-US" dirty="0"/>
          </a:p>
        </p:txBody>
      </p:sp>
    </p:spTree>
    <p:extLst>
      <p:ext uri="{BB962C8B-B14F-4D97-AF65-F5344CB8AC3E}">
        <p14:creationId xmlns:p14="http://schemas.microsoft.com/office/powerpoint/2010/main" val="34534743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6553199" cy="1979612"/>
          </a:xfrm>
        </p:spPr>
        <p:txBody>
          <a:bodyPr/>
          <a:lstStyle/>
          <a:p>
            <a:r>
              <a:rPr lang="en-US" dirty="0"/>
              <a:t>to install 32-bit , you must install Client Tools or SQL Server Data Tools (SSDT) </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t>dtexec.exe     32-bit vs 64-bit</a:t>
            </a:r>
          </a:p>
        </p:txBody>
      </p:sp>
      <p:graphicFrame>
        <p:nvGraphicFramePr>
          <p:cNvPr id="4" name="Table 3">
            <a:extLst>
              <a:ext uri="{FF2B5EF4-FFF2-40B4-BE49-F238E27FC236}">
                <a16:creationId xmlns:a16="http://schemas.microsoft.com/office/drawing/2014/main" id="{E26CB3CA-E134-4287-A902-7E031BF9609A}"/>
              </a:ext>
            </a:extLst>
          </p:cNvPr>
          <p:cNvGraphicFramePr>
            <a:graphicFrameLocks noGrp="1"/>
          </p:cNvGraphicFramePr>
          <p:nvPr/>
        </p:nvGraphicFramePr>
        <p:xfrm>
          <a:off x="567563" y="3040062"/>
          <a:ext cx="6172200" cy="3398520"/>
        </p:xfrm>
        <a:graphic>
          <a:graphicData uri="http://schemas.openxmlformats.org/drawingml/2006/table">
            <a:tbl>
              <a:tblPr firstRow="1" bandRow="1">
                <a:tableStyleId>{F5AB1C69-6EDB-4FF4-983F-18BD219EF322}</a:tableStyleId>
              </a:tblPr>
              <a:tblGrid>
                <a:gridCol w="1167714">
                  <a:extLst>
                    <a:ext uri="{9D8B030D-6E8A-4147-A177-3AD203B41FA5}">
                      <a16:colId xmlns:a16="http://schemas.microsoft.com/office/drawing/2014/main" val="3197108886"/>
                    </a:ext>
                  </a:extLst>
                </a:gridCol>
                <a:gridCol w="5004486">
                  <a:extLst>
                    <a:ext uri="{9D8B030D-6E8A-4147-A177-3AD203B41FA5}">
                      <a16:colId xmlns:a16="http://schemas.microsoft.com/office/drawing/2014/main" val="346103913"/>
                    </a:ext>
                  </a:extLst>
                </a:gridCol>
              </a:tblGrid>
              <a:tr h="715409">
                <a:tc>
                  <a:txBody>
                    <a:bodyPr/>
                    <a:lstStyle/>
                    <a:p>
                      <a:r>
                        <a:rPr lang="en-CA" dirty="0"/>
                        <a:t>Version</a:t>
                      </a:r>
                      <a:endParaRPr lang="en-US" dirty="0"/>
                    </a:p>
                  </a:txBody>
                  <a:tcPr/>
                </a:tc>
                <a:tc>
                  <a:txBody>
                    <a:bodyPr/>
                    <a:lstStyle/>
                    <a:p>
                      <a:r>
                        <a:rPr lang="en-CA" dirty="0"/>
                        <a:t>Executable Location</a:t>
                      </a:r>
                      <a:endParaRPr lang="en-US" dirty="0"/>
                    </a:p>
                  </a:txBody>
                  <a:tcPr/>
                </a:tc>
                <a:extLst>
                  <a:ext uri="{0D108BD9-81ED-4DB2-BD59-A6C34878D82A}">
                    <a16:rowId xmlns:a16="http://schemas.microsoft.com/office/drawing/2014/main" val="171644004"/>
                  </a:ext>
                </a:extLst>
              </a:tr>
              <a:tr h="715409">
                <a:tc>
                  <a:txBody>
                    <a:bodyPr/>
                    <a:lstStyle/>
                    <a:p>
                      <a:r>
                        <a:rPr lang="en-CA" dirty="0"/>
                        <a:t>64-bit</a:t>
                      </a:r>
                      <a:endParaRPr lang="en-US" dirty="0"/>
                    </a:p>
                  </a:txBody>
                  <a:tcPr/>
                </a:tc>
                <a:tc>
                  <a:txBody>
                    <a:bodyPr/>
                    <a:lstStyle/>
                    <a:p>
                      <a:r>
                        <a:rPr lang="nn-NO" i="1" dirty="0"/>
                        <a:t>C:\Program Files\Microsoft SQL Server\150\DTS\Binn\</a:t>
                      </a:r>
                      <a:endParaRPr lang="en-CA" dirty="0"/>
                    </a:p>
                  </a:txBody>
                  <a:tcPr/>
                </a:tc>
                <a:extLst>
                  <a:ext uri="{0D108BD9-81ED-4DB2-BD59-A6C34878D82A}">
                    <a16:rowId xmlns:a16="http://schemas.microsoft.com/office/drawing/2014/main" val="3185986008"/>
                  </a:ext>
                </a:extLst>
              </a:tr>
              <a:tr h="778982">
                <a:tc rowSpan="2">
                  <a:txBody>
                    <a:bodyPr/>
                    <a:lstStyle/>
                    <a:p>
                      <a:r>
                        <a:rPr lang="en-CA" dirty="0"/>
                        <a:t>32-bit</a:t>
                      </a:r>
                      <a:endParaRPr lang="en-US" dirty="0"/>
                    </a:p>
                  </a:txBody>
                  <a:tcPr/>
                </a:tc>
                <a:tc>
                  <a:txBody>
                    <a:bodyPr/>
                    <a:lstStyle/>
                    <a:p>
                      <a:r>
                        <a:rPr lang="nn-NO" sz="1800" b="0" i="0" kern="1200" dirty="0">
                          <a:solidFill>
                            <a:schemeClr val="dk1"/>
                          </a:solidFill>
                          <a:effectLst/>
                          <a:latin typeface="+mn-lt"/>
                          <a:ea typeface="+mn-ea"/>
                          <a:cs typeface="+mn-cs"/>
                        </a:rPr>
                        <a:t>C:\Program Files (</a:t>
                      </a:r>
                      <a:r>
                        <a:rPr lang="nn-NO" sz="1800" b="1" i="0" kern="1200" dirty="0">
                          <a:solidFill>
                            <a:schemeClr val="dk1"/>
                          </a:solidFill>
                          <a:effectLst/>
                          <a:latin typeface="+mn-lt"/>
                          <a:ea typeface="+mn-ea"/>
                          <a:cs typeface="+mn-cs"/>
                        </a:rPr>
                        <a:t>x86</a:t>
                      </a:r>
                      <a:r>
                        <a:rPr lang="nn-NO" sz="1800" b="0" i="0" kern="1200" dirty="0">
                          <a:solidFill>
                            <a:schemeClr val="dk1"/>
                          </a:solidFill>
                          <a:effectLst/>
                          <a:latin typeface="+mn-lt"/>
                          <a:ea typeface="+mn-ea"/>
                          <a:cs typeface="+mn-cs"/>
                        </a:rPr>
                        <a:t>)\Microsoft SQL Server\150\DTS\Binn\</a:t>
                      </a:r>
                    </a:p>
                  </a:txBody>
                  <a:tcPr/>
                </a:tc>
                <a:extLst>
                  <a:ext uri="{0D108BD9-81ED-4DB2-BD59-A6C34878D82A}">
                    <a16:rowId xmlns:a16="http://schemas.microsoft.com/office/drawing/2014/main" val="1964476004"/>
                  </a:ext>
                </a:extLst>
              </a:tr>
              <a:tr h="1005840">
                <a:tc vMerge="1">
                  <a:txBody>
                    <a:bodyPr/>
                    <a:lstStyle/>
                    <a:p>
                      <a:endParaRPr lang="en-CA"/>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nn-NO" sz="1800" b="0" i="0" kern="1200" dirty="0">
                          <a:solidFill>
                            <a:schemeClr val="dk1"/>
                          </a:solidFill>
                          <a:effectLst/>
                          <a:latin typeface="+mn-lt"/>
                          <a:ea typeface="+mn-ea"/>
                          <a:cs typeface="+mn-cs"/>
                        </a:rPr>
                        <a:t>C:\Program Files (</a:t>
                      </a:r>
                      <a:r>
                        <a:rPr lang="nn-NO" sz="1800" b="1" i="0" kern="1200" dirty="0">
                          <a:solidFill>
                            <a:schemeClr val="dk1"/>
                          </a:solidFill>
                          <a:effectLst/>
                          <a:latin typeface="+mn-lt"/>
                          <a:ea typeface="+mn-ea"/>
                          <a:cs typeface="+mn-cs"/>
                        </a:rPr>
                        <a:t>x86</a:t>
                      </a:r>
                      <a:r>
                        <a:rPr lang="nn-NO" sz="1800" b="0" i="0" kern="1200" dirty="0">
                          <a:solidFill>
                            <a:schemeClr val="dk1"/>
                          </a:solidFill>
                          <a:effectLst/>
                          <a:latin typeface="+mn-lt"/>
                          <a:ea typeface="+mn-ea"/>
                          <a:cs typeface="+mn-cs"/>
                        </a:rPr>
                        <a:t>)\Microsoft SQL Server Management Studio 18\Common7\IDE\CommonExtensions\Microsoft\SSIS\150\Binn\</a:t>
                      </a:r>
                      <a:endParaRPr lang="en-US" dirty="0"/>
                    </a:p>
                  </a:txBody>
                  <a:tcPr/>
                </a:tc>
                <a:extLst>
                  <a:ext uri="{0D108BD9-81ED-4DB2-BD59-A6C34878D82A}">
                    <a16:rowId xmlns:a16="http://schemas.microsoft.com/office/drawing/2014/main" val="2056106128"/>
                  </a:ext>
                </a:extLst>
              </a:tr>
            </a:tbl>
          </a:graphicData>
        </a:graphic>
      </p:graphicFrame>
      <p:pic>
        <p:nvPicPr>
          <p:cNvPr id="7" name="Picture 6">
            <a:extLst>
              <a:ext uri="{FF2B5EF4-FFF2-40B4-BE49-F238E27FC236}">
                <a16:creationId xmlns:a16="http://schemas.microsoft.com/office/drawing/2014/main" id="{DF400E7D-D22C-4D30-8995-9E1F5F55C0E5}"/>
              </a:ext>
            </a:extLst>
          </p:cNvPr>
          <p:cNvPicPr>
            <a:picLocks noChangeAspect="1"/>
          </p:cNvPicPr>
          <p:nvPr/>
        </p:nvPicPr>
        <p:blipFill>
          <a:blip r:embed="rId3"/>
          <a:stretch>
            <a:fillRect/>
          </a:stretch>
        </p:blipFill>
        <p:spPr>
          <a:xfrm>
            <a:off x="6867841" y="1744662"/>
            <a:ext cx="4969391" cy="4826318"/>
          </a:xfrm>
          <a:prstGeom prst="rect">
            <a:avLst/>
          </a:prstGeom>
        </p:spPr>
      </p:pic>
    </p:spTree>
    <p:extLst>
      <p:ext uri="{BB962C8B-B14F-4D97-AF65-F5344CB8AC3E}">
        <p14:creationId xmlns:p14="http://schemas.microsoft.com/office/powerpoint/2010/main" val="7868686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5BE48-F737-4897-A7A9-6FB4286147CF}"/>
              </a:ext>
            </a:extLst>
          </p:cNvPr>
          <p:cNvSpPr>
            <a:spLocks noGrp="1"/>
          </p:cNvSpPr>
          <p:nvPr>
            <p:ph type="body" sz="quarter" idx="10"/>
          </p:nvPr>
        </p:nvSpPr>
        <p:spPr>
          <a:xfrm>
            <a:off x="274638" y="1212850"/>
            <a:ext cx="11887200" cy="1902059"/>
          </a:xfrm>
        </p:spPr>
        <p:txBody>
          <a:bodyPr/>
          <a:lstStyle/>
          <a:p>
            <a:r>
              <a:rPr lang="en-CA" dirty="0" err="1"/>
              <a:t>Dtexec</a:t>
            </a:r>
            <a:r>
              <a:rPr lang="en-CA" dirty="0"/>
              <a:t> returns exit code </a:t>
            </a:r>
          </a:p>
          <a:p>
            <a:r>
              <a:rPr lang="en-US" dirty="0"/>
              <a:t>exit code is used to populate the ERRORLEVEL variable</a:t>
            </a:r>
            <a:endParaRPr lang="en-CA" dirty="0"/>
          </a:p>
          <a:p>
            <a:endParaRPr lang="en-US" dirty="0"/>
          </a:p>
        </p:txBody>
      </p:sp>
      <p:sp>
        <p:nvSpPr>
          <p:cNvPr id="3" name="Title 2">
            <a:extLst>
              <a:ext uri="{FF2B5EF4-FFF2-40B4-BE49-F238E27FC236}">
                <a16:creationId xmlns:a16="http://schemas.microsoft.com/office/drawing/2014/main" id="{4CAF33F7-E55D-4321-A15F-450FB2D9B799}"/>
              </a:ext>
            </a:extLst>
          </p:cNvPr>
          <p:cNvSpPr>
            <a:spLocks noGrp="1"/>
          </p:cNvSpPr>
          <p:nvPr>
            <p:ph type="title"/>
          </p:nvPr>
        </p:nvSpPr>
        <p:spPr/>
        <p:txBody>
          <a:bodyPr/>
          <a:lstStyle/>
          <a:p>
            <a:r>
              <a:rPr lang="en-CA" dirty="0"/>
              <a:t>dtexec.exe - Exit Codes</a:t>
            </a:r>
            <a:endParaRPr lang="en-US" dirty="0"/>
          </a:p>
        </p:txBody>
      </p:sp>
      <p:graphicFrame>
        <p:nvGraphicFramePr>
          <p:cNvPr id="4" name="Table 3">
            <a:extLst>
              <a:ext uri="{FF2B5EF4-FFF2-40B4-BE49-F238E27FC236}">
                <a16:creationId xmlns:a16="http://schemas.microsoft.com/office/drawing/2014/main" id="{CE6B9280-4606-478D-BF94-BF83928DBA08}"/>
              </a:ext>
            </a:extLst>
          </p:cNvPr>
          <p:cNvGraphicFramePr>
            <a:graphicFrameLocks noGrp="1"/>
          </p:cNvGraphicFramePr>
          <p:nvPr/>
        </p:nvGraphicFramePr>
        <p:xfrm>
          <a:off x="427037" y="2735262"/>
          <a:ext cx="10974848" cy="3677920"/>
        </p:xfrm>
        <a:graphic>
          <a:graphicData uri="http://schemas.openxmlformats.org/drawingml/2006/table">
            <a:tbl>
              <a:tblPr firstRow="1" bandRow="1">
                <a:tableStyleId>{F5AB1C69-6EDB-4FF4-983F-18BD219EF322}</a:tableStyleId>
              </a:tblPr>
              <a:tblGrid>
                <a:gridCol w="1190034">
                  <a:extLst>
                    <a:ext uri="{9D8B030D-6E8A-4147-A177-3AD203B41FA5}">
                      <a16:colId xmlns:a16="http://schemas.microsoft.com/office/drawing/2014/main" val="696221660"/>
                    </a:ext>
                  </a:extLst>
                </a:gridCol>
                <a:gridCol w="9784814">
                  <a:extLst>
                    <a:ext uri="{9D8B030D-6E8A-4147-A177-3AD203B41FA5}">
                      <a16:colId xmlns:a16="http://schemas.microsoft.com/office/drawing/2014/main" val="1458078034"/>
                    </a:ext>
                  </a:extLst>
                </a:gridCol>
              </a:tblGrid>
              <a:tr h="370840">
                <a:tc>
                  <a:txBody>
                    <a:bodyPr/>
                    <a:lstStyle/>
                    <a:p>
                      <a:r>
                        <a:rPr lang="en-CA" dirty="0"/>
                        <a:t>Exit Code Value</a:t>
                      </a:r>
                      <a:endParaRPr lang="en-US" dirty="0"/>
                    </a:p>
                  </a:txBody>
                  <a:tcPr/>
                </a:tc>
                <a:tc>
                  <a:txBody>
                    <a:bodyPr/>
                    <a:lstStyle/>
                    <a:p>
                      <a:r>
                        <a:rPr lang="en-CA" dirty="0"/>
                        <a:t>Description</a:t>
                      </a:r>
                      <a:endParaRPr lang="en-US" dirty="0"/>
                    </a:p>
                  </a:txBody>
                  <a:tcPr/>
                </a:tc>
                <a:extLst>
                  <a:ext uri="{0D108BD9-81ED-4DB2-BD59-A6C34878D82A}">
                    <a16:rowId xmlns:a16="http://schemas.microsoft.com/office/drawing/2014/main" val="4270913549"/>
                  </a:ext>
                </a:extLst>
              </a:tr>
              <a:tr h="370840">
                <a:tc>
                  <a:txBody>
                    <a:bodyPr/>
                    <a:lstStyle/>
                    <a:p>
                      <a:r>
                        <a:rPr lang="en-CA" dirty="0"/>
                        <a:t>0</a:t>
                      </a:r>
                      <a:endParaRPr lang="en-US" dirty="0"/>
                    </a:p>
                  </a:txBody>
                  <a:tcPr/>
                </a:tc>
                <a:tc>
                  <a:txBody>
                    <a:bodyPr/>
                    <a:lstStyle/>
                    <a:p>
                      <a:r>
                        <a:rPr lang="en-US" dirty="0"/>
                        <a:t>The package executed </a:t>
                      </a:r>
                      <a:r>
                        <a:rPr lang="en-US" b="1" dirty="0"/>
                        <a:t>successful</a:t>
                      </a:r>
                      <a:r>
                        <a:rPr lang="en-US" dirty="0"/>
                        <a:t>ly</a:t>
                      </a:r>
                    </a:p>
                  </a:txBody>
                  <a:tcPr/>
                </a:tc>
                <a:extLst>
                  <a:ext uri="{0D108BD9-81ED-4DB2-BD59-A6C34878D82A}">
                    <a16:rowId xmlns:a16="http://schemas.microsoft.com/office/drawing/2014/main" val="1571283268"/>
                  </a:ext>
                </a:extLst>
              </a:tr>
              <a:tr h="370840">
                <a:tc>
                  <a:txBody>
                    <a:bodyPr/>
                    <a:lstStyle/>
                    <a:p>
                      <a:r>
                        <a:rPr lang="en-CA" dirty="0"/>
                        <a:t>1</a:t>
                      </a:r>
                      <a:endParaRPr lang="en-US" dirty="0"/>
                    </a:p>
                  </a:txBody>
                  <a:tcPr/>
                </a:tc>
                <a:tc>
                  <a:txBody>
                    <a:bodyPr/>
                    <a:lstStyle/>
                    <a:p>
                      <a:r>
                        <a:rPr lang="en-US" dirty="0"/>
                        <a:t>The package </a:t>
                      </a:r>
                      <a:r>
                        <a:rPr lang="en-US" b="1" dirty="0"/>
                        <a:t>failed</a:t>
                      </a:r>
                      <a:r>
                        <a:rPr lang="en-US" dirty="0"/>
                        <a:t>.</a:t>
                      </a:r>
                    </a:p>
                  </a:txBody>
                  <a:tcPr/>
                </a:tc>
                <a:extLst>
                  <a:ext uri="{0D108BD9-81ED-4DB2-BD59-A6C34878D82A}">
                    <a16:rowId xmlns:a16="http://schemas.microsoft.com/office/drawing/2014/main" val="1104061879"/>
                  </a:ext>
                </a:extLst>
              </a:tr>
              <a:tr h="370840">
                <a:tc>
                  <a:txBody>
                    <a:bodyPr/>
                    <a:lstStyle/>
                    <a:p>
                      <a:r>
                        <a:rPr lang="en-CA" dirty="0"/>
                        <a:t>3</a:t>
                      </a:r>
                      <a:endParaRPr lang="en-US" dirty="0"/>
                    </a:p>
                  </a:txBody>
                  <a:tcPr/>
                </a:tc>
                <a:tc>
                  <a:txBody>
                    <a:bodyPr/>
                    <a:lstStyle/>
                    <a:p>
                      <a:r>
                        <a:rPr lang="en-US" dirty="0"/>
                        <a:t>The package was </a:t>
                      </a:r>
                      <a:r>
                        <a:rPr lang="en-US" b="1" dirty="0"/>
                        <a:t>canceled</a:t>
                      </a:r>
                      <a:r>
                        <a:rPr lang="en-US" dirty="0"/>
                        <a:t> by the user.</a:t>
                      </a:r>
                    </a:p>
                  </a:txBody>
                  <a:tcPr/>
                </a:tc>
                <a:extLst>
                  <a:ext uri="{0D108BD9-81ED-4DB2-BD59-A6C34878D82A}">
                    <a16:rowId xmlns:a16="http://schemas.microsoft.com/office/drawing/2014/main" val="944150976"/>
                  </a:ext>
                </a:extLst>
              </a:tr>
              <a:tr h="370840">
                <a:tc>
                  <a:txBody>
                    <a:bodyPr/>
                    <a:lstStyle/>
                    <a:p>
                      <a:r>
                        <a:rPr lang="en-CA" dirty="0"/>
                        <a:t>4</a:t>
                      </a:r>
                      <a:endParaRPr lang="en-US" dirty="0"/>
                    </a:p>
                  </a:txBody>
                  <a:tcPr/>
                </a:tc>
                <a:tc>
                  <a:txBody>
                    <a:bodyPr/>
                    <a:lstStyle/>
                    <a:p>
                      <a:r>
                        <a:rPr lang="en-US" dirty="0"/>
                        <a:t>The utility was unable to locate the requested package. </a:t>
                      </a:r>
                    </a:p>
                    <a:p>
                      <a:r>
                        <a:rPr lang="en-US" dirty="0"/>
                        <a:t>The </a:t>
                      </a:r>
                      <a:r>
                        <a:rPr lang="en-US" b="1" dirty="0"/>
                        <a:t>package was not found</a:t>
                      </a:r>
                      <a:r>
                        <a:rPr lang="en-US" dirty="0"/>
                        <a:t>.</a:t>
                      </a:r>
                    </a:p>
                  </a:txBody>
                  <a:tcPr/>
                </a:tc>
                <a:extLst>
                  <a:ext uri="{0D108BD9-81ED-4DB2-BD59-A6C34878D82A}">
                    <a16:rowId xmlns:a16="http://schemas.microsoft.com/office/drawing/2014/main" val="2254616951"/>
                  </a:ext>
                </a:extLst>
              </a:tr>
              <a:tr h="370840">
                <a:tc>
                  <a:txBody>
                    <a:bodyPr/>
                    <a:lstStyle/>
                    <a:p>
                      <a:r>
                        <a:rPr lang="en-CA" dirty="0"/>
                        <a:t>5</a:t>
                      </a:r>
                      <a:endParaRPr lang="en-US" dirty="0"/>
                    </a:p>
                  </a:txBody>
                  <a:tcPr/>
                </a:tc>
                <a:tc>
                  <a:txBody>
                    <a:bodyPr/>
                    <a:lstStyle/>
                    <a:p>
                      <a:r>
                        <a:rPr lang="en-US" dirty="0"/>
                        <a:t>The utility was unable to load the requested package. </a:t>
                      </a:r>
                    </a:p>
                    <a:p>
                      <a:r>
                        <a:rPr lang="en-US" dirty="0"/>
                        <a:t>The </a:t>
                      </a:r>
                      <a:r>
                        <a:rPr lang="en-US" b="1" dirty="0"/>
                        <a:t>package could not be loaded</a:t>
                      </a:r>
                      <a:r>
                        <a:rPr lang="en-US" dirty="0"/>
                        <a:t>.</a:t>
                      </a:r>
                    </a:p>
                  </a:txBody>
                  <a:tcPr/>
                </a:tc>
                <a:extLst>
                  <a:ext uri="{0D108BD9-81ED-4DB2-BD59-A6C34878D82A}">
                    <a16:rowId xmlns:a16="http://schemas.microsoft.com/office/drawing/2014/main" val="1655032829"/>
                  </a:ext>
                </a:extLst>
              </a:tr>
              <a:tr h="370840">
                <a:tc>
                  <a:txBody>
                    <a:bodyPr/>
                    <a:lstStyle/>
                    <a:p>
                      <a:r>
                        <a:rPr lang="en-CA" dirty="0"/>
                        <a:t>6</a:t>
                      </a:r>
                      <a:endParaRPr lang="en-US" dirty="0"/>
                    </a:p>
                  </a:txBody>
                  <a:tcPr/>
                </a:tc>
                <a:tc>
                  <a:txBody>
                    <a:bodyPr/>
                    <a:lstStyle/>
                    <a:p>
                      <a:r>
                        <a:rPr lang="en-US" dirty="0"/>
                        <a:t>The utility encountered an </a:t>
                      </a:r>
                      <a:r>
                        <a:rPr lang="en-US" b="1" dirty="0"/>
                        <a:t>internal error</a:t>
                      </a:r>
                      <a:r>
                        <a:rPr lang="en-US" dirty="0"/>
                        <a:t> of syntactic or semantic errors in the command line.</a:t>
                      </a:r>
                    </a:p>
                  </a:txBody>
                  <a:tcPr/>
                </a:tc>
                <a:extLst>
                  <a:ext uri="{0D108BD9-81ED-4DB2-BD59-A6C34878D82A}">
                    <a16:rowId xmlns:a16="http://schemas.microsoft.com/office/drawing/2014/main" val="1001700881"/>
                  </a:ext>
                </a:extLst>
              </a:tr>
            </a:tbl>
          </a:graphicData>
        </a:graphic>
      </p:graphicFrame>
    </p:spTree>
    <p:extLst>
      <p:ext uri="{BB962C8B-B14F-4D97-AF65-F5344CB8AC3E}">
        <p14:creationId xmlns:p14="http://schemas.microsoft.com/office/powerpoint/2010/main" val="3924752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734799" cy="2511457"/>
          </a:xfrm>
        </p:spPr>
        <p:txBody>
          <a:bodyPr/>
          <a:lstStyle/>
          <a:p>
            <a:r>
              <a:rPr lang="en-CA" dirty="0"/>
              <a:t>GUI to build command line argument for dtexec.exe </a:t>
            </a:r>
          </a:p>
          <a:p>
            <a:r>
              <a:rPr lang="en-CA" dirty="0"/>
              <a:t>can also invoke Utility is 32-bit only</a:t>
            </a:r>
          </a:p>
          <a:p>
            <a:r>
              <a:rPr lang="en-CA" dirty="0"/>
              <a:t>Execute button will start </a:t>
            </a:r>
          </a:p>
          <a:p>
            <a:pPr marL="0" indent="0">
              <a:buNone/>
            </a:pPr>
            <a:r>
              <a:rPr lang="en-CA" dirty="0"/>
              <a:t>call will dtexec.exe 32-bit. </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hlinkClick r:id="rId3"/>
              </a:rPr>
              <a:t>dtexecUI.exe</a:t>
            </a:r>
            <a:endParaRPr lang="en-US" dirty="0"/>
          </a:p>
        </p:txBody>
      </p:sp>
      <p:graphicFrame>
        <p:nvGraphicFramePr>
          <p:cNvPr id="4" name="Table 3">
            <a:extLst>
              <a:ext uri="{FF2B5EF4-FFF2-40B4-BE49-F238E27FC236}">
                <a16:creationId xmlns:a16="http://schemas.microsoft.com/office/drawing/2014/main" id="{E26CB3CA-E134-4287-A902-7E031BF9609A}"/>
              </a:ext>
            </a:extLst>
          </p:cNvPr>
          <p:cNvGraphicFramePr>
            <a:graphicFrameLocks noGrp="1"/>
          </p:cNvGraphicFramePr>
          <p:nvPr/>
        </p:nvGraphicFramePr>
        <p:xfrm>
          <a:off x="372031" y="4030662"/>
          <a:ext cx="5977413" cy="1904129"/>
        </p:xfrm>
        <a:graphic>
          <a:graphicData uri="http://schemas.openxmlformats.org/drawingml/2006/table">
            <a:tbl>
              <a:tblPr firstRow="1" bandRow="1">
                <a:tableStyleId>{F5AB1C69-6EDB-4FF4-983F-18BD219EF322}</a:tableStyleId>
              </a:tblPr>
              <a:tblGrid>
                <a:gridCol w="1280122">
                  <a:extLst>
                    <a:ext uri="{9D8B030D-6E8A-4147-A177-3AD203B41FA5}">
                      <a16:colId xmlns:a16="http://schemas.microsoft.com/office/drawing/2014/main" val="3197108886"/>
                    </a:ext>
                  </a:extLst>
                </a:gridCol>
                <a:gridCol w="4697291">
                  <a:extLst>
                    <a:ext uri="{9D8B030D-6E8A-4147-A177-3AD203B41FA5}">
                      <a16:colId xmlns:a16="http://schemas.microsoft.com/office/drawing/2014/main" val="346103913"/>
                    </a:ext>
                  </a:extLst>
                </a:gridCol>
              </a:tblGrid>
              <a:tr h="715409">
                <a:tc>
                  <a:txBody>
                    <a:bodyPr/>
                    <a:lstStyle/>
                    <a:p>
                      <a:r>
                        <a:rPr lang="en-CA" dirty="0"/>
                        <a:t>Version</a:t>
                      </a:r>
                      <a:endParaRPr lang="en-US" dirty="0"/>
                    </a:p>
                  </a:txBody>
                  <a:tcPr/>
                </a:tc>
                <a:tc>
                  <a:txBody>
                    <a:bodyPr/>
                    <a:lstStyle/>
                    <a:p>
                      <a:r>
                        <a:rPr lang="en-CA" dirty="0"/>
                        <a:t>Executable Location</a:t>
                      </a:r>
                      <a:endParaRPr lang="en-US" dirty="0"/>
                    </a:p>
                  </a:txBody>
                  <a:tcPr/>
                </a:tc>
                <a:extLst>
                  <a:ext uri="{0D108BD9-81ED-4DB2-BD59-A6C34878D82A}">
                    <a16:rowId xmlns:a16="http://schemas.microsoft.com/office/drawing/2014/main" val="171644004"/>
                  </a:ext>
                </a:extLst>
              </a:tr>
              <a:tr h="59436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32-bit</a:t>
                      </a:r>
                      <a:endParaRPr lang="en-US" dirty="0"/>
                    </a:p>
                    <a:p>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nn-NO" i="1" dirty="0"/>
                        <a:t>C:\Program Files (x86)\Microsoft SQL Server Management Studio 18\Common7\IDE\CommonExtensions\Microsoft\SSIS\150\Binn\</a:t>
                      </a:r>
                      <a:endParaRPr lang="en-CA" dirty="0"/>
                    </a:p>
                  </a:txBody>
                  <a:tcPr/>
                </a:tc>
                <a:extLst>
                  <a:ext uri="{0D108BD9-81ED-4DB2-BD59-A6C34878D82A}">
                    <a16:rowId xmlns:a16="http://schemas.microsoft.com/office/drawing/2014/main" val="2352477031"/>
                  </a:ext>
                </a:extLst>
              </a:tr>
            </a:tbl>
          </a:graphicData>
        </a:graphic>
      </p:graphicFrame>
      <p:pic>
        <p:nvPicPr>
          <p:cNvPr id="6" name="Picture 5">
            <a:extLst>
              <a:ext uri="{FF2B5EF4-FFF2-40B4-BE49-F238E27FC236}">
                <a16:creationId xmlns:a16="http://schemas.microsoft.com/office/drawing/2014/main" id="{7C7A12BA-0169-4BA2-8F78-5D241F1F62FC}"/>
              </a:ext>
            </a:extLst>
          </p:cNvPr>
          <p:cNvPicPr>
            <a:picLocks noChangeAspect="1"/>
          </p:cNvPicPr>
          <p:nvPr/>
        </p:nvPicPr>
        <p:blipFill>
          <a:blip r:embed="rId4"/>
          <a:stretch>
            <a:fillRect/>
          </a:stretch>
        </p:blipFill>
        <p:spPr>
          <a:xfrm>
            <a:off x="6446837" y="1836781"/>
            <a:ext cx="5989638" cy="5157744"/>
          </a:xfrm>
          <a:prstGeom prst="rect">
            <a:avLst/>
          </a:prstGeom>
        </p:spPr>
      </p:pic>
    </p:spTree>
    <p:extLst>
      <p:ext uri="{BB962C8B-B14F-4D97-AF65-F5344CB8AC3E}">
        <p14:creationId xmlns:p14="http://schemas.microsoft.com/office/powerpoint/2010/main" val="6350028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DA4-360C-4FF0-8138-7FDB83A9AC6C}"/>
              </a:ext>
            </a:extLst>
          </p:cNvPr>
          <p:cNvSpPr>
            <a:spLocks noGrp="1"/>
          </p:cNvSpPr>
          <p:nvPr>
            <p:ph type="title"/>
          </p:nvPr>
        </p:nvSpPr>
        <p:spPr>
          <a:xfrm>
            <a:off x="274639" y="1209973"/>
            <a:ext cx="10056812" cy="1296689"/>
          </a:xfrm>
        </p:spPr>
        <p:txBody>
          <a:bodyPr/>
          <a:lstStyle/>
          <a:p>
            <a:r>
              <a:rPr lang="en-US" dirty="0"/>
              <a:t>Getting to know SSDT</a:t>
            </a:r>
          </a:p>
        </p:txBody>
      </p:sp>
      <p:sp>
        <p:nvSpPr>
          <p:cNvPr id="3" name="Text Placeholder 2">
            <a:extLst>
              <a:ext uri="{FF2B5EF4-FFF2-40B4-BE49-F238E27FC236}">
                <a16:creationId xmlns:a16="http://schemas.microsoft.com/office/drawing/2014/main" id="{16C0B350-C882-4E8B-ADE9-55CA30809219}"/>
              </a:ext>
            </a:extLst>
          </p:cNvPr>
          <p:cNvSpPr>
            <a:spLocks noGrp="1"/>
          </p:cNvSpPr>
          <p:nvPr>
            <p:ph type="body" sz="quarter" idx="12"/>
          </p:nvPr>
        </p:nvSpPr>
        <p:spPr/>
        <p:txBody>
          <a:bodyPr/>
          <a:lstStyle/>
          <a:p>
            <a:r>
              <a:rPr lang="en-US" dirty="0"/>
              <a:t>Lab 2</a:t>
            </a:r>
          </a:p>
        </p:txBody>
      </p:sp>
    </p:spTree>
    <p:extLst>
      <p:ext uri="{BB962C8B-B14F-4D97-AF65-F5344CB8AC3E}">
        <p14:creationId xmlns:p14="http://schemas.microsoft.com/office/powerpoint/2010/main" val="9765299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89521C-A2AB-4349-8C37-5F3D4D7D9B0C}"/>
              </a:ext>
            </a:extLst>
          </p:cNvPr>
          <p:cNvSpPr>
            <a:spLocks noGrp="1"/>
          </p:cNvSpPr>
          <p:nvPr>
            <p:ph type="body" sz="quarter" idx="10"/>
          </p:nvPr>
        </p:nvSpPr>
        <p:spPr>
          <a:xfrm>
            <a:off x="274638" y="1212850"/>
            <a:ext cx="11887200" cy="683264"/>
          </a:xfrm>
        </p:spPr>
        <p:txBody>
          <a:bodyPr/>
          <a:lstStyle/>
          <a:p>
            <a:r>
              <a:rPr lang="en-US" dirty="0"/>
              <a:t>Can you run SSDT without Visual Studio?</a:t>
            </a:r>
          </a:p>
        </p:txBody>
      </p:sp>
      <p:sp>
        <p:nvSpPr>
          <p:cNvPr id="3" name="Title 2">
            <a:extLst>
              <a:ext uri="{FF2B5EF4-FFF2-40B4-BE49-F238E27FC236}">
                <a16:creationId xmlns:a16="http://schemas.microsoft.com/office/drawing/2014/main" id="{F3528125-E000-4F35-99C2-1FB36CE4778F}"/>
              </a:ext>
            </a:extLst>
          </p:cNvPr>
          <p:cNvSpPr>
            <a:spLocks noGrp="1"/>
          </p:cNvSpPr>
          <p:nvPr>
            <p:ph type="title"/>
          </p:nvPr>
        </p:nvSpPr>
        <p:spPr/>
        <p:txBody>
          <a:bodyPr/>
          <a:lstStyle/>
          <a:p>
            <a:r>
              <a:rPr lang="en-US" dirty="0"/>
              <a:t>Questions?</a:t>
            </a:r>
          </a:p>
        </p:txBody>
      </p:sp>
      <p:sp>
        <p:nvSpPr>
          <p:cNvPr id="4" name="Text Placeholder 1">
            <a:extLst>
              <a:ext uri="{FF2B5EF4-FFF2-40B4-BE49-F238E27FC236}">
                <a16:creationId xmlns:a16="http://schemas.microsoft.com/office/drawing/2014/main" id="{ED7676AA-53E0-4175-9FF6-D38C4BA0C622}"/>
              </a:ext>
            </a:extLst>
          </p:cNvPr>
          <p:cNvSpPr txBox="1">
            <a:spLocks/>
          </p:cNvSpPr>
          <p:nvPr/>
        </p:nvSpPr>
        <p:spPr>
          <a:xfrm>
            <a:off x="274637" y="2582862"/>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Where can we see the status of SSIS packages on your server?</a:t>
            </a:r>
          </a:p>
        </p:txBody>
      </p:sp>
      <p:sp>
        <p:nvSpPr>
          <p:cNvPr id="5" name="Text Placeholder 1">
            <a:extLst>
              <a:ext uri="{FF2B5EF4-FFF2-40B4-BE49-F238E27FC236}">
                <a16:creationId xmlns:a16="http://schemas.microsoft.com/office/drawing/2014/main" id="{D0E8C1FB-005E-4717-84A5-CD26144E3B1C}"/>
              </a:ext>
            </a:extLst>
          </p:cNvPr>
          <p:cNvSpPr txBox="1">
            <a:spLocks/>
          </p:cNvSpPr>
          <p:nvPr/>
        </p:nvSpPr>
        <p:spPr>
          <a:xfrm>
            <a:off x="274637" y="40331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can we change version of the SSIS package?</a:t>
            </a:r>
          </a:p>
        </p:txBody>
      </p:sp>
      <p:sp>
        <p:nvSpPr>
          <p:cNvPr id="7" name="Text Placeholder 1">
            <a:extLst>
              <a:ext uri="{FF2B5EF4-FFF2-40B4-BE49-F238E27FC236}">
                <a16:creationId xmlns:a16="http://schemas.microsoft.com/office/drawing/2014/main" id="{B440E337-1C24-4D79-A35F-CBF56A4EBF45}"/>
              </a:ext>
            </a:extLst>
          </p:cNvPr>
          <p:cNvSpPr txBox="1">
            <a:spLocks/>
          </p:cNvSpPr>
          <p:nvPr/>
        </p:nvSpPr>
        <p:spPr>
          <a:xfrm>
            <a:off x="655637" y="1823398"/>
            <a:ext cx="11353800" cy="8494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No, it is an addon for Visual Studio.  However you do not require full version of visual studio.</a:t>
            </a:r>
          </a:p>
        </p:txBody>
      </p:sp>
      <p:sp>
        <p:nvSpPr>
          <p:cNvPr id="8" name="Text Placeholder 1">
            <a:extLst>
              <a:ext uri="{FF2B5EF4-FFF2-40B4-BE49-F238E27FC236}">
                <a16:creationId xmlns:a16="http://schemas.microsoft.com/office/drawing/2014/main" id="{05150468-18C9-4A61-BB0B-AB743D0BFE87}"/>
              </a:ext>
            </a:extLst>
          </p:cNvPr>
          <p:cNvSpPr txBox="1">
            <a:spLocks/>
          </p:cNvSpPr>
          <p:nvPr/>
        </p:nvSpPr>
        <p:spPr>
          <a:xfrm>
            <a:off x="655637" y="3132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Look at SSIS Catalog DB Dashboard.</a:t>
            </a:r>
          </a:p>
        </p:txBody>
      </p:sp>
      <p:sp>
        <p:nvSpPr>
          <p:cNvPr id="9" name="Text Placeholder 1">
            <a:extLst>
              <a:ext uri="{FF2B5EF4-FFF2-40B4-BE49-F238E27FC236}">
                <a16:creationId xmlns:a16="http://schemas.microsoft.com/office/drawing/2014/main" id="{10B2D6B8-E951-4D11-9B7B-04D5F1F1C0F7}"/>
              </a:ext>
            </a:extLst>
          </p:cNvPr>
          <p:cNvSpPr txBox="1">
            <a:spLocks/>
          </p:cNvSpPr>
          <p:nvPr/>
        </p:nvSpPr>
        <p:spPr>
          <a:xfrm>
            <a:off x="655637" y="4656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On the properties of the project go to properties &gt; target server version.</a:t>
            </a:r>
          </a:p>
        </p:txBody>
      </p:sp>
    </p:spTree>
    <p:custDataLst>
      <p:tags r:id="rId1"/>
    </p:custDataLst>
    <p:extLst>
      <p:ext uri="{BB962C8B-B14F-4D97-AF65-F5344CB8AC3E}">
        <p14:creationId xmlns:p14="http://schemas.microsoft.com/office/powerpoint/2010/main" val="454097356"/>
      </p:ext>
    </p:extLst>
  </p:cSld>
  <p:clrMapOvr>
    <a:masterClrMapping/>
  </p:clrMapOvr>
  <p:transition advTm="40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E5BF5-873B-4D0A-88CF-E8A16EE71003}"/>
              </a:ext>
            </a:extLst>
          </p:cNvPr>
          <p:cNvSpPr>
            <a:spLocks noGrp="1"/>
          </p:cNvSpPr>
          <p:nvPr>
            <p:ph type="body" sz="quarter" idx="10"/>
          </p:nvPr>
        </p:nvSpPr>
        <p:spPr>
          <a:xfrm>
            <a:off x="274638" y="1212850"/>
            <a:ext cx="11887200" cy="1902059"/>
          </a:xfrm>
        </p:spPr>
        <p:txBody>
          <a:bodyPr/>
          <a:lstStyle/>
          <a:p>
            <a:r>
              <a:rPr lang="en-US" dirty="0"/>
              <a:t>SQL Server Data Tools</a:t>
            </a:r>
          </a:p>
          <a:p>
            <a:r>
              <a:rPr lang="en-US" dirty="0"/>
              <a:t>SQL Server Management Studio</a:t>
            </a:r>
          </a:p>
          <a:p>
            <a:r>
              <a:rPr lang="en-US" dirty="0"/>
              <a:t>Command Line Tools for Management</a:t>
            </a:r>
          </a:p>
        </p:txBody>
      </p:sp>
      <p:sp>
        <p:nvSpPr>
          <p:cNvPr id="3" name="Title 2">
            <a:extLst>
              <a:ext uri="{FF2B5EF4-FFF2-40B4-BE49-F238E27FC236}">
                <a16:creationId xmlns:a16="http://schemas.microsoft.com/office/drawing/2014/main" id="{04F3DA0A-2835-441C-B9B7-80CC8BE58A72}"/>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62951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887200" cy="4007251"/>
          </a:xfrm>
        </p:spPr>
        <p:txBody>
          <a:bodyPr/>
          <a:lstStyle/>
          <a:p>
            <a:r>
              <a:rPr lang="en-US" dirty="0"/>
              <a:t>Introduced in SQL Server 2012.</a:t>
            </a:r>
          </a:p>
          <a:p>
            <a:r>
              <a:rPr lang="en-US" dirty="0"/>
              <a:t>Allows for development of projects related to SQL Server services.  Such as Reporting Services, Analysis Services, and Integration Services.</a:t>
            </a:r>
          </a:p>
          <a:p>
            <a:r>
              <a:rPr lang="en-US" dirty="0"/>
              <a:t>Decoupled from SQL Server binaries to allow for easy of management and upgradeability.</a:t>
            </a:r>
          </a:p>
          <a:p>
            <a:r>
              <a:rPr lang="en-US" dirty="0"/>
              <a:t>Requires Visual Studio to run.</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t>SQL Server Data Tools (SSDT)</a:t>
            </a:r>
          </a:p>
        </p:txBody>
      </p:sp>
    </p:spTree>
    <p:extLst>
      <p:ext uri="{BB962C8B-B14F-4D97-AF65-F5344CB8AC3E}">
        <p14:creationId xmlns:p14="http://schemas.microsoft.com/office/powerpoint/2010/main" val="41169897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5896E4-D106-4581-A13D-4BBC31FBF45F}"/>
              </a:ext>
            </a:extLst>
          </p:cNvPr>
          <p:cNvSpPr>
            <a:spLocks noGrp="1"/>
          </p:cNvSpPr>
          <p:nvPr>
            <p:ph type="body" sz="quarter" idx="10"/>
          </p:nvPr>
        </p:nvSpPr>
        <p:spPr>
          <a:xfrm>
            <a:off x="274638" y="1212850"/>
            <a:ext cx="11887200" cy="2917722"/>
          </a:xfrm>
        </p:spPr>
        <p:txBody>
          <a:bodyPr/>
          <a:lstStyle/>
          <a:p>
            <a:r>
              <a:rPr lang="en-CA" dirty="0"/>
              <a:t>Standalone SSDT</a:t>
            </a:r>
          </a:p>
          <a:p>
            <a:pPr lvl="1"/>
            <a:r>
              <a:rPr lang="en-CA" dirty="0"/>
              <a:t>Visual Studio 2017 bundled</a:t>
            </a:r>
          </a:p>
          <a:p>
            <a:r>
              <a:rPr lang="en-CA" dirty="0"/>
              <a:t>Can install VS project templates to existing VS instance </a:t>
            </a:r>
          </a:p>
          <a:p>
            <a:r>
              <a:rPr lang="en-CA" dirty="0"/>
              <a:t>Can target SSIS 2012 to 2019</a:t>
            </a:r>
          </a:p>
          <a:p>
            <a:endParaRPr lang="en-CA" dirty="0"/>
          </a:p>
        </p:txBody>
      </p:sp>
      <p:sp>
        <p:nvSpPr>
          <p:cNvPr id="3" name="Title 2">
            <a:extLst>
              <a:ext uri="{FF2B5EF4-FFF2-40B4-BE49-F238E27FC236}">
                <a16:creationId xmlns:a16="http://schemas.microsoft.com/office/drawing/2014/main" id="{98E182E0-9724-4020-AFF2-6CA4DE141556}"/>
              </a:ext>
            </a:extLst>
          </p:cNvPr>
          <p:cNvSpPr>
            <a:spLocks noGrp="1"/>
          </p:cNvSpPr>
          <p:nvPr>
            <p:ph type="title"/>
          </p:nvPr>
        </p:nvSpPr>
        <p:spPr/>
        <p:txBody>
          <a:bodyPr/>
          <a:lstStyle/>
          <a:p>
            <a:r>
              <a:rPr lang="en-CA" dirty="0"/>
              <a:t>SSDT for Visual Studio 2017</a:t>
            </a:r>
            <a:endParaRPr lang="en-US" dirty="0"/>
          </a:p>
        </p:txBody>
      </p:sp>
      <p:pic>
        <p:nvPicPr>
          <p:cNvPr id="7" name="Picture 6">
            <a:extLst>
              <a:ext uri="{FF2B5EF4-FFF2-40B4-BE49-F238E27FC236}">
                <a16:creationId xmlns:a16="http://schemas.microsoft.com/office/drawing/2014/main" id="{1E8696EF-5CBC-4124-AF73-1FC6990EEE91}"/>
              </a:ext>
            </a:extLst>
          </p:cNvPr>
          <p:cNvPicPr>
            <a:picLocks noChangeAspect="1"/>
          </p:cNvPicPr>
          <p:nvPr/>
        </p:nvPicPr>
        <p:blipFill>
          <a:blip r:embed="rId3"/>
          <a:stretch>
            <a:fillRect/>
          </a:stretch>
        </p:blipFill>
        <p:spPr>
          <a:xfrm>
            <a:off x="1112837" y="3440466"/>
            <a:ext cx="4915697" cy="2319581"/>
          </a:xfrm>
          <a:prstGeom prst="rect">
            <a:avLst/>
          </a:prstGeom>
        </p:spPr>
      </p:pic>
      <p:pic>
        <p:nvPicPr>
          <p:cNvPr id="8" name="Picture 7">
            <a:extLst>
              <a:ext uri="{FF2B5EF4-FFF2-40B4-BE49-F238E27FC236}">
                <a16:creationId xmlns:a16="http://schemas.microsoft.com/office/drawing/2014/main" id="{B89ACA1E-8496-4AC8-9E4C-33F082BFF9F4}"/>
              </a:ext>
            </a:extLst>
          </p:cNvPr>
          <p:cNvPicPr>
            <a:picLocks noChangeAspect="1"/>
          </p:cNvPicPr>
          <p:nvPr/>
        </p:nvPicPr>
        <p:blipFill>
          <a:blip r:embed="rId4"/>
          <a:stretch>
            <a:fillRect/>
          </a:stretch>
        </p:blipFill>
        <p:spPr>
          <a:xfrm>
            <a:off x="7742237" y="3017479"/>
            <a:ext cx="4555340" cy="3914886"/>
          </a:xfrm>
          <a:prstGeom prst="rect">
            <a:avLst/>
          </a:prstGeom>
        </p:spPr>
      </p:pic>
      <p:pic>
        <p:nvPicPr>
          <p:cNvPr id="1026" name="Picture 2">
            <a:extLst>
              <a:ext uri="{FF2B5EF4-FFF2-40B4-BE49-F238E27FC236}">
                <a16:creationId xmlns:a16="http://schemas.microsoft.com/office/drawing/2014/main" id="{79B7CED8-D95B-4225-8437-16F8E4E06B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2237" y="2927350"/>
            <a:ext cx="46767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19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2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5896E4-D106-4581-A13D-4BBC31FBF45F}"/>
              </a:ext>
            </a:extLst>
          </p:cNvPr>
          <p:cNvSpPr>
            <a:spLocks noGrp="1"/>
          </p:cNvSpPr>
          <p:nvPr>
            <p:ph type="body" sz="quarter" idx="10"/>
          </p:nvPr>
        </p:nvSpPr>
        <p:spPr>
          <a:xfrm>
            <a:off x="274638" y="1212850"/>
            <a:ext cx="11887200" cy="4745915"/>
          </a:xfrm>
        </p:spPr>
        <p:txBody>
          <a:bodyPr/>
          <a:lstStyle/>
          <a:p>
            <a:r>
              <a:rPr lang="en-US" dirty="0"/>
              <a:t>No more standalone SSDT installation </a:t>
            </a:r>
            <a:endParaRPr lang="en-CA" dirty="0"/>
          </a:p>
          <a:p>
            <a:r>
              <a:rPr lang="en-CA" dirty="0"/>
              <a:t>Install Visual Studio Community Edition</a:t>
            </a:r>
          </a:p>
          <a:p>
            <a:pPr lvl="1"/>
            <a:r>
              <a:rPr lang="en-CA" dirty="0"/>
              <a:t>SQL Server Data Tools (allows for creation of Database Project)</a:t>
            </a:r>
          </a:p>
          <a:p>
            <a:r>
              <a:rPr lang="en-CA" dirty="0"/>
              <a:t>Install Visual Studio Extensions</a:t>
            </a:r>
          </a:p>
          <a:p>
            <a:endParaRPr lang="en-CA" dirty="0"/>
          </a:p>
          <a:p>
            <a:endParaRPr lang="en-CA" dirty="0"/>
          </a:p>
          <a:p>
            <a:endParaRPr lang="en-CA" dirty="0"/>
          </a:p>
          <a:p>
            <a:r>
              <a:rPr lang="en-CA" dirty="0"/>
              <a:t>Can Target SSIS 2012 to 2019</a:t>
            </a:r>
          </a:p>
        </p:txBody>
      </p:sp>
      <p:sp>
        <p:nvSpPr>
          <p:cNvPr id="3" name="Title 2">
            <a:extLst>
              <a:ext uri="{FF2B5EF4-FFF2-40B4-BE49-F238E27FC236}">
                <a16:creationId xmlns:a16="http://schemas.microsoft.com/office/drawing/2014/main" id="{98E182E0-9724-4020-AFF2-6CA4DE141556}"/>
              </a:ext>
            </a:extLst>
          </p:cNvPr>
          <p:cNvSpPr>
            <a:spLocks noGrp="1"/>
          </p:cNvSpPr>
          <p:nvPr>
            <p:ph type="title"/>
          </p:nvPr>
        </p:nvSpPr>
        <p:spPr/>
        <p:txBody>
          <a:bodyPr/>
          <a:lstStyle/>
          <a:p>
            <a:r>
              <a:rPr lang="en-CA" dirty="0"/>
              <a:t>SSDT for Visual Studio 2019</a:t>
            </a:r>
            <a:endParaRPr lang="en-US" dirty="0"/>
          </a:p>
        </p:txBody>
      </p:sp>
      <p:graphicFrame>
        <p:nvGraphicFramePr>
          <p:cNvPr id="10" name="Table 9">
            <a:extLst>
              <a:ext uri="{FF2B5EF4-FFF2-40B4-BE49-F238E27FC236}">
                <a16:creationId xmlns:a16="http://schemas.microsoft.com/office/drawing/2014/main" id="{6B5B7C4F-B6D9-4447-9477-801FAF5734A8}"/>
              </a:ext>
            </a:extLst>
          </p:cNvPr>
          <p:cNvGraphicFramePr>
            <a:graphicFrameLocks noGrp="1"/>
          </p:cNvGraphicFramePr>
          <p:nvPr/>
        </p:nvGraphicFramePr>
        <p:xfrm>
          <a:off x="1189037" y="3497262"/>
          <a:ext cx="4419600" cy="148336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169374726"/>
                    </a:ext>
                  </a:extLst>
                </a:gridCol>
              </a:tblGrid>
              <a:tr h="370840">
                <a:tc>
                  <a:txBody>
                    <a:bodyPr/>
                    <a:lstStyle/>
                    <a:p>
                      <a:r>
                        <a:rPr lang="en-CA" dirty="0"/>
                        <a:t>Visual Studio Extension Name</a:t>
                      </a:r>
                      <a:endParaRPr lang="en-US" dirty="0"/>
                    </a:p>
                  </a:txBody>
                  <a:tcPr/>
                </a:tc>
                <a:extLst>
                  <a:ext uri="{0D108BD9-81ED-4DB2-BD59-A6C34878D82A}">
                    <a16:rowId xmlns:a16="http://schemas.microsoft.com/office/drawing/2014/main" val="2519961119"/>
                  </a:ext>
                </a:extLst>
              </a:tr>
              <a:tr h="370840">
                <a:tc>
                  <a:txBody>
                    <a:bodyPr/>
                    <a:lstStyle/>
                    <a:p>
                      <a:r>
                        <a:rPr lang="en-US" sz="1800" u="sng" kern="1200" dirty="0">
                          <a:solidFill>
                            <a:schemeClr val="dk1"/>
                          </a:solidFill>
                          <a:effectLst/>
                          <a:latin typeface="+mn-lt"/>
                          <a:ea typeface="+mn-ea"/>
                          <a:cs typeface="+mn-cs"/>
                          <a:hlinkClick r:id="rId3"/>
                        </a:rPr>
                        <a:t>SQL Server Integration Services Projects</a:t>
                      </a:r>
                      <a:endParaRPr lang="en-US" dirty="0"/>
                    </a:p>
                  </a:txBody>
                  <a:tcPr/>
                </a:tc>
                <a:extLst>
                  <a:ext uri="{0D108BD9-81ED-4DB2-BD59-A6C34878D82A}">
                    <a16:rowId xmlns:a16="http://schemas.microsoft.com/office/drawing/2014/main" val="1890079075"/>
                  </a:ext>
                </a:extLst>
              </a:tr>
              <a:tr h="370840">
                <a:tc>
                  <a:txBody>
                    <a:bodyPr/>
                    <a:lstStyle/>
                    <a:p>
                      <a:r>
                        <a:rPr lang="en-US" sz="1800" u="sng" kern="1200" dirty="0">
                          <a:solidFill>
                            <a:schemeClr val="dk1"/>
                          </a:solidFill>
                          <a:effectLst/>
                          <a:latin typeface="+mn-lt"/>
                          <a:ea typeface="+mn-ea"/>
                          <a:cs typeface="+mn-cs"/>
                          <a:hlinkClick r:id="rId4"/>
                        </a:rPr>
                        <a:t>Microsoft Analysis Services Projects</a:t>
                      </a:r>
                      <a:endParaRPr lang="en-US" dirty="0"/>
                    </a:p>
                  </a:txBody>
                  <a:tcPr/>
                </a:tc>
                <a:extLst>
                  <a:ext uri="{0D108BD9-81ED-4DB2-BD59-A6C34878D82A}">
                    <a16:rowId xmlns:a16="http://schemas.microsoft.com/office/drawing/2014/main" val="2258735141"/>
                  </a:ext>
                </a:extLst>
              </a:tr>
              <a:tr h="370840">
                <a:tc>
                  <a:txBody>
                    <a:bodyPr/>
                    <a:lstStyle/>
                    <a:p>
                      <a:r>
                        <a:rPr lang="en-US" sz="1800" u="sng" kern="1200" dirty="0">
                          <a:solidFill>
                            <a:schemeClr val="dk1"/>
                          </a:solidFill>
                          <a:effectLst/>
                          <a:latin typeface="+mn-lt"/>
                          <a:ea typeface="+mn-ea"/>
                          <a:cs typeface="+mn-cs"/>
                          <a:hlinkClick r:id="rId5"/>
                        </a:rPr>
                        <a:t>Microsoft Reporting Services Projects</a:t>
                      </a:r>
                      <a:endParaRPr lang="en-US" dirty="0"/>
                    </a:p>
                  </a:txBody>
                  <a:tcPr/>
                </a:tc>
                <a:extLst>
                  <a:ext uri="{0D108BD9-81ED-4DB2-BD59-A6C34878D82A}">
                    <a16:rowId xmlns:a16="http://schemas.microsoft.com/office/drawing/2014/main" val="2107845518"/>
                  </a:ext>
                </a:extLst>
              </a:tr>
            </a:tbl>
          </a:graphicData>
        </a:graphic>
      </p:graphicFrame>
      <p:pic>
        <p:nvPicPr>
          <p:cNvPr id="11" name="Picture 10">
            <a:extLst>
              <a:ext uri="{FF2B5EF4-FFF2-40B4-BE49-F238E27FC236}">
                <a16:creationId xmlns:a16="http://schemas.microsoft.com/office/drawing/2014/main" id="{908E3E0F-0FE2-4315-AF97-79CEADDE19DE}"/>
              </a:ext>
            </a:extLst>
          </p:cNvPr>
          <p:cNvPicPr>
            <a:picLocks noChangeAspect="1"/>
          </p:cNvPicPr>
          <p:nvPr/>
        </p:nvPicPr>
        <p:blipFill>
          <a:blip r:embed="rId6"/>
          <a:stretch>
            <a:fillRect/>
          </a:stretch>
        </p:blipFill>
        <p:spPr>
          <a:xfrm>
            <a:off x="7437437" y="4621884"/>
            <a:ext cx="4915697" cy="2319581"/>
          </a:xfrm>
          <a:prstGeom prst="rect">
            <a:avLst/>
          </a:prstGeom>
        </p:spPr>
      </p:pic>
    </p:spTree>
    <p:extLst>
      <p:ext uri="{BB962C8B-B14F-4D97-AF65-F5344CB8AC3E}">
        <p14:creationId xmlns:p14="http://schemas.microsoft.com/office/powerpoint/2010/main" val="3687074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061C16-8A80-4987-A1CC-030888BD2F12}"/>
              </a:ext>
            </a:extLst>
          </p:cNvPr>
          <p:cNvPicPr>
            <a:picLocks noChangeAspect="1"/>
          </p:cNvPicPr>
          <p:nvPr/>
        </p:nvPicPr>
        <p:blipFill>
          <a:blip r:embed="rId3"/>
          <a:stretch>
            <a:fillRect/>
          </a:stretch>
        </p:blipFill>
        <p:spPr>
          <a:xfrm>
            <a:off x="5456237" y="2580718"/>
            <a:ext cx="5199063" cy="3810000"/>
          </a:xfrm>
          <a:prstGeom prst="rect">
            <a:avLst/>
          </a:prstGeom>
        </p:spPr>
      </p:pic>
      <p:pic>
        <p:nvPicPr>
          <p:cNvPr id="5" name="Picture 4">
            <a:extLst>
              <a:ext uri="{FF2B5EF4-FFF2-40B4-BE49-F238E27FC236}">
                <a16:creationId xmlns:a16="http://schemas.microsoft.com/office/drawing/2014/main" id="{B4D2D990-0329-49D9-BCD6-C73B2AD4249F}"/>
              </a:ext>
            </a:extLst>
          </p:cNvPr>
          <p:cNvPicPr>
            <a:picLocks noChangeAspect="1"/>
          </p:cNvPicPr>
          <p:nvPr/>
        </p:nvPicPr>
        <p:blipFill>
          <a:blip r:embed="rId4"/>
          <a:stretch>
            <a:fillRect/>
          </a:stretch>
        </p:blipFill>
        <p:spPr>
          <a:xfrm>
            <a:off x="5159122" y="4166615"/>
            <a:ext cx="6477411" cy="2827910"/>
          </a:xfrm>
          <a:prstGeom prst="rect">
            <a:avLst/>
          </a:prstGeom>
        </p:spPr>
      </p:pic>
      <p:sp>
        <p:nvSpPr>
          <p:cNvPr id="2" name="Text Placeholder 1">
            <a:extLst>
              <a:ext uri="{FF2B5EF4-FFF2-40B4-BE49-F238E27FC236}">
                <a16:creationId xmlns:a16="http://schemas.microsoft.com/office/drawing/2014/main" id="{505896E4-D106-4581-A13D-4BBC31FBF45F}"/>
              </a:ext>
            </a:extLst>
          </p:cNvPr>
          <p:cNvSpPr>
            <a:spLocks noGrp="1"/>
          </p:cNvSpPr>
          <p:nvPr>
            <p:ph type="body" sz="quarter" idx="10"/>
          </p:nvPr>
        </p:nvSpPr>
        <p:spPr>
          <a:xfrm>
            <a:off x="274638" y="1212850"/>
            <a:ext cx="11887200" cy="683264"/>
          </a:xfrm>
        </p:spPr>
        <p:txBody>
          <a:bodyPr/>
          <a:lstStyle/>
          <a:p>
            <a:r>
              <a:rPr lang="en-CA" dirty="0"/>
              <a:t>Check/Apply any Extension Updates</a:t>
            </a:r>
            <a:endParaRPr lang="en-US" dirty="0"/>
          </a:p>
        </p:txBody>
      </p:sp>
      <p:sp>
        <p:nvSpPr>
          <p:cNvPr id="3" name="Title 2">
            <a:extLst>
              <a:ext uri="{FF2B5EF4-FFF2-40B4-BE49-F238E27FC236}">
                <a16:creationId xmlns:a16="http://schemas.microsoft.com/office/drawing/2014/main" id="{98E182E0-9724-4020-AFF2-6CA4DE141556}"/>
              </a:ext>
            </a:extLst>
          </p:cNvPr>
          <p:cNvSpPr>
            <a:spLocks noGrp="1"/>
          </p:cNvSpPr>
          <p:nvPr>
            <p:ph type="title"/>
          </p:nvPr>
        </p:nvSpPr>
        <p:spPr/>
        <p:txBody>
          <a:bodyPr/>
          <a:lstStyle/>
          <a:p>
            <a:r>
              <a:rPr lang="en-CA" dirty="0"/>
              <a:t>SSDT 2019 - Updates</a:t>
            </a:r>
            <a:endParaRPr lang="en-US" dirty="0"/>
          </a:p>
        </p:txBody>
      </p:sp>
      <p:pic>
        <p:nvPicPr>
          <p:cNvPr id="4" name="Picture 3">
            <a:extLst>
              <a:ext uri="{FF2B5EF4-FFF2-40B4-BE49-F238E27FC236}">
                <a16:creationId xmlns:a16="http://schemas.microsoft.com/office/drawing/2014/main" id="{091572C7-E2CE-416A-B9D7-B1D9F5315DE9}"/>
              </a:ext>
            </a:extLst>
          </p:cNvPr>
          <p:cNvPicPr>
            <a:picLocks noChangeAspect="1"/>
          </p:cNvPicPr>
          <p:nvPr/>
        </p:nvPicPr>
        <p:blipFill>
          <a:blip r:embed="rId5"/>
          <a:stretch>
            <a:fillRect/>
          </a:stretch>
        </p:blipFill>
        <p:spPr>
          <a:xfrm>
            <a:off x="4374105" y="1976911"/>
            <a:ext cx="8047447" cy="5017614"/>
          </a:xfrm>
          <a:prstGeom prst="rect">
            <a:avLst/>
          </a:prstGeom>
        </p:spPr>
      </p:pic>
    </p:spTree>
    <p:extLst>
      <p:ext uri="{BB962C8B-B14F-4D97-AF65-F5344CB8AC3E}">
        <p14:creationId xmlns:p14="http://schemas.microsoft.com/office/powerpoint/2010/main" val="2943896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5896E4-D106-4581-A13D-4BBC31FBF45F}"/>
              </a:ext>
            </a:extLst>
          </p:cNvPr>
          <p:cNvSpPr>
            <a:spLocks noGrp="1"/>
          </p:cNvSpPr>
          <p:nvPr>
            <p:ph type="body" sz="quarter" idx="10"/>
          </p:nvPr>
        </p:nvSpPr>
        <p:spPr>
          <a:xfrm>
            <a:off x="274638" y="1212850"/>
            <a:ext cx="11887200" cy="1181862"/>
          </a:xfrm>
        </p:spPr>
        <p:txBody>
          <a:bodyPr/>
          <a:lstStyle/>
          <a:p>
            <a:r>
              <a:rPr lang="en-CA" dirty="0"/>
              <a:t>SQL Integration Services project is not supported in Visual Studio 2022.</a:t>
            </a:r>
            <a:endParaRPr lang="en-US" dirty="0"/>
          </a:p>
        </p:txBody>
      </p:sp>
      <p:sp>
        <p:nvSpPr>
          <p:cNvPr id="3" name="Title 2">
            <a:extLst>
              <a:ext uri="{FF2B5EF4-FFF2-40B4-BE49-F238E27FC236}">
                <a16:creationId xmlns:a16="http://schemas.microsoft.com/office/drawing/2014/main" id="{98E182E0-9724-4020-AFF2-6CA4DE141556}"/>
              </a:ext>
            </a:extLst>
          </p:cNvPr>
          <p:cNvSpPr>
            <a:spLocks noGrp="1"/>
          </p:cNvSpPr>
          <p:nvPr>
            <p:ph type="title"/>
          </p:nvPr>
        </p:nvSpPr>
        <p:spPr/>
        <p:txBody>
          <a:bodyPr/>
          <a:lstStyle/>
          <a:p>
            <a:r>
              <a:rPr lang="en-CA" dirty="0"/>
              <a:t>Visual Studio 2022</a:t>
            </a:r>
            <a:endParaRPr lang="en-US" dirty="0"/>
          </a:p>
        </p:txBody>
      </p:sp>
    </p:spTree>
    <p:extLst>
      <p:ext uri="{BB962C8B-B14F-4D97-AF65-F5344CB8AC3E}">
        <p14:creationId xmlns:p14="http://schemas.microsoft.com/office/powerpoint/2010/main" val="35746436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2F71-40F8-4CA9-A408-65AA98534F41}"/>
              </a:ext>
            </a:extLst>
          </p:cNvPr>
          <p:cNvSpPr>
            <a:spLocks noGrp="1"/>
          </p:cNvSpPr>
          <p:nvPr>
            <p:ph type="title"/>
          </p:nvPr>
        </p:nvSpPr>
        <p:spPr/>
        <p:txBody>
          <a:bodyPr/>
          <a:lstStyle/>
          <a:p>
            <a:r>
              <a:rPr lang="en-US" dirty="0"/>
              <a:t>SSDT Walkthrough</a:t>
            </a:r>
          </a:p>
        </p:txBody>
      </p:sp>
      <p:sp>
        <p:nvSpPr>
          <p:cNvPr id="3" name="Text Placeholder 2">
            <a:extLst>
              <a:ext uri="{FF2B5EF4-FFF2-40B4-BE49-F238E27FC236}">
                <a16:creationId xmlns:a16="http://schemas.microsoft.com/office/drawing/2014/main" id="{DE486D7B-239E-4197-9B71-1BF475F443A7}"/>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184190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9.3|2.1|4.1|1.3|5|2.7|3.4"/>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dcmitype/"/>
    <ds:schemaRef ds:uri="http://schemas.openxmlformats.org/package/2006/metadata/core-properties"/>
    <ds:schemaRef ds:uri="4b6e114e-4d2a-4f10-9268-ba081d6f28ac"/>
    <ds:schemaRef ds:uri="http://purl.org/dc/terms/"/>
    <ds:schemaRef ds:uri="http://schemas.microsoft.com/office/2006/metadata/properties"/>
    <ds:schemaRef ds:uri="http://schemas.microsoft.com/office/2006/documentManagement/types"/>
    <ds:schemaRef ds:uri="http://schemas.microsoft.com/office/infopath/2007/PartnerControls"/>
    <ds:schemaRef ds:uri="230e9df3-be65-4c73-a93b-d1236ebd677e"/>
    <ds:schemaRef ds:uri="http://purl.org/dc/elements/1.1/"/>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797</TotalTime>
  <Words>2156</Words>
  <Application>Microsoft Office PowerPoint</Application>
  <PresentationFormat>Custom</PresentationFormat>
  <Paragraphs>260</Paragraphs>
  <Slides>20</Slides>
  <Notes>16</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2: Development &amp; Management Tools  </vt:lpstr>
      <vt:lpstr>PowerPoint Presentation</vt:lpstr>
      <vt:lpstr>Agenda</vt:lpstr>
      <vt:lpstr>SQL Server Data Tools (SSDT)</vt:lpstr>
      <vt:lpstr>SSDT for Visual Studio 2017</vt:lpstr>
      <vt:lpstr>SSDT for Visual Studio 2019</vt:lpstr>
      <vt:lpstr>SSDT 2019 - Updates</vt:lpstr>
      <vt:lpstr>Visual Studio 2022</vt:lpstr>
      <vt:lpstr>SSDT Walkthrough</vt:lpstr>
      <vt:lpstr>SQL Server Management Studio (SSMS)</vt:lpstr>
      <vt:lpstr>SSMS Walkthrough</vt:lpstr>
      <vt:lpstr>dtutil.exe</vt:lpstr>
      <vt:lpstr>dtutil.exe     32-bit vs 64-bit</vt:lpstr>
      <vt:lpstr>dtexec.exe</vt:lpstr>
      <vt:lpstr>dtexec.exe     32-bit vs 64-bit</vt:lpstr>
      <vt:lpstr>dtexec.exe - Exit Codes</vt:lpstr>
      <vt:lpstr>dtexecUI.exe</vt:lpstr>
      <vt:lpstr>Getting to know SSDT</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96</cp:revision>
  <dcterms:created xsi:type="dcterms:W3CDTF">2016-06-21T22:22:39Z</dcterms:created>
  <dcterms:modified xsi:type="dcterms:W3CDTF">2022-12-02T06:55:11Z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