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 id="2147484267" r:id="rId7"/>
    <p:sldMasterId id="2147484319" r:id="rId8"/>
  </p:sldMasterIdLst>
  <p:notesMasterIdLst>
    <p:notesMasterId r:id="rId92"/>
  </p:notesMasterIdLst>
  <p:handoutMasterIdLst>
    <p:handoutMasterId r:id="rId93"/>
  </p:handoutMasterIdLst>
  <p:sldIdLst>
    <p:sldId id="256" r:id="rId9"/>
    <p:sldId id="315" r:id="rId10"/>
    <p:sldId id="316" r:id="rId11"/>
    <p:sldId id="319" r:id="rId12"/>
    <p:sldId id="320" r:id="rId13"/>
    <p:sldId id="321" r:id="rId14"/>
    <p:sldId id="317" r:id="rId15"/>
    <p:sldId id="323" r:id="rId16"/>
    <p:sldId id="322" r:id="rId17"/>
    <p:sldId id="324" r:id="rId18"/>
    <p:sldId id="325" r:id="rId19"/>
    <p:sldId id="326" r:id="rId20"/>
    <p:sldId id="327" r:id="rId21"/>
    <p:sldId id="328" r:id="rId22"/>
    <p:sldId id="329" r:id="rId23"/>
    <p:sldId id="332" r:id="rId24"/>
    <p:sldId id="339" r:id="rId25"/>
    <p:sldId id="333" r:id="rId26"/>
    <p:sldId id="340" r:id="rId27"/>
    <p:sldId id="338" r:id="rId28"/>
    <p:sldId id="335" r:id="rId29"/>
    <p:sldId id="334" r:id="rId30"/>
    <p:sldId id="336" r:id="rId31"/>
    <p:sldId id="337" r:id="rId32"/>
    <p:sldId id="341" r:id="rId33"/>
    <p:sldId id="345" r:id="rId34"/>
    <p:sldId id="346" r:id="rId35"/>
    <p:sldId id="342" r:id="rId36"/>
    <p:sldId id="343" r:id="rId37"/>
    <p:sldId id="344" r:id="rId38"/>
    <p:sldId id="347" r:id="rId39"/>
    <p:sldId id="349" r:id="rId40"/>
    <p:sldId id="398" r:id="rId41"/>
    <p:sldId id="400" r:id="rId42"/>
    <p:sldId id="360" r:id="rId43"/>
    <p:sldId id="373" r:id="rId44"/>
    <p:sldId id="375" r:id="rId45"/>
    <p:sldId id="399" r:id="rId46"/>
    <p:sldId id="366" r:id="rId47"/>
    <p:sldId id="401" r:id="rId48"/>
    <p:sldId id="403" r:id="rId49"/>
    <p:sldId id="404" r:id="rId50"/>
    <p:sldId id="348" r:id="rId51"/>
    <p:sldId id="382" r:id="rId52"/>
    <p:sldId id="381" r:id="rId53"/>
    <p:sldId id="385" r:id="rId54"/>
    <p:sldId id="386" r:id="rId55"/>
    <p:sldId id="387" r:id="rId56"/>
    <p:sldId id="389" r:id="rId57"/>
    <p:sldId id="383" r:id="rId58"/>
    <p:sldId id="384" r:id="rId59"/>
    <p:sldId id="396" r:id="rId60"/>
    <p:sldId id="395" r:id="rId61"/>
    <p:sldId id="390" r:id="rId62"/>
    <p:sldId id="393" r:id="rId63"/>
    <p:sldId id="380" r:id="rId64"/>
    <p:sldId id="388" r:id="rId65"/>
    <p:sldId id="394" r:id="rId66"/>
    <p:sldId id="392" r:id="rId67"/>
    <p:sldId id="397" r:id="rId68"/>
    <p:sldId id="405" r:id="rId69"/>
    <p:sldId id="350" r:id="rId70"/>
    <p:sldId id="352" r:id="rId71"/>
    <p:sldId id="353" r:id="rId72"/>
    <p:sldId id="354" r:id="rId73"/>
    <p:sldId id="356" r:id="rId74"/>
    <p:sldId id="355" r:id="rId75"/>
    <p:sldId id="357" r:id="rId76"/>
    <p:sldId id="358" r:id="rId77"/>
    <p:sldId id="359" r:id="rId78"/>
    <p:sldId id="365" r:id="rId79"/>
    <p:sldId id="361" r:id="rId80"/>
    <p:sldId id="370" r:id="rId81"/>
    <p:sldId id="371" r:id="rId82"/>
    <p:sldId id="372" r:id="rId83"/>
    <p:sldId id="367" r:id="rId84"/>
    <p:sldId id="369" r:id="rId85"/>
    <p:sldId id="368" r:id="rId86"/>
    <p:sldId id="363" r:id="rId87"/>
    <p:sldId id="376" r:id="rId88"/>
    <p:sldId id="377" r:id="rId89"/>
    <p:sldId id="378" r:id="rId90"/>
    <p:sldId id="268" r:id="rId9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88F"/>
    <a:srgbClr val="107C10"/>
    <a:srgbClr val="008272"/>
    <a:srgbClr val="B4009E"/>
    <a:srgbClr val="002050"/>
    <a:srgbClr val="00BCF2"/>
    <a:srgbClr val="52525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83214" autoAdjust="0"/>
  </p:normalViewPr>
  <p:slideViewPr>
    <p:cSldViewPr>
      <p:cViewPr varScale="1">
        <p:scale>
          <a:sx n="82" d="100"/>
          <a:sy n="82" d="100"/>
        </p:scale>
        <p:origin x="768"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9" d="100"/>
          <a:sy n="99" d="100"/>
        </p:scale>
        <p:origin x="35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slide" Target="slides/slide81.xml"/><Relationship Id="rId16" Type="http://schemas.openxmlformats.org/officeDocument/2006/relationships/slide" Target="slides/slide8.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slide" Target="slides/slide71.xml"/><Relationship Id="rId5" Type="http://schemas.openxmlformats.org/officeDocument/2006/relationships/slideMaster" Target="slideMasters/slideMaster1.xml"/><Relationship Id="rId90" Type="http://schemas.openxmlformats.org/officeDocument/2006/relationships/slide" Target="slides/slide82.xml"/><Relationship Id="rId95" Type="http://schemas.openxmlformats.org/officeDocument/2006/relationships/presProps" Target="presProps.xml"/><Relationship Id="rId22" Type="http://schemas.openxmlformats.org/officeDocument/2006/relationships/slide" Target="slides/slide14.xml"/><Relationship Id="rId27" Type="http://schemas.openxmlformats.org/officeDocument/2006/relationships/slide" Target="slides/slide19.xml"/><Relationship Id="rId43" Type="http://schemas.openxmlformats.org/officeDocument/2006/relationships/slide" Target="slides/slide35.xml"/><Relationship Id="rId48" Type="http://schemas.openxmlformats.org/officeDocument/2006/relationships/slide" Target="slides/slide40.xml"/><Relationship Id="rId64" Type="http://schemas.openxmlformats.org/officeDocument/2006/relationships/slide" Target="slides/slide56.xml"/><Relationship Id="rId69" Type="http://schemas.openxmlformats.org/officeDocument/2006/relationships/slide" Target="slides/slide61.xml"/><Relationship Id="rId80" Type="http://schemas.openxmlformats.org/officeDocument/2006/relationships/slide" Target="slides/slide72.xml"/><Relationship Id="rId85" Type="http://schemas.openxmlformats.org/officeDocument/2006/relationships/slide" Target="slides/slide77.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slide" Target="slides/slide80.xml"/><Relationship Id="rId91" Type="http://schemas.openxmlformats.org/officeDocument/2006/relationships/slide" Target="slides/slide83.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94" Type="http://schemas.openxmlformats.org/officeDocument/2006/relationships/commentAuthors" Target="commentAuthors.xml"/><Relationship Id="rId99"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theme" Target="theme/theme1.xml"/><Relationship Id="rId7" Type="http://schemas.openxmlformats.org/officeDocument/2006/relationships/slideMaster" Target="slideMasters/slideMaster3.xml"/><Relationship Id="rId71" Type="http://schemas.openxmlformats.org/officeDocument/2006/relationships/slide" Target="slides/slide63.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slide" Target="slides/slide79.xml"/><Relationship Id="rId61" Type="http://schemas.openxmlformats.org/officeDocument/2006/relationships/slide" Target="slides/slide53.xml"/><Relationship Id="rId82" Type="http://schemas.openxmlformats.org/officeDocument/2006/relationships/slide" Target="slides/slide74.xml"/><Relationship Id="rId19" Type="http://schemas.openxmlformats.org/officeDocument/2006/relationships/slide" Target="slides/slide11.xml"/><Relationship Id="rId14" Type="http://schemas.openxmlformats.org/officeDocument/2006/relationships/slide" Target="slides/slide6.xml"/><Relationship Id="rId30" Type="http://schemas.openxmlformats.org/officeDocument/2006/relationships/slide" Target="slides/slide22.xml"/><Relationship Id="rId35" Type="http://schemas.openxmlformats.org/officeDocument/2006/relationships/slide" Target="slides/slide27.xml"/><Relationship Id="rId56" Type="http://schemas.openxmlformats.org/officeDocument/2006/relationships/slide" Target="slides/slide48.xml"/><Relationship Id="rId77" Type="http://schemas.openxmlformats.org/officeDocument/2006/relationships/slide" Target="slides/slide69.xml"/><Relationship Id="rId8" Type="http://schemas.openxmlformats.org/officeDocument/2006/relationships/slideMaster" Target="slideMasters/slideMaster4.xml"/><Relationship Id="rId51" Type="http://schemas.openxmlformats.org/officeDocument/2006/relationships/slide" Target="slides/slide43.xml"/><Relationship Id="rId72" Type="http://schemas.openxmlformats.org/officeDocument/2006/relationships/slide" Target="slides/slide64.xml"/><Relationship Id="rId93" Type="http://schemas.openxmlformats.org/officeDocument/2006/relationships/handoutMaster" Target="handoutMasters/handoutMaster1.xml"/><Relationship Id="rId9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Gupta (CANADA)" userId="21cbd873-977b-46b9-9e93-78c688961a76" providerId="ADAL" clId="{BB0F265D-750A-4EEA-89F3-BD0DCB4AB6FD}"/>
    <pc:docChg chg="undo custSel addSld delSld modSld sldOrd">
      <pc:chgData name="Mohit Gupta (CANADA)" userId="21cbd873-977b-46b9-9e93-78c688961a76" providerId="ADAL" clId="{BB0F265D-750A-4EEA-89F3-BD0DCB4AB6FD}" dt="2018-05-10T14:16:54.721" v="1348" actId="20577"/>
      <pc:docMkLst>
        <pc:docMk/>
      </pc:docMkLst>
      <pc:sldChg chg="modSp">
        <pc:chgData name="Mohit Gupta (CANADA)" userId="21cbd873-977b-46b9-9e93-78c688961a76" providerId="ADAL" clId="{BB0F265D-750A-4EEA-89F3-BD0DCB4AB6FD}" dt="2018-05-10T14:16:54.721" v="1348" actId="20577"/>
        <pc:sldMkLst>
          <pc:docMk/>
          <pc:sldMk cId="1765256263" sldId="316"/>
        </pc:sldMkLst>
        <pc:spChg chg="mod">
          <ac:chgData name="Mohit Gupta (CANADA)" userId="21cbd873-977b-46b9-9e93-78c688961a76" providerId="ADAL" clId="{BB0F265D-750A-4EEA-89F3-BD0DCB4AB6FD}" dt="2018-05-10T14:16:54.721" v="1348" actId="20577"/>
          <ac:spMkLst>
            <pc:docMk/>
            <pc:sldMk cId="1765256263" sldId="316"/>
            <ac:spMk id="2" creationId="{736A20C7-49C7-4655-BBF7-A7C807C077D7}"/>
          </ac:spMkLst>
        </pc:spChg>
      </pc:sldChg>
      <pc:sldChg chg="modNotesTx">
        <pc:chgData name="Mohit Gupta (CANADA)" userId="21cbd873-977b-46b9-9e93-78c688961a76" providerId="ADAL" clId="{BB0F265D-750A-4EEA-89F3-BD0DCB4AB6FD}" dt="2018-05-10T12:11:18.799" v="630" actId="20577"/>
        <pc:sldMkLst>
          <pc:docMk/>
          <pc:sldMk cId="1245049375" sldId="320"/>
        </pc:sldMkLst>
      </pc:sldChg>
      <pc:sldChg chg="modNotesTx">
        <pc:chgData name="Mohit Gupta (CANADA)" userId="21cbd873-977b-46b9-9e93-78c688961a76" providerId="ADAL" clId="{BB0F265D-750A-4EEA-89F3-BD0DCB4AB6FD}" dt="2018-05-10T12:11:04.982" v="623" actId="20577"/>
        <pc:sldMkLst>
          <pc:docMk/>
          <pc:sldMk cId="3817737135" sldId="324"/>
        </pc:sldMkLst>
      </pc:sldChg>
      <pc:sldChg chg="del">
        <pc:chgData name="Mohit Gupta (CANADA)" userId="21cbd873-977b-46b9-9e93-78c688961a76" providerId="ADAL" clId="{BB0F265D-750A-4EEA-89F3-BD0DCB4AB6FD}" dt="2018-05-10T12:10:50.010" v="616" actId="2696"/>
        <pc:sldMkLst>
          <pc:docMk/>
          <pc:sldMk cId="3742202844" sldId="330"/>
        </pc:sldMkLst>
      </pc:sldChg>
      <pc:sldChg chg="modSp modNotesTx">
        <pc:chgData name="Mohit Gupta (CANADA)" userId="21cbd873-977b-46b9-9e93-78c688961a76" providerId="ADAL" clId="{BB0F265D-750A-4EEA-89F3-BD0DCB4AB6FD}" dt="2018-05-10T13:52:18.303" v="1236" actId="20577"/>
        <pc:sldMkLst>
          <pc:docMk/>
          <pc:sldMk cId="1775153948" sldId="332"/>
        </pc:sldMkLst>
        <pc:spChg chg="mod">
          <ac:chgData name="Mohit Gupta (CANADA)" userId="21cbd873-977b-46b9-9e93-78c688961a76" providerId="ADAL" clId="{BB0F265D-750A-4EEA-89F3-BD0DCB4AB6FD}" dt="2018-05-10T13:52:18.303" v="1236" actId="20577"/>
          <ac:spMkLst>
            <pc:docMk/>
            <pc:sldMk cId="1775153948" sldId="332"/>
            <ac:spMk id="3" creationId="{8F841A57-4514-4FC7-8BCB-411425F67923}"/>
          </ac:spMkLst>
        </pc:spChg>
      </pc:sldChg>
      <pc:sldChg chg="modSp">
        <pc:chgData name="Mohit Gupta (CANADA)" userId="21cbd873-977b-46b9-9e93-78c688961a76" providerId="ADAL" clId="{BB0F265D-750A-4EEA-89F3-BD0DCB4AB6FD}" dt="2018-05-10T11:35:21.576" v="32" actId="20577"/>
        <pc:sldMkLst>
          <pc:docMk/>
          <pc:sldMk cId="3168825969" sldId="333"/>
        </pc:sldMkLst>
        <pc:spChg chg="mod">
          <ac:chgData name="Mohit Gupta (CANADA)" userId="21cbd873-977b-46b9-9e93-78c688961a76" providerId="ADAL" clId="{BB0F265D-750A-4EEA-89F3-BD0DCB4AB6FD}" dt="2018-05-10T11:35:21.576" v="32" actId="20577"/>
          <ac:spMkLst>
            <pc:docMk/>
            <pc:sldMk cId="3168825969" sldId="333"/>
            <ac:spMk id="7" creationId="{BC01B828-CA67-4C38-962A-F7831EBFCB05}"/>
          </ac:spMkLst>
        </pc:spChg>
      </pc:sldChg>
      <pc:sldChg chg="addSp modSp">
        <pc:chgData name="Mohit Gupta (CANADA)" userId="21cbd873-977b-46b9-9e93-78c688961a76" providerId="ADAL" clId="{BB0F265D-750A-4EEA-89F3-BD0DCB4AB6FD}" dt="2018-05-10T11:57:04.108" v="498" actId="20577"/>
        <pc:sldMkLst>
          <pc:docMk/>
          <pc:sldMk cId="2243403311" sldId="334"/>
        </pc:sldMkLst>
        <pc:spChg chg="mod">
          <ac:chgData name="Mohit Gupta (CANADA)" userId="21cbd873-977b-46b9-9e93-78c688961a76" providerId="ADAL" clId="{BB0F265D-750A-4EEA-89F3-BD0DCB4AB6FD}" dt="2018-05-10T11:57:04.108" v="498" actId="20577"/>
          <ac:spMkLst>
            <pc:docMk/>
            <pc:sldMk cId="2243403311" sldId="334"/>
            <ac:spMk id="7" creationId="{BC01B828-CA67-4C38-962A-F7831EBFCB05}"/>
          </ac:spMkLst>
        </pc:spChg>
        <pc:picChg chg="add mod">
          <ac:chgData name="Mohit Gupta (CANADA)" userId="21cbd873-977b-46b9-9e93-78c688961a76" providerId="ADAL" clId="{BB0F265D-750A-4EEA-89F3-BD0DCB4AB6FD}" dt="2018-05-10T11:56:54.246" v="495" actId="1076"/>
          <ac:picMkLst>
            <pc:docMk/>
            <pc:sldMk cId="2243403311" sldId="334"/>
            <ac:picMk id="3" creationId="{864E646B-A7AF-4B2D-B4FA-E0E15F40E517}"/>
          </ac:picMkLst>
        </pc:picChg>
      </pc:sldChg>
      <pc:sldChg chg="modSp modNotesTx">
        <pc:chgData name="Mohit Gupta (CANADA)" userId="21cbd873-977b-46b9-9e93-78c688961a76" providerId="ADAL" clId="{BB0F265D-750A-4EEA-89F3-BD0DCB4AB6FD}" dt="2018-05-10T11:54:50.254" v="481" actId="1440"/>
        <pc:sldMkLst>
          <pc:docMk/>
          <pc:sldMk cId="1592166111" sldId="335"/>
        </pc:sldMkLst>
        <pc:spChg chg="mod">
          <ac:chgData name="Mohit Gupta (CANADA)" userId="21cbd873-977b-46b9-9e93-78c688961a76" providerId="ADAL" clId="{BB0F265D-750A-4EEA-89F3-BD0DCB4AB6FD}" dt="2018-05-10T11:54:37.495" v="478" actId="14100"/>
          <ac:spMkLst>
            <pc:docMk/>
            <pc:sldMk cId="1592166111" sldId="335"/>
            <ac:spMk id="7" creationId="{BC01B828-CA67-4C38-962A-F7831EBFCB05}"/>
          </ac:spMkLst>
        </pc:spChg>
        <pc:picChg chg="mod">
          <ac:chgData name="Mohit Gupta (CANADA)" userId="21cbd873-977b-46b9-9e93-78c688961a76" providerId="ADAL" clId="{BB0F265D-750A-4EEA-89F3-BD0DCB4AB6FD}" dt="2018-05-10T11:54:50.254" v="481" actId="1440"/>
          <ac:picMkLst>
            <pc:docMk/>
            <pc:sldMk cId="1592166111" sldId="335"/>
            <ac:picMk id="5" creationId="{287C4ED2-1A48-43B4-9373-34DBC86E32C0}"/>
          </ac:picMkLst>
        </pc:picChg>
      </pc:sldChg>
      <pc:sldChg chg="addSp modSp">
        <pc:chgData name="Mohit Gupta (CANADA)" userId="21cbd873-977b-46b9-9e93-78c688961a76" providerId="ADAL" clId="{BB0F265D-750A-4EEA-89F3-BD0DCB4AB6FD}" dt="2018-05-10T11:58:22.843" v="542" actId="20577"/>
        <pc:sldMkLst>
          <pc:docMk/>
          <pc:sldMk cId="2170718771" sldId="336"/>
        </pc:sldMkLst>
        <pc:spChg chg="mod">
          <ac:chgData name="Mohit Gupta (CANADA)" userId="21cbd873-977b-46b9-9e93-78c688961a76" providerId="ADAL" clId="{BB0F265D-750A-4EEA-89F3-BD0DCB4AB6FD}" dt="2018-05-10T11:58:22.843" v="542" actId="20577"/>
          <ac:spMkLst>
            <pc:docMk/>
            <pc:sldMk cId="2170718771" sldId="336"/>
            <ac:spMk id="7" creationId="{BC01B828-CA67-4C38-962A-F7831EBFCB05}"/>
          </ac:spMkLst>
        </pc:spChg>
        <pc:picChg chg="add mod">
          <ac:chgData name="Mohit Gupta (CANADA)" userId="21cbd873-977b-46b9-9e93-78c688961a76" providerId="ADAL" clId="{BB0F265D-750A-4EEA-89F3-BD0DCB4AB6FD}" dt="2018-05-10T11:57:56.038" v="507" actId="1440"/>
          <ac:picMkLst>
            <pc:docMk/>
            <pc:sldMk cId="2170718771" sldId="336"/>
            <ac:picMk id="3" creationId="{560C2C65-92FE-440B-B45F-14FA62788D9F}"/>
          </ac:picMkLst>
        </pc:picChg>
      </pc:sldChg>
      <pc:sldChg chg="modSp">
        <pc:chgData name="Mohit Gupta (CANADA)" userId="21cbd873-977b-46b9-9e93-78c688961a76" providerId="ADAL" clId="{BB0F265D-750A-4EEA-89F3-BD0DCB4AB6FD}" dt="2018-05-10T11:59:13.725" v="562" actId="20577"/>
        <pc:sldMkLst>
          <pc:docMk/>
          <pc:sldMk cId="3937318673" sldId="337"/>
        </pc:sldMkLst>
        <pc:spChg chg="mod">
          <ac:chgData name="Mohit Gupta (CANADA)" userId="21cbd873-977b-46b9-9e93-78c688961a76" providerId="ADAL" clId="{BB0F265D-750A-4EEA-89F3-BD0DCB4AB6FD}" dt="2018-05-10T11:59:05.817" v="559" actId="404"/>
          <ac:spMkLst>
            <pc:docMk/>
            <pc:sldMk cId="3937318673" sldId="337"/>
            <ac:spMk id="2" creationId="{485E6E64-8A00-443F-A05E-6ADF469C00DE}"/>
          </ac:spMkLst>
        </pc:spChg>
        <pc:spChg chg="mod">
          <ac:chgData name="Mohit Gupta (CANADA)" userId="21cbd873-977b-46b9-9e93-78c688961a76" providerId="ADAL" clId="{BB0F265D-750A-4EEA-89F3-BD0DCB4AB6FD}" dt="2018-05-10T11:59:13.725" v="562" actId="20577"/>
          <ac:spMkLst>
            <pc:docMk/>
            <pc:sldMk cId="3937318673" sldId="337"/>
            <ac:spMk id="4" creationId="{0E76E6C9-B689-4AE1-B6D3-B932CA7083D7}"/>
          </ac:spMkLst>
        </pc:spChg>
      </pc:sldChg>
      <pc:sldChg chg="modSp modNotesTx">
        <pc:chgData name="Mohit Gupta (CANADA)" userId="21cbd873-977b-46b9-9e93-78c688961a76" providerId="ADAL" clId="{BB0F265D-750A-4EEA-89F3-BD0DCB4AB6FD}" dt="2018-05-10T11:54:55.557" v="482" actId="1440"/>
        <pc:sldMkLst>
          <pc:docMk/>
          <pc:sldMk cId="2629610691" sldId="338"/>
        </pc:sldMkLst>
        <pc:spChg chg="mod">
          <ac:chgData name="Mohit Gupta (CANADA)" userId="21cbd873-977b-46b9-9e93-78c688961a76" providerId="ADAL" clId="{BB0F265D-750A-4EEA-89F3-BD0DCB4AB6FD}" dt="2018-05-10T11:45:12.031" v="461" actId="20577"/>
          <ac:spMkLst>
            <pc:docMk/>
            <pc:sldMk cId="2629610691" sldId="338"/>
            <ac:spMk id="7" creationId="{BC01B828-CA67-4C38-962A-F7831EBFCB05}"/>
          </ac:spMkLst>
        </pc:spChg>
        <pc:picChg chg="mod">
          <ac:chgData name="Mohit Gupta (CANADA)" userId="21cbd873-977b-46b9-9e93-78c688961a76" providerId="ADAL" clId="{BB0F265D-750A-4EEA-89F3-BD0DCB4AB6FD}" dt="2018-05-10T11:54:55.557" v="482" actId="1440"/>
          <ac:picMkLst>
            <pc:docMk/>
            <pc:sldMk cId="2629610691" sldId="338"/>
            <ac:picMk id="5" creationId="{E446F343-5017-40FF-A3E0-00B263732834}"/>
          </ac:picMkLst>
        </pc:picChg>
      </pc:sldChg>
      <pc:sldChg chg="addSp modSp">
        <pc:chgData name="Mohit Gupta (CANADA)" userId="21cbd873-977b-46b9-9e93-78c688961a76" providerId="ADAL" clId="{BB0F265D-750A-4EEA-89F3-BD0DCB4AB6FD}" dt="2018-05-10T13:53:42.778" v="1237" actId="14100"/>
        <pc:sldMkLst>
          <pc:docMk/>
          <pc:sldMk cId="3541654430" sldId="339"/>
        </pc:sldMkLst>
        <pc:spChg chg="mod">
          <ac:chgData name="Mohit Gupta (CANADA)" userId="21cbd873-977b-46b9-9e93-78c688961a76" providerId="ADAL" clId="{BB0F265D-750A-4EEA-89F3-BD0DCB4AB6FD}" dt="2018-05-10T11:33:50.070" v="2" actId="20577"/>
          <ac:spMkLst>
            <pc:docMk/>
            <pc:sldMk cId="3541654430" sldId="339"/>
            <ac:spMk id="2" creationId="{485E6E64-8A00-443F-A05E-6ADF469C00DE}"/>
          </ac:spMkLst>
        </pc:spChg>
        <pc:spChg chg="mod">
          <ac:chgData name="Mohit Gupta (CANADA)" userId="21cbd873-977b-46b9-9e93-78c688961a76" providerId="ADAL" clId="{BB0F265D-750A-4EEA-89F3-BD0DCB4AB6FD}" dt="2018-05-10T13:53:42.778" v="1237" actId="14100"/>
          <ac:spMkLst>
            <pc:docMk/>
            <pc:sldMk cId="3541654430" sldId="339"/>
            <ac:spMk id="7" creationId="{BC01B828-CA67-4C38-962A-F7831EBFCB05}"/>
          </ac:spMkLst>
        </pc:spChg>
        <pc:picChg chg="add mod">
          <ac:chgData name="Mohit Gupta (CANADA)" userId="21cbd873-977b-46b9-9e93-78c688961a76" providerId="ADAL" clId="{BB0F265D-750A-4EEA-89F3-BD0DCB4AB6FD}" dt="2018-05-10T11:55:07.049" v="485" actId="1440"/>
          <ac:picMkLst>
            <pc:docMk/>
            <pc:sldMk cId="3541654430" sldId="339"/>
            <ac:picMk id="4" creationId="{D263442D-26D9-4816-8AFF-7571447A9E4D}"/>
          </ac:picMkLst>
        </pc:picChg>
      </pc:sldChg>
      <pc:sldChg chg="addSp modSp modNotesTx">
        <pc:chgData name="Mohit Gupta (CANADA)" userId="21cbd873-977b-46b9-9e93-78c688961a76" providerId="ADAL" clId="{BB0F265D-750A-4EEA-89F3-BD0DCB4AB6FD}" dt="2018-05-10T11:55:02.105" v="484" actId="1440"/>
        <pc:sldMkLst>
          <pc:docMk/>
          <pc:sldMk cId="2843645360" sldId="340"/>
        </pc:sldMkLst>
        <pc:spChg chg="mod">
          <ac:chgData name="Mohit Gupta (CANADA)" userId="21cbd873-977b-46b9-9e93-78c688961a76" providerId="ADAL" clId="{BB0F265D-750A-4EEA-89F3-BD0DCB4AB6FD}" dt="2018-05-10T11:41:24.572" v="176" actId="20577"/>
          <ac:spMkLst>
            <pc:docMk/>
            <pc:sldMk cId="2843645360" sldId="340"/>
            <ac:spMk id="7" creationId="{BC01B828-CA67-4C38-962A-F7831EBFCB05}"/>
          </ac:spMkLst>
        </pc:spChg>
        <pc:picChg chg="mod">
          <ac:chgData name="Mohit Gupta (CANADA)" userId="21cbd873-977b-46b9-9e93-78c688961a76" providerId="ADAL" clId="{BB0F265D-750A-4EEA-89F3-BD0DCB4AB6FD}" dt="2018-05-10T11:55:02.105" v="484" actId="1440"/>
          <ac:picMkLst>
            <pc:docMk/>
            <pc:sldMk cId="2843645360" sldId="340"/>
            <ac:picMk id="3" creationId="{6809E1F9-FB8E-40FB-ABC9-40F96C297921}"/>
          </ac:picMkLst>
        </pc:picChg>
        <pc:picChg chg="add mod">
          <ac:chgData name="Mohit Gupta (CANADA)" userId="21cbd873-977b-46b9-9e93-78c688961a76" providerId="ADAL" clId="{BB0F265D-750A-4EEA-89F3-BD0DCB4AB6FD}" dt="2018-05-10T11:55:00.153" v="483" actId="1440"/>
          <ac:picMkLst>
            <pc:docMk/>
            <pc:sldMk cId="2843645360" sldId="340"/>
            <ac:picMk id="4" creationId="{43B83495-0E7D-4668-B7E4-65E6C0BE6452}"/>
          </ac:picMkLst>
        </pc:picChg>
      </pc:sldChg>
      <pc:sldChg chg="delSp modSp">
        <pc:chgData name="Mohit Gupta (CANADA)" userId="21cbd873-977b-46b9-9e93-78c688961a76" providerId="ADAL" clId="{BB0F265D-750A-4EEA-89F3-BD0DCB4AB6FD}" dt="2018-05-10T13:58:08.283" v="1343" actId="14100"/>
        <pc:sldMkLst>
          <pc:docMk/>
          <pc:sldMk cId="4204072448" sldId="341"/>
        </pc:sldMkLst>
        <pc:spChg chg="mod">
          <ac:chgData name="Mohit Gupta (CANADA)" userId="21cbd873-977b-46b9-9e93-78c688961a76" providerId="ADAL" clId="{BB0F265D-750A-4EEA-89F3-BD0DCB4AB6FD}" dt="2018-05-10T13:58:08.283" v="1343" actId="14100"/>
          <ac:spMkLst>
            <pc:docMk/>
            <pc:sldMk cId="4204072448" sldId="341"/>
            <ac:spMk id="3" creationId="{67390107-C98C-4BB7-AD69-9462861FFE29}"/>
          </ac:spMkLst>
        </pc:spChg>
        <pc:spChg chg="del">
          <ac:chgData name="Mohit Gupta (CANADA)" userId="21cbd873-977b-46b9-9e93-78c688961a76" providerId="ADAL" clId="{BB0F265D-750A-4EEA-89F3-BD0DCB4AB6FD}" dt="2018-05-10T11:59:27.013" v="563" actId="478"/>
          <ac:spMkLst>
            <pc:docMk/>
            <pc:sldMk cId="4204072448" sldId="341"/>
            <ac:spMk id="4" creationId="{CBF75995-2C1A-4734-9FE5-45967E429413}"/>
          </ac:spMkLst>
        </pc:spChg>
        <pc:picChg chg="mod">
          <ac:chgData name="Mohit Gupta (CANADA)" userId="21cbd873-977b-46b9-9e93-78c688961a76" providerId="ADAL" clId="{BB0F265D-750A-4EEA-89F3-BD0DCB4AB6FD}" dt="2018-05-10T11:59:45.055" v="569" actId="1440"/>
          <ac:picMkLst>
            <pc:docMk/>
            <pc:sldMk cId="4204072448" sldId="341"/>
            <ac:picMk id="9" creationId="{1B50FC95-B0D2-4A57-975F-AD944A047055}"/>
          </ac:picMkLst>
        </pc:picChg>
      </pc:sldChg>
      <pc:sldChg chg="delSp modSp">
        <pc:chgData name="Mohit Gupta (CANADA)" userId="21cbd873-977b-46b9-9e93-78c688961a76" providerId="ADAL" clId="{BB0F265D-750A-4EEA-89F3-BD0DCB4AB6FD}" dt="2018-05-10T12:28:21.356" v="1096" actId="20577"/>
        <pc:sldMkLst>
          <pc:docMk/>
          <pc:sldMk cId="832303128" sldId="342"/>
        </pc:sldMkLst>
        <pc:spChg chg="mod">
          <ac:chgData name="Mohit Gupta (CANADA)" userId="21cbd873-977b-46b9-9e93-78c688961a76" providerId="ADAL" clId="{BB0F265D-750A-4EEA-89F3-BD0DCB4AB6FD}" dt="2018-05-10T12:28:21.356" v="1096" actId="20577"/>
          <ac:spMkLst>
            <pc:docMk/>
            <pc:sldMk cId="832303128" sldId="342"/>
            <ac:spMk id="3" creationId="{67390107-C98C-4BB7-AD69-9462861FFE29}"/>
          </ac:spMkLst>
        </pc:spChg>
        <pc:spChg chg="del">
          <ac:chgData name="Mohit Gupta (CANADA)" userId="21cbd873-977b-46b9-9e93-78c688961a76" providerId="ADAL" clId="{BB0F265D-750A-4EEA-89F3-BD0DCB4AB6FD}" dt="2018-05-10T12:28:03.801" v="1084" actId="478"/>
          <ac:spMkLst>
            <pc:docMk/>
            <pc:sldMk cId="832303128" sldId="342"/>
            <ac:spMk id="4" creationId="{CBF75995-2C1A-4734-9FE5-45967E429413}"/>
          </ac:spMkLst>
        </pc:spChg>
      </pc:sldChg>
      <pc:sldChg chg="modSp ord">
        <pc:chgData name="Mohit Gupta (CANADA)" userId="21cbd873-977b-46b9-9e93-78c688961a76" providerId="ADAL" clId="{BB0F265D-750A-4EEA-89F3-BD0DCB4AB6FD}" dt="2018-05-10T12:30:38.735" v="1162" actId="1036"/>
        <pc:sldMkLst>
          <pc:docMk/>
          <pc:sldMk cId="2918274039" sldId="343"/>
        </pc:sldMkLst>
        <pc:spChg chg="mod">
          <ac:chgData name="Mohit Gupta (CANADA)" userId="21cbd873-977b-46b9-9e93-78c688961a76" providerId="ADAL" clId="{BB0F265D-750A-4EEA-89F3-BD0DCB4AB6FD}" dt="2018-05-10T12:29:55.475" v="1148" actId="20577"/>
          <ac:spMkLst>
            <pc:docMk/>
            <pc:sldMk cId="2918274039" sldId="343"/>
            <ac:spMk id="2" creationId="{D5870ACE-C2A5-4750-A1C1-904CB6AD95C1}"/>
          </ac:spMkLst>
        </pc:spChg>
        <pc:spChg chg="mod">
          <ac:chgData name="Mohit Gupta (CANADA)" userId="21cbd873-977b-46b9-9e93-78c688961a76" providerId="ADAL" clId="{BB0F265D-750A-4EEA-89F3-BD0DCB4AB6FD}" dt="2018-05-10T12:30:30.752" v="1157" actId="6549"/>
          <ac:spMkLst>
            <pc:docMk/>
            <pc:sldMk cId="2918274039" sldId="343"/>
            <ac:spMk id="3" creationId="{67390107-C98C-4BB7-AD69-9462861FFE29}"/>
          </ac:spMkLst>
        </pc:spChg>
        <pc:graphicFrameChg chg="mod modGraphic">
          <ac:chgData name="Mohit Gupta (CANADA)" userId="21cbd873-977b-46b9-9e93-78c688961a76" providerId="ADAL" clId="{BB0F265D-750A-4EEA-89F3-BD0DCB4AB6FD}" dt="2018-05-10T12:30:38.735" v="1162" actId="1036"/>
          <ac:graphicFrameMkLst>
            <pc:docMk/>
            <pc:sldMk cId="2918274039" sldId="343"/>
            <ac:graphicFrameMk id="7" creationId="{CFF3129B-4FCC-4AF0-8F16-7C13504C5032}"/>
          </ac:graphicFrameMkLst>
        </pc:graphicFrameChg>
      </pc:sldChg>
      <pc:sldChg chg="modSp ord">
        <pc:chgData name="Mohit Gupta (CANADA)" userId="21cbd873-977b-46b9-9e93-78c688961a76" providerId="ADAL" clId="{BB0F265D-750A-4EEA-89F3-BD0DCB4AB6FD}" dt="2018-05-10T12:30:15.007" v="1152" actId="20577"/>
        <pc:sldMkLst>
          <pc:docMk/>
          <pc:sldMk cId="1891588914" sldId="344"/>
        </pc:sldMkLst>
        <pc:spChg chg="mod">
          <ac:chgData name="Mohit Gupta (CANADA)" userId="21cbd873-977b-46b9-9e93-78c688961a76" providerId="ADAL" clId="{BB0F265D-750A-4EEA-89F3-BD0DCB4AB6FD}" dt="2018-05-10T12:30:09.337" v="1151" actId="20577"/>
          <ac:spMkLst>
            <pc:docMk/>
            <pc:sldMk cId="1891588914" sldId="344"/>
            <ac:spMk id="2" creationId="{D5870ACE-C2A5-4750-A1C1-904CB6AD95C1}"/>
          </ac:spMkLst>
        </pc:spChg>
        <pc:graphicFrameChg chg="modGraphic">
          <ac:chgData name="Mohit Gupta (CANADA)" userId="21cbd873-977b-46b9-9e93-78c688961a76" providerId="ADAL" clId="{BB0F265D-750A-4EEA-89F3-BD0DCB4AB6FD}" dt="2018-05-10T12:30:15.007" v="1152" actId="20577"/>
          <ac:graphicFrameMkLst>
            <pc:docMk/>
            <pc:sldMk cId="1891588914" sldId="344"/>
            <ac:graphicFrameMk id="7" creationId="{CFF3129B-4FCC-4AF0-8F16-7C13504C5032}"/>
          </ac:graphicFrameMkLst>
        </pc:graphicFrameChg>
      </pc:sldChg>
      <pc:sldChg chg="modSp add modNotesTx">
        <pc:chgData name="Mohit Gupta (CANADA)" userId="21cbd873-977b-46b9-9e93-78c688961a76" providerId="ADAL" clId="{BB0F265D-750A-4EEA-89F3-BD0DCB4AB6FD}" dt="2018-05-10T12:10:34.565" v="613" actId="20577"/>
        <pc:sldMkLst>
          <pc:docMk/>
          <pc:sldMk cId="1683368637" sldId="345"/>
        </pc:sldMkLst>
        <pc:spChg chg="mod">
          <ac:chgData name="Mohit Gupta (CANADA)" userId="21cbd873-977b-46b9-9e93-78c688961a76" providerId="ADAL" clId="{BB0F265D-750A-4EEA-89F3-BD0DCB4AB6FD}" dt="2018-05-10T12:02:30.639" v="602" actId="313"/>
          <ac:spMkLst>
            <pc:docMk/>
            <pc:sldMk cId="1683368637" sldId="345"/>
            <ac:spMk id="2" creationId="{75FB6999-D19A-4809-9542-1E8EF4967B57}"/>
          </ac:spMkLst>
        </pc:spChg>
        <pc:spChg chg="mod">
          <ac:chgData name="Mohit Gupta (CANADA)" userId="21cbd873-977b-46b9-9e93-78c688961a76" providerId="ADAL" clId="{BB0F265D-750A-4EEA-89F3-BD0DCB4AB6FD}" dt="2018-05-10T12:01:50.011" v="601" actId="20577"/>
          <ac:spMkLst>
            <pc:docMk/>
            <pc:sldMk cId="1683368637" sldId="345"/>
            <ac:spMk id="3" creationId="{01C39D7F-9436-4C49-B912-0632C5B4E6A5}"/>
          </ac:spMkLst>
        </pc:spChg>
      </pc:sldChg>
      <pc:sldChg chg="add del">
        <pc:chgData name="Mohit Gupta (CANADA)" userId="21cbd873-977b-46b9-9e93-78c688961a76" providerId="ADAL" clId="{BB0F265D-750A-4EEA-89F3-BD0DCB4AB6FD}" dt="2018-05-10T12:11:37.933" v="632"/>
        <pc:sldMkLst>
          <pc:docMk/>
          <pc:sldMk cId="1047537644" sldId="346"/>
        </pc:sldMkLst>
      </pc:sldChg>
      <pc:sldChg chg="modSp add modNotesTx">
        <pc:chgData name="Mohit Gupta (CANADA)" userId="21cbd873-977b-46b9-9e93-78c688961a76" providerId="ADAL" clId="{BB0F265D-750A-4EEA-89F3-BD0DCB4AB6FD}" dt="2018-05-10T12:13:41.029" v="1058" actId="20577"/>
        <pc:sldMkLst>
          <pc:docMk/>
          <pc:sldMk cId="1491303079" sldId="346"/>
        </pc:sldMkLst>
        <pc:spChg chg="mod">
          <ac:chgData name="Mohit Gupta (CANADA)" userId="21cbd873-977b-46b9-9e93-78c688961a76" providerId="ADAL" clId="{BB0F265D-750A-4EEA-89F3-BD0DCB4AB6FD}" dt="2018-05-10T12:13:24.272" v="962" actId="20577"/>
          <ac:spMkLst>
            <pc:docMk/>
            <pc:sldMk cId="1491303079" sldId="346"/>
            <ac:spMk id="2" creationId="{03EFBA60-21D8-4761-B5BF-89CDE8A38A5E}"/>
          </ac:spMkLst>
        </pc:spChg>
        <pc:spChg chg="mod">
          <ac:chgData name="Mohit Gupta (CANADA)" userId="21cbd873-977b-46b9-9e93-78c688961a76" providerId="ADAL" clId="{BB0F265D-750A-4EEA-89F3-BD0DCB4AB6FD}" dt="2018-05-10T12:11:45.084" v="651" actId="20577"/>
          <ac:spMkLst>
            <pc:docMk/>
            <pc:sldMk cId="1491303079" sldId="346"/>
            <ac:spMk id="3" creationId="{E35110A8-C1D8-484E-92C8-2F862C56F3B1}"/>
          </ac:spMkLst>
        </pc:spChg>
      </pc:sldChg>
      <pc:sldChg chg="add del">
        <pc:chgData name="Mohit Gupta (CANADA)" userId="21cbd873-977b-46b9-9e93-78c688961a76" providerId="ADAL" clId="{BB0F265D-750A-4EEA-89F3-BD0DCB4AB6FD}" dt="2018-05-10T12:31:07.217" v="1164"/>
        <pc:sldMkLst>
          <pc:docMk/>
          <pc:sldMk cId="205348206" sldId="347"/>
        </pc:sldMkLst>
      </pc:sldChg>
      <pc:sldChg chg="modSp add">
        <pc:chgData name="Mohit Gupta (CANADA)" userId="21cbd873-977b-46b9-9e93-78c688961a76" providerId="ADAL" clId="{BB0F265D-750A-4EEA-89F3-BD0DCB4AB6FD}" dt="2018-05-10T12:32:04.437" v="1224" actId="20577"/>
        <pc:sldMkLst>
          <pc:docMk/>
          <pc:sldMk cId="1366251551" sldId="347"/>
        </pc:sldMkLst>
        <pc:spChg chg="mod">
          <ac:chgData name="Mohit Gupta (CANADA)" userId="21cbd873-977b-46b9-9e93-78c688961a76" providerId="ADAL" clId="{BB0F265D-750A-4EEA-89F3-BD0DCB4AB6FD}" dt="2018-05-10T12:31:41.597" v="1217" actId="20577"/>
          <ac:spMkLst>
            <pc:docMk/>
            <pc:sldMk cId="1366251551" sldId="347"/>
            <ac:spMk id="2" creationId="{3332EB26-4E01-4E7F-BD9B-FEAE6A212DDB}"/>
          </ac:spMkLst>
        </pc:spChg>
        <pc:spChg chg="mod">
          <ac:chgData name="Mohit Gupta (CANADA)" userId="21cbd873-977b-46b9-9e93-78c688961a76" providerId="ADAL" clId="{BB0F265D-750A-4EEA-89F3-BD0DCB4AB6FD}" dt="2018-05-10T12:32:04.437" v="1224" actId="20577"/>
          <ac:spMkLst>
            <pc:docMk/>
            <pc:sldMk cId="1366251551" sldId="347"/>
            <ac:spMk id="3" creationId="{59721415-2135-4C9E-9530-58764A5DE6FF}"/>
          </ac:spMkLst>
        </pc:spChg>
      </pc:sldChg>
      <pc:sldChg chg="modSp add del">
        <pc:chgData name="Mohit Gupta (CANADA)" userId="21cbd873-977b-46b9-9e93-78c688961a76" providerId="ADAL" clId="{BB0F265D-750A-4EEA-89F3-BD0DCB4AB6FD}" dt="2018-05-10T12:31:28.415" v="1197" actId="2696"/>
        <pc:sldMkLst>
          <pc:docMk/>
          <pc:sldMk cId="1649384587" sldId="347"/>
        </pc:sldMkLst>
        <pc:spChg chg="mod">
          <ac:chgData name="Mohit Gupta (CANADA)" userId="21cbd873-977b-46b9-9e93-78c688961a76" providerId="ADAL" clId="{BB0F265D-750A-4EEA-89F3-BD0DCB4AB6FD}" dt="2018-05-10T12:31:18.220" v="1196" actId="20577"/>
          <ac:spMkLst>
            <pc:docMk/>
            <pc:sldMk cId="1649384587" sldId="347"/>
            <ac:spMk id="3" creationId="{1E4DC3A6-CBA4-498E-9C3C-8F26DEAE412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2021-05-26 2:58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2021-05-26 2:54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525532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will not be able set the expression by selecting the Source, Transform or the Destination. </a:t>
            </a:r>
          </a:p>
          <a:p>
            <a:r>
              <a:rPr lang="en-CA" dirty="0"/>
              <a:t>You need to click on the canvas area or select the Data Flow Task from the Control tab in Visual Studio and then set the expressions that way.</a:t>
            </a:r>
          </a:p>
          <a:p>
            <a:r>
              <a:rPr lang="en-CA" dirty="0"/>
              <a:t>https://msdn.microsoft.com/en-us/library/ms136104.aspx</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172523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576220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621757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082816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152426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 https://docs.microsoft.com/en-ca/sql/integration-services/security/access-control-for-sensitive-data-in-packages </a:t>
            </a:r>
          </a:p>
          <a:p>
            <a:endParaRPr lang="en-CA" dirty="0"/>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399370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Demo: Module 03: Variables, Expressions &amp; Parameters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041661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Handy tool for getting connection strings: http://www.connectionstrings.com</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811350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879864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 https://docs.microsoft.com/en-ca/sql/integration-services/security/access-control-for-sensitive-data-in-packages </a:t>
            </a:r>
          </a:p>
          <a:p>
            <a:endParaRPr lang="en-CA" dirty="0"/>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270793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8595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 https://docs.microsoft.com/en-ca/sql/integration-services/security/access-control-for-sensitive-data-in-packages </a:t>
            </a:r>
          </a:p>
          <a:p>
            <a:endParaRPr lang="en-CA" dirty="0"/>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909042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96495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https://docs.microsoft.com/en-us/sql/integration-services/control-flow/execute-sql-task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957425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974981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96495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https://docs.microsoft.com/en-us/sql/integration-services/control-flow/expression-task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362417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https://docs.microsoft.com/en-us/sql/integration-services/control-flow/for-loop-container?view=sql-server-2017 </a:t>
            </a:r>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761390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https://docs.microsoft.com/en-us/sql/integration-services/control-flow/for-loop-container?view=sql-server-2017 </a:t>
            </a:r>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979676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Create Task to Truncate </a:t>
            </a:r>
            <a:r>
              <a:rPr lang="en-US" dirty="0" err="1"/>
              <a:t>dbo.Test</a:t>
            </a:r>
            <a:r>
              <a:rPr lang="en-US" dirty="0"/>
              <a:t> Table – If table does not exist create a dummy table </a:t>
            </a:r>
            <a:r>
              <a:rPr lang="en-US" dirty="0" err="1"/>
              <a:t>dbo.test</a:t>
            </a:r>
            <a:r>
              <a:rPr lang="en-US" dirty="0"/>
              <a:t>(col1 int).</a:t>
            </a:r>
          </a:p>
          <a:p>
            <a:pPr marL="228600" indent="-228600">
              <a:buAutoNum type="arabicPeriod"/>
            </a:pPr>
            <a:r>
              <a:rPr lang="en-US" dirty="0"/>
              <a:t>Create a loop container that runs from 1 – 10.</a:t>
            </a:r>
          </a:p>
          <a:p>
            <a:pPr marL="228600" indent="-228600">
              <a:buAutoNum type="arabicPeriod"/>
            </a:pPr>
            <a:r>
              <a:rPr lang="en-US" dirty="0"/>
              <a:t>Add task to build dynamic t-</a:t>
            </a:r>
            <a:r>
              <a:rPr lang="en-US" dirty="0" err="1"/>
              <a:t>sql</a:t>
            </a:r>
            <a:r>
              <a:rPr lang="en-US" dirty="0"/>
              <a:t> to insert values.</a:t>
            </a:r>
          </a:p>
          <a:p>
            <a:pPr marL="228600" indent="-228600">
              <a:buAutoNum type="arabicPeriod"/>
            </a:pPr>
            <a:r>
              <a:rPr lang="en-US" dirty="0"/>
              <a:t>Execute t-</a:t>
            </a:r>
            <a:r>
              <a:rPr lang="en-US" dirty="0" err="1"/>
              <a:t>sql</a:t>
            </a:r>
            <a:r>
              <a:rPr lang="en-US" dirty="0"/>
              <a:t> script.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2668321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https://docs.microsoft.com/en-us/sql/integration-services/control-flow/script-task?view=sql-server-2017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926690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1662709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96495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7223686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964956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https://docs.microsoft.com/en-us/sql/integration-services/control-flow/data-flow-task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7223686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https://docs.microsoft.com/en-us/sql/integration-services/data-flow/transformations/aggregate-transformation?view=sql-server-2017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7340979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https://docs.microsoft.com/en-us/sql/integration-services/data-flow/transformations/balanced-data-distributor-transformation?view=sql-server-2017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8420215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https://docs.microsoft.com/en-us/sql/integration-services/data-flow/transformations/conditional-split-transformation?view=sql-server-2017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7475749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https://docs.microsoft.com/en-us/sql/integration-services/data-flow/transformations/data-conversion-transformation?view=sql-server-2017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4143186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https://docs.microsoft.com/en-us/sql/integration-services/data-flow/transformations/derived-column-transformation?view=sql-server-2017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37271150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660578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Demo: </a:t>
            </a:r>
            <a:r>
              <a:rPr lang="en-US" sz="900" kern="1200" dirty="0">
                <a:solidFill>
                  <a:schemeClr val="tx1"/>
                </a:solidFill>
                <a:effectLst/>
                <a:latin typeface="Segoe UI Light" pitchFamily="34" charset="0"/>
                <a:ea typeface="+mn-ea"/>
                <a:cs typeface="+mn-cs"/>
              </a:rPr>
              <a:t>Module 03: Projects vs Packages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19800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https://docs.microsoft.com/en-us/sql/integration-services/data-flow/transformations/cache-transform?view=sql-server-2017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4733316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https://docs.microsoft.com/en-us/sql/integration-services/data-flow/transformations/lookup-transformation?view=sql-server-2017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22704793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https://docs.microsoft.com/en-us/sql/integration-services/data-flow/transformations/merge-transformation?view=sql-server-2017 </a:t>
            </a:r>
          </a:p>
          <a:p>
            <a:r>
              <a:rPr lang="en-CA" dirty="0"/>
              <a:t>https://docs.microsoft.com/en-us/sql/integration-services/data-flow/transformations/union-all-transformation?view=sql-server-2017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17206903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https://docs.microsoft.com/en-us/sql/integration-services/data-flow/transformations/merge-transformation?view=sql-server-2017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30166502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https://docs.microsoft.com/en-us/sql/integration-services/data-flow/transformations/multicast-transformation?view=sql-server-2017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27357632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https://docs.microsoft.com/en-us/sql/integration-services/data-flow/transformations/ole-db-command-transformation?view=sql-server-2017 </a:t>
            </a:r>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41762826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https://docs.microsoft.com/en-us/sql/integration-services/data-flow/transformations/row-count-transformation?view=sql-server-2017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24575782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https://docs.microsoft.com/en-us/sql/integration-services/extending-packages-scripting/comparing-the-script-task-and-the-script-component?view=sql-server-2017 </a:t>
            </a:r>
          </a:p>
          <a:p>
            <a:endParaRPr lang="en-CA" dirty="0"/>
          </a:p>
          <a:p>
            <a:r>
              <a:rPr lang="en-CA" dirty="0"/>
              <a:t>https://docs.microsoft.com/en-us/sql/integration-services/extending-packages-scripting-data-flow-script-component-types/creating-a-source-with-the-script-component?view=sql-server-2017 </a:t>
            </a:r>
          </a:p>
          <a:p>
            <a:r>
              <a:rPr lang="en-CA" dirty="0"/>
              <a:t>https://docs.microsoft.com/en-us/sql/integration-services/extending-packages-scripting-data-flow-script-component-types/creating-a-destination-with-the-script-component?view=sql-server-2017 </a:t>
            </a:r>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6840214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https://docs.microsoft.com/en-us/sql/integration-services/data-flow/transformations/slowly-changing-dimension-transformation?view=sql-server-2017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14752275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https://docs.microsoft.com/en-us/sql/integration-services/data-flow/transformations/sort-transformation?view=sql-server-2017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4259824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Demo: </a:t>
            </a:r>
            <a:r>
              <a:rPr lang="en-US" sz="900" kern="1200" dirty="0">
                <a:solidFill>
                  <a:schemeClr val="tx1"/>
                </a:solidFill>
                <a:effectLst/>
                <a:latin typeface="Segoe UI Light" pitchFamily="34" charset="0"/>
                <a:ea typeface="+mn-ea"/>
                <a:cs typeface="+mn-cs"/>
              </a:rPr>
              <a:t>Module 03: Connection Manager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8221085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1964956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https://docs.microsoft.com/en-us/sql/integration-services/control-flow/execute-sql-task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7811033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6923371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https://docs.microsoft.com/en-us/sql/integration-services/control-flow/bulk-insert-task </a:t>
            </a:r>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34504011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https://docs.microsoft.com/en-us/sql/integration-services/control-flow/data-profiling-task </a:t>
            </a:r>
          </a:p>
          <a:p>
            <a:endParaRPr lang="en-US" dirty="0"/>
          </a:p>
          <a:p>
            <a:r>
              <a:rPr lang="en-US" dirty="0"/>
              <a:t>This task does not work with third-party or file-based data sources. </a:t>
            </a:r>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33699456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https://docs.microsoft.com/en-us/sql/integration-services/control-flow/data-profiling-task </a:t>
            </a:r>
          </a:p>
          <a:p>
            <a:endParaRPr lang="en-US" dirty="0"/>
          </a:p>
          <a:p>
            <a:r>
              <a:rPr lang="en-US" dirty="0"/>
              <a:t>This task does not work with third-party or file-based data sources. </a:t>
            </a:r>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34818731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https://docs.microsoft.com/en-us/sql/integration-services/control-flow/data-profiling-task</a:t>
            </a:r>
          </a:p>
          <a:p>
            <a:endParaRPr lang="en-CA" dirty="0"/>
          </a:p>
          <a:p>
            <a:r>
              <a:rPr lang="en-CA" dirty="0"/>
              <a:t>https://docs.microsoft.com/en-us/sql/relational-databases/tables/use-sparse-columns </a:t>
            </a:r>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67</a:t>
            </a:fld>
            <a:endParaRPr lang="en-US" dirty="0"/>
          </a:p>
        </p:txBody>
      </p:sp>
    </p:spTree>
    <p:extLst>
      <p:ext uri="{BB962C8B-B14F-4D97-AF65-F5344CB8AC3E}">
        <p14:creationId xmlns:p14="http://schemas.microsoft.com/office/powerpoint/2010/main" val="42224295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https://docs.microsoft.com/en-us/sql/integration-services/control-flow/data-profiling-task</a:t>
            </a:r>
          </a:p>
          <a:p>
            <a:endParaRPr lang="en-CA" dirty="0"/>
          </a:p>
          <a:p>
            <a:r>
              <a:rPr lang="en-CA" dirty="0"/>
              <a:t>https://docs.microsoft.com/en-us/sql/relational-databases/tables/use-sparse-columns </a:t>
            </a:r>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68</a:t>
            </a:fld>
            <a:endParaRPr lang="en-US" dirty="0"/>
          </a:p>
        </p:txBody>
      </p:sp>
    </p:spTree>
    <p:extLst>
      <p:ext uri="{BB962C8B-B14F-4D97-AF65-F5344CB8AC3E}">
        <p14:creationId xmlns:p14="http://schemas.microsoft.com/office/powerpoint/2010/main" val="16884209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https://docs.microsoft.com/en-us/sql/integration-services/control-flow/execute-package-task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69</a:t>
            </a:fld>
            <a:endParaRPr lang="en-US" dirty="0"/>
          </a:p>
        </p:txBody>
      </p:sp>
    </p:spTree>
    <p:extLst>
      <p:ext uri="{BB962C8B-B14F-4D97-AF65-F5344CB8AC3E}">
        <p14:creationId xmlns:p14="http://schemas.microsoft.com/office/powerpoint/2010/main" val="12157959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https://docs.microsoft.com/en-us/sql/integration-services/control-flow/execute-process-task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70</a:t>
            </a:fld>
            <a:endParaRPr lang="en-US" dirty="0"/>
          </a:p>
        </p:txBody>
      </p:sp>
    </p:spTree>
    <p:extLst>
      <p:ext uri="{BB962C8B-B14F-4D97-AF65-F5344CB8AC3E}">
        <p14:creationId xmlns:p14="http://schemas.microsoft.com/office/powerpoint/2010/main" val="509959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8077446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https://docs.microsoft.com/en-us/sql/integration-services/control-flow/expression-task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71</a:t>
            </a:fld>
            <a:endParaRPr lang="en-US" dirty="0"/>
          </a:p>
        </p:txBody>
      </p:sp>
    </p:spTree>
    <p:extLst>
      <p:ext uri="{BB962C8B-B14F-4D97-AF65-F5344CB8AC3E}">
        <p14:creationId xmlns:p14="http://schemas.microsoft.com/office/powerpoint/2010/main" val="35249966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https://docs.microsoft.com/en-us/sql/integration-services/control-flow/ftp-task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72</a:t>
            </a:fld>
            <a:endParaRPr lang="en-US" dirty="0"/>
          </a:p>
        </p:txBody>
      </p:sp>
    </p:spTree>
    <p:extLst>
      <p:ext uri="{BB962C8B-B14F-4D97-AF65-F5344CB8AC3E}">
        <p14:creationId xmlns:p14="http://schemas.microsoft.com/office/powerpoint/2010/main" val="725312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https://docs.microsoft.com/en-us/sql/integration-services/control-flow/hadoop-hive-task?view=sql-server-2017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73</a:t>
            </a:fld>
            <a:endParaRPr lang="en-US" dirty="0"/>
          </a:p>
        </p:txBody>
      </p:sp>
    </p:spTree>
    <p:extLst>
      <p:ext uri="{BB962C8B-B14F-4D97-AF65-F5344CB8AC3E}">
        <p14:creationId xmlns:p14="http://schemas.microsoft.com/office/powerpoint/2010/main" val="28544687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https://docs.microsoft.com/en-us/sql/integration-services/control-flow/hadoop-pig-task?view=sql-server-2017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74</a:t>
            </a:fld>
            <a:endParaRPr lang="en-US" dirty="0"/>
          </a:p>
        </p:txBody>
      </p:sp>
    </p:spTree>
    <p:extLst>
      <p:ext uri="{BB962C8B-B14F-4D97-AF65-F5344CB8AC3E}">
        <p14:creationId xmlns:p14="http://schemas.microsoft.com/office/powerpoint/2010/main" val="373753861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https://docs.microsoft.com/en-us/sql/integration-services/control-flow/hadoop-file-system-task?view=sql-server-2017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75</a:t>
            </a:fld>
            <a:endParaRPr lang="en-US" dirty="0"/>
          </a:p>
        </p:txBody>
      </p:sp>
    </p:spTree>
    <p:extLst>
      <p:ext uri="{BB962C8B-B14F-4D97-AF65-F5344CB8AC3E}">
        <p14:creationId xmlns:p14="http://schemas.microsoft.com/office/powerpoint/2010/main" val="9386844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https://docs.microsoft.com/en-us/sql/integration-services/control-flow/send-mail-task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76</a:t>
            </a:fld>
            <a:endParaRPr lang="en-US" dirty="0"/>
          </a:p>
        </p:txBody>
      </p:sp>
    </p:spTree>
    <p:extLst>
      <p:ext uri="{BB962C8B-B14F-4D97-AF65-F5344CB8AC3E}">
        <p14:creationId xmlns:p14="http://schemas.microsoft.com/office/powerpoint/2010/main" val="83650631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https://docs.microsoft.com/en-us/sql/integration-services/control-flow/web-service-task </a:t>
            </a:r>
          </a:p>
          <a:p>
            <a:endParaRPr lang="en-CA" dirty="0"/>
          </a:p>
          <a:p>
            <a:endParaRPr lang="en-CA" dirty="0"/>
          </a:p>
          <a:p>
            <a:r>
              <a:rPr lang="en-CA" dirty="0"/>
              <a:t>Sample Webservice links takes longitude and latitude to find nearest airports</a:t>
            </a:r>
          </a:p>
          <a:p>
            <a:r>
              <a:rPr lang="en-CA" dirty="0"/>
              <a:t>https://m.jetairways.com/jetmw/webservice.asmx?wsdl</a:t>
            </a:r>
          </a:p>
          <a:p>
            <a:r>
              <a:rPr lang="en-CA" dirty="0"/>
              <a:t>https://m.jetairways.com/jetmw/webservice.asmx?op=GetNearestAirports </a:t>
            </a:r>
          </a:p>
          <a:p>
            <a:endParaRPr lang="en-CA" dirty="0"/>
          </a:p>
          <a:p>
            <a:r>
              <a:rPr lang="en-CA" dirty="0"/>
              <a:t>You can use following to find </a:t>
            </a:r>
            <a:r>
              <a:rPr lang="en-CA" dirty="0" err="1"/>
              <a:t>longatitutes</a:t>
            </a:r>
            <a:r>
              <a:rPr lang="en-CA" dirty="0"/>
              <a:t> and </a:t>
            </a:r>
            <a:r>
              <a:rPr lang="en-CA" dirty="0" err="1"/>
              <a:t>latitutdes</a:t>
            </a:r>
            <a:r>
              <a:rPr lang="en-CA" dirty="0"/>
              <a:t> using Map</a:t>
            </a:r>
          </a:p>
          <a:p>
            <a:r>
              <a:rPr lang="en-CA" dirty="0"/>
              <a:t>http://www.mapcoordinates.net/en </a:t>
            </a:r>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77</a:t>
            </a:fld>
            <a:endParaRPr lang="en-US" dirty="0"/>
          </a:p>
        </p:txBody>
      </p:sp>
    </p:spTree>
    <p:extLst>
      <p:ext uri="{BB962C8B-B14F-4D97-AF65-F5344CB8AC3E}">
        <p14:creationId xmlns:p14="http://schemas.microsoft.com/office/powerpoint/2010/main" val="41744436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https://docs.microsoft.com/en-us/sql/integration-services/control-flow/xml-task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78</a:t>
            </a:fld>
            <a:endParaRPr lang="en-US" dirty="0"/>
          </a:p>
        </p:txBody>
      </p:sp>
    </p:spTree>
    <p:extLst>
      <p:ext uri="{BB962C8B-B14F-4D97-AF65-F5344CB8AC3E}">
        <p14:creationId xmlns:p14="http://schemas.microsoft.com/office/powerpoint/2010/main" val="15940719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https://docs.microsoft.com/en-us/sql/integration-services/control-flow/xml-task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79</a:t>
            </a:fld>
            <a:endParaRPr lang="en-US" dirty="0"/>
          </a:p>
        </p:txBody>
      </p:sp>
    </p:spTree>
    <p:extLst>
      <p:ext uri="{BB962C8B-B14F-4D97-AF65-F5344CB8AC3E}">
        <p14:creationId xmlns:p14="http://schemas.microsoft.com/office/powerpoint/2010/main" val="29250513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https://docs.microsoft.com/en-us/sql/integration-services/control-flow/foreach-loop-container?view=sql-server-2017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80</a:t>
            </a:fld>
            <a:endParaRPr lang="en-US" dirty="0"/>
          </a:p>
        </p:txBody>
      </p:sp>
    </p:spTree>
    <p:extLst>
      <p:ext uri="{BB962C8B-B14F-4D97-AF65-F5344CB8AC3E}">
        <p14:creationId xmlns:p14="http://schemas.microsoft.com/office/powerpoint/2010/main" val="1985375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https://docs.microsoft.com/en-us/sql/integration-services/expressions/use-property-expressions-in-packages?view=sql-server-2017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1990045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https://docs.microsoft.com/en-us/sql/integration-services/control-flow/sequence-container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81</a:t>
            </a:fld>
            <a:endParaRPr lang="en-US" dirty="0"/>
          </a:p>
        </p:txBody>
      </p:sp>
    </p:spTree>
    <p:extLst>
      <p:ext uri="{BB962C8B-B14F-4D97-AF65-F5344CB8AC3E}">
        <p14:creationId xmlns:p14="http://schemas.microsoft.com/office/powerpoint/2010/main" val="5647446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https://docs.microsoft.com/en-us/sql/integration-services/group-or-ungroup-components?view=sql-server-2017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82</a:t>
            </a:fld>
            <a:endParaRPr lang="en-US" dirty="0"/>
          </a:p>
        </p:txBody>
      </p:sp>
    </p:spTree>
    <p:extLst>
      <p:ext uri="{BB962C8B-B14F-4D97-AF65-F5344CB8AC3E}">
        <p14:creationId xmlns:p14="http://schemas.microsoft.com/office/powerpoint/2010/main" val="121348824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2021-05-26 2:54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83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8495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2021-05-26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1780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70171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921098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980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28136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7420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9810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2667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459272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630987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520416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643857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7502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94482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79423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340805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8257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11068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40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9320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364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39657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7628213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07566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13640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3986666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52023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37392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92324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3552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50022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43758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26221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944809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42381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6256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42724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7862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486484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965533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545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342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5156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122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648757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1782233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284345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p:nvPr>
        </p:nvSpPr>
        <p:spPr>
          <a:xfrm>
            <a:off x="155456" y="310869"/>
            <a:ext cx="11659195" cy="699453"/>
          </a:xfrm>
          <a:noFill/>
        </p:spPr>
        <p:txBody>
          <a:bodyPr>
            <a:noAutofit/>
          </a:bodyPr>
          <a:lstStyle>
            <a:lvl1pPr>
              <a:defRPr sz="3672"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14" name="Content Placeholder 13"/>
          <p:cNvSpPr>
            <a:spLocks noGrp="1"/>
          </p:cNvSpPr>
          <p:nvPr>
            <p:ph sz="quarter" idx="13"/>
          </p:nvPr>
        </p:nvSpPr>
        <p:spPr>
          <a:xfrm>
            <a:off x="310912" y="1165754"/>
            <a:ext cx="11503739" cy="5051601"/>
          </a:xfrm>
          <a:prstGeom prst="rect">
            <a:avLst/>
          </a:prstGeom>
        </p:spPr>
        <p:txBody>
          <a:bodyPr lIns="91440" tIns="45720">
            <a:normAutofit/>
          </a:bodyPr>
          <a:lstStyle>
            <a:lvl1pPr marL="0" indent="0">
              <a:lnSpc>
                <a:spcPct val="150000"/>
              </a:lnSpc>
              <a:spcBef>
                <a:spcPts val="612"/>
              </a:spcBef>
              <a:spcAft>
                <a:spcPts val="612"/>
              </a:spcAft>
              <a:buFont typeface="+mj-lt"/>
              <a:buNone/>
              <a:defRPr sz="2448" baseline="0">
                <a:solidFill>
                  <a:schemeClr val="bg1"/>
                </a:solidFill>
                <a:latin typeface="+mn-lt"/>
              </a:defRPr>
            </a:lvl1pPr>
            <a:lvl2pPr marL="932418" indent="-466209">
              <a:buFont typeface="+mj-lt"/>
              <a:buAutoNum type="alphaLcParenR"/>
              <a:defRPr sz="2040">
                <a:latin typeface="+mn-lt"/>
              </a:defRPr>
            </a:lvl2pPr>
            <a:lvl3pPr marL="874141" indent="0">
              <a:buFont typeface="Arial" panose="020B0604020202020204" pitchFamily="34" charset="0"/>
              <a:buNone/>
              <a:defRPr sz="2040">
                <a:latin typeface="+mn-lt"/>
              </a:defRPr>
            </a:lvl3pPr>
          </a:lstStyle>
          <a:p>
            <a:pPr lvl="0"/>
            <a:r>
              <a:rPr lang="en-US"/>
              <a:t>Click to edit Master text styles</a:t>
            </a:r>
          </a:p>
        </p:txBody>
      </p:sp>
    </p:spTree>
    <p:extLst>
      <p:ext uri="{BB962C8B-B14F-4D97-AF65-F5344CB8AC3E}">
        <p14:creationId xmlns:p14="http://schemas.microsoft.com/office/powerpoint/2010/main" val="422547552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a:solidFill>
                  <a:srgbClr val="0A5BBA"/>
                </a:solidFill>
              </a:rPr>
              <a:t>© 2017 Microsoft Corporation. </a:t>
            </a:r>
            <a:r>
              <a:rPr lang="en-US" sz="1530" dirty="0">
                <a:solidFill>
                  <a:srgbClr val="0A5BBA"/>
                </a:solidFill>
              </a:rPr>
              <a:t>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7091294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8647757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image" Target="../media/image1.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theme" Target="../theme/theme3.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image" Target="../media/image1.png"/><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65892220"/>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93455405"/>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 id="2147484333" r:id="rId14"/>
    <p:sldLayoutId id="2147484334" r:id="rId15"/>
    <p:sldLayoutId id="2147484335" r:id="rId16"/>
    <p:sldLayoutId id="2147484336" r:id="rId17"/>
    <p:sldLayoutId id="2147484337" r:id="rId18"/>
    <p:sldLayoutId id="2147484338" r:id="rId19"/>
    <p:sldLayoutId id="2147484339" r:id="rId20"/>
    <p:sldLayoutId id="2147484340" r:id="rId21"/>
    <p:sldLayoutId id="2147484341" r:id="rId22"/>
    <p:sldLayoutId id="2147484342" r:id="rId23"/>
    <p:sldLayoutId id="2147484343" r:id="rId24"/>
    <p:sldLayoutId id="2147484344" r:id="rId25"/>
    <p:sldLayoutId id="2147484345"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9.xml"/></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7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hyperlink" Target="https://msdn.microsoft.com/library/microsoft.sqlserver.dts.pipeline.wrapper.mainpipeclass.defaultbuffersize(v=SQL.130).aspx" TargetMode="External"/><Relationship Id="rId2" Type="http://schemas.openxmlformats.org/officeDocument/2006/relationships/notesSlide" Target="../notesSlides/notesSlide35.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hyperlink" Target="https://msdn.microsoft.com/library/microsoft.sqlserver.dts.pipeline.wrapper.mainpipeclass.defaultbuffermaxrows(v=SQL.130).aspx"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9.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10.xml"/><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10.xml"/><Relationship Id="rId4" Type="http://schemas.openxmlformats.org/officeDocument/2006/relationships/image" Target="../media/image39.png"/></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1.xml"/><Relationship Id="rId1" Type="http://schemas.openxmlformats.org/officeDocument/2006/relationships/slideLayout" Target="../slideLayouts/slideLayout10.xml"/><Relationship Id="rId4" Type="http://schemas.openxmlformats.org/officeDocument/2006/relationships/image" Target="../media/image44.png"/></Relationships>
</file>

<file path=ppt/slides/_rels/slide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10.xml"/><Relationship Id="rId4" Type="http://schemas.openxmlformats.org/officeDocument/2006/relationships/image" Target="../media/image46.png"/></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3" Type="http://schemas.openxmlformats.org/officeDocument/2006/relationships/hyperlink" Target="https://docs.microsoft.com/en-us/sql/relational-databases/tables/use-sparse-columns" TargetMode="External"/><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9.xml"/><Relationship Id="rId1" Type="http://schemas.openxmlformats.org/officeDocument/2006/relationships/slideLayout" Target="../slideLayouts/slideLayout10.xml"/><Relationship Id="rId4" Type="http://schemas.openxmlformats.org/officeDocument/2006/relationships/image" Target="../media/image60.png"/></Relationships>
</file>

<file path=ppt/slides/_rels/slide8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br>
              <a:rPr lang="en-US" sz="4000" dirty="0"/>
            </a:br>
            <a:r>
              <a:rPr lang="en-US" sz="4000" dirty="0"/>
              <a:t>Module 3: SSIS Development</a:t>
            </a:r>
            <a:br>
              <a:rPr lang="en-US" sz="4000" dirty="0"/>
            </a:br>
            <a:br>
              <a:rPr lang="en-US" sz="4000" dirty="0"/>
            </a:br>
            <a:endParaRPr lang="en-US" sz="3200"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302A-DFCC-4997-BD3F-FDB4645EA3A2}"/>
              </a:ext>
            </a:extLst>
          </p:cNvPr>
          <p:cNvSpPr>
            <a:spLocks noGrp="1"/>
          </p:cNvSpPr>
          <p:nvPr>
            <p:ph type="title"/>
          </p:nvPr>
        </p:nvSpPr>
        <p:spPr/>
        <p:txBody>
          <a:bodyPr/>
          <a:lstStyle/>
          <a:p>
            <a:r>
              <a:rPr lang="en-US" dirty="0"/>
              <a:t>Connection Manager</a:t>
            </a:r>
          </a:p>
        </p:txBody>
      </p:sp>
      <p:sp>
        <p:nvSpPr>
          <p:cNvPr id="3" name="Text Placeholder 2">
            <a:extLst>
              <a:ext uri="{FF2B5EF4-FFF2-40B4-BE49-F238E27FC236}">
                <a16:creationId xmlns:a16="http://schemas.microsoft.com/office/drawing/2014/main" id="{8F841A57-4514-4FC7-8BCB-411425F67923}"/>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38177371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dirty="0"/>
              <a:t>Variables vs Parameters</a:t>
            </a:r>
          </a:p>
        </p:txBody>
      </p:sp>
      <p:sp>
        <p:nvSpPr>
          <p:cNvPr id="3" name="Text Placeholder 2">
            <a:extLst>
              <a:ext uri="{FF2B5EF4-FFF2-40B4-BE49-F238E27FC236}">
                <a16:creationId xmlns:a16="http://schemas.microsoft.com/office/drawing/2014/main" id="{822AE306-04FD-475C-AE77-78A8398FBD9A}"/>
              </a:ext>
            </a:extLst>
          </p:cNvPr>
          <p:cNvSpPr>
            <a:spLocks noGrp="1"/>
          </p:cNvSpPr>
          <p:nvPr>
            <p:ph type="body" sz="quarter" idx="10"/>
          </p:nvPr>
        </p:nvSpPr>
        <p:spPr>
          <a:xfrm>
            <a:off x="274639" y="1212849"/>
            <a:ext cx="5486399" cy="1822037"/>
          </a:xfrm>
        </p:spPr>
        <p:txBody>
          <a:bodyPr/>
          <a:lstStyle/>
          <a:p>
            <a:pPr marL="0" indent="0" algn="ctr">
              <a:buNone/>
            </a:pPr>
            <a:r>
              <a:rPr lang="en-US" dirty="0"/>
              <a:t>Variables</a:t>
            </a:r>
          </a:p>
          <a:p>
            <a:r>
              <a:rPr lang="en-US" dirty="0"/>
              <a:t>Are package level only.</a:t>
            </a:r>
          </a:p>
          <a:p>
            <a:r>
              <a:rPr lang="en-US" dirty="0"/>
              <a:t>Are read-write.</a:t>
            </a:r>
          </a:p>
        </p:txBody>
      </p:sp>
      <p:sp>
        <p:nvSpPr>
          <p:cNvPr id="4" name="Text Placeholder 3">
            <a:extLst>
              <a:ext uri="{FF2B5EF4-FFF2-40B4-BE49-F238E27FC236}">
                <a16:creationId xmlns:a16="http://schemas.microsoft.com/office/drawing/2014/main" id="{0E76E6C9-B689-4AE1-B6D3-B932CA7083D7}"/>
              </a:ext>
            </a:extLst>
          </p:cNvPr>
          <p:cNvSpPr>
            <a:spLocks noGrp="1"/>
          </p:cNvSpPr>
          <p:nvPr>
            <p:ph type="body" sz="quarter" idx="11"/>
          </p:nvPr>
        </p:nvSpPr>
        <p:spPr>
          <a:xfrm>
            <a:off x="6675439" y="1212849"/>
            <a:ext cx="5486399" cy="3305520"/>
          </a:xfrm>
        </p:spPr>
        <p:txBody>
          <a:bodyPr/>
          <a:lstStyle/>
          <a:p>
            <a:pPr marL="0" indent="0" algn="ctr">
              <a:buNone/>
            </a:pPr>
            <a:r>
              <a:rPr lang="en-US" dirty="0"/>
              <a:t>Parameters</a:t>
            </a:r>
          </a:p>
          <a:p>
            <a:r>
              <a:rPr lang="en-US" dirty="0"/>
              <a:t>Are package or project level.</a:t>
            </a:r>
          </a:p>
          <a:p>
            <a:r>
              <a:rPr lang="en-US" dirty="0"/>
              <a:t>Cannot be modified directly but can be updated as a pass-through value.</a:t>
            </a:r>
          </a:p>
          <a:p>
            <a:r>
              <a:rPr lang="en-US" dirty="0"/>
              <a:t>Are type of variable.</a:t>
            </a:r>
          </a:p>
        </p:txBody>
      </p:sp>
    </p:spTree>
    <p:extLst>
      <p:ext uri="{BB962C8B-B14F-4D97-AF65-F5344CB8AC3E}">
        <p14:creationId xmlns:p14="http://schemas.microsoft.com/office/powerpoint/2010/main" val="10875493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Variables vs Parameters – Supported Data Types</a:t>
            </a:r>
            <a:endParaRPr lang="en-US" dirty="0"/>
          </a:p>
        </p:txBody>
      </p:sp>
      <p:sp>
        <p:nvSpPr>
          <p:cNvPr id="3" name="Text Placeholder 2">
            <a:extLst>
              <a:ext uri="{FF2B5EF4-FFF2-40B4-BE49-F238E27FC236}">
                <a16:creationId xmlns:a16="http://schemas.microsoft.com/office/drawing/2014/main" id="{822AE306-04FD-475C-AE77-78A8398FBD9A}"/>
              </a:ext>
            </a:extLst>
          </p:cNvPr>
          <p:cNvSpPr>
            <a:spLocks noGrp="1"/>
          </p:cNvSpPr>
          <p:nvPr>
            <p:ph type="body" sz="quarter" idx="10"/>
          </p:nvPr>
        </p:nvSpPr>
        <p:spPr>
          <a:xfrm>
            <a:off x="274639" y="1212849"/>
            <a:ext cx="5486399" cy="2037481"/>
          </a:xfrm>
        </p:spPr>
        <p:txBody>
          <a:bodyPr/>
          <a:lstStyle/>
          <a:p>
            <a:pPr marL="0" indent="0" algn="ctr">
              <a:buNone/>
            </a:pPr>
            <a:r>
              <a:rPr lang="en-US" dirty="0"/>
              <a:t>Variables</a:t>
            </a:r>
          </a:p>
          <a:p>
            <a:r>
              <a:rPr lang="en-US" dirty="0"/>
              <a:t>Types available:</a:t>
            </a:r>
          </a:p>
          <a:p>
            <a:pPr lvl="1"/>
            <a:r>
              <a:rPr lang="en-US" dirty="0"/>
              <a:t>All the types of parameters.</a:t>
            </a:r>
          </a:p>
          <a:p>
            <a:pPr lvl="1"/>
            <a:r>
              <a:rPr lang="en-US" dirty="0"/>
              <a:t>Plus Char, DBNULL, Objects. </a:t>
            </a:r>
          </a:p>
        </p:txBody>
      </p:sp>
      <p:sp>
        <p:nvSpPr>
          <p:cNvPr id="4" name="Text Placeholder 3">
            <a:extLst>
              <a:ext uri="{FF2B5EF4-FFF2-40B4-BE49-F238E27FC236}">
                <a16:creationId xmlns:a16="http://schemas.microsoft.com/office/drawing/2014/main" id="{0E76E6C9-B689-4AE1-B6D3-B932CA7083D7}"/>
              </a:ext>
            </a:extLst>
          </p:cNvPr>
          <p:cNvSpPr>
            <a:spLocks noGrp="1"/>
          </p:cNvSpPr>
          <p:nvPr>
            <p:ph type="body" sz="quarter" idx="11"/>
          </p:nvPr>
        </p:nvSpPr>
        <p:spPr>
          <a:xfrm>
            <a:off x="6675439" y="1212849"/>
            <a:ext cx="5486399" cy="2296013"/>
          </a:xfrm>
        </p:spPr>
        <p:txBody>
          <a:bodyPr/>
          <a:lstStyle/>
          <a:p>
            <a:pPr marL="0" indent="0" algn="ctr">
              <a:buNone/>
            </a:pPr>
            <a:r>
              <a:rPr lang="en-US" dirty="0"/>
              <a:t>Parameters</a:t>
            </a:r>
          </a:p>
          <a:p>
            <a:r>
              <a:rPr lang="en-US" dirty="0"/>
              <a:t>Types available:</a:t>
            </a:r>
          </a:p>
          <a:p>
            <a:pPr lvl="1"/>
            <a:r>
              <a:rPr lang="en-US" dirty="0"/>
              <a:t>Boolean, Byte, </a:t>
            </a:r>
            <a:r>
              <a:rPr lang="en-US" dirty="0" err="1"/>
              <a:t>DateTime</a:t>
            </a:r>
            <a:r>
              <a:rPr lang="en-US" dirty="0"/>
              <a:t>, Decimal, Double, Int16, Int32, Int64, </a:t>
            </a:r>
            <a:r>
              <a:rPr lang="en-US" dirty="0" err="1"/>
              <a:t>Sbyte</a:t>
            </a:r>
            <a:r>
              <a:rPr lang="en-US" dirty="0"/>
              <a:t>, Single,  String, UInt32, and UInt64.</a:t>
            </a:r>
          </a:p>
        </p:txBody>
      </p:sp>
    </p:spTree>
    <p:extLst>
      <p:ext uri="{BB962C8B-B14F-4D97-AF65-F5344CB8AC3E}">
        <p14:creationId xmlns:p14="http://schemas.microsoft.com/office/powerpoint/2010/main" val="21894247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Variables vs Parameters – Scope</a:t>
            </a:r>
            <a:endParaRPr lang="en-US" dirty="0"/>
          </a:p>
        </p:txBody>
      </p:sp>
      <p:sp>
        <p:nvSpPr>
          <p:cNvPr id="3" name="Text Placeholder 2">
            <a:extLst>
              <a:ext uri="{FF2B5EF4-FFF2-40B4-BE49-F238E27FC236}">
                <a16:creationId xmlns:a16="http://schemas.microsoft.com/office/drawing/2014/main" id="{822AE306-04FD-475C-AE77-78A8398FBD9A}"/>
              </a:ext>
            </a:extLst>
          </p:cNvPr>
          <p:cNvSpPr>
            <a:spLocks noGrp="1"/>
          </p:cNvSpPr>
          <p:nvPr>
            <p:ph type="body" sz="quarter" idx="10"/>
          </p:nvPr>
        </p:nvSpPr>
        <p:spPr>
          <a:xfrm>
            <a:off x="274639" y="1212849"/>
            <a:ext cx="5486399" cy="4598182"/>
          </a:xfrm>
        </p:spPr>
        <p:txBody>
          <a:bodyPr/>
          <a:lstStyle/>
          <a:p>
            <a:pPr marL="0" indent="0" algn="ctr">
              <a:buNone/>
            </a:pPr>
            <a:r>
              <a:rPr lang="en-US" dirty="0"/>
              <a:t>Variables</a:t>
            </a:r>
          </a:p>
          <a:p>
            <a:r>
              <a:rPr lang="en-US" dirty="0"/>
              <a:t>Defined at development, can be granular as task level.</a:t>
            </a:r>
          </a:p>
          <a:p>
            <a:r>
              <a:rPr lang="en-US" dirty="0"/>
              <a:t>Can change the variable in design time only.</a:t>
            </a:r>
          </a:p>
          <a:p>
            <a:r>
              <a:rPr lang="en-US" dirty="0"/>
              <a:t>Scope: Package Level, Container Level, Data Flow, and Task Level.</a:t>
            </a:r>
          </a:p>
          <a:p>
            <a:pPr lvl="1"/>
            <a:r>
              <a:rPr lang="en-US" dirty="0"/>
              <a:t>Visible as User::</a:t>
            </a:r>
            <a:r>
              <a:rPr lang="en-US" dirty="0" err="1"/>
              <a:t>VariableName</a:t>
            </a:r>
            <a:endParaRPr lang="en-US" dirty="0"/>
          </a:p>
        </p:txBody>
      </p:sp>
      <p:sp>
        <p:nvSpPr>
          <p:cNvPr id="4" name="Text Placeholder 3">
            <a:extLst>
              <a:ext uri="{FF2B5EF4-FFF2-40B4-BE49-F238E27FC236}">
                <a16:creationId xmlns:a16="http://schemas.microsoft.com/office/drawing/2014/main" id="{0E76E6C9-B689-4AE1-B6D3-B932CA7083D7}"/>
              </a:ext>
            </a:extLst>
          </p:cNvPr>
          <p:cNvSpPr>
            <a:spLocks noGrp="1"/>
          </p:cNvSpPr>
          <p:nvPr>
            <p:ph type="body" sz="quarter" idx="11"/>
          </p:nvPr>
        </p:nvSpPr>
        <p:spPr>
          <a:xfrm>
            <a:off x="6675439" y="1212849"/>
            <a:ext cx="5486399" cy="4185761"/>
          </a:xfrm>
        </p:spPr>
        <p:txBody>
          <a:bodyPr/>
          <a:lstStyle/>
          <a:p>
            <a:pPr marL="0" indent="0" algn="ctr">
              <a:buNone/>
            </a:pPr>
            <a:r>
              <a:rPr lang="en-US" dirty="0"/>
              <a:t>Parameters</a:t>
            </a:r>
          </a:p>
          <a:p>
            <a:r>
              <a:rPr lang="en-US" dirty="0"/>
              <a:t>Project Level – Visible to all Packages.</a:t>
            </a:r>
          </a:p>
          <a:p>
            <a:pPr lvl="1"/>
            <a:r>
              <a:rPr lang="en-US" dirty="0"/>
              <a:t>Visible as $Project::</a:t>
            </a:r>
            <a:r>
              <a:rPr lang="en-US" dirty="0" err="1"/>
              <a:t>ParameterName</a:t>
            </a:r>
            <a:endParaRPr lang="en-US" dirty="0"/>
          </a:p>
          <a:p>
            <a:r>
              <a:rPr lang="en-US" dirty="0"/>
              <a:t>Package Level – Visible to package defined in.</a:t>
            </a:r>
          </a:p>
          <a:p>
            <a:pPr lvl="1"/>
            <a:r>
              <a:rPr lang="en-US" dirty="0"/>
              <a:t>Visible as $Package::</a:t>
            </a:r>
            <a:r>
              <a:rPr lang="en-US" dirty="0" err="1"/>
              <a:t>ParameterName</a:t>
            </a:r>
            <a:endParaRPr lang="en-US" dirty="0"/>
          </a:p>
        </p:txBody>
      </p:sp>
    </p:spTree>
    <p:extLst>
      <p:ext uri="{BB962C8B-B14F-4D97-AF65-F5344CB8AC3E}">
        <p14:creationId xmlns:p14="http://schemas.microsoft.com/office/powerpoint/2010/main" val="36940568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Variables vs Parameters – System</a:t>
            </a:r>
            <a:endParaRPr lang="en-US" dirty="0"/>
          </a:p>
        </p:txBody>
      </p:sp>
      <p:sp>
        <p:nvSpPr>
          <p:cNvPr id="3" name="Text Placeholder 2">
            <a:extLst>
              <a:ext uri="{FF2B5EF4-FFF2-40B4-BE49-F238E27FC236}">
                <a16:creationId xmlns:a16="http://schemas.microsoft.com/office/drawing/2014/main" id="{822AE306-04FD-475C-AE77-78A8398FBD9A}"/>
              </a:ext>
            </a:extLst>
          </p:cNvPr>
          <p:cNvSpPr>
            <a:spLocks noGrp="1"/>
          </p:cNvSpPr>
          <p:nvPr>
            <p:ph type="body" sz="quarter" idx="10"/>
          </p:nvPr>
        </p:nvSpPr>
        <p:spPr>
          <a:xfrm>
            <a:off x="274639" y="1212849"/>
            <a:ext cx="5486399" cy="4253472"/>
          </a:xfrm>
        </p:spPr>
        <p:txBody>
          <a:bodyPr/>
          <a:lstStyle/>
          <a:p>
            <a:pPr marL="0" indent="0" algn="ctr">
              <a:buNone/>
            </a:pPr>
            <a:r>
              <a:rPr lang="en-US" dirty="0"/>
              <a:t>Variables</a:t>
            </a:r>
          </a:p>
          <a:p>
            <a:r>
              <a:rPr lang="en-US" dirty="0"/>
              <a:t>System variable available for Projects, Packages, Tasks, etc. and are read-only.</a:t>
            </a:r>
          </a:p>
          <a:p>
            <a:pPr lvl="1"/>
            <a:r>
              <a:rPr lang="en-US" dirty="0"/>
              <a:t>Visible as System::</a:t>
            </a:r>
            <a:r>
              <a:rPr lang="en-US" dirty="0" err="1"/>
              <a:t>VariableName</a:t>
            </a:r>
            <a:endParaRPr lang="en-US" dirty="0"/>
          </a:p>
          <a:p>
            <a:pPr lvl="1"/>
            <a:r>
              <a:rPr lang="en-US" dirty="0"/>
              <a:t>All system variables are not visible in all scopes (e.g. System::</a:t>
            </a:r>
            <a:r>
              <a:rPr lang="en-US" dirty="0" err="1"/>
              <a:t>ErrorCode</a:t>
            </a:r>
            <a:r>
              <a:rPr lang="en-US" dirty="0"/>
              <a:t> and System::</a:t>
            </a:r>
            <a:r>
              <a:rPr lang="en-US" dirty="0" err="1"/>
              <a:t>ErrorDescription</a:t>
            </a:r>
            <a:r>
              <a:rPr lang="en-US" dirty="0"/>
              <a:t> are only visible in </a:t>
            </a:r>
            <a:r>
              <a:rPr lang="en-US" dirty="0" err="1"/>
              <a:t>OnError</a:t>
            </a:r>
            <a:r>
              <a:rPr lang="en-US" dirty="0"/>
              <a:t> event handler).</a:t>
            </a:r>
          </a:p>
        </p:txBody>
      </p:sp>
      <p:sp>
        <p:nvSpPr>
          <p:cNvPr id="4" name="Text Placeholder 3">
            <a:extLst>
              <a:ext uri="{FF2B5EF4-FFF2-40B4-BE49-F238E27FC236}">
                <a16:creationId xmlns:a16="http://schemas.microsoft.com/office/drawing/2014/main" id="{0E76E6C9-B689-4AE1-B6D3-B932CA7083D7}"/>
              </a:ext>
            </a:extLst>
          </p:cNvPr>
          <p:cNvSpPr>
            <a:spLocks noGrp="1"/>
          </p:cNvSpPr>
          <p:nvPr>
            <p:ph type="body" sz="quarter" idx="11"/>
          </p:nvPr>
        </p:nvSpPr>
        <p:spPr>
          <a:xfrm>
            <a:off x="6675439" y="1212849"/>
            <a:ext cx="5486399" cy="1224951"/>
          </a:xfrm>
        </p:spPr>
        <p:txBody>
          <a:bodyPr/>
          <a:lstStyle/>
          <a:p>
            <a:pPr marL="0" indent="0" algn="ctr">
              <a:buNone/>
            </a:pPr>
            <a:r>
              <a:rPr lang="en-US" dirty="0"/>
              <a:t>Parameters</a:t>
            </a:r>
          </a:p>
          <a:p>
            <a:r>
              <a:rPr lang="en-US" dirty="0"/>
              <a:t>No system parameters.</a:t>
            </a:r>
          </a:p>
        </p:txBody>
      </p:sp>
    </p:spTree>
    <p:extLst>
      <p:ext uri="{BB962C8B-B14F-4D97-AF65-F5344CB8AC3E}">
        <p14:creationId xmlns:p14="http://schemas.microsoft.com/office/powerpoint/2010/main" val="20569633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Variables vs Parameters – Additional Information</a:t>
            </a:r>
            <a:endParaRPr lang="en-US" dirty="0"/>
          </a:p>
        </p:txBody>
      </p:sp>
      <p:sp>
        <p:nvSpPr>
          <p:cNvPr id="4" name="Text Placeholder 3">
            <a:extLst>
              <a:ext uri="{FF2B5EF4-FFF2-40B4-BE49-F238E27FC236}">
                <a16:creationId xmlns:a16="http://schemas.microsoft.com/office/drawing/2014/main" id="{0E76E6C9-B689-4AE1-B6D3-B932CA7083D7}"/>
              </a:ext>
            </a:extLst>
          </p:cNvPr>
          <p:cNvSpPr>
            <a:spLocks noGrp="1"/>
          </p:cNvSpPr>
          <p:nvPr>
            <p:ph type="body" sz="quarter" idx="11"/>
          </p:nvPr>
        </p:nvSpPr>
        <p:spPr>
          <a:xfrm>
            <a:off x="6065837" y="1212849"/>
            <a:ext cx="6096001" cy="3151632"/>
          </a:xfrm>
        </p:spPr>
        <p:txBody>
          <a:bodyPr/>
          <a:lstStyle/>
          <a:p>
            <a:pPr marL="0" indent="0" algn="ctr">
              <a:buNone/>
            </a:pPr>
            <a:r>
              <a:rPr lang="en-US" dirty="0"/>
              <a:t>Parameters</a:t>
            </a:r>
          </a:p>
          <a:p>
            <a:r>
              <a:rPr lang="en-US" dirty="0"/>
              <a:t>Order of precedence for value assignment is Execution &gt; Server &gt; Design.</a:t>
            </a:r>
          </a:p>
          <a:p>
            <a:r>
              <a:rPr lang="en-US" dirty="0"/>
              <a:t>Has additional properties on sensitive and required.</a:t>
            </a:r>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74639" y="1212849"/>
            <a:ext cx="5486399" cy="2554545"/>
          </a:xfrm>
        </p:spPr>
        <p:txBody>
          <a:bodyPr/>
          <a:lstStyle/>
          <a:p>
            <a:pPr marL="0" indent="0" algn="ctr">
              <a:buNone/>
            </a:pPr>
            <a:r>
              <a:rPr lang="en-US" dirty="0"/>
              <a:t>Variables</a:t>
            </a:r>
          </a:p>
          <a:p>
            <a:r>
              <a:rPr lang="en-US" dirty="0"/>
              <a:t>Some variables need to be saved in the database to allow for persistence (e.g., CDC Control Task).</a:t>
            </a:r>
          </a:p>
        </p:txBody>
      </p:sp>
    </p:spTree>
    <p:extLst>
      <p:ext uri="{BB962C8B-B14F-4D97-AF65-F5344CB8AC3E}">
        <p14:creationId xmlns:p14="http://schemas.microsoft.com/office/powerpoint/2010/main" val="18613358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302A-DFCC-4997-BD3F-FDB4645EA3A2}"/>
              </a:ext>
            </a:extLst>
          </p:cNvPr>
          <p:cNvSpPr>
            <a:spLocks noGrp="1"/>
          </p:cNvSpPr>
          <p:nvPr>
            <p:ph type="title"/>
          </p:nvPr>
        </p:nvSpPr>
        <p:spPr/>
        <p:txBody>
          <a:bodyPr/>
          <a:lstStyle/>
          <a:p>
            <a:r>
              <a:rPr lang="en-US" dirty="0"/>
              <a:t>Parameters</a:t>
            </a:r>
          </a:p>
        </p:txBody>
      </p:sp>
      <p:sp>
        <p:nvSpPr>
          <p:cNvPr id="3" name="Text Placeholder 2">
            <a:extLst>
              <a:ext uri="{FF2B5EF4-FFF2-40B4-BE49-F238E27FC236}">
                <a16:creationId xmlns:a16="http://schemas.microsoft.com/office/drawing/2014/main" id="{8F841A57-4514-4FC7-8BCB-411425F67923}"/>
              </a:ext>
            </a:extLst>
          </p:cNvPr>
          <p:cNvSpPr>
            <a:spLocks noGrp="1"/>
          </p:cNvSpPr>
          <p:nvPr>
            <p:ph type="body" sz="quarter" idx="12"/>
          </p:nvPr>
        </p:nvSpPr>
        <p:spPr/>
        <p:txBody>
          <a:bodyPr/>
          <a:lstStyle/>
          <a:p>
            <a:r>
              <a:rPr lang="en-US" dirty="0"/>
              <a:t>Lab 2</a:t>
            </a:r>
          </a:p>
        </p:txBody>
      </p:sp>
    </p:spTree>
    <p:extLst>
      <p:ext uri="{BB962C8B-B14F-4D97-AF65-F5344CB8AC3E}">
        <p14:creationId xmlns:p14="http://schemas.microsoft.com/office/powerpoint/2010/main" val="17751539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Expressions</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7111984" cy="5867400"/>
          </a:xfrm>
        </p:spPr>
        <p:txBody>
          <a:bodyPr/>
          <a:lstStyle/>
          <a:p>
            <a:endParaRPr lang="en-US" dirty="0"/>
          </a:p>
          <a:p>
            <a:r>
              <a:rPr lang="en-US" dirty="0"/>
              <a:t>Used to dynamic assignment or comparison, instead of hard-coding values.</a:t>
            </a:r>
          </a:p>
          <a:p>
            <a:r>
              <a:rPr lang="en-US" dirty="0"/>
              <a:t>Expression syntax is like C# Style</a:t>
            </a:r>
          </a:p>
          <a:p>
            <a:pPr lvl="1"/>
            <a:r>
              <a:rPr lang="en-US" dirty="0"/>
              <a:t>Value Assignment uses single equal (=)</a:t>
            </a:r>
          </a:p>
          <a:p>
            <a:pPr lvl="1"/>
            <a:r>
              <a:rPr lang="en-US" dirty="0"/>
              <a:t>Equality Comparison uses double equal (==) </a:t>
            </a:r>
          </a:p>
          <a:p>
            <a:pPr lvl="2"/>
            <a:r>
              <a:rPr lang="en-US" dirty="0"/>
              <a:t>Precedence Constraint, Conditional Split Transform</a:t>
            </a:r>
          </a:p>
          <a:p>
            <a:pPr lvl="1"/>
            <a:r>
              <a:rPr lang="en-US" dirty="0"/>
              <a:t>Data Type Casting :  (</a:t>
            </a:r>
            <a:r>
              <a:rPr lang="en-US" dirty="0" err="1"/>
              <a:t>data_type_to_cast_to</a:t>
            </a:r>
            <a:r>
              <a:rPr lang="en-US" dirty="0"/>
              <a:t>) value   </a:t>
            </a:r>
          </a:p>
          <a:p>
            <a:pPr lvl="1"/>
            <a:r>
              <a:rPr lang="en-US" dirty="0"/>
              <a:t>Variable referenced as @[</a:t>
            </a:r>
            <a:r>
              <a:rPr lang="en-US" dirty="0" err="1"/>
              <a:t>NameSpace</a:t>
            </a:r>
            <a:r>
              <a:rPr lang="en-US" dirty="0"/>
              <a:t>::</a:t>
            </a:r>
            <a:r>
              <a:rPr lang="en-US" dirty="0" err="1"/>
              <a:t>VariableName</a:t>
            </a:r>
            <a:r>
              <a:rPr lang="en-US" dirty="0"/>
              <a:t>]   </a:t>
            </a:r>
            <a:r>
              <a:rPr lang="en-US" dirty="0" err="1"/>
              <a:t>eg</a:t>
            </a:r>
            <a:r>
              <a:rPr lang="en-US" dirty="0"/>
              <a:t>: @[User::</a:t>
            </a:r>
            <a:r>
              <a:rPr lang="en-US" dirty="0" err="1"/>
              <a:t>MyCounter</a:t>
            </a:r>
            <a:r>
              <a:rPr lang="en-US" dirty="0"/>
              <a:t>]  </a:t>
            </a:r>
          </a:p>
        </p:txBody>
      </p:sp>
      <p:pic>
        <p:nvPicPr>
          <p:cNvPr id="4" name="Picture 3" descr="A screenshot of a social media post&#10;&#10;Description generated with very high confidence">
            <a:extLst>
              <a:ext uri="{FF2B5EF4-FFF2-40B4-BE49-F238E27FC236}">
                <a16:creationId xmlns:a16="http://schemas.microsoft.com/office/drawing/2014/main" id="{D263442D-26D9-4816-8AFF-7571447A9E4D}"/>
              </a:ext>
            </a:extLst>
          </p:cNvPr>
          <p:cNvPicPr>
            <a:picLocks noChangeAspect="1"/>
          </p:cNvPicPr>
          <p:nvPr/>
        </p:nvPicPr>
        <p:blipFill>
          <a:blip r:embed="rId3"/>
          <a:stretch>
            <a:fillRect/>
          </a:stretch>
        </p:blipFill>
        <p:spPr>
          <a:xfrm>
            <a:off x="7467195" y="1449387"/>
            <a:ext cx="4591050" cy="4095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16544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Expressions – Additional Info</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74639" y="1212849"/>
            <a:ext cx="12161836" cy="1631216"/>
          </a:xfrm>
        </p:spPr>
        <p:txBody>
          <a:bodyPr/>
          <a:lstStyle/>
          <a:p>
            <a:r>
              <a:rPr lang="en-US" dirty="0"/>
              <a:t>Expression Builder GUI – Lists functions &amp; function input parameters</a:t>
            </a:r>
          </a:p>
          <a:p>
            <a:pPr lvl="1"/>
            <a:r>
              <a:rPr lang="en-US" dirty="0"/>
              <a:t>New SQL 2012+ expression functions – LEFT, REPLACENULL, TOKEN, TOKENCOUNT</a:t>
            </a:r>
          </a:p>
          <a:p>
            <a:r>
              <a:rPr lang="en-US" dirty="0"/>
              <a:t>Removal of 4000-character limit for expressions, in SQL 2012+.</a:t>
            </a:r>
          </a:p>
        </p:txBody>
      </p:sp>
    </p:spTree>
    <p:extLst>
      <p:ext uri="{BB962C8B-B14F-4D97-AF65-F5344CB8AC3E}">
        <p14:creationId xmlns:p14="http://schemas.microsoft.com/office/powerpoint/2010/main" val="316882596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Property Expressions</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74639" y="1212849"/>
            <a:ext cx="12161836" cy="3003899"/>
          </a:xfrm>
        </p:spPr>
        <p:txBody>
          <a:bodyPr/>
          <a:lstStyle/>
          <a:p>
            <a:r>
              <a:rPr lang="en-US" dirty="0"/>
              <a:t>Dynamically update task property at run time.</a:t>
            </a:r>
          </a:p>
          <a:p>
            <a:r>
              <a:rPr lang="en-US" dirty="0"/>
              <a:t>Any task or object that has expressions has “</a:t>
            </a:r>
            <a:r>
              <a:rPr lang="en-US" dirty="0" err="1"/>
              <a:t>fx</a:t>
            </a:r>
            <a:r>
              <a:rPr lang="en-US" dirty="0"/>
              <a:t>” added to the object to signal it is using expressions.</a:t>
            </a:r>
          </a:p>
          <a:p>
            <a:r>
              <a:rPr lang="en-US" dirty="0"/>
              <a:t>Can be set for: </a:t>
            </a:r>
          </a:p>
          <a:p>
            <a:pPr lvl="1"/>
            <a:r>
              <a:rPr lang="en-US" dirty="0"/>
              <a:t>Package, Task, Foreach Loop, For Loop, Sequence, Foreach enumerator, Event Handler, A package or project level connection manager, or Log Provider.</a:t>
            </a:r>
          </a:p>
        </p:txBody>
      </p:sp>
      <p:pic>
        <p:nvPicPr>
          <p:cNvPr id="3" name="Picture 2">
            <a:extLst>
              <a:ext uri="{FF2B5EF4-FFF2-40B4-BE49-F238E27FC236}">
                <a16:creationId xmlns:a16="http://schemas.microsoft.com/office/drawing/2014/main" id="{6809E1F9-FB8E-40FB-ABC9-40F96C297921}"/>
              </a:ext>
            </a:extLst>
          </p:cNvPr>
          <p:cNvPicPr>
            <a:picLocks noChangeAspect="1"/>
          </p:cNvPicPr>
          <p:nvPr/>
        </p:nvPicPr>
        <p:blipFill>
          <a:blip r:embed="rId3"/>
          <a:stretch>
            <a:fillRect/>
          </a:stretch>
        </p:blipFill>
        <p:spPr>
          <a:xfrm>
            <a:off x="4503737" y="4392235"/>
            <a:ext cx="3429000" cy="106314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420540FC-AFC2-453C-8E39-B2C55EB999AA}"/>
              </a:ext>
            </a:extLst>
          </p:cNvPr>
          <p:cNvPicPr>
            <a:picLocks noChangeAspect="1"/>
          </p:cNvPicPr>
          <p:nvPr/>
        </p:nvPicPr>
        <p:blipFill>
          <a:blip r:embed="rId4"/>
          <a:stretch>
            <a:fillRect/>
          </a:stretch>
        </p:blipFill>
        <p:spPr>
          <a:xfrm>
            <a:off x="4237037" y="5630862"/>
            <a:ext cx="4103910" cy="990600"/>
          </a:xfrm>
          <a:prstGeom prst="rect">
            <a:avLst/>
          </a:prstGeom>
        </p:spPr>
      </p:pic>
    </p:spTree>
    <p:extLst>
      <p:ext uri="{BB962C8B-B14F-4D97-AF65-F5344CB8AC3E}">
        <p14:creationId xmlns:p14="http://schemas.microsoft.com/office/powerpoint/2010/main" val="284364536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Property Expressions – Data Flow</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74639" y="1212849"/>
            <a:ext cx="6781798" cy="3440942"/>
          </a:xfrm>
        </p:spPr>
        <p:txBody>
          <a:bodyPr/>
          <a:lstStyle/>
          <a:p>
            <a:r>
              <a:rPr lang="en-US" dirty="0"/>
              <a:t>Data Flow expressions are not straight forward.  To set the expression, you must set the expression at Data Flow Task in Control Flow.</a:t>
            </a:r>
          </a:p>
          <a:p>
            <a:r>
              <a:rPr lang="en-US" dirty="0"/>
              <a:t>Expressions are not available for all data flow tasks.</a:t>
            </a:r>
          </a:p>
        </p:txBody>
      </p:sp>
      <p:pic>
        <p:nvPicPr>
          <p:cNvPr id="5" name="Picture 4">
            <a:extLst>
              <a:ext uri="{FF2B5EF4-FFF2-40B4-BE49-F238E27FC236}">
                <a16:creationId xmlns:a16="http://schemas.microsoft.com/office/drawing/2014/main" id="{E446F343-5017-40FF-A3E0-00B263732834}"/>
              </a:ext>
            </a:extLst>
          </p:cNvPr>
          <p:cNvPicPr>
            <a:picLocks noChangeAspect="1"/>
          </p:cNvPicPr>
          <p:nvPr/>
        </p:nvPicPr>
        <p:blipFill>
          <a:blip r:embed="rId3"/>
          <a:stretch>
            <a:fillRect/>
          </a:stretch>
        </p:blipFill>
        <p:spPr>
          <a:xfrm>
            <a:off x="7056437" y="1212849"/>
            <a:ext cx="4906197" cy="50598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2961069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Variable Expressions</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74639" y="1212849"/>
            <a:ext cx="5943598" cy="4875213"/>
          </a:xfrm>
        </p:spPr>
        <p:txBody>
          <a:bodyPr/>
          <a:lstStyle/>
          <a:p>
            <a:r>
              <a:rPr lang="en-US" dirty="0"/>
              <a:t>Assigns value to variable.</a:t>
            </a:r>
          </a:p>
          <a:p>
            <a:r>
              <a:rPr lang="en-US" dirty="0"/>
              <a:t>Dynamically update variable value property at run time.</a:t>
            </a:r>
          </a:p>
          <a:p>
            <a:r>
              <a:rPr lang="en-US" dirty="0"/>
              <a:t>Expression markers.</a:t>
            </a:r>
          </a:p>
          <a:p>
            <a:endParaRPr lang="en-US" dirty="0"/>
          </a:p>
          <a:p>
            <a:pPr marL="297971" lvl="1" indent="0">
              <a:buNone/>
            </a:pPr>
            <a:endParaRPr lang="en-US" dirty="0"/>
          </a:p>
        </p:txBody>
      </p:sp>
      <p:pic>
        <p:nvPicPr>
          <p:cNvPr id="5" name="Picture 4">
            <a:extLst>
              <a:ext uri="{FF2B5EF4-FFF2-40B4-BE49-F238E27FC236}">
                <a16:creationId xmlns:a16="http://schemas.microsoft.com/office/drawing/2014/main" id="{287C4ED2-1A48-43B4-9373-34DBC86E32C0}"/>
              </a:ext>
            </a:extLst>
          </p:cNvPr>
          <p:cNvPicPr>
            <a:picLocks noChangeAspect="1"/>
          </p:cNvPicPr>
          <p:nvPr/>
        </p:nvPicPr>
        <p:blipFill>
          <a:blip r:embed="rId3"/>
          <a:stretch>
            <a:fillRect/>
          </a:stretch>
        </p:blipFill>
        <p:spPr>
          <a:xfrm>
            <a:off x="6218237" y="1973262"/>
            <a:ext cx="5791200" cy="18572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21661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Expression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74639" y="1212849"/>
            <a:ext cx="6095998" cy="2671501"/>
          </a:xfrm>
        </p:spPr>
        <p:txBody>
          <a:bodyPr/>
          <a:lstStyle/>
          <a:p>
            <a:r>
              <a:rPr lang="en-US" dirty="0"/>
              <a:t>Assigns value to only one variable.</a:t>
            </a:r>
          </a:p>
          <a:p>
            <a:r>
              <a:rPr lang="en-US" dirty="0"/>
              <a:t>Introduced in SQL Server 2012+.</a:t>
            </a:r>
          </a:p>
          <a:p>
            <a:r>
              <a:rPr lang="en-US" dirty="0"/>
              <a:t>Not available in Data Flow Task.</a:t>
            </a:r>
          </a:p>
          <a:p>
            <a:pPr marL="297971" lvl="1" indent="0">
              <a:buNone/>
            </a:pPr>
            <a:endParaRPr lang="en-US" dirty="0"/>
          </a:p>
        </p:txBody>
      </p:sp>
      <p:pic>
        <p:nvPicPr>
          <p:cNvPr id="3" name="Picture 2">
            <a:extLst>
              <a:ext uri="{FF2B5EF4-FFF2-40B4-BE49-F238E27FC236}">
                <a16:creationId xmlns:a16="http://schemas.microsoft.com/office/drawing/2014/main" id="{864E646B-A7AF-4B2D-B4FA-E0E15F40E517}"/>
              </a:ext>
            </a:extLst>
          </p:cNvPr>
          <p:cNvPicPr>
            <a:picLocks noChangeAspect="1"/>
          </p:cNvPicPr>
          <p:nvPr/>
        </p:nvPicPr>
        <p:blipFill>
          <a:blip r:embed="rId3"/>
          <a:stretch>
            <a:fillRect/>
          </a:stretch>
        </p:blipFill>
        <p:spPr>
          <a:xfrm>
            <a:off x="7285037" y="2890565"/>
            <a:ext cx="4343400" cy="12133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340331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Control Flow Script Task </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198437" y="1212849"/>
            <a:ext cx="6248400" cy="4973669"/>
          </a:xfrm>
        </p:spPr>
        <p:txBody>
          <a:bodyPr/>
          <a:lstStyle/>
          <a:p>
            <a:r>
              <a:rPr lang="en-US" dirty="0"/>
              <a:t>Can also be used to assigns value to variable(s).</a:t>
            </a:r>
          </a:p>
          <a:p>
            <a:r>
              <a:rPr lang="en-US" dirty="0"/>
              <a:t>.NET script can be used to assign values</a:t>
            </a:r>
          </a:p>
          <a:p>
            <a:pPr lvl="1"/>
            <a:r>
              <a:rPr lang="en-US" dirty="0"/>
              <a:t>Example:  </a:t>
            </a:r>
            <a:r>
              <a:rPr lang="en-US" dirty="0" err="1"/>
              <a:t>Dts.Variables</a:t>
            </a:r>
            <a:r>
              <a:rPr lang="en-US" dirty="0"/>
              <a:t>["User::</a:t>
            </a:r>
            <a:r>
              <a:rPr lang="en-US" dirty="0" err="1"/>
              <a:t>MyIntVar</a:t>
            </a:r>
            <a:r>
              <a:rPr lang="en-US" dirty="0"/>
              <a:t>"].Value =911</a:t>
            </a:r>
          </a:p>
          <a:p>
            <a:endParaRPr lang="en-US" dirty="0"/>
          </a:p>
          <a:p>
            <a:endParaRPr lang="en-US" dirty="0"/>
          </a:p>
          <a:p>
            <a:endParaRPr lang="en-US" dirty="0"/>
          </a:p>
        </p:txBody>
      </p:sp>
      <p:pic>
        <p:nvPicPr>
          <p:cNvPr id="3" name="Picture 2">
            <a:extLst>
              <a:ext uri="{FF2B5EF4-FFF2-40B4-BE49-F238E27FC236}">
                <a16:creationId xmlns:a16="http://schemas.microsoft.com/office/drawing/2014/main" id="{560C2C65-92FE-440B-B45F-14FA62788D9F}"/>
              </a:ext>
            </a:extLst>
          </p:cNvPr>
          <p:cNvPicPr>
            <a:picLocks noChangeAspect="1"/>
          </p:cNvPicPr>
          <p:nvPr/>
        </p:nvPicPr>
        <p:blipFill>
          <a:blip r:embed="rId3"/>
          <a:stretch>
            <a:fillRect/>
          </a:stretch>
        </p:blipFill>
        <p:spPr>
          <a:xfrm>
            <a:off x="7742237" y="2966502"/>
            <a:ext cx="3276600" cy="10615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071877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Expression Task vs Script Task</a:t>
            </a:r>
            <a:br>
              <a:rPr lang="en-US" sz="4400" dirty="0"/>
            </a:br>
            <a:r>
              <a:rPr lang="en-US" sz="2800" dirty="0"/>
              <a:t>Variable Assignment</a:t>
            </a:r>
            <a:endParaRPr lang="en-US" dirty="0"/>
          </a:p>
        </p:txBody>
      </p:sp>
      <p:sp>
        <p:nvSpPr>
          <p:cNvPr id="4" name="Text Placeholder 3">
            <a:extLst>
              <a:ext uri="{FF2B5EF4-FFF2-40B4-BE49-F238E27FC236}">
                <a16:creationId xmlns:a16="http://schemas.microsoft.com/office/drawing/2014/main" id="{0E76E6C9-B689-4AE1-B6D3-B932CA7083D7}"/>
              </a:ext>
            </a:extLst>
          </p:cNvPr>
          <p:cNvSpPr>
            <a:spLocks noGrp="1"/>
          </p:cNvSpPr>
          <p:nvPr>
            <p:ph type="body" sz="quarter" idx="11"/>
          </p:nvPr>
        </p:nvSpPr>
        <p:spPr>
          <a:xfrm>
            <a:off x="6142037" y="1820862"/>
            <a:ext cx="6096001" cy="3151632"/>
          </a:xfrm>
        </p:spPr>
        <p:txBody>
          <a:bodyPr/>
          <a:lstStyle/>
          <a:p>
            <a:pPr marL="0" indent="0" algn="ctr">
              <a:buNone/>
            </a:pPr>
            <a:r>
              <a:rPr lang="en-US" dirty="0"/>
              <a:t>Script Task</a:t>
            </a:r>
          </a:p>
          <a:p>
            <a:r>
              <a:rPr lang="en-US" dirty="0"/>
              <a:t>Multiple value assignment possible.</a:t>
            </a:r>
          </a:p>
          <a:p>
            <a:r>
              <a:rPr lang="en-US" dirty="0"/>
              <a:t>A bit longer to modify, VSTA (VSTA need to be loaded each time to modify).</a:t>
            </a:r>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74637" y="1897062"/>
            <a:ext cx="5486399" cy="1822037"/>
          </a:xfrm>
        </p:spPr>
        <p:txBody>
          <a:bodyPr/>
          <a:lstStyle/>
          <a:p>
            <a:pPr marL="0" indent="0" algn="ctr">
              <a:buNone/>
            </a:pPr>
            <a:r>
              <a:rPr lang="en-US" dirty="0"/>
              <a:t>Expression Task</a:t>
            </a:r>
          </a:p>
          <a:p>
            <a:r>
              <a:rPr lang="en-US" dirty="0"/>
              <a:t>Only one value assignment</a:t>
            </a:r>
          </a:p>
          <a:p>
            <a:r>
              <a:rPr lang="en-US" dirty="0"/>
              <a:t>Quicker to modify </a:t>
            </a:r>
          </a:p>
        </p:txBody>
      </p:sp>
    </p:spTree>
    <p:extLst>
      <p:ext uri="{BB962C8B-B14F-4D97-AF65-F5344CB8AC3E}">
        <p14:creationId xmlns:p14="http://schemas.microsoft.com/office/powerpoint/2010/main" val="393731867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0ACE-C2A5-4750-A1C1-904CB6AD95C1}"/>
              </a:ext>
            </a:extLst>
          </p:cNvPr>
          <p:cNvSpPr>
            <a:spLocks noGrp="1"/>
          </p:cNvSpPr>
          <p:nvPr>
            <p:ph type="title"/>
          </p:nvPr>
        </p:nvSpPr>
        <p:spPr/>
        <p:txBody>
          <a:bodyPr/>
          <a:lstStyle/>
          <a:p>
            <a:r>
              <a:rPr lang="en-CA" dirty="0"/>
              <a:t>Sensitive Data</a:t>
            </a:r>
          </a:p>
        </p:txBody>
      </p:sp>
      <p:sp>
        <p:nvSpPr>
          <p:cNvPr id="3" name="Text Placeholder 2">
            <a:extLst>
              <a:ext uri="{FF2B5EF4-FFF2-40B4-BE49-F238E27FC236}">
                <a16:creationId xmlns:a16="http://schemas.microsoft.com/office/drawing/2014/main" id="{67390107-C98C-4BB7-AD69-9462861FFE29}"/>
              </a:ext>
            </a:extLst>
          </p:cNvPr>
          <p:cNvSpPr>
            <a:spLocks noGrp="1"/>
          </p:cNvSpPr>
          <p:nvPr>
            <p:ph type="body" sz="quarter" idx="10"/>
          </p:nvPr>
        </p:nvSpPr>
        <p:spPr>
          <a:xfrm>
            <a:off x="274639" y="1212849"/>
            <a:ext cx="7543798" cy="4646613"/>
          </a:xfrm>
        </p:spPr>
        <p:txBody>
          <a:bodyPr/>
          <a:lstStyle/>
          <a:p>
            <a:r>
              <a:rPr lang="en-CA" dirty="0"/>
              <a:t>Sensitive SSIS properties</a:t>
            </a:r>
          </a:p>
          <a:p>
            <a:pPr lvl="1"/>
            <a:r>
              <a:rPr lang="en-CA" dirty="0"/>
              <a:t>Password for connection string</a:t>
            </a:r>
          </a:p>
          <a:p>
            <a:r>
              <a:rPr lang="en-CA" dirty="0"/>
              <a:t>Not all properties are sensitive, for example, we might want to protection Username also.</a:t>
            </a:r>
          </a:p>
          <a:p>
            <a:pPr lvl="2"/>
            <a:r>
              <a:rPr lang="en-CA" dirty="0"/>
              <a:t>Workaround is promote the parameter for username to sensitive.</a:t>
            </a:r>
          </a:p>
        </p:txBody>
      </p:sp>
      <p:pic>
        <p:nvPicPr>
          <p:cNvPr id="9" name="Picture 8">
            <a:extLst>
              <a:ext uri="{FF2B5EF4-FFF2-40B4-BE49-F238E27FC236}">
                <a16:creationId xmlns:a16="http://schemas.microsoft.com/office/drawing/2014/main" id="{1B50FC95-B0D2-4A57-975F-AD944A047055}"/>
              </a:ext>
            </a:extLst>
          </p:cNvPr>
          <p:cNvPicPr>
            <a:picLocks noChangeAspect="1"/>
          </p:cNvPicPr>
          <p:nvPr/>
        </p:nvPicPr>
        <p:blipFill>
          <a:blip r:embed="rId3"/>
          <a:stretch>
            <a:fillRect/>
          </a:stretch>
        </p:blipFill>
        <p:spPr>
          <a:xfrm>
            <a:off x="8047037" y="1397635"/>
            <a:ext cx="2734928" cy="41992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407244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6999-D19A-4809-9542-1E8EF4967B57}"/>
              </a:ext>
            </a:extLst>
          </p:cNvPr>
          <p:cNvSpPr>
            <a:spLocks noGrp="1"/>
          </p:cNvSpPr>
          <p:nvPr>
            <p:ph type="title"/>
          </p:nvPr>
        </p:nvSpPr>
        <p:spPr/>
        <p:txBody>
          <a:bodyPr/>
          <a:lstStyle/>
          <a:p>
            <a:r>
              <a:rPr lang="en-US" dirty="0"/>
              <a:t>Variables &amp; Expressions</a:t>
            </a:r>
          </a:p>
        </p:txBody>
      </p:sp>
      <p:sp>
        <p:nvSpPr>
          <p:cNvPr id="3" name="Text Placeholder 2">
            <a:extLst>
              <a:ext uri="{FF2B5EF4-FFF2-40B4-BE49-F238E27FC236}">
                <a16:creationId xmlns:a16="http://schemas.microsoft.com/office/drawing/2014/main" id="{01C39D7F-9436-4C49-B912-0632C5B4E6A5}"/>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1683368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EFBA60-21D8-4761-B5BF-89CDE8A38A5E}"/>
              </a:ext>
            </a:extLst>
          </p:cNvPr>
          <p:cNvSpPr>
            <a:spLocks noGrp="1"/>
          </p:cNvSpPr>
          <p:nvPr>
            <p:ph type="body" sz="quarter" idx="10"/>
          </p:nvPr>
        </p:nvSpPr>
        <p:spPr>
          <a:xfrm>
            <a:off x="274638" y="1212850"/>
            <a:ext cx="11887200" cy="3822585"/>
          </a:xfrm>
        </p:spPr>
        <p:txBody>
          <a:bodyPr/>
          <a:lstStyle/>
          <a:p>
            <a:r>
              <a:rPr lang="en-US" dirty="0"/>
              <a:t>Defines how to connect to data source.</a:t>
            </a:r>
          </a:p>
          <a:p>
            <a:r>
              <a:rPr lang="en-US" dirty="0"/>
              <a:t>Provides all the important information, for example, for connecting to SQL Server:</a:t>
            </a:r>
          </a:p>
          <a:p>
            <a:pPr lvl="1"/>
            <a:r>
              <a:rPr lang="en-US" dirty="0"/>
              <a:t>Server Name</a:t>
            </a:r>
          </a:p>
          <a:p>
            <a:pPr lvl="1"/>
            <a:r>
              <a:rPr lang="en-US" dirty="0"/>
              <a:t>Instance Name</a:t>
            </a:r>
          </a:p>
          <a:p>
            <a:pPr lvl="1"/>
            <a:r>
              <a:rPr lang="en-US" dirty="0"/>
              <a:t>Port</a:t>
            </a:r>
          </a:p>
          <a:p>
            <a:pPr lvl="1"/>
            <a:r>
              <a:rPr lang="en-US" dirty="0"/>
              <a:t>Authentication Type (Trusted vs User Name / Password)</a:t>
            </a:r>
          </a:p>
          <a:p>
            <a:pPr lvl="1"/>
            <a:r>
              <a:rPr lang="en-US" dirty="0"/>
              <a:t>Database Name</a:t>
            </a:r>
          </a:p>
        </p:txBody>
      </p:sp>
      <p:sp>
        <p:nvSpPr>
          <p:cNvPr id="3" name="Title 2">
            <a:extLst>
              <a:ext uri="{FF2B5EF4-FFF2-40B4-BE49-F238E27FC236}">
                <a16:creationId xmlns:a16="http://schemas.microsoft.com/office/drawing/2014/main" id="{E35110A8-C1D8-484E-92C8-2F862C56F3B1}"/>
              </a:ext>
            </a:extLst>
          </p:cNvPr>
          <p:cNvSpPr>
            <a:spLocks noGrp="1"/>
          </p:cNvSpPr>
          <p:nvPr>
            <p:ph type="title"/>
          </p:nvPr>
        </p:nvSpPr>
        <p:spPr/>
        <p:txBody>
          <a:bodyPr/>
          <a:lstStyle/>
          <a:p>
            <a:r>
              <a:rPr lang="en-US" dirty="0"/>
              <a:t>Connection Strings</a:t>
            </a:r>
          </a:p>
        </p:txBody>
      </p:sp>
    </p:spTree>
    <p:extLst>
      <p:ext uri="{BB962C8B-B14F-4D97-AF65-F5344CB8AC3E}">
        <p14:creationId xmlns:p14="http://schemas.microsoft.com/office/powerpoint/2010/main" val="149130307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0ACE-C2A5-4750-A1C1-904CB6AD95C1}"/>
              </a:ext>
            </a:extLst>
          </p:cNvPr>
          <p:cNvSpPr>
            <a:spLocks noGrp="1"/>
          </p:cNvSpPr>
          <p:nvPr>
            <p:ph type="title"/>
          </p:nvPr>
        </p:nvSpPr>
        <p:spPr/>
        <p:txBody>
          <a:bodyPr/>
          <a:lstStyle/>
          <a:p>
            <a:r>
              <a:rPr lang="en-CA" dirty="0"/>
              <a:t>Connection Strings - Security</a:t>
            </a:r>
          </a:p>
        </p:txBody>
      </p:sp>
      <p:sp>
        <p:nvSpPr>
          <p:cNvPr id="3" name="Text Placeholder 2">
            <a:extLst>
              <a:ext uri="{FF2B5EF4-FFF2-40B4-BE49-F238E27FC236}">
                <a16:creationId xmlns:a16="http://schemas.microsoft.com/office/drawing/2014/main" id="{67390107-C98C-4BB7-AD69-9462861FFE29}"/>
              </a:ext>
            </a:extLst>
          </p:cNvPr>
          <p:cNvSpPr>
            <a:spLocks noGrp="1"/>
          </p:cNvSpPr>
          <p:nvPr>
            <p:ph type="body" sz="quarter" idx="10"/>
          </p:nvPr>
        </p:nvSpPr>
        <p:spPr>
          <a:xfrm>
            <a:off x="274639" y="1212849"/>
            <a:ext cx="9905998" cy="2006703"/>
          </a:xfrm>
        </p:spPr>
        <p:txBody>
          <a:bodyPr/>
          <a:lstStyle/>
          <a:p>
            <a:pPr lvl="1"/>
            <a:r>
              <a:rPr lang="en-CA" dirty="0"/>
              <a:t>Deploy packages to SSISDB Catalog</a:t>
            </a:r>
          </a:p>
          <a:p>
            <a:pPr lvl="2"/>
            <a:r>
              <a:rPr lang="en-CA" dirty="0"/>
              <a:t>Catalog automatically encrypts/decrypts based on Sensitive property.</a:t>
            </a:r>
          </a:p>
          <a:p>
            <a:pPr lvl="1"/>
            <a:r>
              <a:rPr lang="en-CA" dirty="0"/>
              <a:t>Username is not sensitive</a:t>
            </a:r>
          </a:p>
          <a:p>
            <a:pPr lvl="2"/>
            <a:r>
              <a:rPr lang="en-CA" dirty="0"/>
              <a:t>Workaround promote to property to parameter and set parameter as sensitive.</a:t>
            </a:r>
          </a:p>
          <a:p>
            <a:pPr lvl="1"/>
            <a:r>
              <a:rPr lang="en-CA" dirty="0"/>
              <a:t>Password is sensitive</a:t>
            </a:r>
          </a:p>
        </p:txBody>
      </p:sp>
    </p:spTree>
    <p:extLst>
      <p:ext uri="{BB962C8B-B14F-4D97-AF65-F5344CB8AC3E}">
        <p14:creationId xmlns:p14="http://schemas.microsoft.com/office/powerpoint/2010/main" val="83230312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0ACE-C2A5-4750-A1C1-904CB6AD95C1}"/>
              </a:ext>
            </a:extLst>
          </p:cNvPr>
          <p:cNvSpPr>
            <a:spLocks noGrp="1"/>
          </p:cNvSpPr>
          <p:nvPr>
            <p:ph type="title"/>
          </p:nvPr>
        </p:nvSpPr>
        <p:spPr/>
        <p:txBody>
          <a:bodyPr/>
          <a:lstStyle/>
          <a:p>
            <a:r>
              <a:rPr lang="en-CA" dirty="0"/>
              <a:t>Connecting String – Security (2)</a:t>
            </a:r>
          </a:p>
        </p:txBody>
      </p:sp>
      <p:sp>
        <p:nvSpPr>
          <p:cNvPr id="3" name="Text Placeholder 2">
            <a:extLst>
              <a:ext uri="{FF2B5EF4-FFF2-40B4-BE49-F238E27FC236}">
                <a16:creationId xmlns:a16="http://schemas.microsoft.com/office/drawing/2014/main" id="{67390107-C98C-4BB7-AD69-9462861FFE29}"/>
              </a:ext>
            </a:extLst>
          </p:cNvPr>
          <p:cNvSpPr>
            <a:spLocks noGrp="1"/>
          </p:cNvSpPr>
          <p:nvPr>
            <p:ph type="body" sz="quarter" idx="10"/>
          </p:nvPr>
        </p:nvSpPr>
        <p:spPr>
          <a:xfrm>
            <a:off x="274639" y="1212849"/>
            <a:ext cx="12161836" cy="1822037"/>
          </a:xfrm>
        </p:spPr>
        <p:txBody>
          <a:bodyPr/>
          <a:lstStyle/>
          <a:p>
            <a:pPr marL="0" indent="0">
              <a:buNone/>
            </a:pPr>
            <a:r>
              <a:rPr lang="en-CA" dirty="0"/>
              <a:t>Package Protection Level</a:t>
            </a:r>
          </a:p>
          <a:p>
            <a:r>
              <a:rPr lang="en-CA" dirty="0"/>
              <a:t>How to store sensitive values in file content </a:t>
            </a:r>
          </a:p>
          <a:p>
            <a:r>
              <a:rPr lang="en-CA" dirty="0"/>
              <a:t>Set Project and all Package </a:t>
            </a:r>
            <a:r>
              <a:rPr lang="en-CA" dirty="0" err="1"/>
              <a:t>ProtectionLevel</a:t>
            </a:r>
            <a:r>
              <a:rPr lang="en-CA" dirty="0"/>
              <a:t> to be same.</a:t>
            </a:r>
          </a:p>
        </p:txBody>
      </p:sp>
      <p:graphicFrame>
        <p:nvGraphicFramePr>
          <p:cNvPr id="7" name="Table 6">
            <a:extLst>
              <a:ext uri="{FF2B5EF4-FFF2-40B4-BE49-F238E27FC236}">
                <a16:creationId xmlns:a16="http://schemas.microsoft.com/office/drawing/2014/main" id="{CFF3129B-4FCC-4AF0-8F16-7C13504C5032}"/>
              </a:ext>
            </a:extLst>
          </p:cNvPr>
          <p:cNvGraphicFramePr>
            <a:graphicFrameLocks noGrp="1"/>
          </p:cNvGraphicFramePr>
          <p:nvPr>
            <p:extLst>
              <p:ext uri="{D42A27DB-BD31-4B8C-83A1-F6EECF244321}">
                <p14:modId xmlns:p14="http://schemas.microsoft.com/office/powerpoint/2010/main" val="608339415"/>
              </p:ext>
            </p:extLst>
          </p:nvPr>
        </p:nvGraphicFramePr>
        <p:xfrm>
          <a:off x="427034" y="3197542"/>
          <a:ext cx="11734802" cy="3576320"/>
        </p:xfrm>
        <a:graphic>
          <a:graphicData uri="http://schemas.openxmlformats.org/drawingml/2006/table">
            <a:tbl>
              <a:tblPr firstRow="1" bandRow="1">
                <a:tableStyleId>{5C22544A-7EE6-4342-B048-85BDC9FD1C3A}</a:tableStyleId>
              </a:tblPr>
              <a:tblGrid>
                <a:gridCol w="4887106">
                  <a:extLst>
                    <a:ext uri="{9D8B030D-6E8A-4147-A177-3AD203B41FA5}">
                      <a16:colId xmlns:a16="http://schemas.microsoft.com/office/drawing/2014/main" val="3482318991"/>
                    </a:ext>
                  </a:extLst>
                </a:gridCol>
                <a:gridCol w="6847696">
                  <a:extLst>
                    <a:ext uri="{9D8B030D-6E8A-4147-A177-3AD203B41FA5}">
                      <a16:colId xmlns:a16="http://schemas.microsoft.com/office/drawing/2014/main" val="3280610689"/>
                    </a:ext>
                  </a:extLst>
                </a:gridCol>
              </a:tblGrid>
              <a:tr h="370840">
                <a:tc>
                  <a:txBody>
                    <a:bodyPr/>
                    <a:lstStyle/>
                    <a:p>
                      <a:r>
                        <a:rPr lang="en-CA" dirty="0"/>
                        <a:t>Package </a:t>
                      </a:r>
                    </a:p>
                    <a:p>
                      <a:r>
                        <a:rPr lang="en-CA" dirty="0"/>
                        <a:t>Protection Level</a:t>
                      </a:r>
                    </a:p>
                  </a:txBody>
                  <a:tcPr/>
                </a:tc>
                <a:tc>
                  <a:txBody>
                    <a:bodyPr/>
                    <a:lstStyle/>
                    <a:p>
                      <a:r>
                        <a:rPr lang="en-CA" dirty="0"/>
                        <a:t>Notes</a:t>
                      </a:r>
                    </a:p>
                  </a:txBody>
                  <a:tcPr/>
                </a:tc>
                <a:extLst>
                  <a:ext uri="{0D108BD9-81ED-4DB2-BD59-A6C34878D82A}">
                    <a16:rowId xmlns:a16="http://schemas.microsoft.com/office/drawing/2014/main" val="2103318598"/>
                  </a:ext>
                </a:extLst>
              </a:tr>
              <a:tr h="370840">
                <a:tc>
                  <a:txBody>
                    <a:bodyPr/>
                    <a:lstStyle/>
                    <a:p>
                      <a:r>
                        <a:rPr lang="en-CA" b="0" dirty="0" err="1"/>
                        <a:t>DontSaveSensitive</a:t>
                      </a:r>
                      <a:endParaRPr lang="en-CA" b="0" dirty="0"/>
                    </a:p>
                  </a:txBody>
                  <a:tcPr/>
                </a:tc>
                <a:tc>
                  <a:txBody>
                    <a:bodyPr/>
                    <a:lstStyle/>
                    <a:p>
                      <a:r>
                        <a:rPr lang="en-CA" dirty="0"/>
                        <a:t>Sensitive data is not saved in package.</a:t>
                      </a:r>
                    </a:p>
                    <a:p>
                      <a:r>
                        <a:rPr lang="en-CA" dirty="0"/>
                        <a:t>Must supply on execution via parameters.</a:t>
                      </a:r>
                    </a:p>
                  </a:txBody>
                  <a:tcPr/>
                </a:tc>
                <a:extLst>
                  <a:ext uri="{0D108BD9-81ED-4DB2-BD59-A6C34878D82A}">
                    <a16:rowId xmlns:a16="http://schemas.microsoft.com/office/drawing/2014/main" val="499640376"/>
                  </a:ext>
                </a:extLst>
              </a:tr>
              <a:tr h="370840">
                <a:tc>
                  <a:txBody>
                    <a:bodyPr/>
                    <a:lstStyle/>
                    <a:p>
                      <a:r>
                        <a:rPr lang="en-CA" dirty="0" err="1"/>
                        <a:t>Encrypt</a:t>
                      </a:r>
                      <a:r>
                        <a:rPr lang="en-CA" b="1" dirty="0" err="1"/>
                        <a:t>Sensitive</a:t>
                      </a:r>
                      <a:r>
                        <a:rPr lang="en-CA" dirty="0" err="1"/>
                        <a:t>With</a:t>
                      </a:r>
                      <a:r>
                        <a:rPr lang="en-CA" b="1" dirty="0" err="1"/>
                        <a:t>Password</a:t>
                      </a:r>
                      <a:endParaRPr lang="en-CA" b="1" dirty="0"/>
                    </a:p>
                  </a:txBody>
                  <a:tcPr/>
                </a:tc>
                <a:tc>
                  <a:txBody>
                    <a:bodyPr/>
                    <a:lstStyle/>
                    <a:p>
                      <a:r>
                        <a:rPr lang="en-CA" dirty="0"/>
                        <a:t>Password used to encrypt entire package content. </a:t>
                      </a:r>
                    </a:p>
                    <a:p>
                      <a:r>
                        <a:rPr lang="en-CA" dirty="0"/>
                        <a:t>To run or open in SSDT, </a:t>
                      </a:r>
                      <a:r>
                        <a:rPr lang="en-CA" b="1" dirty="0"/>
                        <a:t>must</a:t>
                      </a:r>
                      <a:r>
                        <a:rPr lang="en-CA" dirty="0"/>
                        <a:t> supply password. </a:t>
                      </a:r>
                    </a:p>
                  </a:txBody>
                  <a:tcPr/>
                </a:tc>
                <a:extLst>
                  <a:ext uri="{0D108BD9-81ED-4DB2-BD59-A6C34878D82A}">
                    <a16:rowId xmlns:a16="http://schemas.microsoft.com/office/drawing/2014/main" val="2864715260"/>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err="1"/>
                        <a:t>Encrypt</a:t>
                      </a:r>
                      <a:r>
                        <a:rPr lang="en-CA" b="1" dirty="0" err="1"/>
                        <a:t>Sensitive</a:t>
                      </a:r>
                      <a:r>
                        <a:rPr lang="en-CA" dirty="0" err="1"/>
                        <a:t>With</a:t>
                      </a:r>
                      <a:r>
                        <a:rPr lang="en-CA" b="1" dirty="0" err="1"/>
                        <a:t>User</a:t>
                      </a:r>
                      <a:r>
                        <a:rPr lang="en-CA" dirty="0" err="1"/>
                        <a:t>Key</a:t>
                      </a:r>
                      <a:r>
                        <a:rPr lang="en-CA" dirty="0"/>
                        <a:t> (default)</a:t>
                      </a:r>
                    </a:p>
                    <a:p>
                      <a:endParaRPr lang="en-CA" dirty="0"/>
                    </a:p>
                  </a:txBody>
                  <a:tcPr/>
                </a:tc>
                <a:tc>
                  <a:txBody>
                    <a:bodyPr/>
                    <a:lstStyle/>
                    <a:p>
                      <a:r>
                        <a:rPr lang="en-CA" dirty="0"/>
                        <a:t>Uses current user profile to encrypt only sensitive values. </a:t>
                      </a:r>
                    </a:p>
                    <a:p>
                      <a:r>
                        <a:rPr lang="en-CA" dirty="0"/>
                        <a:t>Only same users can open package in SSDT.</a:t>
                      </a:r>
                    </a:p>
                    <a:p>
                      <a:r>
                        <a:rPr lang="en-CA" dirty="0"/>
                        <a:t>If different user opens in SSDT, must re-supply sensitive values.</a:t>
                      </a:r>
                    </a:p>
                  </a:txBody>
                  <a:tcPr/>
                </a:tc>
                <a:extLst>
                  <a:ext uri="{0D108BD9-81ED-4DB2-BD59-A6C34878D82A}">
                    <a16:rowId xmlns:a16="http://schemas.microsoft.com/office/drawing/2014/main" val="681960490"/>
                  </a:ext>
                </a:extLst>
              </a:tr>
              <a:tr h="370840">
                <a:tc>
                  <a:txBody>
                    <a:bodyPr/>
                    <a:lstStyle/>
                    <a:p>
                      <a:r>
                        <a:rPr lang="en-CA" dirty="0" err="1"/>
                        <a:t>Encrypt</a:t>
                      </a:r>
                      <a:r>
                        <a:rPr lang="en-CA" b="1" dirty="0" err="1"/>
                        <a:t>All</a:t>
                      </a:r>
                      <a:r>
                        <a:rPr lang="en-CA" dirty="0" err="1"/>
                        <a:t>With</a:t>
                      </a:r>
                      <a:r>
                        <a:rPr lang="en-CA" b="1" dirty="0" err="1"/>
                        <a:t>Password</a:t>
                      </a:r>
                      <a:endParaRPr lang="en-CA" b="1" dirty="0"/>
                    </a:p>
                  </a:txBody>
                  <a:tcPr/>
                </a:tc>
                <a:tc>
                  <a:txBody>
                    <a:bodyPr/>
                    <a:lstStyle/>
                    <a:p>
                      <a:r>
                        <a:rPr lang="en-CA" dirty="0"/>
                        <a:t>Encrypt all values, not just sensitive with password. </a:t>
                      </a:r>
                    </a:p>
                  </a:txBody>
                  <a:tcPr/>
                </a:tc>
                <a:extLst>
                  <a:ext uri="{0D108BD9-81ED-4DB2-BD59-A6C34878D82A}">
                    <a16:rowId xmlns:a16="http://schemas.microsoft.com/office/drawing/2014/main" val="202166475"/>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err="1"/>
                        <a:t>Encrypt</a:t>
                      </a:r>
                      <a:r>
                        <a:rPr lang="en-CA" b="1" dirty="0" err="1"/>
                        <a:t>All</a:t>
                      </a:r>
                      <a:r>
                        <a:rPr lang="en-CA" dirty="0" err="1"/>
                        <a:t>With</a:t>
                      </a:r>
                      <a:r>
                        <a:rPr lang="en-CA" b="1" dirty="0" err="1"/>
                        <a:t>User</a:t>
                      </a:r>
                      <a:r>
                        <a:rPr lang="en-CA" dirty="0" err="1"/>
                        <a:t>Key</a:t>
                      </a:r>
                      <a:endParaRPr lang="en-CA"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Encrypt all values, not just sensitive with current user profile. </a:t>
                      </a:r>
                    </a:p>
                  </a:txBody>
                  <a:tcPr/>
                </a:tc>
                <a:extLst>
                  <a:ext uri="{0D108BD9-81ED-4DB2-BD59-A6C34878D82A}">
                    <a16:rowId xmlns:a16="http://schemas.microsoft.com/office/drawing/2014/main" val="1657992958"/>
                  </a:ext>
                </a:extLst>
              </a:tr>
            </a:tbl>
          </a:graphicData>
        </a:graphic>
      </p:graphicFrame>
    </p:spTree>
    <p:extLst>
      <p:ext uri="{BB962C8B-B14F-4D97-AF65-F5344CB8AC3E}">
        <p14:creationId xmlns:p14="http://schemas.microsoft.com/office/powerpoint/2010/main" val="29182740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6A20C7-49C7-4655-BBF7-A7C807C077D7}"/>
              </a:ext>
            </a:extLst>
          </p:cNvPr>
          <p:cNvSpPr>
            <a:spLocks noGrp="1"/>
          </p:cNvSpPr>
          <p:nvPr>
            <p:ph type="body" sz="quarter" idx="10"/>
          </p:nvPr>
        </p:nvSpPr>
        <p:spPr>
          <a:xfrm>
            <a:off x="274638" y="1212850"/>
            <a:ext cx="11887200" cy="4838248"/>
          </a:xfrm>
        </p:spPr>
        <p:txBody>
          <a:bodyPr/>
          <a:lstStyle/>
          <a:p>
            <a:r>
              <a:rPr lang="en-US" sz="2800" dirty="0"/>
              <a:t>Project vs Package</a:t>
            </a:r>
          </a:p>
          <a:p>
            <a:r>
              <a:rPr lang="en-US" sz="2800" dirty="0"/>
              <a:t>Connection Manager</a:t>
            </a:r>
          </a:p>
          <a:p>
            <a:r>
              <a:rPr lang="en-US" sz="2800" dirty="0"/>
              <a:t>Variables vs Parameters</a:t>
            </a:r>
          </a:p>
          <a:p>
            <a:r>
              <a:rPr lang="en-US" sz="2800" dirty="0"/>
              <a:t>Expressions</a:t>
            </a:r>
          </a:p>
          <a:p>
            <a:r>
              <a:rPr lang="en-US" sz="2800" dirty="0"/>
              <a:t>Connection Strings</a:t>
            </a:r>
          </a:p>
          <a:p>
            <a:r>
              <a:rPr lang="en-US" sz="2800" dirty="0"/>
              <a:t>Control Flow</a:t>
            </a:r>
          </a:p>
          <a:p>
            <a:r>
              <a:rPr lang="en-US" sz="2800" dirty="0"/>
              <a:t>Precedence Constraints</a:t>
            </a:r>
          </a:p>
          <a:p>
            <a:r>
              <a:rPr lang="en-US" sz="2800" dirty="0"/>
              <a:t>Data Flow</a:t>
            </a:r>
          </a:p>
          <a:p>
            <a:r>
              <a:rPr lang="en-US" sz="2800" dirty="0"/>
              <a:t>Event Handlers</a:t>
            </a:r>
          </a:p>
          <a:p>
            <a:r>
              <a:rPr lang="en-US" sz="2800" dirty="0"/>
              <a:t>Control Flow Parts</a:t>
            </a:r>
          </a:p>
        </p:txBody>
      </p:sp>
      <p:sp>
        <p:nvSpPr>
          <p:cNvPr id="3" name="Title 2">
            <a:extLst>
              <a:ext uri="{FF2B5EF4-FFF2-40B4-BE49-F238E27FC236}">
                <a16:creationId xmlns:a16="http://schemas.microsoft.com/office/drawing/2014/main" id="{95C13BDA-5DE1-48A3-B390-00A77997D8B8}"/>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76525626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0ACE-C2A5-4750-A1C1-904CB6AD95C1}"/>
              </a:ext>
            </a:extLst>
          </p:cNvPr>
          <p:cNvSpPr>
            <a:spLocks noGrp="1"/>
          </p:cNvSpPr>
          <p:nvPr>
            <p:ph type="title"/>
          </p:nvPr>
        </p:nvSpPr>
        <p:spPr/>
        <p:txBody>
          <a:bodyPr/>
          <a:lstStyle/>
          <a:p>
            <a:r>
              <a:rPr lang="en-CA" dirty="0"/>
              <a:t>Connecting String – Security (3)</a:t>
            </a:r>
          </a:p>
        </p:txBody>
      </p:sp>
      <p:graphicFrame>
        <p:nvGraphicFramePr>
          <p:cNvPr id="7" name="Table 6">
            <a:extLst>
              <a:ext uri="{FF2B5EF4-FFF2-40B4-BE49-F238E27FC236}">
                <a16:creationId xmlns:a16="http://schemas.microsoft.com/office/drawing/2014/main" id="{CFF3129B-4FCC-4AF0-8F16-7C13504C5032}"/>
              </a:ext>
            </a:extLst>
          </p:cNvPr>
          <p:cNvGraphicFramePr>
            <a:graphicFrameLocks noGrp="1"/>
          </p:cNvGraphicFramePr>
          <p:nvPr>
            <p:extLst>
              <p:ext uri="{D42A27DB-BD31-4B8C-83A1-F6EECF244321}">
                <p14:modId xmlns:p14="http://schemas.microsoft.com/office/powerpoint/2010/main" val="2854513030"/>
              </p:ext>
            </p:extLst>
          </p:nvPr>
        </p:nvGraphicFramePr>
        <p:xfrm>
          <a:off x="427034" y="1212849"/>
          <a:ext cx="11734802" cy="4572000"/>
        </p:xfrm>
        <a:graphic>
          <a:graphicData uri="http://schemas.openxmlformats.org/drawingml/2006/table">
            <a:tbl>
              <a:tblPr firstRow="1" bandRow="1">
                <a:tableStyleId>{5C22544A-7EE6-4342-B048-85BDC9FD1C3A}</a:tableStyleId>
              </a:tblPr>
              <a:tblGrid>
                <a:gridCol w="3124203">
                  <a:extLst>
                    <a:ext uri="{9D8B030D-6E8A-4147-A177-3AD203B41FA5}">
                      <a16:colId xmlns:a16="http://schemas.microsoft.com/office/drawing/2014/main" val="3482318991"/>
                    </a:ext>
                  </a:extLst>
                </a:gridCol>
                <a:gridCol w="8610599">
                  <a:extLst>
                    <a:ext uri="{9D8B030D-6E8A-4147-A177-3AD203B41FA5}">
                      <a16:colId xmlns:a16="http://schemas.microsoft.com/office/drawing/2014/main" val="3280610689"/>
                    </a:ext>
                  </a:extLst>
                </a:gridCol>
              </a:tblGrid>
              <a:tr h="370840">
                <a:tc>
                  <a:txBody>
                    <a:bodyPr/>
                    <a:lstStyle/>
                    <a:p>
                      <a:r>
                        <a:rPr lang="en-CA" dirty="0"/>
                        <a:t>Package </a:t>
                      </a:r>
                    </a:p>
                    <a:p>
                      <a:r>
                        <a:rPr lang="en-CA" dirty="0"/>
                        <a:t>Protection Level</a:t>
                      </a:r>
                    </a:p>
                  </a:txBody>
                  <a:tcPr/>
                </a:tc>
                <a:tc>
                  <a:txBody>
                    <a:bodyPr/>
                    <a:lstStyle/>
                    <a:p>
                      <a:r>
                        <a:rPr lang="en-CA" dirty="0"/>
                        <a:t>Notes</a:t>
                      </a:r>
                    </a:p>
                  </a:txBody>
                  <a:tcPr/>
                </a:tc>
                <a:extLst>
                  <a:ext uri="{0D108BD9-81ED-4DB2-BD59-A6C34878D82A}">
                    <a16:rowId xmlns:a16="http://schemas.microsoft.com/office/drawing/2014/main" val="2103318598"/>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err="1"/>
                        <a:t>ServerStorage</a:t>
                      </a:r>
                      <a:r>
                        <a:rPr lang="en-CA" dirty="0"/>
                        <a:t> </a:t>
                      </a:r>
                    </a:p>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(does not show in dropdown)</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Used by </a:t>
                      </a:r>
                      <a:r>
                        <a:rPr lang="en-CA" b="1" dirty="0"/>
                        <a:t>SSISDB</a:t>
                      </a:r>
                      <a:r>
                        <a:rPr lang="en-CA" dirty="0"/>
                        <a:t> catalog, </a:t>
                      </a:r>
                      <a:r>
                        <a:rPr lang="en-CA" b="1" dirty="0"/>
                        <a:t>SQL 2012+</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Catalog automatically encrypts the package data and sensitive values.</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Projects Exported from catalog automatically set to </a:t>
                      </a:r>
                      <a:r>
                        <a:rPr lang="en-CA" b="1" dirty="0" err="1"/>
                        <a:t>EncryptSensitiveWithUserKey</a:t>
                      </a:r>
                      <a:r>
                        <a:rPr lang="en-CA" b="1" dirty="0"/>
                        <a:t> </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b="0" dirty="0"/>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0" dirty="0"/>
                        <a:t>With each project deployment creates </a:t>
                      </a:r>
                    </a:p>
                    <a:p>
                      <a:pPr marL="752121" marR="0" lvl="1"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0" dirty="0" err="1"/>
                        <a:t>Certifcate</a:t>
                      </a:r>
                      <a:r>
                        <a:rPr lang="en-CA" b="0" dirty="0"/>
                        <a:t> - </a:t>
                      </a:r>
                      <a:r>
                        <a:rPr lang="en-CA" b="0" dirty="0" err="1"/>
                        <a:t>MS_Cert_Proj</a:t>
                      </a:r>
                      <a:r>
                        <a:rPr lang="en-CA" b="0" dirty="0"/>
                        <a:t>_&lt;</a:t>
                      </a:r>
                      <a:r>
                        <a:rPr lang="en-CA" b="0" dirty="0" err="1"/>
                        <a:t>Project_ID</a:t>
                      </a:r>
                      <a:r>
                        <a:rPr lang="en-CA" b="0" dirty="0"/>
                        <a:t>&gt;</a:t>
                      </a:r>
                    </a:p>
                    <a:p>
                      <a:pPr marL="752121" marR="0" lvl="1"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800" b="0" kern="1200" dirty="0">
                          <a:solidFill>
                            <a:schemeClr val="dk1"/>
                          </a:solidFill>
                          <a:latin typeface="+mn-lt"/>
                          <a:ea typeface="+mn-ea"/>
                          <a:cs typeface="+mn-cs"/>
                        </a:rPr>
                        <a:t>Symmetric Key - </a:t>
                      </a:r>
                      <a:r>
                        <a:rPr lang="en-CA" sz="1800" b="0" kern="1200" dirty="0" err="1">
                          <a:solidFill>
                            <a:schemeClr val="dk1"/>
                          </a:solidFill>
                          <a:latin typeface="+mn-lt"/>
                          <a:ea typeface="+mn-ea"/>
                          <a:cs typeface="+mn-cs"/>
                        </a:rPr>
                        <a:t>MS_Enckey_Proj</a:t>
                      </a:r>
                      <a:r>
                        <a:rPr lang="en-CA" sz="1800" b="0" kern="1200" dirty="0">
                          <a:solidFill>
                            <a:schemeClr val="dk1"/>
                          </a:solidFill>
                          <a:latin typeface="+mn-lt"/>
                          <a:ea typeface="+mn-ea"/>
                          <a:cs typeface="+mn-cs"/>
                        </a:rPr>
                        <a:t>_</a:t>
                      </a:r>
                      <a:r>
                        <a:rPr lang="en-CA" b="0" dirty="0"/>
                        <a:t>&lt;</a:t>
                      </a:r>
                      <a:r>
                        <a:rPr lang="en-CA" b="0" dirty="0" err="1"/>
                        <a:t>Project_ID</a:t>
                      </a:r>
                      <a:r>
                        <a:rPr lang="en-CA" b="0" dirty="0"/>
                        <a:t>&gt; which is used to encrypt the project.</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b="1" dirty="0"/>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0" dirty="0"/>
                        <a:t>First project execution creates </a:t>
                      </a:r>
                    </a:p>
                    <a:p>
                      <a:pPr marL="752121" marR="0" lvl="1"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0" dirty="0" err="1"/>
                        <a:t>Certifcate</a:t>
                      </a:r>
                      <a:r>
                        <a:rPr lang="en-CA" b="0" dirty="0"/>
                        <a:t> - </a:t>
                      </a:r>
                      <a:r>
                        <a:rPr lang="en-CA" b="0" dirty="0" err="1"/>
                        <a:t>MS_Cert_Proj_Param</a:t>
                      </a:r>
                      <a:r>
                        <a:rPr lang="en-CA" b="0" dirty="0"/>
                        <a:t>_&lt;</a:t>
                      </a:r>
                      <a:r>
                        <a:rPr lang="en-CA" b="0" dirty="0" err="1"/>
                        <a:t>Project_ID</a:t>
                      </a:r>
                      <a:r>
                        <a:rPr lang="en-CA" b="0" dirty="0"/>
                        <a:t>&gt;</a:t>
                      </a:r>
                    </a:p>
                    <a:p>
                      <a:pPr marL="752121" marR="0" lvl="1"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800" b="0" kern="1200" dirty="0">
                          <a:solidFill>
                            <a:schemeClr val="dk1"/>
                          </a:solidFill>
                          <a:latin typeface="+mn-lt"/>
                          <a:ea typeface="+mn-ea"/>
                          <a:cs typeface="+mn-cs"/>
                        </a:rPr>
                        <a:t>Symmetric Key - </a:t>
                      </a:r>
                      <a:r>
                        <a:rPr lang="en-CA" sz="1800" b="0" kern="1200" dirty="0" err="1">
                          <a:solidFill>
                            <a:schemeClr val="dk1"/>
                          </a:solidFill>
                          <a:latin typeface="+mn-lt"/>
                          <a:ea typeface="+mn-ea"/>
                          <a:cs typeface="+mn-cs"/>
                        </a:rPr>
                        <a:t>M</a:t>
                      </a:r>
                      <a:r>
                        <a:rPr lang="en-CA" sz="1800" kern="1200" dirty="0" err="1">
                          <a:solidFill>
                            <a:schemeClr val="dk1"/>
                          </a:solidFill>
                          <a:latin typeface="+mn-lt"/>
                          <a:ea typeface="+mn-ea"/>
                          <a:cs typeface="+mn-cs"/>
                        </a:rPr>
                        <a:t>S_Enckey_Proj_Param</a:t>
                      </a:r>
                      <a:r>
                        <a:rPr lang="en-CA" sz="1800" kern="1200" dirty="0">
                          <a:solidFill>
                            <a:schemeClr val="dk1"/>
                          </a:solidFill>
                          <a:latin typeface="+mn-lt"/>
                          <a:ea typeface="+mn-ea"/>
                          <a:cs typeface="+mn-cs"/>
                        </a:rPr>
                        <a:t>_</a:t>
                      </a:r>
                      <a:r>
                        <a:rPr lang="en-CA" b="0" dirty="0"/>
                        <a:t>&lt;</a:t>
                      </a:r>
                      <a:r>
                        <a:rPr lang="en-CA" b="0" dirty="0" err="1"/>
                        <a:t>Project_ID</a:t>
                      </a:r>
                      <a:r>
                        <a:rPr lang="en-CA" b="0" dirty="0"/>
                        <a:t>&gt; which is used to encrypt the project parameter values.</a:t>
                      </a:r>
                    </a:p>
                  </a:txBody>
                  <a:tcPr/>
                </a:tc>
                <a:extLst>
                  <a:ext uri="{0D108BD9-81ED-4DB2-BD59-A6C34878D82A}">
                    <a16:rowId xmlns:a16="http://schemas.microsoft.com/office/drawing/2014/main" val="1786811657"/>
                  </a:ext>
                </a:extLst>
              </a:tr>
            </a:tbl>
          </a:graphicData>
        </a:graphic>
      </p:graphicFrame>
    </p:spTree>
    <p:extLst>
      <p:ext uri="{BB962C8B-B14F-4D97-AF65-F5344CB8AC3E}">
        <p14:creationId xmlns:p14="http://schemas.microsoft.com/office/powerpoint/2010/main" val="189158891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2EB26-4E01-4E7F-BD9B-FEAE6A212DDB}"/>
              </a:ext>
            </a:extLst>
          </p:cNvPr>
          <p:cNvSpPr>
            <a:spLocks noGrp="1"/>
          </p:cNvSpPr>
          <p:nvPr>
            <p:ph type="title"/>
          </p:nvPr>
        </p:nvSpPr>
        <p:spPr/>
        <p:txBody>
          <a:bodyPr/>
          <a:lstStyle/>
          <a:p>
            <a:r>
              <a:rPr lang="en-US" dirty="0"/>
              <a:t>Connection String</a:t>
            </a:r>
          </a:p>
        </p:txBody>
      </p:sp>
      <p:sp>
        <p:nvSpPr>
          <p:cNvPr id="3" name="Text Placeholder 2">
            <a:extLst>
              <a:ext uri="{FF2B5EF4-FFF2-40B4-BE49-F238E27FC236}">
                <a16:creationId xmlns:a16="http://schemas.microsoft.com/office/drawing/2014/main" id="{59721415-2135-4C9E-9530-58764A5DE6FF}"/>
              </a:ext>
            </a:extLst>
          </p:cNvPr>
          <p:cNvSpPr>
            <a:spLocks noGrp="1"/>
          </p:cNvSpPr>
          <p:nvPr>
            <p:ph type="body" sz="quarter" idx="12"/>
          </p:nvPr>
        </p:nvSpPr>
        <p:spPr/>
        <p:txBody>
          <a:bodyPr/>
          <a:lstStyle/>
          <a:p>
            <a:r>
              <a:rPr lang="en-US" dirty="0"/>
              <a:t>Lab 3</a:t>
            </a:r>
          </a:p>
        </p:txBody>
      </p:sp>
    </p:spTree>
    <p:extLst>
      <p:ext uri="{BB962C8B-B14F-4D97-AF65-F5344CB8AC3E}">
        <p14:creationId xmlns:p14="http://schemas.microsoft.com/office/powerpoint/2010/main" val="13662515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Execute SQL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5669244"/>
          </a:xfrm>
        </p:spPr>
        <p:txBody>
          <a:bodyPr/>
          <a:lstStyle/>
          <a:p>
            <a:r>
              <a:rPr lang="en-US" dirty="0"/>
              <a:t>Used to execute SQL statement(s) on various connect managers EXCEL,OLE DB,ODBC,ADO,ADO.NET,SQLMOBILE.</a:t>
            </a:r>
          </a:p>
          <a:p>
            <a:pPr marL="297971" lvl="1" indent="0">
              <a:buNone/>
            </a:pPr>
            <a:r>
              <a:rPr lang="en-US" dirty="0"/>
              <a:t>E.g.: truncate table before calling data flow task </a:t>
            </a:r>
          </a:p>
          <a:p>
            <a:pPr marL="297971" lvl="1" indent="0">
              <a:buNone/>
            </a:pPr>
            <a:r>
              <a:rPr lang="en-US" dirty="0"/>
              <a:t>       retrieve email list to send personalized notification.</a:t>
            </a:r>
          </a:p>
          <a:p>
            <a:r>
              <a:rPr lang="en-US" dirty="0"/>
              <a:t>Required Properties </a:t>
            </a:r>
          </a:p>
          <a:p>
            <a:pPr lvl="1"/>
            <a:r>
              <a:rPr lang="en-US" dirty="0"/>
              <a:t>Connection Manager to use </a:t>
            </a:r>
          </a:p>
          <a:p>
            <a:pPr lvl="1"/>
            <a:r>
              <a:rPr lang="en-US" dirty="0"/>
              <a:t>SQL Statement to execute </a:t>
            </a:r>
          </a:p>
          <a:p>
            <a:r>
              <a:rPr lang="en-US" dirty="0"/>
              <a:t>Can accept Input &amp; Output parameters </a:t>
            </a:r>
          </a:p>
          <a:p>
            <a:pPr lvl="1"/>
            <a:r>
              <a:rPr lang="en-US" dirty="0"/>
              <a:t>Parameter Marker and Parameter Name differs by Connection Manager Type.</a:t>
            </a:r>
          </a:p>
          <a:p>
            <a:r>
              <a:rPr lang="en-US" dirty="0"/>
              <a:t>Can assign result sets to variable  </a:t>
            </a:r>
          </a:p>
        </p:txBody>
      </p:sp>
      <p:pic>
        <p:nvPicPr>
          <p:cNvPr id="4" name="Picture 3">
            <a:extLst>
              <a:ext uri="{FF2B5EF4-FFF2-40B4-BE49-F238E27FC236}">
                <a16:creationId xmlns:a16="http://schemas.microsoft.com/office/drawing/2014/main" id="{2EB52249-86DC-410B-8027-E5E2B58916BF}"/>
              </a:ext>
            </a:extLst>
          </p:cNvPr>
          <p:cNvPicPr>
            <a:picLocks noChangeAspect="1"/>
          </p:cNvPicPr>
          <p:nvPr/>
        </p:nvPicPr>
        <p:blipFill>
          <a:blip r:embed="rId3"/>
          <a:stretch>
            <a:fillRect/>
          </a:stretch>
        </p:blipFill>
        <p:spPr>
          <a:xfrm>
            <a:off x="8163313" y="729454"/>
            <a:ext cx="3867150" cy="1147707"/>
          </a:xfrm>
          <a:prstGeom prst="rect">
            <a:avLst/>
          </a:prstGeom>
        </p:spPr>
      </p:pic>
    </p:spTree>
    <p:extLst>
      <p:ext uri="{BB962C8B-B14F-4D97-AF65-F5344CB8AC3E}">
        <p14:creationId xmlns:p14="http://schemas.microsoft.com/office/powerpoint/2010/main" val="61940540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8F4E8-11A7-4E9A-B034-93841B5887DD}"/>
              </a:ext>
            </a:extLst>
          </p:cNvPr>
          <p:cNvSpPr>
            <a:spLocks noGrp="1"/>
          </p:cNvSpPr>
          <p:nvPr>
            <p:ph type="title"/>
          </p:nvPr>
        </p:nvSpPr>
        <p:spPr/>
        <p:txBody>
          <a:bodyPr/>
          <a:lstStyle/>
          <a:p>
            <a:r>
              <a:rPr lang="en-US" dirty="0"/>
              <a:t>Execute SQL Task (2)</a:t>
            </a:r>
          </a:p>
        </p:txBody>
      </p:sp>
      <p:sp>
        <p:nvSpPr>
          <p:cNvPr id="3" name="Text Placeholder 2">
            <a:extLst>
              <a:ext uri="{FF2B5EF4-FFF2-40B4-BE49-F238E27FC236}">
                <a16:creationId xmlns:a16="http://schemas.microsoft.com/office/drawing/2014/main" id="{89F99998-4B63-49CD-8F81-9F3430A816A2}"/>
              </a:ext>
            </a:extLst>
          </p:cNvPr>
          <p:cNvSpPr>
            <a:spLocks noGrp="1"/>
          </p:cNvSpPr>
          <p:nvPr>
            <p:ph type="body" sz="quarter" idx="10"/>
          </p:nvPr>
        </p:nvSpPr>
        <p:spPr>
          <a:xfrm>
            <a:off x="274639" y="1212849"/>
            <a:ext cx="11506198" cy="1668149"/>
          </a:xfrm>
        </p:spPr>
        <p:txBody>
          <a:bodyPr/>
          <a:lstStyle/>
          <a:p>
            <a:r>
              <a:rPr lang="en-US" dirty="0"/>
              <a:t>Passing parameter values depend on the driver type.</a:t>
            </a:r>
          </a:p>
          <a:p>
            <a:r>
              <a:rPr lang="en-US" dirty="0"/>
              <a:t>To capture an output in a result, add keyword OUTPUT in the SQL code.</a:t>
            </a:r>
          </a:p>
        </p:txBody>
      </p:sp>
      <p:graphicFrame>
        <p:nvGraphicFramePr>
          <p:cNvPr id="5" name="Table 5">
            <a:extLst>
              <a:ext uri="{FF2B5EF4-FFF2-40B4-BE49-F238E27FC236}">
                <a16:creationId xmlns:a16="http://schemas.microsoft.com/office/drawing/2014/main" id="{CDFA3E37-4125-4B2D-9141-868222E71E00}"/>
              </a:ext>
            </a:extLst>
          </p:cNvPr>
          <p:cNvGraphicFramePr>
            <a:graphicFrameLocks noGrp="1"/>
          </p:cNvGraphicFramePr>
          <p:nvPr>
            <p:extLst>
              <p:ext uri="{D42A27DB-BD31-4B8C-83A1-F6EECF244321}">
                <p14:modId xmlns:p14="http://schemas.microsoft.com/office/powerpoint/2010/main" val="2992981808"/>
              </p:ext>
            </p:extLst>
          </p:nvPr>
        </p:nvGraphicFramePr>
        <p:xfrm>
          <a:off x="579437" y="3040062"/>
          <a:ext cx="11582400" cy="3134360"/>
        </p:xfrm>
        <a:graphic>
          <a:graphicData uri="http://schemas.openxmlformats.org/drawingml/2006/table">
            <a:tbl>
              <a:tblPr firstRow="1" bandRow="1">
                <a:tableStyleId>{5C22544A-7EE6-4342-B048-85BDC9FD1C3A}</a:tableStyleId>
              </a:tblPr>
              <a:tblGrid>
                <a:gridCol w="3860800">
                  <a:extLst>
                    <a:ext uri="{9D8B030D-6E8A-4147-A177-3AD203B41FA5}">
                      <a16:colId xmlns:a16="http://schemas.microsoft.com/office/drawing/2014/main" val="17041177"/>
                    </a:ext>
                  </a:extLst>
                </a:gridCol>
                <a:gridCol w="3860800">
                  <a:extLst>
                    <a:ext uri="{9D8B030D-6E8A-4147-A177-3AD203B41FA5}">
                      <a16:colId xmlns:a16="http://schemas.microsoft.com/office/drawing/2014/main" val="962839274"/>
                    </a:ext>
                  </a:extLst>
                </a:gridCol>
                <a:gridCol w="3860800">
                  <a:extLst>
                    <a:ext uri="{9D8B030D-6E8A-4147-A177-3AD203B41FA5}">
                      <a16:colId xmlns:a16="http://schemas.microsoft.com/office/drawing/2014/main" val="3389362763"/>
                    </a:ext>
                  </a:extLst>
                </a:gridCol>
              </a:tblGrid>
              <a:tr h="370840">
                <a:tc>
                  <a:txBody>
                    <a:bodyPr/>
                    <a:lstStyle/>
                    <a:p>
                      <a:r>
                        <a:rPr lang="en-US" dirty="0"/>
                        <a:t>Connection Type</a:t>
                      </a:r>
                    </a:p>
                  </a:txBody>
                  <a:tcPr/>
                </a:tc>
                <a:tc>
                  <a:txBody>
                    <a:bodyPr/>
                    <a:lstStyle/>
                    <a:p>
                      <a:r>
                        <a:rPr lang="en-US" dirty="0"/>
                        <a:t>Marker</a:t>
                      </a:r>
                    </a:p>
                  </a:txBody>
                  <a:tcPr/>
                </a:tc>
                <a:tc>
                  <a:txBody>
                    <a:bodyPr/>
                    <a:lstStyle/>
                    <a:p>
                      <a:r>
                        <a:rPr lang="en-US" dirty="0"/>
                        <a:t>Example</a:t>
                      </a:r>
                    </a:p>
                  </a:txBody>
                  <a:tcPr/>
                </a:tc>
                <a:extLst>
                  <a:ext uri="{0D108BD9-81ED-4DB2-BD59-A6C34878D82A}">
                    <a16:rowId xmlns:a16="http://schemas.microsoft.com/office/drawing/2014/main" val="2742550654"/>
                  </a:ext>
                </a:extLst>
              </a:tr>
              <a:tr h="370840">
                <a:tc>
                  <a:txBody>
                    <a:bodyPr/>
                    <a:lstStyle/>
                    <a:p>
                      <a:r>
                        <a:rPr lang="en-US" dirty="0"/>
                        <a:t>ADO</a:t>
                      </a:r>
                    </a:p>
                  </a:txBody>
                  <a:tcPr/>
                </a:tc>
                <a:tc>
                  <a:txBody>
                    <a:bodyPr/>
                    <a:lstStyle/>
                    <a:p>
                      <a:r>
                        <a:rPr lang="en-US" dirty="0"/>
                        <a:t>?</a:t>
                      </a:r>
                    </a:p>
                  </a:txBody>
                  <a:tcPr/>
                </a:tc>
                <a:tc>
                  <a:txBody>
                    <a:bodyPr/>
                    <a:lstStyle/>
                    <a:p>
                      <a:r>
                        <a:rPr lang="en-US" dirty="0"/>
                        <a:t>SELECT * FROM T1 WHERE ID = ?</a:t>
                      </a:r>
                    </a:p>
                  </a:txBody>
                  <a:tcPr/>
                </a:tc>
                <a:extLst>
                  <a:ext uri="{0D108BD9-81ED-4DB2-BD59-A6C34878D82A}">
                    <a16:rowId xmlns:a16="http://schemas.microsoft.com/office/drawing/2014/main" val="1650647821"/>
                  </a:ext>
                </a:extLst>
              </a:tr>
              <a:tr h="370840">
                <a:tc>
                  <a:txBody>
                    <a:bodyPr/>
                    <a:lstStyle/>
                    <a:p>
                      <a:r>
                        <a:rPr lang="en-US" dirty="0"/>
                        <a:t>ADO.NET</a:t>
                      </a:r>
                    </a:p>
                  </a:txBody>
                  <a:tcPr/>
                </a:tc>
                <a:tc>
                  <a:txBody>
                    <a:bodyPr/>
                    <a:lstStyle/>
                    <a:p>
                      <a:r>
                        <a:rPr lang="en-US" dirty="0"/>
                        <a:t>@P1</a:t>
                      </a:r>
                    </a:p>
                  </a:txBody>
                  <a:tcPr/>
                </a:tc>
                <a:tc>
                  <a:txBody>
                    <a:bodyPr/>
                    <a:lstStyle/>
                    <a:p>
                      <a:r>
                        <a:rPr lang="en-US" dirty="0"/>
                        <a:t>SELECT * FROM T1 WHERE ID = @P1</a:t>
                      </a:r>
                    </a:p>
                  </a:txBody>
                  <a:tcPr/>
                </a:tc>
                <a:extLst>
                  <a:ext uri="{0D108BD9-81ED-4DB2-BD59-A6C34878D82A}">
                    <a16:rowId xmlns:a16="http://schemas.microsoft.com/office/drawing/2014/main" val="2376191996"/>
                  </a:ext>
                </a:extLst>
              </a:tr>
              <a:tr h="370840">
                <a:tc>
                  <a:txBody>
                    <a:bodyPr/>
                    <a:lstStyle/>
                    <a:p>
                      <a:r>
                        <a:rPr lang="en-US" dirty="0"/>
                        <a:t>SQLMOBILE</a:t>
                      </a:r>
                    </a:p>
                  </a:txBody>
                  <a:tcPr/>
                </a:tc>
                <a:tc>
                  <a:txBody>
                    <a:bodyPr/>
                    <a:lstStyle/>
                    <a:p>
                      <a:r>
                        <a:rPr lang="en-US" dirty="0"/>
                        <a:t>@P1</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SELECT * FROM T1 WHERE ID = @P1</a:t>
                      </a:r>
                    </a:p>
                  </a:txBody>
                  <a:tcPr/>
                </a:tc>
                <a:extLst>
                  <a:ext uri="{0D108BD9-81ED-4DB2-BD59-A6C34878D82A}">
                    <a16:rowId xmlns:a16="http://schemas.microsoft.com/office/drawing/2014/main" val="1774159162"/>
                  </a:ext>
                </a:extLst>
              </a:tr>
              <a:tr h="370840">
                <a:tc>
                  <a:txBody>
                    <a:bodyPr/>
                    <a:lstStyle/>
                    <a:p>
                      <a:r>
                        <a:rPr lang="en-US" dirty="0"/>
                        <a:t>OLEDB</a:t>
                      </a:r>
                    </a:p>
                  </a:txBody>
                  <a:tcPr/>
                </a:tc>
                <a:tc>
                  <a:txBody>
                    <a:bodyPr/>
                    <a:lstStyle/>
                    <a:p>
                      <a:r>
                        <a:rPr lang="en-US" dirty="0"/>
                        <a:t>?</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SELECT * FROM T1 WHERE ID = ?</a:t>
                      </a:r>
                    </a:p>
                  </a:txBody>
                  <a:tcPr/>
                </a:tc>
                <a:extLst>
                  <a:ext uri="{0D108BD9-81ED-4DB2-BD59-A6C34878D82A}">
                    <a16:rowId xmlns:a16="http://schemas.microsoft.com/office/drawing/2014/main" val="1667796628"/>
                  </a:ext>
                </a:extLst>
              </a:tr>
              <a:tr h="370840">
                <a:tc>
                  <a:txBody>
                    <a:bodyPr/>
                    <a:lstStyle/>
                    <a:p>
                      <a:r>
                        <a:rPr lang="en-US" dirty="0"/>
                        <a:t>ODBC</a:t>
                      </a:r>
                    </a:p>
                  </a:txBody>
                  <a:tcPr/>
                </a:tc>
                <a:tc>
                  <a:txBody>
                    <a:bodyPr/>
                    <a:lstStyle/>
                    <a:p>
                      <a:r>
                        <a:rPr lang="en-US" dirty="0"/>
                        <a:t>?</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SELECT * FROM T1 WHERE ID = ?</a:t>
                      </a:r>
                    </a:p>
                  </a:txBody>
                  <a:tcPr/>
                </a:tc>
                <a:extLst>
                  <a:ext uri="{0D108BD9-81ED-4DB2-BD59-A6C34878D82A}">
                    <a16:rowId xmlns:a16="http://schemas.microsoft.com/office/drawing/2014/main" val="3026497261"/>
                  </a:ext>
                </a:extLst>
              </a:tr>
              <a:tr h="370840">
                <a:tc>
                  <a:txBody>
                    <a:bodyPr/>
                    <a:lstStyle/>
                    <a:p>
                      <a:r>
                        <a:rPr lang="en-US" dirty="0"/>
                        <a:t>EXCEL</a:t>
                      </a:r>
                    </a:p>
                  </a:txBody>
                  <a:tcPr/>
                </a:tc>
                <a:tc>
                  <a:txBody>
                    <a:bodyPr/>
                    <a:lstStyle/>
                    <a:p>
                      <a:r>
                        <a:rPr lang="en-US" dirty="0"/>
                        <a:t>?</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SELECT * FROM T1 WHERE ID = ?</a:t>
                      </a:r>
                    </a:p>
                  </a:txBody>
                  <a:tcPr/>
                </a:tc>
                <a:extLst>
                  <a:ext uri="{0D108BD9-81ED-4DB2-BD59-A6C34878D82A}">
                    <a16:rowId xmlns:a16="http://schemas.microsoft.com/office/drawing/2014/main" val="555087633"/>
                  </a:ext>
                </a:extLst>
              </a:tr>
            </a:tbl>
          </a:graphicData>
        </a:graphic>
      </p:graphicFrame>
    </p:spTree>
    <p:extLst>
      <p:ext uri="{BB962C8B-B14F-4D97-AF65-F5344CB8AC3E}">
        <p14:creationId xmlns:p14="http://schemas.microsoft.com/office/powerpoint/2010/main" val="54440403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2EB26-4E01-4E7F-BD9B-FEAE6A212DDB}"/>
              </a:ext>
            </a:extLst>
          </p:cNvPr>
          <p:cNvSpPr>
            <a:spLocks noGrp="1"/>
          </p:cNvSpPr>
          <p:nvPr>
            <p:ph type="title"/>
          </p:nvPr>
        </p:nvSpPr>
        <p:spPr/>
        <p:txBody>
          <a:bodyPr/>
          <a:lstStyle/>
          <a:p>
            <a:r>
              <a:rPr lang="en-US" dirty="0"/>
              <a:t>Using Parameters to Call Stored Procedure</a:t>
            </a:r>
          </a:p>
        </p:txBody>
      </p:sp>
      <p:sp>
        <p:nvSpPr>
          <p:cNvPr id="3" name="Text Placeholder 2">
            <a:extLst>
              <a:ext uri="{FF2B5EF4-FFF2-40B4-BE49-F238E27FC236}">
                <a16:creationId xmlns:a16="http://schemas.microsoft.com/office/drawing/2014/main" id="{59721415-2135-4C9E-9530-58764A5DE6FF}"/>
              </a:ext>
            </a:extLst>
          </p:cNvPr>
          <p:cNvSpPr>
            <a:spLocks noGrp="1"/>
          </p:cNvSpPr>
          <p:nvPr>
            <p:ph type="body" sz="quarter" idx="12"/>
          </p:nvPr>
        </p:nvSpPr>
        <p:spPr/>
        <p:txBody>
          <a:bodyPr/>
          <a:lstStyle/>
          <a:p>
            <a:r>
              <a:rPr lang="en-US" dirty="0"/>
              <a:t>Lab 4</a:t>
            </a:r>
          </a:p>
        </p:txBody>
      </p:sp>
    </p:spTree>
    <p:extLst>
      <p:ext uri="{BB962C8B-B14F-4D97-AF65-F5344CB8AC3E}">
        <p14:creationId xmlns:p14="http://schemas.microsoft.com/office/powerpoint/2010/main" val="1688321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Expression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3711785"/>
          </a:xfrm>
        </p:spPr>
        <p:txBody>
          <a:bodyPr/>
          <a:lstStyle/>
          <a:p>
            <a:r>
              <a:rPr lang="en-US" dirty="0"/>
              <a:t>Builds and evaluates SSIS expressions that set variable values at runtime. </a:t>
            </a:r>
            <a:endParaRPr lang="en-CA" dirty="0"/>
          </a:p>
          <a:p>
            <a:r>
              <a:rPr lang="en-US" dirty="0"/>
              <a:t>Introduced in SQL Server 2012</a:t>
            </a:r>
          </a:p>
          <a:p>
            <a:r>
              <a:rPr lang="en-US" dirty="0"/>
              <a:t>Required Properties </a:t>
            </a:r>
          </a:p>
          <a:p>
            <a:pPr lvl="1"/>
            <a:r>
              <a:rPr lang="en-US" dirty="0"/>
              <a:t>An Expression to assign value to the variable</a:t>
            </a:r>
          </a:p>
          <a:p>
            <a:r>
              <a:rPr lang="en-US" dirty="0"/>
              <a:t>You can not assign values to more than one variable. </a:t>
            </a:r>
          </a:p>
        </p:txBody>
      </p:sp>
      <p:pic>
        <p:nvPicPr>
          <p:cNvPr id="5" name="Picture 4">
            <a:extLst>
              <a:ext uri="{FF2B5EF4-FFF2-40B4-BE49-F238E27FC236}">
                <a16:creationId xmlns:a16="http://schemas.microsoft.com/office/drawing/2014/main" id="{E7D2DEDA-31CD-4C9D-A281-86BDE4150628}"/>
              </a:ext>
            </a:extLst>
          </p:cNvPr>
          <p:cNvPicPr>
            <a:picLocks noChangeAspect="1"/>
          </p:cNvPicPr>
          <p:nvPr/>
        </p:nvPicPr>
        <p:blipFill>
          <a:blip r:embed="rId3"/>
          <a:stretch>
            <a:fillRect/>
          </a:stretch>
        </p:blipFill>
        <p:spPr>
          <a:xfrm>
            <a:off x="8501840" y="884236"/>
            <a:ext cx="3686175" cy="1089875"/>
          </a:xfrm>
          <a:prstGeom prst="rect">
            <a:avLst/>
          </a:prstGeom>
        </p:spPr>
      </p:pic>
    </p:spTree>
    <p:extLst>
      <p:ext uri="{BB962C8B-B14F-4D97-AF65-F5344CB8AC3E}">
        <p14:creationId xmlns:p14="http://schemas.microsoft.com/office/powerpoint/2010/main" val="184377736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For Loop Container</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4105739"/>
          </a:xfrm>
        </p:spPr>
        <p:txBody>
          <a:bodyPr/>
          <a:lstStyle/>
          <a:p>
            <a:r>
              <a:rPr lang="en-US" dirty="0"/>
              <a:t>Loop and execute tasks within container until expression evaluates too false. </a:t>
            </a:r>
          </a:p>
          <a:p>
            <a:r>
              <a:rPr lang="en-US" dirty="0"/>
              <a:t>Required Properties </a:t>
            </a:r>
          </a:p>
          <a:p>
            <a:pPr lvl="1"/>
            <a:r>
              <a:rPr lang="en-US" dirty="0"/>
              <a:t>Must use variable </a:t>
            </a:r>
          </a:p>
          <a:p>
            <a:pPr lvl="1"/>
            <a:r>
              <a:rPr lang="en-US" dirty="0" err="1"/>
              <a:t>InitialExpression</a:t>
            </a:r>
            <a:r>
              <a:rPr lang="en-US" dirty="0"/>
              <a:t> </a:t>
            </a:r>
          </a:p>
          <a:p>
            <a:pPr lvl="1"/>
            <a:r>
              <a:rPr lang="en-US" dirty="0" err="1"/>
              <a:t>EvalExpression</a:t>
            </a:r>
            <a:endParaRPr lang="en-US" dirty="0"/>
          </a:p>
          <a:p>
            <a:pPr lvl="1"/>
            <a:r>
              <a:rPr lang="en-US" dirty="0" err="1"/>
              <a:t>AssignExpression</a:t>
            </a:r>
            <a:r>
              <a:rPr lang="en-US" dirty="0"/>
              <a:t> </a:t>
            </a:r>
          </a:p>
          <a:p>
            <a:pPr lvl="1"/>
            <a:r>
              <a:rPr lang="en-US" dirty="0" err="1"/>
              <a:t>Eg</a:t>
            </a:r>
            <a:r>
              <a:rPr lang="en-US" dirty="0"/>
              <a:t>: </a:t>
            </a:r>
          </a:p>
          <a:p>
            <a:pPr marL="297971" lvl="1" indent="0">
              <a:buNone/>
            </a:pPr>
            <a:endParaRPr lang="en-US" dirty="0"/>
          </a:p>
        </p:txBody>
      </p:sp>
      <p:graphicFrame>
        <p:nvGraphicFramePr>
          <p:cNvPr id="5" name="Table 4">
            <a:extLst>
              <a:ext uri="{FF2B5EF4-FFF2-40B4-BE49-F238E27FC236}">
                <a16:creationId xmlns:a16="http://schemas.microsoft.com/office/drawing/2014/main" id="{0E6BB3A3-D36A-4971-8049-71265638CB70}"/>
              </a:ext>
            </a:extLst>
          </p:cNvPr>
          <p:cNvGraphicFramePr>
            <a:graphicFrameLocks noGrp="1"/>
          </p:cNvGraphicFramePr>
          <p:nvPr/>
        </p:nvGraphicFramePr>
        <p:xfrm>
          <a:off x="909644" y="4564062"/>
          <a:ext cx="6781801" cy="1752600"/>
        </p:xfrm>
        <a:graphic>
          <a:graphicData uri="http://schemas.openxmlformats.org/drawingml/2006/table">
            <a:tbl>
              <a:tblPr firstRow="1" bandRow="1">
                <a:tableStyleId>{5C22544A-7EE6-4342-B048-85BDC9FD1C3A}</a:tableStyleId>
              </a:tblPr>
              <a:tblGrid>
                <a:gridCol w="2057401">
                  <a:extLst>
                    <a:ext uri="{9D8B030D-6E8A-4147-A177-3AD203B41FA5}">
                      <a16:colId xmlns:a16="http://schemas.microsoft.com/office/drawing/2014/main" val="3482318991"/>
                    </a:ext>
                  </a:extLst>
                </a:gridCol>
                <a:gridCol w="4724400">
                  <a:extLst>
                    <a:ext uri="{9D8B030D-6E8A-4147-A177-3AD203B41FA5}">
                      <a16:colId xmlns:a16="http://schemas.microsoft.com/office/drawing/2014/main" val="3280610689"/>
                    </a:ext>
                  </a:extLst>
                </a:gridCol>
              </a:tblGrid>
              <a:tr h="370840">
                <a:tc>
                  <a:txBody>
                    <a:bodyPr/>
                    <a:lstStyle/>
                    <a:p>
                      <a:r>
                        <a:rPr lang="en-CA" dirty="0"/>
                        <a:t>Property</a:t>
                      </a:r>
                    </a:p>
                  </a:txBody>
                  <a:tcPr/>
                </a:tc>
                <a:tc>
                  <a:txBody>
                    <a:bodyPr/>
                    <a:lstStyle/>
                    <a:p>
                      <a:r>
                        <a:rPr lang="en-CA" dirty="0"/>
                        <a:t>Sample Setting to execute </a:t>
                      </a:r>
                    </a:p>
                    <a:p>
                      <a:r>
                        <a:rPr lang="en-CA" dirty="0"/>
                        <a:t>Tasks within container 4 times</a:t>
                      </a:r>
                    </a:p>
                  </a:txBody>
                  <a:tcPr/>
                </a:tc>
                <a:extLst>
                  <a:ext uri="{0D108BD9-81ED-4DB2-BD59-A6C34878D82A}">
                    <a16:rowId xmlns:a16="http://schemas.microsoft.com/office/drawing/2014/main" val="2103318598"/>
                  </a:ext>
                </a:extLst>
              </a:tr>
              <a:tr h="370840">
                <a:tc>
                  <a:txBody>
                    <a:bodyPr/>
                    <a:lstStyle/>
                    <a:p>
                      <a:r>
                        <a:rPr lang="en-CA" b="0" dirty="0" err="1"/>
                        <a:t>InitialExpression</a:t>
                      </a:r>
                      <a:endParaRPr lang="en-CA" b="0" dirty="0"/>
                    </a:p>
                  </a:txBody>
                  <a:tcPr/>
                </a:tc>
                <a:tc>
                  <a:txBody>
                    <a:bodyPr/>
                    <a:lstStyle/>
                    <a:p>
                      <a:r>
                        <a:rPr lang="en-CA" dirty="0"/>
                        <a:t>@[User::Counter]=1</a:t>
                      </a:r>
                    </a:p>
                  </a:txBody>
                  <a:tcPr/>
                </a:tc>
                <a:extLst>
                  <a:ext uri="{0D108BD9-81ED-4DB2-BD59-A6C34878D82A}">
                    <a16:rowId xmlns:a16="http://schemas.microsoft.com/office/drawing/2014/main" val="499640376"/>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err="1"/>
                        <a:t>EvalExpression</a:t>
                      </a:r>
                      <a:endParaRPr lang="en-CA" dirty="0"/>
                    </a:p>
                  </a:txBody>
                  <a:tcPr/>
                </a:tc>
                <a:tc>
                  <a:txBody>
                    <a:bodyPr/>
                    <a:lstStyle/>
                    <a:p>
                      <a:r>
                        <a:rPr lang="en-CA" dirty="0"/>
                        <a:t>@[User::Counter]&lt;=4</a:t>
                      </a:r>
                    </a:p>
                  </a:txBody>
                  <a:tcPr/>
                </a:tc>
                <a:extLst>
                  <a:ext uri="{0D108BD9-81ED-4DB2-BD59-A6C34878D82A}">
                    <a16:rowId xmlns:a16="http://schemas.microsoft.com/office/drawing/2014/main" val="2864715260"/>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err="1"/>
                        <a:t>AssignExpression</a:t>
                      </a:r>
                      <a:endParaRPr lang="en-CA"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@[User::Counter]=@[User::Counter]+1</a:t>
                      </a:r>
                    </a:p>
                  </a:txBody>
                  <a:tcPr/>
                </a:tc>
                <a:extLst>
                  <a:ext uri="{0D108BD9-81ED-4DB2-BD59-A6C34878D82A}">
                    <a16:rowId xmlns:a16="http://schemas.microsoft.com/office/drawing/2014/main" val="1657992958"/>
                  </a:ext>
                </a:extLst>
              </a:tr>
            </a:tbl>
          </a:graphicData>
        </a:graphic>
      </p:graphicFrame>
      <p:pic>
        <p:nvPicPr>
          <p:cNvPr id="4" name="Picture 3">
            <a:extLst>
              <a:ext uri="{FF2B5EF4-FFF2-40B4-BE49-F238E27FC236}">
                <a16:creationId xmlns:a16="http://schemas.microsoft.com/office/drawing/2014/main" id="{A8AC1FE6-B917-4433-9D2B-45E50CB27B2A}"/>
              </a:ext>
            </a:extLst>
          </p:cNvPr>
          <p:cNvPicPr>
            <a:picLocks noChangeAspect="1"/>
          </p:cNvPicPr>
          <p:nvPr/>
        </p:nvPicPr>
        <p:blipFill>
          <a:blip r:embed="rId3"/>
          <a:stretch>
            <a:fillRect/>
          </a:stretch>
        </p:blipFill>
        <p:spPr>
          <a:xfrm>
            <a:off x="7958912" y="906462"/>
            <a:ext cx="4445377" cy="3276831"/>
          </a:xfrm>
          <a:prstGeom prst="rect">
            <a:avLst/>
          </a:prstGeom>
        </p:spPr>
      </p:pic>
    </p:spTree>
    <p:extLst>
      <p:ext uri="{BB962C8B-B14F-4D97-AF65-F5344CB8AC3E}">
        <p14:creationId xmlns:p14="http://schemas.microsoft.com/office/powerpoint/2010/main" val="83795805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For Each Loop Container (2)</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7709659" cy="2880789"/>
          </a:xfrm>
        </p:spPr>
        <p:txBody>
          <a:bodyPr/>
          <a:lstStyle/>
          <a:p>
            <a:pPr lvl="1"/>
            <a:r>
              <a:rPr lang="en-US" dirty="0"/>
              <a:t>To Implement While Loop</a:t>
            </a:r>
          </a:p>
          <a:p>
            <a:pPr lvl="1"/>
            <a:r>
              <a:rPr lang="en-US" dirty="0"/>
              <a:t>Declare variable , </a:t>
            </a:r>
            <a:r>
              <a:rPr lang="en-US" dirty="0" err="1"/>
              <a:t>eg</a:t>
            </a:r>
            <a:r>
              <a:rPr lang="en-US" dirty="0"/>
              <a:t> User::</a:t>
            </a:r>
            <a:r>
              <a:rPr lang="en-US" dirty="0" err="1"/>
              <a:t>ExitFlag</a:t>
            </a:r>
            <a:r>
              <a:rPr lang="en-US" dirty="0"/>
              <a:t> = False, Boolean</a:t>
            </a:r>
          </a:p>
          <a:p>
            <a:pPr lvl="1"/>
            <a:r>
              <a:rPr lang="en-US" dirty="0"/>
              <a:t> Set User::</a:t>
            </a:r>
            <a:r>
              <a:rPr lang="en-US" dirty="0" err="1"/>
              <a:t>ExitFlag</a:t>
            </a:r>
            <a:r>
              <a:rPr lang="en-US" dirty="0"/>
              <a:t>=true within For Loop container when condition is met</a:t>
            </a:r>
          </a:p>
          <a:p>
            <a:pPr lvl="1"/>
            <a:endParaRPr lang="en-US" dirty="0"/>
          </a:p>
          <a:p>
            <a:pPr lvl="1"/>
            <a:endParaRPr lang="en-US" dirty="0"/>
          </a:p>
          <a:p>
            <a:pPr marL="297971" lvl="1" indent="0">
              <a:buNone/>
            </a:pPr>
            <a:endParaRPr lang="en-US" dirty="0"/>
          </a:p>
        </p:txBody>
      </p:sp>
      <p:graphicFrame>
        <p:nvGraphicFramePr>
          <p:cNvPr id="5" name="Table 4">
            <a:extLst>
              <a:ext uri="{FF2B5EF4-FFF2-40B4-BE49-F238E27FC236}">
                <a16:creationId xmlns:a16="http://schemas.microsoft.com/office/drawing/2014/main" id="{0E6BB3A3-D36A-4971-8049-71265638CB70}"/>
              </a:ext>
            </a:extLst>
          </p:cNvPr>
          <p:cNvGraphicFramePr>
            <a:graphicFrameLocks noGrp="1"/>
          </p:cNvGraphicFramePr>
          <p:nvPr/>
        </p:nvGraphicFramePr>
        <p:xfrm>
          <a:off x="742916" y="2532219"/>
          <a:ext cx="5018121" cy="1112520"/>
        </p:xfrm>
        <a:graphic>
          <a:graphicData uri="http://schemas.openxmlformats.org/drawingml/2006/table">
            <a:tbl>
              <a:tblPr firstRow="1" bandRow="1">
                <a:tableStyleId>{5C22544A-7EE6-4342-B048-85BDC9FD1C3A}</a:tableStyleId>
              </a:tblPr>
              <a:tblGrid>
                <a:gridCol w="2057401">
                  <a:extLst>
                    <a:ext uri="{9D8B030D-6E8A-4147-A177-3AD203B41FA5}">
                      <a16:colId xmlns:a16="http://schemas.microsoft.com/office/drawing/2014/main" val="3482318991"/>
                    </a:ext>
                  </a:extLst>
                </a:gridCol>
                <a:gridCol w="2960720">
                  <a:extLst>
                    <a:ext uri="{9D8B030D-6E8A-4147-A177-3AD203B41FA5}">
                      <a16:colId xmlns:a16="http://schemas.microsoft.com/office/drawing/2014/main" val="3280610689"/>
                    </a:ext>
                  </a:extLst>
                </a:gridCol>
              </a:tblGrid>
              <a:tr h="370840">
                <a:tc>
                  <a:txBody>
                    <a:bodyPr/>
                    <a:lstStyle/>
                    <a:p>
                      <a:r>
                        <a:rPr lang="en-CA" dirty="0"/>
                        <a:t>Property</a:t>
                      </a:r>
                    </a:p>
                  </a:txBody>
                  <a:tcPr/>
                </a:tc>
                <a:tc>
                  <a:txBody>
                    <a:bodyPr/>
                    <a:lstStyle/>
                    <a:p>
                      <a:r>
                        <a:rPr lang="en-CA" dirty="0"/>
                        <a:t>Settings</a:t>
                      </a:r>
                    </a:p>
                  </a:txBody>
                  <a:tcPr/>
                </a:tc>
                <a:extLst>
                  <a:ext uri="{0D108BD9-81ED-4DB2-BD59-A6C34878D82A}">
                    <a16:rowId xmlns:a16="http://schemas.microsoft.com/office/drawing/2014/main" val="2103318598"/>
                  </a:ext>
                </a:extLst>
              </a:tr>
              <a:tr h="370840">
                <a:tc>
                  <a:txBody>
                    <a:bodyPr/>
                    <a:lstStyle/>
                    <a:p>
                      <a:r>
                        <a:rPr lang="en-CA" b="0" dirty="0" err="1"/>
                        <a:t>InitialExpression</a:t>
                      </a:r>
                      <a:endParaRPr lang="en-CA" b="0" dirty="0"/>
                    </a:p>
                  </a:txBody>
                  <a:tcPr/>
                </a:tc>
                <a:tc>
                  <a:txBody>
                    <a:bodyPr/>
                    <a:lstStyle/>
                    <a:p>
                      <a:r>
                        <a:rPr lang="en-CA" dirty="0"/>
                        <a:t>@[User::</a:t>
                      </a:r>
                      <a:r>
                        <a:rPr lang="en-CA" dirty="0" err="1"/>
                        <a:t>ExitFlag</a:t>
                      </a:r>
                      <a:r>
                        <a:rPr lang="en-CA" dirty="0"/>
                        <a:t>]=false</a:t>
                      </a:r>
                    </a:p>
                  </a:txBody>
                  <a:tcPr/>
                </a:tc>
                <a:extLst>
                  <a:ext uri="{0D108BD9-81ED-4DB2-BD59-A6C34878D82A}">
                    <a16:rowId xmlns:a16="http://schemas.microsoft.com/office/drawing/2014/main" val="499640376"/>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err="1"/>
                        <a:t>EvalExpression</a:t>
                      </a:r>
                      <a:endParaRPr lang="en-CA" dirty="0"/>
                    </a:p>
                  </a:txBody>
                  <a:tcPr/>
                </a:tc>
                <a:tc>
                  <a:txBody>
                    <a:bodyPr/>
                    <a:lstStyle/>
                    <a:p>
                      <a:r>
                        <a:rPr lang="en-CA" dirty="0"/>
                        <a:t>@[User::</a:t>
                      </a:r>
                      <a:r>
                        <a:rPr lang="en-CA" dirty="0" err="1"/>
                        <a:t>ExitFlag</a:t>
                      </a:r>
                      <a:r>
                        <a:rPr lang="en-CA" dirty="0"/>
                        <a:t>]=true</a:t>
                      </a:r>
                    </a:p>
                  </a:txBody>
                  <a:tcPr/>
                </a:tc>
                <a:extLst>
                  <a:ext uri="{0D108BD9-81ED-4DB2-BD59-A6C34878D82A}">
                    <a16:rowId xmlns:a16="http://schemas.microsoft.com/office/drawing/2014/main" val="2864715260"/>
                  </a:ext>
                </a:extLst>
              </a:tr>
            </a:tbl>
          </a:graphicData>
        </a:graphic>
      </p:graphicFrame>
    </p:spTree>
    <p:extLst>
      <p:ext uri="{BB962C8B-B14F-4D97-AF65-F5344CB8AC3E}">
        <p14:creationId xmlns:p14="http://schemas.microsoft.com/office/powerpoint/2010/main" val="157221949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C2A5-B317-4B53-A035-55A368D14413}"/>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6F4073AD-E9A7-416E-930C-BB598B778768}"/>
              </a:ext>
            </a:extLst>
          </p:cNvPr>
          <p:cNvSpPr>
            <a:spLocks noGrp="1"/>
          </p:cNvSpPr>
          <p:nvPr>
            <p:ph type="body" sz="quarter" idx="12"/>
          </p:nvPr>
        </p:nvSpPr>
        <p:spPr/>
        <p:txBody>
          <a:bodyPr/>
          <a:lstStyle/>
          <a:p>
            <a:r>
              <a:rPr lang="en-US" dirty="0"/>
              <a:t>Dynamic SQL Statement</a:t>
            </a:r>
          </a:p>
        </p:txBody>
      </p:sp>
    </p:spTree>
    <p:extLst>
      <p:ext uri="{BB962C8B-B14F-4D97-AF65-F5344CB8AC3E}">
        <p14:creationId xmlns:p14="http://schemas.microsoft.com/office/powerpoint/2010/main" val="11254013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Script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4905958"/>
          </a:xfrm>
        </p:spPr>
        <p:txBody>
          <a:bodyPr/>
          <a:lstStyle/>
          <a:p>
            <a:r>
              <a:rPr lang="en-US" dirty="0"/>
              <a:t>Allows to perform functions not available by other control tasks. </a:t>
            </a:r>
            <a:endParaRPr lang="en-CA" dirty="0"/>
          </a:p>
          <a:p>
            <a:r>
              <a:rPr lang="en-US" dirty="0"/>
              <a:t>Script can be written in C# or </a:t>
            </a:r>
            <a:r>
              <a:rPr lang="en-US" dirty="0" err="1"/>
              <a:t>VB.Net</a:t>
            </a:r>
            <a:endParaRPr lang="en-US" dirty="0"/>
          </a:p>
          <a:p>
            <a:pPr lvl="1"/>
            <a:r>
              <a:rPr lang="en-US" dirty="0"/>
              <a:t>Can reference large collection of </a:t>
            </a:r>
            <a:r>
              <a:rPr lang="en-US" dirty="0" err="1"/>
              <a:t>.Net</a:t>
            </a:r>
            <a:r>
              <a:rPr lang="en-US" dirty="0"/>
              <a:t> library</a:t>
            </a:r>
          </a:p>
          <a:p>
            <a:r>
              <a:rPr lang="en-US" dirty="0"/>
              <a:t>Script can read SSIS variable &amp; parameters</a:t>
            </a:r>
          </a:p>
          <a:p>
            <a:r>
              <a:rPr lang="en-US" dirty="0"/>
              <a:t>Script can write back to SSIS variables</a:t>
            </a:r>
          </a:p>
          <a:p>
            <a:r>
              <a:rPr lang="en-US" dirty="0"/>
              <a:t>Also allows you to reuse pre-developed .NET Assemblies</a:t>
            </a:r>
          </a:p>
          <a:p>
            <a:endParaRPr lang="en-US" dirty="0"/>
          </a:p>
        </p:txBody>
      </p:sp>
      <p:pic>
        <p:nvPicPr>
          <p:cNvPr id="5" name="Picture 4">
            <a:extLst>
              <a:ext uri="{FF2B5EF4-FFF2-40B4-BE49-F238E27FC236}">
                <a16:creationId xmlns:a16="http://schemas.microsoft.com/office/drawing/2014/main" id="{A2C769C6-9FFF-4DF9-AA25-67CB05052BB6}"/>
              </a:ext>
            </a:extLst>
          </p:cNvPr>
          <p:cNvPicPr>
            <a:picLocks noChangeAspect="1"/>
          </p:cNvPicPr>
          <p:nvPr/>
        </p:nvPicPr>
        <p:blipFill>
          <a:blip r:embed="rId3"/>
          <a:stretch>
            <a:fillRect/>
          </a:stretch>
        </p:blipFill>
        <p:spPr>
          <a:xfrm>
            <a:off x="8509022" y="970016"/>
            <a:ext cx="3678200" cy="1347788"/>
          </a:xfrm>
          <a:prstGeom prst="rect">
            <a:avLst/>
          </a:prstGeom>
        </p:spPr>
      </p:pic>
    </p:spTree>
    <p:extLst>
      <p:ext uri="{BB962C8B-B14F-4D97-AF65-F5344CB8AC3E}">
        <p14:creationId xmlns:p14="http://schemas.microsoft.com/office/powerpoint/2010/main" val="25137042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4DCA-6D34-4E08-9D40-4112F7EE7E41}"/>
              </a:ext>
            </a:extLst>
          </p:cNvPr>
          <p:cNvSpPr>
            <a:spLocks noGrp="1"/>
          </p:cNvSpPr>
          <p:nvPr>
            <p:ph type="title"/>
          </p:nvPr>
        </p:nvSpPr>
        <p:spPr/>
        <p:txBody>
          <a:bodyPr/>
          <a:lstStyle/>
          <a:p>
            <a:r>
              <a:rPr lang="en-US" dirty="0"/>
              <a:t>Project vs Package</a:t>
            </a:r>
          </a:p>
        </p:txBody>
      </p:sp>
      <p:sp>
        <p:nvSpPr>
          <p:cNvPr id="3" name="Text Placeholder 2">
            <a:extLst>
              <a:ext uri="{FF2B5EF4-FFF2-40B4-BE49-F238E27FC236}">
                <a16:creationId xmlns:a16="http://schemas.microsoft.com/office/drawing/2014/main" id="{282E1E89-826C-44D9-B118-752B00E7F96D}"/>
              </a:ext>
            </a:extLst>
          </p:cNvPr>
          <p:cNvSpPr>
            <a:spLocks noGrp="1"/>
          </p:cNvSpPr>
          <p:nvPr>
            <p:ph type="body" sz="quarter" idx="10"/>
          </p:nvPr>
        </p:nvSpPr>
        <p:spPr>
          <a:xfrm>
            <a:off x="274639" y="1212849"/>
            <a:ext cx="5486399" cy="3459409"/>
          </a:xfrm>
        </p:spPr>
        <p:txBody>
          <a:bodyPr/>
          <a:lstStyle/>
          <a:p>
            <a:pPr marL="0" indent="0" algn="ctr">
              <a:buNone/>
            </a:pPr>
            <a:r>
              <a:rPr lang="en-US" dirty="0"/>
              <a:t>Projects Contains</a:t>
            </a:r>
          </a:p>
          <a:p>
            <a:r>
              <a:rPr lang="en-US" dirty="0"/>
              <a:t>One or more packages</a:t>
            </a:r>
          </a:p>
          <a:p>
            <a:r>
              <a:rPr lang="en-US" dirty="0"/>
              <a:t>Project Parameters</a:t>
            </a:r>
          </a:p>
          <a:p>
            <a:r>
              <a:rPr lang="en-US" dirty="0"/>
              <a:t>Connection managers (shared connections)</a:t>
            </a:r>
          </a:p>
          <a:p>
            <a:r>
              <a:rPr lang="en-US" dirty="0"/>
              <a:t>Control flow parts</a:t>
            </a:r>
          </a:p>
        </p:txBody>
      </p:sp>
      <p:sp>
        <p:nvSpPr>
          <p:cNvPr id="4" name="Text Placeholder 3">
            <a:extLst>
              <a:ext uri="{FF2B5EF4-FFF2-40B4-BE49-F238E27FC236}">
                <a16:creationId xmlns:a16="http://schemas.microsoft.com/office/drawing/2014/main" id="{CDA2A900-9DB6-479E-A114-188EB5A7ACD3}"/>
              </a:ext>
            </a:extLst>
          </p:cNvPr>
          <p:cNvSpPr>
            <a:spLocks noGrp="1"/>
          </p:cNvSpPr>
          <p:nvPr>
            <p:ph type="body" sz="quarter" idx="11"/>
          </p:nvPr>
        </p:nvSpPr>
        <p:spPr>
          <a:xfrm>
            <a:off x="6675439" y="1212849"/>
            <a:ext cx="5486399" cy="4056495"/>
          </a:xfrm>
        </p:spPr>
        <p:txBody>
          <a:bodyPr/>
          <a:lstStyle/>
          <a:p>
            <a:pPr marL="0" indent="0" algn="ctr">
              <a:buNone/>
            </a:pPr>
            <a:r>
              <a:rPr lang="en-US" dirty="0"/>
              <a:t>Package Contains</a:t>
            </a:r>
          </a:p>
          <a:p>
            <a:r>
              <a:rPr lang="en-US" dirty="0"/>
              <a:t>Control Flow</a:t>
            </a:r>
          </a:p>
          <a:p>
            <a:r>
              <a:rPr lang="en-US" dirty="0"/>
              <a:t>Data Flow</a:t>
            </a:r>
          </a:p>
          <a:p>
            <a:r>
              <a:rPr lang="en-US" dirty="0"/>
              <a:t>Package Parameters</a:t>
            </a:r>
          </a:p>
          <a:p>
            <a:r>
              <a:rPr lang="en-US" dirty="0"/>
              <a:t>Event Handlers</a:t>
            </a:r>
          </a:p>
          <a:p>
            <a:r>
              <a:rPr lang="en-US" dirty="0"/>
              <a:t>Connection manager (dedicated).</a:t>
            </a:r>
          </a:p>
        </p:txBody>
      </p:sp>
    </p:spTree>
    <p:extLst>
      <p:ext uri="{BB962C8B-B14F-4D97-AF65-F5344CB8AC3E}">
        <p14:creationId xmlns:p14="http://schemas.microsoft.com/office/powerpoint/2010/main" val="365415617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2EB26-4E01-4E7F-BD9B-FEAE6A212DDB}"/>
              </a:ext>
            </a:extLst>
          </p:cNvPr>
          <p:cNvSpPr>
            <a:spLocks noGrp="1"/>
          </p:cNvSpPr>
          <p:nvPr>
            <p:ph type="title"/>
          </p:nvPr>
        </p:nvSpPr>
        <p:spPr/>
        <p:txBody>
          <a:bodyPr/>
          <a:lstStyle/>
          <a:p>
            <a:r>
              <a:rPr lang="en-US" dirty="0"/>
              <a:t>Using Script Task</a:t>
            </a:r>
          </a:p>
        </p:txBody>
      </p:sp>
      <p:sp>
        <p:nvSpPr>
          <p:cNvPr id="3" name="Text Placeholder 2">
            <a:extLst>
              <a:ext uri="{FF2B5EF4-FFF2-40B4-BE49-F238E27FC236}">
                <a16:creationId xmlns:a16="http://schemas.microsoft.com/office/drawing/2014/main" id="{59721415-2135-4C9E-9530-58764A5DE6FF}"/>
              </a:ext>
            </a:extLst>
          </p:cNvPr>
          <p:cNvSpPr>
            <a:spLocks noGrp="1"/>
          </p:cNvSpPr>
          <p:nvPr>
            <p:ph type="body" sz="quarter" idx="12"/>
          </p:nvPr>
        </p:nvSpPr>
        <p:spPr/>
        <p:txBody>
          <a:bodyPr/>
          <a:lstStyle/>
          <a:p>
            <a:r>
              <a:rPr lang="en-US" dirty="0"/>
              <a:t>Lab 5</a:t>
            </a:r>
          </a:p>
        </p:txBody>
      </p:sp>
    </p:spTree>
    <p:extLst>
      <p:ext uri="{BB962C8B-B14F-4D97-AF65-F5344CB8AC3E}">
        <p14:creationId xmlns:p14="http://schemas.microsoft.com/office/powerpoint/2010/main" val="27181886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Precedence Constraints</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5740384" cy="3484031"/>
          </a:xfrm>
        </p:spPr>
        <p:txBody>
          <a:bodyPr/>
          <a:lstStyle/>
          <a:p>
            <a:r>
              <a:rPr lang="en-US" dirty="0"/>
              <a:t>Three Types</a:t>
            </a:r>
          </a:p>
          <a:p>
            <a:pPr lvl="1"/>
            <a:r>
              <a:rPr lang="en-US" dirty="0"/>
              <a:t>Success</a:t>
            </a:r>
          </a:p>
          <a:p>
            <a:pPr lvl="1"/>
            <a:r>
              <a:rPr lang="en-US" dirty="0"/>
              <a:t>Failure</a:t>
            </a:r>
          </a:p>
          <a:p>
            <a:pPr lvl="1"/>
            <a:r>
              <a:rPr lang="en-US" dirty="0"/>
              <a:t>Completion</a:t>
            </a:r>
          </a:p>
          <a:p>
            <a:r>
              <a:rPr lang="en-US" dirty="0"/>
              <a:t>Can also make it on condition</a:t>
            </a:r>
            <a:br>
              <a:rPr lang="en-US" dirty="0"/>
            </a:br>
            <a:r>
              <a:rPr lang="en-US" dirty="0"/>
              <a:t>by using expressions.</a:t>
            </a:r>
          </a:p>
          <a:p>
            <a:r>
              <a:rPr lang="en-US" dirty="0"/>
              <a:t>Can combine and/or logic.</a:t>
            </a:r>
          </a:p>
        </p:txBody>
      </p:sp>
      <p:pic>
        <p:nvPicPr>
          <p:cNvPr id="4" name="Picture 3">
            <a:extLst>
              <a:ext uri="{FF2B5EF4-FFF2-40B4-BE49-F238E27FC236}">
                <a16:creationId xmlns:a16="http://schemas.microsoft.com/office/drawing/2014/main" id="{EA436FB7-805E-43BD-B960-32333A109BEA}"/>
              </a:ext>
            </a:extLst>
          </p:cNvPr>
          <p:cNvPicPr>
            <a:picLocks noChangeAspect="1"/>
          </p:cNvPicPr>
          <p:nvPr/>
        </p:nvPicPr>
        <p:blipFill>
          <a:blip r:embed="rId3"/>
          <a:stretch>
            <a:fillRect/>
          </a:stretch>
        </p:blipFill>
        <p:spPr>
          <a:xfrm>
            <a:off x="6142037" y="982662"/>
            <a:ext cx="5838095" cy="2219048"/>
          </a:xfrm>
          <a:prstGeom prst="rect">
            <a:avLst/>
          </a:prstGeom>
        </p:spPr>
      </p:pic>
      <p:pic>
        <p:nvPicPr>
          <p:cNvPr id="9" name="Picture 8">
            <a:extLst>
              <a:ext uri="{FF2B5EF4-FFF2-40B4-BE49-F238E27FC236}">
                <a16:creationId xmlns:a16="http://schemas.microsoft.com/office/drawing/2014/main" id="{DDE3E3B9-C699-4FE0-8789-85FFA196A59B}"/>
              </a:ext>
            </a:extLst>
          </p:cNvPr>
          <p:cNvPicPr>
            <a:picLocks noChangeAspect="1"/>
          </p:cNvPicPr>
          <p:nvPr/>
        </p:nvPicPr>
        <p:blipFill>
          <a:blip r:embed="rId4"/>
          <a:stretch>
            <a:fillRect/>
          </a:stretch>
        </p:blipFill>
        <p:spPr>
          <a:xfrm>
            <a:off x="6294437" y="3344862"/>
            <a:ext cx="5523809" cy="904762"/>
          </a:xfrm>
          <a:prstGeom prst="rect">
            <a:avLst/>
          </a:prstGeom>
        </p:spPr>
      </p:pic>
      <p:pic>
        <p:nvPicPr>
          <p:cNvPr id="11" name="Picture 10">
            <a:extLst>
              <a:ext uri="{FF2B5EF4-FFF2-40B4-BE49-F238E27FC236}">
                <a16:creationId xmlns:a16="http://schemas.microsoft.com/office/drawing/2014/main" id="{67E3BE0D-55C4-4FAD-83E8-CF2DA044D3B9}"/>
              </a:ext>
            </a:extLst>
          </p:cNvPr>
          <p:cNvPicPr>
            <a:picLocks noChangeAspect="1"/>
          </p:cNvPicPr>
          <p:nvPr/>
        </p:nvPicPr>
        <p:blipFill>
          <a:blip r:embed="rId5"/>
          <a:stretch>
            <a:fillRect/>
          </a:stretch>
        </p:blipFill>
        <p:spPr>
          <a:xfrm>
            <a:off x="6218237" y="4411662"/>
            <a:ext cx="5723809" cy="2190476"/>
          </a:xfrm>
          <a:prstGeom prst="rect">
            <a:avLst/>
          </a:prstGeom>
        </p:spPr>
      </p:pic>
    </p:spTree>
    <p:extLst>
      <p:ext uri="{BB962C8B-B14F-4D97-AF65-F5344CB8AC3E}">
        <p14:creationId xmlns:p14="http://schemas.microsoft.com/office/powerpoint/2010/main" val="201550202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2EB26-4E01-4E7F-BD9B-FEAE6A212DDB}"/>
              </a:ext>
            </a:extLst>
          </p:cNvPr>
          <p:cNvSpPr>
            <a:spLocks noGrp="1"/>
          </p:cNvSpPr>
          <p:nvPr>
            <p:ph type="title"/>
          </p:nvPr>
        </p:nvSpPr>
        <p:spPr/>
        <p:txBody>
          <a:bodyPr/>
          <a:lstStyle/>
          <a:p>
            <a:r>
              <a:rPr lang="en-US" dirty="0"/>
              <a:t>Bringing it Together</a:t>
            </a:r>
          </a:p>
        </p:txBody>
      </p:sp>
      <p:sp>
        <p:nvSpPr>
          <p:cNvPr id="3" name="Text Placeholder 2">
            <a:extLst>
              <a:ext uri="{FF2B5EF4-FFF2-40B4-BE49-F238E27FC236}">
                <a16:creationId xmlns:a16="http://schemas.microsoft.com/office/drawing/2014/main" id="{59721415-2135-4C9E-9530-58764A5DE6FF}"/>
              </a:ext>
            </a:extLst>
          </p:cNvPr>
          <p:cNvSpPr>
            <a:spLocks noGrp="1"/>
          </p:cNvSpPr>
          <p:nvPr>
            <p:ph type="body" sz="quarter" idx="12"/>
          </p:nvPr>
        </p:nvSpPr>
        <p:spPr/>
        <p:txBody>
          <a:bodyPr/>
          <a:lstStyle/>
          <a:p>
            <a:r>
              <a:rPr lang="en-US" dirty="0"/>
              <a:t>Lab 6</a:t>
            </a:r>
          </a:p>
        </p:txBody>
      </p:sp>
    </p:spTree>
    <p:extLst>
      <p:ext uri="{BB962C8B-B14F-4D97-AF65-F5344CB8AC3E}">
        <p14:creationId xmlns:p14="http://schemas.microsoft.com/office/powerpoint/2010/main" val="39765871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Data Flow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864584" cy="5072158"/>
          </a:xfrm>
        </p:spPr>
        <p:txBody>
          <a:bodyPr/>
          <a:lstStyle/>
          <a:p>
            <a:r>
              <a:rPr lang="en-US" dirty="0"/>
              <a:t>Used to </a:t>
            </a:r>
          </a:p>
          <a:p>
            <a:pPr lvl="1"/>
            <a:r>
              <a:rPr lang="en-US" b="1" dirty="0"/>
              <a:t>E</a:t>
            </a:r>
            <a:r>
              <a:rPr lang="en-US" dirty="0"/>
              <a:t>xtract data from Source </a:t>
            </a:r>
          </a:p>
          <a:p>
            <a:pPr lvl="1"/>
            <a:r>
              <a:rPr lang="en-US" b="1" dirty="0"/>
              <a:t>T</a:t>
            </a:r>
            <a:r>
              <a:rPr lang="en-US" dirty="0"/>
              <a:t>ransform (clean/modify) data as it is moved from source to target</a:t>
            </a:r>
          </a:p>
          <a:p>
            <a:pPr lvl="1"/>
            <a:r>
              <a:rPr lang="en-US" b="1" dirty="0"/>
              <a:t>L</a:t>
            </a:r>
            <a:r>
              <a:rPr lang="en-US" dirty="0"/>
              <a:t>oad transformed data to Destination </a:t>
            </a:r>
          </a:p>
          <a:p>
            <a:pPr marL="297971" lvl="1" indent="0">
              <a:buNone/>
            </a:pPr>
            <a:r>
              <a:rPr lang="en-US" dirty="0"/>
              <a:t>E.g.: Importing and Exporting data.</a:t>
            </a:r>
          </a:p>
          <a:p>
            <a:r>
              <a:rPr lang="en-US" dirty="0"/>
              <a:t>Added on Control Flow tab, Designed in Data Flow tab</a:t>
            </a:r>
          </a:p>
          <a:p>
            <a:r>
              <a:rPr lang="en-US" dirty="0"/>
              <a:t>No required properties but will do nothing by itself. </a:t>
            </a:r>
          </a:p>
          <a:p>
            <a:pPr lvl="1"/>
            <a:r>
              <a:rPr lang="en-US" dirty="0"/>
              <a:t>This task will be covered in later module.</a:t>
            </a:r>
          </a:p>
        </p:txBody>
      </p:sp>
      <p:pic>
        <p:nvPicPr>
          <p:cNvPr id="5" name="Picture 4">
            <a:extLst>
              <a:ext uri="{FF2B5EF4-FFF2-40B4-BE49-F238E27FC236}">
                <a16:creationId xmlns:a16="http://schemas.microsoft.com/office/drawing/2014/main" id="{ECEA2FA5-BF30-43DC-B714-630E5BAA5E50}"/>
              </a:ext>
            </a:extLst>
          </p:cNvPr>
          <p:cNvPicPr>
            <a:picLocks noChangeAspect="1"/>
          </p:cNvPicPr>
          <p:nvPr/>
        </p:nvPicPr>
        <p:blipFill>
          <a:blip r:embed="rId3"/>
          <a:stretch>
            <a:fillRect/>
          </a:stretch>
        </p:blipFill>
        <p:spPr>
          <a:xfrm>
            <a:off x="9190037" y="3649662"/>
            <a:ext cx="3090884" cy="2416880"/>
          </a:xfrm>
          <a:prstGeom prst="rect">
            <a:avLst/>
          </a:prstGeom>
        </p:spPr>
      </p:pic>
      <p:pic>
        <p:nvPicPr>
          <p:cNvPr id="6" name="Picture 5">
            <a:extLst>
              <a:ext uri="{FF2B5EF4-FFF2-40B4-BE49-F238E27FC236}">
                <a16:creationId xmlns:a16="http://schemas.microsoft.com/office/drawing/2014/main" id="{DEE61636-8515-4757-ADF4-8D2E0165E15B}"/>
              </a:ext>
            </a:extLst>
          </p:cNvPr>
          <p:cNvPicPr>
            <a:picLocks noChangeAspect="1"/>
          </p:cNvPicPr>
          <p:nvPr/>
        </p:nvPicPr>
        <p:blipFill>
          <a:blip r:embed="rId4"/>
          <a:stretch>
            <a:fillRect/>
          </a:stretch>
        </p:blipFill>
        <p:spPr>
          <a:xfrm>
            <a:off x="9151936" y="1897062"/>
            <a:ext cx="3128985" cy="1400185"/>
          </a:xfrm>
          <a:prstGeom prst="rect">
            <a:avLst/>
          </a:prstGeom>
        </p:spPr>
      </p:pic>
    </p:spTree>
    <p:extLst>
      <p:ext uri="{BB962C8B-B14F-4D97-AF65-F5344CB8AC3E}">
        <p14:creationId xmlns:p14="http://schemas.microsoft.com/office/powerpoint/2010/main" val="347975856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Aggregate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7188184" cy="3256276"/>
          </a:xfrm>
        </p:spPr>
        <p:txBody>
          <a:bodyPr/>
          <a:lstStyle/>
          <a:p>
            <a:r>
              <a:rPr lang="en-US" dirty="0"/>
              <a:t>Performs Aggregate functions </a:t>
            </a:r>
          </a:p>
          <a:p>
            <a:pPr lvl="1"/>
            <a:r>
              <a:rPr lang="en-US" dirty="0"/>
              <a:t>Sum, Average, Min, Max, Count, Count Distinct </a:t>
            </a:r>
          </a:p>
          <a:p>
            <a:pPr lvl="1"/>
            <a:r>
              <a:rPr lang="en-US" dirty="0"/>
              <a:t>Group By </a:t>
            </a:r>
          </a:p>
          <a:p>
            <a:pPr lvl="2"/>
            <a:r>
              <a:rPr lang="en-US" dirty="0" err="1"/>
              <a:t>KeyScale</a:t>
            </a:r>
            <a:r>
              <a:rPr lang="en-US" dirty="0"/>
              <a:t> may be required for large data sets</a:t>
            </a:r>
          </a:p>
          <a:p>
            <a:r>
              <a:rPr lang="en-US" dirty="0"/>
              <a:t>Required Properties </a:t>
            </a:r>
          </a:p>
          <a:p>
            <a:pPr lvl="1"/>
            <a:r>
              <a:rPr lang="en-US" dirty="0"/>
              <a:t>Column to perform Aggregate </a:t>
            </a:r>
          </a:p>
          <a:p>
            <a:pPr lvl="1"/>
            <a:r>
              <a:rPr lang="en-US" dirty="0"/>
              <a:t>Type of Aggregate Operation to perform </a:t>
            </a:r>
          </a:p>
        </p:txBody>
      </p:sp>
      <p:pic>
        <p:nvPicPr>
          <p:cNvPr id="3" name="Picture 2">
            <a:extLst>
              <a:ext uri="{FF2B5EF4-FFF2-40B4-BE49-F238E27FC236}">
                <a16:creationId xmlns:a16="http://schemas.microsoft.com/office/drawing/2014/main" id="{6653F17A-4FF1-4175-82C8-F10CF5FC62D9}"/>
              </a:ext>
            </a:extLst>
          </p:cNvPr>
          <p:cNvPicPr>
            <a:picLocks noChangeAspect="1"/>
          </p:cNvPicPr>
          <p:nvPr/>
        </p:nvPicPr>
        <p:blipFill>
          <a:blip r:embed="rId3"/>
          <a:stretch>
            <a:fillRect/>
          </a:stretch>
        </p:blipFill>
        <p:spPr>
          <a:xfrm>
            <a:off x="8428037" y="298449"/>
            <a:ext cx="3867150" cy="1828800"/>
          </a:xfrm>
          <a:prstGeom prst="rect">
            <a:avLst/>
          </a:prstGeom>
        </p:spPr>
      </p:pic>
    </p:spTree>
    <p:extLst>
      <p:ext uri="{BB962C8B-B14F-4D97-AF65-F5344CB8AC3E}">
        <p14:creationId xmlns:p14="http://schemas.microsoft.com/office/powerpoint/2010/main" val="394122234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Balance Data Distributor</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7188184" cy="4370427"/>
          </a:xfrm>
        </p:spPr>
        <p:txBody>
          <a:bodyPr/>
          <a:lstStyle/>
          <a:p>
            <a:r>
              <a:rPr lang="en-US" dirty="0"/>
              <a:t>Distributes buffers of incoming rows uniformly across outputs on separate threads </a:t>
            </a:r>
          </a:p>
          <a:p>
            <a:r>
              <a:rPr lang="en-US" dirty="0"/>
              <a:t>Distributes data in round-robin fashion </a:t>
            </a:r>
          </a:p>
          <a:p>
            <a:r>
              <a:rPr lang="en-US" dirty="0"/>
              <a:t>Distribution depends on Data Flow settings </a:t>
            </a:r>
            <a:endParaRPr lang="en-US" dirty="0">
              <a:hlinkClick r:id="rId3"/>
            </a:endParaRPr>
          </a:p>
          <a:p>
            <a:pPr lvl="1"/>
            <a:r>
              <a:rPr lang="en-US" dirty="0" err="1">
                <a:hlinkClick r:id="rId3"/>
              </a:rPr>
              <a:t>DefaultBufferSize</a:t>
            </a:r>
            <a:r>
              <a:rPr lang="en-US" dirty="0"/>
              <a:t> </a:t>
            </a:r>
          </a:p>
          <a:p>
            <a:pPr lvl="1"/>
            <a:r>
              <a:rPr lang="en-US" dirty="0" err="1">
                <a:hlinkClick r:id="rId4"/>
              </a:rPr>
              <a:t>DefaultBufferMaxRows</a:t>
            </a:r>
            <a:r>
              <a:rPr lang="en-US" dirty="0"/>
              <a:t> </a:t>
            </a:r>
          </a:p>
          <a:p>
            <a:pPr lvl="1"/>
            <a:endParaRPr lang="en-US" dirty="0"/>
          </a:p>
        </p:txBody>
      </p:sp>
      <p:pic>
        <p:nvPicPr>
          <p:cNvPr id="4" name="Picture 3">
            <a:extLst>
              <a:ext uri="{FF2B5EF4-FFF2-40B4-BE49-F238E27FC236}">
                <a16:creationId xmlns:a16="http://schemas.microsoft.com/office/drawing/2014/main" id="{42D4682B-C30A-46DF-93F4-C556BAD2A3C7}"/>
              </a:ext>
            </a:extLst>
          </p:cNvPr>
          <p:cNvPicPr>
            <a:picLocks noChangeAspect="1"/>
          </p:cNvPicPr>
          <p:nvPr/>
        </p:nvPicPr>
        <p:blipFill>
          <a:blip r:embed="rId5"/>
          <a:stretch>
            <a:fillRect/>
          </a:stretch>
        </p:blipFill>
        <p:spPr>
          <a:xfrm>
            <a:off x="7970837" y="906462"/>
            <a:ext cx="4343400" cy="1490743"/>
          </a:xfrm>
          <a:prstGeom prst="rect">
            <a:avLst/>
          </a:prstGeom>
        </p:spPr>
      </p:pic>
    </p:spTree>
    <p:extLst>
      <p:ext uri="{BB962C8B-B14F-4D97-AF65-F5344CB8AC3E}">
        <p14:creationId xmlns:p14="http://schemas.microsoft.com/office/powerpoint/2010/main" val="101717122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Conditional Split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7797784" cy="3865674"/>
          </a:xfrm>
        </p:spPr>
        <p:txBody>
          <a:bodyPr/>
          <a:lstStyle/>
          <a:p>
            <a:r>
              <a:rPr lang="en-CA" dirty="0"/>
              <a:t>Split the incoming data into different outputs based on Expression conditions</a:t>
            </a:r>
          </a:p>
          <a:p>
            <a:r>
              <a:rPr lang="en-CA" dirty="0"/>
              <a:t>Required properties </a:t>
            </a:r>
          </a:p>
          <a:p>
            <a:pPr lvl="1"/>
            <a:r>
              <a:rPr lang="en-CA" dirty="0"/>
              <a:t>Expressions to split out data streams</a:t>
            </a:r>
          </a:p>
          <a:p>
            <a:endParaRPr lang="en-CA" dirty="0"/>
          </a:p>
          <a:p>
            <a:endParaRPr lang="en-CA" dirty="0"/>
          </a:p>
          <a:p>
            <a:endParaRPr lang="en-US" dirty="0"/>
          </a:p>
        </p:txBody>
      </p:sp>
      <p:pic>
        <p:nvPicPr>
          <p:cNvPr id="4" name="Picture 3">
            <a:extLst>
              <a:ext uri="{FF2B5EF4-FFF2-40B4-BE49-F238E27FC236}">
                <a16:creationId xmlns:a16="http://schemas.microsoft.com/office/drawing/2014/main" id="{37E0C061-B7EB-4861-8E52-DFE735DA4B94}"/>
              </a:ext>
            </a:extLst>
          </p:cNvPr>
          <p:cNvPicPr>
            <a:picLocks noChangeAspect="1"/>
          </p:cNvPicPr>
          <p:nvPr/>
        </p:nvPicPr>
        <p:blipFill>
          <a:blip r:embed="rId3"/>
          <a:stretch>
            <a:fillRect/>
          </a:stretch>
        </p:blipFill>
        <p:spPr>
          <a:xfrm>
            <a:off x="8157287" y="256317"/>
            <a:ext cx="4242956" cy="1633538"/>
          </a:xfrm>
          <a:prstGeom prst="rect">
            <a:avLst/>
          </a:prstGeom>
        </p:spPr>
      </p:pic>
    </p:spTree>
    <p:extLst>
      <p:ext uri="{BB962C8B-B14F-4D97-AF65-F5344CB8AC3E}">
        <p14:creationId xmlns:p14="http://schemas.microsoft.com/office/powerpoint/2010/main" val="392998087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Data Conversion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7797784" cy="6124754"/>
          </a:xfrm>
        </p:spPr>
        <p:txBody>
          <a:bodyPr/>
          <a:lstStyle/>
          <a:p>
            <a:r>
              <a:rPr lang="en-CA" dirty="0"/>
              <a:t>Converts data from one data type to another. </a:t>
            </a:r>
          </a:p>
          <a:p>
            <a:r>
              <a:rPr lang="en-CA" dirty="0"/>
              <a:t>Required properties </a:t>
            </a:r>
          </a:p>
          <a:p>
            <a:pPr lvl="1"/>
            <a:r>
              <a:rPr lang="en-CA" dirty="0"/>
              <a:t>Column to convert the data type to </a:t>
            </a:r>
          </a:p>
          <a:p>
            <a:pPr lvl="1"/>
            <a:r>
              <a:rPr lang="en-CA" dirty="0"/>
              <a:t>New Data Type</a:t>
            </a:r>
          </a:p>
          <a:p>
            <a:pPr lvl="1"/>
            <a:r>
              <a:rPr lang="en-CA" dirty="0"/>
              <a:t>New Column Name</a:t>
            </a:r>
          </a:p>
          <a:p>
            <a:r>
              <a:rPr lang="en-CA" dirty="0"/>
              <a:t>Similar operation can also be performed by Derived Columns</a:t>
            </a:r>
          </a:p>
          <a:p>
            <a:pPr marL="297971" lvl="1" indent="0">
              <a:buNone/>
            </a:pPr>
            <a:endParaRPr lang="en-CA" dirty="0"/>
          </a:p>
          <a:p>
            <a:endParaRPr lang="en-CA" dirty="0"/>
          </a:p>
          <a:p>
            <a:endParaRPr lang="en-CA" dirty="0"/>
          </a:p>
          <a:p>
            <a:endParaRPr lang="en-US" dirty="0"/>
          </a:p>
        </p:txBody>
      </p:sp>
      <p:pic>
        <p:nvPicPr>
          <p:cNvPr id="3" name="Picture 2">
            <a:extLst>
              <a:ext uri="{FF2B5EF4-FFF2-40B4-BE49-F238E27FC236}">
                <a16:creationId xmlns:a16="http://schemas.microsoft.com/office/drawing/2014/main" id="{3EBD7CB6-3E35-4192-8DF2-220CE3A9801A}"/>
              </a:ext>
            </a:extLst>
          </p:cNvPr>
          <p:cNvPicPr>
            <a:picLocks noChangeAspect="1"/>
          </p:cNvPicPr>
          <p:nvPr/>
        </p:nvPicPr>
        <p:blipFill>
          <a:blip r:embed="rId3"/>
          <a:stretch>
            <a:fillRect/>
          </a:stretch>
        </p:blipFill>
        <p:spPr>
          <a:xfrm>
            <a:off x="8580437" y="215743"/>
            <a:ext cx="3762375" cy="1533525"/>
          </a:xfrm>
          <a:prstGeom prst="rect">
            <a:avLst/>
          </a:prstGeom>
        </p:spPr>
      </p:pic>
    </p:spTree>
    <p:extLst>
      <p:ext uri="{BB962C8B-B14F-4D97-AF65-F5344CB8AC3E}">
        <p14:creationId xmlns:p14="http://schemas.microsoft.com/office/powerpoint/2010/main" val="189839550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Derived Column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7797784" cy="4592026"/>
          </a:xfrm>
        </p:spPr>
        <p:txBody>
          <a:bodyPr/>
          <a:lstStyle/>
          <a:p>
            <a:r>
              <a:rPr lang="en-US" dirty="0"/>
              <a:t>creates new column by applying transformation expressions to input.</a:t>
            </a:r>
            <a:endParaRPr lang="en-CA" dirty="0"/>
          </a:p>
          <a:p>
            <a:r>
              <a:rPr lang="en-CA" dirty="0"/>
              <a:t>Required properties </a:t>
            </a:r>
          </a:p>
          <a:p>
            <a:pPr lvl="1"/>
            <a:r>
              <a:rPr lang="en-CA" dirty="0"/>
              <a:t>Column Name – New or Replace</a:t>
            </a:r>
          </a:p>
          <a:p>
            <a:pPr lvl="1"/>
            <a:r>
              <a:rPr lang="en-CA" dirty="0"/>
              <a:t>Column Transformation Expression</a:t>
            </a:r>
          </a:p>
          <a:p>
            <a:r>
              <a:rPr lang="en-CA" dirty="0"/>
              <a:t>Can achieve same functionality as Data Conversion </a:t>
            </a:r>
          </a:p>
          <a:p>
            <a:pPr lvl="1"/>
            <a:r>
              <a:rPr lang="en-CA" dirty="0"/>
              <a:t>by performing Type Casting Expression transformation you are achieving the same functionality as Derived Columns</a:t>
            </a:r>
          </a:p>
        </p:txBody>
      </p:sp>
      <p:pic>
        <p:nvPicPr>
          <p:cNvPr id="4" name="Picture 3">
            <a:extLst>
              <a:ext uri="{FF2B5EF4-FFF2-40B4-BE49-F238E27FC236}">
                <a16:creationId xmlns:a16="http://schemas.microsoft.com/office/drawing/2014/main" id="{3707AB1F-267B-4F3F-B634-4A70E59182C3}"/>
              </a:ext>
            </a:extLst>
          </p:cNvPr>
          <p:cNvPicPr>
            <a:picLocks noChangeAspect="1"/>
          </p:cNvPicPr>
          <p:nvPr/>
        </p:nvPicPr>
        <p:blipFill>
          <a:blip r:embed="rId3"/>
          <a:stretch>
            <a:fillRect/>
          </a:stretch>
        </p:blipFill>
        <p:spPr>
          <a:xfrm>
            <a:off x="8418511" y="449262"/>
            <a:ext cx="3743325" cy="1409700"/>
          </a:xfrm>
          <a:prstGeom prst="rect">
            <a:avLst/>
          </a:prstGeom>
        </p:spPr>
      </p:pic>
    </p:spTree>
    <p:extLst>
      <p:ext uri="{BB962C8B-B14F-4D97-AF65-F5344CB8AC3E}">
        <p14:creationId xmlns:p14="http://schemas.microsoft.com/office/powerpoint/2010/main" val="322095222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Data Streaming Destination</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7797784" cy="4641271"/>
          </a:xfrm>
        </p:spPr>
        <p:txBody>
          <a:bodyPr/>
          <a:lstStyle/>
          <a:p>
            <a:r>
              <a:rPr lang="en-US" dirty="0"/>
              <a:t>Exposes data via SSISOLEDB Provider </a:t>
            </a:r>
          </a:p>
          <a:p>
            <a:r>
              <a:rPr lang="en-US" dirty="0"/>
              <a:t>Allows you to create a linked server to query results from SSIS Package execution </a:t>
            </a:r>
          </a:p>
          <a:p>
            <a:pPr lvl="1"/>
            <a:r>
              <a:rPr lang="en-US" dirty="0"/>
              <a:t>Use the Data Feed Publishing Wizard </a:t>
            </a:r>
          </a:p>
          <a:p>
            <a:pPr lvl="2"/>
            <a:r>
              <a:rPr lang="en-US" dirty="0"/>
              <a:t>Select SSIS Package </a:t>
            </a:r>
          </a:p>
          <a:p>
            <a:pPr lvl="2"/>
            <a:r>
              <a:rPr lang="en-US" dirty="0"/>
              <a:t>Select  Database </a:t>
            </a:r>
          </a:p>
          <a:p>
            <a:pPr lvl="2"/>
            <a:r>
              <a:rPr lang="en-US" dirty="0"/>
              <a:t>View Name which will query linked server that returns results from executing SSIS package</a:t>
            </a:r>
          </a:p>
          <a:p>
            <a:pPr lvl="2"/>
            <a:r>
              <a:rPr lang="en-US" dirty="0"/>
              <a:t>Linked Server Name </a:t>
            </a:r>
          </a:p>
          <a:p>
            <a:pPr lvl="2"/>
            <a:endParaRPr lang="en-CA" dirty="0"/>
          </a:p>
          <a:p>
            <a:pPr marL="0" indent="0">
              <a:buNone/>
            </a:pPr>
            <a:endParaRPr lang="en-CA" dirty="0"/>
          </a:p>
        </p:txBody>
      </p:sp>
      <p:pic>
        <p:nvPicPr>
          <p:cNvPr id="4" name="Picture 3">
            <a:extLst>
              <a:ext uri="{FF2B5EF4-FFF2-40B4-BE49-F238E27FC236}">
                <a16:creationId xmlns:a16="http://schemas.microsoft.com/office/drawing/2014/main" id="{1D4C0A86-140B-438A-A723-CC2B3F1546F1}"/>
              </a:ext>
            </a:extLst>
          </p:cNvPr>
          <p:cNvPicPr>
            <a:picLocks noChangeAspect="1"/>
          </p:cNvPicPr>
          <p:nvPr/>
        </p:nvPicPr>
        <p:blipFill>
          <a:blip r:embed="rId3"/>
          <a:stretch>
            <a:fillRect/>
          </a:stretch>
        </p:blipFill>
        <p:spPr>
          <a:xfrm>
            <a:off x="7970837" y="779414"/>
            <a:ext cx="4190999" cy="1346248"/>
          </a:xfrm>
          <a:prstGeom prst="rect">
            <a:avLst/>
          </a:prstGeom>
        </p:spPr>
      </p:pic>
    </p:spTree>
    <p:extLst>
      <p:ext uri="{BB962C8B-B14F-4D97-AF65-F5344CB8AC3E}">
        <p14:creationId xmlns:p14="http://schemas.microsoft.com/office/powerpoint/2010/main" val="261867729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302A-DFCC-4997-BD3F-FDB4645EA3A2}"/>
              </a:ext>
            </a:extLst>
          </p:cNvPr>
          <p:cNvSpPr>
            <a:spLocks noGrp="1"/>
          </p:cNvSpPr>
          <p:nvPr>
            <p:ph type="title"/>
          </p:nvPr>
        </p:nvSpPr>
        <p:spPr/>
        <p:txBody>
          <a:bodyPr/>
          <a:lstStyle/>
          <a:p>
            <a:r>
              <a:rPr lang="en-US" dirty="0"/>
              <a:t>Projects vs Packages</a:t>
            </a:r>
          </a:p>
        </p:txBody>
      </p:sp>
      <p:sp>
        <p:nvSpPr>
          <p:cNvPr id="3" name="Text Placeholder 2">
            <a:extLst>
              <a:ext uri="{FF2B5EF4-FFF2-40B4-BE49-F238E27FC236}">
                <a16:creationId xmlns:a16="http://schemas.microsoft.com/office/drawing/2014/main" id="{8F841A57-4514-4FC7-8BCB-411425F67923}"/>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12450493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Cache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8483584" cy="5755422"/>
          </a:xfrm>
        </p:spPr>
        <p:txBody>
          <a:bodyPr/>
          <a:lstStyle/>
          <a:p>
            <a:r>
              <a:rPr lang="en-CA" dirty="0"/>
              <a:t>Writes data to a cache (a .caw file) with Cache Connection Manager. </a:t>
            </a:r>
          </a:p>
          <a:p>
            <a:r>
              <a:rPr lang="en-CA" dirty="0"/>
              <a:t>Reuse cache between multiple Lookup transforms to reduce database load. </a:t>
            </a:r>
          </a:p>
          <a:p>
            <a:r>
              <a:rPr lang="en-CA" dirty="0"/>
              <a:t>Share the case to reduce Memory usage. </a:t>
            </a:r>
          </a:p>
          <a:p>
            <a:r>
              <a:rPr lang="en-CA" dirty="0"/>
              <a:t>cache data stored in clear text not recommended for sensitive data.  </a:t>
            </a:r>
          </a:p>
          <a:p>
            <a:r>
              <a:rPr lang="en-CA" dirty="0"/>
              <a:t>Requirements </a:t>
            </a:r>
          </a:p>
          <a:p>
            <a:pPr lvl="1"/>
            <a:r>
              <a:rPr lang="en-CA" dirty="0"/>
              <a:t>Cache Connection Manager</a:t>
            </a:r>
          </a:p>
          <a:p>
            <a:pPr lvl="2"/>
            <a:r>
              <a:rPr lang="en-CA" dirty="0"/>
              <a:t>Must set Index Position</a:t>
            </a:r>
          </a:p>
          <a:p>
            <a:endParaRPr lang="en-US" dirty="0"/>
          </a:p>
        </p:txBody>
      </p:sp>
      <p:pic>
        <p:nvPicPr>
          <p:cNvPr id="4" name="Picture 3">
            <a:extLst>
              <a:ext uri="{FF2B5EF4-FFF2-40B4-BE49-F238E27FC236}">
                <a16:creationId xmlns:a16="http://schemas.microsoft.com/office/drawing/2014/main" id="{6204D02C-9907-46D3-BD11-E1D66156BF3B}"/>
              </a:ext>
            </a:extLst>
          </p:cNvPr>
          <p:cNvPicPr>
            <a:picLocks noChangeAspect="1"/>
          </p:cNvPicPr>
          <p:nvPr/>
        </p:nvPicPr>
        <p:blipFill>
          <a:blip r:embed="rId3"/>
          <a:stretch>
            <a:fillRect/>
          </a:stretch>
        </p:blipFill>
        <p:spPr>
          <a:xfrm>
            <a:off x="8656637" y="215743"/>
            <a:ext cx="3638550" cy="1533525"/>
          </a:xfrm>
          <a:prstGeom prst="rect">
            <a:avLst/>
          </a:prstGeom>
        </p:spPr>
      </p:pic>
    </p:spTree>
    <p:extLst>
      <p:ext uri="{BB962C8B-B14F-4D97-AF65-F5344CB8AC3E}">
        <p14:creationId xmlns:p14="http://schemas.microsoft.com/office/powerpoint/2010/main" val="2854758424"/>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Lookup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8483584" cy="4819781"/>
          </a:xfrm>
        </p:spPr>
        <p:txBody>
          <a:bodyPr/>
          <a:lstStyle/>
          <a:p>
            <a:r>
              <a:rPr lang="en-CA" dirty="0"/>
              <a:t>Joins additional columns to data flow by looking up values in a table.  </a:t>
            </a:r>
          </a:p>
          <a:p>
            <a:r>
              <a:rPr lang="en-CA" dirty="0"/>
              <a:t>Required Properties </a:t>
            </a:r>
          </a:p>
          <a:p>
            <a:pPr lvl="1"/>
            <a:r>
              <a:rPr lang="en-CA" dirty="0"/>
              <a:t>OLEDB Connection Manager or Cache Connection Manager </a:t>
            </a:r>
          </a:p>
          <a:p>
            <a:pPr lvl="1"/>
            <a:r>
              <a:rPr lang="en-CA" dirty="0"/>
              <a:t>Lookup Table Name</a:t>
            </a:r>
          </a:p>
          <a:p>
            <a:pPr lvl="1"/>
            <a:r>
              <a:rPr lang="en-CA" dirty="0"/>
              <a:t>Column Mapping for Joining</a:t>
            </a:r>
          </a:p>
          <a:p>
            <a:pPr lvl="1"/>
            <a:r>
              <a:rPr lang="en-CA" dirty="0"/>
              <a:t>Lookup Table’s Column Name to Output </a:t>
            </a:r>
          </a:p>
          <a:p>
            <a:endParaRPr lang="en-CA" dirty="0"/>
          </a:p>
          <a:p>
            <a:endParaRPr lang="en-US" dirty="0"/>
          </a:p>
        </p:txBody>
      </p:sp>
      <p:pic>
        <p:nvPicPr>
          <p:cNvPr id="3" name="Picture 2">
            <a:extLst>
              <a:ext uri="{FF2B5EF4-FFF2-40B4-BE49-F238E27FC236}">
                <a16:creationId xmlns:a16="http://schemas.microsoft.com/office/drawing/2014/main" id="{8F882F95-E1F9-4140-9A6C-7A2EABE46D84}"/>
              </a:ext>
            </a:extLst>
          </p:cNvPr>
          <p:cNvPicPr>
            <a:picLocks noChangeAspect="1"/>
          </p:cNvPicPr>
          <p:nvPr/>
        </p:nvPicPr>
        <p:blipFill>
          <a:blip r:embed="rId3"/>
          <a:stretch>
            <a:fillRect/>
          </a:stretch>
        </p:blipFill>
        <p:spPr>
          <a:xfrm>
            <a:off x="9113837" y="144462"/>
            <a:ext cx="3152775" cy="1524000"/>
          </a:xfrm>
          <a:prstGeom prst="rect">
            <a:avLst/>
          </a:prstGeom>
        </p:spPr>
      </p:pic>
    </p:spTree>
    <p:extLst>
      <p:ext uri="{BB962C8B-B14F-4D97-AF65-F5344CB8AC3E}">
        <p14:creationId xmlns:p14="http://schemas.microsoft.com/office/powerpoint/2010/main" val="1892446097"/>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Merge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8407384" cy="2074414"/>
          </a:xfrm>
        </p:spPr>
        <p:txBody>
          <a:bodyPr/>
          <a:lstStyle/>
          <a:p>
            <a:r>
              <a:rPr lang="en-CA" dirty="0"/>
              <a:t>Combines rows from multiple </a:t>
            </a:r>
            <a:r>
              <a:rPr lang="en-CA" b="1" dirty="0"/>
              <a:t>sorted</a:t>
            </a:r>
            <a:r>
              <a:rPr lang="en-CA" dirty="0"/>
              <a:t> data flows into one </a:t>
            </a:r>
            <a:r>
              <a:rPr lang="en-CA" b="1" dirty="0"/>
              <a:t>sorted</a:t>
            </a:r>
            <a:r>
              <a:rPr lang="en-CA" dirty="0"/>
              <a:t> data flow.  (</a:t>
            </a:r>
            <a:r>
              <a:rPr lang="en-CA" dirty="0" err="1"/>
              <a:t>ie</a:t>
            </a:r>
            <a:r>
              <a:rPr lang="en-CA" dirty="0"/>
              <a:t>. Append)</a:t>
            </a:r>
            <a:r>
              <a:rPr lang="en-US" dirty="0"/>
              <a:t> </a:t>
            </a:r>
            <a:endParaRPr lang="en-CA" dirty="0"/>
          </a:p>
          <a:p>
            <a:r>
              <a:rPr lang="en-CA" dirty="0"/>
              <a:t>Required Properties </a:t>
            </a:r>
          </a:p>
          <a:p>
            <a:pPr lvl="1"/>
            <a:r>
              <a:rPr lang="en-CA" dirty="0"/>
              <a:t>Pre </a:t>
            </a:r>
            <a:r>
              <a:rPr lang="en-CA" b="1" dirty="0"/>
              <a:t>Sorted</a:t>
            </a:r>
            <a:r>
              <a:rPr lang="en-CA" dirty="0"/>
              <a:t> inputs</a:t>
            </a:r>
          </a:p>
        </p:txBody>
      </p:sp>
      <p:pic>
        <p:nvPicPr>
          <p:cNvPr id="3" name="Picture 2">
            <a:extLst>
              <a:ext uri="{FF2B5EF4-FFF2-40B4-BE49-F238E27FC236}">
                <a16:creationId xmlns:a16="http://schemas.microsoft.com/office/drawing/2014/main" id="{09035094-8220-4FA1-B92E-99FE3C42E363}"/>
              </a:ext>
            </a:extLst>
          </p:cNvPr>
          <p:cNvPicPr>
            <a:picLocks noChangeAspect="1"/>
          </p:cNvPicPr>
          <p:nvPr/>
        </p:nvPicPr>
        <p:blipFill>
          <a:blip r:embed="rId3"/>
          <a:stretch>
            <a:fillRect/>
          </a:stretch>
        </p:blipFill>
        <p:spPr>
          <a:xfrm>
            <a:off x="9113837" y="1135062"/>
            <a:ext cx="2962275" cy="1447800"/>
          </a:xfrm>
          <a:prstGeom prst="rect">
            <a:avLst/>
          </a:prstGeom>
        </p:spPr>
      </p:pic>
      <p:sp>
        <p:nvSpPr>
          <p:cNvPr id="6" name="Title 1">
            <a:extLst>
              <a:ext uri="{FF2B5EF4-FFF2-40B4-BE49-F238E27FC236}">
                <a16:creationId xmlns:a16="http://schemas.microsoft.com/office/drawing/2014/main" id="{66CD2D33-0DF4-480A-9674-8F2D4CD62FB5}"/>
              </a:ext>
            </a:extLst>
          </p:cNvPr>
          <p:cNvSpPr txBox="1">
            <a:spLocks/>
          </p:cNvSpPr>
          <p:nvPr/>
        </p:nvSpPr>
        <p:spPr>
          <a:xfrm>
            <a:off x="300025" y="3286941"/>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CA" sz="4400" dirty="0"/>
              <a:t>Union All Transform</a:t>
            </a:r>
            <a:endParaRPr lang="en-CA" dirty="0"/>
          </a:p>
        </p:txBody>
      </p:sp>
      <p:sp>
        <p:nvSpPr>
          <p:cNvPr id="8" name="Text Placeholder 2">
            <a:extLst>
              <a:ext uri="{FF2B5EF4-FFF2-40B4-BE49-F238E27FC236}">
                <a16:creationId xmlns:a16="http://schemas.microsoft.com/office/drawing/2014/main" id="{9DDB6183-0EA2-41FF-97BC-AB004F59164E}"/>
              </a:ext>
            </a:extLst>
          </p:cNvPr>
          <p:cNvSpPr txBox="1">
            <a:spLocks/>
          </p:cNvSpPr>
          <p:nvPr/>
        </p:nvSpPr>
        <p:spPr>
          <a:xfrm>
            <a:off x="274639" y="3974173"/>
            <a:ext cx="8407384" cy="1071062"/>
          </a:xfrm>
          <a:prstGeom prst="rect">
            <a:avLst/>
          </a:prstGeom>
        </p:spPr>
        <p:txBody>
          <a:bodyPr vert="horz" wrap="square" lIns="146304" tIns="91440" rIns="146304" bIns="91440" rtlCol="0">
            <a:spAutoFit/>
          </a:bodyPr>
          <a:lstStyle>
            <a:lvl1pPr marL="287338" marR="0" indent="-287338" algn="l" defTabSz="932742" rtl="0" eaLnBrk="1" fontAlgn="auto" latinLnBrk="0" hangingPunct="1">
              <a:lnSpc>
                <a:spcPct val="90000"/>
              </a:lnSpc>
              <a:spcBef>
                <a:spcPts val="1224"/>
              </a:spcBef>
              <a:spcAft>
                <a:spcPts val="0"/>
              </a:spcAft>
              <a:buClr>
                <a:schemeClr val="tx1"/>
              </a:buClr>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mn-cs"/>
              </a:defRPr>
            </a:lvl1pPr>
            <a:lvl2pPr marL="531166" marR="0" indent="-233195"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99585" marR="0" indent="-168419"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880958" marR="0" indent="-181374"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049377" marR="0" indent="-168419"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t>Combines rows from multiple data flows into one data flow.  (</a:t>
            </a:r>
            <a:r>
              <a:rPr lang="en-CA" dirty="0" err="1"/>
              <a:t>ie</a:t>
            </a:r>
            <a:r>
              <a:rPr lang="en-CA" dirty="0"/>
              <a:t>. Append)</a:t>
            </a:r>
            <a:r>
              <a:rPr lang="en-US" dirty="0"/>
              <a:t> </a:t>
            </a:r>
            <a:endParaRPr lang="en-CA" dirty="0"/>
          </a:p>
        </p:txBody>
      </p:sp>
      <p:pic>
        <p:nvPicPr>
          <p:cNvPr id="4" name="Picture 3">
            <a:extLst>
              <a:ext uri="{FF2B5EF4-FFF2-40B4-BE49-F238E27FC236}">
                <a16:creationId xmlns:a16="http://schemas.microsoft.com/office/drawing/2014/main" id="{C382D2C9-D704-4AE8-8DD7-E6D64A4B0BD6}"/>
              </a:ext>
            </a:extLst>
          </p:cNvPr>
          <p:cNvPicPr>
            <a:picLocks noChangeAspect="1"/>
          </p:cNvPicPr>
          <p:nvPr/>
        </p:nvPicPr>
        <p:blipFill>
          <a:blip r:embed="rId4"/>
          <a:stretch>
            <a:fillRect/>
          </a:stretch>
        </p:blipFill>
        <p:spPr>
          <a:xfrm>
            <a:off x="9047162" y="3871141"/>
            <a:ext cx="3028950" cy="1571625"/>
          </a:xfrm>
          <a:prstGeom prst="rect">
            <a:avLst/>
          </a:prstGeom>
        </p:spPr>
      </p:pic>
    </p:spTree>
    <p:extLst>
      <p:ext uri="{BB962C8B-B14F-4D97-AF65-F5344CB8AC3E}">
        <p14:creationId xmlns:p14="http://schemas.microsoft.com/office/powerpoint/2010/main" val="2280977032"/>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Merge Join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8407384" cy="2886944"/>
          </a:xfrm>
        </p:spPr>
        <p:txBody>
          <a:bodyPr/>
          <a:lstStyle/>
          <a:p>
            <a:r>
              <a:rPr lang="en-US" dirty="0"/>
              <a:t>Perform INNER JOIN, LEFT OUTER JOIN, RIGHT OUTER JOIN on sorted data</a:t>
            </a:r>
            <a:endParaRPr lang="en-CA" dirty="0"/>
          </a:p>
          <a:p>
            <a:r>
              <a:rPr lang="en-CA" dirty="0"/>
              <a:t>Required Properties </a:t>
            </a:r>
          </a:p>
          <a:p>
            <a:pPr lvl="1"/>
            <a:r>
              <a:rPr lang="en-CA" dirty="0"/>
              <a:t>Select Join Type</a:t>
            </a:r>
          </a:p>
          <a:p>
            <a:pPr lvl="1"/>
            <a:r>
              <a:rPr lang="en-CA" dirty="0"/>
              <a:t>Select Columns to Output </a:t>
            </a:r>
          </a:p>
          <a:p>
            <a:pPr lvl="1"/>
            <a:r>
              <a:rPr lang="en-CA" dirty="0"/>
              <a:t>Provide Output Column Alias </a:t>
            </a:r>
          </a:p>
        </p:txBody>
      </p:sp>
      <p:pic>
        <p:nvPicPr>
          <p:cNvPr id="3" name="Picture 2">
            <a:extLst>
              <a:ext uri="{FF2B5EF4-FFF2-40B4-BE49-F238E27FC236}">
                <a16:creationId xmlns:a16="http://schemas.microsoft.com/office/drawing/2014/main" id="{7476DF14-4CFF-4A54-A3E8-4A8843CFF76F}"/>
              </a:ext>
            </a:extLst>
          </p:cNvPr>
          <p:cNvPicPr>
            <a:picLocks noChangeAspect="1"/>
          </p:cNvPicPr>
          <p:nvPr/>
        </p:nvPicPr>
        <p:blipFill>
          <a:blip r:embed="rId3"/>
          <a:stretch>
            <a:fillRect/>
          </a:stretch>
        </p:blipFill>
        <p:spPr>
          <a:xfrm>
            <a:off x="8999536" y="295274"/>
            <a:ext cx="3162300" cy="1390650"/>
          </a:xfrm>
          <a:prstGeom prst="rect">
            <a:avLst/>
          </a:prstGeom>
        </p:spPr>
      </p:pic>
    </p:spTree>
    <p:extLst>
      <p:ext uri="{BB962C8B-B14F-4D97-AF65-F5344CB8AC3E}">
        <p14:creationId xmlns:p14="http://schemas.microsoft.com/office/powerpoint/2010/main" val="1154292906"/>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Multicast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7797784" cy="4345805"/>
          </a:xfrm>
        </p:spPr>
        <p:txBody>
          <a:bodyPr/>
          <a:lstStyle/>
          <a:p>
            <a:r>
              <a:rPr lang="en-US" dirty="0"/>
              <a:t>create logical copies of input data as outputs  </a:t>
            </a:r>
            <a:endParaRPr lang="en-CA" dirty="0"/>
          </a:p>
          <a:p>
            <a:r>
              <a:rPr lang="en-CA" dirty="0" err="1"/>
              <a:t>Eg</a:t>
            </a:r>
            <a:r>
              <a:rPr lang="en-CA" dirty="0"/>
              <a:t>: one output to aggregate and summarize and the other output to retain detailed rows.</a:t>
            </a:r>
          </a:p>
          <a:p>
            <a:endParaRPr lang="en-CA" dirty="0"/>
          </a:p>
          <a:p>
            <a:endParaRPr lang="en-CA" dirty="0"/>
          </a:p>
          <a:p>
            <a:endParaRPr lang="en-US" dirty="0"/>
          </a:p>
        </p:txBody>
      </p:sp>
      <p:pic>
        <p:nvPicPr>
          <p:cNvPr id="3" name="Picture 2">
            <a:extLst>
              <a:ext uri="{FF2B5EF4-FFF2-40B4-BE49-F238E27FC236}">
                <a16:creationId xmlns:a16="http://schemas.microsoft.com/office/drawing/2014/main" id="{C0F87F3D-9775-43BF-BFA0-1C42CE61A4F5}"/>
              </a:ext>
            </a:extLst>
          </p:cNvPr>
          <p:cNvPicPr>
            <a:picLocks noChangeAspect="1"/>
          </p:cNvPicPr>
          <p:nvPr/>
        </p:nvPicPr>
        <p:blipFill>
          <a:blip r:embed="rId3"/>
          <a:stretch>
            <a:fillRect/>
          </a:stretch>
        </p:blipFill>
        <p:spPr>
          <a:xfrm>
            <a:off x="8961437" y="295274"/>
            <a:ext cx="3295650" cy="1714500"/>
          </a:xfrm>
          <a:prstGeom prst="rect">
            <a:avLst/>
          </a:prstGeom>
        </p:spPr>
      </p:pic>
    </p:spTree>
    <p:extLst>
      <p:ext uri="{BB962C8B-B14F-4D97-AF65-F5344CB8AC3E}">
        <p14:creationId xmlns:p14="http://schemas.microsoft.com/office/powerpoint/2010/main" val="2340692224"/>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OLEDB Command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8407384" cy="3484031"/>
          </a:xfrm>
        </p:spPr>
        <p:txBody>
          <a:bodyPr/>
          <a:lstStyle/>
          <a:p>
            <a:r>
              <a:rPr lang="en-US" dirty="0"/>
              <a:t>Perform a SQL Command for each input row</a:t>
            </a:r>
            <a:endParaRPr lang="en-CA" dirty="0"/>
          </a:p>
          <a:p>
            <a:r>
              <a:rPr lang="en-CA" dirty="0"/>
              <a:t>Required Properties </a:t>
            </a:r>
          </a:p>
          <a:p>
            <a:pPr lvl="1"/>
            <a:r>
              <a:rPr lang="en-CA" dirty="0"/>
              <a:t>Connection Manager </a:t>
            </a:r>
          </a:p>
          <a:p>
            <a:pPr lvl="1"/>
            <a:r>
              <a:rPr lang="en-CA" dirty="0"/>
              <a:t>SQL Command to execute with Parameter Markers </a:t>
            </a:r>
          </a:p>
          <a:p>
            <a:pPr lvl="1"/>
            <a:r>
              <a:rPr lang="en-CA" dirty="0"/>
              <a:t>Column Mapping to Parameters</a:t>
            </a:r>
          </a:p>
          <a:p>
            <a:r>
              <a:rPr lang="en-CA" dirty="0"/>
              <a:t>Can be used to </a:t>
            </a:r>
            <a:r>
              <a:rPr lang="en-US" dirty="0"/>
              <a:t>inserts, updates, or deletes rows in a database table</a:t>
            </a:r>
            <a:endParaRPr lang="en-CA" dirty="0"/>
          </a:p>
        </p:txBody>
      </p:sp>
      <p:pic>
        <p:nvPicPr>
          <p:cNvPr id="5" name="Picture 4">
            <a:extLst>
              <a:ext uri="{FF2B5EF4-FFF2-40B4-BE49-F238E27FC236}">
                <a16:creationId xmlns:a16="http://schemas.microsoft.com/office/drawing/2014/main" id="{97643B69-B7AF-45EF-B2BD-D3EB80782927}"/>
              </a:ext>
            </a:extLst>
          </p:cNvPr>
          <p:cNvPicPr>
            <a:picLocks noChangeAspect="1"/>
          </p:cNvPicPr>
          <p:nvPr/>
        </p:nvPicPr>
        <p:blipFill>
          <a:blip r:embed="rId3"/>
          <a:stretch>
            <a:fillRect/>
          </a:stretch>
        </p:blipFill>
        <p:spPr>
          <a:xfrm>
            <a:off x="8355405" y="441324"/>
            <a:ext cx="4057650" cy="1543050"/>
          </a:xfrm>
          <a:prstGeom prst="rect">
            <a:avLst/>
          </a:prstGeom>
        </p:spPr>
      </p:pic>
    </p:spTree>
    <p:extLst>
      <p:ext uri="{BB962C8B-B14F-4D97-AF65-F5344CB8AC3E}">
        <p14:creationId xmlns:p14="http://schemas.microsoft.com/office/powerpoint/2010/main" val="397324798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Row Count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8102584" cy="3077766"/>
          </a:xfrm>
        </p:spPr>
        <p:txBody>
          <a:bodyPr/>
          <a:lstStyle/>
          <a:p>
            <a:r>
              <a:rPr lang="en-US" dirty="0"/>
              <a:t>Counts rows as they pass through a data flow and stores the final count in a variable</a:t>
            </a:r>
          </a:p>
          <a:p>
            <a:r>
              <a:rPr lang="en-US" dirty="0"/>
              <a:t>Can be a transform or a destination</a:t>
            </a:r>
          </a:p>
          <a:p>
            <a:r>
              <a:rPr lang="en-US" dirty="0"/>
              <a:t>Required Properties </a:t>
            </a:r>
          </a:p>
          <a:p>
            <a:pPr lvl="1"/>
            <a:r>
              <a:rPr lang="en-US" dirty="0" err="1"/>
              <a:t>VariableName</a:t>
            </a:r>
            <a:endParaRPr lang="en-US" dirty="0"/>
          </a:p>
          <a:p>
            <a:pPr lvl="1"/>
            <a:endParaRPr lang="en-US" dirty="0"/>
          </a:p>
        </p:txBody>
      </p:sp>
      <p:pic>
        <p:nvPicPr>
          <p:cNvPr id="3" name="Picture 2">
            <a:extLst>
              <a:ext uri="{FF2B5EF4-FFF2-40B4-BE49-F238E27FC236}">
                <a16:creationId xmlns:a16="http://schemas.microsoft.com/office/drawing/2014/main" id="{5D8DFB52-0318-4799-B1A3-96B17B50DA06}"/>
              </a:ext>
            </a:extLst>
          </p:cNvPr>
          <p:cNvPicPr>
            <a:picLocks noChangeAspect="1"/>
          </p:cNvPicPr>
          <p:nvPr/>
        </p:nvPicPr>
        <p:blipFill>
          <a:blip r:embed="rId3"/>
          <a:stretch>
            <a:fillRect/>
          </a:stretch>
        </p:blipFill>
        <p:spPr>
          <a:xfrm>
            <a:off x="9139222" y="295274"/>
            <a:ext cx="3048000" cy="1314450"/>
          </a:xfrm>
          <a:prstGeom prst="rect">
            <a:avLst/>
          </a:prstGeom>
        </p:spPr>
      </p:pic>
    </p:spTree>
    <p:extLst>
      <p:ext uri="{BB962C8B-B14F-4D97-AF65-F5344CB8AC3E}">
        <p14:creationId xmlns:p14="http://schemas.microsoft.com/office/powerpoint/2010/main" val="203231292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Script Component</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7797784" cy="2443746"/>
          </a:xfrm>
        </p:spPr>
        <p:txBody>
          <a:bodyPr/>
          <a:lstStyle/>
          <a:p>
            <a:r>
              <a:rPr lang="en-US" dirty="0"/>
              <a:t>Use a script component as one of </a:t>
            </a:r>
          </a:p>
          <a:p>
            <a:pPr lvl="1"/>
            <a:r>
              <a:rPr lang="en-US" dirty="0"/>
              <a:t>Source</a:t>
            </a:r>
          </a:p>
          <a:p>
            <a:pPr lvl="1"/>
            <a:r>
              <a:rPr lang="en-US" dirty="0"/>
              <a:t>Transform </a:t>
            </a:r>
          </a:p>
          <a:p>
            <a:pPr lvl="1"/>
            <a:r>
              <a:rPr lang="en-US" dirty="0"/>
              <a:t>Destination</a:t>
            </a:r>
            <a:endParaRPr lang="en-CA" dirty="0"/>
          </a:p>
          <a:p>
            <a:pPr marL="0" indent="0">
              <a:buNone/>
            </a:pPr>
            <a:endParaRPr lang="en-CA" dirty="0"/>
          </a:p>
        </p:txBody>
      </p:sp>
      <p:pic>
        <p:nvPicPr>
          <p:cNvPr id="3" name="Picture 2">
            <a:extLst>
              <a:ext uri="{FF2B5EF4-FFF2-40B4-BE49-F238E27FC236}">
                <a16:creationId xmlns:a16="http://schemas.microsoft.com/office/drawing/2014/main" id="{9FA17D33-D288-4D09-8A13-0B1D7C7969D4}"/>
              </a:ext>
            </a:extLst>
          </p:cNvPr>
          <p:cNvPicPr>
            <a:picLocks noChangeAspect="1"/>
          </p:cNvPicPr>
          <p:nvPr/>
        </p:nvPicPr>
        <p:blipFill>
          <a:blip r:embed="rId3"/>
          <a:stretch>
            <a:fillRect/>
          </a:stretch>
        </p:blipFill>
        <p:spPr>
          <a:xfrm>
            <a:off x="7933406" y="3033605"/>
            <a:ext cx="4469534" cy="3971189"/>
          </a:xfrm>
          <a:prstGeom prst="rect">
            <a:avLst/>
          </a:prstGeom>
        </p:spPr>
      </p:pic>
      <p:pic>
        <p:nvPicPr>
          <p:cNvPr id="5" name="Picture 4">
            <a:extLst>
              <a:ext uri="{FF2B5EF4-FFF2-40B4-BE49-F238E27FC236}">
                <a16:creationId xmlns:a16="http://schemas.microsoft.com/office/drawing/2014/main" id="{7F098274-EF11-4638-9DCB-A5D85F0FE366}"/>
              </a:ext>
            </a:extLst>
          </p:cNvPr>
          <p:cNvPicPr>
            <a:picLocks noChangeAspect="1"/>
          </p:cNvPicPr>
          <p:nvPr/>
        </p:nvPicPr>
        <p:blipFill>
          <a:blip r:embed="rId4"/>
          <a:stretch>
            <a:fillRect/>
          </a:stretch>
        </p:blipFill>
        <p:spPr>
          <a:xfrm>
            <a:off x="9342437" y="756409"/>
            <a:ext cx="2700338" cy="2045056"/>
          </a:xfrm>
          <a:prstGeom prst="rect">
            <a:avLst/>
          </a:prstGeom>
        </p:spPr>
      </p:pic>
    </p:spTree>
    <p:extLst>
      <p:ext uri="{BB962C8B-B14F-4D97-AF65-F5344CB8AC3E}">
        <p14:creationId xmlns:p14="http://schemas.microsoft.com/office/powerpoint/2010/main" val="2787801008"/>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Slowly Changing Dimension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8407384" cy="1224951"/>
          </a:xfrm>
        </p:spPr>
        <p:txBody>
          <a:bodyPr/>
          <a:lstStyle/>
          <a:p>
            <a:endParaRPr lang="en-CA" dirty="0"/>
          </a:p>
          <a:p>
            <a:r>
              <a:rPr lang="en-US" dirty="0"/>
              <a:t>Only supports connections to SQL Server. </a:t>
            </a:r>
            <a:endParaRPr lang="en-CA" dirty="0"/>
          </a:p>
        </p:txBody>
      </p:sp>
      <p:pic>
        <p:nvPicPr>
          <p:cNvPr id="4" name="Picture 3">
            <a:extLst>
              <a:ext uri="{FF2B5EF4-FFF2-40B4-BE49-F238E27FC236}">
                <a16:creationId xmlns:a16="http://schemas.microsoft.com/office/drawing/2014/main" id="{E5B11E9A-D483-49E1-8F67-63C3239C7BDA}"/>
              </a:ext>
            </a:extLst>
          </p:cNvPr>
          <p:cNvPicPr>
            <a:picLocks noChangeAspect="1"/>
          </p:cNvPicPr>
          <p:nvPr/>
        </p:nvPicPr>
        <p:blipFill>
          <a:blip r:embed="rId3"/>
          <a:stretch>
            <a:fillRect/>
          </a:stretch>
        </p:blipFill>
        <p:spPr>
          <a:xfrm>
            <a:off x="9225611" y="400841"/>
            <a:ext cx="2961611" cy="706440"/>
          </a:xfrm>
          <a:prstGeom prst="rect">
            <a:avLst/>
          </a:prstGeom>
        </p:spPr>
      </p:pic>
    </p:spTree>
    <p:extLst>
      <p:ext uri="{BB962C8B-B14F-4D97-AF65-F5344CB8AC3E}">
        <p14:creationId xmlns:p14="http://schemas.microsoft.com/office/powerpoint/2010/main" val="1559752087"/>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Sort Transform</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82506"/>
            <a:ext cx="7797784" cy="6574107"/>
          </a:xfrm>
        </p:spPr>
        <p:txBody>
          <a:bodyPr/>
          <a:lstStyle/>
          <a:p>
            <a:r>
              <a:rPr lang="en-CA" dirty="0"/>
              <a:t>Sorts input data </a:t>
            </a:r>
          </a:p>
          <a:p>
            <a:r>
              <a:rPr lang="en-CA" dirty="0"/>
              <a:t>Is a blocking transform </a:t>
            </a:r>
          </a:p>
          <a:p>
            <a:pPr lvl="1"/>
            <a:r>
              <a:rPr lang="en-CA" dirty="0"/>
              <a:t>All data must be sorted before data can proceed to next transform </a:t>
            </a:r>
          </a:p>
          <a:p>
            <a:r>
              <a:rPr lang="en-CA" dirty="0"/>
              <a:t>Avoid Sort transforms, if possible.</a:t>
            </a:r>
          </a:p>
          <a:p>
            <a:r>
              <a:rPr lang="en-CA" dirty="0"/>
              <a:t>Required Properties </a:t>
            </a:r>
          </a:p>
          <a:p>
            <a:pPr lvl="1"/>
            <a:r>
              <a:rPr lang="en-CA" dirty="0"/>
              <a:t>Columns to sort on </a:t>
            </a:r>
          </a:p>
          <a:p>
            <a:pPr lvl="1"/>
            <a:r>
              <a:rPr lang="en-CA" dirty="0"/>
              <a:t>Sorting Type (Ascending or Descending) </a:t>
            </a:r>
          </a:p>
          <a:p>
            <a:pPr lvl="1"/>
            <a:r>
              <a:rPr lang="en-CA" dirty="0"/>
              <a:t>Sorting Order</a:t>
            </a:r>
          </a:p>
          <a:p>
            <a:pPr lvl="1"/>
            <a:endParaRPr lang="en-CA" dirty="0"/>
          </a:p>
          <a:p>
            <a:endParaRPr lang="en-CA" dirty="0"/>
          </a:p>
          <a:p>
            <a:endParaRPr lang="en-CA" dirty="0"/>
          </a:p>
          <a:p>
            <a:endParaRPr lang="en-US" dirty="0"/>
          </a:p>
        </p:txBody>
      </p:sp>
      <p:pic>
        <p:nvPicPr>
          <p:cNvPr id="4" name="Picture 3">
            <a:extLst>
              <a:ext uri="{FF2B5EF4-FFF2-40B4-BE49-F238E27FC236}">
                <a16:creationId xmlns:a16="http://schemas.microsoft.com/office/drawing/2014/main" id="{CC9F6BCB-2964-4AB5-92F7-5C024EBD0CE4}"/>
              </a:ext>
            </a:extLst>
          </p:cNvPr>
          <p:cNvPicPr>
            <a:picLocks noChangeAspect="1"/>
          </p:cNvPicPr>
          <p:nvPr/>
        </p:nvPicPr>
        <p:blipFill>
          <a:blip r:embed="rId3"/>
          <a:stretch>
            <a:fillRect/>
          </a:stretch>
        </p:blipFill>
        <p:spPr>
          <a:xfrm>
            <a:off x="9533724" y="259688"/>
            <a:ext cx="2886075" cy="1438275"/>
          </a:xfrm>
          <a:prstGeom prst="rect">
            <a:avLst/>
          </a:prstGeom>
        </p:spPr>
      </p:pic>
    </p:spTree>
    <p:extLst>
      <p:ext uri="{BB962C8B-B14F-4D97-AF65-F5344CB8AC3E}">
        <p14:creationId xmlns:p14="http://schemas.microsoft.com/office/powerpoint/2010/main" val="203589924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1E3DA-2DD3-48DD-902C-6DDFC71AC1BE}"/>
              </a:ext>
            </a:extLst>
          </p:cNvPr>
          <p:cNvSpPr>
            <a:spLocks noGrp="1"/>
          </p:cNvSpPr>
          <p:nvPr>
            <p:ph type="title"/>
          </p:nvPr>
        </p:nvSpPr>
        <p:spPr/>
        <p:txBody>
          <a:bodyPr/>
          <a:lstStyle/>
          <a:p>
            <a:r>
              <a:rPr lang="en-US" dirty="0"/>
              <a:t>Projects vs Packages</a:t>
            </a:r>
          </a:p>
        </p:txBody>
      </p:sp>
      <p:sp>
        <p:nvSpPr>
          <p:cNvPr id="3" name="Text Placeholder 2">
            <a:extLst>
              <a:ext uri="{FF2B5EF4-FFF2-40B4-BE49-F238E27FC236}">
                <a16:creationId xmlns:a16="http://schemas.microsoft.com/office/drawing/2014/main" id="{2A1ACB30-59A0-4AA0-B76C-9673069972E0}"/>
              </a:ext>
            </a:extLst>
          </p:cNvPr>
          <p:cNvSpPr>
            <a:spLocks noGrp="1"/>
          </p:cNvSpPr>
          <p:nvPr>
            <p:ph type="body" sz="quarter" idx="12"/>
          </p:nvPr>
        </p:nvSpPr>
        <p:spPr/>
        <p:txBody>
          <a:bodyPr/>
          <a:lstStyle/>
          <a:p>
            <a:r>
              <a:rPr lang="en-US" dirty="0"/>
              <a:t>Lab 1</a:t>
            </a:r>
          </a:p>
        </p:txBody>
      </p:sp>
    </p:spTree>
    <p:extLst>
      <p:ext uri="{BB962C8B-B14F-4D97-AF65-F5344CB8AC3E}">
        <p14:creationId xmlns:p14="http://schemas.microsoft.com/office/powerpoint/2010/main" val="23276868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3C94-70F9-4829-8D0E-3D32D670CDCE}"/>
              </a:ext>
            </a:extLst>
          </p:cNvPr>
          <p:cNvSpPr>
            <a:spLocks noGrp="1"/>
          </p:cNvSpPr>
          <p:nvPr>
            <p:ph type="title"/>
          </p:nvPr>
        </p:nvSpPr>
        <p:spPr/>
        <p:txBody>
          <a:bodyPr/>
          <a:lstStyle/>
          <a:p>
            <a:r>
              <a:rPr lang="en-CA" dirty="0"/>
              <a:t>Other Transforms</a:t>
            </a:r>
          </a:p>
        </p:txBody>
      </p:sp>
      <p:sp>
        <p:nvSpPr>
          <p:cNvPr id="3" name="Text Placeholder 2">
            <a:extLst>
              <a:ext uri="{FF2B5EF4-FFF2-40B4-BE49-F238E27FC236}">
                <a16:creationId xmlns:a16="http://schemas.microsoft.com/office/drawing/2014/main" id="{6D2E179E-F783-4938-A5AD-64818BCC5EC6}"/>
              </a:ext>
            </a:extLst>
          </p:cNvPr>
          <p:cNvSpPr>
            <a:spLocks noGrp="1"/>
          </p:cNvSpPr>
          <p:nvPr>
            <p:ph type="body" sz="quarter" idx="10"/>
          </p:nvPr>
        </p:nvSpPr>
        <p:spPr>
          <a:xfrm>
            <a:off x="274639" y="1212849"/>
            <a:ext cx="5486399" cy="1440394"/>
          </a:xfrm>
        </p:spPr>
        <p:txBody>
          <a:bodyPr/>
          <a:lstStyle/>
          <a:p>
            <a:r>
              <a:rPr lang="en-CA" dirty="0"/>
              <a:t>Special use cases, such as</a:t>
            </a:r>
          </a:p>
          <a:p>
            <a:pPr lvl="1"/>
            <a:r>
              <a:rPr lang="en-CA" dirty="0"/>
              <a:t>Change Data Capture</a:t>
            </a:r>
          </a:p>
          <a:p>
            <a:pPr lvl="1"/>
            <a:r>
              <a:rPr lang="en-CA" dirty="0"/>
              <a:t>Data Quality Services</a:t>
            </a:r>
          </a:p>
        </p:txBody>
      </p:sp>
      <p:sp>
        <p:nvSpPr>
          <p:cNvPr id="4" name="Text Placeholder 3">
            <a:extLst>
              <a:ext uri="{FF2B5EF4-FFF2-40B4-BE49-F238E27FC236}">
                <a16:creationId xmlns:a16="http://schemas.microsoft.com/office/drawing/2014/main" id="{300EFFA3-BD68-4D1B-9441-E7B8AF4DDB34}"/>
              </a:ext>
            </a:extLst>
          </p:cNvPr>
          <p:cNvSpPr>
            <a:spLocks noGrp="1"/>
          </p:cNvSpPr>
          <p:nvPr>
            <p:ph type="body" sz="quarter" idx="11"/>
          </p:nvPr>
        </p:nvSpPr>
        <p:spPr/>
        <p:txBody>
          <a:bodyPr/>
          <a:lstStyle/>
          <a:p>
            <a:endParaRPr lang="en-CA"/>
          </a:p>
        </p:txBody>
      </p:sp>
      <p:pic>
        <p:nvPicPr>
          <p:cNvPr id="5" name="Picture 4">
            <a:extLst>
              <a:ext uri="{FF2B5EF4-FFF2-40B4-BE49-F238E27FC236}">
                <a16:creationId xmlns:a16="http://schemas.microsoft.com/office/drawing/2014/main" id="{6E9C0E40-07CC-47D2-9975-C429FB456F4D}"/>
              </a:ext>
            </a:extLst>
          </p:cNvPr>
          <p:cNvPicPr>
            <a:picLocks noChangeAspect="1"/>
          </p:cNvPicPr>
          <p:nvPr/>
        </p:nvPicPr>
        <p:blipFill>
          <a:blip r:embed="rId2"/>
          <a:stretch>
            <a:fillRect/>
          </a:stretch>
        </p:blipFill>
        <p:spPr>
          <a:xfrm>
            <a:off x="9494837" y="1058862"/>
            <a:ext cx="2878137" cy="5815012"/>
          </a:xfrm>
          <a:prstGeom prst="rect">
            <a:avLst/>
          </a:prstGeom>
        </p:spPr>
      </p:pic>
    </p:spTree>
    <p:extLst>
      <p:ext uri="{BB962C8B-B14F-4D97-AF65-F5344CB8AC3E}">
        <p14:creationId xmlns:p14="http://schemas.microsoft.com/office/powerpoint/2010/main" val="1605607285"/>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2EB26-4E01-4E7F-BD9B-FEAE6A212DDB}"/>
              </a:ext>
            </a:extLst>
          </p:cNvPr>
          <p:cNvSpPr>
            <a:spLocks noGrp="1"/>
          </p:cNvSpPr>
          <p:nvPr>
            <p:ph type="title"/>
          </p:nvPr>
        </p:nvSpPr>
        <p:spPr/>
        <p:txBody>
          <a:bodyPr/>
          <a:lstStyle/>
          <a:p>
            <a:r>
              <a:rPr lang="en-US" dirty="0"/>
              <a:t>Data Flow Mastery</a:t>
            </a:r>
          </a:p>
        </p:txBody>
      </p:sp>
      <p:sp>
        <p:nvSpPr>
          <p:cNvPr id="3" name="Text Placeholder 2">
            <a:extLst>
              <a:ext uri="{FF2B5EF4-FFF2-40B4-BE49-F238E27FC236}">
                <a16:creationId xmlns:a16="http://schemas.microsoft.com/office/drawing/2014/main" id="{59721415-2135-4C9E-9530-58764A5DE6FF}"/>
              </a:ext>
            </a:extLst>
          </p:cNvPr>
          <p:cNvSpPr>
            <a:spLocks noGrp="1"/>
          </p:cNvSpPr>
          <p:nvPr>
            <p:ph type="body" sz="quarter" idx="12"/>
          </p:nvPr>
        </p:nvSpPr>
        <p:spPr/>
        <p:txBody>
          <a:bodyPr/>
          <a:lstStyle/>
          <a:p>
            <a:r>
              <a:rPr lang="en-US" dirty="0"/>
              <a:t>Lab 7</a:t>
            </a:r>
          </a:p>
        </p:txBody>
      </p:sp>
    </p:spTree>
    <p:extLst>
      <p:ext uri="{BB962C8B-B14F-4D97-AF65-F5344CB8AC3E}">
        <p14:creationId xmlns:p14="http://schemas.microsoft.com/office/powerpoint/2010/main" val="37584938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Analysis Services Processing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4179606"/>
          </a:xfrm>
        </p:spPr>
        <p:txBody>
          <a:bodyPr/>
          <a:lstStyle/>
          <a:p>
            <a:r>
              <a:rPr lang="en-US" dirty="0"/>
              <a:t>Used to process Multidimensional and Tabular Analysis databases </a:t>
            </a:r>
          </a:p>
          <a:p>
            <a:r>
              <a:rPr lang="en-US" dirty="0"/>
              <a:t>Required Properties </a:t>
            </a:r>
          </a:p>
          <a:p>
            <a:pPr lvl="1"/>
            <a:r>
              <a:rPr lang="en-US" dirty="0"/>
              <a:t>Connection Manager to use </a:t>
            </a:r>
          </a:p>
          <a:p>
            <a:pPr lvl="1"/>
            <a:r>
              <a:rPr lang="en-US" dirty="0"/>
              <a:t>What to process </a:t>
            </a:r>
          </a:p>
          <a:p>
            <a:pPr lvl="2"/>
            <a:r>
              <a:rPr lang="en-US" dirty="0"/>
              <a:t>Multidimensional - entire db, cube, measure, partition, dimension, mining model</a:t>
            </a:r>
          </a:p>
          <a:p>
            <a:pPr lvl="2"/>
            <a:r>
              <a:rPr lang="en-US" dirty="0"/>
              <a:t>Tabular – Table or Table Partition</a:t>
            </a:r>
          </a:p>
          <a:p>
            <a:pPr lvl="2"/>
            <a:endParaRPr lang="en-US" dirty="0"/>
          </a:p>
          <a:p>
            <a:pPr marL="297971" lvl="1" indent="0">
              <a:buNone/>
            </a:pPr>
            <a:endParaRPr lang="en-US" dirty="0"/>
          </a:p>
        </p:txBody>
      </p:sp>
      <p:pic>
        <p:nvPicPr>
          <p:cNvPr id="3" name="Picture 2">
            <a:extLst>
              <a:ext uri="{FF2B5EF4-FFF2-40B4-BE49-F238E27FC236}">
                <a16:creationId xmlns:a16="http://schemas.microsoft.com/office/drawing/2014/main" id="{D50697DA-BE98-4575-A5CB-D0D338A59EC0}"/>
              </a:ext>
            </a:extLst>
          </p:cNvPr>
          <p:cNvPicPr>
            <a:picLocks noChangeAspect="1"/>
          </p:cNvPicPr>
          <p:nvPr/>
        </p:nvPicPr>
        <p:blipFill>
          <a:blip r:embed="rId3"/>
          <a:stretch>
            <a:fillRect/>
          </a:stretch>
        </p:blipFill>
        <p:spPr>
          <a:xfrm>
            <a:off x="8656637" y="956559"/>
            <a:ext cx="3779839" cy="6094265"/>
          </a:xfrm>
          <a:prstGeom prst="rect">
            <a:avLst/>
          </a:prstGeom>
        </p:spPr>
      </p:pic>
      <p:pic>
        <p:nvPicPr>
          <p:cNvPr id="5" name="Picture 4">
            <a:extLst>
              <a:ext uri="{FF2B5EF4-FFF2-40B4-BE49-F238E27FC236}">
                <a16:creationId xmlns:a16="http://schemas.microsoft.com/office/drawing/2014/main" id="{F68FB325-5A72-43C2-A998-976F78D1F58C}"/>
              </a:ext>
            </a:extLst>
          </p:cNvPr>
          <p:cNvPicPr>
            <a:picLocks noChangeAspect="1"/>
          </p:cNvPicPr>
          <p:nvPr/>
        </p:nvPicPr>
        <p:blipFill>
          <a:blip r:embed="rId4"/>
          <a:stretch>
            <a:fillRect/>
          </a:stretch>
        </p:blipFill>
        <p:spPr>
          <a:xfrm>
            <a:off x="7954962" y="121290"/>
            <a:ext cx="4481513" cy="819845"/>
          </a:xfrm>
          <a:prstGeom prst="rect">
            <a:avLst/>
          </a:prstGeom>
        </p:spPr>
      </p:pic>
    </p:spTree>
    <p:extLst>
      <p:ext uri="{BB962C8B-B14F-4D97-AF65-F5344CB8AC3E}">
        <p14:creationId xmlns:p14="http://schemas.microsoft.com/office/powerpoint/2010/main" val="1748179492"/>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Analysis Services Processing Task</a:t>
            </a:r>
            <a:br>
              <a:rPr lang="en-US" sz="4400" dirty="0"/>
            </a:br>
            <a:r>
              <a:rPr lang="en-US" sz="2800" dirty="0"/>
              <a:t>Tabular Objects available to process</a:t>
            </a:r>
            <a:endParaRPr lang="en-US" dirty="0"/>
          </a:p>
        </p:txBody>
      </p:sp>
      <p:sp>
        <p:nvSpPr>
          <p:cNvPr id="4" name="Text Placeholder 3">
            <a:extLst>
              <a:ext uri="{FF2B5EF4-FFF2-40B4-BE49-F238E27FC236}">
                <a16:creationId xmlns:a16="http://schemas.microsoft.com/office/drawing/2014/main" id="{0E76E6C9-B689-4AE1-B6D3-B932CA7083D7}"/>
              </a:ext>
            </a:extLst>
          </p:cNvPr>
          <p:cNvSpPr>
            <a:spLocks noGrp="1"/>
          </p:cNvSpPr>
          <p:nvPr>
            <p:ph type="body" sz="quarter" idx="11"/>
          </p:nvPr>
        </p:nvSpPr>
        <p:spPr>
          <a:xfrm>
            <a:off x="6142037" y="1212849"/>
            <a:ext cx="6096001" cy="1071062"/>
          </a:xfrm>
        </p:spPr>
        <p:txBody>
          <a:bodyPr/>
          <a:lstStyle/>
          <a:p>
            <a:pPr marL="0" indent="0" algn="ctr">
              <a:buNone/>
            </a:pPr>
            <a:r>
              <a:rPr lang="en-US" dirty="0"/>
              <a:t>As seen when selecting Tabular object to process</a:t>
            </a:r>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74637" y="1897062"/>
            <a:ext cx="5486399" cy="627864"/>
          </a:xfrm>
        </p:spPr>
        <p:txBody>
          <a:bodyPr/>
          <a:lstStyle/>
          <a:p>
            <a:pPr marL="0" indent="0" algn="ctr">
              <a:buNone/>
            </a:pPr>
            <a:r>
              <a:rPr lang="en-US" dirty="0"/>
              <a:t>As seen in SSMS</a:t>
            </a:r>
          </a:p>
        </p:txBody>
      </p:sp>
      <p:pic>
        <p:nvPicPr>
          <p:cNvPr id="5" name="Picture 4">
            <a:extLst>
              <a:ext uri="{FF2B5EF4-FFF2-40B4-BE49-F238E27FC236}">
                <a16:creationId xmlns:a16="http://schemas.microsoft.com/office/drawing/2014/main" id="{5F9FEFF5-9F29-4051-83B3-3C40B7A61F1F}"/>
              </a:ext>
            </a:extLst>
          </p:cNvPr>
          <p:cNvPicPr>
            <a:picLocks noChangeAspect="1"/>
          </p:cNvPicPr>
          <p:nvPr/>
        </p:nvPicPr>
        <p:blipFill>
          <a:blip r:embed="rId3"/>
          <a:stretch>
            <a:fillRect/>
          </a:stretch>
        </p:blipFill>
        <p:spPr>
          <a:xfrm>
            <a:off x="6952611" y="2457457"/>
            <a:ext cx="4474852" cy="4371211"/>
          </a:xfrm>
          <a:prstGeom prst="rect">
            <a:avLst/>
          </a:prstGeom>
        </p:spPr>
      </p:pic>
      <p:pic>
        <p:nvPicPr>
          <p:cNvPr id="3" name="Picture 2">
            <a:extLst>
              <a:ext uri="{FF2B5EF4-FFF2-40B4-BE49-F238E27FC236}">
                <a16:creationId xmlns:a16="http://schemas.microsoft.com/office/drawing/2014/main" id="{7F91A632-B200-4191-A50E-D1E6FD66E173}"/>
              </a:ext>
            </a:extLst>
          </p:cNvPr>
          <p:cNvPicPr>
            <a:picLocks noChangeAspect="1"/>
          </p:cNvPicPr>
          <p:nvPr/>
        </p:nvPicPr>
        <p:blipFill>
          <a:blip r:embed="rId4"/>
          <a:stretch>
            <a:fillRect/>
          </a:stretch>
        </p:blipFill>
        <p:spPr>
          <a:xfrm>
            <a:off x="1493837" y="2633655"/>
            <a:ext cx="3868455" cy="3671887"/>
          </a:xfrm>
          <a:prstGeom prst="rect">
            <a:avLst/>
          </a:prstGeom>
        </p:spPr>
      </p:pic>
    </p:spTree>
    <p:extLst>
      <p:ext uri="{BB962C8B-B14F-4D97-AF65-F5344CB8AC3E}">
        <p14:creationId xmlns:p14="http://schemas.microsoft.com/office/powerpoint/2010/main" val="3405266955"/>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Bulk Insert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4333494"/>
          </a:xfrm>
        </p:spPr>
        <p:txBody>
          <a:bodyPr/>
          <a:lstStyle/>
          <a:p>
            <a:r>
              <a:rPr lang="en-US" dirty="0"/>
              <a:t>Used to load data directly from file into SQL Server. </a:t>
            </a:r>
          </a:p>
          <a:p>
            <a:r>
              <a:rPr lang="en-US" dirty="0"/>
              <a:t>Data can not be transformed while loading data into SQL Server</a:t>
            </a:r>
          </a:p>
          <a:p>
            <a:r>
              <a:rPr lang="en-US" dirty="0"/>
              <a:t>Required Properties </a:t>
            </a:r>
          </a:p>
          <a:p>
            <a:pPr lvl="1"/>
            <a:r>
              <a:rPr lang="en-US" dirty="0"/>
              <a:t>Source Connection - Data file to load</a:t>
            </a:r>
          </a:p>
          <a:p>
            <a:pPr lvl="1"/>
            <a:r>
              <a:rPr lang="en-US" dirty="0"/>
              <a:t>Format File of the Data </a:t>
            </a:r>
          </a:p>
          <a:p>
            <a:pPr lvl="1"/>
            <a:r>
              <a:rPr lang="en-US" dirty="0"/>
              <a:t>Destination Connection Manager </a:t>
            </a:r>
          </a:p>
          <a:p>
            <a:pPr lvl="1"/>
            <a:r>
              <a:rPr lang="en-US" dirty="0"/>
              <a:t>Destination Table to load the data into.</a:t>
            </a:r>
          </a:p>
        </p:txBody>
      </p:sp>
      <p:pic>
        <p:nvPicPr>
          <p:cNvPr id="3" name="Picture 2">
            <a:extLst>
              <a:ext uri="{FF2B5EF4-FFF2-40B4-BE49-F238E27FC236}">
                <a16:creationId xmlns:a16="http://schemas.microsoft.com/office/drawing/2014/main" id="{5BC3BDB1-E21A-451F-A315-5D745DF8640D}"/>
              </a:ext>
            </a:extLst>
          </p:cNvPr>
          <p:cNvPicPr>
            <a:picLocks noChangeAspect="1"/>
          </p:cNvPicPr>
          <p:nvPr/>
        </p:nvPicPr>
        <p:blipFill>
          <a:blip r:embed="rId3"/>
          <a:stretch>
            <a:fillRect/>
          </a:stretch>
        </p:blipFill>
        <p:spPr>
          <a:xfrm>
            <a:off x="8162520" y="1363662"/>
            <a:ext cx="4191000" cy="1279155"/>
          </a:xfrm>
          <a:prstGeom prst="rect">
            <a:avLst/>
          </a:prstGeom>
        </p:spPr>
      </p:pic>
    </p:spTree>
    <p:extLst>
      <p:ext uri="{BB962C8B-B14F-4D97-AF65-F5344CB8AC3E}">
        <p14:creationId xmlns:p14="http://schemas.microsoft.com/office/powerpoint/2010/main" val="266771508"/>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Data Profiling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5281446"/>
          </a:xfrm>
        </p:spPr>
        <p:txBody>
          <a:bodyPr/>
          <a:lstStyle/>
          <a:p>
            <a:r>
              <a:rPr lang="en-CA" dirty="0"/>
              <a:t>Profiles a data source and identifies data quality problems. </a:t>
            </a:r>
          </a:p>
          <a:p>
            <a:r>
              <a:rPr lang="en-US" dirty="0"/>
              <a:t>Required Properties </a:t>
            </a:r>
          </a:p>
          <a:p>
            <a:pPr lvl="1"/>
            <a:r>
              <a:rPr lang="en-US" dirty="0" err="1"/>
              <a:t>DestinationType</a:t>
            </a:r>
            <a:r>
              <a:rPr lang="en-US" dirty="0"/>
              <a:t> – File or Variable</a:t>
            </a:r>
          </a:p>
          <a:p>
            <a:pPr lvl="1"/>
            <a:r>
              <a:rPr lang="en-US" dirty="0"/>
              <a:t>Destination – </a:t>
            </a:r>
            <a:r>
              <a:rPr lang="en-US" dirty="0" err="1"/>
              <a:t>FileConnection</a:t>
            </a:r>
            <a:r>
              <a:rPr lang="en-US" dirty="0"/>
              <a:t> or </a:t>
            </a:r>
            <a:r>
              <a:rPr lang="en-US" dirty="0" err="1"/>
              <a:t>VariableName</a:t>
            </a:r>
            <a:endParaRPr lang="en-US" dirty="0"/>
          </a:p>
          <a:p>
            <a:pPr lvl="1"/>
            <a:r>
              <a:rPr lang="en-US" dirty="0"/>
              <a:t>Select Profile Type Request(s) </a:t>
            </a:r>
          </a:p>
          <a:p>
            <a:pPr lvl="2"/>
            <a:r>
              <a:rPr lang="en-US" dirty="0"/>
              <a:t>Connection Manager </a:t>
            </a:r>
          </a:p>
          <a:p>
            <a:pPr lvl="2"/>
            <a:r>
              <a:rPr lang="en-US" dirty="0"/>
              <a:t>Table or View to profile </a:t>
            </a:r>
          </a:p>
          <a:p>
            <a:pPr lvl="2"/>
            <a:r>
              <a:rPr lang="en-US" dirty="0"/>
              <a:t>Column(s) to profile from Table or View  </a:t>
            </a:r>
          </a:p>
          <a:p>
            <a:r>
              <a:rPr lang="en-US" dirty="0"/>
              <a:t>File Destination preferred, to use the Data Profile Viewer</a:t>
            </a:r>
          </a:p>
          <a:p>
            <a:pPr lvl="2"/>
            <a:endParaRPr lang="en-US" dirty="0"/>
          </a:p>
        </p:txBody>
      </p:sp>
      <p:pic>
        <p:nvPicPr>
          <p:cNvPr id="4" name="Picture 3">
            <a:extLst>
              <a:ext uri="{FF2B5EF4-FFF2-40B4-BE49-F238E27FC236}">
                <a16:creationId xmlns:a16="http://schemas.microsoft.com/office/drawing/2014/main" id="{B3445C1E-E311-4D4A-BBA6-5511D2166E5A}"/>
              </a:ext>
            </a:extLst>
          </p:cNvPr>
          <p:cNvPicPr>
            <a:picLocks noChangeAspect="1"/>
          </p:cNvPicPr>
          <p:nvPr/>
        </p:nvPicPr>
        <p:blipFill>
          <a:blip r:embed="rId3"/>
          <a:stretch>
            <a:fillRect/>
          </a:stretch>
        </p:blipFill>
        <p:spPr>
          <a:xfrm>
            <a:off x="7818437" y="1252535"/>
            <a:ext cx="4562475" cy="1280353"/>
          </a:xfrm>
          <a:prstGeom prst="rect">
            <a:avLst/>
          </a:prstGeom>
        </p:spPr>
      </p:pic>
    </p:spTree>
    <p:extLst>
      <p:ext uri="{BB962C8B-B14F-4D97-AF65-F5344CB8AC3E}">
        <p14:creationId xmlns:p14="http://schemas.microsoft.com/office/powerpoint/2010/main" val="793222154"/>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Data Profiling Task (2)</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11531584" cy="4271939"/>
          </a:xfrm>
        </p:spPr>
        <p:txBody>
          <a:bodyPr/>
          <a:lstStyle/>
          <a:p>
            <a:r>
              <a:rPr lang="en-US" dirty="0"/>
              <a:t>Usage example </a:t>
            </a:r>
          </a:p>
          <a:p>
            <a:pPr lvl="1"/>
            <a:r>
              <a:rPr lang="en-CA" dirty="0"/>
              <a:t>discover likely foreign keys in an unfamiliar data set. </a:t>
            </a:r>
          </a:p>
          <a:p>
            <a:pPr lvl="1"/>
            <a:r>
              <a:rPr lang="en-CA" dirty="0"/>
              <a:t>confirm set of columns in a table is a key </a:t>
            </a:r>
          </a:p>
          <a:p>
            <a:pPr lvl="1"/>
            <a:r>
              <a:rPr lang="en-US" dirty="0"/>
              <a:t>help identify potential data quality issues </a:t>
            </a:r>
            <a:endParaRPr lang="en-CA" dirty="0"/>
          </a:p>
          <a:p>
            <a:r>
              <a:rPr lang="en-US" dirty="0"/>
              <a:t>Requirements and Limitations</a:t>
            </a:r>
          </a:p>
          <a:p>
            <a:pPr lvl="1"/>
            <a:r>
              <a:rPr lang="en-US" dirty="0"/>
              <a:t>only works with SQL Server data</a:t>
            </a:r>
          </a:p>
          <a:p>
            <a:pPr lvl="2"/>
            <a:r>
              <a:rPr lang="en-US" dirty="0"/>
              <a:t>This task does not work with third-party or file-based data sources. </a:t>
            </a:r>
          </a:p>
          <a:p>
            <a:pPr lvl="1"/>
            <a:r>
              <a:rPr lang="en-US" dirty="0"/>
              <a:t>read/write permissions &amp; CREATE TABLE permissions, on the </a:t>
            </a:r>
            <a:r>
              <a:rPr lang="en-US" dirty="0" err="1"/>
              <a:t>tempdb</a:t>
            </a:r>
            <a:r>
              <a:rPr lang="en-US" dirty="0"/>
              <a:t> required</a:t>
            </a:r>
          </a:p>
          <a:p>
            <a:pPr lvl="2"/>
            <a:endParaRPr lang="en-CA" dirty="0"/>
          </a:p>
          <a:p>
            <a:pPr lvl="2"/>
            <a:endParaRPr lang="en-US" dirty="0"/>
          </a:p>
        </p:txBody>
      </p:sp>
    </p:spTree>
    <p:extLst>
      <p:ext uri="{BB962C8B-B14F-4D97-AF65-F5344CB8AC3E}">
        <p14:creationId xmlns:p14="http://schemas.microsoft.com/office/powerpoint/2010/main" val="326495285"/>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Data Profiling Task (3)</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461665"/>
          </a:xfrm>
        </p:spPr>
        <p:txBody>
          <a:bodyPr/>
          <a:lstStyle/>
          <a:p>
            <a:pPr lvl="2"/>
            <a:endParaRPr lang="en-US" dirty="0"/>
          </a:p>
        </p:txBody>
      </p:sp>
      <p:graphicFrame>
        <p:nvGraphicFramePr>
          <p:cNvPr id="6" name="Table 5">
            <a:extLst>
              <a:ext uri="{FF2B5EF4-FFF2-40B4-BE49-F238E27FC236}">
                <a16:creationId xmlns:a16="http://schemas.microsoft.com/office/drawing/2014/main" id="{999C6E48-AED8-48E0-9163-ED8E477CA7E7}"/>
              </a:ext>
            </a:extLst>
          </p:cNvPr>
          <p:cNvGraphicFramePr>
            <a:graphicFrameLocks noGrp="1"/>
          </p:cNvGraphicFramePr>
          <p:nvPr/>
        </p:nvGraphicFramePr>
        <p:xfrm>
          <a:off x="350836" y="906462"/>
          <a:ext cx="11734802" cy="5948680"/>
        </p:xfrm>
        <a:graphic>
          <a:graphicData uri="http://schemas.openxmlformats.org/drawingml/2006/table">
            <a:tbl>
              <a:tblPr firstRow="1" bandRow="1">
                <a:tableStyleId>{5C22544A-7EE6-4342-B048-85BDC9FD1C3A}</a:tableStyleId>
              </a:tblPr>
              <a:tblGrid>
                <a:gridCol w="2716197">
                  <a:extLst>
                    <a:ext uri="{9D8B030D-6E8A-4147-A177-3AD203B41FA5}">
                      <a16:colId xmlns:a16="http://schemas.microsoft.com/office/drawing/2014/main" val="3482318991"/>
                    </a:ext>
                  </a:extLst>
                </a:gridCol>
                <a:gridCol w="9018605">
                  <a:extLst>
                    <a:ext uri="{9D8B030D-6E8A-4147-A177-3AD203B41FA5}">
                      <a16:colId xmlns:a16="http://schemas.microsoft.com/office/drawing/2014/main" val="3280610689"/>
                    </a:ext>
                  </a:extLst>
                </a:gridCol>
              </a:tblGrid>
              <a:tr h="370840">
                <a:tc>
                  <a:txBody>
                    <a:bodyPr/>
                    <a:lstStyle/>
                    <a:p>
                      <a:r>
                        <a:rPr lang="en-CA" dirty="0"/>
                        <a:t>Profile Request Type </a:t>
                      </a:r>
                    </a:p>
                  </a:txBody>
                  <a:tcPr/>
                </a:tc>
                <a:tc>
                  <a:txBody>
                    <a:bodyPr/>
                    <a:lstStyle/>
                    <a:p>
                      <a:r>
                        <a:rPr lang="en-CA" dirty="0"/>
                        <a:t>Notes</a:t>
                      </a:r>
                    </a:p>
                  </a:txBody>
                  <a:tcPr/>
                </a:tc>
                <a:extLst>
                  <a:ext uri="{0D108BD9-81ED-4DB2-BD59-A6C34878D82A}">
                    <a16:rowId xmlns:a16="http://schemas.microsoft.com/office/drawing/2014/main" val="2103318598"/>
                  </a:ext>
                </a:extLst>
              </a:tr>
              <a:tr h="370840">
                <a:tc>
                  <a:txBody>
                    <a:bodyPr/>
                    <a:lstStyle/>
                    <a:p>
                      <a:r>
                        <a:rPr lang="en-CA" b="0" dirty="0"/>
                        <a:t>Candidate Key Profile Request</a:t>
                      </a:r>
                    </a:p>
                  </a:txBody>
                  <a:tcPr/>
                </a:tc>
                <a:tc>
                  <a:txBody>
                    <a:bodyPr/>
                    <a:lstStyle/>
                    <a:p>
                      <a:r>
                        <a:rPr lang="en-CA" dirty="0"/>
                        <a:t>Help identify </a:t>
                      </a:r>
                      <a:r>
                        <a:rPr lang="en-US" dirty="0"/>
                        <a:t>duplicate values in a potential key column</a:t>
                      </a:r>
                      <a:endParaRPr lang="en-CA" dirty="0"/>
                    </a:p>
                  </a:txBody>
                  <a:tcPr/>
                </a:tc>
                <a:extLst>
                  <a:ext uri="{0D108BD9-81ED-4DB2-BD59-A6C34878D82A}">
                    <a16:rowId xmlns:a16="http://schemas.microsoft.com/office/drawing/2014/main" val="499640376"/>
                  </a:ext>
                </a:extLst>
              </a:tr>
              <a:tr h="370840">
                <a:tc>
                  <a:txBody>
                    <a:bodyPr/>
                    <a:lstStyle/>
                    <a:p>
                      <a:r>
                        <a:rPr lang="en-CA" dirty="0"/>
                        <a:t>Column Length Distribution Profile Request</a:t>
                      </a:r>
                      <a:endParaRPr lang="en-CA" b="1" dirty="0"/>
                    </a:p>
                  </a:txBody>
                  <a:tcPr/>
                </a:tc>
                <a:tc>
                  <a:txBody>
                    <a:bodyPr/>
                    <a:lstStyle/>
                    <a:p>
                      <a:r>
                        <a:rPr lang="en-US" dirty="0"/>
                        <a:t>Reports all the distinct lengths of string values in the selected column and the percentage of rows in the table that each length represents.</a:t>
                      </a:r>
                      <a:endParaRPr lang="en-CA" dirty="0"/>
                    </a:p>
                  </a:txBody>
                  <a:tcPr/>
                </a:tc>
                <a:extLst>
                  <a:ext uri="{0D108BD9-81ED-4DB2-BD59-A6C34878D82A}">
                    <a16:rowId xmlns:a16="http://schemas.microsoft.com/office/drawing/2014/main" val="2864715260"/>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Column  Null Ratio Profile Request</a:t>
                      </a:r>
                    </a:p>
                    <a:p>
                      <a:endParaRPr lang="en-CA" dirty="0"/>
                    </a:p>
                  </a:txBody>
                  <a:tcPr/>
                </a:tc>
                <a:tc>
                  <a:txBody>
                    <a:bodyPr/>
                    <a:lstStyle/>
                    <a:p>
                      <a:r>
                        <a:rPr lang="en-US" dirty="0"/>
                        <a:t>Reports percentage of null values in the selected column. </a:t>
                      </a:r>
                    </a:p>
                    <a:p>
                      <a:r>
                        <a:rPr lang="en-US" dirty="0"/>
                        <a:t>Helps to identify when to use </a:t>
                      </a:r>
                      <a:r>
                        <a:rPr lang="en-US" dirty="0">
                          <a:hlinkClick r:id="rId3"/>
                        </a:rPr>
                        <a:t>Sparse Column</a:t>
                      </a:r>
                      <a:r>
                        <a:rPr lang="en-US" dirty="0"/>
                        <a:t> based on percentage</a:t>
                      </a:r>
                      <a:endParaRPr lang="en-CA" dirty="0"/>
                    </a:p>
                  </a:txBody>
                  <a:tcPr/>
                </a:tc>
                <a:extLst>
                  <a:ext uri="{0D108BD9-81ED-4DB2-BD59-A6C34878D82A}">
                    <a16:rowId xmlns:a16="http://schemas.microsoft.com/office/drawing/2014/main" val="681960490"/>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Column Statistics Profile Request</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Reports statistics, such as minimum, maximum, average, and standard deviation for numeric columns, and minimum and maximum for </a:t>
                      </a:r>
                      <a:r>
                        <a:rPr lang="en-US" b="1" dirty="0"/>
                        <a:t>datetime</a:t>
                      </a:r>
                      <a:r>
                        <a:rPr lang="en-US" dirty="0"/>
                        <a:t> columns.</a:t>
                      </a:r>
                      <a:endParaRPr lang="en-CA" dirty="0"/>
                    </a:p>
                  </a:txBody>
                  <a:tcPr/>
                </a:tc>
                <a:extLst>
                  <a:ext uri="{0D108BD9-81ED-4DB2-BD59-A6C34878D82A}">
                    <a16:rowId xmlns:a16="http://schemas.microsoft.com/office/drawing/2014/main" val="1657992958"/>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Column Value Distribution Profile Request</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Reports all the distinct values in the selected column and the percentage of rows in the table that each value represents. Can also report values that represent more than a specified percentage of rows in the table.</a:t>
                      </a:r>
                      <a:endParaRPr lang="en-CA" dirty="0"/>
                    </a:p>
                  </a:txBody>
                  <a:tcPr/>
                </a:tc>
                <a:extLst>
                  <a:ext uri="{0D108BD9-81ED-4DB2-BD59-A6C34878D82A}">
                    <a16:rowId xmlns:a16="http://schemas.microsoft.com/office/drawing/2014/main" val="2839397289"/>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Functional Dependency Profile Request</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Reports the extent to which the values in one column (the dependent column) depend on the values in another column or set of columns (the determinant column).</a:t>
                      </a:r>
                      <a:endParaRPr lang="en-CA" dirty="0"/>
                    </a:p>
                  </a:txBody>
                  <a:tcPr/>
                </a:tc>
                <a:extLst>
                  <a:ext uri="{0D108BD9-81ED-4DB2-BD59-A6C34878D82A}">
                    <a16:rowId xmlns:a16="http://schemas.microsoft.com/office/drawing/2014/main" val="903412713"/>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Value Inclusion Profile Request</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Computes the overlap in the values between two columns or sets of columns. This profile can determine whether a column or set of columns is appropriate to serve as a foreign key between the selected tables</a:t>
                      </a:r>
                      <a:endParaRPr lang="en-CA" dirty="0"/>
                    </a:p>
                  </a:txBody>
                  <a:tcPr/>
                </a:tc>
                <a:extLst>
                  <a:ext uri="{0D108BD9-81ED-4DB2-BD59-A6C34878D82A}">
                    <a16:rowId xmlns:a16="http://schemas.microsoft.com/office/drawing/2014/main" val="1274945721"/>
                  </a:ext>
                </a:extLst>
              </a:tr>
            </a:tbl>
          </a:graphicData>
        </a:graphic>
      </p:graphicFrame>
    </p:spTree>
    <p:extLst>
      <p:ext uri="{BB962C8B-B14F-4D97-AF65-F5344CB8AC3E}">
        <p14:creationId xmlns:p14="http://schemas.microsoft.com/office/powerpoint/2010/main" val="1826882528"/>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Data Profiling Task (4)</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461665"/>
          </a:xfrm>
        </p:spPr>
        <p:txBody>
          <a:bodyPr/>
          <a:lstStyle/>
          <a:p>
            <a:pPr lvl="2"/>
            <a:endParaRPr lang="en-US" dirty="0"/>
          </a:p>
        </p:txBody>
      </p:sp>
      <p:graphicFrame>
        <p:nvGraphicFramePr>
          <p:cNvPr id="6" name="Table 5">
            <a:extLst>
              <a:ext uri="{FF2B5EF4-FFF2-40B4-BE49-F238E27FC236}">
                <a16:creationId xmlns:a16="http://schemas.microsoft.com/office/drawing/2014/main" id="{999C6E48-AED8-48E0-9163-ED8E477CA7E7}"/>
              </a:ext>
            </a:extLst>
          </p:cNvPr>
          <p:cNvGraphicFramePr>
            <a:graphicFrameLocks noGrp="1"/>
          </p:cNvGraphicFramePr>
          <p:nvPr/>
        </p:nvGraphicFramePr>
        <p:xfrm>
          <a:off x="301640" y="1058862"/>
          <a:ext cx="11734802" cy="2931160"/>
        </p:xfrm>
        <a:graphic>
          <a:graphicData uri="http://schemas.openxmlformats.org/drawingml/2006/table">
            <a:tbl>
              <a:tblPr firstRow="1" bandRow="1">
                <a:tableStyleId>{5C22544A-7EE6-4342-B048-85BDC9FD1C3A}</a:tableStyleId>
              </a:tblPr>
              <a:tblGrid>
                <a:gridCol w="2868597">
                  <a:extLst>
                    <a:ext uri="{9D8B030D-6E8A-4147-A177-3AD203B41FA5}">
                      <a16:colId xmlns:a16="http://schemas.microsoft.com/office/drawing/2014/main" val="3482318991"/>
                    </a:ext>
                  </a:extLst>
                </a:gridCol>
                <a:gridCol w="8866205">
                  <a:extLst>
                    <a:ext uri="{9D8B030D-6E8A-4147-A177-3AD203B41FA5}">
                      <a16:colId xmlns:a16="http://schemas.microsoft.com/office/drawing/2014/main" val="3280610689"/>
                    </a:ext>
                  </a:extLst>
                </a:gridCol>
              </a:tblGrid>
              <a:tr h="370840">
                <a:tc>
                  <a:txBody>
                    <a:bodyPr/>
                    <a:lstStyle/>
                    <a:p>
                      <a:r>
                        <a:rPr lang="en-CA" dirty="0"/>
                        <a:t>Profile Request Type </a:t>
                      </a:r>
                    </a:p>
                  </a:txBody>
                  <a:tcPr/>
                </a:tc>
                <a:tc>
                  <a:txBody>
                    <a:bodyPr/>
                    <a:lstStyle/>
                    <a:p>
                      <a:r>
                        <a:rPr lang="en-CA" dirty="0"/>
                        <a:t>Notes</a:t>
                      </a:r>
                    </a:p>
                  </a:txBody>
                  <a:tcPr/>
                </a:tc>
                <a:extLst>
                  <a:ext uri="{0D108BD9-81ED-4DB2-BD59-A6C34878D82A}">
                    <a16:rowId xmlns:a16="http://schemas.microsoft.com/office/drawing/2014/main" val="2103318598"/>
                  </a:ext>
                </a:extLst>
              </a:tr>
              <a:tr h="370840">
                <a:tc>
                  <a:txBody>
                    <a:bodyPr/>
                    <a:lstStyle/>
                    <a:p>
                      <a:r>
                        <a:rPr lang="en-CA" dirty="0"/>
                        <a:t>Column Pattern Profile Request</a:t>
                      </a:r>
                      <a:endParaRPr lang="en-CA" b="1" dirty="0"/>
                    </a:p>
                  </a:txBody>
                  <a:tcPr/>
                </a:tc>
                <a:tc>
                  <a:txBody>
                    <a:bodyPr/>
                    <a:lstStyle/>
                    <a:p>
                      <a:r>
                        <a:rPr lang="en-US" dirty="0"/>
                        <a:t>Reports a set of regular expressions that cover the specified percentage of values in a string column.</a:t>
                      </a:r>
                      <a:br>
                        <a:rPr lang="en-US" dirty="0"/>
                      </a:br>
                      <a:br>
                        <a:rPr lang="en-US" dirty="0"/>
                      </a:br>
                      <a:r>
                        <a:rPr lang="en-US" dirty="0"/>
                        <a:t>This profile helps you identify problems in your data, such as string that are not valid. This profile can also suggest regular expressions that can be used in the future to validate new values. For example, a pattern profile of a United States Zip Code column might produce the regular expressions: \d{5}-\d{4}, \d{5}, and \d{9}. If you see other regular expressions, your data likely contains values that are not valid or in an incorrect format</a:t>
                      </a:r>
                      <a:endParaRPr lang="en-CA" dirty="0"/>
                    </a:p>
                  </a:txBody>
                  <a:tcPr/>
                </a:tc>
                <a:extLst>
                  <a:ext uri="{0D108BD9-81ED-4DB2-BD59-A6C34878D82A}">
                    <a16:rowId xmlns:a16="http://schemas.microsoft.com/office/drawing/2014/main" val="202166475"/>
                  </a:ext>
                </a:extLst>
              </a:tr>
            </a:tbl>
          </a:graphicData>
        </a:graphic>
      </p:graphicFrame>
    </p:spTree>
    <p:extLst>
      <p:ext uri="{BB962C8B-B14F-4D97-AF65-F5344CB8AC3E}">
        <p14:creationId xmlns:p14="http://schemas.microsoft.com/office/powerpoint/2010/main" val="1078212556"/>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Execute Package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5595378"/>
          </a:xfrm>
        </p:spPr>
        <p:txBody>
          <a:bodyPr/>
          <a:lstStyle/>
          <a:p>
            <a:r>
              <a:rPr lang="en-CA" dirty="0"/>
              <a:t>Runs another package as part of current package’s control flow.</a:t>
            </a:r>
          </a:p>
          <a:p>
            <a:r>
              <a:rPr lang="en-US" dirty="0"/>
              <a:t>Required Properties </a:t>
            </a:r>
          </a:p>
          <a:p>
            <a:pPr lvl="1"/>
            <a:r>
              <a:rPr lang="en-US" dirty="0" err="1"/>
              <a:t>PackageNameFromProjectReference</a:t>
            </a:r>
            <a:r>
              <a:rPr lang="en-US" dirty="0"/>
              <a:t> – Child package to </a:t>
            </a:r>
            <a:r>
              <a:rPr lang="en-US" dirty="0" err="1"/>
              <a:t>exeucte</a:t>
            </a:r>
            <a:endParaRPr lang="en-US" dirty="0"/>
          </a:p>
          <a:p>
            <a:r>
              <a:rPr lang="en-US" dirty="0"/>
              <a:t>Used for </a:t>
            </a:r>
          </a:p>
          <a:p>
            <a:pPr lvl="1"/>
            <a:r>
              <a:rPr lang="en-US" dirty="0"/>
              <a:t>Breaking down complex package workflow </a:t>
            </a:r>
          </a:p>
          <a:p>
            <a:pPr lvl="1"/>
            <a:r>
              <a:rPr lang="en-US" dirty="0"/>
              <a:t>Reusing parts of packages </a:t>
            </a:r>
          </a:p>
          <a:p>
            <a:pPr lvl="1"/>
            <a:r>
              <a:rPr lang="en-US" dirty="0"/>
              <a:t>Modular Package development, for multiple developers</a:t>
            </a:r>
          </a:p>
          <a:p>
            <a:r>
              <a:rPr lang="en-US" dirty="0"/>
              <a:t>Also supports passing Parameters from Parent Package to Child Package</a:t>
            </a:r>
          </a:p>
        </p:txBody>
      </p:sp>
      <p:pic>
        <p:nvPicPr>
          <p:cNvPr id="3" name="Picture 2">
            <a:extLst>
              <a:ext uri="{FF2B5EF4-FFF2-40B4-BE49-F238E27FC236}">
                <a16:creationId xmlns:a16="http://schemas.microsoft.com/office/drawing/2014/main" id="{F2920AD2-A397-4DB2-85AA-A7FBBE84DA61}"/>
              </a:ext>
            </a:extLst>
          </p:cNvPr>
          <p:cNvPicPr>
            <a:picLocks noChangeAspect="1"/>
          </p:cNvPicPr>
          <p:nvPr/>
        </p:nvPicPr>
        <p:blipFill>
          <a:blip r:embed="rId3"/>
          <a:stretch>
            <a:fillRect/>
          </a:stretch>
        </p:blipFill>
        <p:spPr>
          <a:xfrm>
            <a:off x="8428037" y="525462"/>
            <a:ext cx="3833813" cy="967132"/>
          </a:xfrm>
          <a:prstGeom prst="rect">
            <a:avLst/>
          </a:prstGeom>
        </p:spPr>
      </p:pic>
    </p:spTree>
    <p:extLst>
      <p:ext uri="{BB962C8B-B14F-4D97-AF65-F5344CB8AC3E}">
        <p14:creationId xmlns:p14="http://schemas.microsoft.com/office/powerpoint/2010/main" val="14498614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D3C367-60AF-4E50-B915-AAB9FA46E620}"/>
              </a:ext>
            </a:extLst>
          </p:cNvPr>
          <p:cNvSpPr>
            <a:spLocks noGrp="1"/>
          </p:cNvSpPr>
          <p:nvPr>
            <p:ph type="body" sz="quarter" idx="10"/>
          </p:nvPr>
        </p:nvSpPr>
        <p:spPr>
          <a:xfrm>
            <a:off x="274638" y="1212850"/>
            <a:ext cx="11887200" cy="4505849"/>
          </a:xfrm>
        </p:spPr>
        <p:txBody>
          <a:bodyPr/>
          <a:lstStyle/>
          <a:p>
            <a:r>
              <a:rPr lang="en-US" dirty="0"/>
              <a:t>Allows SSIS to connect to any number of sources for both input and output.</a:t>
            </a:r>
          </a:p>
          <a:p>
            <a:r>
              <a:rPr lang="en-US" dirty="0"/>
              <a:t>There are built in drivers such as </a:t>
            </a:r>
            <a:r>
              <a:rPr lang="en-US" dirty="0" err="1"/>
              <a:t>OleDB</a:t>
            </a:r>
            <a:r>
              <a:rPr lang="en-US" dirty="0"/>
              <a:t>, Flat File, ADO.NET, Analysis Service, etc.</a:t>
            </a:r>
          </a:p>
          <a:p>
            <a:r>
              <a:rPr lang="en-US" dirty="0"/>
              <a:t>Additional connections drives such as </a:t>
            </a:r>
            <a:r>
              <a:rPr lang="en-US" dirty="0" err="1"/>
              <a:t>Odata</a:t>
            </a:r>
            <a:r>
              <a:rPr lang="en-US" dirty="0"/>
              <a:t>, Hadoop, and Azure has been added in SQL Server 2016+.</a:t>
            </a:r>
          </a:p>
          <a:p>
            <a:r>
              <a:rPr lang="en-US" dirty="0"/>
              <a:t>Connections defined in connection manger are used for Control Flow, Data Flow, and Log Providers.</a:t>
            </a:r>
          </a:p>
        </p:txBody>
      </p:sp>
      <p:sp>
        <p:nvSpPr>
          <p:cNvPr id="3" name="Title 2">
            <a:extLst>
              <a:ext uri="{FF2B5EF4-FFF2-40B4-BE49-F238E27FC236}">
                <a16:creationId xmlns:a16="http://schemas.microsoft.com/office/drawing/2014/main" id="{F66090FD-94C6-4A8A-A1C6-2E698C6C852D}"/>
              </a:ext>
            </a:extLst>
          </p:cNvPr>
          <p:cNvSpPr>
            <a:spLocks noGrp="1"/>
          </p:cNvSpPr>
          <p:nvPr>
            <p:ph type="title"/>
          </p:nvPr>
        </p:nvSpPr>
        <p:spPr/>
        <p:txBody>
          <a:bodyPr/>
          <a:lstStyle/>
          <a:p>
            <a:r>
              <a:rPr lang="en-US" dirty="0"/>
              <a:t>Connection Manager</a:t>
            </a:r>
          </a:p>
        </p:txBody>
      </p:sp>
    </p:spTree>
    <p:extLst>
      <p:ext uri="{BB962C8B-B14F-4D97-AF65-F5344CB8AC3E}">
        <p14:creationId xmlns:p14="http://schemas.microsoft.com/office/powerpoint/2010/main" val="872824342"/>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Execute Process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4715137"/>
          </a:xfrm>
        </p:spPr>
        <p:txBody>
          <a:bodyPr/>
          <a:lstStyle/>
          <a:p>
            <a:r>
              <a:rPr lang="en-US" dirty="0"/>
              <a:t>runs an application or batch file</a:t>
            </a:r>
            <a:endParaRPr lang="en-CA" dirty="0"/>
          </a:p>
          <a:p>
            <a:r>
              <a:rPr lang="en-US" dirty="0"/>
              <a:t>Required Properties </a:t>
            </a:r>
          </a:p>
          <a:p>
            <a:pPr lvl="1"/>
            <a:r>
              <a:rPr lang="en-US" dirty="0"/>
              <a:t>Executable to run </a:t>
            </a:r>
          </a:p>
          <a:p>
            <a:r>
              <a:rPr lang="en-US" dirty="0"/>
              <a:t>Used for </a:t>
            </a:r>
          </a:p>
          <a:p>
            <a:pPr lvl="1"/>
            <a:r>
              <a:rPr lang="en-US" dirty="0"/>
              <a:t>Calling external utilities </a:t>
            </a:r>
          </a:p>
          <a:p>
            <a:pPr lvl="1"/>
            <a:r>
              <a:rPr lang="en-US" dirty="0"/>
              <a:t>Reusing existing batch files, PowerShell scripts</a:t>
            </a:r>
          </a:p>
          <a:p>
            <a:pPr lvl="1"/>
            <a:r>
              <a:rPr lang="en-US" dirty="0" err="1"/>
              <a:t>Peforming</a:t>
            </a:r>
            <a:r>
              <a:rPr lang="en-US" dirty="0"/>
              <a:t> functionality unavailable in existing Control Flow Task </a:t>
            </a:r>
          </a:p>
          <a:p>
            <a:pPr lvl="2"/>
            <a:r>
              <a:rPr lang="en-US" dirty="0" err="1"/>
              <a:t>Eg</a:t>
            </a:r>
            <a:r>
              <a:rPr lang="en-US" dirty="0"/>
              <a:t>: Secure FTP Transfer, File Compression/</a:t>
            </a:r>
            <a:r>
              <a:rPr lang="en-US" dirty="0" err="1"/>
              <a:t>Uncompression</a:t>
            </a:r>
            <a:r>
              <a:rPr lang="en-US" dirty="0"/>
              <a:t> </a:t>
            </a:r>
          </a:p>
          <a:p>
            <a:r>
              <a:rPr lang="en-US" dirty="0"/>
              <a:t>Can also supply command line arguments</a:t>
            </a:r>
          </a:p>
        </p:txBody>
      </p:sp>
      <p:pic>
        <p:nvPicPr>
          <p:cNvPr id="4" name="Picture 3">
            <a:extLst>
              <a:ext uri="{FF2B5EF4-FFF2-40B4-BE49-F238E27FC236}">
                <a16:creationId xmlns:a16="http://schemas.microsoft.com/office/drawing/2014/main" id="{DB1D0097-F5BD-4ABE-A7FC-616092BF7442}"/>
              </a:ext>
            </a:extLst>
          </p:cNvPr>
          <p:cNvPicPr>
            <a:picLocks noChangeAspect="1"/>
          </p:cNvPicPr>
          <p:nvPr/>
        </p:nvPicPr>
        <p:blipFill>
          <a:blip r:embed="rId3"/>
          <a:stretch>
            <a:fillRect/>
          </a:stretch>
        </p:blipFill>
        <p:spPr>
          <a:xfrm>
            <a:off x="8655489" y="677862"/>
            <a:ext cx="3780985" cy="975254"/>
          </a:xfrm>
          <a:prstGeom prst="rect">
            <a:avLst/>
          </a:prstGeom>
        </p:spPr>
      </p:pic>
    </p:spTree>
    <p:extLst>
      <p:ext uri="{BB962C8B-B14F-4D97-AF65-F5344CB8AC3E}">
        <p14:creationId xmlns:p14="http://schemas.microsoft.com/office/powerpoint/2010/main" val="2273998900"/>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File System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6420219"/>
          </a:xfrm>
        </p:spPr>
        <p:txBody>
          <a:bodyPr/>
          <a:lstStyle/>
          <a:p>
            <a:r>
              <a:rPr lang="en-US" dirty="0"/>
              <a:t>Perform File and Directory operations in the file system. </a:t>
            </a:r>
            <a:endParaRPr lang="en-CA" dirty="0"/>
          </a:p>
          <a:p>
            <a:r>
              <a:rPr lang="en-US" dirty="0"/>
              <a:t>Required Properties </a:t>
            </a:r>
          </a:p>
          <a:p>
            <a:pPr lvl="1"/>
            <a:r>
              <a:rPr lang="en-US" dirty="0"/>
              <a:t>One or more File Connection Manager depending on operation</a:t>
            </a:r>
          </a:p>
          <a:p>
            <a:r>
              <a:rPr lang="en-US" dirty="0"/>
              <a:t>Used to </a:t>
            </a:r>
          </a:p>
          <a:p>
            <a:pPr lvl="1"/>
            <a:r>
              <a:rPr lang="en-CA" dirty="0"/>
              <a:t>Create/Copy/Delete/Move Directory </a:t>
            </a:r>
          </a:p>
          <a:p>
            <a:pPr lvl="1"/>
            <a:r>
              <a:rPr lang="en-CA" dirty="0"/>
              <a:t>Copy/Delete/Move/Rename File </a:t>
            </a:r>
          </a:p>
          <a:p>
            <a:pPr lvl="1"/>
            <a:r>
              <a:rPr lang="en-CA" dirty="0"/>
              <a:t>Set Attributes </a:t>
            </a:r>
          </a:p>
          <a:p>
            <a:pPr lvl="1"/>
            <a:r>
              <a:rPr lang="en-CA" dirty="0"/>
              <a:t>Delete Directory contents</a:t>
            </a:r>
          </a:p>
          <a:p>
            <a:r>
              <a:rPr lang="en-CA" dirty="0"/>
              <a:t>Option to overwrite file available. </a:t>
            </a:r>
          </a:p>
          <a:p>
            <a:pPr lvl="1"/>
            <a:r>
              <a:rPr lang="en-CA" dirty="0"/>
              <a:t>Will Error, if file exists and attempt to create/move file.</a:t>
            </a:r>
          </a:p>
          <a:p>
            <a:pPr marL="0" indent="0">
              <a:buNone/>
            </a:pPr>
            <a:endParaRPr lang="en-US" dirty="0"/>
          </a:p>
        </p:txBody>
      </p:sp>
      <p:pic>
        <p:nvPicPr>
          <p:cNvPr id="6" name="Picture 5">
            <a:extLst>
              <a:ext uri="{FF2B5EF4-FFF2-40B4-BE49-F238E27FC236}">
                <a16:creationId xmlns:a16="http://schemas.microsoft.com/office/drawing/2014/main" id="{45252C07-A5FF-4D36-85CF-FBFB00CF2CAC}"/>
              </a:ext>
            </a:extLst>
          </p:cNvPr>
          <p:cNvPicPr>
            <a:picLocks noChangeAspect="1"/>
          </p:cNvPicPr>
          <p:nvPr/>
        </p:nvPicPr>
        <p:blipFill>
          <a:blip r:embed="rId3"/>
          <a:stretch>
            <a:fillRect/>
          </a:stretch>
        </p:blipFill>
        <p:spPr>
          <a:xfrm>
            <a:off x="8199437" y="642937"/>
            <a:ext cx="3889927" cy="1181100"/>
          </a:xfrm>
          <a:prstGeom prst="rect">
            <a:avLst/>
          </a:prstGeom>
        </p:spPr>
      </p:pic>
    </p:spTree>
    <p:extLst>
      <p:ext uri="{BB962C8B-B14F-4D97-AF65-F5344CB8AC3E}">
        <p14:creationId xmlns:p14="http://schemas.microsoft.com/office/powerpoint/2010/main" val="3767158799"/>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a:xfrm>
            <a:off x="252427" y="0"/>
            <a:ext cx="11889564" cy="917575"/>
          </a:xfrm>
        </p:spPr>
        <p:txBody>
          <a:bodyPr/>
          <a:lstStyle/>
          <a:p>
            <a:r>
              <a:rPr lang="en-US" sz="4400" dirty="0"/>
              <a:t>FTP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37346" y="601662"/>
            <a:ext cx="10464784" cy="6881884"/>
          </a:xfrm>
        </p:spPr>
        <p:txBody>
          <a:bodyPr/>
          <a:lstStyle/>
          <a:p>
            <a:r>
              <a:rPr lang="en-US" dirty="0"/>
              <a:t>Send email notifications </a:t>
            </a:r>
            <a:endParaRPr lang="en-CA" dirty="0"/>
          </a:p>
          <a:p>
            <a:r>
              <a:rPr lang="en-US" dirty="0"/>
              <a:t>Supports </a:t>
            </a:r>
          </a:p>
          <a:p>
            <a:pPr lvl="1"/>
            <a:r>
              <a:rPr lang="en-US" dirty="0"/>
              <a:t>File Attachments</a:t>
            </a:r>
          </a:p>
          <a:p>
            <a:pPr lvl="1"/>
            <a:r>
              <a:rPr lang="en-US" dirty="0"/>
              <a:t>Priority – Low, Normal, High</a:t>
            </a:r>
          </a:p>
          <a:p>
            <a:r>
              <a:rPr lang="en-US" dirty="0"/>
              <a:t>Required Properties </a:t>
            </a:r>
          </a:p>
          <a:p>
            <a:pPr lvl="1"/>
            <a:r>
              <a:rPr lang="en-US" dirty="0"/>
              <a:t>FTP Connection Manager</a:t>
            </a:r>
          </a:p>
          <a:p>
            <a:pPr lvl="1"/>
            <a:r>
              <a:rPr lang="en-US" dirty="0"/>
              <a:t>Rest varies depend on action </a:t>
            </a:r>
          </a:p>
          <a:p>
            <a:pPr lvl="2"/>
            <a:r>
              <a:rPr lang="en-US" dirty="0"/>
              <a:t>For files transfer require remote path and Local File connection manager</a:t>
            </a:r>
          </a:p>
          <a:p>
            <a:r>
              <a:rPr lang="en-US" dirty="0"/>
              <a:t>Used to </a:t>
            </a:r>
          </a:p>
          <a:p>
            <a:pPr lvl="1"/>
            <a:r>
              <a:rPr lang="en-CA" dirty="0"/>
              <a:t>Download files from FTP server </a:t>
            </a:r>
          </a:p>
          <a:p>
            <a:pPr lvl="1"/>
            <a:r>
              <a:rPr lang="en-CA" dirty="0"/>
              <a:t>Upload files to FTP Server </a:t>
            </a:r>
          </a:p>
          <a:p>
            <a:pPr lvl="1"/>
            <a:r>
              <a:rPr lang="en-CA" dirty="0"/>
              <a:t>Create/remove folder on FTP Server </a:t>
            </a:r>
          </a:p>
          <a:p>
            <a:pPr lvl="1"/>
            <a:r>
              <a:rPr lang="en-CA" dirty="0"/>
              <a:t>Create/remove folder on local Server </a:t>
            </a:r>
          </a:p>
          <a:p>
            <a:r>
              <a:rPr lang="en-CA" dirty="0"/>
              <a:t>Can not connect to Secure FTP (SFTP).</a:t>
            </a:r>
          </a:p>
        </p:txBody>
      </p:sp>
      <p:pic>
        <p:nvPicPr>
          <p:cNvPr id="6" name="Picture 5">
            <a:extLst>
              <a:ext uri="{FF2B5EF4-FFF2-40B4-BE49-F238E27FC236}">
                <a16:creationId xmlns:a16="http://schemas.microsoft.com/office/drawing/2014/main" id="{262681E0-6869-498D-8D8C-B407ACE9AB76}"/>
              </a:ext>
            </a:extLst>
          </p:cNvPr>
          <p:cNvPicPr>
            <a:picLocks noChangeAspect="1"/>
          </p:cNvPicPr>
          <p:nvPr/>
        </p:nvPicPr>
        <p:blipFill>
          <a:blip r:embed="rId3"/>
          <a:stretch>
            <a:fillRect/>
          </a:stretch>
        </p:blipFill>
        <p:spPr>
          <a:xfrm>
            <a:off x="8885237" y="786604"/>
            <a:ext cx="3128963" cy="1372352"/>
          </a:xfrm>
          <a:prstGeom prst="rect">
            <a:avLst/>
          </a:prstGeom>
        </p:spPr>
      </p:pic>
    </p:spTree>
    <p:extLst>
      <p:ext uri="{BB962C8B-B14F-4D97-AF65-F5344CB8AC3E}">
        <p14:creationId xmlns:p14="http://schemas.microsoft.com/office/powerpoint/2010/main" val="2576361191"/>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Hadoop Hive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2634567"/>
          </a:xfrm>
        </p:spPr>
        <p:txBody>
          <a:bodyPr/>
          <a:lstStyle/>
          <a:p>
            <a:r>
              <a:rPr lang="en-US" dirty="0"/>
              <a:t>Run Hive script on a Hadoop cluster</a:t>
            </a:r>
          </a:p>
          <a:p>
            <a:r>
              <a:rPr lang="en-US" dirty="0"/>
              <a:t>Required Properties </a:t>
            </a:r>
          </a:p>
          <a:p>
            <a:pPr lvl="1"/>
            <a:r>
              <a:rPr lang="en-US" dirty="0"/>
              <a:t>Hadoop Connection Manager</a:t>
            </a:r>
          </a:p>
          <a:p>
            <a:pPr lvl="1"/>
            <a:r>
              <a:rPr lang="en-US" dirty="0" err="1"/>
              <a:t>InlineScript</a:t>
            </a:r>
            <a:r>
              <a:rPr lang="en-US" dirty="0"/>
              <a:t> – Hive job script to execute</a:t>
            </a:r>
          </a:p>
          <a:p>
            <a:endParaRPr lang="en-US" dirty="0"/>
          </a:p>
        </p:txBody>
      </p:sp>
      <p:pic>
        <p:nvPicPr>
          <p:cNvPr id="6" name="Picture 5">
            <a:extLst>
              <a:ext uri="{FF2B5EF4-FFF2-40B4-BE49-F238E27FC236}">
                <a16:creationId xmlns:a16="http://schemas.microsoft.com/office/drawing/2014/main" id="{13194829-A6D8-47F2-9157-7B834E89D217}"/>
              </a:ext>
            </a:extLst>
          </p:cNvPr>
          <p:cNvPicPr>
            <a:picLocks noChangeAspect="1"/>
          </p:cNvPicPr>
          <p:nvPr/>
        </p:nvPicPr>
        <p:blipFill>
          <a:blip r:embed="rId3"/>
          <a:stretch>
            <a:fillRect/>
          </a:stretch>
        </p:blipFill>
        <p:spPr>
          <a:xfrm>
            <a:off x="8171731" y="670162"/>
            <a:ext cx="4038601" cy="1085374"/>
          </a:xfrm>
          <a:prstGeom prst="rect">
            <a:avLst/>
          </a:prstGeom>
        </p:spPr>
      </p:pic>
    </p:spTree>
    <p:extLst>
      <p:ext uri="{BB962C8B-B14F-4D97-AF65-F5344CB8AC3E}">
        <p14:creationId xmlns:p14="http://schemas.microsoft.com/office/powerpoint/2010/main" val="2621731583"/>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Hadoop Pig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2634567"/>
          </a:xfrm>
        </p:spPr>
        <p:txBody>
          <a:bodyPr/>
          <a:lstStyle/>
          <a:p>
            <a:r>
              <a:rPr lang="en-US" dirty="0"/>
              <a:t>Run Pig script on a Hadoop cluster</a:t>
            </a:r>
          </a:p>
          <a:p>
            <a:r>
              <a:rPr lang="en-US" dirty="0"/>
              <a:t>Required Properties </a:t>
            </a:r>
          </a:p>
          <a:p>
            <a:pPr lvl="1"/>
            <a:r>
              <a:rPr lang="en-US" dirty="0"/>
              <a:t>Hadoop Connection Manager</a:t>
            </a:r>
          </a:p>
          <a:p>
            <a:pPr lvl="1"/>
            <a:r>
              <a:rPr lang="en-US" dirty="0" err="1"/>
              <a:t>InlineScript</a:t>
            </a:r>
            <a:r>
              <a:rPr lang="en-US" dirty="0"/>
              <a:t> – Pig job script to execute</a:t>
            </a:r>
          </a:p>
          <a:p>
            <a:endParaRPr lang="en-US" dirty="0"/>
          </a:p>
        </p:txBody>
      </p:sp>
      <p:pic>
        <p:nvPicPr>
          <p:cNvPr id="3" name="Picture 2">
            <a:extLst>
              <a:ext uri="{FF2B5EF4-FFF2-40B4-BE49-F238E27FC236}">
                <a16:creationId xmlns:a16="http://schemas.microsoft.com/office/drawing/2014/main" id="{C14AC75D-3E03-4535-ACDF-8DE85E46E700}"/>
              </a:ext>
            </a:extLst>
          </p:cNvPr>
          <p:cNvPicPr>
            <a:picLocks noChangeAspect="1"/>
          </p:cNvPicPr>
          <p:nvPr/>
        </p:nvPicPr>
        <p:blipFill>
          <a:blip r:embed="rId3"/>
          <a:stretch>
            <a:fillRect/>
          </a:stretch>
        </p:blipFill>
        <p:spPr>
          <a:xfrm>
            <a:off x="7970837" y="598412"/>
            <a:ext cx="4262438" cy="1228874"/>
          </a:xfrm>
          <a:prstGeom prst="rect">
            <a:avLst/>
          </a:prstGeom>
        </p:spPr>
      </p:pic>
    </p:spTree>
    <p:extLst>
      <p:ext uri="{BB962C8B-B14F-4D97-AF65-F5344CB8AC3E}">
        <p14:creationId xmlns:p14="http://schemas.microsoft.com/office/powerpoint/2010/main" val="3830171159"/>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Hadoop File System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940784" cy="2634567"/>
          </a:xfrm>
        </p:spPr>
        <p:txBody>
          <a:bodyPr/>
          <a:lstStyle/>
          <a:p>
            <a:r>
              <a:rPr lang="en-US" dirty="0"/>
              <a:t>Copy files from, to, or within a Hadoop cluster</a:t>
            </a:r>
          </a:p>
          <a:p>
            <a:r>
              <a:rPr lang="en-US" dirty="0"/>
              <a:t>Required Properties </a:t>
            </a:r>
          </a:p>
          <a:p>
            <a:pPr lvl="1"/>
            <a:r>
              <a:rPr lang="en-US" dirty="0"/>
              <a:t>Hadoop Connection Manager </a:t>
            </a:r>
          </a:p>
          <a:p>
            <a:pPr lvl="1"/>
            <a:r>
              <a:rPr lang="en-US" dirty="0"/>
              <a:t>File Connection Manager ( if copying from or to Hadoop) </a:t>
            </a:r>
          </a:p>
          <a:p>
            <a:endParaRPr lang="en-US" dirty="0"/>
          </a:p>
        </p:txBody>
      </p:sp>
      <p:pic>
        <p:nvPicPr>
          <p:cNvPr id="4" name="Picture 3">
            <a:extLst>
              <a:ext uri="{FF2B5EF4-FFF2-40B4-BE49-F238E27FC236}">
                <a16:creationId xmlns:a16="http://schemas.microsoft.com/office/drawing/2014/main" id="{5704ACA8-8A59-425A-A9E7-D42C77B9CBE2}"/>
              </a:ext>
            </a:extLst>
          </p:cNvPr>
          <p:cNvPicPr>
            <a:picLocks noChangeAspect="1"/>
          </p:cNvPicPr>
          <p:nvPr/>
        </p:nvPicPr>
        <p:blipFill>
          <a:blip r:embed="rId3"/>
          <a:stretch>
            <a:fillRect/>
          </a:stretch>
        </p:blipFill>
        <p:spPr>
          <a:xfrm>
            <a:off x="8554503" y="725022"/>
            <a:ext cx="3886200" cy="936989"/>
          </a:xfrm>
          <a:prstGeom prst="rect">
            <a:avLst/>
          </a:prstGeom>
        </p:spPr>
      </p:pic>
    </p:spTree>
    <p:extLst>
      <p:ext uri="{BB962C8B-B14F-4D97-AF65-F5344CB8AC3E}">
        <p14:creationId xmlns:p14="http://schemas.microsoft.com/office/powerpoint/2010/main" val="2957541399"/>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Send Mail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4259628"/>
          </a:xfrm>
        </p:spPr>
        <p:txBody>
          <a:bodyPr/>
          <a:lstStyle/>
          <a:p>
            <a:r>
              <a:rPr lang="en-US" dirty="0"/>
              <a:t>Send Email Notifications. </a:t>
            </a:r>
            <a:endParaRPr lang="en-CA" dirty="0"/>
          </a:p>
          <a:p>
            <a:r>
              <a:rPr lang="en-US" dirty="0"/>
              <a:t>Required Properties </a:t>
            </a:r>
          </a:p>
          <a:p>
            <a:pPr lvl="1"/>
            <a:r>
              <a:rPr lang="en-US" dirty="0"/>
              <a:t>SMTP Connection Manager</a:t>
            </a:r>
          </a:p>
          <a:p>
            <a:pPr lvl="1"/>
            <a:r>
              <a:rPr lang="en-US" dirty="0"/>
              <a:t>From email address</a:t>
            </a:r>
          </a:p>
          <a:p>
            <a:pPr lvl="1"/>
            <a:r>
              <a:rPr lang="en-US" dirty="0"/>
              <a:t>To email address </a:t>
            </a:r>
          </a:p>
          <a:p>
            <a:pPr lvl="1"/>
            <a:r>
              <a:rPr lang="en-US" dirty="0"/>
              <a:t>Subject </a:t>
            </a:r>
          </a:p>
          <a:p>
            <a:r>
              <a:rPr lang="en-US" dirty="0"/>
              <a:t>Also supports</a:t>
            </a:r>
          </a:p>
          <a:p>
            <a:pPr lvl="1"/>
            <a:r>
              <a:rPr lang="en-CA" dirty="0"/>
              <a:t>File attachments </a:t>
            </a:r>
          </a:p>
          <a:p>
            <a:pPr lvl="1"/>
            <a:r>
              <a:rPr lang="en-CA" dirty="0"/>
              <a:t>Message Priority – Low, Normal, High</a:t>
            </a:r>
            <a:endParaRPr lang="en-US" dirty="0"/>
          </a:p>
        </p:txBody>
      </p:sp>
      <p:pic>
        <p:nvPicPr>
          <p:cNvPr id="4" name="Picture 3">
            <a:extLst>
              <a:ext uri="{FF2B5EF4-FFF2-40B4-BE49-F238E27FC236}">
                <a16:creationId xmlns:a16="http://schemas.microsoft.com/office/drawing/2014/main" id="{13A0A0F2-A7AB-4CB0-B93B-5722D9A96A60}"/>
              </a:ext>
            </a:extLst>
          </p:cNvPr>
          <p:cNvPicPr>
            <a:picLocks noChangeAspect="1"/>
          </p:cNvPicPr>
          <p:nvPr/>
        </p:nvPicPr>
        <p:blipFill>
          <a:blip r:embed="rId3"/>
          <a:stretch>
            <a:fillRect/>
          </a:stretch>
        </p:blipFill>
        <p:spPr>
          <a:xfrm>
            <a:off x="8045450" y="201612"/>
            <a:ext cx="4391025" cy="1409700"/>
          </a:xfrm>
          <a:prstGeom prst="rect">
            <a:avLst/>
          </a:prstGeom>
        </p:spPr>
      </p:pic>
    </p:spTree>
    <p:extLst>
      <p:ext uri="{BB962C8B-B14F-4D97-AF65-F5344CB8AC3E}">
        <p14:creationId xmlns:p14="http://schemas.microsoft.com/office/powerpoint/2010/main" val="1737353256"/>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Web Service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4665893"/>
          </a:xfrm>
        </p:spPr>
        <p:txBody>
          <a:bodyPr/>
          <a:lstStyle/>
          <a:p>
            <a:r>
              <a:rPr lang="en-US" dirty="0"/>
              <a:t>Execute a web service and store return value in file or variable.</a:t>
            </a:r>
            <a:endParaRPr lang="en-CA" dirty="0"/>
          </a:p>
          <a:p>
            <a:r>
              <a:rPr lang="en-US" dirty="0"/>
              <a:t>Required Properties </a:t>
            </a:r>
          </a:p>
          <a:p>
            <a:pPr lvl="1"/>
            <a:r>
              <a:rPr lang="en-US" dirty="0"/>
              <a:t>HTTP Connection Manager</a:t>
            </a:r>
          </a:p>
          <a:p>
            <a:pPr lvl="1"/>
            <a:r>
              <a:rPr lang="en-US" dirty="0"/>
              <a:t>WSDL file – download location for Web Services Description Language (WSDL)  </a:t>
            </a:r>
          </a:p>
          <a:p>
            <a:pPr lvl="1"/>
            <a:r>
              <a:rPr lang="en-US" dirty="0"/>
              <a:t>Input – Web Service, Method, and input parameters </a:t>
            </a:r>
          </a:p>
          <a:p>
            <a:pPr lvl="1"/>
            <a:r>
              <a:rPr lang="en-US" dirty="0"/>
              <a:t>Output – File or variable to store returned value</a:t>
            </a:r>
          </a:p>
          <a:p>
            <a:r>
              <a:rPr lang="en-CA" dirty="0"/>
              <a:t>Allows developer to easily use vendors webservices </a:t>
            </a:r>
          </a:p>
        </p:txBody>
      </p:sp>
      <p:pic>
        <p:nvPicPr>
          <p:cNvPr id="3" name="Picture 2">
            <a:extLst>
              <a:ext uri="{FF2B5EF4-FFF2-40B4-BE49-F238E27FC236}">
                <a16:creationId xmlns:a16="http://schemas.microsoft.com/office/drawing/2014/main" id="{AF3AF709-F60B-4D92-AB50-57E084BBAE77}"/>
              </a:ext>
            </a:extLst>
          </p:cNvPr>
          <p:cNvPicPr>
            <a:picLocks noChangeAspect="1"/>
          </p:cNvPicPr>
          <p:nvPr/>
        </p:nvPicPr>
        <p:blipFill>
          <a:blip r:embed="rId3"/>
          <a:stretch>
            <a:fillRect/>
          </a:stretch>
        </p:blipFill>
        <p:spPr>
          <a:xfrm>
            <a:off x="8123237" y="295274"/>
            <a:ext cx="3895725" cy="1301025"/>
          </a:xfrm>
          <a:prstGeom prst="rect">
            <a:avLst/>
          </a:prstGeom>
        </p:spPr>
      </p:pic>
    </p:spTree>
    <p:extLst>
      <p:ext uri="{BB962C8B-B14F-4D97-AF65-F5344CB8AC3E}">
        <p14:creationId xmlns:p14="http://schemas.microsoft.com/office/powerpoint/2010/main" val="235752321"/>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a:xfrm>
            <a:off x="252427" y="0"/>
            <a:ext cx="11889564" cy="917575"/>
          </a:xfrm>
        </p:spPr>
        <p:txBody>
          <a:bodyPr/>
          <a:lstStyle/>
          <a:p>
            <a:r>
              <a:rPr lang="en-US" sz="4400" dirty="0"/>
              <a:t>XML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94484" y="601662"/>
            <a:ext cx="10407646" cy="4592026"/>
          </a:xfrm>
        </p:spPr>
        <p:txBody>
          <a:bodyPr/>
          <a:lstStyle/>
          <a:p>
            <a:r>
              <a:rPr lang="en-US" dirty="0"/>
              <a:t> work with xml data.</a:t>
            </a:r>
            <a:endParaRPr lang="en-CA" dirty="0"/>
          </a:p>
          <a:p>
            <a:r>
              <a:rPr lang="en-US" dirty="0"/>
              <a:t>Required Properties </a:t>
            </a:r>
          </a:p>
          <a:p>
            <a:pPr lvl="1"/>
            <a:r>
              <a:rPr lang="en-US" dirty="0"/>
              <a:t>File Connection Manager(s)</a:t>
            </a:r>
          </a:p>
          <a:p>
            <a:pPr lvl="1"/>
            <a:r>
              <a:rPr lang="en-US" dirty="0"/>
              <a:t>Rest varies depend on XML Operation </a:t>
            </a:r>
          </a:p>
          <a:p>
            <a:r>
              <a:rPr lang="en-US" dirty="0"/>
              <a:t>Used to </a:t>
            </a:r>
          </a:p>
          <a:p>
            <a:pPr lvl="1"/>
            <a:r>
              <a:rPr lang="en-CA" dirty="0"/>
              <a:t>Transform XML using </a:t>
            </a:r>
            <a:r>
              <a:rPr lang="en-US" dirty="0"/>
              <a:t>Extensible Stylesheet Language Transformations (XSLT) </a:t>
            </a:r>
            <a:r>
              <a:rPr lang="en-CA" dirty="0"/>
              <a:t> </a:t>
            </a:r>
          </a:p>
          <a:p>
            <a:pPr lvl="1"/>
            <a:r>
              <a:rPr lang="en-US" dirty="0"/>
              <a:t>Performs XPath queries and evaluations</a:t>
            </a:r>
          </a:p>
          <a:p>
            <a:pPr lvl="1"/>
            <a:r>
              <a:rPr lang="en-CA" dirty="0"/>
              <a:t>Validate XML</a:t>
            </a:r>
          </a:p>
          <a:p>
            <a:pPr lvl="1"/>
            <a:r>
              <a:rPr lang="en-CA" dirty="0"/>
              <a:t>Compare and Merge multiple xml documents</a:t>
            </a:r>
          </a:p>
        </p:txBody>
      </p:sp>
      <p:pic>
        <p:nvPicPr>
          <p:cNvPr id="3" name="Picture 2">
            <a:extLst>
              <a:ext uri="{FF2B5EF4-FFF2-40B4-BE49-F238E27FC236}">
                <a16:creationId xmlns:a16="http://schemas.microsoft.com/office/drawing/2014/main" id="{F8CF8D34-3F1C-48D0-925D-CBF3DD85DDC1}"/>
              </a:ext>
            </a:extLst>
          </p:cNvPr>
          <p:cNvPicPr>
            <a:picLocks noChangeAspect="1"/>
          </p:cNvPicPr>
          <p:nvPr/>
        </p:nvPicPr>
        <p:blipFill>
          <a:blip r:embed="rId3"/>
          <a:stretch>
            <a:fillRect/>
          </a:stretch>
        </p:blipFill>
        <p:spPr>
          <a:xfrm>
            <a:off x="9723437" y="644570"/>
            <a:ext cx="2547938" cy="884192"/>
          </a:xfrm>
          <a:prstGeom prst="rect">
            <a:avLst/>
          </a:prstGeom>
        </p:spPr>
      </p:pic>
    </p:spTree>
    <p:extLst>
      <p:ext uri="{BB962C8B-B14F-4D97-AF65-F5344CB8AC3E}">
        <p14:creationId xmlns:p14="http://schemas.microsoft.com/office/powerpoint/2010/main" val="885189313"/>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a:xfrm>
            <a:off x="252427" y="0"/>
            <a:ext cx="11889564" cy="917575"/>
          </a:xfrm>
        </p:spPr>
        <p:txBody>
          <a:bodyPr/>
          <a:lstStyle/>
          <a:p>
            <a:r>
              <a:rPr lang="en-US" sz="4400" dirty="0"/>
              <a:t>XML Task (2)</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94484" y="601662"/>
            <a:ext cx="10407646" cy="627864"/>
          </a:xfrm>
        </p:spPr>
        <p:txBody>
          <a:bodyPr/>
          <a:lstStyle/>
          <a:p>
            <a:endParaRPr lang="en-CA" dirty="0"/>
          </a:p>
        </p:txBody>
      </p:sp>
      <p:graphicFrame>
        <p:nvGraphicFramePr>
          <p:cNvPr id="5" name="Table 4">
            <a:extLst>
              <a:ext uri="{FF2B5EF4-FFF2-40B4-BE49-F238E27FC236}">
                <a16:creationId xmlns:a16="http://schemas.microsoft.com/office/drawing/2014/main" id="{868EDF1B-C35C-47A7-80F7-CCD44BFF8ED1}"/>
              </a:ext>
            </a:extLst>
          </p:cNvPr>
          <p:cNvGraphicFramePr>
            <a:graphicFrameLocks noGrp="1"/>
          </p:cNvGraphicFramePr>
          <p:nvPr/>
        </p:nvGraphicFramePr>
        <p:xfrm>
          <a:off x="350836" y="1592262"/>
          <a:ext cx="11734802" cy="3307080"/>
        </p:xfrm>
        <a:graphic>
          <a:graphicData uri="http://schemas.openxmlformats.org/drawingml/2006/table">
            <a:tbl>
              <a:tblPr firstRow="1" bandRow="1">
                <a:tableStyleId>{5C22544A-7EE6-4342-B048-85BDC9FD1C3A}</a:tableStyleId>
              </a:tblPr>
              <a:tblGrid>
                <a:gridCol w="2716197">
                  <a:extLst>
                    <a:ext uri="{9D8B030D-6E8A-4147-A177-3AD203B41FA5}">
                      <a16:colId xmlns:a16="http://schemas.microsoft.com/office/drawing/2014/main" val="3482318991"/>
                    </a:ext>
                  </a:extLst>
                </a:gridCol>
                <a:gridCol w="9018605">
                  <a:extLst>
                    <a:ext uri="{9D8B030D-6E8A-4147-A177-3AD203B41FA5}">
                      <a16:colId xmlns:a16="http://schemas.microsoft.com/office/drawing/2014/main" val="3280610689"/>
                    </a:ext>
                  </a:extLst>
                </a:gridCol>
              </a:tblGrid>
              <a:tr h="370840">
                <a:tc>
                  <a:txBody>
                    <a:bodyPr/>
                    <a:lstStyle/>
                    <a:p>
                      <a:r>
                        <a:rPr lang="en-CA" dirty="0"/>
                        <a:t>XML Operation Type</a:t>
                      </a:r>
                    </a:p>
                  </a:txBody>
                  <a:tcPr/>
                </a:tc>
                <a:tc>
                  <a:txBody>
                    <a:bodyPr/>
                    <a:lstStyle/>
                    <a:p>
                      <a:r>
                        <a:rPr lang="en-CA" dirty="0"/>
                        <a:t>Notes</a:t>
                      </a:r>
                    </a:p>
                  </a:txBody>
                  <a:tcPr/>
                </a:tc>
                <a:extLst>
                  <a:ext uri="{0D108BD9-81ED-4DB2-BD59-A6C34878D82A}">
                    <a16:rowId xmlns:a16="http://schemas.microsoft.com/office/drawing/2014/main" val="2103318598"/>
                  </a:ext>
                </a:extLst>
              </a:tr>
              <a:tr h="370840">
                <a:tc>
                  <a:txBody>
                    <a:bodyPr/>
                    <a:lstStyle/>
                    <a:p>
                      <a:r>
                        <a:rPr lang="en-CA" b="0" dirty="0"/>
                        <a:t>Diff</a:t>
                      </a:r>
                    </a:p>
                  </a:txBody>
                  <a:tcPr/>
                </a:tc>
                <a:tc>
                  <a:txBody>
                    <a:bodyPr/>
                    <a:lstStyle/>
                    <a:p>
                      <a:r>
                        <a:rPr lang="en-CA" dirty="0"/>
                        <a:t>Compare two XML documents, and write difference to XML </a:t>
                      </a:r>
                      <a:r>
                        <a:rPr lang="en-CA" dirty="0" err="1"/>
                        <a:t>Diffgram</a:t>
                      </a:r>
                      <a:r>
                        <a:rPr lang="en-CA" dirty="0"/>
                        <a:t> document.</a:t>
                      </a:r>
                    </a:p>
                  </a:txBody>
                  <a:tcPr/>
                </a:tc>
                <a:extLst>
                  <a:ext uri="{0D108BD9-81ED-4DB2-BD59-A6C34878D82A}">
                    <a16:rowId xmlns:a16="http://schemas.microsoft.com/office/drawing/2014/main" val="499640376"/>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Patch</a:t>
                      </a:r>
                    </a:p>
                  </a:txBody>
                  <a:tcPr/>
                </a:tc>
                <a:tc>
                  <a:txBody>
                    <a:bodyPr/>
                    <a:lstStyle/>
                    <a:p>
                      <a:r>
                        <a:rPr lang="en-US" dirty="0"/>
                        <a:t>Applies the output from the Diff operation, called a </a:t>
                      </a:r>
                      <a:r>
                        <a:rPr lang="en-US" dirty="0" err="1"/>
                        <a:t>Diffgram</a:t>
                      </a:r>
                      <a:r>
                        <a:rPr lang="en-US" dirty="0"/>
                        <a:t> document, to an XML document, to create a new parent document that includes content from the </a:t>
                      </a:r>
                      <a:r>
                        <a:rPr lang="en-US" dirty="0" err="1"/>
                        <a:t>Diffgram</a:t>
                      </a:r>
                      <a:r>
                        <a:rPr lang="en-US" dirty="0"/>
                        <a:t> document.</a:t>
                      </a:r>
                      <a:endParaRPr lang="en-CA" dirty="0"/>
                    </a:p>
                  </a:txBody>
                  <a:tcPr/>
                </a:tc>
                <a:extLst>
                  <a:ext uri="{0D108BD9-81ED-4DB2-BD59-A6C34878D82A}">
                    <a16:rowId xmlns:a16="http://schemas.microsoft.com/office/drawing/2014/main" val="2864715260"/>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Validate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Validate XML document against Document Type Definition (DTD) or XML Schema definition (XSD) schema.</a:t>
                      </a:r>
                      <a:endParaRPr lang="en-CA" dirty="0"/>
                    </a:p>
                  </a:txBody>
                  <a:tcPr/>
                </a:tc>
                <a:extLst>
                  <a:ext uri="{0D108BD9-81ED-4DB2-BD59-A6C34878D82A}">
                    <a16:rowId xmlns:a16="http://schemas.microsoft.com/office/drawing/2014/main" val="1657992958"/>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XPath</a:t>
                      </a:r>
                      <a:endParaRPr lang="en-CA"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Performs XPath queries and evaluations.</a:t>
                      </a:r>
                      <a:endParaRPr lang="en-CA" dirty="0"/>
                    </a:p>
                  </a:txBody>
                  <a:tcPr/>
                </a:tc>
                <a:extLst>
                  <a:ext uri="{0D108BD9-81ED-4DB2-BD59-A6C34878D82A}">
                    <a16:rowId xmlns:a16="http://schemas.microsoft.com/office/drawing/2014/main" val="2839397289"/>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XSLT</a:t>
                      </a:r>
                      <a:endParaRPr lang="en-CA"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Transform XML documents using </a:t>
                      </a:r>
                      <a:r>
                        <a:rPr lang="fr-FR" sz="1800" b="0" kern="1200" dirty="0">
                          <a:solidFill>
                            <a:schemeClr val="dk1"/>
                          </a:solidFill>
                          <a:effectLst/>
                          <a:latin typeface="+mn-lt"/>
                          <a:ea typeface="+mn-ea"/>
                          <a:cs typeface="+mn-cs"/>
                        </a:rPr>
                        <a:t>XSLT (</a:t>
                      </a:r>
                      <a:r>
                        <a:rPr lang="fr-FR" sz="1800" kern="1200" dirty="0">
                          <a:solidFill>
                            <a:schemeClr val="dk1"/>
                          </a:solidFill>
                          <a:effectLst/>
                          <a:latin typeface="+mn-lt"/>
                          <a:ea typeface="+mn-ea"/>
                          <a:cs typeface="+mn-cs"/>
                        </a:rPr>
                        <a:t>Extensible </a:t>
                      </a:r>
                      <a:r>
                        <a:rPr lang="fr-FR" sz="1800" kern="1200" dirty="0" err="1">
                          <a:solidFill>
                            <a:schemeClr val="dk1"/>
                          </a:solidFill>
                          <a:effectLst/>
                          <a:latin typeface="+mn-lt"/>
                          <a:ea typeface="+mn-ea"/>
                          <a:cs typeface="+mn-cs"/>
                        </a:rPr>
                        <a:t>Stylesheet</a:t>
                      </a:r>
                      <a:r>
                        <a:rPr lang="fr-FR" sz="1800" kern="1200" dirty="0">
                          <a:solidFill>
                            <a:schemeClr val="dk1"/>
                          </a:solidFill>
                          <a:effectLst/>
                          <a:latin typeface="+mn-lt"/>
                          <a:ea typeface="+mn-ea"/>
                          <a:cs typeface="+mn-cs"/>
                        </a:rPr>
                        <a:t> </a:t>
                      </a:r>
                      <a:r>
                        <a:rPr lang="fr-FR" sz="1800" kern="1200" dirty="0" err="1">
                          <a:solidFill>
                            <a:schemeClr val="dk1"/>
                          </a:solidFill>
                          <a:effectLst/>
                          <a:latin typeface="+mn-lt"/>
                          <a:ea typeface="+mn-ea"/>
                          <a:cs typeface="+mn-cs"/>
                        </a:rPr>
                        <a:t>Language</a:t>
                      </a:r>
                      <a:r>
                        <a:rPr lang="fr-FR" sz="1800" kern="1200" dirty="0">
                          <a:solidFill>
                            <a:schemeClr val="dk1"/>
                          </a:solidFill>
                          <a:effectLst/>
                          <a:latin typeface="+mn-lt"/>
                          <a:ea typeface="+mn-ea"/>
                          <a:cs typeface="+mn-cs"/>
                        </a:rPr>
                        <a:t> Transformations)</a:t>
                      </a:r>
                      <a:endParaRPr lang="en-CA" dirty="0"/>
                    </a:p>
                  </a:txBody>
                  <a:tcPr/>
                </a:tc>
                <a:extLst>
                  <a:ext uri="{0D108BD9-81ED-4DB2-BD59-A6C34878D82A}">
                    <a16:rowId xmlns:a16="http://schemas.microsoft.com/office/drawing/2014/main" val="903412713"/>
                  </a:ext>
                </a:extLst>
              </a:tr>
            </a:tbl>
          </a:graphicData>
        </a:graphic>
      </p:graphicFrame>
    </p:spTree>
    <p:extLst>
      <p:ext uri="{BB962C8B-B14F-4D97-AF65-F5344CB8AC3E}">
        <p14:creationId xmlns:p14="http://schemas.microsoft.com/office/powerpoint/2010/main" val="34061615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D3C367-60AF-4E50-B915-AAB9FA46E620}"/>
              </a:ext>
            </a:extLst>
          </p:cNvPr>
          <p:cNvSpPr>
            <a:spLocks noGrp="1"/>
          </p:cNvSpPr>
          <p:nvPr>
            <p:ph type="body" sz="quarter" idx="10"/>
          </p:nvPr>
        </p:nvSpPr>
        <p:spPr>
          <a:xfrm>
            <a:off x="274638" y="1212850"/>
            <a:ext cx="11734799" cy="1588127"/>
          </a:xfrm>
        </p:spPr>
        <p:txBody>
          <a:bodyPr/>
          <a:lstStyle/>
          <a:p>
            <a:r>
              <a:rPr lang="en-US" dirty="0"/>
              <a:t>Following connection managers are only available in Control Flow.</a:t>
            </a:r>
          </a:p>
          <a:p>
            <a:pPr lvl="1"/>
            <a:r>
              <a:rPr lang="en-CA" dirty="0"/>
              <a:t>FTP, HTTP, MSMQ, </a:t>
            </a:r>
            <a:r>
              <a:rPr lang="en-CA" dirty="0" err="1"/>
              <a:t>SMOServer</a:t>
            </a:r>
            <a:r>
              <a:rPr lang="en-CA" dirty="0"/>
              <a:t>, SMTP, and WMI</a:t>
            </a:r>
            <a:endParaRPr lang="en-US" dirty="0"/>
          </a:p>
        </p:txBody>
      </p:sp>
      <p:sp>
        <p:nvSpPr>
          <p:cNvPr id="3" name="Title 2">
            <a:extLst>
              <a:ext uri="{FF2B5EF4-FFF2-40B4-BE49-F238E27FC236}">
                <a16:creationId xmlns:a16="http://schemas.microsoft.com/office/drawing/2014/main" id="{F66090FD-94C6-4A8A-A1C6-2E698C6C852D}"/>
              </a:ext>
            </a:extLst>
          </p:cNvPr>
          <p:cNvSpPr>
            <a:spLocks noGrp="1"/>
          </p:cNvSpPr>
          <p:nvPr>
            <p:ph type="title"/>
          </p:nvPr>
        </p:nvSpPr>
        <p:spPr/>
        <p:txBody>
          <a:bodyPr/>
          <a:lstStyle/>
          <a:p>
            <a:r>
              <a:rPr lang="en-US" dirty="0"/>
              <a:t>Connection Manager (2)</a:t>
            </a:r>
          </a:p>
        </p:txBody>
      </p:sp>
    </p:spTree>
    <p:extLst>
      <p:ext uri="{BB962C8B-B14F-4D97-AF65-F5344CB8AC3E}">
        <p14:creationId xmlns:p14="http://schemas.microsoft.com/office/powerpoint/2010/main" val="1087379984"/>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For Each Loop Container</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3637919"/>
          </a:xfrm>
        </p:spPr>
        <p:txBody>
          <a:bodyPr/>
          <a:lstStyle/>
          <a:p>
            <a:r>
              <a:rPr lang="en-US" dirty="0"/>
              <a:t>Loop through specified enumerator.</a:t>
            </a:r>
          </a:p>
          <a:p>
            <a:r>
              <a:rPr lang="en-US" dirty="0"/>
              <a:t>Similar to For Loop container.  </a:t>
            </a:r>
          </a:p>
          <a:p>
            <a:r>
              <a:rPr lang="en-US" dirty="0"/>
              <a:t>Required Properties </a:t>
            </a:r>
          </a:p>
          <a:p>
            <a:pPr lvl="1"/>
            <a:r>
              <a:rPr lang="en-US" dirty="0"/>
              <a:t>Enumerators </a:t>
            </a:r>
          </a:p>
          <a:p>
            <a:pPr lvl="1"/>
            <a:r>
              <a:rPr lang="en-US" dirty="0"/>
              <a:t>Additional properties specific to enumerator </a:t>
            </a:r>
          </a:p>
          <a:p>
            <a:r>
              <a:rPr lang="en-US" dirty="0"/>
              <a:t>Available enumerators are</a:t>
            </a:r>
          </a:p>
          <a:p>
            <a:pPr marL="297971" lvl="1" indent="0">
              <a:buNone/>
            </a:pPr>
            <a:endParaRPr lang="en-US" dirty="0"/>
          </a:p>
        </p:txBody>
      </p:sp>
      <p:pic>
        <p:nvPicPr>
          <p:cNvPr id="3" name="Picture 2">
            <a:extLst>
              <a:ext uri="{FF2B5EF4-FFF2-40B4-BE49-F238E27FC236}">
                <a16:creationId xmlns:a16="http://schemas.microsoft.com/office/drawing/2014/main" id="{60B33783-DA39-488A-85DD-7C140DF18185}"/>
              </a:ext>
            </a:extLst>
          </p:cNvPr>
          <p:cNvPicPr>
            <a:picLocks noChangeAspect="1"/>
          </p:cNvPicPr>
          <p:nvPr/>
        </p:nvPicPr>
        <p:blipFill>
          <a:blip r:embed="rId3"/>
          <a:stretch>
            <a:fillRect/>
          </a:stretch>
        </p:blipFill>
        <p:spPr>
          <a:xfrm>
            <a:off x="960437" y="4079876"/>
            <a:ext cx="4838700" cy="2619375"/>
          </a:xfrm>
          <a:prstGeom prst="rect">
            <a:avLst/>
          </a:prstGeom>
        </p:spPr>
      </p:pic>
      <p:pic>
        <p:nvPicPr>
          <p:cNvPr id="6" name="Picture 5">
            <a:extLst>
              <a:ext uri="{FF2B5EF4-FFF2-40B4-BE49-F238E27FC236}">
                <a16:creationId xmlns:a16="http://schemas.microsoft.com/office/drawing/2014/main" id="{DF7A5762-2648-4003-B7F9-CF4217A21AB7}"/>
              </a:ext>
            </a:extLst>
          </p:cNvPr>
          <p:cNvPicPr>
            <a:picLocks noChangeAspect="1"/>
          </p:cNvPicPr>
          <p:nvPr/>
        </p:nvPicPr>
        <p:blipFill>
          <a:blip r:embed="rId4"/>
          <a:stretch>
            <a:fillRect/>
          </a:stretch>
        </p:blipFill>
        <p:spPr>
          <a:xfrm>
            <a:off x="7132637" y="601662"/>
            <a:ext cx="5200650" cy="3000375"/>
          </a:xfrm>
          <a:prstGeom prst="rect">
            <a:avLst/>
          </a:prstGeom>
        </p:spPr>
      </p:pic>
    </p:spTree>
    <p:extLst>
      <p:ext uri="{BB962C8B-B14F-4D97-AF65-F5344CB8AC3E}">
        <p14:creationId xmlns:p14="http://schemas.microsoft.com/office/powerpoint/2010/main" val="3833916074"/>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Sequence Container</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3865674"/>
          </a:xfrm>
        </p:spPr>
        <p:txBody>
          <a:bodyPr/>
          <a:lstStyle/>
          <a:p>
            <a:r>
              <a:rPr lang="en-US" dirty="0"/>
              <a:t>Group tasks into a container. </a:t>
            </a:r>
          </a:p>
          <a:p>
            <a:r>
              <a:rPr lang="en-US" dirty="0"/>
              <a:t>Can be enabled/disabled</a:t>
            </a:r>
          </a:p>
          <a:p>
            <a:r>
              <a:rPr lang="en-US" dirty="0"/>
              <a:t>Can participate in a transaction</a:t>
            </a:r>
          </a:p>
          <a:p>
            <a:r>
              <a:rPr lang="en-US" dirty="0"/>
              <a:t>Only for grouping control flow tasks/containers</a:t>
            </a:r>
          </a:p>
          <a:p>
            <a:endParaRPr lang="en-US" dirty="0"/>
          </a:p>
          <a:p>
            <a:pPr marL="297971" lvl="1" indent="0">
              <a:buNone/>
            </a:pPr>
            <a:endParaRPr lang="en-US" dirty="0"/>
          </a:p>
        </p:txBody>
      </p:sp>
      <p:pic>
        <p:nvPicPr>
          <p:cNvPr id="4" name="Picture 3">
            <a:extLst>
              <a:ext uri="{FF2B5EF4-FFF2-40B4-BE49-F238E27FC236}">
                <a16:creationId xmlns:a16="http://schemas.microsoft.com/office/drawing/2014/main" id="{B9943E0D-53F1-4FB5-AC93-520485862A87}"/>
              </a:ext>
            </a:extLst>
          </p:cNvPr>
          <p:cNvPicPr>
            <a:picLocks noChangeAspect="1"/>
          </p:cNvPicPr>
          <p:nvPr/>
        </p:nvPicPr>
        <p:blipFill>
          <a:blip r:embed="rId3"/>
          <a:stretch>
            <a:fillRect/>
          </a:stretch>
        </p:blipFill>
        <p:spPr>
          <a:xfrm>
            <a:off x="8961437" y="449262"/>
            <a:ext cx="3124927" cy="2971800"/>
          </a:xfrm>
          <a:prstGeom prst="rect">
            <a:avLst/>
          </a:prstGeom>
        </p:spPr>
      </p:pic>
    </p:spTree>
    <p:extLst>
      <p:ext uri="{BB962C8B-B14F-4D97-AF65-F5344CB8AC3E}">
        <p14:creationId xmlns:p14="http://schemas.microsoft.com/office/powerpoint/2010/main" val="240167849"/>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Grouping/Ungrouping components</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8102584" cy="2265236"/>
          </a:xfrm>
        </p:spPr>
        <p:txBody>
          <a:bodyPr/>
          <a:lstStyle/>
          <a:p>
            <a:r>
              <a:rPr lang="en-US" dirty="0"/>
              <a:t>Group tasks within both Control flow and Data Flow</a:t>
            </a:r>
          </a:p>
          <a:p>
            <a:r>
              <a:rPr lang="en-US" dirty="0"/>
              <a:t>Can not be enabled/disabled</a:t>
            </a:r>
          </a:p>
          <a:p>
            <a:r>
              <a:rPr lang="en-US" dirty="0"/>
              <a:t>Can not participate in a transaction </a:t>
            </a:r>
          </a:p>
        </p:txBody>
      </p:sp>
      <p:pic>
        <p:nvPicPr>
          <p:cNvPr id="3" name="Picture 2">
            <a:extLst>
              <a:ext uri="{FF2B5EF4-FFF2-40B4-BE49-F238E27FC236}">
                <a16:creationId xmlns:a16="http://schemas.microsoft.com/office/drawing/2014/main" id="{148DE238-B1FC-48D0-BBFB-52988DC9F8CD}"/>
              </a:ext>
            </a:extLst>
          </p:cNvPr>
          <p:cNvPicPr>
            <a:picLocks noChangeAspect="1"/>
          </p:cNvPicPr>
          <p:nvPr/>
        </p:nvPicPr>
        <p:blipFill>
          <a:blip r:embed="rId3"/>
          <a:stretch>
            <a:fillRect/>
          </a:stretch>
        </p:blipFill>
        <p:spPr>
          <a:xfrm>
            <a:off x="7056437" y="2430462"/>
            <a:ext cx="5287367" cy="4411662"/>
          </a:xfrm>
          <a:prstGeom prst="rect">
            <a:avLst/>
          </a:prstGeom>
        </p:spPr>
      </p:pic>
    </p:spTree>
    <p:extLst>
      <p:ext uri="{BB962C8B-B14F-4D97-AF65-F5344CB8AC3E}">
        <p14:creationId xmlns:p14="http://schemas.microsoft.com/office/powerpoint/2010/main" val="1692182904"/>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D3C367-60AF-4E50-B915-AAB9FA46E620}"/>
              </a:ext>
            </a:extLst>
          </p:cNvPr>
          <p:cNvSpPr>
            <a:spLocks noGrp="1"/>
          </p:cNvSpPr>
          <p:nvPr>
            <p:ph type="body" sz="quarter" idx="10"/>
          </p:nvPr>
        </p:nvSpPr>
        <p:spPr>
          <a:xfrm>
            <a:off x="274638" y="1212850"/>
            <a:ext cx="5638799" cy="3250121"/>
          </a:xfrm>
        </p:spPr>
        <p:txBody>
          <a:bodyPr/>
          <a:lstStyle/>
          <a:p>
            <a:r>
              <a:rPr lang="en-US" dirty="0"/>
              <a:t>Following connection managers are available to both Source and Destination data flows:</a:t>
            </a:r>
          </a:p>
          <a:p>
            <a:pPr lvl="1"/>
            <a:r>
              <a:rPr lang="en-CA" dirty="0"/>
              <a:t>Database (ADO.NET, OLE DB, or CDC Source) or File (Excel, Flat File, XML, Raw File).</a:t>
            </a:r>
            <a:endParaRPr lang="en-US" dirty="0"/>
          </a:p>
        </p:txBody>
      </p:sp>
      <p:sp>
        <p:nvSpPr>
          <p:cNvPr id="3" name="Title 2">
            <a:extLst>
              <a:ext uri="{FF2B5EF4-FFF2-40B4-BE49-F238E27FC236}">
                <a16:creationId xmlns:a16="http://schemas.microsoft.com/office/drawing/2014/main" id="{F66090FD-94C6-4A8A-A1C6-2E698C6C852D}"/>
              </a:ext>
            </a:extLst>
          </p:cNvPr>
          <p:cNvSpPr>
            <a:spLocks noGrp="1"/>
          </p:cNvSpPr>
          <p:nvPr>
            <p:ph type="title"/>
          </p:nvPr>
        </p:nvSpPr>
        <p:spPr/>
        <p:txBody>
          <a:bodyPr/>
          <a:lstStyle/>
          <a:p>
            <a:r>
              <a:rPr lang="en-US" dirty="0"/>
              <a:t>Connection Manager (3)</a:t>
            </a:r>
          </a:p>
        </p:txBody>
      </p:sp>
      <p:sp>
        <p:nvSpPr>
          <p:cNvPr id="4" name="Text Placeholder 1">
            <a:extLst>
              <a:ext uri="{FF2B5EF4-FFF2-40B4-BE49-F238E27FC236}">
                <a16:creationId xmlns:a16="http://schemas.microsoft.com/office/drawing/2014/main" id="{8B48C023-5DE2-45AC-A727-8430F132F4BE}"/>
              </a:ext>
            </a:extLst>
          </p:cNvPr>
          <p:cNvSpPr txBox="1">
            <a:spLocks/>
          </p:cNvSpPr>
          <p:nvPr/>
        </p:nvSpPr>
        <p:spPr>
          <a:xfrm>
            <a:off x="5989637" y="1135062"/>
            <a:ext cx="5638799" cy="358251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Following connection managers are available only to Destination data flows:</a:t>
            </a:r>
          </a:p>
          <a:p>
            <a:pPr lvl="1"/>
            <a:r>
              <a:rPr lang="en-CA" dirty="0"/>
              <a:t>SSAS (Data mining model training, Dimension processing, or partition processing) or </a:t>
            </a:r>
            <a:r>
              <a:rPr lang="en-CA" dirty="0" err="1"/>
              <a:t>Rowset</a:t>
            </a:r>
            <a:r>
              <a:rPr lang="en-CA" dirty="0"/>
              <a:t> (Data reader, </a:t>
            </a:r>
            <a:r>
              <a:rPr lang="en-CA" dirty="0" err="1"/>
              <a:t>Recordset</a:t>
            </a:r>
            <a:r>
              <a:rPr lang="en-CA" dirty="0"/>
              <a:t>).</a:t>
            </a:r>
            <a:endParaRPr lang="en-US" dirty="0"/>
          </a:p>
        </p:txBody>
      </p:sp>
    </p:spTree>
    <p:extLst>
      <p:ext uri="{BB962C8B-B14F-4D97-AF65-F5344CB8AC3E}">
        <p14:creationId xmlns:p14="http://schemas.microsoft.com/office/powerpoint/2010/main" val="545057884"/>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3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59D276C0CB3447A69A9CE69396C846" ma:contentTypeVersion="2" ma:contentTypeDescription="Create a new document." ma:contentTypeScope="" ma:versionID="1dc5f255bb5d53da19c6b9c45c545005">
  <xsd:schema xmlns:xsd="http://www.w3.org/2001/XMLSchema" xmlns:xs="http://www.w3.org/2001/XMLSchema" xmlns:p="http://schemas.microsoft.com/office/2006/metadata/properties" xmlns:ns2="230e9df3-be65-4c73-a93b-d1236ebd677e" xmlns:ns3="4b6e114e-4d2a-4f10-9268-ba081d6f28ac" targetNamespace="http://schemas.microsoft.com/office/2006/metadata/properties" ma:root="true" ma:fieldsID="2caf596d414b9a9a356b58e82e2d1a15" ns2:_="" ns3:_="">
    <xsd:import namespace="230e9df3-be65-4c73-a93b-d1236ebd677e"/>
    <xsd:import namespace="4b6e114e-4d2a-4f10-9268-ba081d6f28ac"/>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b6e114e-4d2a-4f10-9268-ba081d6f28a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230e9df3-be65-4c73-a93b-d1236ebd677e">CPS089-555620336-143</_dlc_DocId>
    <_dlc_DocIdUrl xmlns="230e9df3-be65-4c73-a93b-d1236ebd677e">
      <Url>https://microsoft.sharepoint.com/teams/CampusProjectSites089/hahzsakosd/ipdev/_layouts/15/DocIdRedir.aspx?ID=CPS089-555620336-143</Url>
      <Description>CPS089-555620336-143</Description>
    </_dlc_DocIdUrl>
  </documentManagement>
</p:properties>
</file>

<file path=customXml/itemProps1.xml><?xml version="1.0" encoding="utf-8"?>
<ds:datastoreItem xmlns:ds="http://schemas.openxmlformats.org/officeDocument/2006/customXml" ds:itemID="{2694FA73-0B83-4A62-B0E5-A5BFAD5BFA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4b6e114e-4d2a-4f10-9268-ba081d6f28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C9592E-82DD-4399-A4BB-5C49E0F6255D}">
  <ds:schemaRefs>
    <ds:schemaRef ds:uri="http://schemas.microsoft.com/sharepoint/event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F990F116-B58F-4255-B05B-DA3808E0E5C6}">
  <ds:schemaRefs>
    <ds:schemaRef ds:uri="4b6e114e-4d2a-4f10-9268-ba081d6f28ac"/>
    <ds:schemaRef ds:uri="http://www.w3.org/XML/1998/namespace"/>
    <ds:schemaRef ds:uri="http://purl.org/dc/dcmitype/"/>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230e9df3-be65-4c73-a93b-d1236ebd677e"/>
    <ds:schemaRef ds:uri="http://purl.org/dc/te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Lesson Template Advanced Services Delivery</Template>
  <TotalTime>5622</TotalTime>
  <Words>6917</Words>
  <Application>Microsoft Office PowerPoint</Application>
  <PresentationFormat>Custom</PresentationFormat>
  <Paragraphs>863</Paragraphs>
  <Slides>83</Slides>
  <Notes>72</Notes>
  <HiddenSlides>3</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83</vt:i4>
      </vt:variant>
    </vt:vector>
  </HeadingPairs>
  <TitlesOfParts>
    <vt:vector size="93" baseType="lpstr">
      <vt:lpstr>Arial</vt:lpstr>
      <vt:lpstr>Calibri Light</vt:lpstr>
      <vt:lpstr>Consolas</vt:lpstr>
      <vt:lpstr>Segoe UI</vt:lpstr>
      <vt:lpstr>Segoe UI Light</vt:lpstr>
      <vt:lpstr>Wingdings</vt:lpstr>
      <vt:lpstr>WHITE TEMPLATE</vt:lpstr>
      <vt:lpstr>COLOR TEMPLATE</vt:lpstr>
      <vt:lpstr>1_WHITE TEMPLATE</vt:lpstr>
      <vt:lpstr>3_WHITE TEMPLATE</vt:lpstr>
      <vt:lpstr> Module 3: SSIS Development  </vt:lpstr>
      <vt:lpstr>PowerPoint Presentation</vt:lpstr>
      <vt:lpstr>Agenda</vt:lpstr>
      <vt:lpstr>Project vs Package</vt:lpstr>
      <vt:lpstr>Projects vs Packages</vt:lpstr>
      <vt:lpstr>Projects vs Packages</vt:lpstr>
      <vt:lpstr>Connection Manager</vt:lpstr>
      <vt:lpstr>Connection Manager (2)</vt:lpstr>
      <vt:lpstr>Connection Manager (3)</vt:lpstr>
      <vt:lpstr>Connection Manager</vt:lpstr>
      <vt:lpstr>Variables vs Parameters</vt:lpstr>
      <vt:lpstr>Variables vs Parameters – Supported Data Types</vt:lpstr>
      <vt:lpstr>Variables vs Parameters – Scope</vt:lpstr>
      <vt:lpstr>Variables vs Parameters – System</vt:lpstr>
      <vt:lpstr>Variables vs Parameters – Additional Information</vt:lpstr>
      <vt:lpstr>Parameters</vt:lpstr>
      <vt:lpstr>Expressions</vt:lpstr>
      <vt:lpstr>Expressions – Additional Info</vt:lpstr>
      <vt:lpstr>Property Expressions</vt:lpstr>
      <vt:lpstr>Property Expressions – Data Flow</vt:lpstr>
      <vt:lpstr>Variable Expressions</vt:lpstr>
      <vt:lpstr>Expression Task</vt:lpstr>
      <vt:lpstr>Control Flow Script Task </vt:lpstr>
      <vt:lpstr>Expression Task vs Script Task Variable Assignment</vt:lpstr>
      <vt:lpstr>Sensitive Data</vt:lpstr>
      <vt:lpstr>Variables &amp; Expressions</vt:lpstr>
      <vt:lpstr>Connection Strings</vt:lpstr>
      <vt:lpstr>Connection Strings - Security</vt:lpstr>
      <vt:lpstr>Connecting String – Security (2)</vt:lpstr>
      <vt:lpstr>Connecting String – Security (3)</vt:lpstr>
      <vt:lpstr>Connection String</vt:lpstr>
      <vt:lpstr>Execute SQL Task</vt:lpstr>
      <vt:lpstr>Execute SQL Task (2)</vt:lpstr>
      <vt:lpstr>Using Parameters to Call Stored Procedure</vt:lpstr>
      <vt:lpstr>Expression Task</vt:lpstr>
      <vt:lpstr>For Loop Container</vt:lpstr>
      <vt:lpstr>For Each Loop Container (2)</vt:lpstr>
      <vt:lpstr>Demo</vt:lpstr>
      <vt:lpstr>Script Task</vt:lpstr>
      <vt:lpstr>Using Script Task</vt:lpstr>
      <vt:lpstr>Precedence Constraints</vt:lpstr>
      <vt:lpstr>Bringing it Together</vt:lpstr>
      <vt:lpstr>Data Flow Task</vt:lpstr>
      <vt:lpstr>Aggregate Transform</vt:lpstr>
      <vt:lpstr>Balance Data Distributor</vt:lpstr>
      <vt:lpstr>Conditional Split Transform</vt:lpstr>
      <vt:lpstr>Data Conversion Transform</vt:lpstr>
      <vt:lpstr>Derived Column Transform</vt:lpstr>
      <vt:lpstr>Data Streaming Destination</vt:lpstr>
      <vt:lpstr>Cache Transform</vt:lpstr>
      <vt:lpstr>Lookup Transform</vt:lpstr>
      <vt:lpstr>Merge Transform</vt:lpstr>
      <vt:lpstr>Merge Join Transform</vt:lpstr>
      <vt:lpstr>Multicast Transform</vt:lpstr>
      <vt:lpstr>OLEDB Command Transform</vt:lpstr>
      <vt:lpstr>Row Count Transform</vt:lpstr>
      <vt:lpstr>Script Component</vt:lpstr>
      <vt:lpstr>Slowly Changing Dimension Transform</vt:lpstr>
      <vt:lpstr>Sort Transform</vt:lpstr>
      <vt:lpstr>Other Transforms</vt:lpstr>
      <vt:lpstr>Data Flow Mastery</vt:lpstr>
      <vt:lpstr>Analysis Services Processing Task</vt:lpstr>
      <vt:lpstr>Analysis Services Processing Task Tabular Objects available to process</vt:lpstr>
      <vt:lpstr>Bulk Insert Task</vt:lpstr>
      <vt:lpstr>Data Profiling Task</vt:lpstr>
      <vt:lpstr>Data Profiling Task (2)</vt:lpstr>
      <vt:lpstr>Data Profiling Task (3)</vt:lpstr>
      <vt:lpstr>Data Profiling Task (4)</vt:lpstr>
      <vt:lpstr>Execute Package Task</vt:lpstr>
      <vt:lpstr>Execute Process Task</vt:lpstr>
      <vt:lpstr>File System Task</vt:lpstr>
      <vt:lpstr>FTP Task</vt:lpstr>
      <vt:lpstr>Hadoop Hive Task</vt:lpstr>
      <vt:lpstr>Hadoop Pig Task</vt:lpstr>
      <vt:lpstr>Hadoop File System Task</vt:lpstr>
      <vt:lpstr>Send Mail Task</vt:lpstr>
      <vt:lpstr>Web Service Task</vt:lpstr>
      <vt:lpstr>XML Task</vt:lpstr>
      <vt:lpstr>XML Task (2)</vt:lpstr>
      <vt:lpstr>For Each Loop Container</vt:lpstr>
      <vt:lpstr>Sequence Container</vt:lpstr>
      <vt:lpstr>Grouping/Ungrouping components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Understanding High Availability and Disaster Recovery </dc:title>
  <dc:subject>&lt;Speech title here&gt;</dc:subject>
  <dc:creator>Vivek.Sanil@microsoft.com</dc:creator>
  <cp:keywords>WorkshopPLUS - SQL Server: AlwaysOn Availability Groups and Failover Cluster Instances - Setup and Configuration</cp:keywords>
  <dc:description>Template: Maryfj_x000d_
Formatting: _x000d_
Audience Type:</dc:description>
  <cp:lastModifiedBy>Mohit Gupta (CANADA)</cp:lastModifiedBy>
  <cp:revision>159</cp:revision>
  <dcterms:created xsi:type="dcterms:W3CDTF">2016-06-21T22:22:39Z</dcterms:created>
  <dcterms:modified xsi:type="dcterms:W3CDTF">2021-05-27T12:34:59Z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0x010100E159D276C0CB3447A69A9CE69396C846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fdaf007e-5709-42bc-8698-c61947d860ad</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vsanil@microsoft.com</vt:lpwstr>
  </property>
  <property fmtid="{D5CDD505-2E9C-101B-9397-08002B2CF9AE}" pid="16" name="MSIP_Label_f42aa342-8706-4288-bd11-ebb85995028c_SetDate">
    <vt:lpwstr>2017-09-22T15:07:14.6788977-05:00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