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48"/>
  </p:notesMasterIdLst>
  <p:handoutMasterIdLst>
    <p:handoutMasterId r:id="rId49"/>
  </p:handoutMasterIdLst>
  <p:sldIdLst>
    <p:sldId id="256" r:id="rId9"/>
    <p:sldId id="315"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400" r:id="rId36"/>
    <p:sldId id="390" r:id="rId37"/>
    <p:sldId id="391" r:id="rId38"/>
    <p:sldId id="392" r:id="rId39"/>
    <p:sldId id="393" r:id="rId40"/>
    <p:sldId id="394" r:id="rId41"/>
    <p:sldId id="395" r:id="rId42"/>
    <p:sldId id="396" r:id="rId43"/>
    <p:sldId id="397" r:id="rId44"/>
    <p:sldId id="398" r:id="rId45"/>
    <p:sldId id="399" r:id="rId46"/>
    <p:sldId id="268"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80" d="100"/>
          <a:sy n="80" d="100"/>
        </p:scale>
        <p:origin x="834"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8EFD11A5-FCDA-4CF2-8721-F795B64FC4F7}"/>
    <pc:docChg chg="undo custSel addSld modSld sldOrd">
      <pc:chgData name="Mohit Gupta (CANADA)" userId="21cbd873-977b-46b9-9e93-78c688961a76" providerId="ADAL" clId="{8EFD11A5-FCDA-4CF2-8721-F795B64FC4F7}" dt="2018-05-11T20:09:24.009" v="383" actId="207"/>
      <pc:docMkLst>
        <pc:docMk/>
      </pc:docMkLst>
      <pc:sldChg chg="modSp add ord modNotes">
        <pc:chgData name="Mohit Gupta (CANADA)" userId="21cbd873-977b-46b9-9e93-78c688961a76" providerId="ADAL" clId="{8EFD11A5-FCDA-4CF2-8721-F795B64FC4F7}" dt="2018-05-11T19:58:50.356" v="34" actId="20577"/>
        <pc:sldMkLst>
          <pc:docMk/>
          <pc:sldMk cId="863142155" sldId="365"/>
        </pc:sldMkLst>
        <pc:spChg chg="mod">
          <ac:chgData name="Mohit Gupta (CANADA)" userId="21cbd873-977b-46b9-9e93-78c688961a76" providerId="ADAL" clId="{8EFD11A5-FCDA-4CF2-8721-F795B64FC4F7}" dt="2018-05-11T19:57:42.588" v="19" actId="207"/>
          <ac:spMkLst>
            <pc:docMk/>
            <pc:sldMk cId="863142155" sldId="365"/>
            <ac:spMk id="5" creationId="{00000000-0000-0000-0000-000000000000}"/>
          </ac:spMkLst>
        </pc:spChg>
        <pc:spChg chg="mod">
          <ac:chgData name="Mohit Gupta (CANADA)" userId="21cbd873-977b-46b9-9e93-78c688961a76" providerId="ADAL" clId="{8EFD11A5-FCDA-4CF2-8721-F795B64FC4F7}" dt="2018-05-11T19:58:50.356" v="34" actId="20577"/>
          <ac:spMkLst>
            <pc:docMk/>
            <pc:sldMk cId="863142155" sldId="365"/>
            <ac:spMk id="6" creationId="{00000000-0000-0000-0000-000000000000}"/>
          </ac:spMkLst>
        </pc:spChg>
      </pc:sldChg>
      <pc:sldChg chg="modSp add ord">
        <pc:chgData name="Mohit Gupta (CANADA)" userId="21cbd873-977b-46b9-9e93-78c688961a76" providerId="ADAL" clId="{8EFD11A5-FCDA-4CF2-8721-F795B64FC4F7}" dt="2018-05-11T19:59:15.059" v="89" actId="20577"/>
        <pc:sldMkLst>
          <pc:docMk/>
          <pc:sldMk cId="2675436829" sldId="366"/>
        </pc:sldMkLst>
        <pc:spChg chg="mod">
          <ac:chgData name="Mohit Gupta (CANADA)" userId="21cbd873-977b-46b9-9e93-78c688961a76" providerId="ADAL" clId="{8EFD11A5-FCDA-4CF2-8721-F795B64FC4F7}" dt="2018-05-11T19:58:55.737" v="41" actId="20577"/>
          <ac:spMkLst>
            <pc:docMk/>
            <pc:sldMk cId="2675436829" sldId="366"/>
            <ac:spMk id="4" creationId="{00000000-0000-0000-0000-000000000000}"/>
          </ac:spMkLst>
        </pc:spChg>
        <pc:spChg chg="mod">
          <ac:chgData name="Mohit Gupta (CANADA)" userId="21cbd873-977b-46b9-9e93-78c688961a76" providerId="ADAL" clId="{8EFD11A5-FCDA-4CF2-8721-F795B64FC4F7}" dt="2018-05-11T19:59:15.059" v="89" actId="20577"/>
          <ac:spMkLst>
            <pc:docMk/>
            <pc:sldMk cId="2675436829" sldId="366"/>
            <ac:spMk id="5" creationId="{00000000-0000-0000-0000-000000000000}"/>
          </ac:spMkLst>
        </pc:spChg>
      </pc:sldChg>
      <pc:sldChg chg="modSp add ord modTransition modNotes">
        <pc:chgData name="Mohit Gupta (CANADA)" userId="21cbd873-977b-46b9-9e93-78c688961a76" providerId="ADAL" clId="{8EFD11A5-FCDA-4CF2-8721-F795B64FC4F7}" dt="2018-05-11T19:58:22.067" v="22"/>
        <pc:sldMkLst>
          <pc:docMk/>
          <pc:sldMk cId="339848828" sldId="367"/>
        </pc:sldMkLst>
        <pc:spChg chg="mod">
          <ac:chgData name="Mohit Gupta (CANADA)" userId="21cbd873-977b-46b9-9e93-78c688961a76" providerId="ADAL" clId="{8EFD11A5-FCDA-4CF2-8721-F795B64FC4F7}" dt="2018-05-11T19:57:58.932" v="21" actId="207"/>
          <ac:spMkLst>
            <pc:docMk/>
            <pc:sldMk cId="339848828" sldId="367"/>
            <ac:spMk id="2"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4"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5"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7"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8" creationId="{00000000-0000-0000-0000-000000000000}"/>
          </ac:spMkLst>
        </pc:spChg>
        <pc:picChg chg="mod">
          <ac:chgData name="Mohit Gupta (CANADA)" userId="21cbd873-977b-46b9-9e93-78c688961a76" providerId="ADAL" clId="{8EFD11A5-FCDA-4CF2-8721-F795B64FC4F7}" dt="2018-05-11T19:57:58.932" v="21" actId="207"/>
          <ac:picMkLst>
            <pc:docMk/>
            <pc:sldMk cId="339848828" sldId="367"/>
            <ac:picMk id="6" creationId="{00000000-0000-0000-0000-000000000000}"/>
          </ac:picMkLst>
        </pc:picChg>
      </pc:sldChg>
      <pc:sldChg chg="modSp add ord modNotes">
        <pc:chgData name="Mohit Gupta (CANADA)" userId="21cbd873-977b-46b9-9e93-78c688961a76" providerId="ADAL" clId="{8EFD11A5-FCDA-4CF2-8721-F795B64FC4F7}" dt="2018-05-11T19:58:34.749" v="27" actId="20577"/>
        <pc:sldMkLst>
          <pc:docMk/>
          <pc:sldMk cId="2536177533" sldId="368"/>
        </pc:sldMkLst>
        <pc:spChg chg="mod">
          <ac:chgData name="Mohit Gupta (CANADA)" userId="21cbd873-977b-46b9-9e93-78c688961a76" providerId="ADAL" clId="{8EFD11A5-FCDA-4CF2-8721-F795B64FC4F7}" dt="2018-05-11T19:58:27.367" v="23" actId="207"/>
          <ac:spMkLst>
            <pc:docMk/>
            <pc:sldMk cId="2536177533" sldId="368"/>
            <ac:spMk id="2" creationId="{00000000-0000-0000-0000-000000000000}"/>
          </ac:spMkLst>
        </pc:spChg>
        <pc:spChg chg="mod">
          <ac:chgData name="Mohit Gupta (CANADA)" userId="21cbd873-977b-46b9-9e93-78c688961a76" providerId="ADAL" clId="{8EFD11A5-FCDA-4CF2-8721-F795B64FC4F7}" dt="2018-05-11T19:58:34.749" v="27" actId="20577"/>
          <ac:spMkLst>
            <pc:docMk/>
            <pc:sldMk cId="2536177533" sldId="368"/>
            <ac:spMk id="3" creationId="{00000000-0000-0000-0000-000000000000}"/>
          </ac:spMkLst>
        </pc:spChg>
      </pc:sldChg>
      <pc:sldChg chg="modSp add ord">
        <pc:chgData name="Mohit Gupta (CANADA)" userId="21cbd873-977b-46b9-9e93-78c688961a76" providerId="ADAL" clId="{8EFD11A5-FCDA-4CF2-8721-F795B64FC4F7}" dt="2018-05-11T19:59:34.292" v="90" actId="207"/>
        <pc:sldMkLst>
          <pc:docMk/>
          <pc:sldMk cId="3436485074" sldId="369"/>
        </pc:sldMkLst>
        <pc:spChg chg="mod">
          <ac:chgData name="Mohit Gupta (CANADA)" userId="21cbd873-977b-46b9-9e93-78c688961a76" providerId="ADAL" clId="{8EFD11A5-FCDA-4CF2-8721-F795B64FC4F7}" dt="2018-05-11T19:59:34.292" v="90" actId="207"/>
          <ac:spMkLst>
            <pc:docMk/>
            <pc:sldMk cId="3436485074" sldId="369"/>
            <ac:spMk id="2" creationId="{00000000-0000-0000-0000-000000000000}"/>
          </ac:spMkLst>
        </pc:spChg>
        <pc:spChg chg="mod">
          <ac:chgData name="Mohit Gupta (CANADA)" userId="21cbd873-977b-46b9-9e93-78c688961a76" providerId="ADAL" clId="{8EFD11A5-FCDA-4CF2-8721-F795B64FC4F7}" dt="2018-05-11T19:59:34.292" v="90" actId="207"/>
          <ac:spMkLst>
            <pc:docMk/>
            <pc:sldMk cId="3436485074" sldId="369"/>
            <ac:spMk id="3" creationId="{00000000-0000-0000-0000-000000000000}"/>
          </ac:spMkLst>
        </pc:spChg>
      </pc:sldChg>
      <pc:sldChg chg="modSp add ord modNotes">
        <pc:chgData name="Mohit Gupta (CANADA)" userId="21cbd873-977b-46b9-9e93-78c688961a76" providerId="ADAL" clId="{8EFD11A5-FCDA-4CF2-8721-F795B64FC4F7}" dt="2018-05-11T20:00:03.221" v="92" actId="20577"/>
        <pc:sldMkLst>
          <pc:docMk/>
          <pc:sldMk cId="2678077875" sldId="370"/>
        </pc:sldMkLst>
        <pc:spChg chg="mod">
          <ac:chgData name="Mohit Gupta (CANADA)" userId="21cbd873-977b-46b9-9e93-78c688961a76" providerId="ADAL" clId="{8EFD11A5-FCDA-4CF2-8721-F795B64FC4F7}" dt="2018-05-11T19:59:58.208" v="91" actId="207"/>
          <ac:spMkLst>
            <pc:docMk/>
            <pc:sldMk cId="2678077875" sldId="370"/>
            <ac:spMk id="2" creationId="{00000000-0000-0000-0000-000000000000}"/>
          </ac:spMkLst>
        </pc:spChg>
        <pc:spChg chg="mod">
          <ac:chgData name="Mohit Gupta (CANADA)" userId="21cbd873-977b-46b9-9e93-78c688961a76" providerId="ADAL" clId="{8EFD11A5-FCDA-4CF2-8721-F795B64FC4F7}" dt="2018-05-11T20:00:03.221" v="92" actId="20577"/>
          <ac:spMkLst>
            <pc:docMk/>
            <pc:sldMk cId="2678077875" sldId="370"/>
            <ac:spMk id="3" creationId="{00000000-0000-0000-0000-000000000000}"/>
          </ac:spMkLst>
        </pc:spChg>
      </pc:sldChg>
      <pc:sldChg chg="modSp add ord modNotes">
        <pc:chgData name="Mohit Gupta (CANADA)" userId="21cbd873-977b-46b9-9e93-78c688961a76" providerId="ADAL" clId="{8EFD11A5-FCDA-4CF2-8721-F795B64FC4F7}" dt="2018-05-11T20:00:17.450" v="93" actId="207"/>
        <pc:sldMkLst>
          <pc:docMk/>
          <pc:sldMk cId="357026024" sldId="371"/>
        </pc:sldMkLst>
        <pc:spChg chg="mod">
          <ac:chgData name="Mohit Gupta (CANADA)" userId="21cbd873-977b-46b9-9e93-78c688961a76" providerId="ADAL" clId="{8EFD11A5-FCDA-4CF2-8721-F795B64FC4F7}" dt="2018-05-11T20:00:17.450" v="93" actId="207"/>
          <ac:spMkLst>
            <pc:docMk/>
            <pc:sldMk cId="357026024" sldId="371"/>
            <ac:spMk id="2" creationId="{00000000-0000-0000-0000-000000000000}"/>
          </ac:spMkLst>
        </pc:spChg>
        <pc:spChg chg="mod">
          <ac:chgData name="Mohit Gupta (CANADA)" userId="21cbd873-977b-46b9-9e93-78c688961a76" providerId="ADAL" clId="{8EFD11A5-FCDA-4CF2-8721-F795B64FC4F7}" dt="2018-05-11T20:00:17.450" v="93" actId="207"/>
          <ac:spMkLst>
            <pc:docMk/>
            <pc:sldMk cId="357026024" sldId="371"/>
            <ac:spMk id="3" creationId="{00000000-0000-0000-0000-000000000000}"/>
          </ac:spMkLst>
        </pc:spChg>
        <pc:graphicFrameChg chg="mod">
          <ac:chgData name="Mohit Gupta (CANADA)" userId="21cbd873-977b-46b9-9e93-78c688961a76" providerId="ADAL" clId="{8EFD11A5-FCDA-4CF2-8721-F795B64FC4F7}" dt="2018-05-11T20:00:17.450" v="93" actId="207"/>
          <ac:graphicFrameMkLst>
            <pc:docMk/>
            <pc:sldMk cId="357026024" sldId="371"/>
            <ac:graphicFrameMk id="5" creationId="{00000000-0000-0000-0000-000000000000}"/>
          </ac:graphicFrameMkLst>
        </pc:graphicFrameChg>
      </pc:sldChg>
      <pc:sldChg chg="modSp add ord">
        <pc:chgData name="Mohit Gupta (CANADA)" userId="21cbd873-977b-46b9-9e93-78c688961a76" providerId="ADAL" clId="{8EFD11A5-FCDA-4CF2-8721-F795B64FC4F7}" dt="2018-05-11T20:00:47.239" v="114" actId="20577"/>
        <pc:sldMkLst>
          <pc:docMk/>
          <pc:sldMk cId="2906647977" sldId="372"/>
        </pc:sldMkLst>
        <pc:spChg chg="mod">
          <ac:chgData name="Mohit Gupta (CANADA)" userId="21cbd873-977b-46b9-9e93-78c688961a76" providerId="ADAL" clId="{8EFD11A5-FCDA-4CF2-8721-F795B64FC4F7}" dt="2018-05-11T20:00:47.239" v="114" actId="20577"/>
          <ac:spMkLst>
            <pc:docMk/>
            <pc:sldMk cId="2906647977" sldId="372"/>
            <ac:spMk id="2" creationId="{00000000-0000-0000-0000-000000000000}"/>
          </ac:spMkLst>
        </pc:spChg>
        <pc:spChg chg="mod">
          <ac:chgData name="Mohit Gupta (CANADA)" userId="21cbd873-977b-46b9-9e93-78c688961a76" providerId="ADAL" clId="{8EFD11A5-FCDA-4CF2-8721-F795B64FC4F7}" dt="2018-05-11T20:00:22.939" v="94" actId="207"/>
          <ac:spMkLst>
            <pc:docMk/>
            <pc:sldMk cId="2906647977" sldId="372"/>
            <ac:spMk id="3" creationId="{00000000-0000-0000-0000-000000000000}"/>
          </ac:spMkLst>
        </pc:spChg>
      </pc:sldChg>
      <pc:sldChg chg="modSp add ord modNotes">
        <pc:chgData name="Mohit Gupta (CANADA)" userId="21cbd873-977b-46b9-9e93-78c688961a76" providerId="ADAL" clId="{8EFD11A5-FCDA-4CF2-8721-F795B64FC4F7}" dt="2018-05-11T20:01:13.343" v="121" actId="20577"/>
        <pc:sldMkLst>
          <pc:docMk/>
          <pc:sldMk cId="246995223" sldId="373"/>
        </pc:sldMkLst>
        <pc:spChg chg="mod">
          <ac:chgData name="Mohit Gupta (CANADA)" userId="21cbd873-977b-46b9-9e93-78c688961a76" providerId="ADAL" clId="{8EFD11A5-FCDA-4CF2-8721-F795B64FC4F7}" dt="2018-05-11T20:00:47.869" v="115" actId="20577"/>
          <ac:spMkLst>
            <pc:docMk/>
            <pc:sldMk cId="246995223" sldId="373"/>
            <ac:spMk id="2" creationId="{00000000-0000-0000-0000-000000000000}"/>
          </ac:spMkLst>
        </pc:spChg>
        <pc:spChg chg="mod">
          <ac:chgData name="Mohit Gupta (CANADA)" userId="21cbd873-977b-46b9-9e93-78c688961a76" providerId="ADAL" clId="{8EFD11A5-FCDA-4CF2-8721-F795B64FC4F7}" dt="2018-05-11T20:00:34.485" v="95" actId="207"/>
          <ac:spMkLst>
            <pc:docMk/>
            <pc:sldMk cId="246995223" sldId="373"/>
            <ac:spMk id="3" creationId="{00000000-0000-0000-0000-000000000000}"/>
          </ac:spMkLst>
        </pc:spChg>
        <pc:spChg chg="mod">
          <ac:chgData name="Mohit Gupta (CANADA)" userId="21cbd873-977b-46b9-9e93-78c688961a76" providerId="ADAL" clId="{8EFD11A5-FCDA-4CF2-8721-F795B64FC4F7}" dt="2018-05-11T20:00:34.485" v="95" actId="207"/>
          <ac:spMkLst>
            <pc:docMk/>
            <pc:sldMk cId="246995223" sldId="373"/>
            <ac:spMk id="5" creationId="{00000000-0000-0000-0000-000000000000}"/>
          </ac:spMkLst>
        </pc:spChg>
        <pc:graphicFrameChg chg="mod modGraphic">
          <ac:chgData name="Mohit Gupta (CANADA)" userId="21cbd873-977b-46b9-9e93-78c688961a76" providerId="ADAL" clId="{8EFD11A5-FCDA-4CF2-8721-F795B64FC4F7}" dt="2018-05-11T20:01:13.343" v="121" actId="20577"/>
          <ac:graphicFrameMkLst>
            <pc:docMk/>
            <pc:sldMk cId="246995223" sldId="373"/>
            <ac:graphicFrameMk id="4" creationId="{00000000-0000-0000-0000-000000000000}"/>
          </ac:graphicFrameMkLst>
        </pc:graphicFrameChg>
      </pc:sldChg>
      <pc:sldChg chg="modSp add ord">
        <pc:chgData name="Mohit Gupta (CANADA)" userId="21cbd873-977b-46b9-9e93-78c688961a76" providerId="ADAL" clId="{8EFD11A5-FCDA-4CF2-8721-F795B64FC4F7}" dt="2018-05-11T20:01:18.968" v="122" actId="207"/>
        <pc:sldMkLst>
          <pc:docMk/>
          <pc:sldMk cId="679185868" sldId="374"/>
        </pc:sldMkLst>
        <pc:spChg chg="mod">
          <ac:chgData name="Mohit Gupta (CANADA)" userId="21cbd873-977b-46b9-9e93-78c688961a76" providerId="ADAL" clId="{8EFD11A5-FCDA-4CF2-8721-F795B64FC4F7}" dt="2018-05-11T20:01:18.968" v="122" actId="207"/>
          <ac:spMkLst>
            <pc:docMk/>
            <pc:sldMk cId="679185868" sldId="374"/>
            <ac:spMk id="2" creationId="{00000000-0000-0000-0000-000000000000}"/>
          </ac:spMkLst>
        </pc:spChg>
        <pc:spChg chg="mod">
          <ac:chgData name="Mohit Gupta (CANADA)" userId="21cbd873-977b-46b9-9e93-78c688961a76" providerId="ADAL" clId="{8EFD11A5-FCDA-4CF2-8721-F795B64FC4F7}" dt="2018-05-11T20:01:18.968" v="122" actId="207"/>
          <ac:spMkLst>
            <pc:docMk/>
            <pc:sldMk cId="679185868" sldId="374"/>
            <ac:spMk id="3" creationId="{00000000-0000-0000-0000-000000000000}"/>
          </ac:spMkLst>
        </pc:spChg>
      </pc:sldChg>
      <pc:sldChg chg="modSp add ord modNotes">
        <pc:chgData name="Mohit Gupta (CANADA)" userId="21cbd873-977b-46b9-9e93-78c688961a76" providerId="ADAL" clId="{8EFD11A5-FCDA-4CF2-8721-F795B64FC4F7}" dt="2018-05-11T20:01:25.365" v="123" actId="207"/>
        <pc:sldMkLst>
          <pc:docMk/>
          <pc:sldMk cId="3380320076" sldId="375"/>
        </pc:sldMkLst>
        <pc:spChg chg="mod">
          <ac:chgData name="Mohit Gupta (CANADA)" userId="21cbd873-977b-46b9-9e93-78c688961a76" providerId="ADAL" clId="{8EFD11A5-FCDA-4CF2-8721-F795B64FC4F7}" dt="2018-05-11T20:01:25.365" v="123" actId="207"/>
          <ac:spMkLst>
            <pc:docMk/>
            <pc:sldMk cId="3380320076" sldId="375"/>
            <ac:spMk id="2" creationId="{00000000-0000-0000-0000-000000000000}"/>
          </ac:spMkLst>
        </pc:spChg>
        <pc:spChg chg="mod">
          <ac:chgData name="Mohit Gupta (CANADA)" userId="21cbd873-977b-46b9-9e93-78c688961a76" providerId="ADAL" clId="{8EFD11A5-FCDA-4CF2-8721-F795B64FC4F7}" dt="2018-05-11T20:01:25.365" v="123" actId="207"/>
          <ac:spMkLst>
            <pc:docMk/>
            <pc:sldMk cId="3380320076" sldId="375"/>
            <ac:spMk id="3" creationId="{00000000-0000-0000-0000-000000000000}"/>
          </ac:spMkLst>
        </pc:spChg>
      </pc:sldChg>
      <pc:sldChg chg="modSp add ord">
        <pc:chgData name="Mohit Gupta (CANADA)" userId="21cbd873-977b-46b9-9e93-78c688961a76" providerId="ADAL" clId="{8EFD11A5-FCDA-4CF2-8721-F795B64FC4F7}" dt="2018-05-11T20:01:31.190" v="124" actId="207"/>
        <pc:sldMkLst>
          <pc:docMk/>
          <pc:sldMk cId="1392795801" sldId="376"/>
        </pc:sldMkLst>
        <pc:spChg chg="mod">
          <ac:chgData name="Mohit Gupta (CANADA)" userId="21cbd873-977b-46b9-9e93-78c688961a76" providerId="ADAL" clId="{8EFD11A5-FCDA-4CF2-8721-F795B64FC4F7}" dt="2018-05-11T20:01:31.190" v="124" actId="207"/>
          <ac:spMkLst>
            <pc:docMk/>
            <pc:sldMk cId="1392795801" sldId="376"/>
            <ac:spMk id="2" creationId="{00000000-0000-0000-0000-000000000000}"/>
          </ac:spMkLst>
        </pc:spChg>
        <pc:spChg chg="mod">
          <ac:chgData name="Mohit Gupta (CANADA)" userId="21cbd873-977b-46b9-9e93-78c688961a76" providerId="ADAL" clId="{8EFD11A5-FCDA-4CF2-8721-F795B64FC4F7}" dt="2018-05-11T20:01:31.190" v="124" actId="207"/>
          <ac:spMkLst>
            <pc:docMk/>
            <pc:sldMk cId="1392795801" sldId="376"/>
            <ac:spMk id="3" creationId="{00000000-0000-0000-0000-000000000000}"/>
          </ac:spMkLst>
        </pc:spChg>
      </pc:sldChg>
      <pc:sldChg chg="modSp add ord">
        <pc:chgData name="Mohit Gupta (CANADA)" userId="21cbd873-977b-46b9-9e93-78c688961a76" providerId="ADAL" clId="{8EFD11A5-FCDA-4CF2-8721-F795B64FC4F7}" dt="2018-05-11T20:01:39.009" v="125" actId="207"/>
        <pc:sldMkLst>
          <pc:docMk/>
          <pc:sldMk cId="1430921757" sldId="377"/>
        </pc:sldMkLst>
        <pc:spChg chg="mod">
          <ac:chgData name="Mohit Gupta (CANADA)" userId="21cbd873-977b-46b9-9e93-78c688961a76" providerId="ADAL" clId="{8EFD11A5-FCDA-4CF2-8721-F795B64FC4F7}" dt="2018-05-11T20:01:39.009" v="125" actId="207"/>
          <ac:spMkLst>
            <pc:docMk/>
            <pc:sldMk cId="1430921757" sldId="377"/>
            <ac:spMk id="2" creationId="{00000000-0000-0000-0000-000000000000}"/>
          </ac:spMkLst>
        </pc:spChg>
        <pc:spChg chg="mod">
          <ac:chgData name="Mohit Gupta (CANADA)" userId="21cbd873-977b-46b9-9e93-78c688961a76" providerId="ADAL" clId="{8EFD11A5-FCDA-4CF2-8721-F795B64FC4F7}" dt="2018-05-11T20:01:39.009" v="125" actId="207"/>
          <ac:spMkLst>
            <pc:docMk/>
            <pc:sldMk cId="1430921757" sldId="377"/>
            <ac:spMk id="3" creationId="{00000000-0000-0000-0000-000000000000}"/>
          </ac:spMkLst>
        </pc:spChg>
      </pc:sldChg>
      <pc:sldChg chg="modSp add ord modNotes">
        <pc:chgData name="Mohit Gupta (CANADA)" userId="21cbd873-977b-46b9-9e93-78c688961a76" providerId="ADAL" clId="{8EFD11A5-FCDA-4CF2-8721-F795B64FC4F7}" dt="2018-05-11T20:01:58.740" v="126" actId="207"/>
        <pc:sldMkLst>
          <pc:docMk/>
          <pc:sldMk cId="1896231417" sldId="378"/>
        </pc:sldMkLst>
        <pc:spChg chg="mod">
          <ac:chgData name="Mohit Gupta (CANADA)" userId="21cbd873-977b-46b9-9e93-78c688961a76" providerId="ADAL" clId="{8EFD11A5-FCDA-4CF2-8721-F795B64FC4F7}" dt="2018-05-11T20:01:58.740" v="126" actId="207"/>
          <ac:spMkLst>
            <pc:docMk/>
            <pc:sldMk cId="1896231417" sldId="378"/>
            <ac:spMk id="2" creationId="{00000000-0000-0000-0000-000000000000}"/>
          </ac:spMkLst>
        </pc:spChg>
        <pc:spChg chg="mod">
          <ac:chgData name="Mohit Gupta (CANADA)" userId="21cbd873-977b-46b9-9e93-78c688961a76" providerId="ADAL" clId="{8EFD11A5-FCDA-4CF2-8721-F795B64FC4F7}" dt="2018-05-11T20:01:58.740" v="126" actId="207"/>
          <ac:spMkLst>
            <pc:docMk/>
            <pc:sldMk cId="1896231417" sldId="378"/>
            <ac:spMk id="3" creationId="{00000000-0000-0000-0000-000000000000}"/>
          </ac:spMkLst>
        </pc:spChg>
      </pc:sldChg>
      <pc:sldChg chg="modSp add ord modNotes">
        <pc:chgData name="Mohit Gupta (CANADA)" userId="21cbd873-977b-46b9-9e93-78c688961a76" providerId="ADAL" clId="{8EFD11A5-FCDA-4CF2-8721-F795B64FC4F7}" dt="2018-05-11T20:02:08.398" v="127" actId="207"/>
        <pc:sldMkLst>
          <pc:docMk/>
          <pc:sldMk cId="2064668851" sldId="379"/>
        </pc:sldMkLst>
        <pc:spChg chg="mod">
          <ac:chgData name="Mohit Gupta (CANADA)" userId="21cbd873-977b-46b9-9e93-78c688961a76" providerId="ADAL" clId="{8EFD11A5-FCDA-4CF2-8721-F795B64FC4F7}" dt="2018-05-11T20:02:08.398" v="127" actId="207"/>
          <ac:spMkLst>
            <pc:docMk/>
            <pc:sldMk cId="2064668851" sldId="379"/>
            <ac:spMk id="2" creationId="{00000000-0000-0000-0000-000000000000}"/>
          </ac:spMkLst>
        </pc:spChg>
        <pc:spChg chg="mod">
          <ac:chgData name="Mohit Gupta (CANADA)" userId="21cbd873-977b-46b9-9e93-78c688961a76" providerId="ADAL" clId="{8EFD11A5-FCDA-4CF2-8721-F795B64FC4F7}" dt="2018-05-11T20:02:08.398" v="127" actId="207"/>
          <ac:spMkLst>
            <pc:docMk/>
            <pc:sldMk cId="2064668851" sldId="379"/>
            <ac:spMk id="3" creationId="{00000000-0000-0000-0000-000000000000}"/>
          </ac:spMkLst>
        </pc:spChg>
      </pc:sldChg>
      <pc:sldChg chg="modSp add ord">
        <pc:chgData name="Mohit Gupta (CANADA)" userId="21cbd873-977b-46b9-9e93-78c688961a76" providerId="ADAL" clId="{8EFD11A5-FCDA-4CF2-8721-F795B64FC4F7}" dt="2018-05-11T20:02:42.746" v="130" actId="20577"/>
        <pc:sldMkLst>
          <pc:docMk/>
          <pc:sldMk cId="1360417925" sldId="380"/>
        </pc:sldMkLst>
        <pc:spChg chg="mod">
          <ac:chgData name="Mohit Gupta (CANADA)" userId="21cbd873-977b-46b9-9e93-78c688961a76" providerId="ADAL" clId="{8EFD11A5-FCDA-4CF2-8721-F795B64FC4F7}" dt="2018-05-11T20:02:14.713" v="128" actId="207"/>
          <ac:spMkLst>
            <pc:docMk/>
            <pc:sldMk cId="1360417925" sldId="380"/>
            <ac:spMk id="2" creationId="{00000000-0000-0000-0000-000000000000}"/>
          </ac:spMkLst>
        </pc:spChg>
        <pc:spChg chg="mod">
          <ac:chgData name="Mohit Gupta (CANADA)" userId="21cbd873-977b-46b9-9e93-78c688961a76" providerId="ADAL" clId="{8EFD11A5-FCDA-4CF2-8721-F795B64FC4F7}" dt="2018-05-11T20:02:42.746" v="130" actId="20577"/>
          <ac:spMkLst>
            <pc:docMk/>
            <pc:sldMk cId="1360417925" sldId="380"/>
            <ac:spMk id="3" creationId="{00000000-0000-0000-0000-000000000000}"/>
          </ac:spMkLst>
        </pc:spChg>
      </pc:sldChg>
      <pc:sldChg chg="modSp add ord modTransition">
        <pc:chgData name="Mohit Gupta (CANADA)" userId="21cbd873-977b-46b9-9e93-78c688961a76" providerId="ADAL" clId="{8EFD11A5-FCDA-4CF2-8721-F795B64FC4F7}" dt="2018-05-11T20:03:47.882" v="133"/>
        <pc:sldMkLst>
          <pc:docMk/>
          <pc:sldMk cId="221059923" sldId="381"/>
        </pc:sldMkLst>
        <pc:spChg chg="mod">
          <ac:chgData name="Mohit Gupta (CANADA)" userId="21cbd873-977b-46b9-9e93-78c688961a76" providerId="ADAL" clId="{8EFD11A5-FCDA-4CF2-8721-F795B64FC4F7}" dt="2018-05-11T20:02:51.090" v="131" actId="207"/>
          <ac:spMkLst>
            <pc:docMk/>
            <pc:sldMk cId="221059923" sldId="381"/>
            <ac:spMk id="2" creationId="{00000000-0000-0000-0000-000000000000}"/>
          </ac:spMkLst>
        </pc:spChg>
        <pc:spChg chg="mod">
          <ac:chgData name="Mohit Gupta (CANADA)" userId="21cbd873-977b-46b9-9e93-78c688961a76" providerId="ADAL" clId="{8EFD11A5-FCDA-4CF2-8721-F795B64FC4F7}" dt="2018-05-11T20:02:51.090" v="131" actId="207"/>
          <ac:spMkLst>
            <pc:docMk/>
            <pc:sldMk cId="221059923" sldId="381"/>
            <ac:spMk id="3" creationId="{00000000-0000-0000-0000-000000000000}"/>
          </ac:spMkLst>
        </pc:spChg>
        <pc:spChg chg="mod">
          <ac:chgData name="Mohit Gupta (CANADA)" userId="21cbd873-977b-46b9-9e93-78c688961a76" providerId="ADAL" clId="{8EFD11A5-FCDA-4CF2-8721-F795B64FC4F7}" dt="2018-05-11T20:02:51.090" v="131" actId="207"/>
          <ac:spMkLst>
            <pc:docMk/>
            <pc:sldMk cId="221059923" sldId="381"/>
            <ac:spMk id="4" creationId="{00000000-0000-0000-0000-000000000000}"/>
          </ac:spMkLst>
        </pc:spChg>
        <pc:picChg chg="mod">
          <ac:chgData name="Mohit Gupta (CANADA)" userId="21cbd873-977b-46b9-9e93-78c688961a76" providerId="ADAL" clId="{8EFD11A5-FCDA-4CF2-8721-F795B64FC4F7}" dt="2018-05-11T20:02:51.090" v="131" actId="207"/>
          <ac:picMkLst>
            <pc:docMk/>
            <pc:sldMk cId="221059923" sldId="381"/>
            <ac:picMk id="1026" creationId="{00000000-0000-0000-0000-000000000000}"/>
          </ac:picMkLst>
        </pc:picChg>
      </pc:sldChg>
      <pc:sldChg chg="modSp add ord modTransition">
        <pc:chgData name="Mohit Gupta (CANADA)" userId="21cbd873-977b-46b9-9e93-78c688961a76" providerId="ADAL" clId="{8EFD11A5-FCDA-4CF2-8721-F795B64FC4F7}" dt="2018-05-11T20:03:47.882" v="133"/>
        <pc:sldMkLst>
          <pc:docMk/>
          <pc:sldMk cId="318361163" sldId="382"/>
        </pc:sldMkLst>
        <pc:spChg chg="mod">
          <ac:chgData name="Mohit Gupta (CANADA)" userId="21cbd873-977b-46b9-9e93-78c688961a76" providerId="ADAL" clId="{8EFD11A5-FCDA-4CF2-8721-F795B64FC4F7}" dt="2018-05-11T20:02:58.432" v="132" actId="207"/>
          <ac:spMkLst>
            <pc:docMk/>
            <pc:sldMk cId="318361163" sldId="382"/>
            <ac:spMk id="2" creationId="{00000000-0000-0000-0000-000000000000}"/>
          </ac:spMkLst>
        </pc:spChg>
        <pc:spChg chg="mod">
          <ac:chgData name="Mohit Gupta (CANADA)" userId="21cbd873-977b-46b9-9e93-78c688961a76" providerId="ADAL" clId="{8EFD11A5-FCDA-4CF2-8721-F795B64FC4F7}" dt="2018-05-11T20:02:58.432" v="132" actId="207"/>
          <ac:spMkLst>
            <pc:docMk/>
            <pc:sldMk cId="318361163" sldId="382"/>
            <ac:spMk id="3" creationId="{00000000-0000-0000-0000-000000000000}"/>
          </ac:spMkLst>
        </pc:spChg>
        <pc:picChg chg="mod">
          <ac:chgData name="Mohit Gupta (CANADA)" userId="21cbd873-977b-46b9-9e93-78c688961a76" providerId="ADAL" clId="{8EFD11A5-FCDA-4CF2-8721-F795B64FC4F7}" dt="2018-05-11T20:02:58.432" v="132" actId="207"/>
          <ac:picMkLst>
            <pc:docMk/>
            <pc:sldMk cId="318361163" sldId="382"/>
            <ac:picMk id="2050" creationId="{00000000-0000-0000-0000-000000000000}"/>
          </ac:picMkLst>
        </pc:picChg>
      </pc:sldChg>
      <pc:sldChg chg="modSp add ord modNotes">
        <pc:chgData name="Mohit Gupta (CANADA)" userId="21cbd873-977b-46b9-9e93-78c688961a76" providerId="ADAL" clId="{8EFD11A5-FCDA-4CF2-8721-F795B64FC4F7}" dt="2018-05-11T20:04:21.052" v="141" actId="20577"/>
        <pc:sldMkLst>
          <pc:docMk/>
          <pc:sldMk cId="2919893748" sldId="383"/>
        </pc:sldMkLst>
        <pc:spChg chg="mod">
          <ac:chgData name="Mohit Gupta (CANADA)" userId="21cbd873-977b-46b9-9e93-78c688961a76" providerId="ADAL" clId="{8EFD11A5-FCDA-4CF2-8721-F795B64FC4F7}" dt="2018-05-11T20:03:56.956" v="134" actId="207"/>
          <ac:spMkLst>
            <pc:docMk/>
            <pc:sldMk cId="2919893748" sldId="383"/>
            <ac:spMk id="2" creationId="{00000000-0000-0000-0000-000000000000}"/>
          </ac:spMkLst>
        </pc:spChg>
        <pc:spChg chg="mod">
          <ac:chgData name="Mohit Gupta (CANADA)" userId="21cbd873-977b-46b9-9e93-78c688961a76" providerId="ADAL" clId="{8EFD11A5-FCDA-4CF2-8721-F795B64FC4F7}" dt="2018-05-11T20:04:21.052" v="141" actId="20577"/>
          <ac:spMkLst>
            <pc:docMk/>
            <pc:sldMk cId="2919893748" sldId="383"/>
            <ac:spMk id="3" creationId="{00000000-0000-0000-0000-000000000000}"/>
          </ac:spMkLst>
        </pc:spChg>
      </pc:sldChg>
      <pc:sldChg chg="modSp add ord modNotes">
        <pc:chgData name="Mohit Gupta (CANADA)" userId="21cbd873-977b-46b9-9e93-78c688961a76" providerId="ADAL" clId="{8EFD11A5-FCDA-4CF2-8721-F795B64FC4F7}" dt="2018-05-11T20:05:40.937" v="148" actId="20577"/>
        <pc:sldMkLst>
          <pc:docMk/>
          <pc:sldMk cId="1923969151" sldId="384"/>
        </pc:sldMkLst>
        <pc:spChg chg="mod">
          <ac:chgData name="Mohit Gupta (CANADA)" userId="21cbd873-977b-46b9-9e93-78c688961a76" providerId="ADAL" clId="{8EFD11A5-FCDA-4CF2-8721-F795B64FC4F7}" dt="2018-05-11T20:04:26.667" v="142" actId="207"/>
          <ac:spMkLst>
            <pc:docMk/>
            <pc:sldMk cId="1923969151" sldId="384"/>
            <ac:spMk id="2" creationId="{00000000-0000-0000-0000-000000000000}"/>
          </ac:spMkLst>
        </pc:spChg>
        <pc:spChg chg="mod">
          <ac:chgData name="Mohit Gupta (CANADA)" userId="21cbd873-977b-46b9-9e93-78c688961a76" providerId="ADAL" clId="{8EFD11A5-FCDA-4CF2-8721-F795B64FC4F7}" dt="2018-05-11T20:05:40.937" v="148" actId="20577"/>
          <ac:spMkLst>
            <pc:docMk/>
            <pc:sldMk cId="1923969151" sldId="384"/>
            <ac:spMk id="3" creationId="{00000000-0000-0000-0000-000000000000}"/>
          </ac:spMkLst>
        </pc:spChg>
      </pc:sldChg>
      <pc:sldChg chg="modSp add ord modNotes">
        <pc:chgData name="Mohit Gupta (CANADA)" userId="21cbd873-977b-46b9-9e93-78c688961a76" providerId="ADAL" clId="{8EFD11A5-FCDA-4CF2-8721-F795B64FC4F7}" dt="2018-05-11T20:05:48.157" v="149" actId="207"/>
        <pc:sldMkLst>
          <pc:docMk/>
          <pc:sldMk cId="2151149849" sldId="385"/>
        </pc:sldMkLst>
        <pc:spChg chg="mod">
          <ac:chgData name="Mohit Gupta (CANADA)" userId="21cbd873-977b-46b9-9e93-78c688961a76" providerId="ADAL" clId="{8EFD11A5-FCDA-4CF2-8721-F795B64FC4F7}" dt="2018-05-11T20:05:48.157" v="149" actId="207"/>
          <ac:spMkLst>
            <pc:docMk/>
            <pc:sldMk cId="2151149849" sldId="385"/>
            <ac:spMk id="2" creationId="{00000000-0000-0000-0000-000000000000}"/>
          </ac:spMkLst>
        </pc:spChg>
        <pc:spChg chg="mod">
          <ac:chgData name="Mohit Gupta (CANADA)" userId="21cbd873-977b-46b9-9e93-78c688961a76" providerId="ADAL" clId="{8EFD11A5-FCDA-4CF2-8721-F795B64FC4F7}" dt="2018-05-11T20:05:48.157" v="149" actId="207"/>
          <ac:spMkLst>
            <pc:docMk/>
            <pc:sldMk cId="2151149849" sldId="385"/>
            <ac:spMk id="3" creationId="{00000000-0000-0000-0000-000000000000}"/>
          </ac:spMkLst>
        </pc:spChg>
      </pc:sldChg>
      <pc:sldChg chg="modSp add ord modNotes">
        <pc:chgData name="Mohit Gupta (CANADA)" userId="21cbd873-977b-46b9-9e93-78c688961a76" providerId="ADAL" clId="{8EFD11A5-FCDA-4CF2-8721-F795B64FC4F7}" dt="2018-05-11T20:05:57.535" v="150" actId="207"/>
        <pc:sldMkLst>
          <pc:docMk/>
          <pc:sldMk cId="2736168847" sldId="386"/>
        </pc:sldMkLst>
        <pc:spChg chg="mod">
          <ac:chgData name="Mohit Gupta (CANADA)" userId="21cbd873-977b-46b9-9e93-78c688961a76" providerId="ADAL" clId="{8EFD11A5-FCDA-4CF2-8721-F795B64FC4F7}" dt="2018-05-11T20:05:57.535" v="150" actId="207"/>
          <ac:spMkLst>
            <pc:docMk/>
            <pc:sldMk cId="2736168847" sldId="386"/>
            <ac:spMk id="2" creationId="{00000000-0000-0000-0000-000000000000}"/>
          </ac:spMkLst>
        </pc:spChg>
        <pc:spChg chg="mod">
          <ac:chgData name="Mohit Gupta (CANADA)" userId="21cbd873-977b-46b9-9e93-78c688961a76" providerId="ADAL" clId="{8EFD11A5-FCDA-4CF2-8721-F795B64FC4F7}" dt="2018-05-11T20:05:57.535" v="150" actId="207"/>
          <ac:spMkLst>
            <pc:docMk/>
            <pc:sldMk cId="2736168847" sldId="386"/>
            <ac:spMk id="3" creationId="{00000000-0000-0000-0000-000000000000}"/>
          </ac:spMkLst>
        </pc:spChg>
      </pc:sldChg>
      <pc:sldChg chg="modSp add ord">
        <pc:chgData name="Mohit Gupta (CANADA)" userId="21cbd873-977b-46b9-9e93-78c688961a76" providerId="ADAL" clId="{8EFD11A5-FCDA-4CF2-8721-F795B64FC4F7}" dt="2018-05-11T20:06:06.640" v="151" actId="207"/>
        <pc:sldMkLst>
          <pc:docMk/>
          <pc:sldMk cId="2562779876" sldId="387"/>
        </pc:sldMkLst>
        <pc:spChg chg="mod">
          <ac:chgData name="Mohit Gupta (CANADA)" userId="21cbd873-977b-46b9-9e93-78c688961a76" providerId="ADAL" clId="{8EFD11A5-FCDA-4CF2-8721-F795B64FC4F7}" dt="2018-05-11T20:06:06.640" v="151" actId="207"/>
          <ac:spMkLst>
            <pc:docMk/>
            <pc:sldMk cId="2562779876" sldId="387"/>
            <ac:spMk id="2" creationId="{00000000-0000-0000-0000-000000000000}"/>
          </ac:spMkLst>
        </pc:spChg>
        <pc:spChg chg="mod">
          <ac:chgData name="Mohit Gupta (CANADA)" userId="21cbd873-977b-46b9-9e93-78c688961a76" providerId="ADAL" clId="{8EFD11A5-FCDA-4CF2-8721-F795B64FC4F7}" dt="2018-05-11T20:06:06.640" v="151" actId="207"/>
          <ac:spMkLst>
            <pc:docMk/>
            <pc:sldMk cId="2562779876" sldId="387"/>
            <ac:spMk id="3" creationId="{00000000-0000-0000-0000-000000000000}"/>
          </ac:spMkLst>
        </pc:spChg>
      </pc:sldChg>
      <pc:sldChg chg="modSp add ord">
        <pc:chgData name="Mohit Gupta (CANADA)" userId="21cbd873-977b-46b9-9e93-78c688961a76" providerId="ADAL" clId="{8EFD11A5-FCDA-4CF2-8721-F795B64FC4F7}" dt="2018-05-11T20:06:17.053" v="152" actId="207"/>
        <pc:sldMkLst>
          <pc:docMk/>
          <pc:sldMk cId="3535898348" sldId="388"/>
        </pc:sldMkLst>
        <pc:spChg chg="mod">
          <ac:chgData name="Mohit Gupta (CANADA)" userId="21cbd873-977b-46b9-9e93-78c688961a76" providerId="ADAL" clId="{8EFD11A5-FCDA-4CF2-8721-F795B64FC4F7}" dt="2018-05-11T20:06:17.053" v="152" actId="207"/>
          <ac:spMkLst>
            <pc:docMk/>
            <pc:sldMk cId="3535898348" sldId="388"/>
            <ac:spMk id="4" creationId="{00000000-0000-0000-0000-000000000000}"/>
          </ac:spMkLst>
        </pc:spChg>
        <pc:spChg chg="mod">
          <ac:chgData name="Mohit Gupta (CANADA)" userId="21cbd873-977b-46b9-9e93-78c688961a76" providerId="ADAL" clId="{8EFD11A5-FCDA-4CF2-8721-F795B64FC4F7}" dt="2018-05-11T20:06:17.053" v="152" actId="207"/>
          <ac:spMkLst>
            <pc:docMk/>
            <pc:sldMk cId="3535898348" sldId="388"/>
            <ac:spMk id="5" creationId="{00000000-0000-0000-0000-000000000000}"/>
          </ac:spMkLst>
        </pc:spChg>
      </pc:sldChg>
      <pc:sldChg chg="modSp add ord modNotes">
        <pc:chgData name="Mohit Gupta (CANADA)" userId="21cbd873-977b-46b9-9e93-78c688961a76" providerId="ADAL" clId="{8EFD11A5-FCDA-4CF2-8721-F795B64FC4F7}" dt="2018-05-11T20:06:34.072" v="153" actId="207"/>
        <pc:sldMkLst>
          <pc:docMk/>
          <pc:sldMk cId="845716348" sldId="389"/>
        </pc:sldMkLst>
        <pc:spChg chg="mod">
          <ac:chgData name="Mohit Gupta (CANADA)" userId="21cbd873-977b-46b9-9e93-78c688961a76" providerId="ADAL" clId="{8EFD11A5-FCDA-4CF2-8721-F795B64FC4F7}" dt="2018-05-11T20:06:34.072" v="153" actId="207"/>
          <ac:spMkLst>
            <pc:docMk/>
            <pc:sldMk cId="845716348" sldId="389"/>
            <ac:spMk id="2" creationId="{00000000-0000-0000-0000-000000000000}"/>
          </ac:spMkLst>
        </pc:spChg>
        <pc:spChg chg="mod">
          <ac:chgData name="Mohit Gupta (CANADA)" userId="21cbd873-977b-46b9-9e93-78c688961a76" providerId="ADAL" clId="{8EFD11A5-FCDA-4CF2-8721-F795B64FC4F7}" dt="2018-05-11T20:06:34.072" v="153" actId="207"/>
          <ac:spMkLst>
            <pc:docMk/>
            <pc:sldMk cId="845716348" sldId="389"/>
            <ac:spMk id="3" creationId="{00000000-0000-0000-0000-000000000000}"/>
          </ac:spMkLst>
        </pc:spChg>
      </pc:sldChg>
      <pc:sldChg chg="modSp add ord">
        <pc:chgData name="Mohit Gupta (CANADA)" userId="21cbd873-977b-46b9-9e93-78c688961a76" providerId="ADAL" clId="{8EFD11A5-FCDA-4CF2-8721-F795B64FC4F7}" dt="2018-05-11T20:06:47.142" v="155" actId="207"/>
        <pc:sldMkLst>
          <pc:docMk/>
          <pc:sldMk cId="3684551672" sldId="390"/>
        </pc:sldMkLst>
        <pc:spChg chg="mod">
          <ac:chgData name="Mohit Gupta (CANADA)" userId="21cbd873-977b-46b9-9e93-78c688961a76" providerId="ADAL" clId="{8EFD11A5-FCDA-4CF2-8721-F795B64FC4F7}" dt="2018-05-11T20:06:47.142" v="155" actId="207"/>
          <ac:spMkLst>
            <pc:docMk/>
            <pc:sldMk cId="3684551672" sldId="390"/>
            <ac:spMk id="2" creationId="{00000000-0000-0000-0000-000000000000}"/>
          </ac:spMkLst>
        </pc:spChg>
        <pc:spChg chg="mod">
          <ac:chgData name="Mohit Gupta (CANADA)" userId="21cbd873-977b-46b9-9e93-78c688961a76" providerId="ADAL" clId="{8EFD11A5-FCDA-4CF2-8721-F795B64FC4F7}" dt="2018-05-11T20:06:47.142" v="155" actId="207"/>
          <ac:spMkLst>
            <pc:docMk/>
            <pc:sldMk cId="3684551672" sldId="390"/>
            <ac:spMk id="3" creationId="{00000000-0000-0000-0000-000000000000}"/>
          </ac:spMkLst>
        </pc:spChg>
      </pc:sldChg>
      <pc:sldChg chg="modSp add ord modNotes">
        <pc:chgData name="Mohit Gupta (CANADA)" userId="21cbd873-977b-46b9-9e93-78c688961a76" providerId="ADAL" clId="{8EFD11A5-FCDA-4CF2-8721-F795B64FC4F7}" dt="2018-05-11T20:08:07.577" v="359" actId="20577"/>
        <pc:sldMkLst>
          <pc:docMk/>
          <pc:sldMk cId="874928438" sldId="391"/>
        </pc:sldMkLst>
        <pc:spChg chg="mod">
          <ac:chgData name="Mohit Gupta (CANADA)" userId="21cbd873-977b-46b9-9e93-78c688961a76" providerId="ADAL" clId="{8EFD11A5-FCDA-4CF2-8721-F795B64FC4F7}" dt="2018-05-11T20:07:50.234" v="356" actId="207"/>
          <ac:spMkLst>
            <pc:docMk/>
            <pc:sldMk cId="874928438" sldId="391"/>
            <ac:spMk id="2" creationId="{00000000-0000-0000-0000-000000000000}"/>
          </ac:spMkLst>
        </pc:spChg>
        <pc:spChg chg="mod">
          <ac:chgData name="Mohit Gupta (CANADA)" userId="21cbd873-977b-46b9-9e93-78c688961a76" providerId="ADAL" clId="{8EFD11A5-FCDA-4CF2-8721-F795B64FC4F7}" dt="2018-05-11T20:08:07.577" v="359" actId="20577"/>
          <ac:spMkLst>
            <pc:docMk/>
            <pc:sldMk cId="874928438" sldId="391"/>
            <ac:spMk id="3" creationId="{00000000-0000-0000-0000-000000000000}"/>
          </ac:spMkLst>
        </pc:spChg>
      </pc:sldChg>
      <pc:sldChg chg="modSp add ord">
        <pc:chgData name="Mohit Gupta (CANADA)" userId="21cbd873-977b-46b9-9e93-78c688961a76" providerId="ADAL" clId="{8EFD11A5-FCDA-4CF2-8721-F795B64FC4F7}" dt="2018-05-11T20:08:14.785" v="360" actId="207"/>
        <pc:sldMkLst>
          <pc:docMk/>
          <pc:sldMk cId="3397372161" sldId="392"/>
        </pc:sldMkLst>
        <pc:spChg chg="mod">
          <ac:chgData name="Mohit Gupta (CANADA)" userId="21cbd873-977b-46b9-9e93-78c688961a76" providerId="ADAL" clId="{8EFD11A5-FCDA-4CF2-8721-F795B64FC4F7}" dt="2018-05-11T20:08:14.785" v="360" actId="207"/>
          <ac:spMkLst>
            <pc:docMk/>
            <pc:sldMk cId="3397372161" sldId="392"/>
            <ac:spMk id="2" creationId="{00000000-0000-0000-0000-000000000000}"/>
          </ac:spMkLst>
        </pc:spChg>
        <pc:spChg chg="mod">
          <ac:chgData name="Mohit Gupta (CANADA)" userId="21cbd873-977b-46b9-9e93-78c688961a76" providerId="ADAL" clId="{8EFD11A5-FCDA-4CF2-8721-F795B64FC4F7}" dt="2018-05-11T20:08:14.785" v="360" actId="207"/>
          <ac:spMkLst>
            <pc:docMk/>
            <pc:sldMk cId="3397372161" sldId="392"/>
            <ac:spMk id="3" creationId="{00000000-0000-0000-0000-000000000000}"/>
          </ac:spMkLst>
        </pc:spChg>
      </pc:sldChg>
      <pc:sldChg chg="modSp add ord">
        <pc:chgData name="Mohit Gupta (CANADA)" userId="21cbd873-977b-46b9-9e93-78c688961a76" providerId="ADAL" clId="{8EFD11A5-FCDA-4CF2-8721-F795B64FC4F7}" dt="2018-05-11T20:08:24.793" v="361" actId="207"/>
        <pc:sldMkLst>
          <pc:docMk/>
          <pc:sldMk cId="2695044775" sldId="393"/>
        </pc:sldMkLst>
        <pc:spChg chg="mod">
          <ac:chgData name="Mohit Gupta (CANADA)" userId="21cbd873-977b-46b9-9e93-78c688961a76" providerId="ADAL" clId="{8EFD11A5-FCDA-4CF2-8721-F795B64FC4F7}" dt="2018-05-11T20:08:24.793" v="361" actId="207"/>
          <ac:spMkLst>
            <pc:docMk/>
            <pc:sldMk cId="2695044775" sldId="393"/>
            <ac:spMk id="2" creationId="{00000000-0000-0000-0000-000000000000}"/>
          </ac:spMkLst>
        </pc:spChg>
        <pc:spChg chg="mod">
          <ac:chgData name="Mohit Gupta (CANADA)" userId="21cbd873-977b-46b9-9e93-78c688961a76" providerId="ADAL" clId="{8EFD11A5-FCDA-4CF2-8721-F795B64FC4F7}" dt="2018-05-11T20:08:24.793" v="361" actId="207"/>
          <ac:spMkLst>
            <pc:docMk/>
            <pc:sldMk cId="2695044775" sldId="393"/>
            <ac:spMk id="3" creationId="{00000000-0000-0000-0000-000000000000}"/>
          </ac:spMkLst>
        </pc:spChg>
      </pc:sldChg>
      <pc:sldChg chg="modSp add ord">
        <pc:chgData name="Mohit Gupta (CANADA)" userId="21cbd873-977b-46b9-9e93-78c688961a76" providerId="ADAL" clId="{8EFD11A5-FCDA-4CF2-8721-F795B64FC4F7}" dt="2018-05-11T20:08:39.382" v="366" actId="20577"/>
        <pc:sldMkLst>
          <pc:docMk/>
          <pc:sldMk cId="1489941424" sldId="394"/>
        </pc:sldMkLst>
        <pc:spChg chg="mod">
          <ac:chgData name="Mohit Gupta (CANADA)" userId="21cbd873-977b-46b9-9e93-78c688961a76" providerId="ADAL" clId="{8EFD11A5-FCDA-4CF2-8721-F795B64FC4F7}" dt="2018-05-11T20:08:31.485" v="362" actId="207"/>
          <ac:spMkLst>
            <pc:docMk/>
            <pc:sldMk cId="1489941424" sldId="394"/>
            <ac:spMk id="2" creationId="{00000000-0000-0000-0000-000000000000}"/>
          </ac:spMkLst>
        </pc:spChg>
        <pc:spChg chg="mod">
          <ac:chgData name="Mohit Gupta (CANADA)" userId="21cbd873-977b-46b9-9e93-78c688961a76" providerId="ADAL" clId="{8EFD11A5-FCDA-4CF2-8721-F795B64FC4F7}" dt="2018-05-11T20:08:39.382" v="366" actId="20577"/>
          <ac:spMkLst>
            <pc:docMk/>
            <pc:sldMk cId="1489941424" sldId="394"/>
            <ac:spMk id="3" creationId="{00000000-0000-0000-0000-000000000000}"/>
          </ac:spMkLst>
        </pc:spChg>
      </pc:sldChg>
      <pc:sldChg chg="modSp add ord modNotes">
        <pc:chgData name="Mohit Gupta (CANADA)" userId="21cbd873-977b-46b9-9e93-78c688961a76" providerId="ADAL" clId="{8EFD11A5-FCDA-4CF2-8721-F795B64FC4F7}" dt="2018-05-11T20:08:44.529" v="367" actId="207"/>
        <pc:sldMkLst>
          <pc:docMk/>
          <pc:sldMk cId="868137502" sldId="395"/>
        </pc:sldMkLst>
        <pc:spChg chg="mod">
          <ac:chgData name="Mohit Gupta (CANADA)" userId="21cbd873-977b-46b9-9e93-78c688961a76" providerId="ADAL" clId="{8EFD11A5-FCDA-4CF2-8721-F795B64FC4F7}" dt="2018-05-11T20:08:44.529" v="367" actId="207"/>
          <ac:spMkLst>
            <pc:docMk/>
            <pc:sldMk cId="868137502" sldId="395"/>
            <ac:spMk id="2" creationId="{00000000-0000-0000-0000-000000000000}"/>
          </ac:spMkLst>
        </pc:spChg>
        <pc:spChg chg="mod">
          <ac:chgData name="Mohit Gupta (CANADA)" userId="21cbd873-977b-46b9-9e93-78c688961a76" providerId="ADAL" clId="{8EFD11A5-FCDA-4CF2-8721-F795B64FC4F7}" dt="2018-05-11T20:08:44.529" v="367" actId="207"/>
          <ac:spMkLst>
            <pc:docMk/>
            <pc:sldMk cId="868137502" sldId="395"/>
            <ac:spMk id="3" creationId="{00000000-0000-0000-0000-000000000000}"/>
          </ac:spMkLst>
        </pc:spChg>
      </pc:sldChg>
      <pc:sldChg chg="modSp add ord">
        <pc:chgData name="Mohit Gupta (CANADA)" userId="21cbd873-977b-46b9-9e93-78c688961a76" providerId="ADAL" clId="{8EFD11A5-FCDA-4CF2-8721-F795B64FC4F7}" dt="2018-05-11T20:08:50.336" v="368" actId="207"/>
        <pc:sldMkLst>
          <pc:docMk/>
          <pc:sldMk cId="3801352401" sldId="396"/>
        </pc:sldMkLst>
        <pc:spChg chg="mod">
          <ac:chgData name="Mohit Gupta (CANADA)" userId="21cbd873-977b-46b9-9e93-78c688961a76" providerId="ADAL" clId="{8EFD11A5-FCDA-4CF2-8721-F795B64FC4F7}" dt="2018-05-11T20:08:50.336" v="368" actId="207"/>
          <ac:spMkLst>
            <pc:docMk/>
            <pc:sldMk cId="3801352401" sldId="396"/>
            <ac:spMk id="2" creationId="{00000000-0000-0000-0000-000000000000}"/>
          </ac:spMkLst>
        </pc:spChg>
        <pc:spChg chg="mod">
          <ac:chgData name="Mohit Gupta (CANADA)" userId="21cbd873-977b-46b9-9e93-78c688961a76" providerId="ADAL" clId="{8EFD11A5-FCDA-4CF2-8721-F795B64FC4F7}" dt="2018-05-11T20:08:50.336" v="368" actId="207"/>
          <ac:spMkLst>
            <pc:docMk/>
            <pc:sldMk cId="3801352401" sldId="396"/>
            <ac:spMk id="3" creationId="{00000000-0000-0000-0000-000000000000}"/>
          </ac:spMkLst>
        </pc:spChg>
      </pc:sldChg>
      <pc:sldChg chg="add ord modTransition">
        <pc:chgData name="Mohit Gupta (CANADA)" userId="21cbd873-977b-46b9-9e93-78c688961a76" providerId="ADAL" clId="{8EFD11A5-FCDA-4CF2-8721-F795B64FC4F7}" dt="2018-05-11T20:08:58.203" v="369"/>
        <pc:sldMkLst>
          <pc:docMk/>
          <pc:sldMk cId="189490863" sldId="397"/>
        </pc:sldMkLst>
      </pc:sldChg>
      <pc:sldChg chg="modSp add ord">
        <pc:chgData name="Mohit Gupta (CANADA)" userId="21cbd873-977b-46b9-9e93-78c688961a76" providerId="ADAL" clId="{8EFD11A5-FCDA-4CF2-8721-F795B64FC4F7}" dt="2018-05-11T20:09:12.901" v="382" actId="20577"/>
        <pc:sldMkLst>
          <pc:docMk/>
          <pc:sldMk cId="833958853" sldId="398"/>
        </pc:sldMkLst>
        <pc:spChg chg="mod">
          <ac:chgData name="Mohit Gupta (CANADA)" userId="21cbd873-977b-46b9-9e93-78c688961a76" providerId="ADAL" clId="{8EFD11A5-FCDA-4CF2-8721-F795B64FC4F7}" dt="2018-05-11T20:09:02.096" v="370" actId="207"/>
          <ac:spMkLst>
            <pc:docMk/>
            <pc:sldMk cId="833958853" sldId="398"/>
            <ac:spMk id="2" creationId="{00000000-0000-0000-0000-000000000000}"/>
          </ac:spMkLst>
        </pc:spChg>
        <pc:spChg chg="mod">
          <ac:chgData name="Mohit Gupta (CANADA)" userId="21cbd873-977b-46b9-9e93-78c688961a76" providerId="ADAL" clId="{8EFD11A5-FCDA-4CF2-8721-F795B64FC4F7}" dt="2018-05-11T20:09:12.901" v="382" actId="20577"/>
          <ac:spMkLst>
            <pc:docMk/>
            <pc:sldMk cId="833958853" sldId="398"/>
            <ac:spMk id="3" creationId="{00000000-0000-0000-0000-000000000000}"/>
          </ac:spMkLst>
        </pc:spChg>
      </pc:sldChg>
      <pc:sldChg chg="modSp add ord">
        <pc:chgData name="Mohit Gupta (CANADA)" userId="21cbd873-977b-46b9-9e93-78c688961a76" providerId="ADAL" clId="{8EFD11A5-FCDA-4CF2-8721-F795B64FC4F7}" dt="2018-05-11T20:09:24.009" v="383" actId="207"/>
        <pc:sldMkLst>
          <pc:docMk/>
          <pc:sldMk cId="1795575099" sldId="399"/>
        </pc:sldMkLst>
        <pc:spChg chg="mod">
          <ac:chgData name="Mohit Gupta (CANADA)" userId="21cbd873-977b-46b9-9e93-78c688961a76" providerId="ADAL" clId="{8EFD11A5-FCDA-4CF2-8721-F795B64FC4F7}" dt="2018-05-11T20:09:24.009" v="383" actId="207"/>
          <ac:spMkLst>
            <pc:docMk/>
            <pc:sldMk cId="1795575099" sldId="399"/>
            <ac:spMk id="2" creationId="{00000000-0000-0000-0000-000000000000}"/>
          </ac:spMkLst>
        </pc:spChg>
        <pc:spChg chg="mod">
          <ac:chgData name="Mohit Gupta (CANADA)" userId="21cbd873-977b-46b9-9e93-78c688961a76" providerId="ADAL" clId="{8EFD11A5-FCDA-4CF2-8721-F795B64FC4F7}" dt="2018-05-11T20:09:24.009" v="383" actId="207"/>
          <ac:spMkLst>
            <pc:docMk/>
            <pc:sldMk cId="1795575099" sldId="399"/>
            <ac:spMk id="3" creationId="{00000000-0000-0000-0000-000000000000}"/>
          </ac:spMkLst>
        </pc:spChg>
      </pc:sldChg>
      <pc:sldChg chg="modSp add">
        <pc:chgData name="Mohit Gupta (CANADA)" userId="21cbd873-977b-46b9-9e93-78c688961a76" providerId="ADAL" clId="{8EFD11A5-FCDA-4CF2-8721-F795B64FC4F7}" dt="2018-05-11T20:07:41.476" v="355" actId="20577"/>
        <pc:sldMkLst>
          <pc:docMk/>
          <pc:sldMk cId="2558273620" sldId="400"/>
        </pc:sldMkLst>
        <pc:spChg chg="mod">
          <ac:chgData name="Mohit Gupta (CANADA)" userId="21cbd873-977b-46b9-9e93-78c688961a76" providerId="ADAL" clId="{8EFD11A5-FCDA-4CF2-8721-F795B64FC4F7}" dt="2018-05-11T20:07:41.476" v="355" actId="20577"/>
          <ac:spMkLst>
            <pc:docMk/>
            <pc:sldMk cId="2558273620" sldId="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2021-05-27 12:57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2021-05-27 12:57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icrosoft.com/downloads/details.aspx?FamilyId=D9CB21FE-32E9-4D34-A381-6F9231D84F1E&amp;displaylang=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bb895315.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s.msdn.com/sqlperf/archive/2008/02/27/etl-world-record.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2021-05-27 12:57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Verdana" pitchFamily="34" charset="0"/>
                <a:ea typeface="Verdana" pitchFamily="34" charset="0"/>
                <a:cs typeface="Verdana" pitchFamily="34" charset="0"/>
              </a:rPr>
              <a:t>In addition to the extensive range of built-in connectors, there are many more that you can install as add-ons. Some of these connectors are provided by Microsoft and others by third parties. There are two main reasons why vendors create add-on connectors:  </a:t>
            </a:r>
          </a:p>
          <a:p>
            <a:pPr marL="171450" lvl="0" indent="-171450">
              <a:buFont typeface="Arial" pitchFamily="34" charset="0"/>
              <a:buChar char="•"/>
            </a:pPr>
            <a:r>
              <a:rPr lang="en-US" sz="1200" kern="1200" dirty="0">
                <a:solidFill>
                  <a:schemeClr val="tx1"/>
                </a:solidFill>
                <a:effectLst/>
                <a:latin typeface="Verdana" pitchFamily="34" charset="0"/>
                <a:ea typeface="Verdana" pitchFamily="34" charset="0"/>
                <a:cs typeface="Verdana" pitchFamily="34" charset="0"/>
              </a:rPr>
              <a:t>To facilitate access to a data source that is not supported by any of the built-in connectors</a:t>
            </a:r>
          </a:p>
          <a:p>
            <a:pPr marL="171450" lvl="0" indent="-171450">
              <a:buFont typeface="Arial" pitchFamily="34" charset="0"/>
              <a:buChar char="•"/>
            </a:pPr>
            <a:r>
              <a:rPr lang="en-US" sz="1200" kern="1200" dirty="0">
                <a:solidFill>
                  <a:schemeClr val="tx1"/>
                </a:solidFill>
                <a:effectLst/>
                <a:latin typeface="Verdana" pitchFamily="34" charset="0"/>
                <a:ea typeface="Verdana" pitchFamily="34" charset="0"/>
                <a:cs typeface="Verdana" pitchFamily="34" charset="0"/>
              </a:rPr>
              <a:t>To provide an improvement in performance over existing connectors</a:t>
            </a:r>
          </a:p>
          <a:p>
            <a:r>
              <a:rPr lang="en-US" sz="1200" kern="1200" dirty="0">
                <a:solidFill>
                  <a:schemeClr val="tx1"/>
                </a:solidFill>
                <a:effectLst/>
                <a:latin typeface="Verdana" pitchFamily="34" charset="0"/>
                <a:ea typeface="Verdana" pitchFamily="34" charset="0"/>
                <a:cs typeface="Verdana" pitchFamily="34" charset="0"/>
              </a:rPr>
              <a:t>Vendors of data management systems such as IBM and Oracle usually provide generic adapters that can be used with Integration Services.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SQL Server 2008 Integration Services supports an ever-expanding range of connectivity options for a wide variety of data sources. New connectors that have an increased the emphasis on performance and the addition of ADO.NET data sources and destinations contribute to making Integration Services an excellent choice for ETL operations.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10</a:t>
            </a:fld>
            <a:endParaRPr lang="en-US"/>
          </a:p>
        </p:txBody>
      </p:sp>
    </p:spTree>
    <p:extLst>
      <p:ext uri="{BB962C8B-B14F-4D97-AF65-F5344CB8AC3E}">
        <p14:creationId xmlns:p14="http://schemas.microsoft.com/office/powerpoint/2010/main" val="82209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Verdana" pitchFamily="34" charset="0"/>
                <a:ea typeface="Verdana" pitchFamily="34" charset="0"/>
                <a:cs typeface="Verdana" pitchFamily="34" charset="0"/>
              </a:rPr>
              <a:t>Microsoft Connector for Oracle by </a:t>
            </a:r>
            <a:r>
              <a:rPr lang="en-US" sz="1200" b="1" kern="1200" dirty="0" err="1">
                <a:solidFill>
                  <a:schemeClr val="tx1"/>
                </a:solidFill>
                <a:effectLst/>
                <a:latin typeface="Verdana" pitchFamily="34" charset="0"/>
                <a:ea typeface="Verdana" pitchFamily="34" charset="0"/>
                <a:cs typeface="Verdana" pitchFamily="34" charset="0"/>
              </a:rPr>
              <a:t>Attunity</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Oracle connector is compatible with Oracle database versions 9.2.0.4 and higher, and supports x86, x64, and Itanium IA-64 platforms. The Oracle data source that it provides can use tables, views, or an SQL statement to access data. The Oracle data destination can move data into Oracle databases by using arrayed load mode, which loads data in batches as a single transaction, and fast load mode, which uses the OCI direct path protocol to load data more quickly, but with a few restrictions.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Microsoft Connector for Teradata by </a:t>
            </a:r>
            <a:r>
              <a:rPr lang="en-US" sz="1200" b="1" kern="1200" dirty="0" err="1">
                <a:solidFill>
                  <a:schemeClr val="tx1"/>
                </a:solidFill>
                <a:effectLst/>
                <a:latin typeface="Verdana" pitchFamily="34" charset="0"/>
                <a:ea typeface="Verdana" pitchFamily="34" charset="0"/>
                <a:cs typeface="Verdana" pitchFamily="34" charset="0"/>
              </a:rPr>
              <a:t>Attunity</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Teradata connector is compatible with Teradata database versions 2R 6.0, 2R 6.1, 2R 6.2, and 12.0. It supports x86 and x64 platforms. The data source that it provides can extract data from tables and views, or by using an SQL statement. The data destination can load data into Teradata databases incrementally by using the TPT Stream operator, or you can implement fast loading, which uses the TPT Load operator.</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Both of these connectors are available from the “Microsoft connectors for Oracle and Teradata by </a:t>
            </a:r>
            <a:r>
              <a:rPr lang="en-US" sz="1200" kern="1200" dirty="0" err="1">
                <a:solidFill>
                  <a:schemeClr val="tx1"/>
                </a:solidFill>
                <a:effectLst/>
                <a:latin typeface="Verdana" pitchFamily="34" charset="0"/>
                <a:ea typeface="Verdana" pitchFamily="34" charset="0"/>
                <a:cs typeface="Verdana" pitchFamily="34" charset="0"/>
              </a:rPr>
              <a:t>Attunity</a:t>
            </a:r>
            <a:r>
              <a:rPr lang="en-US" sz="1200" kern="1200" dirty="0">
                <a:solidFill>
                  <a:schemeClr val="tx1"/>
                </a:solidFill>
                <a:effectLst/>
                <a:latin typeface="Verdana" pitchFamily="34" charset="0"/>
                <a:ea typeface="Verdana" pitchFamily="34" charset="0"/>
                <a:cs typeface="Verdana" pitchFamily="34" charset="0"/>
              </a:rPr>
              <a:t>” Web site at </a:t>
            </a:r>
            <a:r>
              <a:rPr lang="en-US" sz="1200" u="sng" kern="1200" dirty="0">
                <a:solidFill>
                  <a:schemeClr val="tx1"/>
                </a:solidFill>
                <a:effectLst/>
                <a:latin typeface="Verdana" pitchFamily="34" charset="0"/>
                <a:ea typeface="Verdana" pitchFamily="34" charset="0"/>
                <a:cs typeface="Verdana" pitchFamily="34" charset="0"/>
                <a:hlinkClick r:id="rId3"/>
              </a:rPr>
              <a:t>http://www.microsoft.com/downloads/details.aspx?FamilyId=D9CB21FE-32E9-4D34-A381-6F9231D84F1E&amp;displaylang=en</a:t>
            </a:r>
            <a:r>
              <a:rPr lang="en-US" sz="1200" kern="1200" dirty="0">
                <a:solidFill>
                  <a:schemeClr val="tx1"/>
                </a:solidFill>
                <a:effectLst/>
                <a:latin typeface="Verdana" pitchFamily="34" charset="0"/>
                <a:ea typeface="Verdana" pitchFamily="34" charset="0"/>
                <a:cs typeface="Verdana" pitchFamily="34" charset="0"/>
              </a:rPr>
              <a:t>. Both connectors are designed to be used with the Enterprise and Developer editions of the SQL Server 2008 Integration Services.</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11</a:t>
            </a:fld>
            <a:endParaRPr lang="en-US"/>
          </a:p>
        </p:txBody>
      </p:sp>
    </p:spTree>
    <p:extLst>
      <p:ext uri="{BB962C8B-B14F-4D97-AF65-F5344CB8AC3E}">
        <p14:creationId xmlns:p14="http://schemas.microsoft.com/office/powerpoint/2010/main" val="317502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beginning of SSIS for application development, it's good practice to set standard layouts, guidelines, and procedures.  To make your development process effective, consistent, and easier to maintain include the following best practice design elements: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row counts make it easier to see expected row values.</a:t>
            </a:r>
          </a:p>
          <a:p>
            <a:pPr lvl="0"/>
            <a:r>
              <a:rPr lang="en-US" sz="1200" kern="1200" dirty="0">
                <a:solidFill>
                  <a:schemeClr val="tx1"/>
                </a:solidFill>
                <a:effectLst/>
                <a:latin typeface="+mn-lt"/>
                <a:ea typeface="+mn-ea"/>
                <a:cs typeface="+mn-cs"/>
              </a:rPr>
              <a:t>Always configure to handle lookup errors (especially for when a fact table business key has no corresponding entry in the dimension table).</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iterative design and development and testing methodology to help with modularity and short cycles (Microsoft Solutions Framework (MSF), and rapid application deployment (RAD) can assist with this process).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logical distinct packages by breaking down complex, multisource, multi-destination ETL</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containers to separate sub-processes within a package. This makes development easier in the long run and adds the ability to disable whole containers when debugging.</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Script Task/Transform for one-off problems.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Build custom components to reduce redundancy in script logic.</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Writing on large package to do it all is not recommended.  Rather SSIS developers should create several packages representing distinct, logical units of work.  The best practice approach is have a master package containing lots of Execute Package tasks referred to as child packages.  Each child packages process target tables within multiple-table star schema data model.</a:t>
            </a:r>
          </a:p>
        </p:txBody>
      </p:sp>
      <p:sp>
        <p:nvSpPr>
          <p:cNvPr id="4" name="Slide Number Placeholder 3"/>
          <p:cNvSpPr>
            <a:spLocks noGrp="1"/>
          </p:cNvSpPr>
          <p:nvPr>
            <p:ph type="sldNum" sz="quarter" idx="10"/>
          </p:nvPr>
        </p:nvSpPr>
        <p:spPr/>
        <p:txBody>
          <a:bodyPr/>
          <a:lstStyle/>
          <a:p>
            <a:fld id="{C7ADF050-F636-4648-BEA4-D967CE62B042}" type="slidenum">
              <a:rPr lang="en-US" smtClean="0"/>
              <a:pPr/>
              <a:t>12</a:t>
            </a:fld>
            <a:endParaRPr lang="en-US"/>
          </a:p>
        </p:txBody>
      </p:sp>
    </p:spTree>
    <p:extLst>
      <p:ext uri="{BB962C8B-B14F-4D97-AF65-F5344CB8AC3E}">
        <p14:creationId xmlns:p14="http://schemas.microsoft.com/office/powerpoint/2010/main" val="198047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effectLst/>
                <a:latin typeface="Verdana" pitchFamily="34" charset="0"/>
                <a:ea typeface="Verdana" pitchFamily="34" charset="0"/>
                <a:cs typeface="Verdana" pitchFamily="34" charset="0"/>
              </a:rPr>
              <a:t>With a defined set of data integration operations and an assessment of the required data volumes, addressing the Application factor helps you determine which data integration application can best meet those requirements.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Understanding Application Usage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You will often have a choice of using different applications to solve data integration problems. The key is identifying which application provides you with the right amount of functionality and with the least amount of overheard.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For example, you may have situations where using the SQL Server Transact-SQL BULK INSERT statement or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utility to load text files into SQL Server provides the right amount of data load functionality with a minimal amount of overhead, as compared to SSIS. These situations likely occur when you have small data sets and simple data integration requirements where the overhead of starting an SSIS operation offsets the performance gain of using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or BULK INSERT.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guide your decision, list the major functionality components of each application so that you can assess how they relate to your primary requirements. For example, the following usage guidelines can help you decide between BULK INSERT/</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or SSIS.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BULK INSERT / </a:t>
            </a:r>
            <a:r>
              <a:rPr lang="en-US" sz="1200" b="1" kern="1200" dirty="0" err="1">
                <a:solidFill>
                  <a:schemeClr val="tx1"/>
                </a:solidFill>
                <a:effectLst/>
                <a:latin typeface="Verdana" pitchFamily="34" charset="0"/>
                <a:ea typeface="Verdana" pitchFamily="34" charset="0"/>
                <a:cs typeface="Verdana" pitchFamily="34" charset="0"/>
              </a:rPr>
              <a:t>bcp</a:t>
            </a:r>
            <a:r>
              <a:rPr lang="en-US" sz="1200" b="1" kern="1200" dirty="0">
                <a:solidFill>
                  <a:schemeClr val="tx1"/>
                </a:solidFill>
                <a:effectLst/>
                <a:latin typeface="Verdana" pitchFamily="34" charset="0"/>
                <a:ea typeface="Verdana" pitchFamily="34" charset="0"/>
                <a:cs typeface="Verdana" pitchFamily="34" charset="0"/>
              </a:rPr>
              <a:t> Usage Guidelines</a:t>
            </a:r>
            <a:r>
              <a:rPr lang="en-US" sz="1200" kern="1200" dirty="0">
                <a:solidFill>
                  <a:schemeClr val="tx1"/>
                </a:solidFill>
                <a:effectLst/>
                <a:latin typeface="Verdana" pitchFamily="34" charset="0"/>
                <a:ea typeface="Verdana" pitchFamily="34" charset="0"/>
                <a:cs typeface="Verdana" pitchFamily="34" charset="0"/>
              </a:rPr>
              <a:t> - Use BULK INSERT /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when your scenario has the following characteristics: </a:t>
            </a:r>
          </a:p>
          <a:p>
            <a:pPr lvl="0"/>
            <a:r>
              <a:rPr lang="en-US" sz="1200" kern="1200" dirty="0">
                <a:solidFill>
                  <a:schemeClr val="tx1"/>
                </a:solidFill>
                <a:effectLst/>
                <a:latin typeface="Verdana" pitchFamily="34" charset="0"/>
                <a:ea typeface="Verdana" pitchFamily="34" charset="0"/>
                <a:cs typeface="Verdana" pitchFamily="34" charset="0"/>
              </a:rPr>
              <a:t>A single data source and it is a file.</a:t>
            </a:r>
          </a:p>
          <a:p>
            <a:pPr lvl="0"/>
            <a:r>
              <a:rPr lang="en-US" sz="1200" kern="1200" dirty="0">
                <a:solidFill>
                  <a:schemeClr val="tx1"/>
                </a:solidFill>
                <a:effectLst/>
                <a:latin typeface="Verdana" pitchFamily="34" charset="0"/>
                <a:ea typeface="Verdana" pitchFamily="34" charset="0"/>
                <a:cs typeface="Verdana" pitchFamily="34" charset="0"/>
              </a:rPr>
              <a:t>A single destination and it is SQL Server. </a:t>
            </a:r>
          </a:p>
          <a:p>
            <a:pPr lvl="0"/>
            <a:r>
              <a:rPr lang="en-US" sz="1200" kern="1200" dirty="0">
                <a:solidFill>
                  <a:schemeClr val="tx1"/>
                </a:solidFill>
                <a:effectLst/>
                <a:latin typeface="Verdana" pitchFamily="34" charset="0"/>
                <a:ea typeface="Verdana" pitchFamily="34" charset="0"/>
                <a:cs typeface="Verdana" pitchFamily="34" charset="0"/>
              </a:rPr>
              <a:t>No data transformation requirements such as direct load from source to destination.</a:t>
            </a:r>
          </a:p>
          <a:p>
            <a:pPr lvl="0"/>
            <a:r>
              <a:rPr lang="en-US" sz="1200" kern="1200" dirty="0">
                <a:solidFill>
                  <a:schemeClr val="tx1"/>
                </a:solidFill>
                <a:effectLst/>
                <a:latin typeface="Verdana" pitchFamily="34" charset="0"/>
                <a:ea typeface="Verdana" pitchFamily="34" charset="0"/>
                <a:cs typeface="Verdana" pitchFamily="34" charset="0"/>
              </a:rPr>
              <a:t>No workflow management. Note that workflow management is not really applicable to BULK INSERT functionality, because its sole job is to load data into SQL Server.</a:t>
            </a:r>
          </a:p>
          <a:p>
            <a:pPr lvl="0"/>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SSIS Usage Guidelines</a:t>
            </a:r>
            <a:r>
              <a:rPr lang="en-US" sz="1200" kern="1200" dirty="0">
                <a:solidFill>
                  <a:schemeClr val="tx1"/>
                </a:solidFill>
                <a:effectLst/>
                <a:latin typeface="Verdana" pitchFamily="34" charset="0"/>
                <a:ea typeface="Verdana" pitchFamily="34" charset="0"/>
                <a:cs typeface="Verdana" pitchFamily="34" charset="0"/>
              </a:rPr>
              <a:t> - Use SSIS when your scenario has the following characteristics: </a:t>
            </a:r>
          </a:p>
          <a:p>
            <a:pPr lvl="0"/>
            <a:r>
              <a:rPr lang="en-US" sz="1200" kern="1200" dirty="0">
                <a:solidFill>
                  <a:schemeClr val="tx1"/>
                </a:solidFill>
                <a:effectLst/>
                <a:latin typeface="Verdana" pitchFamily="34" charset="0"/>
                <a:ea typeface="Verdana" pitchFamily="34" charset="0"/>
                <a:cs typeface="Verdana" pitchFamily="34" charset="0"/>
              </a:rPr>
              <a:t>Multiple heterogeneous data sources and destinations.</a:t>
            </a:r>
          </a:p>
          <a:p>
            <a:pPr lvl="0"/>
            <a:r>
              <a:rPr lang="en-US" sz="1200" kern="1200" dirty="0">
                <a:solidFill>
                  <a:schemeClr val="tx1"/>
                </a:solidFill>
                <a:effectLst/>
                <a:latin typeface="Verdana" pitchFamily="34" charset="0"/>
                <a:ea typeface="Verdana" pitchFamily="34" charset="0"/>
                <a:cs typeface="Verdana" pitchFamily="34" charset="0"/>
              </a:rPr>
              <a:t>Data transformation requirements: aggregations, lookups, and new columns. </a:t>
            </a:r>
          </a:p>
          <a:p>
            <a:pPr lvl="0"/>
            <a:r>
              <a:rPr lang="en-US" sz="1200" kern="1200" dirty="0">
                <a:solidFill>
                  <a:schemeClr val="tx1"/>
                </a:solidFill>
                <a:effectLst/>
                <a:latin typeface="Verdana" pitchFamily="34" charset="0"/>
                <a:ea typeface="Verdana" pitchFamily="34" charset="0"/>
                <a:cs typeface="Verdana" pitchFamily="34" charset="0"/>
              </a:rPr>
              <a:t>Incorporation of other management tasks such as Email and FTP.</a:t>
            </a:r>
          </a:p>
          <a:p>
            <a:pPr lvl="0"/>
            <a:r>
              <a:rPr lang="en-US" sz="1200" kern="1200" dirty="0">
                <a:solidFill>
                  <a:schemeClr val="tx1"/>
                </a:solidFill>
                <a:effectLst/>
                <a:latin typeface="Verdana" pitchFamily="34" charset="0"/>
                <a:ea typeface="Verdana" pitchFamily="34" charset="0"/>
                <a:cs typeface="Verdana" pitchFamily="34" charset="0"/>
              </a:rPr>
              <a:t>Workflow management to control the order of many tasks and transformations.</a:t>
            </a:r>
          </a:p>
          <a:p>
            <a:br>
              <a:rPr lang="en-US" sz="1200"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Assessing Alternatives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With a list of usage guidelines, you can better assess how each application alternative meets your data requirements.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In the file data load example, your requirements are not only to load 5,000,000 records into SQL Server, but also to aggregate those records. With these requirements in mind, consider the following alternative approaches to performing this task. Note that these are just two possible approaches.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Alternative 1 - BULK INSERT Solution</a:t>
            </a:r>
            <a:r>
              <a:rPr lang="en-US" sz="1200" kern="1200" dirty="0">
                <a:solidFill>
                  <a:schemeClr val="tx1"/>
                </a:solidFill>
                <a:effectLst/>
                <a:latin typeface="Verdana" pitchFamily="34" charset="0"/>
                <a:ea typeface="Verdana" pitchFamily="34" charset="0"/>
                <a:cs typeface="Verdana" pitchFamily="34" charset="0"/>
              </a:rPr>
              <a:t> - You could certainly use BULK INSERT to load the data from the source file into SQL Server. However, you would also need to include additional operations to aggregate the data before loading it into the final destination. One way to accomplish this would be to use BULK INSERT to load the data into a staging table, use Transact-SQL to aggregate the data from the staging table, and then use Transact-SQL to load into the destination table.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mn-lt"/>
                <a:ea typeface="+mn-ea"/>
                <a:cs typeface="+mn-cs"/>
              </a:rPr>
              <a:t>Alternative 2 - SSIS Solution</a:t>
            </a:r>
            <a:r>
              <a:rPr lang="en-US" sz="1200" kern="1200" dirty="0">
                <a:solidFill>
                  <a:schemeClr val="tx1"/>
                </a:solidFill>
                <a:effectLst/>
                <a:latin typeface="+mn-lt"/>
                <a:ea typeface="+mn-ea"/>
                <a:cs typeface="+mn-cs"/>
              </a:rPr>
              <a:t>- SSIS offers a one-stop shop where you can both aggregate and load data to the destination table. In addition, within SSIS you can add workflow to control the order of operations and even set up execution logging to record the progress of operations and also the error handling to capture any invalid records.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you compare the two previously listed alternatives, Alternative 2, the SSIS solution, eliminates the need for a staging table and encapsulates all data load logic and workflow into a single SSIS package. To achieve the same functionality with Alternative 1, the BULK INSERT solution, you would not only have to use Transact-SQL to aggregate data, but you might also have to consider using it to encapsulate all the data logic in a stored procedure. So, based on this comparison, the SSIS solution proves to be an excellent  choice for the aggregate-and-load example, thus providing the right amount of functionality with the ability to centralize and manage workflow.  SSIS also provides event logging, error output handling, and package restart-ability built-in which are not available with maybe solution like BULK INSERT.</a:t>
            </a:r>
            <a:r>
              <a:rPr lang="en-US" dirty="0">
                <a:effectLst/>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13</a:t>
            </a:fld>
            <a:endParaRPr lang="en-US"/>
          </a:p>
        </p:txBody>
      </p:sp>
    </p:spTree>
    <p:extLst>
      <p:ext uri="{BB962C8B-B14F-4D97-AF65-F5344CB8AC3E}">
        <p14:creationId xmlns:p14="http://schemas.microsoft.com/office/powerpoint/2010/main" val="309529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Verdana" pitchFamily="34" charset="0"/>
                <a:ea typeface="Verdana" pitchFamily="34" charset="0"/>
                <a:cs typeface="Verdana" pitchFamily="34" charset="0"/>
              </a:rPr>
              <a:t>Volume is the second critical, significant factor influencing performance. Higher volumes have a higher impact on system resources such as memory and CPU. The more you understand how volume impacts your data operations, the more you can tune resource utilization to produce more efficient operations.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Defining Volume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SSIS Data Pipeline Engine uses a buffer-oriented architecture that efficiently loads and manipulates data sets in memory. The value of this in-memory processing is that data does not have to be physically copied and staged at each step of the data load. Instead, the Data Pipeline Engine manipulates data by using buffers as it moves data from source to destination.</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optimize the Pipeline, your goal is to pass as many records as possible through the fewest number of buffers, especially when you are dealing with large data volumes. To accomplish this goal, you must first analyze the length (number of rows) and width (number of columns) of your data. The width is roughly determined by the combined size of the data types of the columns, plus a fixed memory overhead that SSIS allocates. The smaller the data types, the more efficient the memory usage will be.</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14</a:t>
            </a:fld>
            <a:endParaRPr lang="en-US"/>
          </a:p>
        </p:txBody>
      </p:sp>
    </p:spTree>
    <p:extLst>
      <p:ext uri="{BB962C8B-B14F-4D97-AF65-F5344CB8AC3E}">
        <p14:creationId xmlns:p14="http://schemas.microsoft.com/office/powerpoint/2010/main" val="277403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Verdana" pitchFamily="34" charset="0"/>
                <a:ea typeface="Verdana" pitchFamily="34" charset="0"/>
                <a:cs typeface="Verdana" pitchFamily="34" charset="0"/>
              </a:rPr>
              <a:t>Sharpening Volume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When you sharpen data volumes, you should first assess all the columns that are part of your data integration operation. Many times it is tempting to just load in an entire source file even though you may only need half of the columns. Unnecessary columns take up machine resources and should be eliminated where possible.</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Another factor to consider is whether your solution requires incremental or full data loads. From a volume perspective, full data loads tend to be costly. If you can replace full data loads with incremental data loads you will greatly reduce the volume of your data load operations. This is especially so when volumes are likely to increase over the lifecycle of an application.</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Within SSIS, you can sharpen volume in three primary ways: shrinking the size of your data set, maximizing throughout, and defining parallel operations.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Shrinking Data Set</a:t>
            </a:r>
            <a:r>
              <a:rPr lang="en-US" sz="1200" kern="1200" dirty="0">
                <a:solidFill>
                  <a:schemeClr val="tx1"/>
                </a:solidFill>
                <a:effectLst/>
                <a:latin typeface="Verdana" pitchFamily="34" charset="0"/>
                <a:ea typeface="Verdana" pitchFamily="34" charset="0"/>
                <a:cs typeface="Verdana" pitchFamily="34" charset="0"/>
              </a:rPr>
              <a:t> </a:t>
            </a:r>
            <a:r>
              <a:rPr lang="en-US" sz="1200" b="1" kern="1200" dirty="0">
                <a:solidFill>
                  <a:schemeClr val="tx1"/>
                </a:solidFill>
                <a:effectLst/>
                <a:latin typeface="Verdana" pitchFamily="34" charset="0"/>
                <a:ea typeface="Verdana" pitchFamily="34" charset="0"/>
                <a:cs typeface="Verdana" pitchFamily="34" charset="0"/>
              </a:rPr>
              <a:t>Size</a:t>
            </a:r>
            <a:r>
              <a:rPr lang="en-US" sz="1200" kern="1200" dirty="0">
                <a:solidFill>
                  <a:schemeClr val="tx1"/>
                </a:solidFill>
                <a:effectLst/>
                <a:latin typeface="Verdana" pitchFamily="34" charset="0"/>
                <a:ea typeface="Verdana" pitchFamily="34" charset="0"/>
                <a:cs typeface="Verdana" pitchFamily="34" charset="0"/>
              </a:rPr>
              <a:t> - To illustrate the concept of shrinking data sets, consider the following example. Assume that the 5,000,000-record source text file has 100 columns of numbers between 1 and 999. If you leave the default string data type for these columns, each column will need 50 bytes per column per record.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This means that the calculated size of each row will be approximately 5,000 bytes, plus some additional memory overhead that SSIS requires. So, with a volume of 5,000,000 records and 5,000 bytes per row, the total size of the file will be approximately 23 GB. Consider the difference in the size of the data set if you define the columns more accurately as 2-byte integers. This will reduce the size per row to 200 bytes and the total size of the file to 954 MB, a savings of approximately 22 GB over the string data type. With this small change in data type size, you now have far less data to load into memory. Note that this example is included to illustrate the relative difference of data types and the savings involved with shrinking the size of the data set. It is not intended to be a hard and fast sizing guideline.</a:t>
            </a:r>
          </a:p>
          <a:p>
            <a:r>
              <a:rPr lang="en-US" sz="1200" kern="1200" dirty="0">
                <a:solidFill>
                  <a:schemeClr val="tx1"/>
                </a:solidFill>
                <a:effectLst/>
                <a:latin typeface="Verdana" pitchFamily="34" charset="0"/>
                <a:ea typeface="Verdana" pitchFamily="34" charset="0"/>
                <a:cs typeface="Verdana" pitchFamily="34" charset="0"/>
              </a:rPr>
              <a:t> </a:t>
            </a:r>
            <a:br>
              <a:rPr lang="en-US" sz="1200" b="1" kern="1200" dirty="0">
                <a:solidFill>
                  <a:schemeClr val="tx1"/>
                </a:solidFill>
                <a:effectLst/>
                <a:latin typeface="Verdana" pitchFamily="34" charset="0"/>
                <a:ea typeface="Verdana" pitchFamily="34" charset="0"/>
                <a:cs typeface="Verdana" pitchFamily="34" charset="0"/>
              </a:rPr>
            </a:br>
            <a:br>
              <a:rPr lang="en-US" sz="1200" b="1"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Maximizing Throughput</a:t>
            </a:r>
            <a:r>
              <a:rPr lang="en-US" sz="1200" kern="1200" dirty="0">
                <a:solidFill>
                  <a:schemeClr val="tx1"/>
                </a:solidFill>
                <a:effectLst/>
                <a:latin typeface="Verdana" pitchFamily="34" charset="0"/>
                <a:ea typeface="Verdana" pitchFamily="34" charset="0"/>
                <a:cs typeface="Verdana" pitchFamily="34" charset="0"/>
              </a:rPr>
              <a:t> - In addition to configuring data types, you can also maximize throughput by configuring SSIS buffer settings such as </a:t>
            </a:r>
            <a:r>
              <a:rPr lang="en-US" sz="1200" kern="1200" dirty="0" err="1">
                <a:solidFill>
                  <a:schemeClr val="tx1"/>
                </a:solidFill>
                <a:effectLst/>
                <a:latin typeface="Verdana" pitchFamily="34" charset="0"/>
                <a:ea typeface="Verdana" pitchFamily="34" charset="0"/>
                <a:cs typeface="Verdana" pitchFamily="34" charset="0"/>
              </a:rPr>
              <a:t>DefaultMaxBufferSize</a:t>
            </a:r>
            <a:r>
              <a:rPr lang="en-US" sz="1200" kern="1200" dirty="0">
                <a:solidFill>
                  <a:schemeClr val="tx1"/>
                </a:solidFill>
                <a:effectLst/>
                <a:latin typeface="Verdana" pitchFamily="34" charset="0"/>
                <a:ea typeface="Verdana" pitchFamily="34" charset="0"/>
                <a:cs typeface="Verdana" pitchFamily="34" charset="0"/>
              </a:rPr>
              <a:t> and </a:t>
            </a:r>
            <a:r>
              <a:rPr lang="en-US" sz="1200" kern="1200" dirty="0" err="1">
                <a:solidFill>
                  <a:schemeClr val="tx1"/>
                </a:solidFill>
                <a:effectLst/>
                <a:latin typeface="Verdana" pitchFamily="34" charset="0"/>
                <a:ea typeface="Verdana" pitchFamily="34" charset="0"/>
                <a:cs typeface="Verdana" pitchFamily="34" charset="0"/>
              </a:rPr>
              <a:t>DefaultMaxBufferRows</a:t>
            </a:r>
            <a:r>
              <a:rPr lang="en-US" sz="1200" kern="1200" dirty="0">
                <a:solidFill>
                  <a:schemeClr val="tx1"/>
                </a:solidFill>
                <a:effectLst/>
                <a:latin typeface="Verdana" pitchFamily="34" charset="0"/>
                <a:ea typeface="Verdana" pitchFamily="34" charset="0"/>
                <a:cs typeface="Verdana" pitchFamily="34" charset="0"/>
              </a:rPr>
              <a:t>. These settings control how many buffers are created during a data load operation as well as how many records pass through each buffer.</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15</a:t>
            </a:fld>
            <a:endParaRPr lang="en-US"/>
          </a:p>
        </p:txBody>
      </p:sp>
    </p:spTree>
    <p:extLst>
      <p:ext uri="{BB962C8B-B14F-4D97-AF65-F5344CB8AC3E}">
        <p14:creationId xmlns:p14="http://schemas.microsoft.com/office/powerpoint/2010/main" val="69209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Data Profiling task provides data profiling functionality inside the process of extracting, transforming, and loading data. By using the Data Profiling task, you can achieve the following benefits:</a:t>
            </a:r>
          </a:p>
          <a:p>
            <a:r>
              <a:rPr lang="en-US" dirty="0"/>
              <a:t>Analyze the source data more effectively</a:t>
            </a:r>
          </a:p>
          <a:p>
            <a:r>
              <a:rPr lang="en-US" dirty="0"/>
              <a:t>Understand the source data better</a:t>
            </a:r>
          </a:p>
          <a:p>
            <a:r>
              <a:rPr lang="en-US" dirty="0"/>
              <a:t>Prevent data quality problems before they are introduced into the data warehouse.</a:t>
            </a:r>
          </a:p>
          <a:p>
            <a:r>
              <a:rPr lang="en-US" dirty="0"/>
              <a:t>The Data Profiling task works only with data that is stored in SQL Server 2000 or later versions. It does not work with third-party or file-based data sources.</a:t>
            </a:r>
          </a:p>
          <a:p>
            <a:endParaRPr lang="en-US" dirty="0"/>
          </a:p>
          <a:p>
            <a:r>
              <a:rPr lang="en-US" dirty="0"/>
              <a:t>Data quality is important to every business. As enterprises build analytical and business intelligence systems on top of their transactional systems, the reliability of key performance indicators and of data mining predictions depends completely on the validity of the data on which they are based. But although the importance of valid data for business decision-making is increasing, the challenge of making sure of this data's validity is also increasing. Data is streaming into the enterprise constantly from diverse systems and sources, and a large numbers of users.</a:t>
            </a:r>
          </a:p>
          <a:p>
            <a:r>
              <a:rPr lang="en-US" dirty="0"/>
              <a:t>Metrics for data quality can be difficult to define because they are specific to the domain or the application. One common approach to defining data quality is data profiling.</a:t>
            </a:r>
          </a:p>
          <a:p>
            <a:r>
              <a:rPr lang="en-US" dirty="0"/>
              <a:t>A data profile is a collection of aggregate statistics about data that might include the following:</a:t>
            </a:r>
          </a:p>
          <a:p>
            <a:r>
              <a:rPr lang="en-US" dirty="0"/>
              <a:t>The number of rows in the Customer table.</a:t>
            </a:r>
          </a:p>
          <a:p>
            <a:r>
              <a:rPr lang="en-US" dirty="0"/>
              <a:t>The number of distinct values in the State column.</a:t>
            </a:r>
          </a:p>
          <a:p>
            <a:r>
              <a:rPr lang="en-US" dirty="0"/>
              <a:t>The number of null or missing values in the Zip column.</a:t>
            </a:r>
          </a:p>
          <a:p>
            <a:r>
              <a:rPr lang="en-US" dirty="0"/>
              <a:t>The distribution of values in the City column.</a:t>
            </a:r>
          </a:p>
          <a:p>
            <a:r>
              <a:rPr lang="en-US" dirty="0"/>
              <a:t>The strength of the functional dependency of the State column on the Zip column—that is, the state should always be the same for a given zip value.</a:t>
            </a:r>
          </a:p>
          <a:p>
            <a:r>
              <a:rPr lang="en-US" dirty="0"/>
              <a:t>The statistics that a data profile provides gives you the information that you need in order to effectively minimize the quality issues that might occur from using the source data.</a:t>
            </a:r>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16</a:t>
            </a:fld>
            <a:endParaRPr lang="en-US"/>
          </a:p>
        </p:txBody>
      </p:sp>
    </p:spTree>
    <p:extLst>
      <p:ext uri="{BB962C8B-B14F-4D97-AF65-F5344CB8AC3E}">
        <p14:creationId xmlns:p14="http://schemas.microsoft.com/office/powerpoint/2010/main" val="280671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effectLst/>
                <a:latin typeface="+mn-lt"/>
                <a:ea typeface="+mn-ea"/>
                <a:cs typeface="+mn-cs"/>
              </a:rPr>
              <a:t>The Data Profiler Viewer lets you analyze a set of columns / tables looking for</a:t>
            </a:r>
          </a:p>
          <a:p>
            <a:pPr marL="171450" lvl="0" indent="-171450">
              <a:buFont typeface="Arial" pitchFamily="34" charset="0"/>
              <a:buChar char="•"/>
            </a:pPr>
            <a:r>
              <a:rPr lang="en-US" sz="1200" kern="1200" dirty="0">
                <a:solidFill>
                  <a:schemeClr val="tx1"/>
                </a:solidFill>
                <a:effectLst/>
                <a:latin typeface="+mn-lt"/>
                <a:ea typeface="+mn-ea"/>
                <a:cs typeface="+mn-cs"/>
              </a:rPr>
              <a:t>Candidate keys - Unique Key and it can be used to find out any </a:t>
            </a:r>
            <a:r>
              <a:rPr lang="en-US" sz="1200" kern="1200" dirty="0" err="1">
                <a:solidFill>
                  <a:schemeClr val="tx1"/>
                </a:solidFill>
                <a:effectLst/>
                <a:latin typeface="+mn-lt"/>
                <a:ea typeface="+mn-ea"/>
                <a:cs typeface="+mn-cs"/>
              </a:rPr>
              <a:t>purticular</a:t>
            </a:r>
            <a:r>
              <a:rPr lang="en-US" sz="1200" kern="1200" dirty="0">
                <a:solidFill>
                  <a:schemeClr val="tx1"/>
                </a:solidFill>
                <a:effectLst/>
                <a:latin typeface="+mn-lt"/>
                <a:ea typeface="+mn-ea"/>
                <a:cs typeface="+mn-cs"/>
              </a:rPr>
              <a:t> tuple(row) in a table.</a:t>
            </a:r>
          </a:p>
          <a:p>
            <a:pPr lvl="0"/>
            <a:r>
              <a:rPr lang="en-US" sz="1200" kern="1200" dirty="0">
                <a:solidFill>
                  <a:schemeClr val="tx1"/>
                </a:solidFill>
                <a:effectLst/>
                <a:latin typeface="+mn-lt"/>
                <a:ea typeface="+mn-ea"/>
                <a:cs typeface="+mn-cs"/>
              </a:rPr>
              <a:t>Column length distribution - reports all the distinct lengths of string values in the selected column and the percentage of rows in the table that each length represents.</a:t>
            </a:r>
          </a:p>
          <a:p>
            <a:pPr marL="171450" lvl="0" indent="-171450">
              <a:buFont typeface="Arial" pitchFamily="34" charset="0"/>
              <a:buChar char="•"/>
            </a:pPr>
            <a:r>
              <a:rPr lang="en-US" sz="1200" kern="1200" dirty="0">
                <a:solidFill>
                  <a:schemeClr val="tx1"/>
                </a:solidFill>
                <a:effectLst/>
                <a:latin typeface="+mn-lt"/>
                <a:ea typeface="+mn-ea"/>
                <a:cs typeface="+mn-cs"/>
              </a:rPr>
              <a:t>Null Ratio - reports the percentage of null values in the selected column</a:t>
            </a:r>
          </a:p>
          <a:p>
            <a:pPr marL="171450" lvl="0" indent="-171450">
              <a:buFont typeface="Arial" pitchFamily="34" charset="0"/>
              <a:buChar char="•"/>
            </a:pPr>
            <a:r>
              <a:rPr lang="en-US" sz="1200" kern="1200" dirty="0">
                <a:solidFill>
                  <a:schemeClr val="tx1"/>
                </a:solidFill>
                <a:effectLst/>
                <a:latin typeface="+mn-lt"/>
                <a:ea typeface="+mn-ea"/>
                <a:cs typeface="+mn-cs"/>
              </a:rPr>
              <a:t>Pattern detection - reports a set of regular expressions that cover the specified percentage of values in a string column. This profile can help you identify problems in your data, such as invalid strings, and can suggest regular expressions that can be used in the future to validate new values. For example, a pattern profile of a column of United States Zip Codes might produce the regular expressions \d{5}-\d{4}, \d{5}, and \d{9}. If you see other regular expressions, your data likely contains values that are invalid or in an incorrect format.</a:t>
            </a:r>
          </a:p>
          <a:p>
            <a:pPr marL="171450" lvl="0" indent="-171450">
              <a:buFont typeface="Arial" pitchFamily="34" charset="0"/>
              <a:buChar char="•"/>
            </a:pPr>
            <a:r>
              <a:rPr lang="en-US" sz="1200" kern="1200" dirty="0">
                <a:solidFill>
                  <a:schemeClr val="tx1"/>
                </a:solidFill>
                <a:effectLst/>
                <a:latin typeface="+mn-lt"/>
                <a:ea typeface="+mn-ea"/>
                <a:cs typeface="+mn-cs"/>
              </a:rPr>
              <a:t>Value distributions and stats - reports statistics such as minimum, maximum, average, and standard deviation for numeric columns, and minimum and maximum for </a:t>
            </a:r>
            <a:r>
              <a:rPr lang="en-US" sz="1200" kern="1200" dirty="0" err="1">
                <a:solidFill>
                  <a:schemeClr val="tx1"/>
                </a:solidFill>
                <a:effectLst/>
                <a:latin typeface="+mn-lt"/>
                <a:ea typeface="+mn-ea"/>
                <a:cs typeface="+mn-cs"/>
              </a:rPr>
              <a:t>datetime</a:t>
            </a:r>
            <a:r>
              <a:rPr lang="en-US" sz="1200" kern="1200" dirty="0">
                <a:solidFill>
                  <a:schemeClr val="tx1"/>
                </a:solidFill>
                <a:effectLst/>
                <a:latin typeface="+mn-lt"/>
                <a:ea typeface="+mn-ea"/>
                <a:cs typeface="+mn-cs"/>
              </a:rPr>
              <a:t> columns. This profile can help you identify problems in your data such as invalid dates. For example, you profile a column of historical dates and discover a maximum date that is in the future.</a:t>
            </a:r>
          </a:p>
          <a:p>
            <a:pPr marL="171450" lvl="0" indent="-171450">
              <a:buFont typeface="Arial" pitchFamily="34" charset="0"/>
              <a:buChar char="•"/>
            </a:pPr>
            <a:r>
              <a:rPr lang="en-US" sz="1200" kern="1200" dirty="0">
                <a:solidFill>
                  <a:schemeClr val="tx1"/>
                </a:solidFill>
                <a:effectLst/>
                <a:latin typeface="+mn-lt"/>
                <a:ea typeface="+mn-ea"/>
                <a:cs typeface="+mn-cs"/>
              </a:rPr>
              <a:t>Functional dependencies - reports the extent to which the values in one column (the dependent column) depend on the values in another column or set of columns (the determinant column). This profile can also help you identify problems in your data such as invalid values. For example, you profile the dependency between a Zip Code/Postal Code column and a United States state column. In this profile, the same Zip Code should always have the same state, but the profile discovers violations of the dependency.</a:t>
            </a:r>
          </a:p>
          <a:p>
            <a:pPr marL="171450" lvl="0" indent="-171450">
              <a:buFont typeface="Arial" pitchFamily="34" charset="0"/>
              <a:buChar char="•"/>
            </a:pPr>
            <a:r>
              <a:rPr lang="en-US" sz="1200" kern="1200" dirty="0">
                <a:solidFill>
                  <a:schemeClr val="tx1"/>
                </a:solidFill>
                <a:effectLst/>
                <a:latin typeface="+mn-lt"/>
                <a:ea typeface="+mn-ea"/>
                <a:cs typeface="+mn-cs"/>
              </a:rPr>
              <a:t>Value inclusion - computes the overlap in the values between two columns or sets of columns. Thus, it can also determine whether a column or set of columns is appropriate to serve as a foreign key between the selected tables. This profile can also help you identify problems in your data such as invalid values. For example, you use a value inclusion profile to profile the </a:t>
            </a:r>
            <a:r>
              <a:rPr lang="en-US" sz="1200" kern="1200" dirty="0" err="1">
                <a:solidFill>
                  <a:schemeClr val="tx1"/>
                </a:solidFill>
                <a:effectLst/>
                <a:latin typeface="+mn-lt"/>
                <a:ea typeface="+mn-ea"/>
                <a:cs typeface="+mn-cs"/>
              </a:rPr>
              <a:t>ProductID</a:t>
            </a:r>
            <a:r>
              <a:rPr lang="en-US" sz="1200" kern="1200" dirty="0">
                <a:solidFill>
                  <a:schemeClr val="tx1"/>
                </a:solidFill>
                <a:effectLst/>
                <a:latin typeface="+mn-lt"/>
                <a:ea typeface="+mn-ea"/>
                <a:cs typeface="+mn-cs"/>
              </a:rPr>
              <a:t> column of a Sales table. The profile discovers that the column contains values that are not found in the </a:t>
            </a:r>
            <a:r>
              <a:rPr lang="en-US" sz="1200" kern="1200" dirty="0" err="1">
                <a:solidFill>
                  <a:schemeClr val="tx1"/>
                </a:solidFill>
                <a:effectLst/>
                <a:latin typeface="+mn-lt"/>
                <a:ea typeface="+mn-ea"/>
                <a:cs typeface="+mn-cs"/>
              </a:rPr>
              <a:t>ProductID</a:t>
            </a:r>
            <a:r>
              <a:rPr lang="en-US" sz="1200" kern="1200" dirty="0">
                <a:solidFill>
                  <a:schemeClr val="tx1"/>
                </a:solidFill>
                <a:effectLst/>
                <a:latin typeface="+mn-lt"/>
                <a:ea typeface="+mn-ea"/>
                <a:cs typeface="+mn-cs"/>
              </a:rPr>
              <a:t> column of the Products table.</a:t>
            </a:r>
          </a:p>
          <a:p>
            <a:r>
              <a:rPr lang="en-US" sz="1200" kern="1200" dirty="0">
                <a:solidFill>
                  <a:schemeClr val="tx1"/>
                </a:solidFill>
                <a:effectLst/>
                <a:latin typeface="+mn-lt"/>
                <a:ea typeface="+mn-ea"/>
                <a:cs typeface="+mn-cs"/>
              </a:rPr>
              <a:t>You can set up multiple profiles to be calculated then parse the data and analyze against a configured profile.</a:t>
            </a:r>
          </a:p>
        </p:txBody>
      </p:sp>
      <p:sp>
        <p:nvSpPr>
          <p:cNvPr id="4" name="Slide Number Placeholder 3"/>
          <p:cNvSpPr>
            <a:spLocks noGrp="1"/>
          </p:cNvSpPr>
          <p:nvPr>
            <p:ph type="sldNum" sz="quarter" idx="10"/>
          </p:nvPr>
        </p:nvSpPr>
        <p:spPr/>
        <p:txBody>
          <a:bodyPr/>
          <a:lstStyle/>
          <a:p>
            <a:fld id="{C7ADF050-F636-4648-BEA4-D967CE62B042}" type="slidenum">
              <a:rPr lang="en-US" smtClean="0"/>
              <a:pPr/>
              <a:t>17</a:t>
            </a:fld>
            <a:endParaRPr lang="en-US"/>
          </a:p>
        </p:txBody>
      </p:sp>
    </p:spTree>
    <p:extLst>
      <p:ext uri="{BB962C8B-B14F-4D97-AF65-F5344CB8AC3E}">
        <p14:creationId xmlns:p14="http://schemas.microsoft.com/office/powerpoint/2010/main" val="97426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Performs insert, update, or delete operations on a target table based on the results of a join with a source table. For example, you can synchronize two tables by inserting, updating, or deleting rows in one table based on differences found in the other table.</a:t>
            </a:r>
          </a:p>
          <a:p>
            <a:endParaRPr lang="en-US" dirty="0">
              <a:effectLst/>
            </a:endParaRPr>
          </a:p>
          <a:p>
            <a:r>
              <a:rPr lang="en-US" dirty="0">
                <a:effectLst/>
              </a:rPr>
              <a:t>A common scenario is updating one or more columns in a table if a matching row exists, or inserting the data as a new row if a matching row does not exist. This is usually done by passing parameters to a stored procedure that contains the appropriate UPDATE and INSERT statements. With the MERGE statement, you can perform both tasks in a single statement. </a:t>
            </a:r>
          </a:p>
          <a:p>
            <a:endParaRPr lang="en-US" dirty="0">
              <a:effectLst/>
            </a:endParaRPr>
          </a:p>
          <a:p>
            <a:r>
              <a:rPr lang="en-US" dirty="0">
                <a:effectLst/>
              </a:rPr>
              <a:t>Below example uses MERGE to update the </a:t>
            </a:r>
            <a:r>
              <a:rPr lang="en-US" dirty="0" err="1">
                <a:effectLst/>
              </a:rPr>
              <a:t>ProductInventory</a:t>
            </a:r>
            <a:r>
              <a:rPr lang="en-US" dirty="0">
                <a:effectLst/>
              </a:rPr>
              <a:t> table in the </a:t>
            </a:r>
            <a:r>
              <a:rPr lang="en-US" dirty="0" err="1">
                <a:effectLst/>
              </a:rPr>
              <a:t>AdventureWorks</a:t>
            </a:r>
            <a:r>
              <a:rPr lang="en-US" dirty="0">
                <a:effectLst/>
              </a:rPr>
              <a:t> sample database on a daily basis, based on orders that are processed in the </a:t>
            </a:r>
            <a:r>
              <a:rPr lang="en-US" dirty="0" err="1">
                <a:effectLst/>
              </a:rPr>
              <a:t>SalesOrderDetail</a:t>
            </a:r>
            <a:r>
              <a:rPr lang="en-US" dirty="0">
                <a:effectLst/>
              </a:rPr>
              <a:t> table. The Quantity column of the </a:t>
            </a:r>
            <a:r>
              <a:rPr lang="en-US" dirty="0" err="1">
                <a:effectLst/>
              </a:rPr>
              <a:t>ProductInventory</a:t>
            </a:r>
            <a:r>
              <a:rPr lang="en-US" dirty="0">
                <a:effectLst/>
              </a:rPr>
              <a:t> table is updated by subtracting the number of orders placed each day for each product in the </a:t>
            </a:r>
            <a:r>
              <a:rPr lang="en-US" dirty="0" err="1">
                <a:effectLst/>
              </a:rPr>
              <a:t>SalesOrderDetail</a:t>
            </a:r>
            <a:r>
              <a:rPr lang="en-US" dirty="0">
                <a:effectLst/>
              </a:rPr>
              <a:t> table. If the number of orders for a product drops the inventory level of a product to 0 or less, the row for that product is deleted from the </a:t>
            </a:r>
            <a:r>
              <a:rPr lang="en-US" dirty="0" err="1">
                <a:effectLst/>
              </a:rPr>
              <a:t>ProductInventory</a:t>
            </a:r>
            <a:r>
              <a:rPr lang="en-US" dirty="0">
                <a:effectLst/>
              </a:rPr>
              <a:t> table.</a:t>
            </a: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18</a:t>
            </a:fld>
            <a:endParaRPr lang="en-US"/>
          </a:p>
        </p:txBody>
      </p:sp>
    </p:spTree>
    <p:extLst>
      <p:ext uri="{BB962C8B-B14F-4D97-AF65-F5344CB8AC3E}">
        <p14:creationId xmlns:p14="http://schemas.microsoft.com/office/powerpoint/2010/main" val="332142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SQL 2005 and SSIS 2005 many times dimension tables are retrieved in the data flow and a lookup component is used to determine if certain rows exist in the target table.</a:t>
            </a:r>
          </a:p>
          <a:p>
            <a:r>
              <a:rPr lang="en-US" sz="1200" dirty="0"/>
              <a:t>Rows to be updated (those found in the lookup) would be run through an OLE DB Command component. Rows to be inserted would be sent to an OLE DB Destination.</a:t>
            </a:r>
          </a:p>
          <a:p>
            <a:r>
              <a:rPr lang="en-US" sz="1200" dirty="0"/>
              <a:t>For performance, a OLE DB Command could be replaced with another OLE DB Destination that writes all rows to be updated to a temporary table. In the control flow, an Execute SQL task would issue an UPDATE statement, using the temporary table as a source.</a:t>
            </a:r>
          </a:p>
          <a:p>
            <a:endParaRPr lang="en-US" sz="1100" dirty="0"/>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19</a:t>
            </a:fld>
            <a:endParaRPr lang="en-US"/>
          </a:p>
        </p:txBody>
      </p:sp>
    </p:spTree>
    <p:extLst>
      <p:ext uri="{BB962C8B-B14F-4D97-AF65-F5344CB8AC3E}">
        <p14:creationId xmlns:p14="http://schemas.microsoft.com/office/powerpoint/2010/main" val="160645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SQL 2008 and SSIS 2008 this can be done by using a MERGE statement.</a:t>
            </a:r>
          </a:p>
          <a:p>
            <a:r>
              <a:rPr lang="en-US" sz="1200" dirty="0"/>
              <a:t>All rows that are read from the source should be written to a temporary table. </a:t>
            </a:r>
          </a:p>
          <a:p>
            <a:r>
              <a:rPr lang="en-US" sz="1200" dirty="0"/>
              <a:t>Then, the Execute SQL task will be used to run a MERGE statement that uses the temporary table as the source for the merge. </a:t>
            </a:r>
          </a:p>
          <a:p>
            <a:r>
              <a:rPr lang="en-US" sz="1200" dirty="0"/>
              <a:t>The matching of the rows will be done through the join condition in the MERGE statement.</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20</a:t>
            </a:fld>
            <a:endParaRPr lang="en-US"/>
          </a:p>
        </p:txBody>
      </p:sp>
    </p:spTree>
    <p:extLst>
      <p:ext uri="{BB962C8B-B14F-4D97-AF65-F5344CB8AC3E}">
        <p14:creationId xmlns:p14="http://schemas.microsoft.com/office/powerpoint/2010/main" val="1778370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Change data capture records insert, update, and delete activity that is applied to a SQL Server table. This makes the details of the changes available in an easily consumed relational format. Column information and the metadata that is required to apply the changes to a target environment is captured for the modified rows and stored in change tables that mirror the column structure of the tracked source tables. Table-valued functions are provided to allow systematic access to the change data by consumers.</a:t>
            </a:r>
          </a:p>
          <a:p>
            <a:endParaRPr lang="en-US" dirty="0"/>
          </a:p>
          <a:p>
            <a:r>
              <a:rPr lang="en-US" dirty="0"/>
              <a:t>A good example of a data consumer that is targeted by this technology is an extraction, transformation, and loading (ETL) application. An ETL application incrementally loads change data from SQL Server source tables to a data warehouse or data mart. Although the representation of the source tables within the data warehouse must reflect changes in the source tables, an end-to-end technology that refreshes a replica of the source is not appropriate. Instead, you need a reliable stream of change data that is structured so that consumers can apply it to dissimilar target representations of the data. SQL Server change data capture provides this technology.</a:t>
            </a:r>
          </a:p>
          <a:p>
            <a:endParaRPr lang="en-US" dirty="0"/>
          </a:p>
          <a:p>
            <a:r>
              <a:rPr lang="en-US" dirty="0"/>
              <a:t>Change data capture is available only on the Enterprise, Developer, and Evaluation editions of SQL Server.</a:t>
            </a:r>
          </a:p>
          <a:p>
            <a:endParaRPr lang="en-US" dirty="0"/>
          </a:p>
          <a:p>
            <a:r>
              <a:rPr lang="en-US" dirty="0"/>
              <a:t>The source of change data for change data capture is the SQL Server transaction log. As inserts, updates, and deletes are applied to tracked source tables, entries that describe those changes are added to the log. The log serves as input to the change data capture </a:t>
            </a:r>
            <a:r>
              <a:rPr lang="en-US" dirty="0" err="1"/>
              <a:t>capture</a:t>
            </a:r>
            <a:r>
              <a:rPr lang="en-US" dirty="0"/>
              <a:t> process. This reads the log and adds information about changes to the tracked table’s associated change table. Functions are provided to enumerate the changes that appear in the change tables over a specified range, returning the information in the form of a filtered result set. The filtered result set is typically used by an application process to update a representation of the source in some external environment.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 more information on how to use CDC and SSIS please go to BOL article : </a:t>
            </a:r>
            <a:r>
              <a:rPr lang="en-US" sz="1200" dirty="0">
                <a:hlinkClick r:id="rId3"/>
              </a:rPr>
              <a:t>http://msdn.microsoft.com/en-us/library/bb895315.aspx</a:t>
            </a:r>
            <a:r>
              <a:rPr lang="en-US" sz="1200"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21</a:t>
            </a:fld>
            <a:endParaRPr lang="en-US"/>
          </a:p>
        </p:txBody>
      </p:sp>
    </p:spTree>
    <p:extLst>
      <p:ext uri="{BB962C8B-B14F-4D97-AF65-F5344CB8AC3E}">
        <p14:creationId xmlns:p14="http://schemas.microsoft.com/office/powerpoint/2010/main" val="2588146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Verdana" pitchFamily="34" charset="0"/>
                <a:ea typeface="Verdana" pitchFamily="34" charset="0"/>
                <a:cs typeface="Verdana" pitchFamily="34" charset="0"/>
              </a:rPr>
              <a:t>Platform Considerations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When designing and deployment a SSIS project one of the key factors is the platform it will be running on. Many times we neglect to take the platform into consideration during the design process. Memory and resource usage differ from platform to platform. Take for example that no BIDS is available for a I64 system so it is important to consider debugging options on a I64 server. Many times only 32 bit drivers are available for component connectivity.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On 32bit servers memory restrictions exist for SSIS. Maximum memory is 2GB by default for SSIS as any other process on 32 bit servers.  With the /3GB switch in boot.ini SSIS can access up to 3GB of memory on a 32bit server with 4 GB of memory. If you have multiple SSIS packages in separate process they will each have its own virtual address space.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On 64bit servers the maximum limit for is 16TB for native SSIS process. If you are using 32 bit </a:t>
            </a:r>
            <a:r>
              <a:rPr lang="en-US" sz="1200" kern="1200" dirty="0" err="1">
                <a:solidFill>
                  <a:schemeClr val="tx1"/>
                </a:solidFill>
                <a:effectLst/>
                <a:latin typeface="Verdana" pitchFamily="34" charset="0"/>
                <a:ea typeface="Verdana" pitchFamily="34" charset="0"/>
                <a:cs typeface="Verdana" pitchFamily="34" charset="0"/>
              </a:rPr>
              <a:t>DTExec</a:t>
            </a:r>
            <a:r>
              <a:rPr lang="en-US" sz="1200" kern="1200" dirty="0">
                <a:solidFill>
                  <a:schemeClr val="tx1"/>
                </a:solidFill>
                <a:effectLst/>
                <a:latin typeface="Verdana" pitchFamily="34" charset="0"/>
                <a:ea typeface="Verdana" pitchFamily="34" charset="0"/>
                <a:cs typeface="Verdana" pitchFamily="34" charset="0"/>
              </a:rPr>
              <a:t> on a 64bit Windows server (running under WOW mode) the process can access up to 4GB of memory. Either or 32bit or 64bit servers if you have SSIS and SQL Server running on a single machine each process will be competing for memory and processor utilization. These are some things to consider when you are designing your SSIS solution. SQL Server does have options for limiting memory (</a:t>
            </a:r>
            <a:r>
              <a:rPr lang="en-US" sz="1200" kern="1200" dirty="0" err="1">
                <a:solidFill>
                  <a:schemeClr val="tx1"/>
                </a:solidFill>
                <a:effectLst/>
                <a:latin typeface="Verdana" pitchFamily="34" charset="0"/>
                <a:ea typeface="Verdana" pitchFamily="34" charset="0"/>
                <a:cs typeface="Verdana" pitchFamily="34" charset="0"/>
              </a:rPr>
              <a:t>sp_configure</a:t>
            </a:r>
            <a:r>
              <a:rPr lang="en-US" sz="1200" kern="1200" dirty="0">
                <a:solidFill>
                  <a:schemeClr val="tx1"/>
                </a:solidFill>
                <a:effectLst/>
                <a:latin typeface="Verdana" pitchFamily="34" charset="0"/>
                <a:ea typeface="Verdana" pitchFamily="34" charset="0"/>
                <a:cs typeface="Verdana" pitchFamily="34" charset="0"/>
              </a:rPr>
              <a:t> ‘max server memory’). SSIS does not have a option for limiting memory buffers utilized by the pipeline.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22</a:t>
            </a:fld>
            <a:endParaRPr lang="en-US"/>
          </a:p>
        </p:txBody>
      </p:sp>
    </p:spTree>
    <p:extLst>
      <p:ext uri="{BB962C8B-B14F-4D97-AF65-F5344CB8AC3E}">
        <p14:creationId xmlns:p14="http://schemas.microsoft.com/office/powerpoint/2010/main" val="1065435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Verdana" pitchFamily="34" charset="0"/>
                <a:ea typeface="Verdana" pitchFamily="34" charset="0"/>
                <a:cs typeface="Verdana" pitchFamily="34" charset="0"/>
              </a:rPr>
              <a:t>It is important to get the basics done properly for a platform running the SSIS process. Other platform considerations include:</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The location where data operations execute -</a:t>
            </a:r>
            <a:r>
              <a:rPr lang="en-US" sz="1200" kern="1200" dirty="0">
                <a:solidFill>
                  <a:schemeClr val="tx1"/>
                </a:solidFill>
                <a:effectLst/>
                <a:latin typeface="Verdana" pitchFamily="34" charset="0"/>
                <a:ea typeface="Verdana" pitchFamily="34" charset="0"/>
                <a:cs typeface="Verdana" pitchFamily="34" charset="0"/>
              </a:rPr>
              <a:t> As you load data from source to destination, there may be situations in which you have flexibility as to where you execute specific operations. Likely, your decision will be based on a series of tradeoffs that you will have to evaluate, depending on your specific data load needs.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Typically, you have one of three location choices for execution: (1) data source server, (2) data destination server, or (3) dedicated extract, transform, and load (ETL) application server. In reality, your choices may be limited by licensing restrictions. However, by considering the impact of each location on your application requirements, you will determine the best fit for your execution needs. You might also find a need to re-evaluate your licensing agreements.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Dedicated SSIS Server</a:t>
            </a:r>
            <a:r>
              <a:rPr lang="en-US" sz="1200" kern="1200" dirty="0">
                <a:solidFill>
                  <a:schemeClr val="tx1"/>
                </a:solidFill>
                <a:effectLst/>
                <a:latin typeface="Verdana" pitchFamily="34" charset="0"/>
                <a:ea typeface="Verdana" pitchFamily="34" charset="0"/>
                <a:cs typeface="Verdana" pitchFamily="34" charset="0"/>
              </a:rPr>
              <a:t> – Using a dedicated SSIS server is the best solution when you have a variety of heterogeneous data sources and destinations with large volumes and complex transformations. On this dedicated server, SSIS can take full advantage of all machine resources and will not suffer from contention issues with other applications.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For the tradeoffs, once again you will not be able to use the SSIS SQL Server Destination component. In addition, from a network perspective, you will have to transfer data twice: from the source onto the SSIS server and then from the SSIS server into the destination. If your network bandwidth can easily support this, then this option provides the most SSIS flexibility. It also allows for performing complex transformations without adversely affecting other applications or SQL Server.</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Data Destination Server</a:t>
            </a:r>
            <a:r>
              <a:rPr lang="en-US" sz="1200" kern="1200" dirty="0">
                <a:solidFill>
                  <a:schemeClr val="tx1"/>
                </a:solidFill>
                <a:effectLst/>
                <a:latin typeface="Verdana" pitchFamily="34" charset="0"/>
                <a:ea typeface="Verdana" pitchFamily="34" charset="0"/>
                <a:cs typeface="Verdana" pitchFamily="34" charset="0"/>
              </a:rPr>
              <a:t> – When your destination is SQL Server, executing SSIS operations on the destination data server provides significant performance advantages. The biggest advantage in this situation is the ability to use the SQL Server Destination component in an SSIS package. This component optimizes in-memory data loading and results in an 8 to 15 percent performance improvement over the standard OLE DB destination component. Keep in mind that the SQL Server destination component does not support data type conversions. As a result, you will definitely have to complete conversion operations in an SSIS step prior to loading data into the destination. This is so that the data types in memory directly line up with the SQL Server data types.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You will also have to consider how SSIS competes with SQL Server for machine resources on the destination server. To reduce contention, you can configure resource usage by either SQL Server or SSIS. For example, one change you can make to SSIS is to lower the maximum number of concurrent SSIS threads to avoid CPU bottlenecks. Overall, if your data load operations require you to find the fastest way to load data into SQL Server, then running SSIS operations on the data destination server will provide substantial performance benefits with SQL Server in-memory data loading.</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Data Source Server</a:t>
            </a:r>
            <a:r>
              <a:rPr lang="en-US" sz="1200" kern="1200" dirty="0">
                <a:solidFill>
                  <a:schemeClr val="tx1"/>
                </a:solidFill>
                <a:effectLst/>
                <a:latin typeface="Verdana" pitchFamily="34" charset="0"/>
                <a:ea typeface="Verdana" pitchFamily="34" charset="0"/>
                <a:cs typeface="Verdana" pitchFamily="34" charset="0"/>
              </a:rPr>
              <a:t> – When you execute SSIS operations on the data source server, you can gain performance benefits by reducing the source data set size before transferring data across the network to load into the destination. For example, if you need to aggregate the data, the number of output records will likely be smaller than the number of input records. In addition, you can reduce the size of a data set by properly configuring data types early in the SSIS process.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To get these benefits, you have to accept a few tradeoffs. If other applications run on the source server, your SSIS routines might compete with these applications for machine resources. If resources are somewhat limited, you will likely offset any performance benefits that you would have received. In addition, if SQL Server is your destination, you will not be able to use the optimized in-memory data loading feature of the SSIS SQL Server Destination component. The SSIS SQL Server Destination is only useful when the SSIS data operation is executed on the destination SQL Server machine. Otherwise, you will have to use the standard OLE DB destination component. However, it cannot take advantage of in-memory data loading. </a:t>
            </a:r>
          </a:p>
          <a:p>
            <a:r>
              <a:rPr lang="en-US" sz="1200" kern="1200" dirty="0">
                <a:solidFill>
                  <a:schemeClr val="tx1"/>
                </a:solidFill>
                <a:effectLst/>
                <a:latin typeface="Verdana" pitchFamily="34" charset="0"/>
                <a:ea typeface="Verdana" pitchFamily="34" charset="0"/>
                <a:cs typeface="Verdana" pitchFamily="34" charset="0"/>
              </a:rPr>
              <a:t>Considering these tradeoffs, if you can reduce a large volume of records into a much smaller data set, executing the SSIS operations on the source data server may prove to be the most beneficial if you are concerned about network performance bottlenecks.</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23</a:t>
            </a:fld>
            <a:endParaRPr lang="en-US"/>
          </a:p>
        </p:txBody>
      </p:sp>
    </p:spTree>
    <p:extLst>
      <p:ext uri="{BB962C8B-B14F-4D97-AF65-F5344CB8AC3E}">
        <p14:creationId xmlns:p14="http://schemas.microsoft.com/office/powerpoint/2010/main" val="1460921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Verdana" pitchFamily="34" charset="0"/>
                <a:ea typeface="Verdana" pitchFamily="34" charset="0"/>
                <a:cs typeface="Verdana" pitchFamily="34" charset="0"/>
              </a:rPr>
              <a:t>The simple recovery model minimizes administrative overhead for the transaction log, because the transaction log is not backed up. The simple recovery model risks significant work-loss exposure if the database is damaged. Data is recoverable only to the most recent backup of the lost data. Therefore, under the simple recovery model, the backup intervals should be short enough to prevent the loss of significant amounts of data.</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Full recovery model provides the normal database maintenance model for databases where durability of transactions is necessary. Log backups are required. This model fully logs all transactions and retains the transaction log records until after they are backed up. The full recovery model allows a database to be recovered to the point of failure, assuming that the tail of the log can be backed up after the failure.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Bulk-logged recovery model recovery model bulk logs most bulk operations. It is intended solely as an adjunct to the full recovery model. For certain large-scale bulk operations such as bulk import or index creation, switching temporarily to the bulk-logged recovery model increases performance and reduces log space consumption. Log backups are still required.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Well-designed indexing can reduce disk I/O operations and consume fewer system resources therefore improving query performance. Indexing can be helpful for a variety of queries that contain SELECT, UPDATE, or DELETE statements. Consider the query </a:t>
            </a:r>
          </a:p>
          <a:p>
            <a:r>
              <a:rPr lang="en-US" sz="1200" kern="1200" dirty="0">
                <a:solidFill>
                  <a:schemeClr val="tx1"/>
                </a:solidFill>
                <a:effectLst/>
                <a:latin typeface="Verdana" pitchFamily="34" charset="0"/>
                <a:ea typeface="Verdana" pitchFamily="34" charset="0"/>
                <a:cs typeface="Verdana" pitchFamily="34" charset="0"/>
              </a:rPr>
              <a:t>SELECT Title, </a:t>
            </a:r>
            <a:r>
              <a:rPr lang="en-US" sz="1200" kern="1200" dirty="0" err="1">
                <a:solidFill>
                  <a:schemeClr val="tx1"/>
                </a:solidFill>
                <a:effectLst/>
                <a:latin typeface="Verdana" pitchFamily="34" charset="0"/>
                <a:ea typeface="Verdana" pitchFamily="34" charset="0"/>
                <a:cs typeface="Verdana" pitchFamily="34" charset="0"/>
              </a:rPr>
              <a:t>HireDate</a:t>
            </a:r>
            <a:r>
              <a:rPr lang="en-US" sz="1200" kern="1200" dirty="0">
                <a:solidFill>
                  <a:schemeClr val="tx1"/>
                </a:solidFill>
                <a:effectLst/>
                <a:latin typeface="Verdana" pitchFamily="34" charset="0"/>
                <a:ea typeface="Verdana" pitchFamily="34" charset="0"/>
                <a:cs typeface="Verdana" pitchFamily="34" charset="0"/>
              </a:rPr>
              <a:t> FROM </a:t>
            </a:r>
            <a:r>
              <a:rPr lang="en-US" sz="1200" kern="1200" dirty="0" err="1">
                <a:solidFill>
                  <a:schemeClr val="tx1"/>
                </a:solidFill>
                <a:effectLst/>
                <a:latin typeface="Verdana" pitchFamily="34" charset="0"/>
                <a:ea typeface="Verdana" pitchFamily="34" charset="0"/>
                <a:cs typeface="Verdana" pitchFamily="34" charset="0"/>
              </a:rPr>
              <a:t>HumanResources.Employee</a:t>
            </a:r>
            <a:r>
              <a:rPr lang="en-US" sz="1200" kern="1200" dirty="0">
                <a:solidFill>
                  <a:schemeClr val="tx1"/>
                </a:solidFill>
                <a:effectLst/>
                <a:latin typeface="Verdana" pitchFamily="34" charset="0"/>
                <a:ea typeface="Verdana" pitchFamily="34" charset="0"/>
                <a:cs typeface="Verdana" pitchFamily="34" charset="0"/>
              </a:rPr>
              <a:t> WHERE </a:t>
            </a:r>
            <a:r>
              <a:rPr lang="en-US" sz="1200" kern="1200" dirty="0" err="1">
                <a:solidFill>
                  <a:schemeClr val="tx1"/>
                </a:solidFill>
                <a:effectLst/>
                <a:latin typeface="Verdana" pitchFamily="34" charset="0"/>
                <a:ea typeface="Verdana" pitchFamily="34" charset="0"/>
                <a:cs typeface="Verdana" pitchFamily="34" charset="0"/>
              </a:rPr>
              <a:t>EmployeeID</a:t>
            </a:r>
            <a:r>
              <a:rPr lang="en-US" sz="1200" kern="1200" dirty="0">
                <a:solidFill>
                  <a:schemeClr val="tx1"/>
                </a:solidFill>
                <a:effectLst/>
                <a:latin typeface="Verdana" pitchFamily="34" charset="0"/>
                <a:ea typeface="Verdana" pitchFamily="34" charset="0"/>
                <a:cs typeface="Verdana" pitchFamily="34" charset="0"/>
              </a:rPr>
              <a:t> = 250 </a:t>
            </a:r>
          </a:p>
          <a:p>
            <a:r>
              <a:rPr lang="en-US" sz="1200" kern="1200" dirty="0">
                <a:solidFill>
                  <a:schemeClr val="tx1"/>
                </a:solidFill>
                <a:effectLst/>
                <a:latin typeface="Verdana" pitchFamily="34" charset="0"/>
                <a:ea typeface="Verdana" pitchFamily="34" charset="0"/>
                <a:cs typeface="Verdana" pitchFamily="34" charset="0"/>
              </a:rPr>
              <a:t>in the </a:t>
            </a:r>
            <a:r>
              <a:rPr lang="en-US" sz="1200" kern="1200" dirty="0" err="1">
                <a:solidFill>
                  <a:schemeClr val="tx1"/>
                </a:solidFill>
                <a:effectLst/>
                <a:latin typeface="Verdana" pitchFamily="34" charset="0"/>
                <a:ea typeface="Verdana" pitchFamily="34" charset="0"/>
                <a:cs typeface="Verdana" pitchFamily="34" charset="0"/>
              </a:rPr>
              <a:t>AdventureWorks</a:t>
            </a:r>
            <a:r>
              <a:rPr lang="en-US" sz="1200" kern="1200" dirty="0">
                <a:solidFill>
                  <a:schemeClr val="tx1"/>
                </a:solidFill>
                <a:effectLst/>
                <a:latin typeface="Verdana" pitchFamily="34" charset="0"/>
                <a:ea typeface="Verdana" pitchFamily="34" charset="0"/>
                <a:cs typeface="Verdana" pitchFamily="34" charset="0"/>
              </a:rPr>
              <a:t> database. When this query is executed, the query optimizer evaluates each available method for retrieving the data and selects the most efficient method. The method may be a table scan, or may be scanning one or more indexes if they exist.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performing a table scan, the query optimizer reads all the rows in the table, and extracts the rows that meet the criteria of the query. A table scan generates many disk I/O operations and can be resource intensive. However, a table scan could be the most efficient method if, for example, the result set of the query is a high percentage of rows from the table.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the query optimizer uses an index, it searches the index key columns, finds the storage location of the rows needed by the query and extracts the matching rows from that location. Generally, searching the index is much faster than searching the table because unlike a table, an index frequently contains very few columns per row and the rows are in sorted order.</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query optimizer typically selects the most efficient method when executing queries. However, if no indexes are available, the query optimizer must use a table scan. Your task is to design and create indexes that are best suited to your environment so that the query optimizer has a selection of efficient indexes from which to select. SQL Server 2005 provides the Database Engine Tuning Advisor to help with the analysis of your database environment and in the selection of appropriate indexes.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Disabling an index prevents user access to the index, and for clustered indexes, to the underlying table data. The index definition remains in the system catalog. Disabling a </a:t>
            </a:r>
            <a:r>
              <a:rPr lang="en-US" sz="1200" kern="1200" dirty="0" err="1">
                <a:solidFill>
                  <a:schemeClr val="tx1"/>
                </a:solidFill>
                <a:effectLst/>
                <a:latin typeface="Verdana" pitchFamily="34" charset="0"/>
                <a:ea typeface="Verdana" pitchFamily="34" charset="0"/>
                <a:cs typeface="Verdana" pitchFamily="34" charset="0"/>
              </a:rPr>
              <a:t>nonclustered</a:t>
            </a:r>
            <a:r>
              <a:rPr lang="en-US" sz="1200" kern="1200" dirty="0">
                <a:solidFill>
                  <a:schemeClr val="tx1"/>
                </a:solidFill>
                <a:effectLst/>
                <a:latin typeface="Verdana" pitchFamily="34" charset="0"/>
                <a:ea typeface="Verdana" pitchFamily="34" charset="0"/>
                <a:cs typeface="Verdana" pitchFamily="34" charset="0"/>
              </a:rPr>
              <a:t> index or clustered index on a view physically deletes the index data. Disabling a clustered index prevents access to the data, but the data remains unmaintained in the B-tree until the index is dropped or rebuilt. To view the status of an enabled or disabled index, query the </a:t>
            </a:r>
            <a:r>
              <a:rPr lang="en-US" sz="1200" kern="1200" dirty="0" err="1">
                <a:solidFill>
                  <a:schemeClr val="tx1"/>
                </a:solidFill>
                <a:effectLst/>
                <a:latin typeface="Verdana" pitchFamily="34" charset="0"/>
                <a:ea typeface="Verdana" pitchFamily="34" charset="0"/>
                <a:cs typeface="Verdana" pitchFamily="34" charset="0"/>
              </a:rPr>
              <a:t>is_disabled</a:t>
            </a:r>
            <a:r>
              <a:rPr lang="en-US" sz="1200" kern="1200" dirty="0">
                <a:solidFill>
                  <a:schemeClr val="tx1"/>
                </a:solidFill>
                <a:effectLst/>
                <a:latin typeface="Verdana" pitchFamily="34" charset="0"/>
                <a:ea typeface="Verdana" pitchFamily="34" charset="0"/>
                <a:cs typeface="Verdana" pitchFamily="34" charset="0"/>
              </a:rPr>
              <a:t> column in the </a:t>
            </a:r>
            <a:r>
              <a:rPr lang="en-US" sz="1200" kern="1200" dirty="0" err="1">
                <a:solidFill>
                  <a:schemeClr val="tx1"/>
                </a:solidFill>
                <a:effectLst/>
                <a:latin typeface="Verdana" pitchFamily="34" charset="0"/>
                <a:ea typeface="Verdana" pitchFamily="34" charset="0"/>
                <a:cs typeface="Verdana" pitchFamily="34" charset="0"/>
              </a:rPr>
              <a:t>sys.indexes</a:t>
            </a:r>
            <a:r>
              <a:rPr lang="en-US" sz="1200" kern="1200" dirty="0">
                <a:solidFill>
                  <a:schemeClr val="tx1"/>
                </a:solidFill>
                <a:effectLst/>
                <a:latin typeface="Verdana" pitchFamily="34" charset="0"/>
                <a:ea typeface="Verdana" pitchFamily="34" charset="0"/>
                <a:cs typeface="Verdana" pitchFamily="34" charset="0"/>
              </a:rPr>
              <a:t> catalog view.</a:t>
            </a: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24</a:t>
            </a:fld>
            <a:endParaRPr lang="en-US"/>
          </a:p>
        </p:txBody>
      </p:sp>
    </p:spTree>
    <p:extLst>
      <p:ext uri="{BB962C8B-B14F-4D97-AF65-F5344CB8AC3E}">
        <p14:creationId xmlns:p14="http://schemas.microsoft.com/office/powerpoint/2010/main" val="2296370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indexes </a:t>
            </a:r>
          </a:p>
          <a:p>
            <a:r>
              <a:rPr lang="en-US" dirty="0"/>
              <a:t>Depends largely on the time it takes to rebuild the index afterwards. If the time it takes to disable and</a:t>
            </a:r>
            <a:r>
              <a:rPr lang="en-US" baseline="0" dirty="0"/>
              <a:t> rebuild the index is longer than a regular load this option might not be optimal.</a:t>
            </a:r>
            <a:endParaRPr lang="en-US" dirty="0"/>
          </a:p>
          <a:p>
            <a:r>
              <a:rPr lang="en-US" dirty="0" err="1"/>
              <a:t>Filegroups</a:t>
            </a:r>
            <a:r>
              <a:rPr lang="en-US" dirty="0"/>
              <a:t> </a:t>
            </a:r>
          </a:p>
          <a:p>
            <a:r>
              <a:rPr lang="en-US" dirty="0"/>
              <a:t>Consider placing large tables in its own file groups. The next step to this is table partitioning if its </a:t>
            </a:r>
            <a:r>
              <a:rPr lang="en-US" dirty="0" err="1"/>
              <a:t>prssible</a:t>
            </a:r>
            <a:r>
              <a:rPr lang="en-US" dirty="0"/>
              <a:t> on the given table.</a:t>
            </a:r>
          </a:p>
          <a:p>
            <a:r>
              <a:rPr lang="en-US" dirty="0"/>
              <a:t>Data Files </a:t>
            </a:r>
          </a:p>
          <a:p>
            <a:r>
              <a:rPr lang="en-US" dirty="0"/>
              <a:t>For busy databases consider multiple files for large tables. . Use</a:t>
            </a:r>
            <a:r>
              <a:rPr lang="en-US" baseline="0" dirty="0"/>
              <a:t> performance counters to see if the disk utilization is high on the disks currently holding SQL data files and log files.  If you are able to take heavy utilized tables and indexes are spread them across multiple file groups and files on different disks it will help with optimize physical IO.</a:t>
            </a:r>
            <a:endParaRPr lang="en-US" dirty="0"/>
          </a:p>
          <a:p>
            <a:r>
              <a:rPr lang="en-US" dirty="0"/>
              <a:t>Partitioned tables can give a real boost to typical data warehouse loads if its done properly.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25</a:t>
            </a:fld>
            <a:endParaRPr lang="en-US"/>
          </a:p>
        </p:txBody>
      </p:sp>
    </p:spTree>
    <p:extLst>
      <p:ext uri="{BB962C8B-B14F-4D97-AF65-F5344CB8AC3E}">
        <p14:creationId xmlns:p14="http://schemas.microsoft.com/office/powerpoint/2010/main" val="381899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snapshot is a read-only, static view of a database (the source database). Multiple snapshots can exist on a source database and always reside on the same server instance as the database. Each database snapshot is </a:t>
            </a:r>
            <a:r>
              <a:rPr lang="en-US" dirty="0" err="1"/>
              <a:t>transactionally</a:t>
            </a:r>
            <a:r>
              <a:rPr lang="en-US" dirty="0"/>
              <a:t> consistent with the source database as of the moment of the snapshot's creation. A snapshot persists until it is explicitly dropped by the database owner.</a:t>
            </a:r>
          </a:p>
          <a:p>
            <a:r>
              <a:rPr lang="en-US" dirty="0"/>
              <a:t>Unlike default behavior for user databases, a database snapshot is created with the ALLOW_SNAPSHOT_ISOLATION database option set ON regardless of the setting of this option on the primary database or the model system database.</a:t>
            </a:r>
          </a:p>
          <a:p>
            <a:r>
              <a:rPr lang="en-US" dirty="0"/>
              <a:t>Snapshots can be used for reporting purposes. Also, in the event of a user error on a source database, you can revert the source database to the state it was in when the snapshot was created. Data loss is confined to updates to the database since the snapshot's creation.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26</a:t>
            </a:fld>
            <a:endParaRPr lang="en-US"/>
          </a:p>
        </p:txBody>
      </p:sp>
    </p:spTree>
    <p:extLst>
      <p:ext uri="{BB962C8B-B14F-4D97-AF65-F5344CB8AC3E}">
        <p14:creationId xmlns:p14="http://schemas.microsoft.com/office/powerpoint/2010/main" val="248007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indent="0">
              <a:buNone/>
            </a:pPr>
            <a:r>
              <a:rPr lang="en-US" sz="2800" b="1" dirty="0">
                <a:solidFill>
                  <a:srgbClr val="48000C"/>
                </a:solidFill>
              </a:rPr>
              <a:t>Use Database Snapshots with SSIS</a:t>
            </a:r>
          </a:p>
          <a:p>
            <a:pPr lvl="1">
              <a:buFont typeface="+mj-lt"/>
              <a:buAutoNum type="arabicPeriod"/>
            </a:pPr>
            <a:r>
              <a:rPr lang="en-US" sz="2400" dirty="0"/>
              <a:t>Use a SQL Task and creating a snapshot of the source system database</a:t>
            </a:r>
          </a:p>
          <a:p>
            <a:pPr lvl="1">
              <a:buFont typeface="+mj-lt"/>
              <a:buAutoNum type="arabicPeriod"/>
            </a:pPr>
            <a:r>
              <a:rPr lang="en-US" sz="2400" dirty="0"/>
              <a:t>A Execute  Script Task can switch the database </a:t>
            </a:r>
            <a:r>
              <a:rPr lang="en-US" sz="2400" dirty="0" err="1"/>
              <a:t>ConnectionString</a:t>
            </a:r>
            <a:r>
              <a:rPr lang="en-US" sz="2400" dirty="0"/>
              <a:t> from the original database to the newly created snapshot database.</a:t>
            </a:r>
          </a:p>
          <a:p>
            <a:pPr lvl="1">
              <a:buFont typeface="+mj-lt"/>
              <a:buAutoNum type="arabicPeriod"/>
            </a:pPr>
            <a:r>
              <a:rPr lang="en-US" sz="2400" dirty="0"/>
              <a:t>Use a sequence container and do all the data flow tasks.</a:t>
            </a:r>
          </a:p>
          <a:p>
            <a:pPr lvl="1">
              <a:buFont typeface="+mj-lt"/>
              <a:buAutoNum type="arabicPeriod"/>
            </a:pPr>
            <a:r>
              <a:rPr lang="en-US" sz="2400" dirty="0"/>
              <a:t>Second Script Task switches the </a:t>
            </a:r>
            <a:r>
              <a:rPr lang="en-US" sz="2400" dirty="0" err="1"/>
              <a:t>ConnectionString</a:t>
            </a:r>
            <a:r>
              <a:rPr lang="en-US" sz="2400" dirty="0"/>
              <a:t> back to the original database</a:t>
            </a:r>
          </a:p>
          <a:p>
            <a:pPr lvl="1">
              <a:buFont typeface="+mj-lt"/>
              <a:buAutoNum type="arabicPeriod"/>
            </a:pPr>
            <a:r>
              <a:rPr lang="en-US" sz="2400" dirty="0"/>
              <a:t>Final Execute SQL Task drops the database</a:t>
            </a:r>
          </a:p>
          <a:p>
            <a:endParaRPr lang="en-US" sz="2800" dirty="0"/>
          </a:p>
          <a:p>
            <a:r>
              <a:rPr lang="en-US" sz="2400" dirty="0"/>
              <a:t>Database snapshots can be used with SSIS to create a resourceful combo for extracting </a:t>
            </a:r>
            <a:r>
              <a:rPr lang="en-US" sz="2400" dirty="0" err="1"/>
              <a:t>consistant</a:t>
            </a:r>
            <a:r>
              <a:rPr lang="en-US" sz="2400" dirty="0"/>
              <a:t> data</a:t>
            </a:r>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27</a:t>
            </a:fld>
            <a:endParaRPr lang="en-US"/>
          </a:p>
        </p:txBody>
      </p:sp>
    </p:spTree>
    <p:extLst>
      <p:ext uri="{BB962C8B-B14F-4D97-AF65-F5344CB8AC3E}">
        <p14:creationId xmlns:p14="http://schemas.microsoft.com/office/powerpoint/2010/main" val="3540785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indent="0">
              <a:buNone/>
            </a:pPr>
            <a:r>
              <a:rPr lang="en-US" sz="2800" b="1" dirty="0">
                <a:solidFill>
                  <a:srgbClr val="48000C"/>
                </a:solidFill>
              </a:rPr>
              <a:t>Use Database Snapshots with SSIS</a:t>
            </a:r>
          </a:p>
          <a:p>
            <a:pPr lvl="1">
              <a:buFont typeface="+mj-lt"/>
              <a:buAutoNum type="arabicPeriod"/>
            </a:pPr>
            <a:r>
              <a:rPr lang="en-US" sz="2400" dirty="0"/>
              <a:t>Use a SQL Task and creating a snapshot of the source system database</a:t>
            </a:r>
          </a:p>
          <a:p>
            <a:pPr lvl="1">
              <a:buFont typeface="+mj-lt"/>
              <a:buAutoNum type="arabicPeriod"/>
            </a:pPr>
            <a:r>
              <a:rPr lang="en-US" sz="2400" dirty="0"/>
              <a:t>A Execute  Script Task can switch the database </a:t>
            </a:r>
            <a:r>
              <a:rPr lang="en-US" sz="2400" dirty="0" err="1"/>
              <a:t>ConnectionString</a:t>
            </a:r>
            <a:r>
              <a:rPr lang="en-US" sz="2400" dirty="0"/>
              <a:t> from the original database to the newly created snapshot database.</a:t>
            </a:r>
          </a:p>
          <a:p>
            <a:pPr lvl="1">
              <a:buFont typeface="+mj-lt"/>
              <a:buAutoNum type="arabicPeriod"/>
            </a:pPr>
            <a:r>
              <a:rPr lang="en-US" sz="2400" dirty="0"/>
              <a:t>Use a sequence container and do all the data flow tasks.</a:t>
            </a:r>
          </a:p>
          <a:p>
            <a:pPr lvl="1">
              <a:buFont typeface="+mj-lt"/>
              <a:buAutoNum type="arabicPeriod"/>
            </a:pPr>
            <a:r>
              <a:rPr lang="en-US" sz="2400" dirty="0"/>
              <a:t>Second Script Task switches the </a:t>
            </a:r>
            <a:r>
              <a:rPr lang="en-US" sz="2400" dirty="0" err="1"/>
              <a:t>ConnectionString</a:t>
            </a:r>
            <a:r>
              <a:rPr lang="en-US" sz="2400" dirty="0"/>
              <a:t> back to the original database</a:t>
            </a:r>
          </a:p>
          <a:p>
            <a:pPr lvl="1">
              <a:buFont typeface="+mj-lt"/>
              <a:buAutoNum type="arabicPeriod"/>
            </a:pPr>
            <a:r>
              <a:rPr lang="en-US" sz="2400" dirty="0"/>
              <a:t>Final Execute SQL Task drops the database</a:t>
            </a:r>
          </a:p>
          <a:p>
            <a:endParaRPr lang="en-US" sz="2800" dirty="0"/>
          </a:p>
          <a:p>
            <a:r>
              <a:rPr lang="en-US" sz="2400" dirty="0"/>
              <a:t>Database snapshots can be used with SSIS to create a resourceful combo for extracting </a:t>
            </a:r>
            <a:r>
              <a:rPr lang="en-US" sz="2400" dirty="0" err="1"/>
              <a:t>consistant</a:t>
            </a:r>
            <a:r>
              <a:rPr lang="en-US" sz="2400" dirty="0"/>
              <a:t> data</a:t>
            </a:r>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28</a:t>
            </a:fld>
            <a:endParaRPr lang="en-US"/>
          </a:p>
        </p:txBody>
      </p:sp>
    </p:spTree>
    <p:extLst>
      <p:ext uri="{BB962C8B-B14F-4D97-AF65-F5344CB8AC3E}">
        <p14:creationId xmlns:p14="http://schemas.microsoft.com/office/powerpoint/2010/main" val="370778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Verdana" pitchFamily="34" charset="0"/>
                <a:ea typeface="Verdana" pitchFamily="34" charset="0"/>
                <a:cs typeface="Verdana" pitchFamily="34" charset="0"/>
              </a:rPr>
              <a:t>SSIS Logging</a:t>
            </a:r>
            <a:r>
              <a:rPr lang="en-US" sz="1200" kern="1200" dirty="0">
                <a:solidFill>
                  <a:schemeClr val="tx1"/>
                </a:solidFill>
                <a:effectLst/>
                <a:latin typeface="Verdana" pitchFamily="34" charset="0"/>
                <a:ea typeface="Verdana" pitchFamily="34" charset="0"/>
                <a:cs typeface="Verdana" pitchFamily="34" charset="0"/>
              </a:rPr>
              <a:t> – SSIS allows you to log both tasks and packages to various logging providers such as XML, SQL Server, or text files. Logging allows you to view the performance of a package over time and to track performance as machine resources change and data volumes increase. Be aware that SSIS provides rich logging support which can be expensive to turn on completely. Review the logging events available and only log those events necessary.</a:t>
            </a: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29</a:t>
            </a:fld>
            <a:endParaRPr lang="en-US"/>
          </a:p>
        </p:txBody>
      </p:sp>
    </p:spTree>
    <p:extLst>
      <p:ext uri="{BB962C8B-B14F-4D97-AF65-F5344CB8AC3E}">
        <p14:creationId xmlns:p14="http://schemas.microsoft.com/office/powerpoint/2010/main" val="17011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mn-ea"/>
                <a:cs typeface="+mn-cs"/>
              </a:rPr>
              <a:t>Introduction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will discuss the recommended best practices for SSIS.  These best practices should be followed during the new development of SSIS packages as well as existing packages.  From the prior version of Data Transformation Services (SQL 2000), SQL Server Integration Services (SSIS) has gone through a complete redesign with SQL 2005 (again optimized and redesigned for SQL 2008).  . SSIS is now no longer a stand-alone designer. SSIS is now fully integrated into the Microsoft Visual Studio framework now known as the Business Intelligence Development Studio (BIDS) as its development environment. Though SSIS leverages the SQL Server Management Studio as the common administration environment for SQL Server 2005 and SQL Server 2008. The separation of the two environments lets developers and database administrators (DBAs) focus on the specific tasks of developing BI solutions or managing enterprise packages.</a:t>
            </a:r>
          </a:p>
          <a:p>
            <a:r>
              <a:rPr lang="en-US" sz="1200" kern="1200" dirty="0">
                <a:solidFill>
                  <a:schemeClr val="tx1"/>
                </a:solidFill>
                <a:effectLst/>
                <a:latin typeface="+mn-lt"/>
                <a:ea typeface="+mn-ea"/>
                <a:cs typeface="+mn-cs"/>
              </a:rPr>
              <a:t>SQL Server Management Studio(SSMS), unlike BI Development Studio  , is designed for the administration of the SSIS Service and the execution of existing packages in production. SSMS   is also used to manage the SQL Server Data Engine, Analysis Services, and Reporting Services servers. SSMS supports the execution and scheduling of SSIS packages, but not the editing or designing of new packages.  However, SSMS does allow users to use the SSIS framework to import and export data, create database maintenance plans using the SSIS engine, and to execute the Copy Database Wizard which also uses SSIS underneath.</a:t>
            </a:r>
          </a:p>
          <a:p>
            <a:r>
              <a:rPr lang="en-US" sz="1200" kern="1200" dirty="0">
                <a:solidFill>
                  <a:schemeClr val="tx1"/>
                </a:solidFill>
                <a:effectLst/>
                <a:latin typeface="+mn-lt"/>
                <a:ea typeface="+mn-ea"/>
                <a:cs typeface="+mn-cs"/>
              </a:rPr>
              <a:t>In Business Intelligence Development Studio, you develop SSIS packages in an Integration Services project within a solution. The solution is a container that enables you to simultaneously work with multiple Visual Studio projects using a set of tools for developing enterprise-level, tightly integrated BI solutions, including SSIS solutions.</a:t>
            </a:r>
          </a:p>
          <a:p>
            <a:r>
              <a:rPr lang="en-US" sz="1200" kern="1200" dirty="0">
                <a:solidFill>
                  <a:schemeClr val="tx1"/>
                </a:solidFill>
                <a:effectLst/>
                <a:latin typeface="+mn-lt"/>
                <a:ea typeface="+mn-ea"/>
                <a:cs typeface="+mn-cs"/>
              </a:rPr>
              <a:t>In the first part of this module we will discuss the benefits of working in this project-based mode.  These benefits include the fact that you are no longer tied to a server that is running SQL Server to do development, and source control integration for your solution or project. </a:t>
            </a:r>
          </a:p>
          <a:p>
            <a:r>
              <a:rPr lang="en-US" sz="1200" kern="1200" dirty="0">
                <a:solidFill>
                  <a:schemeClr val="tx1"/>
                </a:solidFill>
                <a:effectLst/>
                <a:latin typeface="+mn-lt"/>
                <a:ea typeface="+mn-ea"/>
                <a:cs typeface="+mn-cs"/>
              </a:rPr>
              <a:t>We’ll review options available for SSIS connectivity to different types of data sources. We will show the difference between certain types of sources and destinations and discuss when you use certain types of sources and destinations because there are so many options available.  We’ll conclude the SSIS development section with a conversation on the right application to use for a given task.  The SSIS Design section will cover how to design SSIS packages depending on the data volume you are working with and how to use the new SQL 2008 features to manage data with SSIS and SQL 2008.  The design section also covers platform considerations and what advantages you have when working with x64 servers.  </a:t>
            </a:r>
          </a:p>
          <a:p>
            <a:r>
              <a:rPr lang="en-US" sz="1200" kern="1200" dirty="0">
                <a:solidFill>
                  <a:schemeClr val="tx1"/>
                </a:solidFill>
                <a:effectLst/>
                <a:latin typeface="+mn-lt"/>
                <a:ea typeface="+mn-ea"/>
                <a:cs typeface="+mn-cs"/>
              </a:rPr>
              <a:t>We'll also consider best practices on database setup for optimal design.  Lastly, we will cover best practices on SSIS logging and security.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completing this module you will be able to:</a:t>
            </a:r>
          </a:p>
          <a:p>
            <a:pPr lvl="0"/>
            <a:r>
              <a:rPr lang="en-US" sz="1200" kern="1200" dirty="0">
                <a:solidFill>
                  <a:schemeClr val="tx1"/>
                </a:solidFill>
                <a:effectLst/>
                <a:latin typeface="+mn-lt"/>
                <a:ea typeface="+mn-ea"/>
                <a:cs typeface="+mn-cs"/>
              </a:rPr>
              <a:t>Develop SSIS packages according to best practices.</a:t>
            </a:r>
          </a:p>
          <a:p>
            <a:pPr lvl="0"/>
            <a:r>
              <a:rPr lang="en-US" sz="1200" kern="1200" dirty="0">
                <a:solidFill>
                  <a:schemeClr val="tx1"/>
                </a:solidFill>
                <a:effectLst/>
                <a:latin typeface="+mn-lt"/>
                <a:ea typeface="+mn-ea"/>
                <a:cs typeface="+mn-cs"/>
              </a:rPr>
              <a:t>Design packages that leverage SSIS architecture.</a:t>
            </a:r>
          </a:p>
          <a:p>
            <a:pPr lvl="0"/>
            <a:r>
              <a:rPr lang="en-US" sz="1200" kern="1200" dirty="0">
                <a:solidFill>
                  <a:schemeClr val="tx1"/>
                </a:solidFill>
                <a:effectLst/>
                <a:latin typeface="+mn-lt"/>
                <a:ea typeface="+mn-ea"/>
                <a:cs typeface="+mn-cs"/>
              </a:rPr>
              <a:t>Setup the proper type of logging to solve issues during development and runtime.</a:t>
            </a:r>
          </a:p>
          <a:p>
            <a:pPr lvl="0"/>
            <a:r>
              <a:rPr lang="en-US" sz="1200" kern="1200" dirty="0">
                <a:solidFill>
                  <a:schemeClr val="tx1"/>
                </a:solidFill>
                <a:effectLst/>
                <a:latin typeface="+mn-lt"/>
                <a:ea typeface="+mn-ea"/>
                <a:cs typeface="+mn-cs"/>
              </a:rPr>
              <a:t>Learn how to deploy your packages according to best practices.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a:t>
            </a:fld>
            <a:endParaRPr lang="en-US"/>
          </a:p>
        </p:txBody>
      </p:sp>
    </p:spTree>
    <p:extLst>
      <p:ext uri="{BB962C8B-B14F-4D97-AF65-F5344CB8AC3E}">
        <p14:creationId xmlns:p14="http://schemas.microsoft.com/office/powerpoint/2010/main" val="3088563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Verdana" pitchFamily="34" charset="0"/>
                <a:ea typeface="Verdana" pitchFamily="34" charset="0"/>
                <a:cs typeface="Verdana" pitchFamily="34" charset="0"/>
              </a:rPr>
              <a:t>SSIS includes log providers that you can use to implement logging in packages, containers, and tasks. With logging, you can capture run-time information about a package, helping you audit and troubleshoot a package every time it is run. For example, a log can capture the name of the operator who ran the package and the time the package began and finished.</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you add the log to a package, you choose the log provider and the location of the log. The log provider specifies the format for the log data: for example, a SQL Server database or text file. </a:t>
            </a:r>
          </a:p>
          <a:p>
            <a:r>
              <a:rPr lang="en-US" sz="1200" kern="1200" dirty="0">
                <a:solidFill>
                  <a:schemeClr val="tx1"/>
                </a:solidFill>
                <a:effectLst/>
                <a:latin typeface="Verdana" pitchFamily="34" charset="0"/>
                <a:ea typeface="Verdana" pitchFamily="34" charset="0"/>
                <a:cs typeface="Verdana" pitchFamily="34" charset="0"/>
              </a:rPr>
              <a:t>Integration services includes the following log providers:</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a:solidFill>
                  <a:schemeClr val="tx1"/>
                </a:solidFill>
                <a:effectLst/>
                <a:latin typeface="Verdana" pitchFamily="34" charset="0"/>
                <a:ea typeface="Verdana" pitchFamily="34" charset="0"/>
                <a:cs typeface="Verdana" pitchFamily="34" charset="0"/>
              </a:rPr>
              <a:t>The Text File log provider, which writes log entries to ASCII text files in a comma-separated value (CSV) format. The default file name extension for this provider is .log.</a:t>
            </a:r>
          </a:p>
          <a:p>
            <a:pPr lvl="0"/>
            <a:r>
              <a:rPr lang="en-US" sz="1200" kern="1200" dirty="0">
                <a:solidFill>
                  <a:schemeClr val="tx1"/>
                </a:solidFill>
                <a:effectLst/>
                <a:latin typeface="Verdana" pitchFamily="34" charset="0"/>
                <a:ea typeface="Verdana" pitchFamily="34" charset="0"/>
                <a:cs typeface="Verdana" pitchFamily="34" charset="0"/>
              </a:rPr>
              <a:t>The SQL Server Profiler log provider, which writes traces that you can view using SQL Server Profiler. The default file name extension for this provider is .</a:t>
            </a:r>
            <a:r>
              <a:rPr lang="en-US" sz="1200" kern="1200" dirty="0" err="1">
                <a:solidFill>
                  <a:schemeClr val="tx1"/>
                </a:solidFill>
                <a:effectLst/>
                <a:latin typeface="Verdana" pitchFamily="34" charset="0"/>
                <a:ea typeface="Verdana" pitchFamily="34" charset="0"/>
                <a:cs typeface="Verdana" pitchFamily="34" charset="0"/>
              </a:rPr>
              <a:t>trc</a:t>
            </a:r>
            <a:r>
              <a:rPr lang="en-US" sz="1200" kern="1200" dirty="0">
                <a:solidFill>
                  <a:schemeClr val="tx1"/>
                </a:solidFill>
                <a:effectLst/>
                <a:latin typeface="Verdana" pitchFamily="34" charset="0"/>
                <a:ea typeface="Verdana" pitchFamily="34" charset="0"/>
                <a:cs typeface="Verdana" pitchFamily="34" charset="0"/>
              </a:rPr>
              <a:t>.</a:t>
            </a:r>
          </a:p>
          <a:p>
            <a:pPr lvl="0"/>
            <a:r>
              <a:rPr lang="en-US" sz="1200" kern="1200" dirty="0">
                <a:solidFill>
                  <a:schemeClr val="tx1"/>
                </a:solidFill>
                <a:effectLst/>
                <a:latin typeface="Verdana" pitchFamily="34" charset="0"/>
                <a:ea typeface="Verdana" pitchFamily="34" charset="0"/>
                <a:cs typeface="Verdana" pitchFamily="34" charset="0"/>
              </a:rPr>
              <a:t>The SQL Server log provider, which writes log entries to the sysdtslog90 table in a SQL Server 2005 database. </a:t>
            </a:r>
          </a:p>
          <a:p>
            <a:pPr lvl="0"/>
            <a:r>
              <a:rPr lang="en-US" sz="1200" kern="1200" dirty="0">
                <a:solidFill>
                  <a:schemeClr val="tx1"/>
                </a:solidFill>
                <a:effectLst/>
                <a:latin typeface="Verdana" pitchFamily="34" charset="0"/>
                <a:ea typeface="Verdana" pitchFamily="34" charset="0"/>
                <a:cs typeface="Verdana" pitchFamily="34" charset="0"/>
              </a:rPr>
              <a:t>The Windows Event log provider, which writes entries to the Application log in the Windows Event log on the local computer. </a:t>
            </a:r>
          </a:p>
          <a:p>
            <a:pPr lvl="0"/>
            <a:r>
              <a:rPr lang="en-US" sz="1200" kern="1200" dirty="0">
                <a:solidFill>
                  <a:schemeClr val="tx1"/>
                </a:solidFill>
                <a:effectLst/>
                <a:latin typeface="Verdana" pitchFamily="34" charset="0"/>
                <a:ea typeface="Verdana" pitchFamily="34" charset="0"/>
                <a:cs typeface="Verdana" pitchFamily="34" charset="0"/>
              </a:rPr>
              <a:t>The XML File log provider, which writes log files to an XML file. The default file name extension for this provider is .xml.</a:t>
            </a:r>
          </a:p>
          <a:p>
            <a:r>
              <a:rPr lang="en-US" sz="1200" kern="1200" dirty="0">
                <a:solidFill>
                  <a:schemeClr val="tx1"/>
                </a:solidFill>
                <a:effectLst/>
                <a:latin typeface="Verdana" pitchFamily="34" charset="0"/>
                <a:ea typeface="Verdana" pitchFamily="34" charset="0"/>
                <a:cs typeface="Verdana" pitchFamily="34" charset="0"/>
              </a:rPr>
              <a:t> </a:t>
            </a:r>
          </a:p>
          <a:p>
            <a:br>
              <a:rPr lang="en-US" sz="1200" b="1"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Runtime Events (further documented in BOL)</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following runtime events can be seen in a package execution log:</a:t>
            </a:r>
          </a:p>
          <a:p>
            <a:r>
              <a:rPr lang="en-US" sz="1200" kern="1200" dirty="0">
                <a:solidFill>
                  <a:schemeClr val="tx1"/>
                </a:solidFill>
                <a:effectLst/>
                <a:latin typeface="Verdana" pitchFamily="34" charset="0"/>
                <a:ea typeface="Verdana" pitchFamily="34" charset="0"/>
                <a:cs typeface="Verdana" pitchFamily="34" charset="0"/>
              </a:rPr>
              <a:t> </a:t>
            </a:r>
          </a:p>
          <a:p>
            <a:pPr lvl="0"/>
            <a:r>
              <a:rPr lang="en-US" sz="1200" kern="1200" dirty="0" err="1">
                <a:solidFill>
                  <a:schemeClr val="tx1"/>
                </a:solidFill>
                <a:effectLst/>
                <a:latin typeface="Verdana" pitchFamily="34" charset="0"/>
                <a:ea typeface="Verdana" pitchFamily="34" charset="0"/>
                <a:cs typeface="Verdana" pitchFamily="34" charset="0"/>
              </a:rPr>
              <a:t>OnError</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OnExecStatusChanged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OnInformation</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OnPostExecute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OnPostValidate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OnPreExecute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OnPreValidate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OnProgress</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OnQueryCancel</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OnTaskFailed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OnVariableValueChanged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OnWarning</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get a full understanding of these events, refer to SQL Server 2005 Books Online.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Data Columns</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Events contain data marked under data columns, which show information pertaining to that event. The events that appear in the log files are as follows: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Element </a:t>
            </a: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Description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Event</a:t>
            </a:r>
          </a:p>
          <a:p>
            <a:r>
              <a:rPr lang="en-US" sz="1200" kern="1200" dirty="0">
                <a:solidFill>
                  <a:schemeClr val="tx1"/>
                </a:solidFill>
                <a:effectLst/>
                <a:latin typeface="Verdana" pitchFamily="34" charset="0"/>
                <a:ea typeface="Verdana" pitchFamily="34" charset="0"/>
                <a:cs typeface="Verdana" pitchFamily="34" charset="0"/>
              </a:rPr>
              <a:t>The name or type of event that was fired.</a:t>
            </a:r>
          </a:p>
          <a:p>
            <a:r>
              <a:rPr lang="en-US" sz="1200" kern="1200" dirty="0">
                <a:solidFill>
                  <a:schemeClr val="tx1"/>
                </a:solidFill>
                <a:effectLst/>
                <a:latin typeface="Verdana" pitchFamily="34" charset="0"/>
                <a:ea typeface="Verdana" pitchFamily="34" charset="0"/>
                <a:cs typeface="Verdana" pitchFamily="34" charset="0"/>
              </a:rPr>
              <a:t>Computer</a:t>
            </a:r>
          </a:p>
          <a:p>
            <a:r>
              <a:rPr lang="en-US" sz="1200" kern="1200" dirty="0">
                <a:solidFill>
                  <a:schemeClr val="tx1"/>
                </a:solidFill>
                <a:effectLst/>
                <a:latin typeface="Verdana" pitchFamily="34" charset="0"/>
                <a:ea typeface="Verdana" pitchFamily="34" charset="0"/>
                <a:cs typeface="Verdana" pitchFamily="34" charset="0"/>
              </a:rPr>
              <a:t>The name of the computer on which the log event occurred.</a:t>
            </a:r>
          </a:p>
          <a:p>
            <a:r>
              <a:rPr lang="en-US" sz="1200" kern="1200" dirty="0">
                <a:solidFill>
                  <a:schemeClr val="tx1"/>
                </a:solidFill>
                <a:effectLst/>
                <a:latin typeface="Verdana" pitchFamily="34" charset="0"/>
                <a:ea typeface="Verdana" pitchFamily="34" charset="0"/>
                <a:cs typeface="Verdana" pitchFamily="34" charset="0"/>
              </a:rPr>
              <a:t>Operator</a:t>
            </a:r>
          </a:p>
          <a:p>
            <a:r>
              <a:rPr lang="en-US" sz="1200" kern="1200" dirty="0">
                <a:solidFill>
                  <a:schemeClr val="tx1"/>
                </a:solidFill>
                <a:effectLst/>
                <a:latin typeface="Verdana" pitchFamily="34" charset="0"/>
                <a:ea typeface="Verdana" pitchFamily="34" charset="0"/>
                <a:cs typeface="Verdana" pitchFamily="34" charset="0"/>
              </a:rPr>
              <a:t>The identity of the user who launched the package.</a:t>
            </a:r>
          </a:p>
          <a:p>
            <a:r>
              <a:rPr lang="en-US" sz="1200" kern="1200" dirty="0">
                <a:solidFill>
                  <a:schemeClr val="tx1"/>
                </a:solidFill>
                <a:effectLst/>
                <a:latin typeface="Verdana" pitchFamily="34" charset="0"/>
                <a:ea typeface="Verdana" pitchFamily="34" charset="0"/>
                <a:cs typeface="Verdana" pitchFamily="34" charset="0"/>
              </a:rPr>
              <a:t>Source</a:t>
            </a:r>
          </a:p>
          <a:p>
            <a:r>
              <a:rPr lang="en-US" sz="1200" kern="1200" dirty="0">
                <a:solidFill>
                  <a:schemeClr val="tx1"/>
                </a:solidFill>
                <a:effectLst/>
                <a:latin typeface="Verdana" pitchFamily="34" charset="0"/>
                <a:ea typeface="Verdana" pitchFamily="34" charset="0"/>
                <a:cs typeface="Verdana" pitchFamily="34" charset="0"/>
              </a:rPr>
              <a:t>The name of the container or task in which the log event occurred.</a:t>
            </a:r>
          </a:p>
          <a:p>
            <a:r>
              <a:rPr lang="en-US" sz="1200" kern="1200" dirty="0" err="1">
                <a:solidFill>
                  <a:schemeClr val="tx1"/>
                </a:solidFill>
                <a:effectLst/>
                <a:latin typeface="Verdana" pitchFamily="34" charset="0"/>
                <a:ea typeface="Verdana" pitchFamily="34" charset="0"/>
                <a:cs typeface="Verdana" pitchFamily="34" charset="0"/>
              </a:rPr>
              <a:t>SourceID</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unique identifier of the package; the For Loop, </a:t>
            </a:r>
            <a:r>
              <a:rPr lang="en-US" sz="1200" kern="1200" dirty="0" err="1">
                <a:solidFill>
                  <a:schemeClr val="tx1"/>
                </a:solidFill>
                <a:effectLst/>
                <a:latin typeface="Verdana" pitchFamily="34" charset="0"/>
                <a:ea typeface="Verdana" pitchFamily="34" charset="0"/>
                <a:cs typeface="Verdana" pitchFamily="34" charset="0"/>
              </a:rPr>
              <a:t>Foreach</a:t>
            </a:r>
            <a:r>
              <a:rPr lang="en-US" sz="1200" kern="1200" dirty="0">
                <a:solidFill>
                  <a:schemeClr val="tx1"/>
                </a:solidFill>
                <a:effectLst/>
                <a:latin typeface="Verdana" pitchFamily="34" charset="0"/>
                <a:ea typeface="Verdana" pitchFamily="34" charset="0"/>
                <a:cs typeface="Verdana" pitchFamily="34" charset="0"/>
              </a:rPr>
              <a:t> Loop, or Sequence container; or the task in which the log event occurred.</a:t>
            </a:r>
          </a:p>
          <a:p>
            <a:r>
              <a:rPr lang="en-US" sz="1200" kern="1200" dirty="0" err="1">
                <a:solidFill>
                  <a:schemeClr val="tx1"/>
                </a:solidFill>
                <a:effectLst/>
                <a:latin typeface="Verdana" pitchFamily="34" charset="0"/>
                <a:ea typeface="Verdana" pitchFamily="34" charset="0"/>
                <a:cs typeface="Verdana" pitchFamily="34" charset="0"/>
              </a:rPr>
              <a:t>ExecutionID</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GUID of the package execution instance.</a:t>
            </a:r>
          </a:p>
          <a:p>
            <a:r>
              <a:rPr lang="en-US" sz="1200" kern="1200" dirty="0" err="1">
                <a:solidFill>
                  <a:schemeClr val="tx1"/>
                </a:solidFill>
                <a:effectLst/>
                <a:latin typeface="Verdana" pitchFamily="34" charset="0"/>
                <a:ea typeface="Verdana" pitchFamily="34" charset="0"/>
                <a:cs typeface="Verdana" pitchFamily="34" charset="0"/>
              </a:rPr>
              <a:t>StartTime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time that the event was fired.</a:t>
            </a:r>
          </a:p>
          <a:p>
            <a:r>
              <a:rPr lang="en-US" sz="1200" kern="1200" dirty="0" err="1">
                <a:solidFill>
                  <a:schemeClr val="tx1"/>
                </a:solidFill>
                <a:effectLst/>
                <a:latin typeface="Verdana" pitchFamily="34" charset="0"/>
                <a:ea typeface="Verdana" pitchFamily="34" charset="0"/>
                <a:cs typeface="Verdana" pitchFamily="34" charset="0"/>
              </a:rPr>
              <a:t>EndTime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Same as start time in current implementation for standard events.</a:t>
            </a:r>
          </a:p>
          <a:p>
            <a:r>
              <a:rPr lang="en-US" sz="1200" kern="1200" dirty="0" err="1">
                <a:solidFill>
                  <a:schemeClr val="tx1"/>
                </a:solidFill>
                <a:effectLst/>
                <a:latin typeface="Verdana" pitchFamily="34" charset="0"/>
                <a:ea typeface="Verdana" pitchFamily="34" charset="0"/>
                <a:cs typeface="Verdana" pitchFamily="34" charset="0"/>
              </a:rPr>
              <a:t>DataCode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Integer value associated with an event. Seldom used in MSFT components, but might be used in custom components.</a:t>
            </a:r>
          </a:p>
          <a:p>
            <a:r>
              <a:rPr lang="en-US" sz="1200" kern="1200" dirty="0" err="1">
                <a:solidFill>
                  <a:schemeClr val="tx1"/>
                </a:solidFill>
                <a:effectLst/>
                <a:latin typeface="Verdana" pitchFamily="34" charset="0"/>
                <a:ea typeface="Verdana" pitchFamily="34" charset="0"/>
                <a:cs typeface="Verdana" pitchFamily="34" charset="0"/>
              </a:rPr>
              <a:t>DataBytes</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byte array specific to the log entry. The meaning of this field varies by log entry.</a:t>
            </a:r>
          </a:p>
          <a:p>
            <a:r>
              <a:rPr lang="en-US" sz="1200" kern="1200" dirty="0" err="1">
                <a:solidFill>
                  <a:schemeClr val="tx1"/>
                </a:solidFill>
                <a:effectLst/>
                <a:latin typeface="Verdana" pitchFamily="34" charset="0"/>
                <a:ea typeface="Verdana" pitchFamily="34" charset="0"/>
                <a:cs typeface="Verdana" pitchFamily="34" charset="0"/>
              </a:rPr>
              <a:t>MessageText</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message associated with the log entry.</a:t>
            </a:r>
          </a:p>
          <a:p>
            <a:r>
              <a:rPr lang="en-US" sz="1200" kern="1200" dirty="0">
                <a:solidFill>
                  <a:schemeClr val="tx1"/>
                </a:solidFill>
                <a:effectLst/>
                <a:latin typeface="Verdana" pitchFamily="34" charset="0"/>
                <a:ea typeface="Verdana" pitchFamily="34" charset="0"/>
                <a:cs typeface="Verdana" pitchFamily="34" charset="0"/>
              </a:rPr>
              <a:t>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30</a:t>
            </a:fld>
            <a:endParaRPr lang="en-US"/>
          </a:p>
        </p:txBody>
      </p:sp>
    </p:spTree>
    <p:extLst>
      <p:ext uri="{BB962C8B-B14F-4D97-AF65-F5344CB8AC3E}">
        <p14:creationId xmlns:p14="http://schemas.microsoft.com/office/powerpoint/2010/main" val="1741068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Create custom log file providers which override the </a:t>
            </a:r>
            <a:r>
              <a:rPr lang="en-US" sz="1200" kern="1200" dirty="0" err="1">
                <a:solidFill>
                  <a:schemeClr val="tx1"/>
                </a:solidFill>
                <a:effectLst/>
                <a:latin typeface="+mn-lt"/>
                <a:ea typeface="+mn-ea"/>
                <a:cs typeface="+mn-cs"/>
              </a:rPr>
              <a:t>LogProviderBase</a:t>
            </a:r>
            <a:r>
              <a:rPr lang="en-US" sz="1200" kern="1200" dirty="0">
                <a:solidFill>
                  <a:schemeClr val="tx1"/>
                </a:solidFill>
                <a:effectLst/>
                <a:latin typeface="+mn-lt"/>
                <a:ea typeface="+mn-ea"/>
                <a:cs typeface="+mn-cs"/>
              </a:rPr>
              <a:t> class and write to their own custom log format. It is also important to point out that a package can log to more than one log file provider at once. This can be helpful if one wanted to log to multiple formats, or filter specific events for specific logs.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31</a:t>
            </a:fld>
            <a:endParaRPr lang="en-US"/>
          </a:p>
        </p:txBody>
      </p:sp>
    </p:spTree>
    <p:extLst>
      <p:ext uri="{BB962C8B-B14F-4D97-AF65-F5344CB8AC3E}">
        <p14:creationId xmlns:p14="http://schemas.microsoft.com/office/powerpoint/2010/main" val="3303603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Integration Services package writes all events to the log providers that were enabled when the package was designed. To have Integration Services enable a log provider for text files and write log events to a specified text file, include a path and file name as the </a:t>
            </a:r>
            <a:r>
              <a:rPr lang="en-US" dirty="0" err="1"/>
              <a:t>Filespec</a:t>
            </a:r>
            <a:r>
              <a:rPr lang="en-US" dirty="0"/>
              <a:t> parameter. </a:t>
            </a:r>
          </a:p>
          <a:p>
            <a:r>
              <a:rPr lang="en-US" dirty="0"/>
              <a:t>If you do not include the </a:t>
            </a:r>
            <a:r>
              <a:rPr lang="en-US" dirty="0" err="1"/>
              <a:t>Filespec</a:t>
            </a:r>
            <a:r>
              <a:rPr lang="en-US" dirty="0"/>
              <a:t> parameter, Integration Services will not enable a log provider for text files. Integration Services will only write log events to the log providers that were enabled when the package was designed.</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32</a:t>
            </a:fld>
            <a:endParaRPr lang="en-US"/>
          </a:p>
        </p:txBody>
      </p:sp>
    </p:spTree>
    <p:extLst>
      <p:ext uri="{BB962C8B-B14F-4D97-AF65-F5344CB8AC3E}">
        <p14:creationId xmlns:p14="http://schemas.microsoft.com/office/powerpoint/2010/main" val="224867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 enhanced memory dump capability for debugging crashes and hung packages.</a:t>
            </a:r>
          </a:p>
          <a:p>
            <a:r>
              <a:rPr lang="en-US" sz="1200" dirty="0"/>
              <a:t>When a dump is created (</a:t>
            </a:r>
            <a:r>
              <a:rPr lang="en-US" sz="1100" dirty="0"/>
              <a:t>the directory is configurable, but defaults to %</a:t>
            </a:r>
            <a:r>
              <a:rPr lang="en-US" sz="1100" dirty="0" err="1"/>
              <a:t>ProgramFiles</a:t>
            </a:r>
            <a:r>
              <a:rPr lang="en-US" sz="1100" dirty="0"/>
              <a:t>%\Microsoft SQL Server\100\Shared\</a:t>
            </a:r>
            <a:r>
              <a:rPr lang="en-US" sz="1100" dirty="0" err="1"/>
              <a:t>ErrorDumps</a:t>
            </a:r>
            <a:r>
              <a:rPr lang="en-US" sz="1200" dirty="0"/>
              <a:t>).</a:t>
            </a:r>
          </a:p>
          <a:p>
            <a:r>
              <a:rPr lang="en-US" sz="1200" dirty="0"/>
              <a:t>We also generate a text file which contains useful debugging information that SSIS developers and support can make use of.</a:t>
            </a:r>
          </a:p>
          <a:p>
            <a:r>
              <a:rPr lang="en-US" sz="1200" dirty="0"/>
              <a:t>These dumps will be created automatically during a crash, but can also be triggered by the user. </a:t>
            </a:r>
          </a:p>
          <a:p>
            <a:r>
              <a:rPr lang="en-US" dirty="0"/>
              <a:t>We will look at how to create these dumps using </a:t>
            </a:r>
            <a:r>
              <a:rPr lang="en-US" dirty="0" err="1"/>
              <a:t>DTExec</a:t>
            </a:r>
            <a:r>
              <a:rPr lang="en-US" dirty="0"/>
              <a:t> options.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33</a:t>
            </a:fld>
            <a:endParaRPr lang="en-US"/>
          </a:p>
        </p:txBody>
      </p:sp>
    </p:spTree>
    <p:extLst>
      <p:ext uri="{BB962C8B-B14F-4D97-AF65-F5344CB8AC3E}">
        <p14:creationId xmlns:p14="http://schemas.microsoft.com/office/powerpoint/2010/main" val="969420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/Dump</a:t>
            </a:r>
          </a:p>
          <a:p>
            <a:r>
              <a:rPr lang="en-US" dirty="0"/>
              <a:t>Creates the debug dump files, .</a:t>
            </a:r>
            <a:r>
              <a:rPr lang="en-US" dirty="0" err="1"/>
              <a:t>mdmp</a:t>
            </a:r>
            <a:r>
              <a:rPr lang="en-US" dirty="0"/>
              <a:t> and .</a:t>
            </a:r>
            <a:r>
              <a:rPr lang="en-US" dirty="0" err="1"/>
              <a:t>tmp</a:t>
            </a:r>
            <a:r>
              <a:rPr lang="en-US" dirty="0"/>
              <a:t>, when one or more specified events occur while the package is running. The error code argument specifies the type of event code—error, warning, or information—that will trigger the system to create the debug dump files. To specify multiple event codes, separate each error code argument by a semi-colon (;).</a:t>
            </a:r>
          </a:p>
          <a:p>
            <a:r>
              <a:rPr lang="en-US" dirty="0"/>
              <a:t>By default, Integration Services stores the debug dump files in the folder, &lt;drive&gt;:\Program Files\Microsoft SQL Server\100\Shared\</a:t>
            </a:r>
            <a:r>
              <a:rPr lang="en-US" dirty="0" err="1"/>
              <a:t>ErrorDumps</a:t>
            </a:r>
            <a:r>
              <a:rPr lang="en-US" dirty="0"/>
              <a:t>.</a:t>
            </a:r>
          </a:p>
          <a:p>
            <a:r>
              <a:rPr lang="en-US" dirty="0"/>
              <a:t>To apply this option to all packages that the </a:t>
            </a:r>
            <a:r>
              <a:rPr lang="en-US" dirty="0" err="1"/>
              <a:t>dtexec</a:t>
            </a:r>
            <a:r>
              <a:rPr lang="en-US" dirty="0"/>
              <a:t> utility runs, add a </a:t>
            </a:r>
            <a:r>
              <a:rPr lang="en-US" dirty="0" err="1"/>
              <a:t>DumpOnCodes</a:t>
            </a:r>
            <a:r>
              <a:rPr lang="en-US" dirty="0"/>
              <a:t> REG_SZ value to the HKEY_LOCAL_MACHINE\SOFTWARE\Microsoft\Microsoft SQL Server\100\SSIS\Setup\</a:t>
            </a:r>
            <a:r>
              <a:rPr lang="en-US" dirty="0" err="1"/>
              <a:t>DtsPath</a:t>
            </a:r>
            <a:r>
              <a:rPr lang="en-US" dirty="0"/>
              <a:t> registry key. The data value in </a:t>
            </a:r>
            <a:r>
              <a:rPr lang="en-US" dirty="0" err="1"/>
              <a:t>DumpOnCodes</a:t>
            </a:r>
            <a:r>
              <a:rPr lang="en-US" dirty="0"/>
              <a:t> specifies the error code or codes that will trigger the system to create debug dump files. Multiple error codes must be separated by a semi-colon (;).</a:t>
            </a:r>
          </a:p>
          <a:p>
            <a:r>
              <a:rPr lang="en-US" dirty="0"/>
              <a:t>If you add a </a:t>
            </a:r>
            <a:r>
              <a:rPr lang="en-US" dirty="0" err="1"/>
              <a:t>DumpOnCodes</a:t>
            </a:r>
            <a:r>
              <a:rPr lang="en-US" dirty="0"/>
              <a:t> value to the registry key, and use the /Dump option, the system will create debug dump files that are based on both settings.</a:t>
            </a:r>
          </a:p>
          <a:p>
            <a:endParaRPr lang="en-US" dirty="0"/>
          </a:p>
          <a:p>
            <a:r>
              <a:rPr lang="en-US" dirty="0"/>
              <a:t>/</a:t>
            </a:r>
            <a:r>
              <a:rPr lang="en-US" b="1" dirty="0" err="1"/>
              <a:t>DumpOnError</a:t>
            </a:r>
            <a:endParaRPr lang="en-US" b="1" dirty="0"/>
          </a:p>
          <a:p>
            <a:r>
              <a:rPr lang="en-US" dirty="0"/>
              <a:t>Creates the debug dump files, .</a:t>
            </a:r>
            <a:r>
              <a:rPr lang="en-US" dirty="0" err="1"/>
              <a:t>mdmp</a:t>
            </a:r>
            <a:r>
              <a:rPr lang="en-US" dirty="0"/>
              <a:t> and .</a:t>
            </a:r>
            <a:r>
              <a:rPr lang="en-US" dirty="0" err="1"/>
              <a:t>tmp</a:t>
            </a:r>
            <a:r>
              <a:rPr lang="en-US" dirty="0"/>
              <a:t>, when any error occurs while the package is running.</a:t>
            </a:r>
          </a:p>
          <a:p>
            <a:r>
              <a:rPr lang="en-US" dirty="0"/>
              <a:t>By default, Integration Services stores the debug dump files in the folder, &lt;drive&gt;:\Program Files\Microsoft SQL Server\100\Shared\</a:t>
            </a:r>
            <a:r>
              <a:rPr lang="en-US" dirty="0" err="1"/>
              <a:t>ErrorDumps</a:t>
            </a:r>
            <a:r>
              <a:rPr lang="en-US" dirty="0"/>
              <a:t> folder.</a:t>
            </a:r>
          </a:p>
          <a:p>
            <a:r>
              <a:rPr lang="en-US" dirty="0"/>
              <a:t>To apply this option to all packages that the </a:t>
            </a:r>
            <a:r>
              <a:rPr lang="en-US" dirty="0" err="1"/>
              <a:t>dtexec</a:t>
            </a:r>
            <a:r>
              <a:rPr lang="en-US" dirty="0"/>
              <a:t> utility runs, add a </a:t>
            </a:r>
            <a:r>
              <a:rPr lang="en-US" dirty="0" err="1"/>
              <a:t>DumpOnError</a:t>
            </a:r>
            <a:r>
              <a:rPr lang="en-US" dirty="0"/>
              <a:t> REG_DWORD value to the HKEY_LOCAL_MACHINE\SOFTWARE\Microsoft\Microsoft SQL Server\100\SSIS\Setup\</a:t>
            </a:r>
            <a:r>
              <a:rPr lang="en-US" dirty="0" err="1"/>
              <a:t>DtsPath</a:t>
            </a:r>
            <a:r>
              <a:rPr lang="en-US" dirty="0"/>
              <a:t> registry key. The value of the </a:t>
            </a:r>
            <a:r>
              <a:rPr lang="en-US" dirty="0" err="1"/>
              <a:t>DumpOnError</a:t>
            </a:r>
            <a:r>
              <a:rPr lang="en-US" dirty="0"/>
              <a:t> REG_DWORD value determines whether the /</a:t>
            </a:r>
            <a:r>
              <a:rPr lang="en-US" dirty="0" err="1"/>
              <a:t>DumpOnError</a:t>
            </a:r>
            <a:r>
              <a:rPr lang="en-US" dirty="0"/>
              <a:t> option needs to be used with the </a:t>
            </a:r>
            <a:r>
              <a:rPr lang="en-US" dirty="0" err="1"/>
              <a:t>dtexec</a:t>
            </a:r>
            <a:r>
              <a:rPr lang="en-US" dirty="0"/>
              <a:t> utility:</a:t>
            </a:r>
          </a:p>
          <a:p>
            <a:r>
              <a:rPr lang="en-US" dirty="0"/>
              <a:t>A non-zero data value indicates that the system will create debug dump files when any error occurs, regardless of whether you use the /</a:t>
            </a:r>
            <a:r>
              <a:rPr lang="en-US" dirty="0" err="1"/>
              <a:t>DumpOnError</a:t>
            </a:r>
            <a:r>
              <a:rPr lang="en-US" dirty="0"/>
              <a:t> option with the </a:t>
            </a:r>
            <a:r>
              <a:rPr lang="en-US" dirty="0" err="1"/>
              <a:t>dtexec</a:t>
            </a:r>
            <a:r>
              <a:rPr lang="en-US" dirty="0"/>
              <a:t> utility.</a:t>
            </a:r>
          </a:p>
          <a:p>
            <a:r>
              <a:rPr lang="en-US" dirty="0"/>
              <a:t>A zero data value indicates that the system will not create the debug dump files unless you use the /</a:t>
            </a:r>
            <a:r>
              <a:rPr lang="en-US" dirty="0" err="1"/>
              <a:t>DumpOnError</a:t>
            </a:r>
            <a:r>
              <a:rPr lang="en-US" dirty="0"/>
              <a:t> option with the </a:t>
            </a:r>
            <a:r>
              <a:rPr lang="en-US" dirty="0" err="1"/>
              <a:t>dtexec</a:t>
            </a:r>
            <a:r>
              <a:rPr lang="en-US" dirty="0"/>
              <a:t> utility.</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34</a:t>
            </a:fld>
            <a:endParaRPr lang="en-US"/>
          </a:p>
        </p:txBody>
      </p:sp>
    </p:spTree>
    <p:extLst>
      <p:ext uri="{BB962C8B-B14F-4D97-AF65-F5344CB8AC3E}">
        <p14:creationId xmlns:p14="http://schemas.microsoft.com/office/powerpoint/2010/main" val="573324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Verdana" pitchFamily="34" charset="0"/>
                <a:ea typeface="Verdana" pitchFamily="34" charset="0"/>
                <a:cs typeface="Verdana" pitchFamily="34" charset="0"/>
              </a:rPr>
              <a:t>SSIS provides a richer security model than DTS ever did. SSIS packages can be protected through a combination of NTFS permissions, encryption schemes, digital signatures, and SSIS database roles.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 As the figure below shows, several technologies need to work together in order to effectively secure SSIS packages:</a:t>
            </a:r>
          </a:p>
          <a:p>
            <a:pPr lvl="0"/>
            <a:r>
              <a:rPr lang="en-US" sz="1200" kern="1200" dirty="0">
                <a:solidFill>
                  <a:schemeClr val="tx1"/>
                </a:solidFill>
                <a:effectLst/>
                <a:latin typeface="Verdana" pitchFamily="34" charset="0"/>
                <a:ea typeface="Verdana" pitchFamily="34" charset="0"/>
                <a:cs typeface="Verdana" pitchFamily="34" charset="0"/>
              </a:rPr>
              <a:t>NTFS permissions control which users have permission to read, modify, delete, or move the SSIS package file. It also controls access to external resources needed by the package such as flat files residing on a local or remote machine.</a:t>
            </a:r>
          </a:p>
          <a:p>
            <a:pPr lvl="0"/>
            <a:r>
              <a:rPr lang="en-US" sz="1200" kern="1200" dirty="0">
                <a:solidFill>
                  <a:schemeClr val="tx1"/>
                </a:solidFill>
                <a:effectLst/>
                <a:latin typeface="Verdana" pitchFamily="34" charset="0"/>
                <a:ea typeface="Verdana" pitchFamily="34" charset="0"/>
                <a:cs typeface="Verdana" pitchFamily="34" charset="0"/>
              </a:rPr>
              <a:t>The various SSIS encryption schemes determine which users can read, modify, or execute SSIS packages. This supplements NTFS permissions. </a:t>
            </a:r>
          </a:p>
          <a:p>
            <a:pPr lvl="0"/>
            <a:r>
              <a:rPr lang="en-US" sz="1200" kern="1200" dirty="0">
                <a:solidFill>
                  <a:schemeClr val="tx1"/>
                </a:solidFill>
                <a:effectLst/>
                <a:latin typeface="Verdana" pitchFamily="34" charset="0"/>
                <a:ea typeface="Verdana" pitchFamily="34" charset="0"/>
                <a:cs typeface="Verdana" pitchFamily="34" charset="0"/>
              </a:rPr>
              <a:t>Digital signatures help users determine if an SSIS package has been modified by a potentially malicious entity. </a:t>
            </a:r>
          </a:p>
          <a:p>
            <a:pPr lvl="0"/>
            <a:r>
              <a:rPr lang="en-US" sz="1200" kern="1200" dirty="0">
                <a:solidFill>
                  <a:schemeClr val="tx1"/>
                </a:solidFill>
                <a:effectLst/>
                <a:latin typeface="Verdana" pitchFamily="34" charset="0"/>
                <a:ea typeface="Verdana" pitchFamily="34" charset="0"/>
                <a:cs typeface="Verdana" pitchFamily="34" charset="0"/>
              </a:rPr>
              <a:t>SSIS database roles help SQL Server DBAs organize and control the users that are allowed to view, start, and stop packages stored inside SQL Server or the SSIS package store.</a:t>
            </a:r>
          </a:p>
          <a:p>
            <a:pPr lvl="0"/>
            <a:r>
              <a:rPr lang="en-US" sz="1200" kern="1200" dirty="0">
                <a:solidFill>
                  <a:schemeClr val="tx1"/>
                </a:solidFill>
                <a:effectLst/>
                <a:latin typeface="Verdana" pitchFamily="34" charset="0"/>
                <a:ea typeface="Verdana" pitchFamily="34" charset="0"/>
                <a:cs typeface="Verdana" pitchFamily="34" charset="0"/>
              </a:rPr>
              <a:t>The SSIS SQL agent subsystem controls which users can run SSIS packages via a SQL agent job step.</a:t>
            </a:r>
          </a:p>
          <a:p>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35</a:t>
            </a:fld>
            <a:endParaRPr lang="en-US"/>
          </a:p>
        </p:txBody>
      </p:sp>
    </p:spTree>
    <p:extLst>
      <p:ext uri="{BB962C8B-B14F-4D97-AF65-F5344CB8AC3E}">
        <p14:creationId xmlns:p14="http://schemas.microsoft.com/office/powerpoint/2010/main" val="2127663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Verdana" pitchFamily="34" charset="0"/>
                <a:ea typeface="Verdana" pitchFamily="34" charset="0"/>
                <a:cs typeface="Verdana" pitchFamily="34" charset="0"/>
              </a:rPr>
              <a:t>Package deployment is a three-step process. First you must create the package. Then you copy the deployment folder and, finally, run the package installation wizard to install the package. This portion of the document is concerned about Steps 2 and 3.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.DTSX files on disk are nothing more than.XML files. As such you may use the text editor of your choice to modify the .DTSX file. If the customer is not fluent in XML and has edited the file, chances are great that the result will be an invalid XML file. You may use IE to validate the file. Simply rename to .XML and open in IE.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For users who are interested in building automated processes, </a:t>
            </a:r>
            <a:r>
              <a:rPr lang="en-US" sz="1200" b="1" kern="1200" dirty="0" err="1">
                <a:solidFill>
                  <a:schemeClr val="tx1"/>
                </a:solidFill>
                <a:effectLst/>
                <a:latin typeface="Verdana" pitchFamily="34" charset="0"/>
                <a:ea typeface="Verdana" pitchFamily="34" charset="0"/>
                <a:cs typeface="Verdana" pitchFamily="34" charset="0"/>
              </a:rPr>
              <a:t>DTUtil</a:t>
            </a:r>
            <a:r>
              <a:rPr lang="en-US" sz="1200" kern="1200" dirty="0">
                <a:solidFill>
                  <a:schemeClr val="tx1"/>
                </a:solidFill>
                <a:effectLst/>
                <a:latin typeface="Verdana" pitchFamily="34" charset="0"/>
                <a:ea typeface="Verdana" pitchFamily="34" charset="0"/>
                <a:cs typeface="Verdana" pitchFamily="34" charset="0"/>
              </a:rPr>
              <a:t> is a command prompt utility that can be used to manage SSIS packages. Please refer to Books Online </a:t>
            </a:r>
            <a:r>
              <a:rPr lang="en-US" sz="1200" kern="1200" dirty="0" err="1">
                <a:solidFill>
                  <a:schemeClr val="tx1"/>
                </a:solidFill>
                <a:effectLst/>
                <a:latin typeface="Verdana" pitchFamily="34" charset="0"/>
                <a:ea typeface="Verdana" pitchFamily="34" charset="0"/>
                <a:cs typeface="Verdana" pitchFamily="34" charset="0"/>
              </a:rPr>
              <a:t>dtsutil</a:t>
            </a:r>
            <a:r>
              <a:rPr lang="en-US" sz="1200" kern="1200" dirty="0">
                <a:solidFill>
                  <a:schemeClr val="tx1"/>
                </a:solidFill>
                <a:effectLst/>
                <a:latin typeface="Verdana" pitchFamily="34" charset="0"/>
                <a:ea typeface="Verdana" pitchFamily="34" charset="0"/>
                <a:cs typeface="Verdana" pitchFamily="34" charset="0"/>
              </a:rPr>
              <a:t> Utility for a detailed description of this utility.</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you build an Integration Services project, a manifest file, &lt;project name&gt;.</a:t>
            </a:r>
            <a:r>
              <a:rPr lang="en-US" sz="1200" b="1" kern="1200" dirty="0">
                <a:solidFill>
                  <a:schemeClr val="tx1"/>
                </a:solidFill>
                <a:effectLst/>
                <a:latin typeface="Verdana" pitchFamily="34" charset="0"/>
                <a:ea typeface="Verdana" pitchFamily="34" charset="0"/>
                <a:cs typeface="Verdana" pitchFamily="34" charset="0"/>
              </a:rPr>
              <a:t>SSISDeploymentManifest.xml</a:t>
            </a:r>
            <a:r>
              <a:rPr lang="en-US" sz="1200" kern="1200" dirty="0">
                <a:solidFill>
                  <a:schemeClr val="tx1"/>
                </a:solidFill>
                <a:effectLst/>
                <a:latin typeface="Verdana" pitchFamily="34" charset="0"/>
                <a:ea typeface="Verdana" pitchFamily="34" charset="0"/>
                <a:cs typeface="Verdana" pitchFamily="34" charset="0"/>
              </a:rPr>
              <a:t>, is created and added together with copies of the project packages and package dependencies, to the bin\Deployment folder in the project, or to the location specified in the </a:t>
            </a:r>
            <a:r>
              <a:rPr lang="en-US" sz="1200" kern="1200" dirty="0" err="1">
                <a:solidFill>
                  <a:schemeClr val="tx1"/>
                </a:solidFill>
                <a:effectLst/>
                <a:latin typeface="Verdana" pitchFamily="34" charset="0"/>
                <a:ea typeface="Verdana" pitchFamily="34" charset="0"/>
                <a:cs typeface="Verdana" pitchFamily="34" charset="0"/>
              </a:rPr>
              <a:t>DeploymentOutputPath</a:t>
            </a:r>
            <a:r>
              <a:rPr lang="en-US" sz="1200" kern="1200" dirty="0">
                <a:solidFill>
                  <a:schemeClr val="tx1"/>
                </a:solidFill>
                <a:effectLst/>
                <a:latin typeface="Verdana" pitchFamily="34" charset="0"/>
                <a:ea typeface="Verdana" pitchFamily="34" charset="0"/>
                <a:cs typeface="Verdana" pitchFamily="34" charset="0"/>
              </a:rPr>
              <a:t> property. The manifest file lists the packages, the package configurations, and any miscellaneous files in the project. One of the configuration options is </a:t>
            </a:r>
            <a:r>
              <a:rPr lang="en-US" sz="1200" b="1" kern="1200" dirty="0" err="1">
                <a:solidFill>
                  <a:schemeClr val="tx1"/>
                </a:solidFill>
                <a:effectLst/>
                <a:latin typeface="Verdana" pitchFamily="34" charset="0"/>
                <a:ea typeface="Verdana" pitchFamily="34" charset="0"/>
                <a:cs typeface="Verdana" pitchFamily="34" charset="0"/>
              </a:rPr>
              <a:t>AllowConfigurationChange</a:t>
            </a:r>
            <a:r>
              <a:rPr lang="en-US" sz="1200" kern="1200" dirty="0">
                <a:solidFill>
                  <a:schemeClr val="tx1"/>
                </a:solidFill>
                <a:effectLst/>
                <a:latin typeface="Verdana" pitchFamily="34" charset="0"/>
                <a:ea typeface="Verdana" pitchFamily="34" charset="0"/>
                <a:cs typeface="Verdana" pitchFamily="34" charset="0"/>
              </a:rPr>
              <a:t>. If this is set to False, then the configuration cannot be changed on the deployment server.</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37</a:t>
            </a:fld>
            <a:endParaRPr lang="en-US"/>
          </a:p>
        </p:txBody>
      </p:sp>
    </p:spTree>
    <p:extLst>
      <p:ext uri="{BB962C8B-B14F-4D97-AF65-F5344CB8AC3E}">
        <p14:creationId xmlns:p14="http://schemas.microsoft.com/office/powerpoint/2010/main" val="1468215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2021-05-27 12:57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Naming conventions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Naming conventions can save SSIS developers a lot of headache and time during development.  This is not a gospel on naming conventions but a generally tried and sound methodology.   A good naming convention methodology might not sound critical, but it’s an important part of design and development to make life easier. Example: projects go on hold for months sometimes or developers come and go.  A standard naming convention methodology provides a smoother transition.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Adopt a naming convention for packages, tasks and components. This will help you standardize packages across all SSIS projects and save someone a lot of headaches when they work on your packages at a later time. It would be clean to use acronyms at the start of the name.  This will come in handy during debugging and run-time. Acronyms also make naming conventions short and concise.</a:t>
            </a:r>
            <a:endParaRPr lang="en-US" sz="1200"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4</a:t>
            </a:fld>
            <a:endParaRPr lang="en-US"/>
          </a:p>
        </p:txBody>
      </p:sp>
    </p:spTree>
    <p:extLst>
      <p:ext uri="{BB962C8B-B14F-4D97-AF65-F5344CB8AC3E}">
        <p14:creationId xmlns:p14="http://schemas.microsoft.com/office/powerpoint/2010/main" val="232044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Bodoni MT" pitchFamily="18" charset="0"/>
                <a:ea typeface="+mn-ea"/>
                <a:cs typeface="+mn-cs"/>
              </a:rPr>
              <a:t>Naming conventions </a:t>
            </a:r>
            <a:endParaRPr lang="en-US" sz="1200" kern="1200" dirty="0">
              <a:solidFill>
                <a:schemeClr val="tx1"/>
              </a:solidFill>
              <a:effectLst/>
              <a:latin typeface="Bodoni MT" pitchFamily="18" charset="0"/>
              <a:ea typeface="+mn-ea"/>
              <a:cs typeface="+mn-cs"/>
            </a:endParaRP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If you want to keep a folder structure its simpler to deploy packages as files rather than to SQL Server.    Having a consistent folder structure will help keep deployments consistent.</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Example of a derived folder structure</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..\Root\Project\</a:t>
            </a:r>
            <a:r>
              <a:rPr lang="en-US" sz="1200" kern="1200" dirty="0" err="1">
                <a:solidFill>
                  <a:schemeClr val="tx1"/>
                </a:solidFill>
                <a:effectLst/>
                <a:latin typeface="Bodoni MT" pitchFamily="18" charset="0"/>
                <a:ea typeface="+mn-ea"/>
                <a:cs typeface="+mn-cs"/>
              </a:rPr>
              <a:t>Config</a:t>
            </a:r>
            <a:r>
              <a:rPr lang="en-US" sz="1200" kern="1200" dirty="0">
                <a:solidFill>
                  <a:schemeClr val="tx1"/>
                </a:solidFill>
                <a:effectLst/>
                <a:latin typeface="Bodoni MT" pitchFamily="18" charset="0"/>
                <a:ea typeface="+mn-ea"/>
                <a:cs typeface="+mn-cs"/>
              </a:rPr>
              <a:t> Files</a:t>
            </a:r>
          </a:p>
          <a:p>
            <a:r>
              <a:rPr lang="en-US" sz="1200" kern="1200" dirty="0">
                <a:solidFill>
                  <a:schemeClr val="tx1"/>
                </a:solidFill>
                <a:effectLst/>
                <a:latin typeface="Bodoni MT" pitchFamily="18" charset="0"/>
                <a:ea typeface="+mn-ea"/>
                <a:cs typeface="+mn-cs"/>
              </a:rPr>
              <a:t>..\Root\Project\Logs</a:t>
            </a:r>
          </a:p>
          <a:p>
            <a:r>
              <a:rPr lang="en-US" sz="1200" kern="1200" dirty="0">
                <a:solidFill>
                  <a:schemeClr val="tx1"/>
                </a:solidFill>
                <a:effectLst/>
                <a:latin typeface="Bodoni MT" pitchFamily="18" charset="0"/>
                <a:ea typeface="+mn-ea"/>
                <a:cs typeface="+mn-cs"/>
              </a:rPr>
              <a:t>..\Root\Project\Logs\Errors</a:t>
            </a:r>
          </a:p>
          <a:p>
            <a:r>
              <a:rPr lang="en-US" sz="1200" kern="1200" dirty="0">
                <a:solidFill>
                  <a:schemeClr val="tx1"/>
                </a:solidFill>
                <a:effectLst/>
                <a:latin typeface="Bodoni MT" pitchFamily="18" charset="0"/>
                <a:ea typeface="+mn-ea"/>
                <a:cs typeface="+mn-cs"/>
              </a:rPr>
              <a:t>..\Root\Project\Packages</a:t>
            </a:r>
          </a:p>
          <a:p>
            <a:r>
              <a:rPr lang="en-US" sz="1200" kern="1200" dirty="0">
                <a:solidFill>
                  <a:schemeClr val="tx1"/>
                </a:solidFill>
                <a:effectLst/>
                <a:latin typeface="Bodoni MT" pitchFamily="18" charset="0"/>
                <a:ea typeface="+mn-ea"/>
                <a:cs typeface="+mn-cs"/>
              </a:rPr>
              <a:t>..\Root\Project\Files</a:t>
            </a:r>
          </a:p>
          <a:p>
            <a:r>
              <a:rPr lang="en-US" sz="1200" kern="1200" dirty="0">
                <a:solidFill>
                  <a:schemeClr val="tx1"/>
                </a:solidFill>
                <a:effectLst/>
                <a:latin typeface="Bodoni MT" pitchFamily="18" charset="0"/>
                <a:ea typeface="+mn-ea"/>
                <a:cs typeface="+mn-cs"/>
              </a:rPr>
              <a:t>..\Root\Project\</a:t>
            </a:r>
            <a:r>
              <a:rPr lang="en-US" sz="1200" kern="1200" dirty="0" err="1">
                <a:solidFill>
                  <a:schemeClr val="tx1"/>
                </a:solidFill>
                <a:effectLst/>
                <a:latin typeface="Bodoni MT" pitchFamily="18" charset="0"/>
                <a:ea typeface="+mn-ea"/>
                <a:cs typeface="+mn-cs"/>
              </a:rPr>
              <a:t>RawFiles</a:t>
            </a:r>
            <a:endParaRPr lang="en-US" sz="1200" kern="1200" dirty="0">
              <a:solidFill>
                <a:schemeClr val="tx1"/>
              </a:solidFill>
              <a:effectLst/>
              <a:latin typeface="Bodoni MT" pitchFamily="18" charset="0"/>
              <a:ea typeface="+mn-ea"/>
              <a:cs typeface="+mn-cs"/>
            </a:endParaRP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All packages are stored in the ..\Root\Project\Packages folder. All checkpoint files, log files, raw files, error files and configuration files are stored in their respective folders.</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mn-lt"/>
                <a:ea typeface="+mn-ea"/>
                <a:cs typeface="+mn-cs"/>
              </a:rPr>
              <a:t>You can create a SSIS template and store it in C:\Program Files\Microsoft Visual Studio 9.0\Common7\IDE\</a:t>
            </a:r>
            <a:r>
              <a:rPr lang="en-US" sz="1200" kern="1200" dirty="0" err="1">
                <a:solidFill>
                  <a:schemeClr val="tx1"/>
                </a:solidFill>
                <a:effectLst/>
                <a:latin typeface="+mn-lt"/>
                <a:ea typeface="+mn-ea"/>
                <a:cs typeface="+mn-cs"/>
              </a:rPr>
              <a:t>PrivateAssemblies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ProjectItems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DataTransformationProject</a:t>
            </a:r>
            <a:r>
              <a:rPr lang="en-US" sz="1200" kern="1200" dirty="0">
                <a:solidFill>
                  <a:schemeClr val="tx1"/>
                </a:solidFill>
                <a:effectLst/>
                <a:latin typeface="+mn-lt"/>
                <a:ea typeface="+mn-ea"/>
                <a:cs typeface="+mn-cs"/>
              </a:rPr>
              <a:t> and you can use this as a base for your package.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use expressions to dynamically set the location of packages, raw files, logs and checkpoint files to be based on a "</a:t>
            </a:r>
            <a:r>
              <a:rPr lang="en-US" sz="1200" kern="1200" dirty="0" err="1">
                <a:solidFill>
                  <a:schemeClr val="tx1"/>
                </a:solidFill>
                <a:effectLst/>
                <a:latin typeface="+mn-lt"/>
                <a:ea typeface="+mn-ea"/>
                <a:cs typeface="+mn-cs"/>
              </a:rPr>
              <a:t>RootFolder</a:t>
            </a:r>
            <a:r>
              <a:rPr lang="en-US" sz="1200" kern="1200" dirty="0">
                <a:solidFill>
                  <a:schemeClr val="tx1"/>
                </a:solidFill>
                <a:effectLst/>
                <a:latin typeface="+mn-lt"/>
                <a:ea typeface="+mn-ea"/>
                <a:cs typeface="+mn-cs"/>
              </a:rPr>
              <a:t>" variable. We will talk about expressions a little bit more in one of the upcoming slides.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5</a:t>
            </a:fld>
            <a:endParaRPr lang="en-US"/>
          </a:p>
        </p:txBody>
      </p:sp>
    </p:spTree>
    <p:extLst>
      <p:ext uri="{BB962C8B-B14F-4D97-AF65-F5344CB8AC3E}">
        <p14:creationId xmlns:p14="http://schemas.microsoft.com/office/powerpoint/2010/main" val="112448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Ever</a:t>
            </a:r>
            <a:r>
              <a:rPr lang="en-US" baseline="0" dirty="0"/>
              <a:t> since the beginning of early software development some forms of source control existed. Visual Studio (BIDS) integrate with source control products such as Microsoft Visual SourceSafe (VSS) and the new Team Foundation Server. Team Foundation Server is Microsoft’s new suite of management tools and it includes </a:t>
            </a:r>
            <a:r>
              <a:rPr lang="en-US" baseline="0" dirty="0" err="1"/>
              <a:t>includes</a:t>
            </a:r>
            <a:r>
              <a:rPr lang="en-US" baseline="0" dirty="0"/>
              <a:t> a source control engine.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2800" dirty="0"/>
              <a:t>Use the Source Control functionality in BIDS.</a:t>
            </a:r>
            <a:r>
              <a:rPr lang="en-US" sz="2800" baseline="0" dirty="0"/>
              <a:t> </a:t>
            </a:r>
            <a:r>
              <a:rPr lang="en-US" sz="2400" dirty="0"/>
              <a:t>Most source control system clients integrate into Visual Studio IDE</a:t>
            </a:r>
          </a:p>
          <a:p>
            <a:r>
              <a:rPr lang="en-US" sz="2800" dirty="0"/>
              <a:t>Its </a:t>
            </a:r>
            <a:r>
              <a:rPr lang="en-US" sz="1200" kern="1200" dirty="0">
                <a:solidFill>
                  <a:schemeClr val="tx1"/>
                </a:solidFill>
                <a:effectLst/>
                <a:latin typeface="+mn-lt"/>
                <a:ea typeface="+mn-ea"/>
                <a:cs typeface="+mn-cs"/>
              </a:rPr>
              <a:t>recommended </a:t>
            </a:r>
            <a:r>
              <a:rPr lang="en-US" sz="2800" dirty="0"/>
              <a:t>to use source control software which provides standard version control functionality, and can scale to handle thousands of developers.</a:t>
            </a:r>
          </a:p>
          <a:p>
            <a:r>
              <a:rPr lang="en-US" sz="2800" dirty="0"/>
              <a:t>If you use the Microsoft product stack for source control you can use one of the following:</a:t>
            </a:r>
          </a:p>
          <a:p>
            <a:pPr marL="342900" indent="-342900">
              <a:buFont typeface="Arial" pitchFamily="34" charset="0"/>
              <a:buChar char="•"/>
            </a:pPr>
            <a:r>
              <a:rPr lang="en-US" sz="2400" dirty="0"/>
              <a:t>Microsoft Visual SourceSafe (Older tool)</a:t>
            </a:r>
          </a:p>
          <a:p>
            <a:pPr marL="342900" indent="-342900">
              <a:buFont typeface="Arial" pitchFamily="34" charset="0"/>
              <a:buChar char="•"/>
            </a:pPr>
            <a:r>
              <a:rPr lang="en-US" sz="2400" dirty="0"/>
              <a:t>Microsoft Team Foundation Server (Current)</a:t>
            </a:r>
          </a:p>
          <a:p>
            <a:pPr marL="342900" indent="-342900">
              <a:buFont typeface="Arial" pitchFamily="34" charset="0"/>
              <a:buChar char="•"/>
            </a:pPr>
            <a:endParaRPr lang="en-US" sz="2400" dirty="0"/>
          </a:p>
          <a:p>
            <a:pPr marL="0" indent="0">
              <a:buFont typeface="Arial" pitchFamily="34" charset="0"/>
              <a:buNone/>
            </a:pPr>
            <a:r>
              <a:rPr lang="en-US" sz="2400" dirty="0"/>
              <a:t>To configure Visual SourceSafe as your SSIS source control, click Tools -&gt; Options. Click Source Control and select Microsoft Visual SourceSafe. Expand the Source Control node and click Environment for detailed configuration</a:t>
            </a:r>
          </a:p>
          <a:p>
            <a:pPr marL="0" indent="0">
              <a:buFont typeface="Arial" pitchFamily="34" charset="0"/>
              <a:buNone/>
            </a:pPr>
            <a:endParaRPr lang="en-US" sz="2400" dirty="0"/>
          </a:p>
          <a:p>
            <a:pPr marL="0" indent="0">
              <a:buFont typeface="Arial" pitchFamily="34" charset="0"/>
              <a:buNone/>
            </a:pPr>
            <a:r>
              <a:rPr lang="en-US" sz="2400" dirty="0"/>
              <a:t>Remember to always do the basics such as check in a working SSIS</a:t>
            </a:r>
            <a:r>
              <a:rPr lang="en-US" sz="2400" baseline="0" dirty="0"/>
              <a:t> project before closing it in BIDS.</a:t>
            </a:r>
            <a:endParaRPr lang="en-US" sz="2400"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6</a:t>
            </a:fld>
            <a:endParaRPr lang="en-US"/>
          </a:p>
        </p:txBody>
      </p:sp>
    </p:spTree>
    <p:extLst>
      <p:ext uri="{BB962C8B-B14F-4D97-AF65-F5344CB8AC3E}">
        <p14:creationId xmlns:p14="http://schemas.microsoft.com/office/powerpoint/2010/main" val="411740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Sql</a:t>
            </a:r>
            <a:r>
              <a:rPr lang="en-US" dirty="0"/>
              <a:t> Server Integration Services (SSIS) projects are controllable via Team Foundation Server within Business Intelligence Development Studio (BIDS) or Visual Studio 2005 or 2008.  It should be the same as </a:t>
            </a:r>
            <a:r>
              <a:rPr lang="en-US" dirty="0" err="1"/>
              <a:t>soure</a:t>
            </a:r>
            <a:r>
              <a:rPr lang="en-US" dirty="0"/>
              <a:t> controlling C# and other project types.  If you've installed the Team Explorer SKU, then you can go to Tools-&gt;Options-&gt;Source Control and set Team Foundation as the source control plugin.  After that you can create or open your SSIS project, go to Solution Explorer, right-click the solution node and Add Solution to Source Control.  After the adds are pended you should </a:t>
            </a:r>
            <a:r>
              <a:rPr lang="en-US" dirty="0" err="1"/>
              <a:t>checkin</a:t>
            </a:r>
            <a:r>
              <a:rPr lang="en-US" dirty="0"/>
              <a:t>.</a:t>
            </a:r>
          </a:p>
          <a:p>
            <a:r>
              <a:rPr lang="en-US" dirty="0"/>
              <a:t>NOTE: </a:t>
            </a:r>
            <a:r>
              <a:rPr lang="en-US" dirty="0" err="1"/>
              <a:t>Sql</a:t>
            </a:r>
            <a:r>
              <a:rPr lang="en-US" dirty="0"/>
              <a:t> Server Management Studio (SSMS) is a separate IDE from VSTS/DB Pro/BIDS.  The latter are all VS 2005 SKUs or variants and share the same executable and registry hive.  The former has its own executable and registry hive.  As such, SSMS does NOT support integration with TFS via the Team Explorer SKU.  Instead you must install the TFS MSSCCI provider to utilize TFS source control.</a:t>
            </a:r>
          </a:p>
          <a:p>
            <a:endParaRPr lang="en-US" dirty="0"/>
          </a:p>
          <a:p>
            <a:r>
              <a:rPr lang="en-US" dirty="0"/>
              <a:t>Multiple developers can work on the same project and solution at the same time. They just can't edit the same package at the same time. Don't plan on being able to merge changes to the same package, as you can with C# or other development languages. Merging in SSIS is going to cause major problems.  Merging .</a:t>
            </a:r>
            <a:r>
              <a:rPr lang="en-US" dirty="0" err="1"/>
              <a:t>dtsx</a:t>
            </a:r>
            <a:r>
              <a:rPr lang="en-US" dirty="0"/>
              <a:t> files is currently not possible with TFS.</a:t>
            </a:r>
          </a:p>
          <a:p>
            <a:r>
              <a:rPr lang="en-US" dirty="0"/>
              <a:t>Make sure you are using configurations on the packages. This will making sharing them among the team (and promoting to production) much easier.</a:t>
            </a:r>
          </a:p>
        </p:txBody>
      </p:sp>
      <p:sp>
        <p:nvSpPr>
          <p:cNvPr id="4" name="Slide Number Placeholder 3"/>
          <p:cNvSpPr>
            <a:spLocks noGrp="1"/>
          </p:cNvSpPr>
          <p:nvPr>
            <p:ph type="sldNum" sz="quarter" idx="10"/>
          </p:nvPr>
        </p:nvSpPr>
        <p:spPr/>
        <p:txBody>
          <a:bodyPr/>
          <a:lstStyle/>
          <a:p>
            <a:fld id="{C7ADF050-F636-4648-BEA4-D967CE62B042}" type="slidenum">
              <a:rPr lang="en-US" smtClean="0"/>
              <a:pPr/>
              <a:t>7</a:t>
            </a:fld>
            <a:endParaRPr lang="en-US"/>
          </a:p>
        </p:txBody>
      </p:sp>
    </p:spTree>
    <p:extLst>
      <p:ext uri="{BB962C8B-B14F-4D97-AF65-F5344CB8AC3E}">
        <p14:creationId xmlns:p14="http://schemas.microsoft.com/office/powerpoint/2010/main" val="260294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Verdana" pitchFamily="34" charset="0"/>
                <a:ea typeface="Verdana" pitchFamily="34" charset="0"/>
                <a:cs typeface="Verdana" pitchFamily="34" charset="0"/>
              </a:rPr>
              <a:t>Two key areas of development in SQL Server 2008 Integration Services are:</a:t>
            </a:r>
          </a:p>
          <a:p>
            <a:r>
              <a:rPr lang="en-US" sz="1200" kern="1200" dirty="0">
                <a:solidFill>
                  <a:schemeClr val="tx1"/>
                </a:solidFill>
                <a:effectLst/>
                <a:latin typeface="Verdana" pitchFamily="34" charset="0"/>
                <a:ea typeface="Verdana" pitchFamily="34" charset="0"/>
                <a:cs typeface="Verdana" pitchFamily="34" charset="0"/>
              </a:rPr>
              <a:t> </a:t>
            </a:r>
          </a:p>
          <a:p>
            <a:pPr lvl="0"/>
            <a:r>
              <a:rPr lang="en-US" sz="1200" b="1" kern="1200" dirty="0">
                <a:solidFill>
                  <a:schemeClr val="tx1"/>
                </a:solidFill>
                <a:effectLst/>
                <a:latin typeface="Verdana" pitchFamily="34" charset="0"/>
                <a:ea typeface="Verdana" pitchFamily="34" charset="0"/>
                <a:cs typeface="Verdana" pitchFamily="34" charset="0"/>
              </a:rPr>
              <a:t>Improved options for connectivity. </a:t>
            </a:r>
          </a:p>
          <a:p>
            <a:pPr lvl="0"/>
            <a:r>
              <a:rPr lang="en-US" sz="1200" b="1" kern="1200" dirty="0">
                <a:solidFill>
                  <a:schemeClr val="tx1"/>
                </a:solidFill>
                <a:effectLst/>
                <a:latin typeface="Verdana" pitchFamily="34" charset="0"/>
                <a:ea typeface="Verdana" pitchFamily="34" charset="0"/>
                <a:cs typeface="Verdana" pitchFamily="34" charset="0"/>
              </a:rPr>
              <a:t>Significant gains in performance. </a:t>
            </a:r>
          </a:p>
          <a:p>
            <a:r>
              <a:rPr lang="en-US" sz="1200" kern="1200" dirty="0">
                <a:solidFill>
                  <a:schemeClr val="tx1"/>
                </a:solidFill>
                <a:effectLst/>
                <a:latin typeface="Verdana" pitchFamily="34" charset="0"/>
                <a:ea typeface="Verdana" pitchFamily="34" charset="0"/>
                <a:cs typeface="Verdana" pitchFamily="34" charset="0"/>
              </a:rPr>
              <a:t>Integration Services provides a wide range of data source connectors out of the box and many add-on connectors are available from Microsoft and from third-party vendors. As a result, Integration Services is able to work with a broader range of sources than ever before. The new connectivity options have also contributed to improving performance, and SQL Server now has the fastest ETL tool available. In a benchmark test, over 1 terabyte of data was loaded over a network from flat files into a SQL Server 2008 database in under 30 minutes, using an OLE DB connector. That is a world record 15 minutes faster than the next quickest time for the same amount of data from the nearest competitor! A white paper that discusses this test in greater detail is expected soon, but an overview of the test is provided in an article called “ETL World Record!” on the MSDN Blogs Web site at </a:t>
            </a:r>
            <a:r>
              <a:rPr lang="en-US" sz="1200" u="sng" kern="1200" dirty="0">
                <a:solidFill>
                  <a:schemeClr val="tx1"/>
                </a:solidFill>
                <a:effectLst/>
                <a:latin typeface="Verdana" pitchFamily="34" charset="0"/>
                <a:ea typeface="Verdana" pitchFamily="34" charset="0"/>
                <a:cs typeface="Verdana" pitchFamily="34" charset="0"/>
                <a:hlinkClick r:id="rId3"/>
              </a:rPr>
              <a:t>http://blogs.msdn.com/sqlperf/archive/2008/02/27/etl-world-record.aspx</a:t>
            </a:r>
            <a:r>
              <a:rPr lang="en-US" sz="1200" kern="1200" dirty="0">
                <a:solidFill>
                  <a:schemeClr val="tx1"/>
                </a:solidFill>
                <a:effectLst/>
                <a:latin typeface="Verdana" pitchFamily="34" charset="0"/>
                <a:ea typeface="Verdana" pitchFamily="34" charset="0"/>
                <a:cs typeface="Verdana" pitchFamily="34" charset="0"/>
              </a:rPr>
              <a: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There are so many connectivity options available now that it can be difficult to know where to start. The aims of this white paper are to assist IT Professionals who want to use SQL Server 2008 Integration Services to perform ETL operations between heterogeneous data sources and destinations, and to raise awareness of the new connectors from </a:t>
            </a:r>
            <a:r>
              <a:rPr lang="en-US" sz="1200" kern="1200" dirty="0" err="1">
                <a:solidFill>
                  <a:schemeClr val="tx1"/>
                </a:solidFill>
                <a:effectLst/>
                <a:latin typeface="Verdana" pitchFamily="34" charset="0"/>
                <a:ea typeface="Verdana" pitchFamily="34" charset="0"/>
                <a:cs typeface="Verdana" pitchFamily="34" charset="0"/>
              </a:rPr>
              <a:t>Attunity</a:t>
            </a:r>
            <a:r>
              <a:rPr lang="en-US" sz="1200" kern="1200" dirty="0">
                <a:solidFill>
                  <a:schemeClr val="tx1"/>
                </a:solidFill>
                <a:effectLst/>
                <a:latin typeface="Verdana" pitchFamily="34" charset="0"/>
                <a:ea typeface="Verdana" pitchFamily="34" charset="0"/>
                <a:cs typeface="Verdana" pitchFamily="34" charset="0"/>
              </a:rPr>
              <a:t> that are distributed and supported by Microsoft. The paper begins with an overview of the many connection options for SQL Server 2008 Integration Services, and then discusses the out-of-the-box connectors that are built-in to Integration Services. It continues with an introduction to add-on connectors for Tier-1 data sources (Oracle, Teradata, and SAP BI), and then outlines the adapters for SAP R/3 and Siebel that are available with the adapter pack for Microsoft BizTalk® Server. Finally, the paper introduces connectors for Tier-2 data sources including DB2.</a:t>
            </a:r>
          </a:p>
          <a:p>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connection manager is a logical representation of a connection. At design time, you set the properties of a connection manager to describe the physical connection that Integration Services creates when the package runs. For example, a connection manager includes the </a:t>
            </a:r>
            <a:r>
              <a:rPr lang="en-US" sz="1200" kern="1200" dirty="0" err="1">
                <a:solidFill>
                  <a:schemeClr val="tx1"/>
                </a:solidFill>
                <a:effectLst/>
                <a:latin typeface="Verdana" pitchFamily="34" charset="0"/>
                <a:ea typeface="Verdana" pitchFamily="34" charset="0"/>
                <a:cs typeface="Verdana" pitchFamily="34" charset="0"/>
              </a:rPr>
              <a:t>ConnectionString</a:t>
            </a:r>
            <a:r>
              <a:rPr lang="en-US" sz="1200" kern="1200" dirty="0">
                <a:solidFill>
                  <a:schemeClr val="tx1"/>
                </a:solidFill>
                <a:effectLst/>
                <a:latin typeface="Verdana" pitchFamily="34" charset="0"/>
                <a:ea typeface="Verdana" pitchFamily="34" charset="0"/>
                <a:cs typeface="Verdana" pitchFamily="34" charset="0"/>
              </a:rPr>
              <a:t> property that you set at design time; at run time, a physical connection is created using the value in the connection string property.</a:t>
            </a:r>
          </a:p>
          <a:p>
            <a:r>
              <a:rPr lang="en-US" sz="1200" kern="1200" dirty="0">
                <a:solidFill>
                  <a:schemeClr val="tx1"/>
                </a:solidFill>
                <a:effectLst/>
                <a:latin typeface="Verdana" pitchFamily="34" charset="0"/>
                <a:ea typeface="Verdana" pitchFamily="34" charset="0"/>
                <a:cs typeface="Verdana" pitchFamily="34" charset="0"/>
              </a:rPr>
              <a:t>A package can use multiple instances of a connection manager type, and you can set the properties on each instance. At run time, each instance of a connection manager type creates a connection that has different attributes.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Sources are the data flow components that make data from different types of data sources available to a data flow. Sources have one regular output and many have one error output.</a:t>
            </a:r>
          </a:p>
          <a:p>
            <a:r>
              <a:rPr lang="en-US" sz="1200" kern="1200" dirty="0">
                <a:solidFill>
                  <a:schemeClr val="tx1"/>
                </a:solidFill>
                <a:effectLst/>
                <a:latin typeface="Verdana" pitchFamily="34" charset="0"/>
                <a:ea typeface="Verdana" pitchFamily="34" charset="0"/>
                <a:cs typeface="Verdana" pitchFamily="34" charset="0"/>
              </a:rPr>
              <a:t>BOL (</a:t>
            </a:r>
            <a:r>
              <a:rPr lang="en-US" sz="1200" kern="1200" dirty="0" err="1">
                <a:solidFill>
                  <a:schemeClr val="tx1"/>
                </a:solidFill>
                <a:effectLst/>
                <a:latin typeface="Verdana" pitchFamily="34" charset="0"/>
                <a:ea typeface="Verdana" pitchFamily="34" charset="0"/>
                <a:cs typeface="Verdana" pitchFamily="34" charset="0"/>
              </a:rPr>
              <a:t>ms</a:t>
            </a:r>
            <a:r>
              <a:rPr lang="en-US" sz="1200" kern="1200" dirty="0">
                <a:solidFill>
                  <a:schemeClr val="tx1"/>
                </a:solidFill>
                <a:effectLst/>
                <a:latin typeface="Verdana" pitchFamily="34" charset="0"/>
                <a:ea typeface="Verdana" pitchFamily="34" charset="0"/>
                <a:cs typeface="Verdana" pitchFamily="34" charset="0"/>
              </a:rPr>
              <a:t>-help://MS.SQLCC.v9/MS.SQLSVR.v9.en/extran9/html/b77fb2c7-d9bc-4ac5-9d32-839d404e902a.htm)</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Destinations are the data flow components that load the data in a data flow into different types of data sources or create an in-memory dataset. Destinations have one input and one error output. </a:t>
            </a:r>
          </a:p>
          <a:p>
            <a:r>
              <a:rPr lang="en-US" sz="1200" kern="1200" dirty="0">
                <a:solidFill>
                  <a:schemeClr val="tx1"/>
                </a:solidFill>
                <a:effectLst/>
                <a:latin typeface="Verdana" pitchFamily="34" charset="0"/>
                <a:ea typeface="Verdana" pitchFamily="34" charset="0"/>
                <a:cs typeface="Verdana" pitchFamily="34" charset="0"/>
              </a:rPr>
              <a:t>BOL(</a:t>
            </a:r>
            <a:r>
              <a:rPr lang="en-US" sz="1200" kern="1200" dirty="0" err="1">
                <a:solidFill>
                  <a:schemeClr val="tx1"/>
                </a:solidFill>
                <a:effectLst/>
                <a:latin typeface="Verdana" pitchFamily="34" charset="0"/>
                <a:ea typeface="Verdana" pitchFamily="34" charset="0"/>
                <a:cs typeface="Verdana" pitchFamily="34" charset="0"/>
              </a:rPr>
              <a:t>ms</a:t>
            </a:r>
            <a:r>
              <a:rPr lang="en-US" sz="1200" kern="1200" dirty="0">
                <a:solidFill>
                  <a:schemeClr val="tx1"/>
                </a:solidFill>
                <a:effectLst/>
                <a:latin typeface="Verdana" pitchFamily="34" charset="0"/>
                <a:ea typeface="Verdana" pitchFamily="34" charset="0"/>
                <a:cs typeface="Verdana" pitchFamily="34" charset="0"/>
              </a:rPr>
              <a:t>-help://MS.SQLCC.v9/MS.SQLSVR.v9.en/extran9/html/89d0398b-d1d5-4ce1-8144-c7281c415b78.htm)</a:t>
            </a:r>
          </a:p>
          <a:p>
            <a:r>
              <a:rPr lang="en-US" sz="1200" kern="1200" dirty="0">
                <a:solidFill>
                  <a:schemeClr val="tx1"/>
                </a:solidFill>
                <a:effectLst/>
                <a:latin typeface="Verdana" pitchFamily="34" charset="0"/>
                <a:ea typeface="Verdana" pitchFamily="34" charset="0"/>
                <a:cs typeface="Verdana" pitchFamily="34" charset="0"/>
              </a:rPr>
              <a:t>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8</a:t>
            </a:fld>
            <a:endParaRPr lang="en-US"/>
          </a:p>
        </p:txBody>
      </p:sp>
    </p:spTree>
    <p:extLst>
      <p:ext uri="{BB962C8B-B14F-4D97-AF65-F5344CB8AC3E}">
        <p14:creationId xmlns:p14="http://schemas.microsoft.com/office/powerpoint/2010/main" val="308083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Verdana" pitchFamily="34" charset="0"/>
                <a:ea typeface="Verdana" pitchFamily="34" charset="0"/>
                <a:cs typeface="Verdana" pitchFamily="34" charset="0"/>
              </a:rPr>
              <a:t>SSIS can consume data from (and land data into) a variety of sources including OLE DB, managed (ADO.NET), ODBC, flat file, Excel, and XML using a specialized set of components called adapters. SSIS can even consume data from custom data adapters (developed in-house or by third parties). This allows the wrapping of legacy data loading logic into a data source that can be seamlessly consumed in the SSIS data flow.</a:t>
            </a:r>
          </a:p>
          <a:p>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Lets review the built-in connectors </a:t>
            </a:r>
            <a:r>
              <a:rPr lang="en-US" dirty="0" err="1">
                <a:latin typeface="Verdana" pitchFamily="34" charset="0"/>
                <a:ea typeface="Verdana" pitchFamily="34" charset="0"/>
                <a:cs typeface="Verdana" pitchFamily="34" charset="0"/>
              </a:rPr>
              <a:t>avaliable</a:t>
            </a:r>
            <a:r>
              <a:rPr lang="en-US" dirty="0">
                <a:latin typeface="Verdana" pitchFamily="34" charset="0"/>
                <a:ea typeface="Verdana" pitchFamily="34" charset="0"/>
                <a:cs typeface="Verdana" pitchFamily="34" charset="0"/>
              </a:rPr>
              <a:t> with SSIS 2008</a:t>
            </a:r>
          </a:p>
          <a:p>
            <a:pPr marL="171450" indent="-171450">
              <a:buFont typeface="Arial" pitchFamily="34" charset="0"/>
              <a:buChar char="•"/>
            </a:pPr>
            <a:r>
              <a:rPr lang="en-US" dirty="0">
                <a:latin typeface="Verdana" pitchFamily="34" charset="0"/>
                <a:ea typeface="Verdana" pitchFamily="34" charset="0"/>
                <a:cs typeface="Verdana" pitchFamily="34" charset="0"/>
              </a:rPr>
              <a:t>OLE DB - Component Object Model (COM) interfaces that facilitate access to a variety of data stores, including relational databases. OLE</a:t>
            </a:r>
            <a:r>
              <a:rPr lang="en-US" baseline="0" dirty="0">
                <a:latin typeface="Verdana" pitchFamily="34" charset="0"/>
                <a:ea typeface="Verdana" pitchFamily="34" charset="0"/>
                <a:cs typeface="Verdana" pitchFamily="34" charset="0"/>
              </a:rPr>
              <a:t> DB is usually the best supported and fastest connectivity to data sources.</a:t>
            </a:r>
            <a:endParaRPr lang="en-US" dirty="0">
              <a:latin typeface="Verdana" pitchFamily="34" charset="0"/>
              <a:ea typeface="Verdana" pitchFamily="34" charset="0"/>
              <a:cs typeface="Verdana" pitchFamily="34" charset="0"/>
            </a:endParaRPr>
          </a:p>
          <a:p>
            <a:pPr marL="171450" indent="-171450">
              <a:buFont typeface="Arial" pitchFamily="34" charset="0"/>
              <a:buChar char="•"/>
            </a:pPr>
            <a:r>
              <a:rPr lang="en-US" dirty="0">
                <a:latin typeface="Verdana" pitchFamily="34" charset="0"/>
                <a:ea typeface="Verdana" pitchFamily="34" charset="0"/>
                <a:cs typeface="Verdana" pitchFamily="34" charset="0"/>
              </a:rPr>
              <a:t>ADO.NET - ADO.NET source and destination options that are available in the data flow.</a:t>
            </a:r>
          </a:p>
          <a:p>
            <a:pPr marL="171450" indent="-171450">
              <a:buFont typeface="Arial" pitchFamily="34" charset="0"/>
              <a:buChar char="•"/>
            </a:pPr>
            <a:r>
              <a:rPr lang="en-US" dirty="0">
                <a:latin typeface="Verdana" pitchFamily="34" charset="0"/>
                <a:ea typeface="Verdana" pitchFamily="34" charset="0"/>
                <a:cs typeface="Verdana" pitchFamily="34" charset="0"/>
              </a:rPr>
              <a:t> The ADO.NET source effectively replaces the </a:t>
            </a:r>
            <a:r>
              <a:rPr lang="en-US" dirty="0" err="1">
                <a:latin typeface="Verdana" pitchFamily="34" charset="0"/>
                <a:ea typeface="Verdana" pitchFamily="34" charset="0"/>
                <a:cs typeface="Verdana" pitchFamily="34" charset="0"/>
              </a:rPr>
              <a:t>DataReader</a:t>
            </a:r>
            <a:r>
              <a:rPr lang="en-US" dirty="0">
                <a:latin typeface="Verdana" pitchFamily="34" charset="0"/>
                <a:ea typeface="Verdana" pitchFamily="34" charset="0"/>
                <a:cs typeface="Verdana" pitchFamily="34" charset="0"/>
              </a:rPr>
              <a:t> source</a:t>
            </a:r>
          </a:p>
          <a:p>
            <a:pPr marL="171450" indent="-171450">
              <a:buFont typeface="Arial" pitchFamily="34" charset="0"/>
              <a:buChar char="•"/>
            </a:pPr>
            <a:r>
              <a:rPr lang="en-US" dirty="0">
                <a:latin typeface="Verdana" pitchFamily="34" charset="0"/>
                <a:ea typeface="Verdana" pitchFamily="34" charset="0"/>
                <a:cs typeface="Verdana" pitchFamily="34" charset="0"/>
              </a:rPr>
              <a:t>FLATFILE, MULTIFLATFILE, and FILE - Enables a package to access data in flat files</a:t>
            </a:r>
          </a:p>
          <a:p>
            <a:pPr marL="628650" lvl="1" indent="-171450">
              <a:buFont typeface="Arial" pitchFamily="34" charset="0"/>
              <a:buChar char="•"/>
            </a:pPr>
            <a:r>
              <a:rPr lang="en-US" dirty="0">
                <a:latin typeface="Verdana" pitchFamily="34" charset="0"/>
                <a:ea typeface="Verdana" pitchFamily="34" charset="0"/>
                <a:cs typeface="Verdana" pitchFamily="34" charset="0"/>
              </a:rPr>
              <a:t>When using raw files and your Raw File Source Component and Raw File Destination Component are in the same package, configure your Raw File Source and Raw File Destination to get the name of the raw file from a variable. This will avoid hardcoding the name of the raw file into the two </a:t>
            </a:r>
            <a:r>
              <a:rPr lang="en-US" dirty="0" err="1">
                <a:latin typeface="Verdana" pitchFamily="34" charset="0"/>
                <a:ea typeface="Verdana" pitchFamily="34" charset="0"/>
                <a:cs typeface="Verdana" pitchFamily="34" charset="0"/>
              </a:rPr>
              <a:t>seperate</a:t>
            </a:r>
            <a:r>
              <a:rPr lang="en-US" dirty="0">
                <a:latin typeface="Verdana" pitchFamily="34" charset="0"/>
                <a:ea typeface="Verdana" pitchFamily="34" charset="0"/>
                <a:cs typeface="Verdana" pitchFamily="34" charset="0"/>
              </a:rPr>
              <a:t> components and running the risk that one may change and not the other.</a:t>
            </a:r>
          </a:p>
          <a:p>
            <a:pPr marL="171450" indent="-171450">
              <a:buFont typeface="Arial" pitchFamily="34" charset="0"/>
              <a:buChar char="•"/>
            </a:pPr>
            <a:r>
              <a:rPr lang="en-US" dirty="0">
                <a:latin typeface="Verdana" pitchFamily="34" charset="0"/>
                <a:ea typeface="Verdana" pitchFamily="34" charset="0"/>
                <a:cs typeface="Verdana" pitchFamily="34" charset="0"/>
              </a:rPr>
              <a:t>FTP and HTTP - Access FTP servers to transfer files and use HTTP connection manager to access a web server</a:t>
            </a:r>
          </a:p>
          <a:p>
            <a:pPr marL="171450" indent="-171450">
              <a:buFont typeface="Arial" pitchFamily="34" charset="0"/>
              <a:buChar char="•"/>
            </a:pPr>
            <a:r>
              <a:rPr lang="en-US" dirty="0">
                <a:latin typeface="Verdana" pitchFamily="34" charset="0"/>
                <a:ea typeface="Verdana" pitchFamily="34" charset="0"/>
                <a:cs typeface="Verdana" pitchFamily="34" charset="0"/>
              </a:rPr>
              <a:t>MSMQ - Message Queue task uses the MSMQ connection manager to enable packages that are located on multiple systems throughout a corporate network to communicate and interact with one another. </a:t>
            </a:r>
          </a:p>
          <a:p>
            <a:pPr marL="171450" indent="-171450">
              <a:buFont typeface="Arial" pitchFamily="34" charset="0"/>
              <a:buChar char="•"/>
            </a:pPr>
            <a:r>
              <a:rPr lang="en-US" dirty="0">
                <a:latin typeface="Verdana" pitchFamily="34" charset="0"/>
                <a:ea typeface="Verdana" pitchFamily="34" charset="0"/>
                <a:cs typeface="Verdana" pitchFamily="34" charset="0"/>
              </a:rPr>
              <a:t>MSOLAP100 - OLE DB provider for SQL Server Analysis Services 10.0</a:t>
            </a:r>
          </a:p>
          <a:p>
            <a:pPr marL="171450" indent="-171450">
              <a:buFont typeface="Arial" pitchFamily="34" charset="0"/>
              <a:buChar char="•"/>
            </a:pPr>
            <a:r>
              <a:rPr lang="en-US" dirty="0">
                <a:latin typeface="Verdana" pitchFamily="34" charset="0"/>
                <a:ea typeface="Verdana" pitchFamily="34" charset="0"/>
                <a:cs typeface="Verdana" pitchFamily="34" charset="0"/>
              </a:rPr>
              <a:t>SMOSERVER - SQL Server Management Objects (SMO) connection managers enable Integration Services to perform transfer tasks.</a:t>
            </a:r>
          </a:p>
          <a:p>
            <a:pPr marL="171450" indent="-171450">
              <a:buFont typeface="Arial" pitchFamily="34" charset="0"/>
              <a:buChar char="•"/>
            </a:pPr>
            <a:r>
              <a:rPr lang="en-US" dirty="0">
                <a:latin typeface="Verdana" pitchFamily="34" charset="0"/>
                <a:ea typeface="Verdana" pitchFamily="34" charset="0"/>
                <a:cs typeface="Verdana" pitchFamily="34" charset="0"/>
              </a:rPr>
              <a:t>SMTP - Simple Mail Transfer Protocol (SMTP) connection manager enables access to an SMTP server.</a:t>
            </a:r>
          </a:p>
          <a:p>
            <a:pPr marL="171450" indent="-171450">
              <a:buFont typeface="Arial" pitchFamily="34" charset="0"/>
              <a:buChar char="•"/>
            </a:pPr>
            <a:r>
              <a:rPr lang="en-US" dirty="0">
                <a:latin typeface="Verdana" pitchFamily="34" charset="0"/>
                <a:ea typeface="Verdana" pitchFamily="34" charset="0"/>
                <a:cs typeface="Verdana" pitchFamily="34" charset="0"/>
              </a:rPr>
              <a:t>SQLMOBILE - SQLMOBILE connector provides connectivity to databases on SQL Server Compact.</a:t>
            </a:r>
          </a:p>
          <a:p>
            <a:pPr marL="171450" indent="-171450">
              <a:buFont typeface="Arial" pitchFamily="34" charset="0"/>
              <a:buChar char="•"/>
            </a:pPr>
            <a:r>
              <a:rPr lang="en-US" dirty="0">
                <a:latin typeface="Verdana" pitchFamily="34" charset="0"/>
                <a:ea typeface="Verdana" pitchFamily="34" charset="0"/>
                <a:cs typeface="Verdana" pitchFamily="34" charset="0"/>
              </a:rPr>
              <a:t>WMI - Windows Management Instrumentation (WMI) connection manager provides access to the WMI scripting interface and is used by the WMI Data Reader and WMI Event Watcher tasks.</a:t>
            </a:r>
          </a:p>
          <a:p>
            <a:pPr marL="171450" indent="-171450">
              <a:buFont typeface="Arial" pitchFamily="34" charset="0"/>
              <a:buChar char="•"/>
            </a:pPr>
            <a:r>
              <a:rPr lang="en-US" dirty="0">
                <a:latin typeface="Verdana" pitchFamily="34" charset="0"/>
                <a:ea typeface="Verdana" pitchFamily="34" charset="0"/>
                <a:cs typeface="Verdana" pitchFamily="34" charset="0"/>
              </a:rPr>
              <a:t>XML - Integration Services does not include an XML connection manager, but it does provide extensive XML handling capabilities through the XML task and the XML source in the data flow.</a:t>
            </a:r>
          </a:p>
          <a:p>
            <a:pPr marL="0" indent="0">
              <a:buFont typeface="Arial" pitchFamily="34" charset="0"/>
              <a:buNone/>
            </a:pPr>
            <a:endParaRPr lang="en-US" dirty="0">
              <a:latin typeface="Verdana" pitchFamily="34" charset="0"/>
              <a:ea typeface="Verdana" pitchFamily="34" charset="0"/>
              <a:cs typeface="Verdana" pitchFamily="34" charset="0"/>
            </a:endParaRPr>
          </a:p>
          <a:p>
            <a:pPr marL="0" indent="0">
              <a:buFont typeface="Arial" pitchFamily="34" charset="0"/>
              <a:buNone/>
            </a:pP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9</a:t>
            </a:fld>
            <a:endParaRPr lang="en-US"/>
          </a:p>
        </p:txBody>
      </p:sp>
    </p:spTree>
    <p:extLst>
      <p:ext uri="{BB962C8B-B14F-4D97-AF65-F5344CB8AC3E}">
        <p14:creationId xmlns:p14="http://schemas.microsoft.com/office/powerpoint/2010/main" val="3979888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18187" y="1439652"/>
            <a:ext cx="11400102" cy="2410519"/>
          </a:xfrm>
        </p:spPr>
        <p:txBody>
          <a:bodyPr/>
          <a:lstStyle>
            <a:lvl1pPr>
              <a:lnSpc>
                <a:spcPct val="90000"/>
              </a:lnSpc>
              <a:buSzPct val="130000"/>
              <a:buFont typeface="Arial" pitchFamily="34" charset="0"/>
              <a:buChar char="•"/>
              <a:defRPr lang="en-US" sz="3264" kern="1200" dirty="0" smtClean="0">
                <a:solidFill>
                  <a:schemeClr val="bg1">
                    <a:lumMod val="75000"/>
                  </a:schemeClr>
                </a:solidFill>
                <a:latin typeface="+mn-lt"/>
                <a:ea typeface="+mn-ea"/>
                <a:cs typeface="+mn-cs"/>
              </a:defRPr>
            </a:lvl1pPr>
            <a:lvl2pPr algn="l" defTabSz="932559" rtl="0" eaLnBrk="1" latinLnBrk="0" hangingPunct="1">
              <a:lnSpc>
                <a:spcPct val="90000"/>
              </a:lnSpc>
              <a:spcBef>
                <a:spcPct val="20000"/>
              </a:spcBef>
              <a:buClr>
                <a:srgbClr val="777777"/>
              </a:buClr>
              <a:buSzPct val="100000"/>
              <a:buFont typeface="Segoe" pitchFamily="34" charset="0"/>
              <a:buChar char="−"/>
              <a:defRPr lang="en-US" sz="2856" kern="1200" dirty="0" smtClean="0">
                <a:solidFill>
                  <a:schemeClr val="bg1">
                    <a:lumMod val="75000"/>
                  </a:schemeClr>
                </a:solidFill>
                <a:latin typeface="+mn-lt"/>
                <a:ea typeface="+mn-ea"/>
                <a:cs typeface="+mn-cs"/>
              </a:defRPr>
            </a:lvl2pPr>
            <a:lvl3pPr algn="l" defTabSz="932559" rtl="0" eaLnBrk="1" latinLnBrk="0" hangingPunct="1">
              <a:lnSpc>
                <a:spcPct val="90000"/>
              </a:lnSpc>
              <a:spcBef>
                <a:spcPct val="20000"/>
              </a:spcBef>
              <a:buClr>
                <a:srgbClr val="777777"/>
              </a:buClr>
              <a:buSzPct val="100000"/>
              <a:buFont typeface="Segoe" pitchFamily="34" charset="0"/>
              <a:buChar char="−"/>
              <a:defRPr lang="en-US" sz="2448" kern="1200" dirty="0" smtClean="0">
                <a:solidFill>
                  <a:schemeClr val="bg1">
                    <a:lumMod val="75000"/>
                  </a:schemeClr>
                </a:solidFill>
                <a:latin typeface="+mn-lt"/>
                <a:ea typeface="+mn-ea"/>
                <a:cs typeface="+mn-cs"/>
              </a:defRPr>
            </a:lvl3pPr>
            <a:lvl4pPr algn="l" defTabSz="932559" rtl="0" eaLnBrk="1" latinLnBrk="0" hangingPunct="1">
              <a:lnSpc>
                <a:spcPct val="90000"/>
              </a:lnSpc>
              <a:spcBef>
                <a:spcPct val="20000"/>
              </a:spcBef>
              <a:buClr>
                <a:srgbClr val="777777"/>
              </a:buClr>
              <a:buSzPct val="100000"/>
              <a:buFont typeface="Segoe" pitchFamily="34" charset="0"/>
              <a:buChar char="−"/>
              <a:defRPr lang="en-US" sz="2448" kern="1200" dirty="0" smtClean="0">
                <a:solidFill>
                  <a:schemeClr val="bg1">
                    <a:lumMod val="75000"/>
                  </a:schemeClr>
                </a:solidFill>
                <a:latin typeface="+mn-lt"/>
                <a:ea typeface="+mn-ea"/>
                <a:cs typeface="+mn-cs"/>
              </a:defRPr>
            </a:lvl4pPr>
            <a:lvl5pPr algn="l" defTabSz="932559" rtl="0" eaLnBrk="1" latinLnBrk="0" hangingPunct="1">
              <a:lnSpc>
                <a:spcPct val="90000"/>
              </a:lnSpc>
              <a:spcBef>
                <a:spcPct val="20000"/>
              </a:spcBef>
              <a:buClr>
                <a:srgbClr val="777777"/>
              </a:buClr>
              <a:buSzPct val="100000"/>
              <a:buFont typeface="Segoe" pitchFamily="34" charset="0"/>
              <a:buChar char="−"/>
              <a:defRPr lang="en-US" sz="2448" kern="1200" dirty="0">
                <a:solidFill>
                  <a:schemeClr val="bg1">
                    <a:lumMod val="75000"/>
                  </a:schemeClr>
                </a:solidFill>
                <a:latin typeface="+mn-lt"/>
                <a:ea typeface="+mn-ea"/>
                <a:cs typeface="+mn-cs"/>
              </a:defRPr>
            </a:lvl5pPr>
          </a:lstStyle>
          <a:p>
            <a:pPr marL="466298" lvl="0" indent="-466298" algn="l" defTabSz="932559" rtl="0" eaLnBrk="1" latinLnBrk="0" hangingPunct="1">
              <a:lnSpc>
                <a:spcPct val="90000"/>
              </a:lnSpc>
              <a:spcBef>
                <a:spcPct val="20000"/>
              </a:spcBef>
              <a:buClr>
                <a:srgbClr val="777777"/>
              </a:buClr>
              <a:buSzPct val="130000"/>
              <a:buFontTx/>
              <a:buBlip>
                <a:blip r:embed="rId2"/>
              </a:buBlip>
            </a:pPr>
            <a:r>
              <a:rPr lang="en-US" dirty="0"/>
              <a:t>Click to edit Master text styles</a:t>
            </a:r>
          </a:p>
          <a:p>
            <a:pPr marL="871071" lvl="1" indent="-404773" algn="l" defTabSz="932559" rtl="0" eaLnBrk="1" latinLnBrk="0" hangingPunct="1">
              <a:lnSpc>
                <a:spcPct val="90000"/>
              </a:lnSpc>
              <a:spcBef>
                <a:spcPct val="20000"/>
              </a:spcBef>
              <a:buClr>
                <a:srgbClr val="777777"/>
              </a:buClr>
              <a:buFontTx/>
              <a:buBlip>
                <a:blip r:embed="rId2"/>
              </a:buBlip>
            </a:pPr>
            <a:r>
              <a:rPr lang="en-US" dirty="0"/>
              <a:t>Second level</a:t>
            </a:r>
          </a:p>
          <a:p>
            <a:pPr marL="1283940" lvl="2" indent="-412869" algn="l" defTabSz="932559" rtl="0" eaLnBrk="1" latinLnBrk="0" hangingPunct="1">
              <a:lnSpc>
                <a:spcPct val="90000"/>
              </a:lnSpc>
              <a:spcBef>
                <a:spcPct val="20000"/>
              </a:spcBef>
              <a:buClr>
                <a:srgbClr val="777777"/>
              </a:buClr>
              <a:buFontTx/>
              <a:buBlip>
                <a:blip r:embed="rId2"/>
              </a:buBlip>
            </a:pPr>
            <a:r>
              <a:rPr lang="en-US" dirty="0"/>
              <a:t>Third level</a:t>
            </a:r>
          </a:p>
          <a:p>
            <a:pPr marL="1636902" lvl="3" indent="-352962" algn="l" defTabSz="932559" rtl="0" eaLnBrk="1" latinLnBrk="0" hangingPunct="1">
              <a:lnSpc>
                <a:spcPct val="90000"/>
              </a:lnSpc>
              <a:spcBef>
                <a:spcPct val="20000"/>
              </a:spcBef>
              <a:buClr>
                <a:srgbClr val="777777"/>
              </a:buClr>
              <a:buFontTx/>
              <a:buBlip>
                <a:blip r:embed="rId2"/>
              </a:buBlip>
            </a:pPr>
            <a:r>
              <a:rPr lang="en-US" dirty="0"/>
              <a:t>Fourth level</a:t>
            </a:r>
          </a:p>
          <a:p>
            <a:pPr marL="1980149" lvl="4" indent="-343247" algn="l" defTabSz="932559" rtl="0" eaLnBrk="1" latinLnBrk="0" hangingPunct="1">
              <a:lnSpc>
                <a:spcPct val="90000"/>
              </a:lnSpc>
              <a:spcBef>
                <a:spcPct val="20000"/>
              </a:spcBef>
              <a:buClr>
                <a:srgbClr val="777777"/>
              </a:buClr>
              <a:buFontTx/>
              <a:buBlip>
                <a:blip r:embed="rId2"/>
              </a:buBlip>
            </a:pPr>
            <a:r>
              <a:rPr lang="en-US" dirty="0"/>
              <a:t>Fifth level</a:t>
            </a:r>
          </a:p>
        </p:txBody>
      </p:sp>
    </p:spTree>
    <p:extLst>
      <p:ext uri="{BB962C8B-B14F-4D97-AF65-F5344CB8AC3E}">
        <p14:creationId xmlns:p14="http://schemas.microsoft.com/office/powerpoint/2010/main" val="7117873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image" Target="../media/image1.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theme" Target="../theme/theme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 id="2147484346"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9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t>Module 7: Best Practices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10321"/>
            <a:ext cx="8548864" cy="6278399"/>
          </a:xfrm>
        </p:spPr>
        <p:txBody>
          <a:bodyPr/>
          <a:lstStyle/>
          <a:p>
            <a:pPr marL="0" indent="0">
              <a:buNone/>
            </a:pPr>
            <a:r>
              <a:rPr lang="en-US" sz="2856" b="1" dirty="0">
                <a:solidFill>
                  <a:schemeClr val="tx1"/>
                </a:solidFill>
              </a:rPr>
              <a:t>SSIS Connectivity</a:t>
            </a:r>
          </a:p>
          <a:p>
            <a:r>
              <a:rPr lang="en-US" sz="2856" dirty="0">
                <a:solidFill>
                  <a:schemeClr val="tx1"/>
                </a:solidFill>
              </a:rPr>
              <a:t>Many more add-ons connectors  can  be install.</a:t>
            </a:r>
          </a:p>
          <a:p>
            <a:r>
              <a:rPr lang="en-US" sz="2856" dirty="0">
                <a:solidFill>
                  <a:schemeClr val="tx1"/>
                </a:solidFill>
              </a:rPr>
              <a:t>These connectors are provided by Microsoft and others by third parties.</a:t>
            </a:r>
          </a:p>
          <a:p>
            <a:r>
              <a:rPr lang="en-US" sz="2856" dirty="0">
                <a:solidFill>
                  <a:schemeClr val="tx1"/>
                </a:solidFill>
              </a:rPr>
              <a:t>Two main reasons why vendors create add-on connectors: </a:t>
            </a:r>
          </a:p>
          <a:p>
            <a:pPr lvl="1">
              <a:buFont typeface="Wingdings" pitchFamily="2" charset="2"/>
              <a:buChar char="§"/>
            </a:pPr>
            <a:r>
              <a:rPr lang="en-US" sz="2448" dirty="0">
                <a:solidFill>
                  <a:schemeClr val="tx1"/>
                </a:solidFill>
              </a:rPr>
              <a:t>To facilitate access to a data source that is not supported by any of the built-in connectors</a:t>
            </a:r>
          </a:p>
          <a:p>
            <a:pPr lvl="1">
              <a:buFont typeface="Wingdings" pitchFamily="2" charset="2"/>
              <a:buChar char="§"/>
            </a:pPr>
            <a:r>
              <a:rPr lang="en-US" sz="2448" dirty="0">
                <a:solidFill>
                  <a:schemeClr val="tx1"/>
                </a:solidFill>
              </a:rPr>
              <a:t>To provide an improvement in performance over existing connectors</a:t>
            </a:r>
          </a:p>
          <a:p>
            <a:r>
              <a:rPr lang="en-US" sz="2856" dirty="0">
                <a:solidFill>
                  <a:schemeClr val="tx1"/>
                </a:solidFill>
              </a:rPr>
              <a:t>SSIS supports an ever-expanding range of connectivity options for a wide variety of data sources. </a:t>
            </a:r>
          </a:p>
          <a:p>
            <a:pPr marL="0" indent="0">
              <a:buNone/>
            </a:pPr>
            <a:endParaRPr lang="en-US" dirty="0">
              <a:solidFill>
                <a:schemeClr val="tx1"/>
              </a:solidFill>
            </a:endParaRPr>
          </a:p>
        </p:txBody>
      </p:sp>
    </p:spTree>
    <p:extLst>
      <p:ext uri="{BB962C8B-B14F-4D97-AF65-F5344CB8AC3E}">
        <p14:creationId xmlns:p14="http://schemas.microsoft.com/office/powerpoint/2010/main" val="29066479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1014432"/>
          </a:xfrm>
        </p:spPr>
        <p:txBody>
          <a:bodyPr/>
          <a:lstStyle/>
          <a:p>
            <a:pPr marL="0" indent="0">
              <a:buNone/>
            </a:pPr>
            <a:r>
              <a:rPr lang="en-US" sz="2856" b="1" dirty="0">
                <a:solidFill>
                  <a:schemeClr val="tx1"/>
                </a:solidFill>
              </a:rPr>
              <a:t>SSIS Connectivity</a:t>
            </a:r>
          </a:p>
          <a:p>
            <a:r>
              <a:rPr lang="en-US" sz="2448" dirty="0">
                <a:solidFill>
                  <a:schemeClr val="tx1"/>
                </a:solidFill>
              </a:rPr>
              <a:t>Add-ons Connectors</a:t>
            </a:r>
          </a:p>
        </p:txBody>
      </p:sp>
      <p:graphicFrame>
        <p:nvGraphicFramePr>
          <p:cNvPr id="4" name="Table 3"/>
          <p:cNvGraphicFramePr>
            <a:graphicFrameLocks noGrp="1"/>
          </p:cNvGraphicFramePr>
          <p:nvPr>
            <p:extLst>
              <p:ext uri="{D42A27DB-BD31-4B8C-83A1-F6EECF244321}">
                <p14:modId xmlns:p14="http://schemas.microsoft.com/office/powerpoint/2010/main" val="1999622258"/>
              </p:ext>
            </p:extLst>
          </p:nvPr>
        </p:nvGraphicFramePr>
        <p:xfrm>
          <a:off x="2332390" y="2031002"/>
          <a:ext cx="7927128" cy="2165710"/>
        </p:xfrm>
        <a:graphic>
          <a:graphicData uri="http://schemas.openxmlformats.org/drawingml/2006/table">
            <a:tbl>
              <a:tblPr firstRow="1" bandRow="1">
                <a:tableStyleId>{69CF1AB2-1976-4502-BF36-3FF5EA218861}</a:tableStyleId>
              </a:tblPr>
              <a:tblGrid>
                <a:gridCol w="7927128">
                  <a:extLst>
                    <a:ext uri="{9D8B030D-6E8A-4147-A177-3AD203B41FA5}">
                      <a16:colId xmlns:a16="http://schemas.microsoft.com/office/drawing/2014/main" val="20000"/>
                    </a:ext>
                  </a:extLst>
                </a:gridCol>
              </a:tblGrid>
              <a:tr h="378222">
                <a:tc>
                  <a:txBody>
                    <a:bodyPr/>
                    <a:lstStyle/>
                    <a:p>
                      <a:r>
                        <a:rPr lang="en-US" sz="1800" b="0" dirty="0"/>
                        <a:t>Microsoft Connector for Oracle  by </a:t>
                      </a:r>
                      <a:r>
                        <a:rPr lang="en-US" sz="1800" b="0" dirty="0" err="1"/>
                        <a:t>Attunity</a:t>
                      </a:r>
                      <a:endParaRPr lang="en-US" sz="1800" b="0" dirty="0"/>
                    </a:p>
                  </a:txBody>
                  <a:tcPr marL="93260" marR="93260" marT="46630" marB="46630"/>
                </a:tc>
                <a:extLst>
                  <a:ext uri="{0D108BD9-81ED-4DB2-BD59-A6C34878D82A}">
                    <a16:rowId xmlns:a16="http://schemas.microsoft.com/office/drawing/2014/main" val="10000"/>
                  </a:ext>
                </a:extLst>
              </a:tr>
              <a:tr h="378222">
                <a:tc>
                  <a:txBody>
                    <a:bodyPr/>
                    <a:lstStyle/>
                    <a:p>
                      <a:r>
                        <a:rPr lang="en-US" sz="1800" dirty="0"/>
                        <a:t>Microsoft Connector for Teradata by </a:t>
                      </a:r>
                      <a:r>
                        <a:rPr lang="en-US" sz="1800" dirty="0" err="1"/>
                        <a:t>Attunity</a:t>
                      </a:r>
                      <a:endParaRPr lang="en-US" sz="1800" dirty="0"/>
                    </a:p>
                  </a:txBody>
                  <a:tcPr marL="93260" marR="93260" marT="46630" marB="46630"/>
                </a:tc>
                <a:extLst>
                  <a:ext uri="{0D108BD9-81ED-4DB2-BD59-A6C34878D82A}">
                    <a16:rowId xmlns:a16="http://schemas.microsoft.com/office/drawing/2014/main" val="10001"/>
                  </a:ext>
                </a:extLst>
              </a:tr>
              <a:tr h="378222">
                <a:tc>
                  <a:txBody>
                    <a:bodyPr/>
                    <a:lstStyle/>
                    <a:p>
                      <a:r>
                        <a:rPr lang="en-US" sz="1800" dirty="0"/>
                        <a:t>Microsoft Connector 1.0 for SAP BI</a:t>
                      </a:r>
                    </a:p>
                  </a:txBody>
                  <a:tcPr marL="93260" marR="93260" marT="46630" marB="46630"/>
                </a:tc>
                <a:extLst>
                  <a:ext uri="{0D108BD9-81ED-4DB2-BD59-A6C34878D82A}">
                    <a16:rowId xmlns:a16="http://schemas.microsoft.com/office/drawing/2014/main" val="10002"/>
                  </a:ext>
                </a:extLst>
              </a:tr>
              <a:tr h="652822">
                <a:tc>
                  <a:txBody>
                    <a:bodyPr/>
                    <a:lstStyle/>
                    <a:p>
                      <a:r>
                        <a:rPr lang="en-US" sz="1800" dirty="0"/>
                        <a:t>Adapters for SAP R/3 and Siebel </a:t>
                      </a:r>
                      <a:r>
                        <a:rPr lang="en-US" sz="1800" dirty="0" err="1"/>
                        <a:t>eBusiness</a:t>
                      </a:r>
                      <a:r>
                        <a:rPr lang="en-US" sz="1800" dirty="0"/>
                        <a:t> Applications (using adapters available in the BizTalk Adapter Pack 1.0)</a:t>
                      </a:r>
                    </a:p>
                  </a:txBody>
                  <a:tcPr marL="93260" marR="93260" marT="46630" marB="46630"/>
                </a:tc>
                <a:extLst>
                  <a:ext uri="{0D108BD9-81ED-4DB2-BD59-A6C34878D82A}">
                    <a16:rowId xmlns:a16="http://schemas.microsoft.com/office/drawing/2014/main" val="10003"/>
                  </a:ext>
                </a:extLst>
              </a:tr>
              <a:tr h="378222">
                <a:tc>
                  <a:txBody>
                    <a:bodyPr/>
                    <a:lstStyle/>
                    <a:p>
                      <a:r>
                        <a:rPr lang="nn-NO" sz="1800" dirty="0"/>
                        <a:t>Microsoft OLE DB Provider for DB2</a:t>
                      </a:r>
                      <a:endParaRPr lang="en-US" sz="1800" dirty="0"/>
                    </a:p>
                  </a:txBody>
                  <a:tcPr marL="93260" marR="93260" marT="46630" marB="46630"/>
                </a:tc>
                <a:extLst>
                  <a:ext uri="{0D108BD9-81ED-4DB2-BD59-A6C34878D82A}">
                    <a16:rowId xmlns:a16="http://schemas.microsoft.com/office/drawing/2014/main" val="10004"/>
                  </a:ext>
                </a:extLst>
              </a:tr>
            </a:tbl>
          </a:graphicData>
        </a:graphic>
      </p:graphicFrame>
      <p:sp>
        <p:nvSpPr>
          <p:cNvPr id="5" name="Text Placeholder 2"/>
          <p:cNvSpPr txBox="1">
            <a:spLocks/>
          </p:cNvSpPr>
          <p:nvPr/>
        </p:nvSpPr>
        <p:spPr>
          <a:xfrm>
            <a:off x="1866088" y="4507583"/>
            <a:ext cx="8626581" cy="1383269"/>
          </a:xfrm>
          <a:prstGeom prst="rect">
            <a:avLst/>
          </a:prstGeom>
        </p:spPr>
        <p:txBody>
          <a:bodyPr vert="horz" wrap="square" lIns="0" tIns="0" rIns="0" bIns="0" rtlCol="0">
            <a:spAutoFit/>
          </a:bodyPr>
          <a:lstStyle>
            <a:lvl1pPr marL="457200" indent="-457200" algn="l" defTabSz="914363" rtl="0" eaLnBrk="1" latinLnBrk="0" hangingPunct="1">
              <a:lnSpc>
                <a:spcPct val="90000"/>
              </a:lnSpc>
              <a:spcBef>
                <a:spcPct val="20000"/>
              </a:spcBef>
              <a:buClr>
                <a:srgbClr val="777777"/>
              </a:buClr>
              <a:buSzPct val="130000"/>
              <a:buFont typeface="Arial" pitchFamily="34" charset="0"/>
              <a:buChar char="•"/>
              <a:defRPr sz="3200" kern="1200">
                <a:solidFill>
                  <a:schemeClr val="tx1"/>
                </a:solidFill>
                <a:latin typeface="+mn-lt"/>
                <a:ea typeface="+mn-ea"/>
                <a:cs typeface="+mn-cs"/>
              </a:defRPr>
            </a:lvl1pPr>
            <a:lvl2pPr marL="854075" indent="-396875" algn="l" defTabSz="914363" rtl="0" eaLnBrk="1" latinLnBrk="0" hangingPunct="1">
              <a:lnSpc>
                <a:spcPct val="90000"/>
              </a:lnSpc>
              <a:spcBef>
                <a:spcPct val="20000"/>
              </a:spcBef>
              <a:buClr>
                <a:srgbClr val="777777"/>
              </a:buClr>
              <a:buSzPct val="100000"/>
              <a:buFont typeface="Segoe" pitchFamily="34" charset="0"/>
              <a:buChar char="−"/>
              <a:defRPr lang="en-US" sz="2800" kern="1200" dirty="0" smtClean="0">
                <a:solidFill>
                  <a:schemeClr val="tx1"/>
                </a:solidFill>
                <a:latin typeface="+mn-lt"/>
                <a:ea typeface="+mn-ea"/>
                <a:cs typeface="+mn-cs"/>
              </a:defRPr>
            </a:lvl2pPr>
            <a:lvl3pPr marL="1258888" indent="-404813"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3pPr>
            <a:lvl4pPr marL="1604963" indent="-346075"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4pPr>
            <a:lvl5pPr marL="1941513" indent="-336550" algn="l" defTabSz="914363" rtl="0" eaLnBrk="1" latinLnBrk="0" hangingPunct="1">
              <a:lnSpc>
                <a:spcPct val="90000"/>
              </a:lnSpc>
              <a:spcBef>
                <a:spcPct val="20000"/>
              </a:spcBef>
              <a:buClr>
                <a:srgbClr val="777777"/>
              </a:buClr>
              <a:buSzPct val="100000"/>
              <a:buFont typeface="Segoe" pitchFamily="34" charset="0"/>
              <a:buChar char="−"/>
              <a:defRPr lang="en-US" sz="2400" kern="1200" dirty="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dirty="0"/>
              <a:t>New connectors that have an increased the emphasis on performance and the addition of ADO.NET data sources and destinations contribute to making SSIS a robust choice for ETL operations. </a:t>
            </a:r>
          </a:p>
        </p:txBody>
      </p:sp>
    </p:spTree>
    <p:extLst>
      <p:ext uri="{BB962C8B-B14F-4D97-AF65-F5344CB8AC3E}">
        <p14:creationId xmlns:p14="http://schemas.microsoft.com/office/powerpoint/2010/main" val="2469952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243470"/>
            <a:ext cx="8548864" cy="5880919"/>
          </a:xfrm>
        </p:spPr>
        <p:txBody>
          <a:bodyPr/>
          <a:lstStyle/>
          <a:p>
            <a:pPr marL="0" indent="0">
              <a:buNone/>
            </a:pPr>
            <a:r>
              <a:rPr lang="en-US" sz="2856" b="1" dirty="0">
                <a:solidFill>
                  <a:schemeClr val="tx1"/>
                </a:solidFill>
              </a:rPr>
              <a:t>Modularity</a:t>
            </a:r>
          </a:p>
          <a:p>
            <a:r>
              <a:rPr lang="en-US" sz="2448" dirty="0">
                <a:solidFill>
                  <a:schemeClr val="tx1"/>
                </a:solidFill>
              </a:rPr>
              <a:t>Process Modularity</a:t>
            </a:r>
          </a:p>
          <a:p>
            <a:pPr lvl="1">
              <a:buFont typeface="Wingdings" pitchFamily="2" charset="2"/>
              <a:buChar char="§"/>
            </a:pPr>
            <a:r>
              <a:rPr lang="en-US" sz="2040" dirty="0">
                <a:solidFill>
                  <a:schemeClr val="tx1"/>
                </a:solidFill>
              </a:rPr>
              <a:t>Break complex ETL into logically distinct packages (vs. monolithic design)</a:t>
            </a:r>
          </a:p>
          <a:p>
            <a:pPr lvl="1">
              <a:buFont typeface="Wingdings" pitchFamily="2" charset="2"/>
              <a:buChar char="§"/>
            </a:pPr>
            <a:r>
              <a:rPr lang="en-US" sz="2040" dirty="0">
                <a:solidFill>
                  <a:schemeClr val="tx1"/>
                </a:solidFill>
              </a:rPr>
              <a:t>Improves development &amp; debug experience</a:t>
            </a:r>
          </a:p>
          <a:p>
            <a:endParaRPr lang="en-US" sz="2040" dirty="0">
              <a:solidFill>
                <a:schemeClr val="tx1"/>
              </a:solidFill>
            </a:endParaRPr>
          </a:p>
          <a:p>
            <a:r>
              <a:rPr lang="en-US" sz="2448" dirty="0">
                <a:solidFill>
                  <a:schemeClr val="tx1"/>
                </a:solidFill>
              </a:rPr>
              <a:t>Package Modularity</a:t>
            </a:r>
          </a:p>
          <a:p>
            <a:pPr lvl="1">
              <a:buFont typeface="Wingdings" pitchFamily="2" charset="2"/>
              <a:buChar char="§"/>
            </a:pPr>
            <a:r>
              <a:rPr lang="en-US" sz="2040" dirty="0">
                <a:solidFill>
                  <a:schemeClr val="tx1"/>
                </a:solidFill>
              </a:rPr>
              <a:t>Separate sub-processes within package into separate Containers</a:t>
            </a:r>
          </a:p>
          <a:p>
            <a:pPr lvl="1">
              <a:buFont typeface="Wingdings" pitchFamily="2" charset="2"/>
              <a:buChar char="§"/>
            </a:pPr>
            <a:r>
              <a:rPr lang="en-US" sz="2040" dirty="0">
                <a:solidFill>
                  <a:schemeClr val="tx1"/>
                </a:solidFill>
              </a:rPr>
              <a:t>More elegant, easier to develop</a:t>
            </a:r>
          </a:p>
          <a:p>
            <a:pPr lvl="1">
              <a:buFont typeface="Wingdings" pitchFamily="2" charset="2"/>
              <a:buChar char="§"/>
            </a:pPr>
            <a:r>
              <a:rPr lang="en-US" sz="2040" dirty="0">
                <a:solidFill>
                  <a:schemeClr val="tx1"/>
                </a:solidFill>
              </a:rPr>
              <a:t>Simple to disable whole Containers when debugging</a:t>
            </a:r>
          </a:p>
          <a:p>
            <a:endParaRPr lang="en-US" sz="2040" dirty="0">
              <a:solidFill>
                <a:schemeClr val="tx1"/>
              </a:solidFill>
            </a:endParaRPr>
          </a:p>
          <a:p>
            <a:r>
              <a:rPr lang="en-US" sz="2448" dirty="0">
                <a:solidFill>
                  <a:schemeClr val="tx1"/>
                </a:solidFill>
              </a:rPr>
              <a:t>Component Modularity</a:t>
            </a:r>
          </a:p>
          <a:p>
            <a:pPr lvl="1">
              <a:buFont typeface="Wingdings" pitchFamily="2" charset="2"/>
              <a:buChar char="§"/>
            </a:pPr>
            <a:r>
              <a:rPr lang="en-US" sz="2040" dirty="0">
                <a:solidFill>
                  <a:schemeClr val="tx1"/>
                </a:solidFill>
              </a:rPr>
              <a:t>Use Script Task/Transform for one-off problems</a:t>
            </a:r>
          </a:p>
          <a:p>
            <a:pPr lvl="1">
              <a:buFont typeface="Wingdings" pitchFamily="2" charset="2"/>
              <a:buChar char="§"/>
            </a:pPr>
            <a:r>
              <a:rPr lang="en-US" sz="2040" dirty="0">
                <a:solidFill>
                  <a:schemeClr val="tx1"/>
                </a:solidFill>
              </a:rPr>
              <a:t>Build custom components for maximum re-use</a:t>
            </a:r>
          </a:p>
          <a:p>
            <a:endParaRPr lang="en-US" dirty="0">
              <a:solidFill>
                <a:schemeClr val="tx1"/>
              </a:solidFill>
            </a:endParaRPr>
          </a:p>
        </p:txBody>
      </p:sp>
    </p:spTree>
    <p:extLst>
      <p:ext uri="{BB962C8B-B14F-4D97-AF65-F5344CB8AC3E}">
        <p14:creationId xmlns:p14="http://schemas.microsoft.com/office/powerpoint/2010/main" val="6791858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586438"/>
          </a:xfrm>
        </p:spPr>
        <p:txBody>
          <a:bodyPr/>
          <a:lstStyle/>
          <a:p>
            <a:pPr marL="0" indent="0">
              <a:buNone/>
            </a:pPr>
            <a:r>
              <a:rPr lang="en-US" sz="2856" b="1" dirty="0">
                <a:solidFill>
                  <a:schemeClr val="tx1"/>
                </a:solidFill>
              </a:rPr>
              <a:t>Applications – Comparing Alternatives</a:t>
            </a:r>
          </a:p>
          <a:p>
            <a:pPr>
              <a:lnSpc>
                <a:spcPct val="100000"/>
              </a:lnSpc>
            </a:pPr>
            <a:r>
              <a:rPr lang="en-US" sz="2448" dirty="0">
                <a:solidFill>
                  <a:schemeClr val="tx1"/>
                </a:solidFill>
              </a:rPr>
              <a:t>Key is identifying which application provides the right amount of functionality with the least amount of overheard.</a:t>
            </a:r>
          </a:p>
          <a:p>
            <a:pPr>
              <a:lnSpc>
                <a:spcPct val="100000"/>
              </a:lnSpc>
            </a:pPr>
            <a:r>
              <a:rPr lang="en-US" sz="2448" dirty="0">
                <a:solidFill>
                  <a:schemeClr val="tx1"/>
                </a:solidFill>
              </a:rPr>
              <a:t>Example : BULK INSERT, BCP utility, SSIS which one should you use? TEST</a:t>
            </a:r>
          </a:p>
          <a:p>
            <a:pPr>
              <a:lnSpc>
                <a:spcPct val="100000"/>
              </a:lnSpc>
            </a:pPr>
            <a:r>
              <a:rPr lang="en-US" sz="2448" dirty="0">
                <a:solidFill>
                  <a:schemeClr val="tx1"/>
                </a:solidFill>
              </a:rPr>
              <a:t>Compare the major functionality components of each application to see how they fit with your primary requirements.</a:t>
            </a:r>
          </a:p>
          <a:p>
            <a:pPr>
              <a:lnSpc>
                <a:spcPct val="100000"/>
              </a:lnSpc>
            </a:pPr>
            <a:r>
              <a:rPr lang="en-US" sz="2448" dirty="0">
                <a:solidFill>
                  <a:schemeClr val="tx1"/>
                </a:solidFill>
              </a:rPr>
              <a:t>For a straight forward load with no data transformation requirements consider BCP or BULK INSERT.</a:t>
            </a:r>
          </a:p>
          <a:p>
            <a:pPr>
              <a:lnSpc>
                <a:spcPct val="100000"/>
              </a:lnSpc>
            </a:pPr>
            <a:r>
              <a:rPr lang="en-US" sz="2448" dirty="0">
                <a:solidFill>
                  <a:schemeClr val="tx1"/>
                </a:solidFill>
              </a:rPr>
              <a:t>If you have multiple transformation requirements, or workflow management to control, SSIS is the way to go.</a:t>
            </a:r>
          </a:p>
        </p:txBody>
      </p:sp>
    </p:spTree>
    <p:extLst>
      <p:ext uri="{BB962C8B-B14F-4D97-AF65-F5344CB8AC3E}">
        <p14:creationId xmlns:p14="http://schemas.microsoft.com/office/powerpoint/2010/main" val="33803200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4446837"/>
          </a:xfrm>
        </p:spPr>
        <p:txBody>
          <a:bodyPr/>
          <a:lstStyle/>
          <a:p>
            <a:pPr marL="0" indent="0">
              <a:buNone/>
            </a:pPr>
            <a:r>
              <a:rPr lang="en-US" sz="2856" b="1" dirty="0">
                <a:solidFill>
                  <a:schemeClr val="tx1"/>
                </a:solidFill>
              </a:rPr>
              <a:t>Data Volume</a:t>
            </a:r>
          </a:p>
          <a:p>
            <a:r>
              <a:rPr lang="en-US" sz="2856" dirty="0">
                <a:solidFill>
                  <a:schemeClr val="tx1"/>
                </a:solidFill>
              </a:rPr>
              <a:t>How much data must be processed?</a:t>
            </a:r>
          </a:p>
          <a:p>
            <a:r>
              <a:rPr lang="en-US" sz="2856" dirty="0">
                <a:solidFill>
                  <a:schemeClr val="tx1"/>
                </a:solidFill>
              </a:rPr>
              <a:t>Reduce where possible</a:t>
            </a:r>
          </a:p>
          <a:p>
            <a:r>
              <a:rPr lang="en-US" sz="2856" dirty="0">
                <a:solidFill>
                  <a:schemeClr val="tx1"/>
                </a:solidFill>
              </a:rPr>
              <a:t>Eliminate processing unwanted columns</a:t>
            </a:r>
          </a:p>
          <a:p>
            <a:r>
              <a:rPr lang="en-US" sz="2856" dirty="0">
                <a:solidFill>
                  <a:schemeClr val="tx1"/>
                </a:solidFill>
              </a:rPr>
              <a:t>Conditional split for filtering rows</a:t>
            </a:r>
          </a:p>
          <a:p>
            <a:r>
              <a:rPr lang="en-US" sz="2856" dirty="0">
                <a:solidFill>
                  <a:schemeClr val="tx1"/>
                </a:solidFill>
              </a:rPr>
              <a:t>Do not parse or convert columns unnecessarily</a:t>
            </a:r>
          </a:p>
          <a:p>
            <a:r>
              <a:rPr lang="en-US" sz="2856" dirty="0">
                <a:solidFill>
                  <a:schemeClr val="tx1"/>
                </a:solidFill>
              </a:rPr>
              <a:t>In a fixed-width format you can combine adjacent unneeded columns into one</a:t>
            </a:r>
          </a:p>
          <a:p>
            <a:r>
              <a:rPr lang="en-US" sz="2856" dirty="0">
                <a:solidFill>
                  <a:schemeClr val="tx1"/>
                </a:solidFill>
              </a:rPr>
              <a:t>Leave unneeded columns as strings</a:t>
            </a:r>
          </a:p>
        </p:txBody>
      </p:sp>
    </p:spTree>
    <p:extLst>
      <p:ext uri="{BB962C8B-B14F-4D97-AF65-F5344CB8AC3E}">
        <p14:creationId xmlns:p14="http://schemas.microsoft.com/office/powerpoint/2010/main" val="13927958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243471"/>
            <a:ext cx="8548864" cy="5254158"/>
          </a:xfrm>
        </p:spPr>
        <p:txBody>
          <a:bodyPr/>
          <a:lstStyle/>
          <a:p>
            <a:pPr marL="0" indent="0">
              <a:buNone/>
            </a:pPr>
            <a:r>
              <a:rPr lang="en-US" sz="2856" b="1" dirty="0">
                <a:solidFill>
                  <a:schemeClr val="tx1"/>
                </a:solidFill>
              </a:rPr>
              <a:t>Data Volume</a:t>
            </a:r>
          </a:p>
          <a:p>
            <a:r>
              <a:rPr lang="en-US" dirty="0">
                <a:solidFill>
                  <a:schemeClr val="tx1"/>
                </a:solidFill>
              </a:rPr>
              <a:t>Use appropriate data types </a:t>
            </a:r>
          </a:p>
          <a:p>
            <a:r>
              <a:rPr lang="en-US" dirty="0">
                <a:solidFill>
                  <a:schemeClr val="tx1"/>
                </a:solidFill>
              </a:rPr>
              <a:t>An integer in the range 1-999 takes 2 bytes as an integer, 3 bytes as a string, but </a:t>
            </a:r>
            <a:br>
              <a:rPr lang="en-US" dirty="0">
                <a:solidFill>
                  <a:schemeClr val="tx1"/>
                </a:solidFill>
              </a:rPr>
            </a:br>
            <a:r>
              <a:rPr lang="en-US" dirty="0">
                <a:solidFill>
                  <a:schemeClr val="tx1"/>
                </a:solidFill>
              </a:rPr>
              <a:t>4 bytes as a real</a:t>
            </a:r>
          </a:p>
          <a:p>
            <a:r>
              <a:rPr lang="en-US" dirty="0">
                <a:solidFill>
                  <a:schemeClr val="tx1"/>
                </a:solidFill>
              </a:rPr>
              <a:t>Suggest Types in the flat file connection manager UI</a:t>
            </a:r>
          </a:p>
          <a:p>
            <a:r>
              <a:rPr lang="en-US" dirty="0">
                <a:solidFill>
                  <a:schemeClr val="tx1"/>
                </a:solidFill>
              </a:rPr>
              <a:t>Use parallelism</a:t>
            </a:r>
          </a:p>
          <a:p>
            <a:r>
              <a:rPr lang="en-US" dirty="0">
                <a:solidFill>
                  <a:schemeClr val="tx1"/>
                </a:solidFill>
              </a:rPr>
              <a:t>If loading multiple files, can they be loaded in parallel?</a:t>
            </a:r>
          </a:p>
        </p:txBody>
      </p:sp>
    </p:spTree>
    <p:extLst>
      <p:ext uri="{BB962C8B-B14F-4D97-AF65-F5344CB8AC3E}">
        <p14:creationId xmlns:p14="http://schemas.microsoft.com/office/powerpoint/2010/main" val="14309217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10320"/>
            <a:ext cx="8548864" cy="6163039"/>
          </a:xfrm>
        </p:spPr>
        <p:txBody>
          <a:bodyPr/>
          <a:lstStyle/>
          <a:p>
            <a:pPr marL="0" indent="0">
              <a:buNone/>
            </a:pPr>
            <a:r>
              <a:rPr lang="en-US" sz="2856" b="1" dirty="0">
                <a:solidFill>
                  <a:schemeClr val="tx1"/>
                </a:solidFill>
              </a:rPr>
              <a:t>Data Profiling Task</a:t>
            </a:r>
          </a:p>
          <a:p>
            <a:r>
              <a:rPr lang="en-US" sz="2856" dirty="0">
                <a:solidFill>
                  <a:schemeClr val="tx1"/>
                </a:solidFill>
              </a:rPr>
              <a:t>The Data Profiling task computes various profiles that help you become familiar with a data source and identify problems in the data that have to be fixed.</a:t>
            </a:r>
          </a:p>
          <a:p>
            <a:r>
              <a:rPr lang="en-US" sz="2856" dirty="0">
                <a:solidFill>
                  <a:schemeClr val="tx1"/>
                </a:solidFill>
              </a:rPr>
              <a:t>You can use the Data Profiling task inside an Integration Services package to profile data that is stored in SQL Server and to identify potential problems with data quality.</a:t>
            </a:r>
          </a:p>
          <a:p>
            <a:r>
              <a:rPr lang="en-US" sz="2856" dirty="0">
                <a:solidFill>
                  <a:schemeClr val="tx1"/>
                </a:solidFill>
              </a:rPr>
              <a:t>Creates a profile of SQL tables for exploring or maintaining data quality.</a:t>
            </a:r>
          </a:p>
          <a:p>
            <a:pPr lvl="1">
              <a:buFont typeface="Wingdings" pitchFamily="2" charset="2"/>
              <a:buChar char="§"/>
            </a:pPr>
            <a:r>
              <a:rPr lang="en-US" sz="2448" dirty="0">
                <a:solidFill>
                  <a:schemeClr val="tx1"/>
                </a:solidFill>
              </a:rPr>
              <a:t>Run as a task in SSIS</a:t>
            </a:r>
          </a:p>
          <a:p>
            <a:pPr lvl="1">
              <a:buFont typeface="Wingdings" pitchFamily="2" charset="2"/>
              <a:buChar char="§"/>
            </a:pPr>
            <a:r>
              <a:rPr lang="en-US" sz="2448" dirty="0">
                <a:solidFill>
                  <a:schemeClr val="tx1"/>
                </a:solidFill>
              </a:rPr>
              <a:t>Produces XML file output</a:t>
            </a:r>
          </a:p>
          <a:p>
            <a:pPr lvl="1">
              <a:buFont typeface="Wingdings" pitchFamily="2" charset="2"/>
              <a:buChar char="§"/>
            </a:pPr>
            <a:r>
              <a:rPr lang="en-US" sz="2448" dirty="0">
                <a:solidFill>
                  <a:schemeClr val="tx1"/>
                </a:solidFill>
              </a:rPr>
              <a:t>Use the Data Profile Viewer to browse the xml output</a:t>
            </a:r>
          </a:p>
        </p:txBody>
      </p:sp>
    </p:spTree>
    <p:extLst>
      <p:ext uri="{BB962C8B-B14F-4D97-AF65-F5344CB8AC3E}">
        <p14:creationId xmlns:p14="http://schemas.microsoft.com/office/powerpoint/2010/main" val="18962314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746856"/>
          </a:xfrm>
        </p:spPr>
        <p:txBody>
          <a:bodyPr/>
          <a:lstStyle/>
          <a:p>
            <a:pPr marL="0" indent="0">
              <a:buNone/>
            </a:pPr>
            <a:r>
              <a:rPr lang="en-US" sz="2856" b="1" dirty="0">
                <a:solidFill>
                  <a:schemeClr val="tx1"/>
                </a:solidFill>
              </a:rPr>
              <a:t>Data Profiling Task</a:t>
            </a:r>
          </a:p>
          <a:p>
            <a:r>
              <a:rPr lang="en-US" sz="2856" dirty="0">
                <a:solidFill>
                  <a:schemeClr val="tx1"/>
                </a:solidFill>
              </a:rPr>
              <a:t>The Data Profiler Viewer lets you analyze a set of columns / tables looking for</a:t>
            </a:r>
          </a:p>
          <a:p>
            <a:pPr lvl="1">
              <a:buFont typeface="Wingdings" pitchFamily="2" charset="2"/>
              <a:buChar char="§"/>
            </a:pPr>
            <a:r>
              <a:rPr lang="en-US" sz="2448" dirty="0">
                <a:solidFill>
                  <a:schemeClr val="tx1"/>
                </a:solidFill>
              </a:rPr>
              <a:t>Candidate keys</a:t>
            </a:r>
          </a:p>
          <a:p>
            <a:pPr lvl="1">
              <a:buFont typeface="Wingdings" pitchFamily="2" charset="2"/>
              <a:buChar char="§"/>
            </a:pPr>
            <a:r>
              <a:rPr lang="en-US" sz="2448" dirty="0">
                <a:solidFill>
                  <a:schemeClr val="tx1"/>
                </a:solidFill>
              </a:rPr>
              <a:t>Column length distribution</a:t>
            </a:r>
          </a:p>
          <a:p>
            <a:pPr lvl="1">
              <a:buFont typeface="Wingdings" pitchFamily="2" charset="2"/>
              <a:buChar char="§"/>
            </a:pPr>
            <a:r>
              <a:rPr lang="en-US" sz="2448" dirty="0">
                <a:solidFill>
                  <a:schemeClr val="tx1"/>
                </a:solidFill>
              </a:rPr>
              <a:t>Null Ratio</a:t>
            </a:r>
          </a:p>
          <a:p>
            <a:pPr lvl="1">
              <a:buFont typeface="Wingdings" pitchFamily="2" charset="2"/>
              <a:buChar char="§"/>
            </a:pPr>
            <a:r>
              <a:rPr lang="en-US" sz="2448" dirty="0">
                <a:solidFill>
                  <a:schemeClr val="tx1"/>
                </a:solidFill>
              </a:rPr>
              <a:t>Pattern detection</a:t>
            </a:r>
          </a:p>
          <a:p>
            <a:pPr lvl="1">
              <a:buFont typeface="Wingdings" pitchFamily="2" charset="2"/>
              <a:buChar char="§"/>
            </a:pPr>
            <a:r>
              <a:rPr lang="en-US" sz="2448" dirty="0">
                <a:solidFill>
                  <a:schemeClr val="tx1"/>
                </a:solidFill>
              </a:rPr>
              <a:t>Value distributions and stats</a:t>
            </a:r>
          </a:p>
          <a:p>
            <a:pPr lvl="1">
              <a:buFont typeface="Wingdings" pitchFamily="2" charset="2"/>
              <a:buChar char="§"/>
            </a:pPr>
            <a:r>
              <a:rPr lang="en-US" sz="2448" dirty="0">
                <a:solidFill>
                  <a:schemeClr val="tx1"/>
                </a:solidFill>
              </a:rPr>
              <a:t>Functional dependencies</a:t>
            </a:r>
          </a:p>
          <a:p>
            <a:pPr lvl="1">
              <a:buFont typeface="Wingdings" pitchFamily="2" charset="2"/>
              <a:buChar char="§"/>
            </a:pPr>
            <a:r>
              <a:rPr lang="en-US" sz="2448" dirty="0">
                <a:solidFill>
                  <a:schemeClr val="tx1"/>
                </a:solidFill>
              </a:rPr>
              <a:t>Value inclusion</a:t>
            </a:r>
          </a:p>
          <a:p>
            <a:r>
              <a:rPr lang="en-US" sz="2856" dirty="0">
                <a:solidFill>
                  <a:schemeClr val="tx1"/>
                </a:solidFill>
              </a:rPr>
              <a:t>You can set up multiple profiles to be calculated then parse the data and analyze against a configured profile.</a:t>
            </a:r>
          </a:p>
        </p:txBody>
      </p:sp>
    </p:spTree>
    <p:extLst>
      <p:ext uri="{BB962C8B-B14F-4D97-AF65-F5344CB8AC3E}">
        <p14:creationId xmlns:p14="http://schemas.microsoft.com/office/powerpoint/2010/main" val="20646688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4385175"/>
          </a:xfrm>
        </p:spPr>
        <p:txBody>
          <a:bodyPr/>
          <a:lstStyle/>
          <a:p>
            <a:pPr marL="0" indent="0">
              <a:buNone/>
            </a:pPr>
            <a:r>
              <a:rPr lang="en-US" sz="2856" b="1" dirty="0">
                <a:solidFill>
                  <a:schemeClr val="tx1"/>
                </a:solidFill>
              </a:rPr>
              <a:t>T-SQL Merge Statement</a:t>
            </a:r>
          </a:p>
          <a:p>
            <a:r>
              <a:rPr lang="en-US" sz="2856" dirty="0">
                <a:solidFill>
                  <a:schemeClr val="tx1"/>
                </a:solidFill>
              </a:rPr>
              <a:t>The SQL Merge statement allows you to merge the data in a result set with a table, based on a join condition that you specify.</a:t>
            </a:r>
          </a:p>
          <a:p>
            <a:endParaRPr lang="en-US" sz="2856" dirty="0">
              <a:solidFill>
                <a:schemeClr val="tx1"/>
              </a:solidFill>
            </a:endParaRPr>
          </a:p>
          <a:p>
            <a:r>
              <a:rPr lang="en-US" sz="2856" dirty="0">
                <a:solidFill>
                  <a:schemeClr val="tx1"/>
                </a:solidFill>
              </a:rPr>
              <a:t>Why would using the MERGE statement be better than using the lookup pattern?</a:t>
            </a:r>
          </a:p>
          <a:p>
            <a:pPr lvl="1">
              <a:buFont typeface="Wingdings" pitchFamily="2" charset="2"/>
              <a:buChar char="§"/>
            </a:pPr>
            <a:r>
              <a:rPr lang="en-US" sz="2448" dirty="0">
                <a:solidFill>
                  <a:schemeClr val="tx1"/>
                </a:solidFill>
              </a:rPr>
              <a:t>The data flow is simpler, With no branches in execution.</a:t>
            </a:r>
          </a:p>
          <a:p>
            <a:pPr lvl="1">
              <a:buFont typeface="Wingdings" pitchFamily="2" charset="2"/>
              <a:buChar char="§"/>
            </a:pPr>
            <a:r>
              <a:rPr lang="en-US" sz="2448" dirty="0">
                <a:solidFill>
                  <a:schemeClr val="tx1"/>
                </a:solidFill>
              </a:rPr>
              <a:t>The data flow only has to write to a single table, instead of two tables.</a:t>
            </a:r>
          </a:p>
        </p:txBody>
      </p:sp>
    </p:spTree>
    <p:extLst>
      <p:ext uri="{BB962C8B-B14F-4D97-AF65-F5344CB8AC3E}">
        <p14:creationId xmlns:p14="http://schemas.microsoft.com/office/powerpoint/2010/main" val="13604179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937449" cy="2448645"/>
          </a:xfrm>
        </p:spPr>
        <p:txBody>
          <a:bodyPr/>
          <a:lstStyle/>
          <a:p>
            <a:pPr marL="0" indent="0">
              <a:buNone/>
            </a:pPr>
            <a:r>
              <a:rPr lang="en-US" sz="2856" b="1" dirty="0">
                <a:solidFill>
                  <a:schemeClr val="tx1"/>
                </a:solidFill>
              </a:rPr>
              <a:t>T-SQL Merge Statement</a:t>
            </a:r>
          </a:p>
          <a:p>
            <a:r>
              <a:rPr lang="en-US" sz="2040" dirty="0">
                <a:solidFill>
                  <a:schemeClr val="tx1"/>
                </a:solidFill>
              </a:rPr>
              <a:t>With SQL 2005 and SSIS 2005 many times dimension tables are retrieved in the data flow and a lookup component is used to determine if certain rows exist in the target table.</a:t>
            </a:r>
          </a:p>
          <a:p>
            <a:r>
              <a:rPr lang="en-US" sz="2040" dirty="0">
                <a:solidFill>
                  <a:schemeClr val="tx1"/>
                </a:solidFill>
              </a:rPr>
              <a:t>Rows to be updated (those found in the lookup) would be run through an OLE DB Command component. Rows to be inserted would be sent to an OLE DB Destination.</a:t>
            </a:r>
          </a:p>
        </p:txBody>
      </p:sp>
      <p:pic>
        <p:nvPicPr>
          <p:cNvPr id="1026" name="Picture 2" descr="http://agilebi.com/cs/blogs/jwelch/WindowsLiveWriter/SQLServer2008UsingMergeFromSSIS2_14489/image5.png"/>
          <p:cNvPicPr>
            <a:picLocks noChangeAspect="1" noChangeArrowheads="1"/>
          </p:cNvPicPr>
          <p:nvPr/>
        </p:nvPicPr>
        <p:blipFill>
          <a:blip r:embed="rId3" cstate="print"/>
          <a:srcRect/>
          <a:stretch>
            <a:fillRect/>
          </a:stretch>
        </p:blipFill>
        <p:spPr bwMode="auto">
          <a:xfrm>
            <a:off x="1710654" y="3419545"/>
            <a:ext cx="6834012" cy="3341829"/>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pic>
      <p:sp>
        <p:nvSpPr>
          <p:cNvPr id="4" name="TextBox 3"/>
          <p:cNvSpPr txBox="1"/>
          <p:nvPr/>
        </p:nvSpPr>
        <p:spPr>
          <a:xfrm>
            <a:off x="8549746" y="3338307"/>
            <a:ext cx="2331508" cy="3904503"/>
          </a:xfrm>
          <a:prstGeom prst="rect">
            <a:avLst/>
          </a:prstGeom>
          <a:noFill/>
        </p:spPr>
        <p:txBody>
          <a:bodyPr wrap="square" rtlCol="0">
            <a:spAutoFit/>
          </a:bodyPr>
          <a:lstStyle/>
          <a:p>
            <a:r>
              <a:rPr lang="en-US" sz="1632" b="1" dirty="0"/>
              <a:t>For performance, a OLE DB Command could be replaced with another OLE DB Destination that writes all rows to be updated to a temporary table. In the control flow, an Execute SQL task would issue an UPDATE statement, using the temporary table as a source.</a:t>
            </a:r>
          </a:p>
          <a:p>
            <a:endParaRPr lang="en-US" sz="1428" b="1" dirty="0" err="1"/>
          </a:p>
        </p:txBody>
      </p:sp>
    </p:spTree>
    <p:extLst>
      <p:ext uri="{BB962C8B-B14F-4D97-AF65-F5344CB8AC3E}">
        <p14:creationId xmlns:p14="http://schemas.microsoft.com/office/powerpoint/2010/main" val="2210599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10320"/>
            <a:ext cx="8548864" cy="3152966"/>
          </a:xfrm>
        </p:spPr>
        <p:txBody>
          <a:bodyPr/>
          <a:lstStyle/>
          <a:p>
            <a:pPr marL="0" indent="0">
              <a:buNone/>
            </a:pPr>
            <a:r>
              <a:rPr lang="en-US" sz="2856" b="1" dirty="0">
                <a:solidFill>
                  <a:schemeClr val="tx1"/>
                </a:solidFill>
              </a:rPr>
              <a:t>T-SQL Merge Statement</a:t>
            </a:r>
          </a:p>
          <a:p>
            <a:r>
              <a:rPr lang="en-US" sz="2040" dirty="0">
                <a:solidFill>
                  <a:schemeClr val="tx1"/>
                </a:solidFill>
              </a:rPr>
              <a:t>With SQL 2008 and SSIS 2008 this can be done by using a MERGE statement.</a:t>
            </a:r>
          </a:p>
          <a:p>
            <a:r>
              <a:rPr lang="en-US" sz="2040" dirty="0">
                <a:solidFill>
                  <a:schemeClr val="tx1"/>
                </a:solidFill>
              </a:rPr>
              <a:t>All rows that are read from the source should be written to a temporary table. </a:t>
            </a:r>
          </a:p>
          <a:p>
            <a:r>
              <a:rPr lang="en-US" sz="2040" dirty="0">
                <a:solidFill>
                  <a:schemeClr val="tx1"/>
                </a:solidFill>
              </a:rPr>
              <a:t>Then, the Execute SQL task will be used to run a MERGE statement that uses the temporary table as the source for the merge. </a:t>
            </a:r>
          </a:p>
          <a:p>
            <a:r>
              <a:rPr lang="en-US" sz="2040" dirty="0">
                <a:solidFill>
                  <a:schemeClr val="tx1"/>
                </a:solidFill>
              </a:rPr>
              <a:t>The matching of the rows will be done through the join condition in the MERGE statement.</a:t>
            </a:r>
          </a:p>
        </p:txBody>
      </p:sp>
      <p:pic>
        <p:nvPicPr>
          <p:cNvPr id="2050" name="Picture 2" descr="http://agilebi.com/cs/blogs/jwelch/WindowsLiveWriter/SQLServer2008UsingMergeFromSSIS2_14489/image8.png"/>
          <p:cNvPicPr>
            <a:picLocks noChangeAspect="1" noChangeArrowheads="1"/>
          </p:cNvPicPr>
          <p:nvPr/>
        </p:nvPicPr>
        <p:blipFill>
          <a:blip r:embed="rId3" cstate="print"/>
          <a:srcRect/>
          <a:stretch>
            <a:fillRect/>
          </a:stretch>
        </p:blipFill>
        <p:spPr bwMode="auto">
          <a:xfrm>
            <a:off x="3109559" y="4118997"/>
            <a:ext cx="6217356" cy="2525801"/>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3183611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4931478"/>
          </a:xfrm>
        </p:spPr>
        <p:txBody>
          <a:bodyPr/>
          <a:lstStyle/>
          <a:p>
            <a:pPr marL="0" indent="0">
              <a:buNone/>
            </a:pPr>
            <a:r>
              <a:rPr lang="en-US" sz="2448" b="1" dirty="0">
                <a:solidFill>
                  <a:schemeClr val="tx1"/>
                </a:solidFill>
              </a:rPr>
              <a:t>Using SQL CDC functionality with SSIS</a:t>
            </a:r>
          </a:p>
          <a:p>
            <a:pPr>
              <a:lnSpc>
                <a:spcPct val="100000"/>
              </a:lnSpc>
            </a:pPr>
            <a:r>
              <a:rPr lang="en-US" sz="2652" dirty="0">
                <a:solidFill>
                  <a:schemeClr val="tx1"/>
                </a:solidFill>
              </a:rPr>
              <a:t>The Change Data Capture functionality can be taken advantage of in SSIS to do incremental loads.</a:t>
            </a:r>
          </a:p>
          <a:p>
            <a:pPr>
              <a:lnSpc>
                <a:spcPct val="100000"/>
              </a:lnSpc>
            </a:pPr>
            <a:r>
              <a:rPr lang="en-US" sz="2652" dirty="0">
                <a:solidFill>
                  <a:schemeClr val="tx1"/>
                </a:solidFill>
              </a:rPr>
              <a:t>CDC captures changes to SQL Server tables (inserts, updates, deletes), and makes them available in an "easily-consumed, relational format". </a:t>
            </a:r>
          </a:p>
          <a:p>
            <a:pPr>
              <a:lnSpc>
                <a:spcPct val="100000"/>
              </a:lnSpc>
            </a:pPr>
            <a:r>
              <a:rPr lang="en-US" sz="2652" dirty="0">
                <a:solidFill>
                  <a:schemeClr val="tx1"/>
                </a:solidFill>
              </a:rPr>
              <a:t>SSIS package can easily harvest the change data in the SQL Server databases to perform efficient incremental loads to a data warehouse.</a:t>
            </a:r>
          </a:p>
          <a:p>
            <a:pPr>
              <a:lnSpc>
                <a:spcPct val="100000"/>
              </a:lnSpc>
            </a:pPr>
            <a:r>
              <a:rPr lang="en-US" sz="2652" dirty="0">
                <a:solidFill>
                  <a:schemeClr val="tx1"/>
                </a:solidFill>
              </a:rPr>
              <a:t>Change data capture is available only in SQL Server Enterprise, Developer, and Evaluation editions.</a:t>
            </a:r>
          </a:p>
        </p:txBody>
      </p:sp>
    </p:spTree>
    <p:extLst>
      <p:ext uri="{BB962C8B-B14F-4D97-AF65-F5344CB8AC3E}">
        <p14:creationId xmlns:p14="http://schemas.microsoft.com/office/powerpoint/2010/main" val="29198937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6"/>
            <a:ext cx="8548864" cy="5352106"/>
          </a:xfrm>
        </p:spPr>
        <p:txBody>
          <a:bodyPr/>
          <a:lstStyle/>
          <a:p>
            <a:pPr marL="0" indent="0">
              <a:buNone/>
            </a:pPr>
            <a:r>
              <a:rPr lang="en-US" sz="2856" b="1" dirty="0">
                <a:solidFill>
                  <a:schemeClr val="tx1"/>
                </a:solidFill>
              </a:rPr>
              <a:t>Platform Considerations</a:t>
            </a:r>
          </a:p>
          <a:p>
            <a:r>
              <a:rPr lang="en-US" sz="2856" dirty="0">
                <a:solidFill>
                  <a:schemeClr val="tx1"/>
                </a:solidFill>
              </a:rPr>
              <a:t>32bit, x64 or I64 servers?</a:t>
            </a:r>
          </a:p>
          <a:p>
            <a:r>
              <a:rPr lang="en-US" sz="2856" dirty="0">
                <a:solidFill>
                  <a:schemeClr val="tx1"/>
                </a:solidFill>
              </a:rPr>
              <a:t>Memory limits for 32bit Servers.</a:t>
            </a:r>
          </a:p>
          <a:p>
            <a:pPr lvl="1">
              <a:buFont typeface="Wingdings" pitchFamily="2" charset="2"/>
              <a:buChar char="§"/>
            </a:pPr>
            <a:r>
              <a:rPr lang="en-US" sz="2448" dirty="0">
                <a:solidFill>
                  <a:schemeClr val="tx1"/>
                </a:solidFill>
              </a:rPr>
              <a:t>2GB by default for a process on 32 bit servers</a:t>
            </a:r>
          </a:p>
          <a:p>
            <a:pPr lvl="1">
              <a:buFont typeface="Wingdings" pitchFamily="2" charset="2"/>
              <a:buChar char="§"/>
            </a:pPr>
            <a:r>
              <a:rPr lang="en-US" sz="2448" dirty="0">
                <a:solidFill>
                  <a:schemeClr val="tx1"/>
                </a:solidFill>
              </a:rPr>
              <a:t>With the /3GB switch in boot.ini a process can access up to 3GB of memory</a:t>
            </a:r>
          </a:p>
          <a:p>
            <a:r>
              <a:rPr lang="en-US" sz="2856" dirty="0">
                <a:solidFill>
                  <a:schemeClr val="tx1"/>
                </a:solidFill>
              </a:rPr>
              <a:t>Multiple SSIS packages run as separate process. They will each have its own virtual address space.</a:t>
            </a:r>
          </a:p>
          <a:p>
            <a:r>
              <a:rPr lang="en-US" sz="2856" dirty="0">
                <a:solidFill>
                  <a:schemeClr val="tx1"/>
                </a:solidFill>
              </a:rPr>
              <a:t>64bit Server Memory - 16TB-128TB for native process</a:t>
            </a:r>
          </a:p>
          <a:p>
            <a:r>
              <a:rPr lang="en-US" sz="2856" dirty="0">
                <a:solidFill>
                  <a:schemeClr val="tx1"/>
                </a:solidFill>
              </a:rPr>
              <a:t>4GB for 32bit process running on 64bit under WOW64</a:t>
            </a:r>
          </a:p>
        </p:txBody>
      </p:sp>
    </p:spTree>
    <p:extLst>
      <p:ext uri="{BB962C8B-B14F-4D97-AF65-F5344CB8AC3E}">
        <p14:creationId xmlns:p14="http://schemas.microsoft.com/office/powerpoint/2010/main" val="1923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497041"/>
          </a:xfrm>
        </p:spPr>
        <p:txBody>
          <a:bodyPr/>
          <a:lstStyle/>
          <a:p>
            <a:pPr marL="0" indent="0">
              <a:buNone/>
            </a:pPr>
            <a:r>
              <a:rPr lang="en-US" sz="2856" b="1" dirty="0">
                <a:solidFill>
                  <a:schemeClr val="tx1"/>
                </a:solidFill>
              </a:rPr>
              <a:t>Platform Considerations</a:t>
            </a:r>
          </a:p>
          <a:p>
            <a:r>
              <a:rPr lang="en-US" sz="2856" dirty="0">
                <a:solidFill>
                  <a:schemeClr val="tx1"/>
                </a:solidFill>
              </a:rPr>
              <a:t>Running SQL and SSIS on the same server or running on separate server?</a:t>
            </a:r>
          </a:p>
          <a:p>
            <a:r>
              <a:rPr lang="en-US" sz="2856" dirty="0">
                <a:solidFill>
                  <a:schemeClr val="tx1"/>
                </a:solidFill>
              </a:rPr>
              <a:t>SSIS and SQL are independent – on the same server they will compete for memory, CPU, and all resources.</a:t>
            </a:r>
          </a:p>
          <a:p>
            <a:r>
              <a:rPr lang="en-US" sz="2856" dirty="0">
                <a:solidFill>
                  <a:schemeClr val="tx1"/>
                </a:solidFill>
              </a:rPr>
              <a:t>Best practice running SSIS on a separate server. </a:t>
            </a:r>
          </a:p>
          <a:p>
            <a:r>
              <a:rPr lang="en-US" sz="2856" dirty="0">
                <a:solidFill>
                  <a:schemeClr val="tx1"/>
                </a:solidFill>
              </a:rPr>
              <a:t>Few specific scenarios when SSIS and SQL on the same server can have its advantages.</a:t>
            </a:r>
          </a:p>
          <a:p>
            <a:pPr lvl="1">
              <a:buFont typeface="Wingdings" pitchFamily="2" charset="2"/>
              <a:buChar char="§"/>
            </a:pPr>
            <a:r>
              <a:rPr lang="en-US" sz="2448" dirty="0">
                <a:solidFill>
                  <a:schemeClr val="tx1"/>
                </a:solidFill>
              </a:rPr>
              <a:t>Consider a large load with limited transformations.</a:t>
            </a:r>
          </a:p>
          <a:p>
            <a:r>
              <a:rPr lang="en-US" sz="2856" dirty="0">
                <a:solidFill>
                  <a:schemeClr val="tx1"/>
                </a:solidFill>
              </a:rPr>
              <a:t>Optimize and stabilize the basics. Disk, Memory, Windows, Network</a:t>
            </a:r>
          </a:p>
        </p:txBody>
      </p:sp>
    </p:spTree>
    <p:extLst>
      <p:ext uri="{BB962C8B-B14F-4D97-AF65-F5344CB8AC3E}">
        <p14:creationId xmlns:p14="http://schemas.microsoft.com/office/powerpoint/2010/main" val="21511498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567473"/>
          </a:xfrm>
        </p:spPr>
        <p:txBody>
          <a:bodyPr/>
          <a:lstStyle/>
          <a:p>
            <a:pPr marL="0" indent="0">
              <a:buNone/>
            </a:pPr>
            <a:r>
              <a:rPr lang="en-US" sz="2856" b="1" dirty="0">
                <a:solidFill>
                  <a:schemeClr val="tx1"/>
                </a:solidFill>
              </a:rPr>
              <a:t>Database Considerations</a:t>
            </a:r>
          </a:p>
          <a:p>
            <a:r>
              <a:rPr lang="en-US" sz="2856" dirty="0">
                <a:solidFill>
                  <a:schemeClr val="tx1"/>
                </a:solidFill>
              </a:rPr>
              <a:t>Database recovery model – options</a:t>
            </a:r>
          </a:p>
          <a:p>
            <a:r>
              <a:rPr lang="en-US" sz="2856" dirty="0">
                <a:solidFill>
                  <a:schemeClr val="tx1"/>
                </a:solidFill>
              </a:rPr>
              <a:t>Simple, Bulk-logged, and Full.</a:t>
            </a:r>
          </a:p>
          <a:p>
            <a:r>
              <a:rPr lang="en-US" sz="2856" dirty="0">
                <a:solidFill>
                  <a:schemeClr val="tx1"/>
                </a:solidFill>
              </a:rPr>
              <a:t>Pick the suitable logging for your business needs. </a:t>
            </a:r>
            <a:r>
              <a:rPr lang="en-US" sz="2856" b="1" dirty="0">
                <a:solidFill>
                  <a:schemeClr val="tx1"/>
                </a:solidFill>
              </a:rPr>
              <a:t>Simple and bulk-logged are desirable </a:t>
            </a:r>
            <a:r>
              <a:rPr lang="en-US" sz="2856" dirty="0">
                <a:solidFill>
                  <a:schemeClr val="tx1"/>
                </a:solidFill>
              </a:rPr>
              <a:t>because it does less logging.</a:t>
            </a:r>
          </a:p>
          <a:p>
            <a:r>
              <a:rPr lang="en-US" sz="2856" dirty="0">
                <a:solidFill>
                  <a:schemeClr val="tx1"/>
                </a:solidFill>
              </a:rPr>
              <a:t>Indexes are very important part of any design. </a:t>
            </a:r>
          </a:p>
          <a:p>
            <a:r>
              <a:rPr lang="en-US" sz="2856" dirty="0">
                <a:solidFill>
                  <a:schemeClr val="tx1"/>
                </a:solidFill>
              </a:rPr>
              <a:t>Example: Taking advantage of existing indexes for search and sort operations can reduce much overhead.</a:t>
            </a:r>
          </a:p>
          <a:p>
            <a:r>
              <a:rPr lang="en-US" sz="2856" dirty="0">
                <a:solidFill>
                  <a:schemeClr val="tx1"/>
                </a:solidFill>
              </a:rPr>
              <a:t>SQL 2005 onwards gives us the option to disable indexes during large load operations.</a:t>
            </a:r>
          </a:p>
        </p:txBody>
      </p:sp>
    </p:spTree>
    <p:extLst>
      <p:ext uri="{BB962C8B-B14F-4D97-AF65-F5344CB8AC3E}">
        <p14:creationId xmlns:p14="http://schemas.microsoft.com/office/powerpoint/2010/main" val="27361688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5670473"/>
          </a:xfrm>
        </p:spPr>
        <p:txBody>
          <a:bodyPr/>
          <a:lstStyle/>
          <a:p>
            <a:pPr marL="0" indent="0">
              <a:buNone/>
            </a:pPr>
            <a:r>
              <a:rPr lang="en-US" b="1" dirty="0">
                <a:solidFill>
                  <a:schemeClr val="tx1"/>
                </a:solidFill>
              </a:rPr>
              <a:t>Database Considerations</a:t>
            </a:r>
          </a:p>
          <a:p>
            <a:r>
              <a:rPr lang="en-US" dirty="0">
                <a:solidFill>
                  <a:schemeClr val="tx1"/>
                </a:solidFill>
              </a:rPr>
              <a:t>Disabling indexes – Depends largely on the time it takes to rebuild the index afterwards.</a:t>
            </a:r>
          </a:p>
          <a:p>
            <a:r>
              <a:rPr lang="en-US" dirty="0" err="1">
                <a:solidFill>
                  <a:schemeClr val="tx1"/>
                </a:solidFill>
              </a:rPr>
              <a:t>Filegroups</a:t>
            </a:r>
            <a:r>
              <a:rPr lang="en-US" dirty="0">
                <a:solidFill>
                  <a:schemeClr val="tx1"/>
                </a:solidFill>
              </a:rPr>
              <a:t> -  Consider placing large tables in its own file groups.</a:t>
            </a:r>
          </a:p>
          <a:p>
            <a:r>
              <a:rPr lang="en-US" dirty="0">
                <a:solidFill>
                  <a:schemeClr val="tx1"/>
                </a:solidFill>
              </a:rPr>
              <a:t>Data Files – For busy databases consider multiple files for large tables.</a:t>
            </a:r>
          </a:p>
          <a:p>
            <a:r>
              <a:rPr lang="en-US" dirty="0">
                <a:solidFill>
                  <a:schemeClr val="tx1"/>
                </a:solidFill>
              </a:rPr>
              <a:t>Partitioned tables can give a real boost to typical data warehouse loads if its done properly. </a:t>
            </a:r>
          </a:p>
        </p:txBody>
      </p:sp>
    </p:spTree>
    <p:extLst>
      <p:ext uri="{BB962C8B-B14F-4D97-AF65-F5344CB8AC3E}">
        <p14:creationId xmlns:p14="http://schemas.microsoft.com/office/powerpoint/2010/main" val="2562779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SSIS Design Review</a:t>
            </a:r>
          </a:p>
        </p:txBody>
      </p:sp>
      <p:sp>
        <p:nvSpPr>
          <p:cNvPr id="5" name="Text Placeholder 4"/>
          <p:cNvSpPr>
            <a:spLocks noGrp="1"/>
          </p:cNvSpPr>
          <p:nvPr>
            <p:ph type="body" sz="quarter" idx="10"/>
          </p:nvPr>
        </p:nvSpPr>
        <p:spPr>
          <a:xfrm>
            <a:off x="1943805" y="1088037"/>
            <a:ext cx="8548864" cy="6195019"/>
          </a:xfrm>
        </p:spPr>
        <p:txBody>
          <a:bodyPr/>
          <a:lstStyle/>
          <a:p>
            <a:pPr marL="0" indent="0">
              <a:buNone/>
            </a:pPr>
            <a:r>
              <a:rPr lang="en-US" sz="2856" b="1" dirty="0">
                <a:solidFill>
                  <a:schemeClr val="tx1"/>
                </a:solidFill>
              </a:rPr>
              <a:t>Use Database Snapshots with SSIS</a:t>
            </a:r>
          </a:p>
          <a:p>
            <a:r>
              <a:rPr lang="en-US" sz="2856" dirty="0">
                <a:solidFill>
                  <a:schemeClr val="tx1"/>
                </a:solidFill>
              </a:rPr>
              <a:t>A database snapshot is a read-only, static view of a database (the source database).</a:t>
            </a:r>
          </a:p>
          <a:p>
            <a:r>
              <a:rPr lang="en-US" sz="2856" dirty="0">
                <a:solidFill>
                  <a:schemeClr val="tx1"/>
                </a:solidFill>
              </a:rPr>
              <a:t>Since each database snapshot is </a:t>
            </a:r>
            <a:r>
              <a:rPr lang="en-US" sz="2856" dirty="0" err="1">
                <a:solidFill>
                  <a:schemeClr val="tx1"/>
                </a:solidFill>
              </a:rPr>
              <a:t>transactionally</a:t>
            </a:r>
            <a:r>
              <a:rPr lang="en-US" sz="2856" dirty="0">
                <a:solidFill>
                  <a:schemeClr val="tx1"/>
                </a:solidFill>
              </a:rPr>
              <a:t> consistent with the source database as of the moment of the snapshot's creation.  It can be used as the source system database to extract data.</a:t>
            </a:r>
          </a:p>
          <a:p>
            <a:r>
              <a:rPr lang="en-US" sz="2856" dirty="0">
                <a:solidFill>
                  <a:schemeClr val="tx1"/>
                </a:solidFill>
              </a:rPr>
              <a:t>When data warehouse tables continue to change during an extract, there is a chance to extract out-of-sync data</a:t>
            </a:r>
          </a:p>
          <a:p>
            <a:r>
              <a:rPr lang="en-US" sz="2856" dirty="0">
                <a:solidFill>
                  <a:schemeClr val="tx1"/>
                </a:solidFill>
              </a:rPr>
              <a:t>Snapshots can be used with SSIS to extract a consist view of the data from a given point in time.</a:t>
            </a:r>
          </a:p>
        </p:txBody>
      </p:sp>
    </p:spTree>
    <p:extLst>
      <p:ext uri="{BB962C8B-B14F-4D97-AF65-F5344CB8AC3E}">
        <p14:creationId xmlns:p14="http://schemas.microsoft.com/office/powerpoint/2010/main" val="3535898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5245475"/>
          </a:xfrm>
        </p:spPr>
        <p:txBody>
          <a:bodyPr/>
          <a:lstStyle/>
          <a:p>
            <a:pPr marL="0" indent="0">
              <a:buNone/>
            </a:pPr>
            <a:r>
              <a:rPr lang="en-US" sz="2856" b="1" dirty="0">
                <a:solidFill>
                  <a:schemeClr val="tx1"/>
                </a:solidFill>
              </a:rPr>
              <a:t>Use Database Snapshots with SSIS</a:t>
            </a:r>
          </a:p>
          <a:p>
            <a:pPr lvl="1">
              <a:buFont typeface="+mj-lt"/>
              <a:buAutoNum type="arabicPeriod"/>
            </a:pPr>
            <a:r>
              <a:rPr lang="en-US" sz="2448" dirty="0">
                <a:solidFill>
                  <a:schemeClr val="tx1"/>
                </a:solidFill>
              </a:rPr>
              <a:t>Use a SQL Task and creating a snapshot of the source system database</a:t>
            </a:r>
          </a:p>
          <a:p>
            <a:pPr lvl="1">
              <a:buFont typeface="+mj-lt"/>
              <a:buAutoNum type="arabicPeriod"/>
            </a:pPr>
            <a:r>
              <a:rPr lang="en-US" sz="2448" dirty="0">
                <a:solidFill>
                  <a:schemeClr val="tx1"/>
                </a:solidFill>
              </a:rPr>
              <a:t>A Execute  Script Task can switch the database </a:t>
            </a:r>
            <a:r>
              <a:rPr lang="en-US" sz="2448" dirty="0" err="1">
                <a:solidFill>
                  <a:schemeClr val="tx1"/>
                </a:solidFill>
              </a:rPr>
              <a:t>ConnectionString</a:t>
            </a:r>
            <a:r>
              <a:rPr lang="en-US" sz="2448" dirty="0">
                <a:solidFill>
                  <a:schemeClr val="tx1"/>
                </a:solidFill>
              </a:rPr>
              <a:t> from the original database to the newly created snapshot database.</a:t>
            </a:r>
          </a:p>
          <a:p>
            <a:pPr lvl="1">
              <a:buFont typeface="+mj-lt"/>
              <a:buAutoNum type="arabicPeriod"/>
            </a:pPr>
            <a:r>
              <a:rPr lang="en-US" sz="2448" dirty="0">
                <a:solidFill>
                  <a:schemeClr val="tx1"/>
                </a:solidFill>
              </a:rPr>
              <a:t>Use a sequence container and do all the data flow tasks.</a:t>
            </a:r>
          </a:p>
          <a:p>
            <a:pPr lvl="1">
              <a:buFont typeface="+mj-lt"/>
              <a:buAutoNum type="arabicPeriod"/>
            </a:pPr>
            <a:r>
              <a:rPr lang="en-US" sz="2448" dirty="0">
                <a:solidFill>
                  <a:schemeClr val="tx1"/>
                </a:solidFill>
              </a:rPr>
              <a:t>Second Script Task switches the </a:t>
            </a:r>
            <a:r>
              <a:rPr lang="en-US" sz="2448" dirty="0" err="1">
                <a:solidFill>
                  <a:schemeClr val="tx1"/>
                </a:solidFill>
              </a:rPr>
              <a:t>ConnectionString</a:t>
            </a:r>
            <a:r>
              <a:rPr lang="en-US" sz="2448" dirty="0">
                <a:solidFill>
                  <a:schemeClr val="tx1"/>
                </a:solidFill>
              </a:rPr>
              <a:t> back to the original database</a:t>
            </a:r>
          </a:p>
          <a:p>
            <a:pPr lvl="1">
              <a:buFont typeface="+mj-lt"/>
              <a:buAutoNum type="arabicPeriod"/>
            </a:pPr>
            <a:r>
              <a:rPr lang="en-US" sz="2448" dirty="0">
                <a:solidFill>
                  <a:schemeClr val="tx1"/>
                </a:solidFill>
              </a:rPr>
              <a:t>Final Execute SQL Task drops the database</a:t>
            </a:r>
          </a:p>
          <a:p>
            <a:endParaRPr lang="en-US" sz="2856" dirty="0">
              <a:solidFill>
                <a:schemeClr val="tx1"/>
              </a:solidFill>
            </a:endParaRPr>
          </a:p>
          <a:p>
            <a:r>
              <a:rPr lang="en-US" sz="2448" dirty="0">
                <a:solidFill>
                  <a:schemeClr val="tx1"/>
                </a:solidFill>
              </a:rPr>
              <a:t>Database snapshots can be used with SSIS to create a resourceful combo for extracting consistent data.</a:t>
            </a:r>
          </a:p>
        </p:txBody>
      </p:sp>
    </p:spTree>
    <p:extLst>
      <p:ext uri="{BB962C8B-B14F-4D97-AF65-F5344CB8AC3E}">
        <p14:creationId xmlns:p14="http://schemas.microsoft.com/office/powerpoint/2010/main" val="845716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1748107"/>
          </a:xfrm>
        </p:spPr>
        <p:txBody>
          <a:bodyPr/>
          <a:lstStyle/>
          <a:p>
            <a:pPr marL="0" indent="0">
              <a:buNone/>
            </a:pPr>
            <a:r>
              <a:rPr lang="en-US" sz="2856" b="1" dirty="0">
                <a:solidFill>
                  <a:schemeClr val="tx1"/>
                </a:solidFill>
              </a:rPr>
              <a:t>Or use SQL Server </a:t>
            </a:r>
            <a:r>
              <a:rPr lang="en-US" sz="2856" b="1" dirty="0" err="1">
                <a:solidFill>
                  <a:schemeClr val="tx1"/>
                </a:solidFill>
              </a:rPr>
              <a:t>AlawaysOn</a:t>
            </a:r>
            <a:r>
              <a:rPr lang="en-US" sz="2856" b="1" dirty="0">
                <a:solidFill>
                  <a:schemeClr val="tx1"/>
                </a:solidFill>
              </a:rPr>
              <a:t> Secondary</a:t>
            </a:r>
          </a:p>
          <a:p>
            <a:pPr lvl="1">
              <a:buFont typeface="+mj-lt"/>
              <a:buAutoNum type="arabicPeriod"/>
            </a:pPr>
            <a:r>
              <a:rPr lang="en-US" sz="2448" dirty="0">
                <a:solidFill>
                  <a:schemeClr val="tx1"/>
                </a:solidFill>
              </a:rPr>
              <a:t>Configure AlwaysOn AG for Read-able secondaries. </a:t>
            </a:r>
          </a:p>
          <a:p>
            <a:pPr lvl="1">
              <a:buFont typeface="+mj-lt"/>
              <a:buAutoNum type="arabicPeriod"/>
            </a:pPr>
            <a:r>
              <a:rPr lang="en-US" sz="2448" dirty="0">
                <a:solidFill>
                  <a:schemeClr val="tx1"/>
                </a:solidFill>
              </a:rPr>
              <a:t>Redirect all you read traffic to secondary to minimize impact to production servers.</a:t>
            </a:r>
          </a:p>
        </p:txBody>
      </p:sp>
    </p:spTree>
    <p:extLst>
      <p:ext uri="{BB962C8B-B14F-4D97-AF65-F5344CB8AC3E}">
        <p14:creationId xmlns:p14="http://schemas.microsoft.com/office/powerpoint/2010/main" val="25582736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4102983"/>
          </a:xfrm>
        </p:spPr>
        <p:txBody>
          <a:bodyPr/>
          <a:lstStyle/>
          <a:p>
            <a:r>
              <a:rPr lang="en-US" dirty="0">
                <a:solidFill>
                  <a:schemeClr val="tx1"/>
                </a:solidFill>
              </a:rPr>
              <a:t>SSIS has event driven logging.</a:t>
            </a:r>
          </a:p>
          <a:p>
            <a:r>
              <a:rPr lang="en-US" dirty="0">
                <a:solidFill>
                  <a:schemeClr val="tx1"/>
                </a:solidFill>
              </a:rPr>
              <a:t>SSIS enables logging to text files (most common), Windows event logs, profiler trace, and SQL Server.</a:t>
            </a:r>
          </a:p>
          <a:p>
            <a:r>
              <a:rPr lang="en-US" dirty="0">
                <a:solidFill>
                  <a:schemeClr val="tx1"/>
                </a:solidFill>
              </a:rPr>
              <a:t>Log providers implement logging for packages, containers, and tasks</a:t>
            </a:r>
          </a:p>
          <a:p>
            <a:r>
              <a:rPr lang="en-US" dirty="0">
                <a:solidFill>
                  <a:schemeClr val="tx1"/>
                </a:solidFill>
              </a:rPr>
              <a:t>Logs are critical for troubleshooting, auditing, and analysis. </a:t>
            </a:r>
          </a:p>
        </p:txBody>
      </p:sp>
    </p:spTree>
    <p:extLst>
      <p:ext uri="{BB962C8B-B14F-4D97-AF65-F5344CB8AC3E}">
        <p14:creationId xmlns:p14="http://schemas.microsoft.com/office/powerpoint/2010/main" val="36845516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Module Overview</a:t>
            </a:r>
          </a:p>
        </p:txBody>
      </p:sp>
      <p:sp>
        <p:nvSpPr>
          <p:cNvPr id="6" name="Text Placeholder 5"/>
          <p:cNvSpPr>
            <a:spLocks noGrp="1"/>
          </p:cNvSpPr>
          <p:nvPr>
            <p:ph type="body" sz="quarter" idx="10"/>
          </p:nvPr>
        </p:nvSpPr>
        <p:spPr>
          <a:xfrm>
            <a:off x="1943805" y="1165754"/>
            <a:ext cx="8548864" cy="4851118"/>
          </a:xfrm>
        </p:spPr>
        <p:txBody>
          <a:bodyPr/>
          <a:lstStyle/>
          <a:p>
            <a:pPr marL="0" indent="0">
              <a:buNone/>
            </a:pPr>
            <a:r>
              <a:rPr lang="en-US" sz="2856" dirty="0">
                <a:solidFill>
                  <a:schemeClr val="tx1"/>
                </a:solidFill>
              </a:rPr>
              <a:t>In this module, we will review</a:t>
            </a:r>
          </a:p>
          <a:p>
            <a:pPr>
              <a:lnSpc>
                <a:spcPct val="150000"/>
              </a:lnSpc>
            </a:pPr>
            <a:r>
              <a:rPr lang="en-US" dirty="0">
                <a:solidFill>
                  <a:schemeClr val="tx1"/>
                </a:solidFill>
              </a:rPr>
              <a:t>SSIS Project Development Standards</a:t>
            </a:r>
          </a:p>
          <a:p>
            <a:pPr>
              <a:lnSpc>
                <a:spcPct val="150000"/>
              </a:lnSpc>
            </a:pPr>
            <a:r>
              <a:rPr lang="en-US" dirty="0">
                <a:solidFill>
                  <a:schemeClr val="tx1"/>
                </a:solidFill>
              </a:rPr>
              <a:t>Review SSIS Design Strategies</a:t>
            </a:r>
          </a:p>
          <a:p>
            <a:pPr>
              <a:lnSpc>
                <a:spcPct val="150000"/>
              </a:lnSpc>
            </a:pPr>
            <a:r>
              <a:rPr lang="en-US" dirty="0">
                <a:solidFill>
                  <a:schemeClr val="tx1"/>
                </a:solidFill>
              </a:rPr>
              <a:t>Review Logging Options</a:t>
            </a:r>
          </a:p>
          <a:p>
            <a:pPr>
              <a:lnSpc>
                <a:spcPct val="150000"/>
              </a:lnSpc>
            </a:pPr>
            <a:r>
              <a:rPr lang="en-US" dirty="0">
                <a:solidFill>
                  <a:schemeClr val="tx1"/>
                </a:solidFill>
              </a:rPr>
              <a:t>Consider SSIS Security Options</a:t>
            </a:r>
          </a:p>
          <a:p>
            <a:pPr>
              <a:lnSpc>
                <a:spcPct val="150000"/>
              </a:lnSpc>
            </a:pPr>
            <a:r>
              <a:rPr lang="en-US" dirty="0">
                <a:solidFill>
                  <a:schemeClr val="tx1"/>
                </a:solidFill>
              </a:rPr>
              <a:t>Configuration and Deployment Review</a:t>
            </a:r>
          </a:p>
        </p:txBody>
      </p:sp>
    </p:spTree>
    <p:extLst>
      <p:ext uri="{BB962C8B-B14F-4D97-AF65-F5344CB8AC3E}">
        <p14:creationId xmlns:p14="http://schemas.microsoft.com/office/powerpoint/2010/main" val="8631421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165754"/>
            <a:ext cx="8548864" cy="4272260"/>
          </a:xfrm>
        </p:spPr>
        <p:txBody>
          <a:bodyPr/>
          <a:lstStyle/>
          <a:p>
            <a:pPr marL="0" indent="0">
              <a:buNone/>
            </a:pPr>
            <a:r>
              <a:rPr lang="en-US" sz="2856" b="1" dirty="0">
                <a:solidFill>
                  <a:schemeClr val="tx1"/>
                </a:solidFill>
              </a:rPr>
              <a:t>SSIS Native Logging</a:t>
            </a:r>
            <a:endParaRPr lang="en-US" sz="2448" dirty="0">
              <a:solidFill>
                <a:schemeClr val="tx1"/>
              </a:solidFill>
            </a:endParaRPr>
          </a:p>
          <a:p>
            <a:r>
              <a:rPr lang="en-US" sz="2448" dirty="0">
                <a:solidFill>
                  <a:schemeClr val="tx1"/>
                </a:solidFill>
              </a:rPr>
              <a:t>The Text File log provider, which writes log entries to ASCII text files in a comma-separated value (CSV) format (log).</a:t>
            </a:r>
          </a:p>
          <a:p>
            <a:r>
              <a:rPr lang="en-US" sz="2448" dirty="0">
                <a:solidFill>
                  <a:schemeClr val="tx1"/>
                </a:solidFill>
              </a:rPr>
              <a:t>The SQL Server Profiler log provider, which writes traces that you can view using SQL Server Profiler (.</a:t>
            </a:r>
            <a:r>
              <a:rPr lang="en-US" sz="2448" dirty="0" err="1">
                <a:solidFill>
                  <a:schemeClr val="tx1"/>
                </a:solidFill>
              </a:rPr>
              <a:t>trc</a:t>
            </a:r>
            <a:r>
              <a:rPr lang="en-US" sz="2448" dirty="0">
                <a:solidFill>
                  <a:schemeClr val="tx1"/>
                </a:solidFill>
              </a:rPr>
              <a:t>). </a:t>
            </a:r>
          </a:p>
          <a:p>
            <a:r>
              <a:rPr lang="en-US" sz="2448" dirty="0">
                <a:solidFill>
                  <a:schemeClr val="tx1"/>
                </a:solidFill>
              </a:rPr>
              <a:t>The Windows Event log provider, which writes entries to the Application log in the Windows Event log on the local computer. </a:t>
            </a:r>
          </a:p>
          <a:p>
            <a:r>
              <a:rPr lang="en-US" sz="2448" dirty="0">
                <a:solidFill>
                  <a:schemeClr val="tx1"/>
                </a:solidFill>
              </a:rPr>
              <a:t>The XML File log provider, which writes log files to an XML file (.xml).</a:t>
            </a:r>
          </a:p>
        </p:txBody>
      </p:sp>
    </p:spTree>
    <p:extLst>
      <p:ext uri="{BB962C8B-B14F-4D97-AF65-F5344CB8AC3E}">
        <p14:creationId xmlns:p14="http://schemas.microsoft.com/office/powerpoint/2010/main" val="8749284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4953203"/>
          </a:xfrm>
        </p:spPr>
        <p:txBody>
          <a:bodyPr/>
          <a:lstStyle/>
          <a:p>
            <a:pPr marL="0" indent="0">
              <a:buNone/>
            </a:pPr>
            <a:r>
              <a:rPr lang="en-US" b="1" dirty="0">
                <a:solidFill>
                  <a:schemeClr val="tx1"/>
                </a:solidFill>
              </a:rPr>
              <a:t>Extended Logging</a:t>
            </a:r>
          </a:p>
          <a:p>
            <a:endParaRPr lang="en-US" dirty="0">
              <a:solidFill>
                <a:schemeClr val="tx1"/>
              </a:solidFill>
            </a:endParaRPr>
          </a:p>
          <a:p>
            <a:r>
              <a:rPr lang="en-US" dirty="0">
                <a:solidFill>
                  <a:schemeClr val="tx1"/>
                </a:solidFill>
              </a:rPr>
              <a:t>SSIS lets you create custom log formats.</a:t>
            </a:r>
          </a:p>
          <a:p>
            <a:r>
              <a:rPr lang="en-US" dirty="0">
                <a:solidFill>
                  <a:schemeClr val="tx1"/>
                </a:solidFill>
              </a:rPr>
              <a:t>User has the ability to override the base log format with custom logging.</a:t>
            </a:r>
          </a:p>
          <a:p>
            <a:r>
              <a:rPr lang="en-US" dirty="0">
                <a:solidFill>
                  <a:schemeClr val="tx1"/>
                </a:solidFill>
              </a:rPr>
              <a:t>SSIS also log to multiple formats or filter specific events to specific logs.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3973721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5356176"/>
          </a:xfrm>
        </p:spPr>
        <p:txBody>
          <a:bodyPr/>
          <a:lstStyle/>
          <a:p>
            <a:pPr marL="0" indent="0">
              <a:buNone/>
            </a:pPr>
            <a:r>
              <a:rPr lang="en-US" sz="2856" b="1" dirty="0">
                <a:solidFill>
                  <a:schemeClr val="tx1"/>
                </a:solidFill>
              </a:rPr>
              <a:t>DTExec.exe /</a:t>
            </a:r>
            <a:r>
              <a:rPr lang="en-US" sz="2856" b="1" dirty="0" err="1">
                <a:solidFill>
                  <a:schemeClr val="tx1"/>
                </a:solidFill>
              </a:rPr>
              <a:t>vlog</a:t>
            </a:r>
            <a:r>
              <a:rPr lang="en-US" sz="2856" b="1" dirty="0">
                <a:solidFill>
                  <a:schemeClr val="tx1"/>
                </a:solidFill>
              </a:rPr>
              <a:t> option</a:t>
            </a:r>
          </a:p>
          <a:p>
            <a:r>
              <a:rPr lang="en-US" sz="2856" dirty="0">
                <a:solidFill>
                  <a:schemeClr val="tx1"/>
                </a:solidFill>
              </a:rPr>
              <a:t>Add logging at the command line without editing package in design mode.</a:t>
            </a:r>
          </a:p>
          <a:p>
            <a:r>
              <a:rPr lang="en-US" sz="2856" dirty="0">
                <a:solidFill>
                  <a:schemeClr val="tx1"/>
                </a:solidFill>
              </a:rPr>
              <a:t>To have Integration Services enable a log provider for text files and write log events to a specified text file, include a path and file name as the </a:t>
            </a:r>
            <a:r>
              <a:rPr lang="en-US" sz="2856" dirty="0" err="1">
                <a:solidFill>
                  <a:schemeClr val="tx1"/>
                </a:solidFill>
              </a:rPr>
              <a:t>Filespec</a:t>
            </a:r>
            <a:r>
              <a:rPr lang="en-US" sz="2856" dirty="0">
                <a:solidFill>
                  <a:schemeClr val="tx1"/>
                </a:solidFill>
              </a:rPr>
              <a:t> parameter.</a:t>
            </a:r>
          </a:p>
          <a:p>
            <a:pPr lvl="1">
              <a:buFont typeface="Wingdings" pitchFamily="2" charset="2"/>
              <a:buChar char="§"/>
            </a:pPr>
            <a:r>
              <a:rPr lang="en-US" sz="2448" dirty="0">
                <a:solidFill>
                  <a:schemeClr val="tx1"/>
                </a:solidFill>
              </a:rPr>
              <a:t>&gt;DTExec.exe /</a:t>
            </a:r>
            <a:r>
              <a:rPr lang="en-US" sz="2448" dirty="0" err="1">
                <a:solidFill>
                  <a:schemeClr val="tx1"/>
                </a:solidFill>
              </a:rPr>
              <a:t>VLog</a:t>
            </a:r>
            <a:r>
              <a:rPr lang="en-US" sz="2448" dirty="0">
                <a:solidFill>
                  <a:schemeClr val="tx1"/>
                </a:solidFill>
              </a:rPr>
              <a:t> [</a:t>
            </a:r>
            <a:r>
              <a:rPr lang="en-US" sz="2448" dirty="0" err="1">
                <a:solidFill>
                  <a:schemeClr val="tx1"/>
                </a:solidFill>
              </a:rPr>
              <a:t>Filespec</a:t>
            </a:r>
            <a:r>
              <a:rPr lang="en-US" sz="2448" dirty="0">
                <a:solidFill>
                  <a:schemeClr val="tx1"/>
                </a:solidFill>
              </a:rPr>
              <a:t>]</a:t>
            </a:r>
          </a:p>
          <a:p>
            <a:pPr lvl="1">
              <a:buFont typeface="Wingdings" pitchFamily="2" charset="2"/>
              <a:buChar char="§"/>
            </a:pPr>
            <a:r>
              <a:rPr lang="en-US" sz="2448" dirty="0">
                <a:solidFill>
                  <a:schemeClr val="tx1"/>
                </a:solidFill>
              </a:rPr>
              <a:t>&gt;DTExec.exe /</a:t>
            </a:r>
            <a:r>
              <a:rPr lang="en-US" sz="2448" dirty="0" err="1">
                <a:solidFill>
                  <a:schemeClr val="tx1"/>
                </a:solidFill>
              </a:rPr>
              <a:t>VLog</a:t>
            </a:r>
            <a:r>
              <a:rPr lang="en-US" sz="2448" dirty="0">
                <a:solidFill>
                  <a:schemeClr val="tx1"/>
                </a:solidFill>
              </a:rPr>
              <a:t> c:\MyPackage\Log\mylog.txt</a:t>
            </a:r>
          </a:p>
          <a:p>
            <a:r>
              <a:rPr lang="en-US" sz="2856" dirty="0">
                <a:solidFill>
                  <a:schemeClr val="tx1"/>
                </a:solidFill>
              </a:rPr>
              <a:t>Beware that it collects all diagnostic events. Could slow down the package</a:t>
            </a:r>
          </a:p>
          <a:p>
            <a:endParaRPr lang="en-US" sz="2448" dirty="0">
              <a:solidFill>
                <a:schemeClr val="tx1"/>
              </a:solidFill>
            </a:endParaRPr>
          </a:p>
        </p:txBody>
      </p:sp>
    </p:spTree>
    <p:extLst>
      <p:ext uri="{BB962C8B-B14F-4D97-AF65-F5344CB8AC3E}">
        <p14:creationId xmlns:p14="http://schemas.microsoft.com/office/powerpoint/2010/main" val="26950447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088037"/>
            <a:ext cx="8548864" cy="5272926"/>
          </a:xfrm>
        </p:spPr>
        <p:txBody>
          <a:bodyPr/>
          <a:lstStyle/>
          <a:p>
            <a:pPr marL="0" indent="0">
              <a:buNone/>
            </a:pPr>
            <a:r>
              <a:rPr lang="en-US" sz="2448" b="1" dirty="0">
                <a:solidFill>
                  <a:schemeClr val="tx1"/>
                </a:solidFill>
              </a:rPr>
              <a:t>Beyond logging – Using improved memory dumps</a:t>
            </a:r>
          </a:p>
          <a:p>
            <a:r>
              <a:rPr lang="en-US" sz="2856" dirty="0">
                <a:solidFill>
                  <a:schemeClr val="tx1"/>
                </a:solidFill>
              </a:rPr>
              <a:t>Use enhanced memory dump capability for debugging crashes and hung packages.</a:t>
            </a:r>
          </a:p>
          <a:p>
            <a:r>
              <a:rPr lang="en-US" sz="2856" dirty="0">
                <a:solidFill>
                  <a:schemeClr val="tx1"/>
                </a:solidFill>
              </a:rPr>
              <a:t>When a dump is created (</a:t>
            </a:r>
            <a:r>
              <a:rPr lang="en-US" sz="2448" dirty="0">
                <a:solidFill>
                  <a:schemeClr val="tx1"/>
                </a:solidFill>
              </a:rPr>
              <a:t>the directory is configurable, but defaults to %</a:t>
            </a:r>
            <a:r>
              <a:rPr lang="en-US" sz="2448" dirty="0" err="1">
                <a:solidFill>
                  <a:schemeClr val="tx1"/>
                </a:solidFill>
              </a:rPr>
              <a:t>ProgramFiles</a:t>
            </a:r>
            <a:r>
              <a:rPr lang="en-US" sz="2448" dirty="0">
                <a:solidFill>
                  <a:schemeClr val="tx1"/>
                </a:solidFill>
              </a:rPr>
              <a:t>%\Microsoft SQL Server\140\Shared\</a:t>
            </a:r>
            <a:r>
              <a:rPr lang="en-US" sz="2448" dirty="0" err="1">
                <a:solidFill>
                  <a:schemeClr val="tx1"/>
                </a:solidFill>
              </a:rPr>
              <a:t>ErrorDumps</a:t>
            </a:r>
            <a:r>
              <a:rPr lang="en-US" sz="2856" dirty="0">
                <a:solidFill>
                  <a:schemeClr val="tx1"/>
                </a:solidFill>
              </a:rPr>
              <a:t>).</a:t>
            </a:r>
          </a:p>
          <a:p>
            <a:r>
              <a:rPr lang="en-US" sz="2856" dirty="0">
                <a:solidFill>
                  <a:schemeClr val="tx1"/>
                </a:solidFill>
              </a:rPr>
              <a:t>We also generate a text file which contains useful debugging information that SSIS developers and support can make use of.</a:t>
            </a:r>
          </a:p>
          <a:p>
            <a:r>
              <a:rPr lang="en-US" sz="2856" dirty="0">
                <a:solidFill>
                  <a:schemeClr val="tx1"/>
                </a:solidFill>
              </a:rPr>
              <a:t>These dumps will be created automatically during a crash, but can also be triggered by the user. </a:t>
            </a:r>
          </a:p>
        </p:txBody>
      </p:sp>
    </p:spTree>
    <p:extLst>
      <p:ext uri="{BB962C8B-B14F-4D97-AF65-F5344CB8AC3E}">
        <p14:creationId xmlns:p14="http://schemas.microsoft.com/office/powerpoint/2010/main" val="14899414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165754"/>
            <a:ext cx="8548864" cy="5849006"/>
          </a:xfrm>
        </p:spPr>
        <p:txBody>
          <a:bodyPr/>
          <a:lstStyle/>
          <a:p>
            <a:pPr marL="0" indent="0">
              <a:buNone/>
            </a:pPr>
            <a:r>
              <a:rPr lang="en-US" sz="2448" b="1" dirty="0">
                <a:solidFill>
                  <a:schemeClr val="tx1"/>
                </a:solidFill>
              </a:rPr>
              <a:t>Beyond logging – Using improved memory dumps</a:t>
            </a:r>
          </a:p>
          <a:p>
            <a:r>
              <a:rPr lang="en-US" sz="2448" dirty="0">
                <a:solidFill>
                  <a:schemeClr val="tx1"/>
                </a:solidFill>
              </a:rPr>
              <a:t>Dumping with </a:t>
            </a:r>
            <a:r>
              <a:rPr lang="en-US" sz="2448" dirty="0" err="1">
                <a:solidFill>
                  <a:schemeClr val="tx1"/>
                </a:solidFill>
              </a:rPr>
              <a:t>DTExec</a:t>
            </a:r>
            <a:endParaRPr lang="en-US" sz="2448" dirty="0">
              <a:solidFill>
                <a:schemeClr val="tx1"/>
              </a:solidFill>
            </a:endParaRPr>
          </a:p>
          <a:p>
            <a:pPr lvl="1">
              <a:buFont typeface="Wingdings" pitchFamily="2" charset="2"/>
              <a:buChar char="§"/>
            </a:pPr>
            <a:r>
              <a:rPr lang="en-US" sz="2040" dirty="0">
                <a:solidFill>
                  <a:schemeClr val="tx1"/>
                </a:solidFill>
              </a:rPr>
              <a:t>Two dumping options have been added to </a:t>
            </a:r>
            <a:r>
              <a:rPr lang="en-US" sz="2040" b="1" dirty="0" err="1">
                <a:solidFill>
                  <a:schemeClr val="tx1"/>
                </a:solidFill>
              </a:rPr>
              <a:t>DTExec</a:t>
            </a:r>
            <a:r>
              <a:rPr lang="en-US" sz="2040" dirty="0">
                <a:solidFill>
                  <a:schemeClr val="tx1"/>
                </a:solidFill>
              </a:rPr>
              <a:t> - </a:t>
            </a:r>
            <a:r>
              <a:rPr lang="en-US" sz="2040" b="1" dirty="0">
                <a:solidFill>
                  <a:schemeClr val="tx1"/>
                </a:solidFill>
              </a:rPr>
              <a:t>/Dump</a:t>
            </a:r>
            <a:r>
              <a:rPr lang="en-US" sz="2040" dirty="0">
                <a:solidFill>
                  <a:schemeClr val="tx1"/>
                </a:solidFill>
              </a:rPr>
              <a:t>, which takes a semi-colon separated list of error codes (</a:t>
            </a:r>
            <a:r>
              <a:rPr lang="en-US" sz="2040" dirty="0" err="1">
                <a:solidFill>
                  <a:schemeClr val="tx1"/>
                </a:solidFill>
              </a:rPr>
              <a:t>HResults</a:t>
            </a:r>
            <a:r>
              <a:rPr lang="en-US" sz="2040" dirty="0">
                <a:solidFill>
                  <a:schemeClr val="tx1"/>
                </a:solidFill>
              </a:rPr>
              <a:t>) to dump on, and </a:t>
            </a:r>
            <a:r>
              <a:rPr lang="en-US" sz="2040" b="1" dirty="0">
                <a:solidFill>
                  <a:schemeClr val="tx1"/>
                </a:solidFill>
              </a:rPr>
              <a:t>/</a:t>
            </a:r>
            <a:r>
              <a:rPr lang="en-US" sz="2040" b="1" dirty="0" err="1">
                <a:solidFill>
                  <a:schemeClr val="tx1"/>
                </a:solidFill>
              </a:rPr>
              <a:t>DumpOnError</a:t>
            </a:r>
            <a:r>
              <a:rPr lang="en-US" sz="2040" dirty="0">
                <a:solidFill>
                  <a:schemeClr val="tx1"/>
                </a:solidFill>
              </a:rPr>
              <a:t>, which will trigger a memory dump anytime an error is encountered.</a:t>
            </a:r>
            <a:endParaRPr lang="en-US" sz="2448" dirty="0">
              <a:solidFill>
                <a:schemeClr val="tx1"/>
              </a:solidFill>
            </a:endParaRPr>
          </a:p>
          <a:p>
            <a:r>
              <a:rPr lang="en-US" sz="2448" dirty="0">
                <a:solidFill>
                  <a:schemeClr val="tx1"/>
                </a:solidFill>
              </a:rPr>
              <a:t>Dumping with </a:t>
            </a:r>
            <a:r>
              <a:rPr lang="en-US" sz="2448" dirty="0" err="1">
                <a:solidFill>
                  <a:schemeClr val="tx1"/>
                </a:solidFill>
              </a:rPr>
              <a:t>DTUtil</a:t>
            </a:r>
            <a:endParaRPr lang="en-US" sz="2448" dirty="0">
              <a:solidFill>
                <a:schemeClr val="tx1"/>
              </a:solidFill>
            </a:endParaRPr>
          </a:p>
          <a:p>
            <a:pPr lvl="1">
              <a:buFont typeface="Wingdings" pitchFamily="2" charset="2"/>
              <a:buChar char="§"/>
            </a:pPr>
            <a:r>
              <a:rPr lang="en-US" sz="2040" dirty="0">
                <a:solidFill>
                  <a:schemeClr val="tx1"/>
                </a:solidFill>
              </a:rPr>
              <a:t>The </a:t>
            </a:r>
            <a:r>
              <a:rPr lang="en-US" sz="2040" b="1" dirty="0">
                <a:solidFill>
                  <a:schemeClr val="tx1"/>
                </a:solidFill>
              </a:rPr>
              <a:t>/Dump </a:t>
            </a:r>
            <a:r>
              <a:rPr lang="en-US" sz="2040" dirty="0">
                <a:solidFill>
                  <a:schemeClr val="tx1"/>
                </a:solidFill>
              </a:rPr>
              <a:t>option added to </a:t>
            </a:r>
            <a:r>
              <a:rPr lang="en-US" sz="2040" b="1" dirty="0" err="1">
                <a:solidFill>
                  <a:schemeClr val="tx1"/>
                </a:solidFill>
              </a:rPr>
              <a:t>DTUtil</a:t>
            </a:r>
            <a:r>
              <a:rPr lang="en-US" sz="2040" dirty="0">
                <a:solidFill>
                  <a:schemeClr val="tx1"/>
                </a:solidFill>
              </a:rPr>
              <a:t> allows you to create a memory dump for a running package without disrupting its execution (at least not for very long). This is very useful if you suspect your package has hung. </a:t>
            </a:r>
            <a:endParaRPr lang="en-US" sz="2448" dirty="0">
              <a:solidFill>
                <a:schemeClr val="tx1"/>
              </a:solidFill>
            </a:endParaRPr>
          </a:p>
          <a:p>
            <a:r>
              <a:rPr lang="en-US" sz="2448" dirty="0">
                <a:solidFill>
                  <a:schemeClr val="tx1"/>
                </a:solidFill>
              </a:rPr>
              <a:t>When you specify a debug dump option, Integration Services creates the following debug dump files:</a:t>
            </a:r>
          </a:p>
          <a:p>
            <a:pPr lvl="1">
              <a:buFont typeface="Wingdings" pitchFamily="2" charset="2"/>
              <a:buChar char="§"/>
            </a:pPr>
            <a:r>
              <a:rPr lang="en-US" sz="2040" dirty="0">
                <a:solidFill>
                  <a:schemeClr val="tx1"/>
                </a:solidFill>
              </a:rPr>
              <a:t>A .</a:t>
            </a:r>
            <a:r>
              <a:rPr lang="en-US" sz="2040" dirty="0" err="1">
                <a:solidFill>
                  <a:schemeClr val="tx1"/>
                </a:solidFill>
              </a:rPr>
              <a:t>mdmp</a:t>
            </a:r>
            <a:r>
              <a:rPr lang="en-US" sz="2040" dirty="0">
                <a:solidFill>
                  <a:schemeClr val="tx1"/>
                </a:solidFill>
              </a:rPr>
              <a:t> debug dump file. This is a binary file.</a:t>
            </a:r>
          </a:p>
          <a:p>
            <a:pPr lvl="1">
              <a:buFont typeface="Wingdings" pitchFamily="2" charset="2"/>
              <a:buChar char="§"/>
            </a:pPr>
            <a:r>
              <a:rPr lang="en-US" sz="2040" dirty="0">
                <a:solidFill>
                  <a:schemeClr val="tx1"/>
                </a:solidFill>
              </a:rPr>
              <a:t>The .</a:t>
            </a:r>
            <a:r>
              <a:rPr lang="en-US" sz="2040" dirty="0" err="1">
                <a:solidFill>
                  <a:schemeClr val="tx1"/>
                </a:solidFill>
              </a:rPr>
              <a:t>tmp</a:t>
            </a:r>
            <a:r>
              <a:rPr lang="en-US" sz="2040" dirty="0">
                <a:solidFill>
                  <a:schemeClr val="tx1"/>
                </a:solidFill>
              </a:rPr>
              <a:t> debug dump file. This is a text formatted file</a:t>
            </a:r>
          </a:p>
          <a:p>
            <a:endParaRPr lang="en-US" dirty="0">
              <a:solidFill>
                <a:schemeClr val="tx1"/>
              </a:solidFill>
            </a:endParaRPr>
          </a:p>
        </p:txBody>
      </p:sp>
    </p:spTree>
    <p:extLst>
      <p:ext uri="{BB962C8B-B14F-4D97-AF65-F5344CB8AC3E}">
        <p14:creationId xmlns:p14="http://schemas.microsoft.com/office/powerpoint/2010/main" val="8681375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Security</a:t>
            </a:r>
          </a:p>
        </p:txBody>
      </p:sp>
      <p:sp>
        <p:nvSpPr>
          <p:cNvPr id="3" name="Text Placeholder 2"/>
          <p:cNvSpPr>
            <a:spLocks noGrp="1"/>
          </p:cNvSpPr>
          <p:nvPr>
            <p:ph type="body" sz="quarter" idx="10"/>
          </p:nvPr>
        </p:nvSpPr>
        <p:spPr>
          <a:xfrm>
            <a:off x="1943805" y="1088037"/>
            <a:ext cx="8548864" cy="5502788"/>
          </a:xfrm>
        </p:spPr>
        <p:txBody>
          <a:bodyPr/>
          <a:lstStyle/>
          <a:p>
            <a:r>
              <a:rPr lang="en-US" sz="2856" dirty="0">
                <a:solidFill>
                  <a:schemeClr val="tx1"/>
                </a:solidFill>
              </a:rPr>
              <a:t>Security is  comprised of several layers to support both SQL and File System Based scenarios.</a:t>
            </a:r>
          </a:p>
          <a:p>
            <a:pPr lvl="1">
              <a:buFont typeface="Wingdings" pitchFamily="2" charset="2"/>
              <a:buChar char="§"/>
            </a:pPr>
            <a:r>
              <a:rPr lang="en-US" sz="2448" dirty="0">
                <a:solidFill>
                  <a:schemeClr val="tx1"/>
                </a:solidFill>
              </a:rPr>
              <a:t>Packages can be Encrypted</a:t>
            </a:r>
          </a:p>
          <a:p>
            <a:pPr lvl="1">
              <a:buFont typeface="Wingdings" pitchFamily="2" charset="2"/>
              <a:buChar char="§"/>
            </a:pPr>
            <a:r>
              <a:rPr lang="en-US" sz="2448" dirty="0">
                <a:solidFill>
                  <a:schemeClr val="tx1"/>
                </a:solidFill>
              </a:rPr>
              <a:t>Packages can be Digitally Signed</a:t>
            </a:r>
          </a:p>
          <a:p>
            <a:pPr lvl="1">
              <a:buFont typeface="Wingdings" pitchFamily="2" charset="2"/>
              <a:buChar char="§"/>
            </a:pPr>
            <a:r>
              <a:rPr lang="en-US" sz="2448" dirty="0">
                <a:solidFill>
                  <a:schemeClr val="tx1"/>
                </a:solidFill>
              </a:rPr>
              <a:t>Packages can be stored in SQL DB and protected with SQL Roles</a:t>
            </a:r>
          </a:p>
          <a:p>
            <a:r>
              <a:rPr lang="en-US" sz="2856" dirty="0">
                <a:solidFill>
                  <a:schemeClr val="tx1"/>
                </a:solidFill>
              </a:rPr>
              <a:t>SSIS packages can be signed with a certificate and the package can be configured to require the runtime to check the signature before loading the package</a:t>
            </a:r>
          </a:p>
          <a:p>
            <a:r>
              <a:rPr lang="en-US" sz="2856" dirty="0">
                <a:solidFill>
                  <a:schemeClr val="tx1"/>
                </a:solidFill>
              </a:rPr>
              <a:t>SSIS includes the three fixed database-level roles </a:t>
            </a:r>
            <a:r>
              <a:rPr lang="en-US" sz="2856" dirty="0" err="1">
                <a:solidFill>
                  <a:schemeClr val="tx1"/>
                </a:solidFill>
              </a:rPr>
              <a:t>db_ssisadmin</a:t>
            </a:r>
            <a:r>
              <a:rPr lang="en-US" sz="2856" dirty="0">
                <a:solidFill>
                  <a:schemeClr val="tx1"/>
                </a:solidFill>
              </a:rPr>
              <a:t>, </a:t>
            </a:r>
            <a:r>
              <a:rPr lang="en-US" sz="2856" dirty="0" err="1">
                <a:solidFill>
                  <a:schemeClr val="tx1"/>
                </a:solidFill>
              </a:rPr>
              <a:t>db_ssisltduser</a:t>
            </a:r>
            <a:r>
              <a:rPr lang="en-US" sz="2856" dirty="0">
                <a:solidFill>
                  <a:schemeClr val="tx1"/>
                </a:solidFill>
              </a:rPr>
              <a:t>, and </a:t>
            </a:r>
            <a:r>
              <a:rPr lang="en-US" sz="2856" dirty="0" err="1">
                <a:solidFill>
                  <a:schemeClr val="tx1"/>
                </a:solidFill>
              </a:rPr>
              <a:t>db_ssisoperator</a:t>
            </a:r>
            <a:r>
              <a:rPr lang="en-US" sz="2856" dirty="0">
                <a:solidFill>
                  <a:schemeClr val="tx1"/>
                </a:solidFill>
              </a:rPr>
              <a:t> for controlling access to packages.</a:t>
            </a:r>
          </a:p>
        </p:txBody>
      </p:sp>
    </p:spTree>
    <p:extLst>
      <p:ext uri="{BB962C8B-B14F-4D97-AF65-F5344CB8AC3E}">
        <p14:creationId xmlns:p14="http://schemas.microsoft.com/office/powerpoint/2010/main" val="38013524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SSIS Security</a:t>
            </a:r>
          </a:p>
        </p:txBody>
      </p:sp>
      <p:sp>
        <p:nvSpPr>
          <p:cNvPr id="3" name="Text Placeholder 2"/>
          <p:cNvSpPr>
            <a:spLocks noGrp="1"/>
          </p:cNvSpPr>
          <p:nvPr>
            <p:ph type="body" sz="quarter" idx="10"/>
          </p:nvPr>
        </p:nvSpPr>
        <p:spPr>
          <a:xfrm>
            <a:off x="1943805" y="932603"/>
            <a:ext cx="8548864" cy="1443564"/>
          </a:xfrm>
        </p:spPr>
        <p:txBody>
          <a:bodyPr/>
          <a:lstStyle/>
          <a:p>
            <a:r>
              <a:rPr lang="en-US" sz="2448" dirty="0">
                <a:solidFill>
                  <a:schemeClr val="bg1"/>
                </a:solidFill>
              </a:rPr>
              <a:t>Default roles in SSIS 2008 are summarized in the below table</a:t>
            </a:r>
          </a:p>
          <a:p>
            <a:endParaRPr lang="en-US" dirty="0">
              <a:solidFill>
                <a:schemeClr val="bg1"/>
              </a:solidFill>
            </a:endParaRPr>
          </a:p>
        </p:txBody>
      </p:sp>
      <p:graphicFrame>
        <p:nvGraphicFramePr>
          <p:cNvPr id="4" name="Table 3"/>
          <p:cNvGraphicFramePr>
            <a:graphicFrameLocks noGrp="1"/>
          </p:cNvGraphicFramePr>
          <p:nvPr/>
        </p:nvGraphicFramePr>
        <p:xfrm>
          <a:off x="1943805" y="1632056"/>
          <a:ext cx="8704297" cy="4973883"/>
        </p:xfrm>
        <a:graphic>
          <a:graphicData uri="http://schemas.openxmlformats.org/drawingml/2006/table">
            <a:tbl>
              <a:tblPr firstRow="1" bandRow="1">
                <a:tableStyleId>{5C22544A-7EE6-4342-B048-85BDC9FD1C3A}</a:tableStyleId>
              </a:tblPr>
              <a:tblGrid>
                <a:gridCol w="1934288">
                  <a:extLst>
                    <a:ext uri="{9D8B030D-6E8A-4147-A177-3AD203B41FA5}">
                      <a16:colId xmlns:a16="http://schemas.microsoft.com/office/drawing/2014/main" val="20000"/>
                    </a:ext>
                  </a:extLst>
                </a:gridCol>
                <a:gridCol w="2417861">
                  <a:extLst>
                    <a:ext uri="{9D8B030D-6E8A-4147-A177-3AD203B41FA5}">
                      <a16:colId xmlns:a16="http://schemas.microsoft.com/office/drawing/2014/main" val="20001"/>
                    </a:ext>
                  </a:extLst>
                </a:gridCol>
                <a:gridCol w="2176074">
                  <a:extLst>
                    <a:ext uri="{9D8B030D-6E8A-4147-A177-3AD203B41FA5}">
                      <a16:colId xmlns:a16="http://schemas.microsoft.com/office/drawing/2014/main" val="20002"/>
                    </a:ext>
                  </a:extLst>
                </a:gridCol>
                <a:gridCol w="2176074">
                  <a:extLst>
                    <a:ext uri="{9D8B030D-6E8A-4147-A177-3AD203B41FA5}">
                      <a16:colId xmlns:a16="http://schemas.microsoft.com/office/drawing/2014/main" val="20003"/>
                    </a:ext>
                  </a:extLst>
                </a:gridCol>
              </a:tblGrid>
              <a:tr h="590649">
                <a:tc>
                  <a:txBody>
                    <a:bodyPr/>
                    <a:lstStyle/>
                    <a:p>
                      <a:r>
                        <a:rPr lang="en-US" sz="1600" dirty="0">
                          <a:solidFill>
                            <a:srgbClr val="3E000A"/>
                          </a:solidFill>
                        </a:rPr>
                        <a:t>SSIS 2008 </a:t>
                      </a:r>
                      <a:r>
                        <a:rPr lang="en-US" sz="1600" dirty="0" err="1">
                          <a:solidFill>
                            <a:srgbClr val="3E000A"/>
                          </a:solidFill>
                        </a:rPr>
                        <a:t>msdb</a:t>
                      </a:r>
                      <a:r>
                        <a:rPr lang="en-US" sz="1600" dirty="0">
                          <a:solidFill>
                            <a:srgbClr val="3E000A"/>
                          </a:solidFill>
                        </a:rPr>
                        <a:t> role name</a:t>
                      </a:r>
                    </a:p>
                  </a:txBody>
                  <a:tcPr marL="93260" marR="93260" marT="46630" marB="46630"/>
                </a:tc>
                <a:tc>
                  <a:txBody>
                    <a:bodyPr/>
                    <a:lstStyle/>
                    <a:p>
                      <a:r>
                        <a:rPr lang="en-US" sz="1600" dirty="0" err="1">
                          <a:solidFill>
                            <a:srgbClr val="3E000A"/>
                          </a:solidFill>
                        </a:rPr>
                        <a:t>db_ssisadmin</a:t>
                      </a:r>
                      <a:endParaRPr lang="en-US" sz="1600" dirty="0">
                        <a:solidFill>
                          <a:srgbClr val="3E000A"/>
                        </a:solidFill>
                      </a:endParaRPr>
                    </a:p>
                  </a:txBody>
                  <a:tcPr marL="93260" marR="93260" marT="46630" marB="46630"/>
                </a:tc>
                <a:tc>
                  <a:txBody>
                    <a:bodyPr/>
                    <a:lstStyle/>
                    <a:p>
                      <a:r>
                        <a:rPr lang="en-US" sz="1600" dirty="0" err="1">
                          <a:solidFill>
                            <a:srgbClr val="3E000A"/>
                          </a:solidFill>
                        </a:rPr>
                        <a:t>db_ssisoperator</a:t>
                      </a:r>
                      <a:endParaRPr lang="en-US" sz="1600" dirty="0">
                        <a:solidFill>
                          <a:srgbClr val="3E000A"/>
                        </a:solidFill>
                      </a:endParaRPr>
                    </a:p>
                  </a:txBody>
                  <a:tcPr marL="93260" marR="93260" marT="46630" marB="46630"/>
                </a:tc>
                <a:tc>
                  <a:txBody>
                    <a:bodyPr/>
                    <a:lstStyle/>
                    <a:p>
                      <a:r>
                        <a:rPr lang="en-US" sz="1600" dirty="0" err="1">
                          <a:solidFill>
                            <a:srgbClr val="3E000A"/>
                          </a:solidFill>
                        </a:rPr>
                        <a:t>db_ssisltduser</a:t>
                      </a:r>
                      <a:endParaRPr lang="en-US" sz="1600" dirty="0">
                        <a:solidFill>
                          <a:srgbClr val="3E000A"/>
                        </a:solidFill>
                      </a:endParaRPr>
                    </a:p>
                  </a:txBody>
                  <a:tcPr marL="93260" marR="93260" marT="46630" marB="46630"/>
                </a:tc>
                <a:extLst>
                  <a:ext uri="{0D108BD9-81ED-4DB2-BD59-A6C34878D82A}">
                    <a16:rowId xmlns:a16="http://schemas.microsoft.com/office/drawing/2014/main" val="10000"/>
                  </a:ext>
                </a:extLst>
              </a:tr>
              <a:tr h="652822">
                <a:tc>
                  <a:txBody>
                    <a:bodyPr/>
                    <a:lstStyle/>
                    <a:p>
                      <a:r>
                        <a:rPr lang="en-US" sz="1800" dirty="0"/>
                        <a:t>View All Packages</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r>
                        <a:rPr lang="en-US" sz="1800" dirty="0"/>
                        <a:t>Own packages only</a:t>
                      </a:r>
                    </a:p>
                  </a:txBody>
                  <a:tcPr marL="93260" marR="93260" marT="46630" marB="46630"/>
                </a:tc>
                <a:extLst>
                  <a:ext uri="{0D108BD9-81ED-4DB2-BD59-A6C34878D82A}">
                    <a16:rowId xmlns:a16="http://schemas.microsoft.com/office/drawing/2014/main" val="10001"/>
                  </a:ext>
                </a:extLst>
              </a:tr>
              <a:tr h="932603">
                <a:tc>
                  <a:txBody>
                    <a:bodyPr/>
                    <a:lstStyle/>
                    <a:p>
                      <a:r>
                        <a:rPr lang="en-US" sz="1800" dirty="0"/>
                        <a:t>Export</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Own packages only</a:t>
                      </a:r>
                    </a:p>
                    <a:p>
                      <a:endParaRPr lang="en-US" sz="1800" dirty="0"/>
                    </a:p>
                  </a:txBody>
                  <a:tcPr marL="93260" marR="93260" marT="46630" marB="46630"/>
                </a:tc>
                <a:extLst>
                  <a:ext uri="{0D108BD9-81ED-4DB2-BD59-A6C34878D82A}">
                    <a16:rowId xmlns:a16="http://schemas.microsoft.com/office/drawing/2014/main" val="10002"/>
                  </a:ext>
                </a:extLst>
              </a:tr>
              <a:tr h="932603">
                <a:tc>
                  <a:txBody>
                    <a:bodyPr/>
                    <a:lstStyle/>
                    <a:p>
                      <a:r>
                        <a:rPr lang="en-US" sz="1800" dirty="0"/>
                        <a:t>Execute All Packages</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Own packages only</a:t>
                      </a:r>
                    </a:p>
                    <a:p>
                      <a:endParaRPr lang="en-US" sz="1800" dirty="0"/>
                    </a:p>
                  </a:txBody>
                  <a:tcPr marL="93260" marR="93260" marT="46630" marB="46630"/>
                </a:tc>
                <a:extLst>
                  <a:ext uri="{0D108BD9-81ED-4DB2-BD59-A6C34878D82A}">
                    <a16:rowId xmlns:a16="http://schemas.microsoft.com/office/drawing/2014/main" val="10003"/>
                  </a:ext>
                </a:extLst>
              </a:tr>
              <a:tr h="652822">
                <a:tc>
                  <a:txBody>
                    <a:bodyPr/>
                    <a:lstStyle/>
                    <a:p>
                      <a:r>
                        <a:rPr lang="en-US" sz="1800" dirty="0"/>
                        <a:t>Execute All in SQL Agent</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10004"/>
                  </a:ext>
                </a:extLst>
              </a:tr>
              <a:tr h="1212384">
                <a:tc>
                  <a:txBody>
                    <a:bodyPr/>
                    <a:lstStyle/>
                    <a:p>
                      <a:r>
                        <a:rPr lang="en-US" sz="1800" dirty="0"/>
                        <a:t>Write Features</a:t>
                      </a:r>
                    </a:p>
                  </a:txBody>
                  <a:tcPr marL="93260" marR="93260" marT="46630" marB="46630"/>
                </a:tc>
                <a:tc>
                  <a:txBody>
                    <a:bodyPr/>
                    <a:lstStyle/>
                    <a:p>
                      <a:r>
                        <a:rPr lang="en-US" sz="1800" dirty="0"/>
                        <a:t>Delete,</a:t>
                      </a:r>
                      <a:r>
                        <a:rPr lang="en-US" sz="1800" baseline="0" dirty="0"/>
                        <a:t> Change, import all packages</a:t>
                      </a:r>
                      <a:endParaRPr lang="en-US" sz="1800" dirty="0"/>
                    </a:p>
                  </a:txBody>
                  <a:tcPr marL="93260" marR="93260" marT="46630" marB="46630"/>
                </a:tc>
                <a:tc>
                  <a:txBody>
                    <a:bodyPr/>
                    <a:lstStyle/>
                    <a:p>
                      <a:r>
                        <a:rPr lang="en-US" sz="1800" dirty="0"/>
                        <a:t>None</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Delete. Change</a:t>
                      </a:r>
                      <a:r>
                        <a:rPr lang="en-US" sz="1800" baseline="0" dirty="0"/>
                        <a:t> o</a:t>
                      </a:r>
                      <a:r>
                        <a:rPr lang="en-US" sz="1800" dirty="0"/>
                        <a:t>wn packages </a:t>
                      </a:r>
                    </a:p>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Import Packages</a:t>
                      </a:r>
                    </a:p>
                    <a:p>
                      <a:endParaRPr lang="en-US" sz="1800" dirty="0"/>
                    </a:p>
                  </a:txBody>
                  <a:tcPr marL="93260" marR="93260" marT="46630" marB="4663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4908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Review</a:t>
            </a:r>
          </a:p>
        </p:txBody>
      </p:sp>
      <p:sp>
        <p:nvSpPr>
          <p:cNvPr id="3" name="Text Placeholder 2"/>
          <p:cNvSpPr>
            <a:spLocks noGrp="1"/>
          </p:cNvSpPr>
          <p:nvPr>
            <p:ph type="body" sz="quarter" idx="10"/>
          </p:nvPr>
        </p:nvSpPr>
        <p:spPr>
          <a:xfrm>
            <a:off x="1943805" y="1227806"/>
            <a:ext cx="8548864" cy="6149247"/>
          </a:xfrm>
        </p:spPr>
        <p:txBody>
          <a:bodyPr/>
          <a:lstStyle/>
          <a:p>
            <a:pPr>
              <a:lnSpc>
                <a:spcPct val="100000"/>
              </a:lnSpc>
            </a:pPr>
            <a:r>
              <a:rPr lang="en-US" sz="2856" dirty="0">
                <a:solidFill>
                  <a:schemeClr val="tx1"/>
                </a:solidFill>
              </a:rPr>
              <a:t>Use Package Environments</a:t>
            </a:r>
          </a:p>
          <a:p>
            <a:pPr lvl="1">
              <a:lnSpc>
                <a:spcPct val="100000"/>
              </a:lnSpc>
              <a:buFont typeface="Wingdings" pitchFamily="2" charset="2"/>
              <a:buChar char="§"/>
            </a:pPr>
            <a:r>
              <a:rPr lang="en-US" sz="2448" dirty="0">
                <a:solidFill>
                  <a:schemeClr val="tx1"/>
                </a:solidFill>
              </a:rPr>
              <a:t>Build it in from the start will make things easier later on</a:t>
            </a:r>
          </a:p>
          <a:p>
            <a:pPr lvl="1">
              <a:lnSpc>
                <a:spcPct val="100000"/>
              </a:lnSpc>
              <a:buFont typeface="Wingdings" pitchFamily="2" charset="2"/>
              <a:buChar char="§"/>
            </a:pPr>
            <a:r>
              <a:rPr lang="en-US" sz="2448" dirty="0">
                <a:solidFill>
                  <a:schemeClr val="tx1"/>
                </a:solidFill>
              </a:rPr>
              <a:t>Simplify deployment </a:t>
            </a:r>
            <a:r>
              <a:rPr lang="en-US" sz="2448" dirty="0" err="1">
                <a:solidFill>
                  <a:schemeClr val="tx1"/>
                </a:solidFill>
              </a:rPr>
              <a:t>Dev</a:t>
            </a:r>
            <a:r>
              <a:rPr lang="en-US" sz="2448" dirty="0">
                <a:solidFill>
                  <a:schemeClr val="tx1"/>
                </a:solidFill>
              </a:rPr>
              <a:t> -&gt; QA -&gt; Production</a:t>
            </a:r>
          </a:p>
          <a:p>
            <a:pPr>
              <a:lnSpc>
                <a:spcPct val="100000"/>
              </a:lnSpc>
            </a:pPr>
            <a:r>
              <a:rPr lang="en-US" sz="2856" dirty="0">
                <a:solidFill>
                  <a:schemeClr val="tx1"/>
                </a:solidFill>
              </a:rPr>
              <a:t>Use Package Logging</a:t>
            </a:r>
          </a:p>
          <a:p>
            <a:pPr lvl="1">
              <a:lnSpc>
                <a:spcPct val="100000"/>
              </a:lnSpc>
              <a:buFont typeface="Wingdings" pitchFamily="2" charset="2"/>
              <a:buChar char="§"/>
            </a:pPr>
            <a:r>
              <a:rPr lang="en-US" sz="2448" dirty="0">
                <a:solidFill>
                  <a:schemeClr val="tx1"/>
                </a:solidFill>
              </a:rPr>
              <a:t>If you have very complex package, remove detailed logging before deploying to production (Use minimal logging).  </a:t>
            </a:r>
          </a:p>
          <a:p>
            <a:pPr lvl="1">
              <a:lnSpc>
                <a:spcPct val="100000"/>
              </a:lnSpc>
              <a:buFont typeface="Wingdings" pitchFamily="2" charset="2"/>
              <a:buChar char="§"/>
            </a:pPr>
            <a:r>
              <a:rPr lang="en-US" sz="2448" dirty="0">
                <a:solidFill>
                  <a:schemeClr val="tx1"/>
                </a:solidFill>
              </a:rPr>
              <a:t>Logging does have overhead.</a:t>
            </a:r>
          </a:p>
          <a:p>
            <a:pPr>
              <a:lnSpc>
                <a:spcPct val="100000"/>
              </a:lnSpc>
            </a:pPr>
            <a:r>
              <a:rPr lang="en-US" sz="2856" dirty="0">
                <a:solidFill>
                  <a:schemeClr val="tx1"/>
                </a:solidFill>
              </a:rPr>
              <a:t>Build in Security from the start</a:t>
            </a:r>
          </a:p>
          <a:p>
            <a:pPr lvl="1">
              <a:lnSpc>
                <a:spcPct val="100000"/>
              </a:lnSpc>
              <a:buFont typeface="Wingdings" pitchFamily="2" charset="2"/>
              <a:buChar char="§"/>
            </a:pPr>
            <a:r>
              <a:rPr lang="en-US" sz="2448" dirty="0">
                <a:solidFill>
                  <a:schemeClr val="tx1"/>
                </a:solidFill>
              </a:rPr>
              <a:t>Credentials and other sensitive info</a:t>
            </a:r>
          </a:p>
          <a:p>
            <a:pPr lvl="1">
              <a:lnSpc>
                <a:spcPct val="100000"/>
              </a:lnSpc>
              <a:buFont typeface="Wingdings" pitchFamily="2" charset="2"/>
              <a:buChar char="§"/>
            </a:pPr>
            <a:r>
              <a:rPr lang="en-US" sz="2448" dirty="0">
                <a:solidFill>
                  <a:schemeClr val="tx1"/>
                </a:solidFill>
              </a:rPr>
              <a:t>Package &amp; Process IP</a:t>
            </a:r>
          </a:p>
          <a:p>
            <a:pPr lvl="1">
              <a:lnSpc>
                <a:spcPct val="100000"/>
              </a:lnSpc>
              <a:buFont typeface="Wingdings" pitchFamily="2" charset="2"/>
              <a:buChar char="§"/>
            </a:pPr>
            <a:r>
              <a:rPr lang="en-US" sz="2448" dirty="0">
                <a:solidFill>
                  <a:schemeClr val="tx1"/>
                </a:solidFill>
              </a:rPr>
              <a:t>Configurations &amp; Parameters</a:t>
            </a:r>
          </a:p>
          <a:p>
            <a:pPr marL="0" indent="0">
              <a:buNone/>
            </a:pPr>
            <a:endParaRPr lang="en-US" dirty="0">
              <a:solidFill>
                <a:schemeClr val="tx1"/>
              </a:solidFill>
            </a:endParaRPr>
          </a:p>
        </p:txBody>
      </p:sp>
    </p:spTree>
    <p:extLst>
      <p:ext uri="{BB962C8B-B14F-4D97-AF65-F5344CB8AC3E}">
        <p14:creationId xmlns:p14="http://schemas.microsoft.com/office/powerpoint/2010/main" val="8339588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805" y="388790"/>
            <a:ext cx="8548864" cy="621530"/>
          </a:xfrm>
        </p:spPr>
        <p:txBody>
          <a:bodyPr/>
          <a:lstStyle/>
          <a:p>
            <a:r>
              <a:rPr lang="en-US" sz="4488" dirty="0">
                <a:solidFill>
                  <a:schemeClr val="tx1"/>
                </a:solidFill>
              </a:rPr>
              <a:t>Development and Deployment Tips</a:t>
            </a:r>
          </a:p>
        </p:txBody>
      </p:sp>
      <p:sp>
        <p:nvSpPr>
          <p:cNvPr id="3" name="Text Placeholder 2"/>
          <p:cNvSpPr>
            <a:spLocks noGrp="1"/>
          </p:cNvSpPr>
          <p:nvPr>
            <p:ph type="body" sz="quarter" idx="10"/>
          </p:nvPr>
        </p:nvSpPr>
        <p:spPr>
          <a:xfrm>
            <a:off x="1943805" y="1560581"/>
            <a:ext cx="8548864" cy="4530218"/>
          </a:xfrm>
        </p:spPr>
        <p:txBody>
          <a:bodyPr/>
          <a:lstStyle/>
          <a:p>
            <a:r>
              <a:rPr lang="en-US" sz="2448" dirty="0">
                <a:solidFill>
                  <a:schemeClr val="tx1"/>
                </a:solidFill>
              </a:rPr>
              <a:t>Use source code control system</a:t>
            </a:r>
          </a:p>
          <a:p>
            <a:r>
              <a:rPr lang="en-US" sz="2448" dirty="0">
                <a:solidFill>
                  <a:schemeClr val="tx1"/>
                </a:solidFill>
              </a:rPr>
              <a:t>Undo is not as simple in a GUI environment!</a:t>
            </a:r>
          </a:p>
          <a:p>
            <a:r>
              <a:rPr lang="en-US" sz="2448" dirty="0">
                <a:solidFill>
                  <a:schemeClr val="tx1"/>
                </a:solidFill>
              </a:rPr>
              <a:t>Comment your packages and scripts</a:t>
            </a:r>
          </a:p>
          <a:p>
            <a:r>
              <a:rPr lang="en-US" sz="2448" dirty="0">
                <a:solidFill>
                  <a:schemeClr val="tx1"/>
                </a:solidFill>
              </a:rPr>
              <a:t>In 2 weeks even you may forget a subtlety of your design someone else may have to maintain your code</a:t>
            </a:r>
          </a:p>
          <a:p>
            <a:r>
              <a:rPr lang="en-US" sz="2448" dirty="0">
                <a:solidFill>
                  <a:schemeClr val="tx1"/>
                </a:solidFill>
              </a:rPr>
              <a:t>Use error-handling</a:t>
            </a:r>
          </a:p>
          <a:p>
            <a:r>
              <a:rPr lang="en-US" sz="2448" dirty="0">
                <a:solidFill>
                  <a:schemeClr val="tx1"/>
                </a:solidFill>
              </a:rPr>
              <a:t>Use the correct precedence constraints on tasks</a:t>
            </a:r>
          </a:p>
          <a:p>
            <a:r>
              <a:rPr lang="en-US" sz="2448" dirty="0">
                <a:solidFill>
                  <a:schemeClr val="tx1"/>
                </a:solidFill>
              </a:rPr>
              <a:t>Use the error outputs on transforms – store them in a table for processing later, or use downstream if the error can be handled in the package</a:t>
            </a:r>
          </a:p>
          <a:p>
            <a:r>
              <a:rPr lang="en-US" sz="2448" dirty="0">
                <a:solidFill>
                  <a:schemeClr val="tx1"/>
                </a:solidFill>
              </a:rPr>
              <a:t>Use Try…Catch in your scripts</a:t>
            </a:r>
          </a:p>
        </p:txBody>
      </p:sp>
    </p:spTree>
    <p:extLst>
      <p:ext uri="{BB962C8B-B14F-4D97-AF65-F5344CB8AC3E}">
        <p14:creationId xmlns:p14="http://schemas.microsoft.com/office/powerpoint/2010/main" val="17955750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805" y="234771"/>
            <a:ext cx="8548864" cy="536775"/>
          </a:xfrm>
        </p:spPr>
        <p:txBody>
          <a:bodyPr/>
          <a:lstStyle/>
          <a:p>
            <a:r>
              <a:rPr lang="en-US" sz="3876" dirty="0">
                <a:solidFill>
                  <a:schemeClr val="tx1"/>
                </a:solidFill>
              </a:rPr>
              <a:t>SSIS Project Development</a:t>
            </a:r>
          </a:p>
        </p:txBody>
      </p:sp>
      <p:sp>
        <p:nvSpPr>
          <p:cNvPr id="5" name="Text Placeholder 4"/>
          <p:cNvSpPr>
            <a:spLocks noGrp="1"/>
          </p:cNvSpPr>
          <p:nvPr>
            <p:ph type="body" sz="quarter" idx="10"/>
          </p:nvPr>
        </p:nvSpPr>
        <p:spPr>
          <a:xfrm>
            <a:off x="1943805" y="854886"/>
            <a:ext cx="8548864" cy="6249916"/>
          </a:xfrm>
        </p:spPr>
        <p:txBody>
          <a:bodyPr/>
          <a:lstStyle/>
          <a:p>
            <a:pPr marL="0" indent="0">
              <a:buNone/>
            </a:pPr>
            <a:r>
              <a:rPr lang="en-US" sz="2856" b="1" dirty="0">
                <a:solidFill>
                  <a:schemeClr val="tx1"/>
                </a:solidFill>
              </a:rPr>
              <a:t>Naming Conventions</a:t>
            </a:r>
            <a:endParaRPr lang="en-US" b="1" dirty="0">
              <a:solidFill>
                <a:schemeClr val="tx1"/>
              </a:solidFill>
            </a:endParaRPr>
          </a:p>
          <a:p>
            <a:r>
              <a:rPr lang="en-US" sz="2856" dirty="0">
                <a:solidFill>
                  <a:schemeClr val="tx1"/>
                </a:solidFill>
              </a:rPr>
              <a:t>Important part of design and development to make life easier.</a:t>
            </a:r>
          </a:p>
          <a:p>
            <a:r>
              <a:rPr lang="en-US" sz="2856" dirty="0">
                <a:solidFill>
                  <a:schemeClr val="tx1"/>
                </a:solidFill>
              </a:rPr>
              <a:t>Adopt a naming convention for packages, tasks and components.</a:t>
            </a:r>
          </a:p>
          <a:p>
            <a:r>
              <a:rPr lang="en-US" sz="2856" dirty="0">
                <a:solidFill>
                  <a:schemeClr val="tx1"/>
                </a:solidFill>
              </a:rPr>
              <a:t>Proper naming and structure will keep packages, components, raw files, </a:t>
            </a:r>
            <a:r>
              <a:rPr lang="en-US" sz="2856" dirty="0" err="1">
                <a:solidFill>
                  <a:schemeClr val="tx1"/>
                </a:solidFill>
              </a:rPr>
              <a:t>etc</a:t>
            </a:r>
            <a:r>
              <a:rPr lang="en-US" sz="2856" dirty="0">
                <a:solidFill>
                  <a:schemeClr val="tx1"/>
                </a:solidFill>
              </a:rPr>
              <a:t> consistent across environments.</a:t>
            </a:r>
          </a:p>
          <a:p>
            <a:r>
              <a:rPr lang="en-US" sz="2856" dirty="0">
                <a:solidFill>
                  <a:schemeClr val="tx1"/>
                </a:solidFill>
              </a:rPr>
              <a:t>Your package names should be clear in what the package does, while helping you organize them correctly.</a:t>
            </a:r>
          </a:p>
          <a:p>
            <a:r>
              <a:rPr lang="en-US" sz="2856" dirty="0">
                <a:solidFill>
                  <a:schemeClr val="tx1"/>
                </a:solidFill>
              </a:rPr>
              <a:t>Create a folder structure for deployment and consistency</a:t>
            </a:r>
          </a:p>
          <a:p>
            <a:r>
              <a:rPr lang="en-US" sz="2856" dirty="0">
                <a:solidFill>
                  <a:schemeClr val="tx1"/>
                </a:solidFill>
              </a:rPr>
              <a:t>Use environment in Projects in SSIS </a:t>
            </a:r>
            <a:r>
              <a:rPr lang="en-US" sz="2856" dirty="0" err="1">
                <a:solidFill>
                  <a:schemeClr val="tx1"/>
                </a:solidFill>
              </a:rPr>
              <a:t>CatalogDB</a:t>
            </a:r>
            <a:r>
              <a:rPr lang="en-US" sz="2856" dirty="0">
                <a:solidFill>
                  <a:schemeClr val="tx1"/>
                </a:solidFill>
              </a:rPr>
              <a:t>.</a:t>
            </a:r>
          </a:p>
        </p:txBody>
      </p:sp>
    </p:spTree>
    <p:extLst>
      <p:ext uri="{BB962C8B-B14F-4D97-AF65-F5344CB8AC3E}">
        <p14:creationId xmlns:p14="http://schemas.microsoft.com/office/powerpoint/2010/main" val="2675436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5" name="Subtitle 2"/>
          <p:cNvSpPr txBox="1">
            <a:spLocks/>
          </p:cNvSpPr>
          <p:nvPr/>
        </p:nvSpPr>
        <p:spPr>
          <a:xfrm>
            <a:off x="1788371" y="1681624"/>
            <a:ext cx="4041281" cy="339016"/>
          </a:xfrm>
          <a:prstGeom prst="rect">
            <a:avLst/>
          </a:prstGeom>
        </p:spPr>
        <p:txBody>
          <a:bodyPr/>
          <a:lstStyle>
            <a:lvl1pPr marL="457200" indent="-457200" algn="l" defTabSz="914363" rtl="0" eaLnBrk="1" latinLnBrk="0" hangingPunct="1">
              <a:lnSpc>
                <a:spcPct val="90000"/>
              </a:lnSpc>
              <a:spcBef>
                <a:spcPct val="20000"/>
              </a:spcBef>
              <a:buClr>
                <a:srgbClr val="777777"/>
              </a:buClr>
              <a:buSzPct val="130000"/>
              <a:buFont typeface="Arial" pitchFamily="34" charset="0"/>
              <a:buChar char="•"/>
              <a:defRPr sz="3200" kern="1200">
                <a:solidFill>
                  <a:schemeClr val="tx1"/>
                </a:solidFill>
                <a:latin typeface="+mn-lt"/>
                <a:ea typeface="+mn-ea"/>
                <a:cs typeface="+mn-cs"/>
              </a:defRPr>
            </a:lvl1pPr>
            <a:lvl2pPr marL="854075" indent="-396875" algn="l" defTabSz="914363" rtl="0" eaLnBrk="1" latinLnBrk="0" hangingPunct="1">
              <a:lnSpc>
                <a:spcPct val="90000"/>
              </a:lnSpc>
              <a:spcBef>
                <a:spcPct val="20000"/>
              </a:spcBef>
              <a:buClr>
                <a:srgbClr val="777777"/>
              </a:buClr>
              <a:buFont typeface="Segoe" pitchFamily="34" charset="0"/>
              <a:buChar char="−"/>
              <a:defRPr sz="2800" kern="1200">
                <a:solidFill>
                  <a:schemeClr val="tx1"/>
                </a:solidFill>
                <a:latin typeface="+mn-lt"/>
                <a:ea typeface="+mn-ea"/>
                <a:cs typeface="+mn-cs"/>
              </a:defRPr>
            </a:lvl2pPr>
            <a:lvl3pPr marL="1258888" indent="-404813"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b="1" dirty="0"/>
              <a:t>Example – Packages</a:t>
            </a:r>
          </a:p>
        </p:txBody>
      </p:sp>
      <p:pic>
        <p:nvPicPr>
          <p:cNvPr id="6" name="Picture 2"/>
          <p:cNvPicPr>
            <a:picLocks noChangeAspect="1" noChangeArrowheads="1"/>
          </p:cNvPicPr>
          <p:nvPr/>
        </p:nvPicPr>
        <p:blipFill>
          <a:blip r:embed="rId3" cstate="print"/>
          <a:srcRect/>
          <a:stretch>
            <a:fillRect/>
          </a:stretch>
        </p:blipFill>
        <p:spPr bwMode="auto">
          <a:xfrm>
            <a:off x="2332390" y="2176074"/>
            <a:ext cx="3189075" cy="4663017"/>
          </a:xfrm>
          <a:prstGeom prst="rect">
            <a:avLst/>
          </a:prstGeom>
          <a:noFill/>
          <a:ln w="9525">
            <a:noFill/>
            <a:miter lim="800000"/>
            <a:headEnd/>
            <a:tailEnd/>
          </a:ln>
          <a:effectLst/>
        </p:spPr>
      </p:pic>
      <p:sp>
        <p:nvSpPr>
          <p:cNvPr id="7" name="TextBox 6"/>
          <p:cNvSpPr txBox="1"/>
          <p:nvPr/>
        </p:nvSpPr>
        <p:spPr>
          <a:xfrm>
            <a:off x="6373672" y="1787489"/>
            <a:ext cx="3221370" cy="439988"/>
          </a:xfrm>
          <a:prstGeom prst="rect">
            <a:avLst/>
          </a:prstGeom>
          <a:noFill/>
        </p:spPr>
        <p:txBody>
          <a:bodyPr wrap="none" rtlCol="0">
            <a:spAutoFit/>
          </a:bodyPr>
          <a:lstStyle/>
          <a:p>
            <a:pPr defTabSz="932559">
              <a:lnSpc>
                <a:spcPct val="90000"/>
              </a:lnSpc>
              <a:buSzPct val="90000"/>
            </a:pPr>
            <a:r>
              <a:rPr lang="en-US" sz="2448" b="1" dirty="0"/>
              <a:t>Deployment Folders</a:t>
            </a:r>
          </a:p>
        </p:txBody>
      </p:sp>
      <p:sp>
        <p:nvSpPr>
          <p:cNvPr id="8" name="TextBox 7"/>
          <p:cNvSpPr txBox="1"/>
          <p:nvPr/>
        </p:nvSpPr>
        <p:spPr>
          <a:xfrm>
            <a:off x="6451388" y="2341429"/>
            <a:ext cx="3692684" cy="3071678"/>
          </a:xfrm>
          <a:prstGeom prst="rect">
            <a:avLst/>
          </a:prstGeom>
          <a:noFill/>
        </p:spPr>
        <p:txBody>
          <a:bodyPr wrap="none" rtlCol="0">
            <a:spAutoFit/>
          </a:bodyPr>
          <a:lstStyle/>
          <a:p>
            <a:r>
              <a:rPr lang="en-US" sz="1836" b="1" dirty="0"/>
              <a:t>\Root\Project\</a:t>
            </a:r>
            <a:r>
              <a:rPr lang="en-US" sz="1836" b="1" dirty="0" err="1"/>
              <a:t>Config</a:t>
            </a:r>
            <a:r>
              <a:rPr lang="en-US" sz="1836" b="1" dirty="0"/>
              <a:t> Files</a:t>
            </a:r>
          </a:p>
          <a:p>
            <a:r>
              <a:rPr lang="en-US" sz="1836" b="1" dirty="0"/>
              <a:t>\Root\Project\Logs</a:t>
            </a:r>
          </a:p>
          <a:p>
            <a:r>
              <a:rPr lang="en-US" sz="1836" b="1" dirty="0"/>
              <a:t>\Root\Project\Logs\Errors</a:t>
            </a:r>
          </a:p>
          <a:p>
            <a:r>
              <a:rPr lang="en-US" sz="1836" b="1" dirty="0"/>
              <a:t>\Root\Project\Packages</a:t>
            </a:r>
          </a:p>
          <a:p>
            <a:r>
              <a:rPr lang="en-US" sz="1836" b="1" dirty="0"/>
              <a:t>\Root\Project\Files</a:t>
            </a:r>
          </a:p>
          <a:p>
            <a:endParaRPr lang="en-US" sz="1836" dirty="0"/>
          </a:p>
          <a:p>
            <a:r>
              <a:rPr lang="en-US" sz="2040" dirty="0"/>
              <a:t>A Structured project make it</a:t>
            </a:r>
          </a:p>
          <a:p>
            <a:r>
              <a:rPr lang="en-US" sz="2040" dirty="0"/>
              <a:t>easier for yourself and others </a:t>
            </a:r>
          </a:p>
          <a:p>
            <a:r>
              <a:rPr lang="en-US" sz="2040" dirty="0"/>
              <a:t>working on the same project.</a:t>
            </a:r>
          </a:p>
          <a:p>
            <a:endParaRPr lang="en-US" sz="1836" dirty="0"/>
          </a:p>
        </p:txBody>
      </p:sp>
      <p:sp>
        <p:nvSpPr>
          <p:cNvPr id="4" name="TextBox 3"/>
          <p:cNvSpPr txBox="1"/>
          <p:nvPr/>
        </p:nvSpPr>
        <p:spPr>
          <a:xfrm>
            <a:off x="2176956" y="1010320"/>
            <a:ext cx="3879587" cy="542399"/>
          </a:xfrm>
          <a:prstGeom prst="rect">
            <a:avLst/>
          </a:prstGeom>
          <a:noFill/>
        </p:spPr>
        <p:txBody>
          <a:bodyPr wrap="none" rtlCol="0">
            <a:spAutoFit/>
          </a:bodyPr>
          <a:lstStyle/>
          <a:p>
            <a:r>
              <a:rPr lang="en-US" sz="2856" b="1" dirty="0"/>
              <a:t>Naming Conventions</a:t>
            </a:r>
          </a:p>
        </p:txBody>
      </p:sp>
    </p:spTree>
    <p:extLst>
      <p:ext uri="{BB962C8B-B14F-4D97-AF65-F5344CB8AC3E}">
        <p14:creationId xmlns:p14="http://schemas.microsoft.com/office/powerpoint/2010/main" val="3398488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4799584"/>
          </a:xfrm>
        </p:spPr>
        <p:txBody>
          <a:bodyPr/>
          <a:lstStyle/>
          <a:p>
            <a:pPr marL="0" indent="0">
              <a:buNone/>
            </a:pPr>
            <a:r>
              <a:rPr lang="en-US" sz="2856" b="1" dirty="0">
                <a:solidFill>
                  <a:schemeClr val="tx1"/>
                </a:solidFill>
              </a:rPr>
              <a:t>Source Control</a:t>
            </a:r>
            <a:endParaRPr lang="en-US" dirty="0">
              <a:solidFill>
                <a:schemeClr val="tx1"/>
              </a:solidFill>
            </a:endParaRPr>
          </a:p>
          <a:p>
            <a:r>
              <a:rPr lang="en-US" sz="2856" dirty="0">
                <a:solidFill>
                  <a:schemeClr val="tx1"/>
                </a:solidFill>
              </a:rPr>
              <a:t>Use the Source Control functionality in SSDT </a:t>
            </a:r>
          </a:p>
          <a:p>
            <a:pPr lvl="1">
              <a:buFont typeface="Wingdings" pitchFamily="2" charset="2"/>
              <a:buChar char="§"/>
            </a:pPr>
            <a:r>
              <a:rPr lang="en-US" sz="2448" dirty="0">
                <a:solidFill>
                  <a:schemeClr val="tx1"/>
                </a:solidFill>
              </a:rPr>
              <a:t>Most source control system clients integrate into Visual Studio IDE</a:t>
            </a:r>
          </a:p>
          <a:p>
            <a:r>
              <a:rPr lang="en-US" sz="2856" dirty="0">
                <a:solidFill>
                  <a:schemeClr val="tx1"/>
                </a:solidFill>
              </a:rPr>
              <a:t>It’s critical to use source control software which provides standard version control functionality, and can scale to handle thousands of developers.</a:t>
            </a:r>
          </a:p>
          <a:p>
            <a:r>
              <a:rPr lang="en-US" sz="2856" dirty="0">
                <a:solidFill>
                  <a:schemeClr val="tx1"/>
                </a:solidFill>
              </a:rPr>
              <a:t>If you use the Microsoft product stack for source control you can use one of the following:</a:t>
            </a:r>
          </a:p>
          <a:p>
            <a:pPr lvl="1">
              <a:buFont typeface="Wingdings" pitchFamily="2" charset="2"/>
              <a:buChar char="§"/>
            </a:pPr>
            <a:r>
              <a:rPr lang="en-US" sz="2448" dirty="0">
                <a:solidFill>
                  <a:schemeClr val="tx1"/>
                </a:solidFill>
              </a:rPr>
              <a:t>Microsoft Visual SourceSafe</a:t>
            </a:r>
          </a:p>
          <a:p>
            <a:pPr lvl="1">
              <a:buFont typeface="Wingdings" pitchFamily="2" charset="2"/>
              <a:buChar char="§"/>
            </a:pPr>
            <a:r>
              <a:rPr lang="en-US" sz="2448" dirty="0">
                <a:solidFill>
                  <a:schemeClr val="tx1"/>
                </a:solidFill>
              </a:rPr>
              <a:t>Microsoft Team Foundation Server</a:t>
            </a:r>
          </a:p>
        </p:txBody>
      </p:sp>
    </p:spTree>
    <p:extLst>
      <p:ext uri="{BB962C8B-B14F-4D97-AF65-F5344CB8AC3E}">
        <p14:creationId xmlns:p14="http://schemas.microsoft.com/office/powerpoint/2010/main" val="25361775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165754"/>
            <a:ext cx="8548864" cy="5855741"/>
          </a:xfrm>
        </p:spPr>
        <p:txBody>
          <a:bodyPr/>
          <a:lstStyle/>
          <a:p>
            <a:pPr marL="0" indent="0">
              <a:buNone/>
            </a:pPr>
            <a:r>
              <a:rPr lang="en-US" b="1" dirty="0">
                <a:solidFill>
                  <a:schemeClr val="tx1"/>
                </a:solidFill>
              </a:rPr>
              <a:t>Source Control</a:t>
            </a:r>
            <a:endParaRPr lang="en-US" dirty="0">
              <a:solidFill>
                <a:schemeClr val="tx1"/>
              </a:solidFill>
            </a:endParaRPr>
          </a:p>
          <a:p>
            <a:r>
              <a:rPr lang="en-US" sz="2856" dirty="0">
                <a:solidFill>
                  <a:schemeClr val="tx1"/>
                </a:solidFill>
              </a:rPr>
              <a:t>Team Foundation Server and most source control applications have the following features:</a:t>
            </a:r>
          </a:p>
          <a:p>
            <a:pPr lvl="1">
              <a:buFont typeface="Wingdings" pitchFamily="2" charset="2"/>
              <a:buChar char="§"/>
            </a:pPr>
            <a:r>
              <a:rPr lang="en-US" sz="2448" dirty="0">
                <a:solidFill>
                  <a:schemeClr val="tx1"/>
                </a:solidFill>
              </a:rPr>
              <a:t>Complete version control feature set.</a:t>
            </a:r>
          </a:p>
          <a:p>
            <a:pPr lvl="1">
              <a:buFont typeface="Wingdings" pitchFamily="2" charset="2"/>
              <a:buChar char="§"/>
            </a:pPr>
            <a:r>
              <a:rPr lang="en-US" sz="2448" dirty="0">
                <a:solidFill>
                  <a:schemeClr val="tx1"/>
                </a:solidFill>
              </a:rPr>
              <a:t>Check-ins on a one change at a time basis.</a:t>
            </a:r>
          </a:p>
          <a:p>
            <a:pPr lvl="1">
              <a:buFont typeface="Wingdings" pitchFamily="2" charset="2"/>
              <a:buChar char="§"/>
            </a:pPr>
            <a:r>
              <a:rPr lang="en-US" sz="2448" dirty="0">
                <a:solidFill>
                  <a:schemeClr val="tx1"/>
                </a:solidFill>
              </a:rPr>
              <a:t>Powerful branching and merging.</a:t>
            </a:r>
          </a:p>
          <a:p>
            <a:pPr lvl="1">
              <a:buFont typeface="Wingdings" pitchFamily="2" charset="2"/>
              <a:buChar char="§"/>
            </a:pPr>
            <a:r>
              <a:rPr lang="en-US" sz="2448" dirty="0">
                <a:solidFill>
                  <a:schemeClr val="tx1"/>
                </a:solidFill>
              </a:rPr>
              <a:t>Shelving.</a:t>
            </a:r>
          </a:p>
          <a:p>
            <a:pPr lvl="1">
              <a:buFont typeface="Wingdings" pitchFamily="2" charset="2"/>
              <a:buChar char="§"/>
            </a:pPr>
            <a:r>
              <a:rPr lang="en-US" sz="2448" dirty="0">
                <a:solidFill>
                  <a:schemeClr val="tx1"/>
                </a:solidFill>
              </a:rPr>
              <a:t>Check-in policies</a:t>
            </a:r>
          </a:p>
          <a:p>
            <a:r>
              <a:rPr lang="en-US" sz="2856" dirty="0">
                <a:solidFill>
                  <a:schemeClr val="tx1"/>
                </a:solidFill>
              </a:rPr>
              <a:t>Team Foundation Server has the ability to structure a entire "data warehouse solution" as a TFS Project and to match the structure in Source Control</a:t>
            </a:r>
          </a:p>
          <a:p>
            <a:r>
              <a:rPr lang="en-US" sz="2856" dirty="0">
                <a:solidFill>
                  <a:schemeClr val="tx1"/>
                </a:solidFill>
              </a:rPr>
              <a:t>Merging .</a:t>
            </a:r>
            <a:r>
              <a:rPr lang="en-US" sz="2856" dirty="0" err="1">
                <a:solidFill>
                  <a:schemeClr val="tx1"/>
                </a:solidFill>
              </a:rPr>
              <a:t>dtsx</a:t>
            </a:r>
            <a:r>
              <a:rPr lang="en-US" sz="2856" dirty="0">
                <a:solidFill>
                  <a:schemeClr val="tx1"/>
                </a:solidFill>
              </a:rPr>
              <a:t> files is not possible with TFS</a:t>
            </a:r>
          </a:p>
        </p:txBody>
      </p:sp>
    </p:spTree>
    <p:extLst>
      <p:ext uri="{BB962C8B-B14F-4D97-AF65-F5344CB8AC3E}">
        <p14:creationId xmlns:p14="http://schemas.microsoft.com/office/powerpoint/2010/main" val="34364850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6"/>
            <a:ext cx="8548864" cy="5368995"/>
          </a:xfrm>
        </p:spPr>
        <p:txBody>
          <a:bodyPr/>
          <a:lstStyle/>
          <a:p>
            <a:pPr marL="0" indent="0">
              <a:buNone/>
            </a:pPr>
            <a:r>
              <a:rPr lang="en-US" sz="2856" b="1" dirty="0">
                <a:solidFill>
                  <a:schemeClr val="tx1"/>
                </a:solidFill>
              </a:rPr>
              <a:t>SSIS Connectivity</a:t>
            </a:r>
          </a:p>
          <a:p>
            <a:r>
              <a:rPr lang="en-US" sz="2856" dirty="0">
                <a:solidFill>
                  <a:schemeClr val="tx1"/>
                </a:solidFill>
              </a:rPr>
              <a:t>A key areas of development in SQL Server Integration Services is improved options for connectivity.</a:t>
            </a:r>
          </a:p>
          <a:p>
            <a:r>
              <a:rPr lang="en-US" sz="2856" dirty="0">
                <a:solidFill>
                  <a:schemeClr val="tx1"/>
                </a:solidFill>
              </a:rPr>
              <a:t>Integration Services provides:</a:t>
            </a:r>
          </a:p>
          <a:p>
            <a:pPr lvl="1">
              <a:buFont typeface="Wingdings" pitchFamily="2" charset="2"/>
              <a:buChar char="§"/>
            </a:pPr>
            <a:r>
              <a:rPr lang="en-US" sz="2448" dirty="0">
                <a:solidFill>
                  <a:schemeClr val="tx1"/>
                </a:solidFill>
              </a:rPr>
              <a:t>A wide range of data source connectors out of the box </a:t>
            </a:r>
          </a:p>
          <a:p>
            <a:pPr lvl="1">
              <a:buFont typeface="Wingdings" pitchFamily="2" charset="2"/>
              <a:buChar char="§"/>
            </a:pPr>
            <a:r>
              <a:rPr lang="en-US" sz="2448" dirty="0">
                <a:solidFill>
                  <a:schemeClr val="tx1"/>
                </a:solidFill>
              </a:rPr>
              <a:t>Many add-on connectors are available from Microsoft and from third-party vendors.</a:t>
            </a:r>
          </a:p>
          <a:p>
            <a:r>
              <a:rPr lang="en-US" sz="2856" dirty="0">
                <a:solidFill>
                  <a:schemeClr val="tx1"/>
                </a:solidFill>
              </a:rPr>
              <a:t>The new connectivity options have also contributed to improving performance</a:t>
            </a:r>
          </a:p>
          <a:p>
            <a:r>
              <a:rPr lang="en-US" sz="2856" dirty="0">
                <a:solidFill>
                  <a:schemeClr val="tx1"/>
                </a:solidFill>
              </a:rPr>
              <a:t>With many connectivity options available it can be difficult to know where to start.</a:t>
            </a:r>
          </a:p>
        </p:txBody>
      </p:sp>
    </p:spTree>
    <p:extLst>
      <p:ext uri="{BB962C8B-B14F-4D97-AF65-F5344CB8AC3E}">
        <p14:creationId xmlns:p14="http://schemas.microsoft.com/office/powerpoint/2010/main" val="26780778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1507522"/>
          </a:xfrm>
        </p:spPr>
        <p:txBody>
          <a:bodyPr/>
          <a:lstStyle/>
          <a:p>
            <a:pPr marL="0" indent="0">
              <a:buNone/>
            </a:pPr>
            <a:r>
              <a:rPr lang="en-US" sz="2856" b="1" dirty="0">
                <a:solidFill>
                  <a:schemeClr val="tx1"/>
                </a:solidFill>
              </a:rPr>
              <a:t>SSIS Connectivity</a:t>
            </a:r>
          </a:p>
          <a:p>
            <a:r>
              <a:rPr lang="en-US" sz="2856" dirty="0">
                <a:solidFill>
                  <a:schemeClr val="tx1"/>
                </a:solidFill>
              </a:rPr>
              <a:t>Built-in connectors available with SSIS</a:t>
            </a:r>
          </a:p>
          <a:p>
            <a:pPr marL="466298" lvl="1" indent="0">
              <a:buNone/>
            </a:pPr>
            <a:endParaRPr lang="en-US" sz="2448"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08563682"/>
              </p:ext>
            </p:extLst>
          </p:nvPr>
        </p:nvGraphicFramePr>
        <p:xfrm>
          <a:off x="2410107" y="2176074"/>
          <a:ext cx="8004845" cy="4502398"/>
        </p:xfrm>
        <a:graphic>
          <a:graphicData uri="http://schemas.openxmlformats.org/drawingml/2006/table">
            <a:tbl>
              <a:tblPr firstRow="1" bandRow="1">
                <a:tableStyleId>{69CF1AB2-1976-4502-BF36-3FF5EA218861}</a:tableStyleId>
              </a:tblPr>
              <a:tblGrid>
                <a:gridCol w="8004845">
                  <a:extLst>
                    <a:ext uri="{9D8B030D-6E8A-4147-A177-3AD203B41FA5}">
                      <a16:colId xmlns:a16="http://schemas.microsoft.com/office/drawing/2014/main" val="20000"/>
                    </a:ext>
                  </a:extLst>
                </a:gridCol>
              </a:tblGrid>
              <a:tr h="652822">
                <a:tc>
                  <a:txBody>
                    <a:bodyPr/>
                    <a:lstStyle/>
                    <a:p>
                      <a:r>
                        <a:rPr lang="en-US" sz="1800" b="1" dirty="0"/>
                        <a:t>OLE DB </a:t>
                      </a:r>
                      <a:r>
                        <a:rPr lang="en-US" sz="1800" b="0" dirty="0"/>
                        <a:t>- Component Object Model (COM) interfaces that facilitate access to a variety of data stores</a:t>
                      </a:r>
                    </a:p>
                  </a:txBody>
                  <a:tcPr marL="93260" marR="93260" marT="46630" marB="46630"/>
                </a:tc>
                <a:extLst>
                  <a:ext uri="{0D108BD9-81ED-4DB2-BD59-A6C34878D82A}">
                    <a16:rowId xmlns:a16="http://schemas.microsoft.com/office/drawing/2014/main" val="10000"/>
                  </a:ext>
                </a:extLst>
              </a:tr>
              <a:tr h="652822">
                <a:tc>
                  <a:txBody>
                    <a:bodyPr/>
                    <a:lstStyle/>
                    <a:p>
                      <a:r>
                        <a:rPr lang="en-US" sz="1800" b="1" dirty="0"/>
                        <a:t>ADO.NET</a:t>
                      </a:r>
                      <a:r>
                        <a:rPr lang="en-US" sz="1800" dirty="0"/>
                        <a:t> - ADO.NET source and destination options that are available in the data flow.</a:t>
                      </a:r>
                    </a:p>
                  </a:txBody>
                  <a:tcPr marL="93260" marR="93260" marT="46630" marB="46630"/>
                </a:tc>
                <a:extLst>
                  <a:ext uri="{0D108BD9-81ED-4DB2-BD59-A6C34878D82A}">
                    <a16:rowId xmlns:a16="http://schemas.microsoft.com/office/drawing/2014/main" val="10001"/>
                  </a:ext>
                </a:extLst>
              </a:tr>
              <a:tr h="652822">
                <a:tc>
                  <a:txBody>
                    <a:bodyPr/>
                    <a:lstStyle/>
                    <a:p>
                      <a:r>
                        <a:rPr lang="en-US" sz="1800" b="1" dirty="0"/>
                        <a:t>FLATFILE, MULTIFLATFILE, and FILE </a:t>
                      </a:r>
                      <a:r>
                        <a:rPr lang="en-US" sz="1800" dirty="0"/>
                        <a:t>- Enables a package to access data in flat files</a:t>
                      </a:r>
                    </a:p>
                  </a:txBody>
                  <a:tcPr marL="93260" marR="93260" marT="46630" marB="46630"/>
                </a:tc>
                <a:extLst>
                  <a:ext uri="{0D108BD9-81ED-4DB2-BD59-A6C34878D82A}">
                    <a16:rowId xmlns:a16="http://schemas.microsoft.com/office/drawing/2014/main" val="10002"/>
                  </a:ext>
                </a:extLst>
              </a:tr>
              <a:tr h="652822">
                <a:tc>
                  <a:txBody>
                    <a:bodyPr/>
                    <a:lstStyle/>
                    <a:p>
                      <a:r>
                        <a:rPr lang="en-US" sz="1800" b="1" dirty="0"/>
                        <a:t>FTP and HTTP </a:t>
                      </a:r>
                      <a:r>
                        <a:rPr lang="en-US" sz="1800" dirty="0"/>
                        <a:t>- Access FTP servers to transfer files and use HTTP connection manager to access a web server</a:t>
                      </a:r>
                    </a:p>
                  </a:txBody>
                  <a:tcPr marL="93260" marR="93260" marT="46630" marB="46630"/>
                </a:tc>
                <a:extLst>
                  <a:ext uri="{0D108BD9-81ED-4DB2-BD59-A6C34878D82A}">
                    <a16:rowId xmlns:a16="http://schemas.microsoft.com/office/drawing/2014/main" val="10003"/>
                  </a:ext>
                </a:extLst>
              </a:tr>
              <a:tr h="378222">
                <a:tc>
                  <a:txBody>
                    <a:bodyPr/>
                    <a:lstStyle/>
                    <a:p>
                      <a:r>
                        <a:rPr lang="en-US" sz="1800" b="1" dirty="0"/>
                        <a:t>MSMQ </a:t>
                      </a:r>
                      <a:r>
                        <a:rPr lang="en-US" sz="1800" dirty="0"/>
                        <a:t>- Message Queue task uses the MSMQ connection manager</a:t>
                      </a:r>
                    </a:p>
                  </a:txBody>
                  <a:tcPr marL="93260" marR="93260" marT="46630" marB="46630"/>
                </a:tc>
                <a:extLst>
                  <a:ext uri="{0D108BD9-81ED-4DB2-BD59-A6C34878D82A}">
                    <a16:rowId xmlns:a16="http://schemas.microsoft.com/office/drawing/2014/main" val="10004"/>
                  </a:ext>
                </a:extLst>
              </a:tr>
              <a:tr h="378222">
                <a:tc>
                  <a:txBody>
                    <a:bodyPr/>
                    <a:lstStyle/>
                    <a:p>
                      <a:r>
                        <a:rPr lang="en-US" sz="1800" b="1" dirty="0"/>
                        <a:t>MSOLAP100 </a:t>
                      </a:r>
                      <a:r>
                        <a:rPr lang="en-US" sz="1800" dirty="0"/>
                        <a:t>- OLE DB provider for SQL Server Analysis Services 10.0</a:t>
                      </a:r>
                    </a:p>
                  </a:txBody>
                  <a:tcPr marL="93260" marR="93260" marT="46630" marB="46630"/>
                </a:tc>
                <a:extLst>
                  <a:ext uri="{0D108BD9-81ED-4DB2-BD59-A6C34878D82A}">
                    <a16:rowId xmlns:a16="http://schemas.microsoft.com/office/drawing/2014/main" val="10005"/>
                  </a:ext>
                </a:extLst>
              </a:tr>
              <a:tr h="378222">
                <a:tc>
                  <a:txBody>
                    <a:bodyPr/>
                    <a:lstStyle/>
                    <a:p>
                      <a:r>
                        <a:rPr lang="en-US" sz="1800" b="1" dirty="0"/>
                        <a:t>SMOSERVER</a:t>
                      </a:r>
                      <a:r>
                        <a:rPr lang="en-US" sz="1800" dirty="0"/>
                        <a:t> - SMO connection managers used to perform transfer tasks</a:t>
                      </a:r>
                    </a:p>
                  </a:txBody>
                  <a:tcPr marL="93260" marR="93260" marT="46630" marB="46630"/>
                </a:tc>
                <a:extLst>
                  <a:ext uri="{0D108BD9-81ED-4DB2-BD59-A6C34878D82A}">
                    <a16:rowId xmlns:a16="http://schemas.microsoft.com/office/drawing/2014/main" val="10006"/>
                  </a:ext>
                </a:extLst>
              </a:tr>
              <a:tr h="378222">
                <a:tc>
                  <a:txBody>
                    <a:bodyPr/>
                    <a:lstStyle/>
                    <a:p>
                      <a:r>
                        <a:rPr lang="en-US" sz="1800" b="1" dirty="0"/>
                        <a:t>WMI</a:t>
                      </a:r>
                      <a:r>
                        <a:rPr lang="en-US" sz="1800" dirty="0"/>
                        <a:t> - Windows Management Instrumentation (WMI) connection manager</a:t>
                      </a:r>
                    </a:p>
                  </a:txBody>
                  <a:tcPr marL="93260" marR="93260" marT="46630" marB="46630"/>
                </a:tc>
                <a:extLst>
                  <a:ext uri="{0D108BD9-81ED-4DB2-BD59-A6C34878D82A}">
                    <a16:rowId xmlns:a16="http://schemas.microsoft.com/office/drawing/2014/main" val="10007"/>
                  </a:ext>
                </a:extLst>
              </a:tr>
              <a:tr h="378222">
                <a:tc>
                  <a:txBody>
                    <a:bodyPr/>
                    <a:lstStyle/>
                    <a:p>
                      <a:r>
                        <a:rPr lang="en-US" sz="1800" b="1" dirty="0"/>
                        <a:t>XML</a:t>
                      </a:r>
                      <a:r>
                        <a:rPr lang="en-US" sz="1800" dirty="0"/>
                        <a:t> - XML task and the XML source in the data flow.</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02602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230e9df3-be65-4c73-a93b-d1236ebd677e"/>
    <ds:schemaRef ds:uri="http://schemas.microsoft.com/office/2006/metadata/properties"/>
    <ds:schemaRef ds:uri="http://purl.org/dc/elements/1.1/"/>
    <ds:schemaRef ds:uri="http://purl.org/dc/dcmitype/"/>
    <ds:schemaRef ds:uri="http://purl.org/dc/terms/"/>
    <ds:schemaRef ds:uri="http://schemas.openxmlformats.org/package/2006/metadata/core-properties"/>
    <ds:schemaRef ds:uri="4b6e114e-4d2a-4f10-9268-ba081d6f28ac"/>
    <ds:schemaRef ds:uri="http://www.w3.org/XML/1998/namespac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775</TotalTime>
  <Words>12876</Words>
  <Application>Microsoft Office PowerPoint</Application>
  <PresentationFormat>Custom</PresentationFormat>
  <Paragraphs>703</Paragraphs>
  <Slides>39</Slides>
  <Notes>37</Notes>
  <HiddenSlides>5</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39</vt:i4>
      </vt:variant>
    </vt:vector>
  </HeadingPairs>
  <TitlesOfParts>
    <vt:vector size="53" baseType="lpstr">
      <vt:lpstr>Segoe</vt:lpstr>
      <vt:lpstr>Arial</vt:lpstr>
      <vt:lpstr>Bodoni MT</vt:lpstr>
      <vt:lpstr>Calibri</vt:lpstr>
      <vt:lpstr>Calibri Light</vt:lpstr>
      <vt:lpstr>Consolas</vt:lpstr>
      <vt:lpstr>Segoe UI</vt:lpstr>
      <vt:lpstr>Segoe UI Light</vt:lpstr>
      <vt:lpstr>Verdana</vt:lpstr>
      <vt:lpstr>Wingdings</vt:lpstr>
      <vt:lpstr>WHITE TEMPLATE</vt:lpstr>
      <vt:lpstr>COLOR TEMPLATE</vt:lpstr>
      <vt:lpstr>1_WHITE TEMPLATE</vt:lpstr>
      <vt:lpstr>3_WHITE TEMPLATE</vt:lpstr>
      <vt:lpstr>Module 7: Best Practices  </vt:lpstr>
      <vt:lpstr>PowerPoint Presentation</vt:lpstr>
      <vt:lpstr>Module Overview</vt:lpstr>
      <vt:lpstr>SSIS Project Development</vt:lpstr>
      <vt:lpstr>SSIS Package Development</vt:lpstr>
      <vt:lpstr>SSIS Package Development</vt:lpstr>
      <vt:lpstr>SSIS Package Development</vt:lpstr>
      <vt:lpstr>SSIS Package Development</vt:lpstr>
      <vt:lpstr>SSIS Package Development</vt:lpstr>
      <vt:lpstr>SSIS Package Development</vt:lpstr>
      <vt:lpstr>SSIS Package Development</vt:lpstr>
      <vt:lpstr>SSIS Package Development</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Logging Options</vt:lpstr>
      <vt:lpstr>SSIS Logging Options</vt:lpstr>
      <vt:lpstr>SSIS Logging Options</vt:lpstr>
      <vt:lpstr>SSIS Logging Options</vt:lpstr>
      <vt:lpstr>SSIS Logging Options</vt:lpstr>
      <vt:lpstr>SSIS Logging Options</vt:lpstr>
      <vt:lpstr>SSIS Security</vt:lpstr>
      <vt:lpstr>SSIS Security</vt:lpstr>
      <vt:lpstr>Deployment Review</vt:lpstr>
      <vt:lpstr>Development and Deployment Tips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92</cp:revision>
  <dcterms:created xsi:type="dcterms:W3CDTF">2016-06-21T22:22:39Z</dcterms:created>
  <dcterms:modified xsi:type="dcterms:W3CDTF">2021-05-27T19:01:33Z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