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959-5038-4AAF-9C94-ECFBDFFF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37B43-06FA-49D2-B0AD-5782980B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1BE4-3A50-4009-942D-FA61027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C79B-853C-405B-9696-244A779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464E-9D0F-44F8-9C81-B5A76DBE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BDF1-670A-483E-A3CD-8279F78F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13EF-7CC2-4144-B568-7CB9ABD8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F372-A622-4E03-ABC1-2AAC3E72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5C6A-CDB8-4445-9319-BF5D0EB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BF45-89CA-4DA9-906F-4EEB8411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54E9-4A06-44F2-8AA8-A6412C205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16C4A-AC9C-4817-AB2D-56B52E0F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6B6A-3DC5-4660-8606-C355013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7BF4-4530-493A-ACE9-0D971AB9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665A-856D-4948-8DFF-19321C93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C21F-FF5E-412B-A6EA-15E5739B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E250-F7A3-4020-AEE9-AB6F022C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6C54-1A93-4AE0-B1A1-E020D978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D490-63FC-496A-98C9-0C0617E0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15A2-11FE-48DC-9BBA-68AE2BDA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BC97-EAB6-49F7-B403-621D04AF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8800-9DBE-4A13-9E25-5712AA94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BEB1-7F60-40FE-ADDD-67CA5182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E810-9641-4CF0-9912-20185CE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EF4A-7DE8-4642-BFEC-7A9C531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38D1-B716-4E32-A36E-4B31A625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A6C1-3B4C-4716-BE0C-3585C223F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A8A3F-FFEA-43D4-8117-E0682200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EB74-D3BC-4335-AA5D-3BED7465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1BA3B-B10B-4FD1-A5B4-8082E0EF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898EA-A26D-4435-BC8B-E023E4A1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519E-6C36-41F5-872D-A6FA171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2F31-2004-4403-B1B7-3FCB1F864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85904-C8FB-409A-A407-BE9073F32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76B5B-CFA4-4419-ABCC-6228E0B7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67BA-AFA2-4507-AA2F-47F057AF9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1BC26-F000-4806-B2C7-96F8836F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30AFB-F25B-44DA-8F1A-B86C9E7D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22AA2-56B8-4683-B65A-F535147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225-2E26-49B3-AEEE-2A0E31F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F824F-DA57-4C7F-9A21-A67F0B01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B5ACA-054E-4F2A-978F-02CD339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CC9-DC97-4E4A-A8BA-26EDF087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ED20-8A96-436E-89BB-70A4CA27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3FECA-B4EE-49D5-A0E9-821C1D32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C109-7202-4F66-9824-E958D6D4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F37C-6FAE-4DCA-9AE5-8A261C89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C71F-236B-4E6A-B6E9-8A1E3F50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04DBF-6274-4714-904C-B2AA7BF6F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5931-890B-4318-9D19-7F89468F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0BFD-0096-4B4F-AF1A-A06B120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CB00-2CF6-4EF5-9097-F449130F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4D44-18B4-441A-9212-390B30D9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35DA0-3892-44F7-8A09-33E21008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4580-4807-4EDC-B22F-953EA237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5F1B2-8ABB-4073-B5D3-515D4213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294D1-2EE8-4C32-BA71-3FE9CF5A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1822F-F0BC-4D13-B0B1-933B6F30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4286B-A963-4EC5-884A-6F8C1C37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B93E-2E99-434E-87B5-32BB11BB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C301-FB29-491D-B6B8-00980411B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974A-2564-4B50-81B9-7BC2278DE874}" type="datetimeFigureOut">
              <a:rPr lang="en-US" smtClean="0"/>
              <a:t>2021-03-24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9BAC-D96D-404A-A246-93F93274D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C0E9-2F10-43B8-A820-102CC4960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4DF20-4DAA-4642-8677-B95F642E8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2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2.svg"/><Relationship Id="rId5" Type="http://schemas.openxmlformats.org/officeDocument/2006/relationships/image" Target="../media/image12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.svg"/><Relationship Id="rId3" Type="http://schemas.openxmlformats.org/officeDocument/2006/relationships/image" Target="../media/image8.svg"/><Relationship Id="rId7" Type="http://schemas.openxmlformats.org/officeDocument/2006/relationships/image" Target="../media/image22.svg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4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raphic 71">
            <a:extLst>
              <a:ext uri="{FF2B5EF4-FFF2-40B4-BE49-F238E27FC236}">
                <a16:creationId xmlns:a16="http://schemas.microsoft.com/office/drawing/2014/main" id="{C1FAE143-FAEE-40B2-B6B1-D33E2996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482" y="691837"/>
            <a:ext cx="738663" cy="73866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34405AE-00DF-49B4-9521-683975B19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9482" y="2804544"/>
            <a:ext cx="828225" cy="82822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EBB9519-4CEA-4E99-BF30-F114680889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9603" y="695122"/>
            <a:ext cx="780290" cy="78029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0C86BAC-8661-4248-9006-FD31927BA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1091" y="1567237"/>
            <a:ext cx="838079" cy="8380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26616" y="559572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35537" y="3002159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097523E-2B0E-491F-8BC1-84B9A489E2CE}"/>
              </a:ext>
            </a:extLst>
          </p:cNvPr>
          <p:cNvSpPr txBox="1"/>
          <p:nvPr/>
        </p:nvSpPr>
        <p:spPr>
          <a:xfrm>
            <a:off x="2286161" y="2435591"/>
            <a:ext cx="121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Factory</a:t>
            </a:r>
            <a:endParaRPr lang="en-US" sz="1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E81C4E-A86B-42E9-990F-E55826156533}"/>
              </a:ext>
            </a:extLst>
          </p:cNvPr>
          <p:cNvGrpSpPr/>
          <p:nvPr/>
        </p:nvGrpSpPr>
        <p:grpSpPr>
          <a:xfrm>
            <a:off x="6051650" y="1594844"/>
            <a:ext cx="1210785" cy="1482752"/>
            <a:chOff x="6009538" y="1570780"/>
            <a:chExt cx="1210785" cy="148275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CE5244B-0ED4-4742-B07F-D1F3374F4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63013" y="1570780"/>
              <a:ext cx="838079" cy="8380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BD57A0-3939-4B4E-AE9C-C348249B6FB0}"/>
                </a:ext>
              </a:extLst>
            </p:cNvPr>
            <p:cNvSpPr txBox="1"/>
            <p:nvPr/>
          </p:nvSpPr>
          <p:spPr>
            <a:xfrm>
              <a:off x="6009538" y="237642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88B270F-9212-43CD-8EC8-548BF3CBE899}"/>
              </a:ext>
            </a:extLst>
          </p:cNvPr>
          <p:cNvSpPr txBox="1"/>
          <p:nvPr/>
        </p:nvSpPr>
        <p:spPr>
          <a:xfrm>
            <a:off x="9658004" y="1490591"/>
            <a:ext cx="131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Visualize Delay Predictions on a Map</a:t>
            </a:r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4FB62F-AE78-4C88-8142-539E578368E5}"/>
              </a:ext>
            </a:extLst>
          </p:cNvPr>
          <p:cNvSpPr txBox="1"/>
          <p:nvPr/>
        </p:nvSpPr>
        <p:spPr>
          <a:xfrm>
            <a:off x="9701840" y="3660707"/>
            <a:ext cx="121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Flight Delays Web Portal</a:t>
            </a:r>
            <a:endParaRPr lang="en-US" sz="100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41A791-A4C0-4BD9-8BBD-403BCC229A98}"/>
              </a:ext>
            </a:extLst>
          </p:cNvPr>
          <p:cNvGrpSpPr/>
          <p:nvPr/>
        </p:nvGrpSpPr>
        <p:grpSpPr>
          <a:xfrm>
            <a:off x="8853406" y="4499503"/>
            <a:ext cx="1210785" cy="1428576"/>
            <a:chOff x="6881921" y="5047071"/>
            <a:chExt cx="1210785" cy="1428576"/>
          </a:xfrm>
        </p:grpSpPr>
        <p:pic>
          <p:nvPicPr>
            <p:cNvPr id="44" name="Graphic 43" descr="Partial Sun">
              <a:extLst>
                <a:ext uri="{FF2B5EF4-FFF2-40B4-BE49-F238E27FC236}">
                  <a16:creationId xmlns:a16="http://schemas.microsoft.com/office/drawing/2014/main" id="{92B9C5C0-502F-4669-948F-A6B5B11C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F8CC2-9FFC-4109-A88F-77879B6B8647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96539" y="824102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cxnSpLocks/>
          </p:cNvCxnSpPr>
          <p:nvPr/>
        </p:nvCxnSpPr>
        <p:spPr>
          <a:xfrm flipV="1">
            <a:off x="896539" y="1986279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cxnSpLocks/>
          </p:cNvCxnSpPr>
          <p:nvPr/>
        </p:nvCxnSpPr>
        <p:spPr>
          <a:xfrm>
            <a:off x="3281699" y="1986279"/>
            <a:ext cx="767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C5EBA6-7E65-4498-A996-E993DA679DC6}"/>
              </a:ext>
            </a:extLst>
          </p:cNvPr>
          <p:cNvCxnSpPr>
            <a:cxnSpLocks/>
          </p:cNvCxnSpPr>
          <p:nvPr/>
        </p:nvCxnSpPr>
        <p:spPr>
          <a:xfrm>
            <a:off x="4829106" y="1986279"/>
            <a:ext cx="1399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F83BB4C-1A87-4748-A8C3-69FCB73D9F68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 flipV="1">
            <a:off x="4073989" y="803843"/>
            <a:ext cx="972532" cy="3337403"/>
          </a:xfrm>
          <a:prstGeom prst="bentConnector4">
            <a:avLst>
              <a:gd name="adj1" fmla="val -54292"/>
              <a:gd name="adj2" fmla="val 9034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FBC3263-8A23-4E00-A9B7-FC42ED882FFF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5325674" y="2937475"/>
            <a:ext cx="1191248" cy="147149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2D73FEB-F080-450B-BEC3-4BDB344FB893}"/>
              </a:ext>
            </a:extLst>
          </p:cNvPr>
          <p:cNvSpPr txBox="1"/>
          <p:nvPr/>
        </p:nvSpPr>
        <p:spPr>
          <a:xfrm>
            <a:off x="5291543" y="3864368"/>
            <a:ext cx="152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Create, train, &amp; export ML model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20EF20-2548-4FDA-B36E-1D87E88252DB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6624165" y="1086208"/>
            <a:ext cx="1365806" cy="5086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17A0B3-9703-450E-AA7D-5F235056EDF4}"/>
              </a:ext>
            </a:extLst>
          </p:cNvPr>
          <p:cNvCxnSpPr>
            <a:cxnSpLocks/>
          </p:cNvCxnSpPr>
          <p:nvPr/>
        </p:nvCxnSpPr>
        <p:spPr>
          <a:xfrm flipH="1">
            <a:off x="8851226" y="3209891"/>
            <a:ext cx="1065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8D30148-D91B-48D1-9348-C1C7FD069C0A}"/>
              </a:ext>
            </a:extLst>
          </p:cNvPr>
          <p:cNvCxnSpPr>
            <a:cxnSpLocks/>
            <a:stCxn id="42" idx="2"/>
            <a:endCxn id="44" idx="3"/>
          </p:cNvCxnSpPr>
          <p:nvPr/>
        </p:nvCxnSpPr>
        <p:spPr>
          <a:xfrm rot="5400000">
            <a:off x="9725228" y="4363774"/>
            <a:ext cx="761852" cy="4021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39186B-7F98-48EC-84FD-6AE7BE435B5B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0307233" y="2229255"/>
            <a:ext cx="6480" cy="59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96E80BF-06E5-4522-9B77-FDE3A37B4E0C}"/>
              </a:ext>
            </a:extLst>
          </p:cNvPr>
          <p:cNvSpPr txBox="1"/>
          <p:nvPr/>
        </p:nvSpPr>
        <p:spPr>
          <a:xfrm>
            <a:off x="4405297" y="5053500"/>
            <a:ext cx="156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Machine Learning service</a:t>
            </a:r>
            <a:endParaRPr lang="en-US" sz="1100" dirty="0"/>
          </a:p>
          <a:p>
            <a:pPr algn="ctr"/>
            <a:r>
              <a:rPr lang="en-US" sz="1000" dirty="0"/>
              <a:t>Store and operationalize trained ML model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40F1B4CB-F1AF-4F08-AB1C-ECB7C8EE963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5965809" y="3209891"/>
            <a:ext cx="2105128" cy="2259108"/>
          </a:xfrm>
          <a:prstGeom prst="bentConnector3">
            <a:avLst>
              <a:gd name="adj1" fmla="val 696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6A7218D-8E48-44E8-935C-B1A6E7AFE2DD}"/>
              </a:ext>
            </a:extLst>
          </p:cNvPr>
          <p:cNvSpPr txBox="1"/>
          <p:nvPr/>
        </p:nvSpPr>
        <p:spPr>
          <a:xfrm>
            <a:off x="6095999" y="5026816"/>
            <a:ext cx="1281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Operationalize ML 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32C400-3862-4451-B383-DA516B5484C3}"/>
              </a:ext>
            </a:extLst>
          </p:cNvPr>
          <p:cNvSpPr txBox="1"/>
          <p:nvPr/>
        </p:nvSpPr>
        <p:spPr>
          <a:xfrm>
            <a:off x="2878170" y="3543412"/>
            <a:ext cx="21460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Copy data to blob storage</a:t>
            </a:r>
            <a:br>
              <a:rPr lang="en-US" sz="1000" dirty="0"/>
            </a:br>
            <a:r>
              <a:rPr lang="en-US" sz="1000" dirty="0"/>
              <a:t>Execute Databricks Notebook for batch scoring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154204" y="270104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Integration Runtime</a:t>
            </a:r>
            <a:br>
              <a:rPr lang="en-US" sz="1000" dirty="0"/>
            </a:br>
            <a:r>
              <a:rPr lang="en-US" sz="1000" dirty="0"/>
              <a:t>Move on-premises data to Azure Storage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5C17BB-0A9B-49E3-BD77-B002AE6936CE}"/>
              </a:ext>
            </a:extLst>
          </p:cNvPr>
          <p:cNvCxnSpPr>
            <a:cxnSpLocks/>
          </p:cNvCxnSpPr>
          <p:nvPr/>
        </p:nvCxnSpPr>
        <p:spPr>
          <a:xfrm flipH="1">
            <a:off x="8673083" y="1081982"/>
            <a:ext cx="1200170" cy="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7608820-8161-4AE6-8602-923C28A2C42B}"/>
              </a:ext>
            </a:extLst>
          </p:cNvPr>
          <p:cNvSpPr txBox="1"/>
          <p:nvPr/>
        </p:nvSpPr>
        <p:spPr>
          <a:xfrm>
            <a:off x="7660176" y="1489648"/>
            <a:ext cx="135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SQL Database</a:t>
            </a:r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A8FC8E-6331-42AB-AB9E-388CB0833E23}"/>
              </a:ext>
            </a:extLst>
          </p:cNvPr>
          <p:cNvGrpSpPr/>
          <p:nvPr/>
        </p:nvGrpSpPr>
        <p:grpSpPr>
          <a:xfrm>
            <a:off x="841526" y="4795500"/>
            <a:ext cx="1352348" cy="1088997"/>
            <a:chOff x="841526" y="4759808"/>
            <a:chExt cx="1352348" cy="108899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C7D8724-4E88-413E-A094-5D241CA6D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27555" y="4759808"/>
              <a:ext cx="780290" cy="78029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162AB6-6F2F-4DF1-BDCE-4D9A1C83D751}"/>
                </a:ext>
              </a:extLst>
            </p:cNvPr>
            <p:cNvSpPr txBox="1"/>
            <p:nvPr/>
          </p:nvSpPr>
          <p:spPr>
            <a:xfrm>
              <a:off x="841526" y="5541028"/>
              <a:ext cx="1352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Monitor</a:t>
              </a:r>
              <a:endParaRPr lang="en-US" sz="10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32E67C-AF73-4DD0-B47E-E24142A4E337}"/>
              </a:ext>
            </a:extLst>
          </p:cNvPr>
          <p:cNvGrpSpPr/>
          <p:nvPr/>
        </p:nvGrpSpPr>
        <p:grpSpPr>
          <a:xfrm>
            <a:off x="2215379" y="4795500"/>
            <a:ext cx="1352348" cy="1088067"/>
            <a:chOff x="2215379" y="4759808"/>
            <a:chExt cx="1352348" cy="108806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3110F5A-A31C-4EA5-A301-89FA8C2F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502935" y="4759808"/>
              <a:ext cx="780290" cy="78029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772A2B-15BE-4BF5-988B-BC4CC1C66855}"/>
                </a:ext>
              </a:extLst>
            </p:cNvPr>
            <p:cNvSpPr txBox="1"/>
            <p:nvPr/>
          </p:nvSpPr>
          <p:spPr>
            <a:xfrm>
              <a:off x="2215379" y="5540098"/>
              <a:ext cx="1352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Key Vault</a:t>
              </a:r>
              <a:endParaRPr lang="en-US" sz="10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A658C7-F14E-46A2-ADC3-CB85D65E1DCB}"/>
              </a:ext>
            </a:extLst>
          </p:cNvPr>
          <p:cNvGrpSpPr/>
          <p:nvPr/>
        </p:nvGrpSpPr>
        <p:grpSpPr>
          <a:xfrm>
            <a:off x="3833568" y="1612891"/>
            <a:ext cx="1210785" cy="1084310"/>
            <a:chOff x="3833568" y="1612891"/>
            <a:chExt cx="1210785" cy="10843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3833568" y="238942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06CE3298-F965-484B-953B-E27D8DDBF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054832" y="1612891"/>
              <a:ext cx="790215" cy="79021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1D8B4F-7393-4DD8-96D6-CC2415D04E01}"/>
              </a:ext>
            </a:extLst>
          </p:cNvPr>
          <p:cNvGrpSpPr/>
          <p:nvPr/>
        </p:nvGrpSpPr>
        <p:grpSpPr>
          <a:xfrm>
            <a:off x="7855690" y="2831893"/>
            <a:ext cx="1210785" cy="1581397"/>
            <a:chOff x="7855690" y="2831893"/>
            <a:chExt cx="1210785" cy="15813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0B28BF-57C7-4608-94B4-E7E665B4F52D}"/>
                </a:ext>
              </a:extLst>
            </p:cNvPr>
            <p:cNvSpPr txBox="1"/>
            <p:nvPr/>
          </p:nvSpPr>
          <p:spPr>
            <a:xfrm>
              <a:off x="7855690" y="3582293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08892ACD-88B5-47CF-ABA5-E744A5399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100136" y="2831893"/>
              <a:ext cx="751057" cy="751057"/>
            </a:xfrm>
            <a:prstGeom prst="rect">
              <a:avLst/>
            </a:prstGeom>
          </p:spPr>
        </p:pic>
      </p:grpSp>
      <p:pic>
        <p:nvPicPr>
          <p:cNvPr id="63" name="Graphic 62">
            <a:extLst>
              <a:ext uri="{FF2B5EF4-FFF2-40B4-BE49-F238E27FC236}">
                <a16:creationId xmlns:a16="http://schemas.microsoft.com/office/drawing/2014/main" id="{D52DBC70-416C-4352-95F2-41E93B0908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767525" y="4278920"/>
            <a:ext cx="806182" cy="80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5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42418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Machine learning model</a:t>
            </a:r>
          </a:p>
          <a:p>
            <a:endParaRPr lang="en-US" sz="3200" dirty="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5CEB8B-4653-4BE8-90E6-9EDB15526C14}"/>
              </a:ext>
            </a:extLst>
          </p:cNvPr>
          <p:cNvGrpSpPr/>
          <p:nvPr/>
        </p:nvGrpSpPr>
        <p:grpSpPr>
          <a:xfrm>
            <a:off x="1015679" y="1654982"/>
            <a:ext cx="10712337" cy="4541091"/>
            <a:chOff x="1190137" y="2003898"/>
            <a:chExt cx="10712337" cy="454109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36D2A-B3F0-4036-ABAE-28B451253975}"/>
                </a:ext>
              </a:extLst>
            </p:cNvPr>
            <p:cNvGrpSpPr/>
            <p:nvPr/>
          </p:nvGrpSpPr>
          <p:grpSpPr>
            <a:xfrm>
              <a:off x="1190137" y="2483285"/>
              <a:ext cx="3202926" cy="2962190"/>
              <a:chOff x="6009538" y="1570780"/>
              <a:chExt cx="1210785" cy="1119781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EEF4C0C4-4E10-4CAC-A098-9218F4B90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63013" y="1570780"/>
                <a:ext cx="838079" cy="83807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49089F3-B8D0-4348-A961-E96C640AC0E5}"/>
                  </a:ext>
                </a:extLst>
              </p:cNvPr>
              <p:cNvSpPr txBox="1"/>
              <p:nvPr/>
            </p:nvSpPr>
            <p:spPr>
              <a:xfrm>
                <a:off x="6009538" y="2376424"/>
                <a:ext cx="1210785" cy="31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Azure Databricks Workspace</a:t>
                </a:r>
                <a:endParaRPr lang="en-US" sz="1400" dirty="0"/>
              </a:p>
            </p:txBody>
          </p:sp>
        </p:grp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D7EF0454-6342-452B-A3B8-C7F6914F688B}"/>
                </a:ext>
              </a:extLst>
            </p:cNvPr>
            <p:cNvSpPr/>
            <p:nvPr/>
          </p:nvSpPr>
          <p:spPr>
            <a:xfrm rot="16200000">
              <a:off x="5400989" y="2309640"/>
              <a:ext cx="801353" cy="2564284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/>
                <a:t>Spark SQL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EEF2B1-62D9-44E8-A6A2-7C1E33D6445C}"/>
                </a:ext>
              </a:extLst>
            </p:cNvPr>
            <p:cNvGrpSpPr/>
            <p:nvPr/>
          </p:nvGrpSpPr>
          <p:grpSpPr>
            <a:xfrm>
              <a:off x="8033955" y="2003898"/>
              <a:ext cx="2844249" cy="3093395"/>
              <a:chOff x="7672953" y="1867711"/>
              <a:chExt cx="2844249" cy="309339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810591-4F56-4BB4-8833-36E0F22C0A34}"/>
                  </a:ext>
                </a:extLst>
              </p:cNvPr>
              <p:cNvSpPr/>
              <p:nvPr/>
            </p:nvSpPr>
            <p:spPr bwMode="auto">
              <a:xfrm>
                <a:off x="7963287" y="1867711"/>
                <a:ext cx="2163208" cy="309339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F9782A98-B7BE-44EF-927D-A21011C10F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72953" y="1990398"/>
                <a:ext cx="2844249" cy="2844249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4BD590-6802-4E49-9986-F64CCB87498D}"/>
                </a:ext>
              </a:extLst>
            </p:cNvPr>
            <p:cNvSpPr txBox="1"/>
            <p:nvPr/>
          </p:nvSpPr>
          <p:spPr>
            <a:xfrm>
              <a:off x="4624962" y="2801136"/>
              <a:ext cx="208525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Prepare Data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4A644346-AC7C-4BF3-A981-5A7EB202D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7622" y="3796882"/>
              <a:ext cx="1237182" cy="123718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A6B23E-EF6F-4A9F-B709-03BF0D9244EF}"/>
                </a:ext>
              </a:extLst>
            </p:cNvPr>
            <p:cNvSpPr txBox="1"/>
            <p:nvPr/>
          </p:nvSpPr>
          <p:spPr>
            <a:xfrm>
              <a:off x="6909312" y="5175383"/>
              <a:ext cx="4993162" cy="1369606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Spark </a:t>
              </a:r>
              <a:r>
                <a:rPr lang="en-US" sz="24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MLlib</a:t>
              </a: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two-class logistic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regression model created and </a:t>
              </a:r>
              <a:b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</a:b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trained within Databricks notebook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5280F6-CCCB-4922-9EAF-6DA2086DF9C7}"/>
              </a:ext>
            </a:extLst>
          </p:cNvPr>
          <p:cNvGrpSpPr/>
          <p:nvPr/>
        </p:nvGrpSpPr>
        <p:grpSpPr>
          <a:xfrm>
            <a:off x="6909350" y="820945"/>
            <a:ext cx="1589986" cy="1589985"/>
            <a:chOff x="5637603" y="367300"/>
            <a:chExt cx="2216996" cy="221699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1A0886-CF61-4C54-A390-24FC7ECEB077}"/>
                </a:ext>
              </a:extLst>
            </p:cNvPr>
            <p:cNvSpPr/>
            <p:nvPr/>
          </p:nvSpPr>
          <p:spPr bwMode="auto">
            <a:xfrm>
              <a:off x="5637603" y="367300"/>
              <a:ext cx="2216996" cy="2216995"/>
            </a:xfrm>
            <a:prstGeom prst="ellipse">
              <a:avLst/>
            </a:prstGeom>
            <a:solidFill>
              <a:srgbClr val="FFFFFF">
                <a:alpha val="89804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42B2790-7E0E-4332-93E0-42932BF28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20932" y="625718"/>
              <a:ext cx="1670146" cy="1670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02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B82A25B-4290-4F26-B6A0-DE277E58056F}"/>
              </a:ext>
            </a:extLst>
          </p:cNvPr>
          <p:cNvSpPr txBox="1"/>
          <p:nvPr/>
        </p:nvSpPr>
        <p:spPr>
          <a:xfrm>
            <a:off x="4885215" y="3360468"/>
            <a:ext cx="121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Blob Storage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97523E-2B0E-491F-8BC1-84B9A489E2CE}"/>
              </a:ext>
            </a:extLst>
          </p:cNvPr>
          <p:cNvSpPr txBox="1"/>
          <p:nvPr/>
        </p:nvSpPr>
        <p:spPr>
          <a:xfrm>
            <a:off x="2414680" y="3406635"/>
            <a:ext cx="121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 Factory</a:t>
            </a:r>
            <a:endParaRPr lang="en-US" sz="10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cxnSpLocks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245FCA-1C32-4544-BBAC-1953D513ECFF}"/>
              </a:ext>
            </a:extLst>
          </p:cNvPr>
          <p:cNvCxnSpPr>
            <a:cxnSpLocks/>
          </p:cNvCxnSpPr>
          <p:nvPr/>
        </p:nvCxnSpPr>
        <p:spPr>
          <a:xfrm>
            <a:off x="3410218" y="2957323"/>
            <a:ext cx="16902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39CCB79-F678-4304-A982-D5D7B7291780}"/>
              </a:ext>
            </a:extLst>
          </p:cNvPr>
          <p:cNvSpPr txBox="1"/>
          <p:nvPr/>
        </p:nvSpPr>
        <p:spPr>
          <a:xfrm>
            <a:off x="1282723" y="1241148"/>
            <a:ext cx="16048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Install Integration Runtime</a:t>
            </a:r>
            <a:br>
              <a:rPr lang="en-US" sz="1000" dirty="0"/>
            </a:br>
            <a:r>
              <a:rPr lang="en-US" sz="1000" dirty="0"/>
              <a:t>to move on-premises data to Azure Storage</a:t>
            </a:r>
          </a:p>
        </p:txBody>
      </p:sp>
      <p:pic>
        <p:nvPicPr>
          <p:cNvPr id="3" name="Graphic 2" descr="Daily Calendar">
            <a:extLst>
              <a:ext uri="{FF2B5EF4-FFF2-40B4-BE49-F238E27FC236}">
                <a16:creationId xmlns:a16="http://schemas.microsoft.com/office/drawing/2014/main" id="{C02045C3-83CE-4077-8328-3DF534D83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7999" y="2233275"/>
            <a:ext cx="667806" cy="66780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0A55B68-B3C3-4088-9D76-2D5363C62E2F}"/>
              </a:ext>
            </a:extLst>
          </p:cNvPr>
          <p:cNvSpPr txBox="1"/>
          <p:nvPr/>
        </p:nvSpPr>
        <p:spPr>
          <a:xfrm>
            <a:off x="3638875" y="3013566"/>
            <a:ext cx="12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Monthly copy activity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3070713" y="372675"/>
            <a:ext cx="2362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Data Loading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165CAC5-F277-4312-A954-6E00FF1B0F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1034" y="2610911"/>
            <a:ext cx="838079" cy="838079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CA02173-4165-415D-BB75-A321D1A91C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13873" y="2634842"/>
            <a:ext cx="790215" cy="7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66ED89-C516-4F26-84C9-CB43A7B39DB1}"/>
              </a:ext>
            </a:extLst>
          </p:cNvPr>
          <p:cNvGrpSpPr/>
          <p:nvPr/>
        </p:nvGrpSpPr>
        <p:grpSpPr>
          <a:xfrm>
            <a:off x="155135" y="1530616"/>
            <a:ext cx="1210785" cy="1204678"/>
            <a:chOff x="131685" y="2924175"/>
            <a:chExt cx="1210785" cy="12046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10E17D-0A67-4173-BB0B-7C340757CF21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7" name="Graphic 6" descr="Contract">
                <a:extLst>
                  <a:ext uri="{FF2B5EF4-FFF2-40B4-BE49-F238E27FC236}">
                    <a16:creationId xmlns:a16="http://schemas.microsoft.com/office/drawing/2014/main" id="{45193962-FA9D-45F1-9030-657E4D96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8" name="Graphic 7" descr="Paperclip">
                <a:extLst>
                  <a:ext uri="{FF2B5EF4-FFF2-40B4-BE49-F238E27FC236}">
                    <a16:creationId xmlns:a16="http://schemas.microsoft.com/office/drawing/2014/main" id="{B726B271-4551-44E8-B230-FB7171E64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7CF43B-C71C-4E49-BA66-4F586D1E53EA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7D0470-8EE9-4755-BF06-A88087A562D9}"/>
              </a:ext>
            </a:extLst>
          </p:cNvPr>
          <p:cNvGrpSpPr/>
          <p:nvPr/>
        </p:nvGrpSpPr>
        <p:grpSpPr>
          <a:xfrm>
            <a:off x="164056" y="3973203"/>
            <a:ext cx="1210785" cy="1420122"/>
            <a:chOff x="131685" y="2924175"/>
            <a:chExt cx="1210785" cy="1420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5A490E-F7CA-411B-910F-13BC62A6A0BC}"/>
                </a:ext>
              </a:extLst>
            </p:cNvPr>
            <p:cNvGrpSpPr/>
            <p:nvPr/>
          </p:nvGrpSpPr>
          <p:grpSpPr>
            <a:xfrm>
              <a:off x="475528" y="2924175"/>
              <a:ext cx="526080" cy="527570"/>
              <a:chOff x="964212" y="2605826"/>
              <a:chExt cx="914400" cy="916988"/>
            </a:xfrm>
          </p:grpSpPr>
          <p:pic>
            <p:nvPicPr>
              <p:cNvPr id="12" name="Graphic 11" descr="Contract">
                <a:extLst>
                  <a:ext uri="{FF2B5EF4-FFF2-40B4-BE49-F238E27FC236}">
                    <a16:creationId xmlns:a16="http://schemas.microsoft.com/office/drawing/2014/main" id="{B9DCCB8B-4695-4BB8-B169-0884BD771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4212" y="2608415"/>
                <a:ext cx="914400" cy="914399"/>
              </a:xfrm>
              <a:prstGeom prst="rect">
                <a:avLst/>
              </a:prstGeom>
            </p:spPr>
          </p:pic>
          <p:pic>
            <p:nvPicPr>
              <p:cNvPr id="13" name="Graphic 12" descr="Paperclip">
                <a:extLst>
                  <a:ext uri="{FF2B5EF4-FFF2-40B4-BE49-F238E27FC236}">
                    <a16:creationId xmlns:a16="http://schemas.microsoft.com/office/drawing/2014/main" id="{6B30BE3C-0F5B-4875-824E-A77D5E850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8823" y="2605826"/>
                <a:ext cx="459789" cy="45978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D44E87-BAAB-4123-889B-CD35E54B7CD8}"/>
                </a:ext>
              </a:extLst>
            </p:cNvPr>
            <p:cNvSpPr txBox="1"/>
            <p:nvPr/>
          </p:nvSpPr>
          <p:spPr>
            <a:xfrm>
              <a:off x="131685" y="3451745"/>
              <a:ext cx="1210785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Historical Airport Weather Data</a:t>
              </a:r>
              <a:endParaRPr lang="en-US" sz="1100" dirty="0"/>
            </a:p>
            <a:p>
              <a:pPr algn="ctr"/>
              <a:r>
                <a:rPr lang="en-US" sz="1000" dirty="0"/>
                <a:t>(CSV Files)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B82A25B-4290-4F26-B6A0-DE277E58056F}"/>
              </a:ext>
            </a:extLst>
          </p:cNvPr>
          <p:cNvSpPr txBox="1"/>
          <p:nvPr/>
        </p:nvSpPr>
        <p:spPr>
          <a:xfrm>
            <a:off x="2465320" y="3348643"/>
            <a:ext cx="1210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Blob Storage</a:t>
            </a:r>
            <a:endParaRPr lang="en-US" sz="1000" dirty="0"/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3608F0B2-755E-452D-B046-9F029265680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25058" y="1795146"/>
            <a:ext cx="1604870" cy="11621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615D7B35-A9F1-4983-B8CA-9D03DF1779AA}"/>
              </a:ext>
            </a:extLst>
          </p:cNvPr>
          <p:cNvCxnSpPr>
            <a:cxnSpLocks/>
          </p:cNvCxnSpPr>
          <p:nvPr/>
        </p:nvCxnSpPr>
        <p:spPr>
          <a:xfrm flipV="1">
            <a:off x="1025058" y="2957323"/>
            <a:ext cx="1604870" cy="139819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4661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Historical Data Preparation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84B40-08DC-4A62-AF7C-D30657F11569}"/>
              </a:ext>
            </a:extLst>
          </p:cNvPr>
          <p:cNvSpPr txBox="1"/>
          <p:nvPr/>
        </p:nvSpPr>
        <p:spPr>
          <a:xfrm>
            <a:off x="4070190" y="3336552"/>
            <a:ext cx="12107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Databricks</a:t>
            </a:r>
            <a:endParaRPr lang="en-US" sz="1100" dirty="0"/>
          </a:p>
          <a:p>
            <a:pPr algn="ctr"/>
            <a:r>
              <a:rPr lang="en-US" sz="1000" dirty="0"/>
              <a:t>(Spark SQL)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026AB-4E09-4B25-91D3-EE90D41ED150}"/>
              </a:ext>
            </a:extLst>
          </p:cNvPr>
          <p:cNvCxnSpPr>
            <a:cxnSpLocks/>
          </p:cNvCxnSpPr>
          <p:nvPr/>
        </p:nvCxnSpPr>
        <p:spPr>
          <a:xfrm>
            <a:off x="3460858" y="2945498"/>
            <a:ext cx="828751" cy="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4032807" y="2105298"/>
            <a:ext cx="19280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Explore &amp; prepare data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E86C776-4C65-4EF6-B175-01ED63239E71}"/>
              </a:ext>
            </a:extLst>
          </p:cNvPr>
          <p:cNvCxnSpPr>
            <a:stCxn id="31" idx="2"/>
            <a:endCxn id="26" idx="2"/>
          </p:cNvCxnSpPr>
          <p:nvPr/>
        </p:nvCxnSpPr>
        <p:spPr>
          <a:xfrm rot="5400000" flipH="1">
            <a:off x="3694528" y="3032605"/>
            <a:ext cx="357240" cy="1604870"/>
          </a:xfrm>
          <a:prstGeom prst="curvedConnector3">
            <a:avLst>
              <a:gd name="adj1" fmla="val -1206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2838728" y="4700827"/>
            <a:ext cx="16747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Save prepared data</a:t>
            </a:r>
          </a:p>
          <a:p>
            <a:r>
              <a:rPr lang="en-US" sz="1300" i="1" dirty="0"/>
              <a:t>    back to storage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35C68B3-989C-4843-9127-5C877DA9E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8464" y="2638785"/>
            <a:ext cx="790215" cy="79021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A867F0F-28C6-4AFA-901A-0BB663E624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8288" y="2550652"/>
            <a:ext cx="838079" cy="8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2778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Model Creation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3FCCB0-F2CE-4127-A274-AC06931ECEA3}"/>
              </a:ext>
            </a:extLst>
          </p:cNvPr>
          <p:cNvGrpSpPr/>
          <p:nvPr/>
        </p:nvGrpSpPr>
        <p:grpSpPr>
          <a:xfrm>
            <a:off x="353584" y="1882461"/>
            <a:ext cx="7757918" cy="3030354"/>
            <a:chOff x="353584" y="1882461"/>
            <a:chExt cx="7757918" cy="30303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2A25B-4290-4F26-B6A0-DE277E58056F}"/>
                </a:ext>
              </a:extLst>
            </p:cNvPr>
            <p:cNvSpPr txBox="1"/>
            <p:nvPr/>
          </p:nvSpPr>
          <p:spPr>
            <a:xfrm>
              <a:off x="426127" y="3308182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84B40-08DC-4A62-AF7C-D30657F11569}"/>
                </a:ext>
              </a:extLst>
            </p:cNvPr>
            <p:cNvSpPr txBox="1"/>
            <p:nvPr/>
          </p:nvSpPr>
          <p:spPr>
            <a:xfrm>
              <a:off x="2605757" y="3295182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8A026AB-4E09-4B25-91D3-EE90D41ED150}"/>
                </a:ext>
              </a:extLst>
            </p:cNvPr>
            <p:cNvCxnSpPr>
              <a:cxnSpLocks/>
            </p:cNvCxnSpPr>
            <p:nvPr/>
          </p:nvCxnSpPr>
          <p:spPr>
            <a:xfrm>
              <a:off x="1421665" y="2905037"/>
              <a:ext cx="140351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41D7BB-7799-4BD8-8861-08917F5CA432}"/>
                </a:ext>
              </a:extLst>
            </p:cNvPr>
            <p:cNvSpPr txBox="1"/>
            <p:nvPr/>
          </p:nvSpPr>
          <p:spPr>
            <a:xfrm>
              <a:off x="1636912" y="4220318"/>
              <a:ext cx="266271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/>
                <a:t>1) Create and train machine learning</a:t>
              </a:r>
              <a:br>
                <a:rPr lang="en-US" sz="1300" i="1" dirty="0"/>
              </a:br>
              <a:r>
                <a:rPr lang="en-US" sz="1300" i="1" dirty="0"/>
                <a:t>     model from historical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C6412B-0A16-47E7-89B2-978A00414FCB}"/>
                </a:ext>
              </a:extLst>
            </p:cNvPr>
            <p:cNvSpPr txBox="1"/>
            <p:nvPr/>
          </p:nvSpPr>
          <p:spPr>
            <a:xfrm>
              <a:off x="4052978" y="1882461"/>
              <a:ext cx="256839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/>
                <a:t>2) Export trained model and store</a:t>
              </a:r>
              <a:br>
                <a:rPr lang="en-US" sz="1300" i="1" dirty="0"/>
              </a:br>
              <a:r>
                <a:rPr lang="en-US" sz="1300" i="1" dirty="0"/>
                <a:t>    within Azure Machine Learning</a:t>
              </a:r>
              <a:br>
                <a:rPr lang="en-US" sz="1300" i="1" dirty="0"/>
              </a:br>
              <a:r>
                <a:rPr lang="en-US" sz="1300" i="1" dirty="0"/>
                <a:t>    service workspace model registry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E539D0-E115-42C1-9D88-F5271D754985}"/>
                </a:ext>
              </a:extLst>
            </p:cNvPr>
            <p:cNvSpPr txBox="1"/>
            <p:nvPr/>
          </p:nvSpPr>
          <p:spPr>
            <a:xfrm>
              <a:off x="353584" y="1882461"/>
              <a:ext cx="213616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/>
                <a:t>0) Storage contains prepared</a:t>
              </a:r>
              <a:br>
                <a:rPr lang="en-US" sz="1300" i="1" dirty="0"/>
              </a:br>
              <a:r>
                <a:rPr lang="en-US" sz="1300" i="1" dirty="0"/>
                <a:t>     historical flight delay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D8D6F9-7590-409B-A63A-B4A1071AC81B}"/>
                </a:ext>
              </a:extLst>
            </p:cNvPr>
            <p:cNvSpPr txBox="1"/>
            <p:nvPr/>
          </p:nvSpPr>
          <p:spPr>
            <a:xfrm>
              <a:off x="4498827" y="3313425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6AA926D-0AD8-4AD9-BCFB-D035011E3BA0}"/>
                </a:ext>
              </a:extLst>
            </p:cNvPr>
            <p:cNvCxnSpPr>
              <a:cxnSpLocks/>
            </p:cNvCxnSpPr>
            <p:nvPr/>
          </p:nvCxnSpPr>
          <p:spPr>
            <a:xfrm>
              <a:off x="3532388" y="2905037"/>
              <a:ext cx="1446771" cy="1601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CD22BD-B646-4F6D-AD8C-2022E2BAB103}"/>
                </a:ext>
              </a:extLst>
            </p:cNvPr>
            <p:cNvSpPr txBox="1"/>
            <p:nvPr/>
          </p:nvSpPr>
          <p:spPr>
            <a:xfrm>
              <a:off x="6900717" y="329687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794593C-6D62-4660-B3B9-2461070B411B}"/>
                </a:ext>
              </a:extLst>
            </p:cNvPr>
            <p:cNvCxnSpPr>
              <a:cxnSpLocks/>
            </p:cNvCxnSpPr>
            <p:nvPr/>
          </p:nvCxnSpPr>
          <p:spPr>
            <a:xfrm>
              <a:off x="5579007" y="2921050"/>
              <a:ext cx="1536957" cy="34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3DCA8F-F570-4A53-AFFE-1714C69AA124}"/>
                </a:ext>
              </a:extLst>
            </p:cNvPr>
            <p:cNvSpPr txBox="1"/>
            <p:nvPr/>
          </p:nvSpPr>
          <p:spPr>
            <a:xfrm>
              <a:off x="5646981" y="4220318"/>
              <a:ext cx="2352695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/>
                <a:t>3) Deploy model using Azure ML</a:t>
              </a:r>
              <a:br>
                <a:rPr lang="en-US" sz="1300" i="1" dirty="0"/>
              </a:br>
              <a:r>
                <a:rPr lang="en-US" sz="1300" i="1" dirty="0"/>
                <a:t>     service to a container hosted</a:t>
              </a:r>
              <a:br>
                <a:rPr lang="en-US" sz="1300" i="1" dirty="0"/>
              </a:br>
              <a:r>
                <a:rPr lang="en-US" sz="1300" i="1" dirty="0"/>
                <a:t>     in Azure Kubernetes Service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F43D0B5-1D0D-4CA9-937B-A563B90C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0681" y="2563336"/>
              <a:ext cx="751276" cy="751276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C1D446F-6BEF-4C92-9928-CE906F7F4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47915" y="2560824"/>
              <a:ext cx="806182" cy="806182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E22C9D5C-1450-4C28-9CA6-51F52BDA6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32394" y="2560824"/>
              <a:ext cx="751057" cy="751057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7385AB27-2CAC-437D-90D8-4CA9399BA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5020" y="2541244"/>
              <a:ext cx="790215" cy="79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6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18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On-Demand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939341" y="1378967"/>
            <a:ext cx="218226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Query for weather forecast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1625311" y="3909094"/>
            <a:ext cx="211993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Query for delay prediction</a:t>
            </a:r>
            <a:br>
              <a:rPr lang="en-US" sz="1300" i="1" dirty="0"/>
            </a:br>
            <a:r>
              <a:rPr lang="en-US" sz="1300" i="1" dirty="0"/>
              <a:t>     providing weather</a:t>
            </a:r>
            <a:br>
              <a:rPr lang="en-US" sz="1300" i="1" dirty="0"/>
            </a:br>
            <a:r>
              <a:rPr lang="en-US" sz="1300" i="1" dirty="0"/>
              <a:t>     forecast &amp; flight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CD22BD-B646-4F6D-AD8C-2022E2BAB103}"/>
              </a:ext>
            </a:extLst>
          </p:cNvPr>
          <p:cNvSpPr txBox="1"/>
          <p:nvPr/>
        </p:nvSpPr>
        <p:spPr>
          <a:xfrm>
            <a:off x="3865251" y="4186093"/>
            <a:ext cx="121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Containerized AI Services</a:t>
            </a:r>
            <a:endParaRPr lang="en-US" sz="1100" dirty="0"/>
          </a:p>
          <a:p>
            <a:pPr algn="ctr"/>
            <a:r>
              <a:rPr lang="en-US" sz="1000" dirty="0"/>
              <a:t>Flight Delay Predictions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76E074-82F3-43C7-B956-B71720BF31BA}"/>
              </a:ext>
            </a:extLst>
          </p:cNvPr>
          <p:cNvSpPr txBox="1"/>
          <p:nvPr/>
        </p:nvSpPr>
        <p:spPr>
          <a:xfrm>
            <a:off x="350654" y="3355853"/>
            <a:ext cx="121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Flight Delays Web Portal</a:t>
            </a:r>
            <a:endParaRPr lang="en-US" sz="10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6BDBF9-1481-4007-9F6C-D1E003DFCB23}"/>
              </a:ext>
            </a:extLst>
          </p:cNvPr>
          <p:cNvGrpSpPr/>
          <p:nvPr/>
        </p:nvGrpSpPr>
        <p:grpSpPr>
          <a:xfrm>
            <a:off x="3865252" y="1306360"/>
            <a:ext cx="1210785" cy="1428576"/>
            <a:chOff x="6881921" y="5047071"/>
            <a:chExt cx="1210785" cy="1428576"/>
          </a:xfrm>
        </p:grpSpPr>
        <p:pic>
          <p:nvPicPr>
            <p:cNvPr id="41" name="Graphic 40" descr="Partial Sun">
              <a:extLst>
                <a:ext uri="{FF2B5EF4-FFF2-40B4-BE49-F238E27FC236}">
                  <a16:creationId xmlns:a16="http://schemas.microsoft.com/office/drawing/2014/main" id="{7D6FB832-634B-4720-ACE5-2091B0599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2746D7-EAA6-4E5B-86A9-2CE8399C3152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346192" y="1752636"/>
            <a:ext cx="2678178" cy="1152401"/>
          </a:xfrm>
          <a:prstGeom prst="bentConnector3">
            <a:avLst>
              <a:gd name="adj1" fmla="val 6264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</p:cNvCxnSpPr>
          <p:nvPr/>
        </p:nvCxnSpPr>
        <p:spPr>
          <a:xfrm>
            <a:off x="1346192" y="2905037"/>
            <a:ext cx="2734306" cy="908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C125B987-C80D-47C6-A6A1-022C797DE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967" y="2490924"/>
            <a:ext cx="828225" cy="8282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3EF3190-1775-4948-B02D-EFD8C18C6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21605" y="3438162"/>
            <a:ext cx="751057" cy="7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7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72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Visualizing Bulk Delay Predictions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1D7BB-7799-4BD8-8861-08917F5CA432}"/>
              </a:ext>
            </a:extLst>
          </p:cNvPr>
          <p:cNvSpPr txBox="1"/>
          <p:nvPr/>
        </p:nvSpPr>
        <p:spPr>
          <a:xfrm>
            <a:off x="1733552" y="1813356"/>
            <a:ext cx="20688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1) Load Power BI embedded</a:t>
            </a:r>
            <a:br>
              <a:rPr lang="en-US" sz="1300" i="1" dirty="0"/>
            </a:br>
            <a:r>
              <a:rPr lang="en-US" sz="1300" i="1" dirty="0"/>
              <a:t>     report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6412B-0A16-47E7-89B2-978A00414FCB}"/>
              </a:ext>
            </a:extLst>
          </p:cNvPr>
          <p:cNvSpPr txBox="1"/>
          <p:nvPr/>
        </p:nvSpPr>
        <p:spPr>
          <a:xfrm>
            <a:off x="5482550" y="1813356"/>
            <a:ext cx="177574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2) Report uses Power BI</a:t>
            </a:r>
            <a:br>
              <a:rPr lang="en-US" sz="1300" i="1" dirty="0"/>
            </a:br>
            <a:r>
              <a:rPr lang="en-US" sz="1300" i="1" dirty="0"/>
              <a:t>     Direct Query against</a:t>
            </a:r>
            <a:br>
              <a:rPr lang="en-US" sz="1300" i="1" dirty="0"/>
            </a:br>
            <a:r>
              <a:rPr lang="en-US" sz="1300" i="1" dirty="0"/>
              <a:t>     source and caches 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76E074-82F3-43C7-B956-B71720BF31BA}"/>
              </a:ext>
            </a:extLst>
          </p:cNvPr>
          <p:cNvSpPr txBox="1"/>
          <p:nvPr/>
        </p:nvSpPr>
        <p:spPr>
          <a:xfrm>
            <a:off x="350654" y="3355853"/>
            <a:ext cx="121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Flight Delays Web Portal</a:t>
            </a:r>
            <a:endParaRPr lang="en-US" sz="10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EFF4AB0-ED7F-4E09-98FD-5079328D4DA0}"/>
              </a:ext>
            </a:extLst>
          </p:cNvPr>
          <p:cNvCxnSpPr>
            <a:cxnSpLocks/>
          </p:cNvCxnSpPr>
          <p:nvPr/>
        </p:nvCxnSpPr>
        <p:spPr>
          <a:xfrm flipV="1">
            <a:off x="1346192" y="2224094"/>
            <a:ext cx="2456196" cy="680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69325CF-68FE-4690-8C1A-46F5FA7D6C9D}"/>
              </a:ext>
            </a:extLst>
          </p:cNvPr>
          <p:cNvCxnSpPr>
            <a:cxnSpLocks/>
          </p:cNvCxnSpPr>
          <p:nvPr/>
        </p:nvCxnSpPr>
        <p:spPr>
          <a:xfrm>
            <a:off x="4582678" y="2224094"/>
            <a:ext cx="1688215" cy="750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27FBBC-36BD-4684-BD8C-03E64028942E}"/>
              </a:ext>
            </a:extLst>
          </p:cNvPr>
          <p:cNvSpPr txBox="1"/>
          <p:nvPr/>
        </p:nvSpPr>
        <p:spPr>
          <a:xfrm>
            <a:off x="3587139" y="2632703"/>
            <a:ext cx="131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Visualize Delay Predictions on a Map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488957-E04F-4C3E-A108-6E41CA430BE9}"/>
              </a:ext>
            </a:extLst>
          </p:cNvPr>
          <p:cNvSpPr txBox="1"/>
          <p:nvPr/>
        </p:nvSpPr>
        <p:spPr>
          <a:xfrm>
            <a:off x="5941098" y="3377698"/>
            <a:ext cx="135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Azure SQL Database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C306C4-F8F1-48B6-9267-336C0CC8579A}"/>
              </a:ext>
            </a:extLst>
          </p:cNvPr>
          <p:cNvSpPr txBox="1"/>
          <p:nvPr/>
        </p:nvSpPr>
        <p:spPr>
          <a:xfrm>
            <a:off x="5639392" y="4004793"/>
            <a:ext cx="195803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i="1" dirty="0"/>
              <a:t>Storage contains historical</a:t>
            </a:r>
            <a:br>
              <a:rPr lang="en-US" sz="1300" i="1" dirty="0"/>
            </a:br>
            <a:r>
              <a:rPr lang="en-US" sz="1300" i="1" dirty="0"/>
              <a:t>flight delay data and bulk</a:t>
            </a:r>
            <a:br>
              <a:rPr lang="en-US" sz="1300" i="1" dirty="0"/>
            </a:br>
            <a:r>
              <a:rPr lang="en-US" sz="1300" i="1" dirty="0"/>
              <a:t>delay predictions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DE08A5F3-8EA4-4516-87B3-5371D1BFD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67" y="2490924"/>
            <a:ext cx="828225" cy="8282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9D6D852-E456-40FA-AC61-2DEB6BDCC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7127" y="2630975"/>
            <a:ext cx="780290" cy="78029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43AAB58-090E-4998-8BA3-9553A4E92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4015" y="1866263"/>
            <a:ext cx="738663" cy="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6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243733" y="344606"/>
            <a:ext cx="5729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Visualizing Bulk Delay Predictions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06D6FA-6F4D-4241-9821-6865597D8831}"/>
              </a:ext>
            </a:extLst>
          </p:cNvPr>
          <p:cNvGrpSpPr/>
          <p:nvPr/>
        </p:nvGrpSpPr>
        <p:grpSpPr>
          <a:xfrm>
            <a:off x="1843861" y="1334063"/>
            <a:ext cx="7389628" cy="4189874"/>
            <a:chOff x="1843861" y="1334063"/>
            <a:chExt cx="7389628" cy="41898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C6412B-0A16-47E7-89B2-978A00414FCB}"/>
                </a:ext>
              </a:extLst>
            </p:cNvPr>
            <p:cNvSpPr txBox="1"/>
            <p:nvPr/>
          </p:nvSpPr>
          <p:spPr>
            <a:xfrm>
              <a:off x="1843861" y="4631385"/>
              <a:ext cx="2072042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/>
                <a:t>Notebook uses a JDBC</a:t>
              </a:r>
            </a:p>
            <a:p>
              <a:r>
                <a:rPr lang="en-US" sz="1300" i="1" dirty="0"/>
                <a:t>connection to SQL Database</a:t>
              </a:r>
              <a:br>
                <a:rPr lang="en-US" sz="1300" i="1" dirty="0"/>
              </a:br>
              <a:r>
                <a:rPr lang="en-US" sz="1300" i="1" dirty="0"/>
                <a:t>to write bulk delay</a:t>
              </a:r>
              <a:br>
                <a:rPr lang="en-US" sz="1300" i="1" dirty="0"/>
              </a:br>
              <a:r>
                <a:rPr lang="en-US" sz="1300" i="1" dirty="0"/>
                <a:t>predictions</a:t>
              </a: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369325CF-68FE-4690-8C1A-46F5FA7D6C9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66705" y="2554293"/>
              <a:ext cx="1170616" cy="10507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27FBBC-36BD-4684-BD8C-03E64028942E}"/>
                </a:ext>
              </a:extLst>
            </p:cNvPr>
            <p:cNvSpPr txBox="1"/>
            <p:nvPr/>
          </p:nvSpPr>
          <p:spPr>
            <a:xfrm>
              <a:off x="7922072" y="2962902"/>
              <a:ext cx="13114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Visualize Delay Predictions on a Map</a:t>
              </a:r>
              <a:endParaRPr 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488957-E04F-4C3E-A108-6E41CA430BE9}"/>
                </a:ext>
              </a:extLst>
            </p:cNvPr>
            <p:cNvSpPr txBox="1"/>
            <p:nvPr/>
          </p:nvSpPr>
          <p:spPr>
            <a:xfrm>
              <a:off x="5953798" y="4008464"/>
              <a:ext cx="1352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SQL Database</a:t>
              </a:r>
              <a:endParaRPr lang="en-US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C306C4-F8F1-48B6-9267-336C0CC8579A}"/>
                </a:ext>
              </a:extLst>
            </p:cNvPr>
            <p:cNvSpPr txBox="1"/>
            <p:nvPr/>
          </p:nvSpPr>
          <p:spPr>
            <a:xfrm>
              <a:off x="5652092" y="4635559"/>
              <a:ext cx="1958037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/>
                <a:t>Storage contains historical</a:t>
              </a:r>
              <a:br>
                <a:rPr lang="en-US" sz="1300" i="1" dirty="0"/>
              </a:br>
              <a:r>
                <a:rPr lang="en-US" sz="1300" i="1" dirty="0"/>
                <a:t>flight delay data and bulk</a:t>
              </a:r>
              <a:br>
                <a:rPr lang="en-US" sz="1300" i="1" dirty="0"/>
              </a:br>
              <a:r>
                <a:rPr lang="en-US" sz="1300" i="1" dirty="0"/>
                <a:t>delay predictions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E18EE8-658A-47C0-B5CD-05CAD21FBA8C}"/>
                </a:ext>
              </a:extLst>
            </p:cNvPr>
            <p:cNvSpPr txBox="1"/>
            <p:nvPr/>
          </p:nvSpPr>
          <p:spPr>
            <a:xfrm>
              <a:off x="1897578" y="4004396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</p:txBody>
        </p:sp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98D17985-8327-4C9B-BECD-6A9E5D983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0562" y="3605025"/>
              <a:ext cx="3383031" cy="30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D3CF257-F9CB-43E6-AA34-E2881C15D22D}"/>
                </a:ext>
              </a:extLst>
            </p:cNvPr>
            <p:cNvGrpSpPr/>
            <p:nvPr/>
          </p:nvGrpSpPr>
          <p:grpSpPr>
            <a:xfrm>
              <a:off x="3915903" y="1334063"/>
              <a:ext cx="1352348" cy="1088067"/>
              <a:chOff x="2215379" y="4759808"/>
              <a:chExt cx="1352348" cy="1088067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4DE99718-8B4F-4166-B68D-32C6FEBB8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2935" y="4759808"/>
                <a:ext cx="780290" cy="78029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AEA2D9-9211-4AB2-9822-E7AADBA88C58}"/>
                  </a:ext>
                </a:extLst>
              </p:cNvPr>
              <p:cNvSpPr txBox="1"/>
              <p:nvPr/>
            </p:nvSpPr>
            <p:spPr>
              <a:xfrm>
                <a:off x="2215379" y="5540098"/>
                <a:ext cx="13523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Key Vault</a:t>
                </a:r>
                <a:endParaRPr lang="en-US" sz="1000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B0B4F9-2862-491E-9EF7-A2FCC519F32D}"/>
                </a:ext>
              </a:extLst>
            </p:cNvPr>
            <p:cNvSpPr txBox="1"/>
            <p:nvPr/>
          </p:nvSpPr>
          <p:spPr>
            <a:xfrm>
              <a:off x="3583674" y="2455909"/>
              <a:ext cx="208935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i="1" dirty="0"/>
                <a:t>Key Vault-backed Databricks</a:t>
              </a:r>
              <a:br>
                <a:rPr lang="en-US" sz="1300" i="1" dirty="0"/>
              </a:br>
              <a:r>
                <a:rPr lang="en-US" sz="1300" i="1" dirty="0"/>
                <a:t>secret scope securely stores</a:t>
              </a:r>
              <a:br>
                <a:rPr lang="en-US" sz="1300" i="1" dirty="0"/>
              </a:br>
              <a:r>
                <a:rPr lang="en-US" sz="1300" i="1" dirty="0"/>
                <a:t>JDBC connection string and</a:t>
              </a:r>
              <a:br>
                <a:rPr lang="en-US" sz="1300" i="1" dirty="0"/>
              </a:br>
              <a:r>
                <a:rPr lang="en-US" sz="1300" i="1" dirty="0"/>
                <a:t>other secrets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6B09298-C769-47D3-8D8F-CB5739A08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73922" y="3236495"/>
              <a:ext cx="838079" cy="83807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BCCCCBD-ACD4-415D-99D2-2A7B1A96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35004" y="3236495"/>
              <a:ext cx="780290" cy="78029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F89C4B4-AAEF-4111-A021-DCB1BFEC0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61385" y="2178945"/>
              <a:ext cx="738663" cy="738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8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5898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Operationalizing machine learning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F367C19-DCEA-426D-BAD7-74580774C884}"/>
              </a:ext>
            </a:extLst>
          </p:cNvPr>
          <p:cNvGrpSpPr/>
          <p:nvPr/>
        </p:nvGrpSpPr>
        <p:grpSpPr>
          <a:xfrm>
            <a:off x="2959366" y="4001939"/>
            <a:ext cx="1210785" cy="1391574"/>
            <a:chOff x="2286161" y="1567237"/>
            <a:chExt cx="1210785" cy="1391574"/>
          </a:xfrm>
        </p:grpSpPr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09EA9803-830E-4D22-B8EF-00B693655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1091" y="1567237"/>
              <a:ext cx="838079" cy="83807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04A5668-9633-4D57-A42C-3F278DA182CE}"/>
                </a:ext>
              </a:extLst>
            </p:cNvPr>
            <p:cNvSpPr txBox="1"/>
            <p:nvPr/>
          </p:nvSpPr>
          <p:spPr>
            <a:xfrm>
              <a:off x="2286161" y="2435591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 Factory</a:t>
              </a:r>
              <a:endParaRPr lang="en-US" sz="10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0F3551-88C6-4A57-8ED1-A2A269E9C570}"/>
              </a:ext>
            </a:extLst>
          </p:cNvPr>
          <p:cNvGrpSpPr/>
          <p:nvPr/>
        </p:nvGrpSpPr>
        <p:grpSpPr>
          <a:xfrm>
            <a:off x="4526451" y="1884472"/>
            <a:ext cx="1210785" cy="1482752"/>
            <a:chOff x="6009538" y="1570780"/>
            <a:chExt cx="1210785" cy="1482752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3F767747-F07B-46F9-8515-203B64B0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63013" y="1570780"/>
              <a:ext cx="838079" cy="838079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2E4A36-6D1A-4E35-9B33-76CD1E247C0A}"/>
                </a:ext>
              </a:extLst>
            </p:cNvPr>
            <p:cNvSpPr txBox="1"/>
            <p:nvPr/>
          </p:nvSpPr>
          <p:spPr>
            <a:xfrm>
              <a:off x="6009538" y="2376424"/>
              <a:ext cx="12107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Databricks</a:t>
              </a:r>
              <a:endParaRPr lang="en-US" sz="1100" dirty="0"/>
            </a:p>
            <a:p>
              <a:pPr algn="ctr"/>
              <a:r>
                <a:rPr lang="en-US" sz="1000" dirty="0"/>
                <a:t>(Spark SQL)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220D940-AA76-48C9-B6C5-F18A8EBE53C3}"/>
              </a:ext>
            </a:extLst>
          </p:cNvPr>
          <p:cNvGrpSpPr/>
          <p:nvPr/>
        </p:nvGrpSpPr>
        <p:grpSpPr>
          <a:xfrm>
            <a:off x="1652992" y="1984060"/>
            <a:ext cx="1210785" cy="1084310"/>
            <a:chOff x="3833568" y="1612891"/>
            <a:chExt cx="1210785" cy="10843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26A1A4E-A58E-45AC-8DE6-7C63FCFFA247}"/>
                </a:ext>
              </a:extLst>
            </p:cNvPr>
            <p:cNvSpPr txBox="1"/>
            <p:nvPr/>
          </p:nvSpPr>
          <p:spPr>
            <a:xfrm>
              <a:off x="3833568" y="2389424"/>
              <a:ext cx="1210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Blob Storage</a:t>
              </a:r>
              <a:endParaRPr lang="en-US" sz="1000" dirty="0"/>
            </a:p>
          </p:txBody>
        </p:sp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C1774E61-B411-4F5D-B25C-CC2F77BD8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54832" y="1612891"/>
              <a:ext cx="790215" cy="79021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19E48BF-12B1-4CA4-AC7D-90EF8A1043ED}"/>
              </a:ext>
            </a:extLst>
          </p:cNvPr>
          <p:cNvGrpSpPr/>
          <p:nvPr/>
        </p:nvGrpSpPr>
        <p:grpSpPr>
          <a:xfrm>
            <a:off x="6166341" y="1905729"/>
            <a:ext cx="1210785" cy="1581397"/>
            <a:chOff x="7855690" y="2831893"/>
            <a:chExt cx="1210785" cy="158139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97101F-4D42-42E2-B3FA-058F54283274}"/>
                </a:ext>
              </a:extLst>
            </p:cNvPr>
            <p:cNvSpPr txBox="1"/>
            <p:nvPr/>
          </p:nvSpPr>
          <p:spPr>
            <a:xfrm>
              <a:off x="7855690" y="3582293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Containerized AI Services</a:t>
              </a:r>
              <a:endParaRPr lang="en-US" sz="1100" dirty="0"/>
            </a:p>
            <a:p>
              <a:pPr algn="ctr"/>
              <a:r>
                <a:rPr lang="en-US" sz="1000" dirty="0"/>
                <a:t>Flight Delay Predictions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B1F9EC2B-819A-4EB9-A5A8-AB2EC801A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00136" y="2831893"/>
              <a:ext cx="751057" cy="751057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539A153-AD0E-4F49-B4DA-5DB585EE5E42}"/>
              </a:ext>
            </a:extLst>
          </p:cNvPr>
          <p:cNvGrpSpPr/>
          <p:nvPr/>
        </p:nvGrpSpPr>
        <p:grpSpPr>
          <a:xfrm>
            <a:off x="5088502" y="4504494"/>
            <a:ext cx="1560512" cy="1605577"/>
            <a:chOff x="4405297" y="4278920"/>
            <a:chExt cx="1560512" cy="160557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DDB22A6-A81E-41B7-9E95-042E87166375}"/>
                </a:ext>
              </a:extLst>
            </p:cNvPr>
            <p:cNvSpPr txBox="1"/>
            <p:nvPr/>
          </p:nvSpPr>
          <p:spPr>
            <a:xfrm>
              <a:off x="4405297" y="5053500"/>
              <a:ext cx="1560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Azure Machine Learning service</a:t>
              </a:r>
              <a:endParaRPr lang="en-US" sz="1100" dirty="0"/>
            </a:p>
            <a:p>
              <a:pPr algn="ctr"/>
              <a:r>
                <a:rPr lang="en-US" sz="1000" dirty="0"/>
                <a:t>Store and operationalize trained ML model</a:t>
              </a: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643F327B-E5FA-4638-B743-1C25CEF8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67525" y="4278920"/>
              <a:ext cx="806182" cy="806182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8D0033-9446-4886-8634-54CE7BBDB704}"/>
              </a:ext>
            </a:extLst>
          </p:cNvPr>
          <p:cNvGrpSpPr/>
          <p:nvPr/>
        </p:nvGrpSpPr>
        <p:grpSpPr>
          <a:xfrm>
            <a:off x="8341633" y="1905729"/>
            <a:ext cx="1210785" cy="1388149"/>
            <a:chOff x="350654" y="2490924"/>
            <a:chExt cx="1210785" cy="138814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BD0527-4ECC-4C65-A453-BC5BA27F4AC2}"/>
                </a:ext>
              </a:extLst>
            </p:cNvPr>
            <p:cNvSpPr txBox="1"/>
            <p:nvPr/>
          </p:nvSpPr>
          <p:spPr>
            <a:xfrm>
              <a:off x="350654" y="3355853"/>
              <a:ext cx="1210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Flight Delays Web Portal</a:t>
              </a:r>
              <a:endParaRPr lang="en-US" sz="1000" dirty="0"/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59C8301F-0F3C-45D6-B8E2-73A175B7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7967" y="2490924"/>
              <a:ext cx="828225" cy="828225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18A3CB-8688-4020-AD81-9FD9A362122A}"/>
              </a:ext>
            </a:extLst>
          </p:cNvPr>
          <p:cNvGrpSpPr/>
          <p:nvPr/>
        </p:nvGrpSpPr>
        <p:grpSpPr>
          <a:xfrm>
            <a:off x="8317664" y="4280439"/>
            <a:ext cx="1210785" cy="1428576"/>
            <a:chOff x="6881921" y="5047071"/>
            <a:chExt cx="1210785" cy="1428576"/>
          </a:xfrm>
        </p:grpSpPr>
        <p:pic>
          <p:nvPicPr>
            <p:cNvPr id="102" name="Graphic 101" descr="Partial Sun">
              <a:extLst>
                <a:ext uri="{FF2B5EF4-FFF2-40B4-BE49-F238E27FC236}">
                  <a16:creationId xmlns:a16="http://schemas.microsoft.com/office/drawing/2014/main" id="{C9741A03-9DA0-49F7-987F-55E660490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41039" y="5047071"/>
              <a:ext cx="892551" cy="892551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35D772-8DBD-493C-9804-C2E8DB0FB9B0}"/>
                </a:ext>
              </a:extLst>
            </p:cNvPr>
            <p:cNvSpPr txBox="1"/>
            <p:nvPr/>
          </p:nvSpPr>
          <p:spPr>
            <a:xfrm>
              <a:off x="6881921" y="5860094"/>
              <a:ext cx="121078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3</a:t>
              </a:r>
              <a:r>
                <a:rPr lang="en-US" sz="1400" baseline="30000" dirty="0"/>
                <a:t>rd</a:t>
              </a:r>
              <a:r>
                <a:rPr lang="en-US" sz="1400" dirty="0"/>
                <a:t> Party API</a:t>
              </a:r>
              <a:endParaRPr lang="en-US" sz="1100" dirty="0"/>
            </a:p>
            <a:p>
              <a:pPr algn="ctr"/>
              <a:r>
                <a:rPr lang="en-US" sz="1000" dirty="0"/>
                <a:t>Forecasted Airport Weather</a:t>
              </a:r>
            </a:p>
          </p:txBody>
        </p:sp>
      </p:grpSp>
      <p:sp>
        <p:nvSpPr>
          <p:cNvPr id="104" name="Arrow: Curved Right 103">
            <a:extLst>
              <a:ext uri="{FF2B5EF4-FFF2-40B4-BE49-F238E27FC236}">
                <a16:creationId xmlns:a16="http://schemas.microsoft.com/office/drawing/2014/main" id="{DF7990AB-8894-422E-8AF1-D326C2957F6C}"/>
              </a:ext>
            </a:extLst>
          </p:cNvPr>
          <p:cNvSpPr/>
          <p:nvPr/>
        </p:nvSpPr>
        <p:spPr>
          <a:xfrm rot="16200000">
            <a:off x="5587611" y="2937299"/>
            <a:ext cx="892083" cy="1942345"/>
          </a:xfrm>
          <a:prstGeom prst="curved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Arrow: Down 104">
            <a:extLst>
              <a:ext uri="{FF2B5EF4-FFF2-40B4-BE49-F238E27FC236}">
                <a16:creationId xmlns:a16="http://schemas.microsoft.com/office/drawing/2014/main" id="{B22F6ACA-7794-478A-95D6-1867B7D6C3C5}"/>
              </a:ext>
            </a:extLst>
          </p:cNvPr>
          <p:cNvSpPr/>
          <p:nvPr/>
        </p:nvSpPr>
        <p:spPr>
          <a:xfrm rot="1723839">
            <a:off x="4012119" y="2998217"/>
            <a:ext cx="532177" cy="1059955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81BE01A0-8AAE-41E0-BC78-2E71225A6F50}"/>
              </a:ext>
            </a:extLst>
          </p:cNvPr>
          <p:cNvSpPr/>
          <p:nvPr/>
        </p:nvSpPr>
        <p:spPr>
          <a:xfrm rot="19163893">
            <a:off x="2471852" y="3044480"/>
            <a:ext cx="532177" cy="1059955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7C1C4EA2-C321-40AF-B775-FBDBA93211BA}"/>
              </a:ext>
            </a:extLst>
          </p:cNvPr>
          <p:cNvSpPr/>
          <p:nvPr/>
        </p:nvSpPr>
        <p:spPr>
          <a:xfrm rot="16200000">
            <a:off x="3408894" y="1517236"/>
            <a:ext cx="532177" cy="1702936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EB3DE30A-7386-4225-8D82-D0F2AC5E1325}"/>
              </a:ext>
            </a:extLst>
          </p:cNvPr>
          <p:cNvSpPr/>
          <p:nvPr/>
        </p:nvSpPr>
        <p:spPr>
          <a:xfrm rot="5400000">
            <a:off x="7593290" y="1821258"/>
            <a:ext cx="532177" cy="96450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5E070CC5-565E-4AD5-BF7B-B2925EB99BB3}"/>
              </a:ext>
            </a:extLst>
          </p:cNvPr>
          <p:cNvSpPr/>
          <p:nvPr/>
        </p:nvSpPr>
        <p:spPr>
          <a:xfrm>
            <a:off x="8656969" y="3304905"/>
            <a:ext cx="532177" cy="964507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61045D-2BFB-47F3-959E-FD3A1D8353FA}"/>
              </a:ext>
            </a:extLst>
          </p:cNvPr>
          <p:cNvSpPr txBox="1"/>
          <p:nvPr/>
        </p:nvSpPr>
        <p:spPr>
          <a:xfrm>
            <a:off x="901714" y="371043"/>
            <a:ext cx="5898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Operationalizing machine learning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EC7D94F-8882-4BD4-9B48-C9BB5ADE177D}"/>
              </a:ext>
            </a:extLst>
          </p:cNvPr>
          <p:cNvGrpSpPr/>
          <p:nvPr/>
        </p:nvGrpSpPr>
        <p:grpSpPr>
          <a:xfrm>
            <a:off x="859269" y="1618887"/>
            <a:ext cx="10175022" cy="4286870"/>
            <a:chOff x="1190137" y="2003898"/>
            <a:chExt cx="10175022" cy="42868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52CB7A8-7BBF-434A-A16B-D362860B2B2C}"/>
                </a:ext>
              </a:extLst>
            </p:cNvPr>
            <p:cNvGrpSpPr/>
            <p:nvPr/>
          </p:nvGrpSpPr>
          <p:grpSpPr>
            <a:xfrm>
              <a:off x="1190137" y="2483285"/>
              <a:ext cx="3202926" cy="2962190"/>
              <a:chOff x="6009538" y="1570780"/>
              <a:chExt cx="1210785" cy="1119781"/>
            </a:xfrm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911778FD-D77D-4A59-A842-46591391C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63013" y="1570780"/>
                <a:ext cx="838079" cy="83807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28240E-39CC-461B-9C1A-3DEFE7B26639}"/>
                  </a:ext>
                </a:extLst>
              </p:cNvPr>
              <p:cNvSpPr txBox="1"/>
              <p:nvPr/>
            </p:nvSpPr>
            <p:spPr>
              <a:xfrm>
                <a:off x="6009538" y="2376424"/>
                <a:ext cx="1210785" cy="314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Azure Databricks Workspace</a:t>
                </a:r>
                <a:endParaRPr lang="en-US" sz="1400" dirty="0"/>
              </a:p>
            </p:txBody>
          </p:sp>
        </p:grp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59D0DE20-1425-48FD-BD0B-FFEDF5E35B78}"/>
                </a:ext>
              </a:extLst>
            </p:cNvPr>
            <p:cNvSpPr/>
            <p:nvPr/>
          </p:nvSpPr>
          <p:spPr>
            <a:xfrm rot="16200000">
              <a:off x="5400989" y="2309640"/>
              <a:ext cx="801353" cy="2564284"/>
            </a:xfrm>
            <a:prstGeom prst="downArrow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/>
                <a:t>Spark SQL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81425D2-83C3-49A6-9D07-E5B0882F96E2}"/>
                </a:ext>
              </a:extLst>
            </p:cNvPr>
            <p:cNvGrpSpPr/>
            <p:nvPr/>
          </p:nvGrpSpPr>
          <p:grpSpPr>
            <a:xfrm>
              <a:off x="8033955" y="2003898"/>
              <a:ext cx="2844249" cy="3093395"/>
              <a:chOff x="7672953" y="1867711"/>
              <a:chExt cx="2844249" cy="309339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7B8E5E-0CEC-476E-A10D-BEF7C1EEDD9C}"/>
                  </a:ext>
                </a:extLst>
              </p:cNvPr>
              <p:cNvSpPr/>
              <p:nvPr/>
            </p:nvSpPr>
            <p:spPr bwMode="auto">
              <a:xfrm>
                <a:off x="7963287" y="1867711"/>
                <a:ext cx="2163208" cy="309339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EC102079-2B0D-4F9E-9F55-8648FB50A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72953" y="1990398"/>
                <a:ext cx="2844249" cy="2844249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FB0A6-63AD-4CC4-9A9F-373CDA054448}"/>
                </a:ext>
              </a:extLst>
            </p:cNvPr>
            <p:cNvSpPr txBox="1"/>
            <p:nvPr/>
          </p:nvSpPr>
          <p:spPr>
            <a:xfrm>
              <a:off x="4119123" y="2636872"/>
              <a:ext cx="3443763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Explore &amp; Prepare Data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4F454F9A-D518-4A58-82FB-AACB7D33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7622" y="3796882"/>
              <a:ext cx="1237182" cy="123718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DA6FDF-A1C1-49B4-B5B0-85D3CBA2F012}"/>
                </a:ext>
              </a:extLst>
            </p:cNvPr>
            <p:cNvSpPr txBox="1"/>
            <p:nvPr/>
          </p:nvSpPr>
          <p:spPr>
            <a:xfrm>
              <a:off x="7546998" y="5253561"/>
              <a:ext cx="3818161" cy="103720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Databricks notebook used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By AWT analysts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67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502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Hulen</dc:creator>
  <cp:lastModifiedBy>Daron Yöndem</cp:lastModifiedBy>
  <cp:revision>34</cp:revision>
  <dcterms:created xsi:type="dcterms:W3CDTF">2018-06-08T01:23:41Z</dcterms:created>
  <dcterms:modified xsi:type="dcterms:W3CDTF">2021-03-24T11:47:29Z</dcterms:modified>
</cp:coreProperties>
</file>