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omments/modernComment_103_20DB2086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279" r:id="rId6"/>
    <p:sldId id="261" r:id="rId7"/>
    <p:sldId id="268" r:id="rId8"/>
    <p:sldId id="277" r:id="rId9"/>
    <p:sldId id="257" r:id="rId10"/>
    <p:sldId id="266" r:id="rId11"/>
    <p:sldId id="265" r:id="rId12"/>
    <p:sldId id="259" r:id="rId13"/>
    <p:sldId id="271" r:id="rId14"/>
    <p:sldId id="26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76083A-E0BF-90DB-24DB-EE75F253C6B1}" name="Suzanne Chen" initials="SC" userId="S::suzchen@microsoft.com::78303c0b-5031-4b04-926c-eb03e5638276" providerId="AD"/>
  <p188:author id="{BAD5AE5C-8E30-B6D3-62EB-2DAF973D0E93}" name="Alice Piras (SHE/HER)" initials="A(" userId="S::alpiras@microsoft.com::9637bb2e-2006-41e8-925d-cc94984078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9A4"/>
    <a:srgbClr val="CFBBEA"/>
    <a:srgbClr val="9F1FBC"/>
    <a:srgbClr val="3D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DA35C-1751-77BA-51B8-D4FD3AED1CF5}" v="2" dt="2022-12-15T16:05:31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/>
    <p:restoredTop sz="77887"/>
  </p:normalViewPr>
  <p:slideViewPr>
    <p:cSldViewPr snapToGrid="0">
      <p:cViewPr varScale="1">
        <p:scale>
          <a:sx n="90" d="100"/>
          <a:sy n="90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zanne Chen" userId="S::suzchen@microsoft.com::78303c0b-5031-4b04-926c-eb03e5638276" providerId="AD" clId="Web-{300DA35C-1751-77BA-51B8-D4FD3AED1CF5}"/>
    <pc:docChg chg="delSld modSld">
      <pc:chgData name="Suzanne Chen" userId="S::suzchen@microsoft.com::78303c0b-5031-4b04-926c-eb03e5638276" providerId="AD" clId="Web-{300DA35C-1751-77BA-51B8-D4FD3AED1CF5}" dt="2022-12-15T16:05:31.926" v="1"/>
      <pc:docMkLst>
        <pc:docMk/>
      </pc:docMkLst>
      <pc:sldChg chg="delSp delAnim">
        <pc:chgData name="Suzanne Chen" userId="S::suzchen@microsoft.com::78303c0b-5031-4b04-926c-eb03e5638276" providerId="AD" clId="Web-{300DA35C-1751-77BA-51B8-D4FD3AED1CF5}" dt="2022-12-15T16:05:31.926" v="1"/>
        <pc:sldMkLst>
          <pc:docMk/>
          <pc:sldMk cId="10108545" sldId="271"/>
        </pc:sldMkLst>
        <pc:picChg chg="del">
          <ac:chgData name="Suzanne Chen" userId="S::suzchen@microsoft.com::78303c0b-5031-4b04-926c-eb03e5638276" providerId="AD" clId="Web-{300DA35C-1751-77BA-51B8-D4FD3AED1CF5}" dt="2022-12-15T16:05:31.926" v="1"/>
          <ac:picMkLst>
            <pc:docMk/>
            <pc:sldMk cId="10108545" sldId="271"/>
            <ac:picMk id="1026" creationId="{B07FBC12-77AD-6F6D-ACE8-BC8432635B21}"/>
          </ac:picMkLst>
        </pc:picChg>
      </pc:sldChg>
      <pc:sldChg chg="del">
        <pc:chgData name="Suzanne Chen" userId="S::suzchen@microsoft.com::78303c0b-5031-4b04-926c-eb03e5638276" providerId="AD" clId="Web-{300DA35C-1751-77BA-51B8-D4FD3AED1CF5}" dt="2022-12-15T16:05:03.580" v="0"/>
        <pc:sldMkLst>
          <pc:docMk/>
          <pc:sldMk cId="1883539877" sldId="281"/>
        </pc:sldMkLst>
      </pc:sldChg>
    </pc:docChg>
  </pc:docChgLst>
</pc:chgInfo>
</file>

<file path=ppt/comments/modernComment_103_20DB20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BA785D5-A858-9D49-A06B-8F1BFCA43C4D}" authorId="{1276083A-E0BF-90DB-24DB-EE75F253C6B1}" created="2022-12-13T10:59:29.2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51231622" sldId="259"/>
      <ac:spMk id="2" creationId="{08788CE4-E043-46E9-C131-2EF06CAA4833}"/>
    </ac:deMkLst>
    <p188:txBody>
      <a:bodyPr/>
      <a:lstStyle/>
      <a:p>
        <a:r>
          <a:rPr lang="en-US"/>
          <a:t>Still in the midst of finishing up this deck - but didn’t want to notify too late. [@Frank Boucher] would you like to present this part where you walk everyone through the GitHub page?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4133E-2665-3248-92A1-FF85FDA7B074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FD9859B-E096-C244-AEBB-FFA1D7939772}">
      <dgm:prSet custT="1"/>
      <dgm:spPr>
        <a:solidFill>
          <a:srgbClr val="CFBBEA"/>
        </a:solidFill>
        <a:ln>
          <a:noFill/>
        </a:ln>
      </dgm:spPr>
      <dgm:t>
        <a:bodyPr/>
        <a:lstStyle/>
        <a:p>
          <a:r>
            <a:rPr lang="en-US" sz="1200" b="0" i="0" dirty="0">
              <a:solidFill>
                <a:srgbClr val="3D4B5F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Content Creator looks through briefing notes and recording, attends optional Office Hours to have any questions answered </a:t>
          </a:r>
          <a:endParaRPr lang="en-SG" sz="1200" b="0" i="0" dirty="0">
            <a:solidFill>
              <a:srgbClr val="3D4B5F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E1E29615-C0EA-6D49-BD8E-C9C426196CE8}" type="parTrans" cxnId="{B773ECF6-A8B5-1D4D-9CBB-8F9DF78C6276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3207AE6D-0425-2C4E-837F-4831EBAE848E}" type="sibTrans" cxnId="{B773ECF6-A8B5-1D4D-9CBB-8F9DF78C6276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458BFFA-C18F-9D44-8BA5-3447ABEAEEBD}">
      <dgm:prSet custT="1"/>
      <dgm:spPr>
        <a:solidFill>
          <a:srgbClr val="CFBBEA"/>
        </a:solidFill>
        <a:ln>
          <a:noFill/>
        </a:ln>
      </dgm:spPr>
      <dgm:t>
        <a:bodyPr/>
        <a:lstStyle/>
        <a:p>
          <a:r>
            <a:rPr lang="en-US" sz="1200" b="0" i="0" dirty="0">
              <a:latin typeface="Segoe UI Semilight" panose="020B0402040204020203" pitchFamily="34" charset="0"/>
              <a:cs typeface="Segoe UI Semilight" panose="020B0402040204020203" pitchFamily="34" charset="0"/>
            </a:rPr>
            <a:t>Content creator completes CFC submission </a:t>
          </a:r>
          <a:endParaRPr lang="en-SG" sz="1200" b="0" i="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20F942E-F02B-3841-A186-AC8959C28FD1}" type="parTrans" cxnId="{C700F0E7-60F0-C346-AA07-54C9497EC7CD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FA2CF0B4-9ED8-9148-B9A7-5C279B9619E7}" type="sibTrans" cxnId="{C700F0E7-60F0-C346-AA07-54C9497EC7CD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5FC61714-DD17-074D-9017-527289BE4FB8}">
      <dgm:prSet custT="1"/>
      <dgm:spPr>
        <a:solidFill>
          <a:srgbClr val="CFBBEA"/>
        </a:solidFill>
        <a:ln>
          <a:noFill/>
        </a:ln>
      </dgm:spPr>
      <dgm:t>
        <a:bodyPr/>
        <a:lstStyle/>
        <a:p>
          <a:r>
            <a:rPr lang="en-SG" sz="1200" b="0" i="0" dirty="0">
              <a:latin typeface="Segoe UI Semilight" panose="020B0402040204020203" pitchFamily="34" charset="0"/>
              <a:cs typeface="Segoe UI Semilight" panose="020B0402040204020203" pitchFamily="34" charset="0"/>
            </a:rPr>
            <a:t>Submitted content is reviewed </a:t>
          </a:r>
        </a:p>
      </dgm:t>
    </dgm:pt>
    <dgm:pt modelId="{19BE087C-EA1B-F048-BFA4-9EE460A1C865}" type="parTrans" cxnId="{F7416473-DA13-5948-B483-77156FE56715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ADC57641-6C5D-F84D-A8DF-2644CB67CC7A}" type="sibTrans" cxnId="{F7416473-DA13-5948-B483-77156FE56715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ECDFC30-4CD8-1145-9874-55358D3E4BF9}">
      <dgm:prSet custT="1"/>
      <dgm:spPr>
        <a:solidFill>
          <a:srgbClr val="CFBBEA"/>
        </a:solidFill>
        <a:ln>
          <a:noFill/>
        </a:ln>
      </dgm:spPr>
      <dgm:t>
        <a:bodyPr/>
        <a:lstStyle/>
        <a:p>
          <a:r>
            <a:rPr lang="en-SG" sz="1200" b="0" i="0" dirty="0">
              <a:latin typeface="Segoe UI Semilight" panose="020B0402040204020203" pitchFamily="34" charset="0"/>
              <a:cs typeface="Segoe UI Semilight" panose="020B0402040204020203" pitchFamily="34" charset="0"/>
            </a:rPr>
            <a:t>Successful submissions will be announced via GitHub and email </a:t>
          </a:r>
        </a:p>
      </dgm:t>
    </dgm:pt>
    <dgm:pt modelId="{DEE58ADD-35E6-9241-9ED2-C9005149B261}" type="parTrans" cxnId="{1678365B-2C85-0D4D-8477-21DAC89CFC79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10ABD0B-34A4-AC4E-A8C3-A15E1F83AD03}" type="sibTrans" cxnId="{1678365B-2C85-0D4D-8477-21DAC89CFC79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ECD129A3-E7F7-B34B-8240-AC50CB94636A}">
      <dgm:prSet custT="1"/>
      <dgm:spPr>
        <a:solidFill>
          <a:srgbClr val="CFBBEA"/>
        </a:solidFill>
        <a:ln>
          <a:noFill/>
        </a:ln>
      </dgm:spPr>
      <dgm:t>
        <a:bodyPr/>
        <a:lstStyle/>
        <a:p>
          <a:r>
            <a:rPr lang="en-SG" sz="1200" b="0" i="0" dirty="0">
              <a:latin typeface="Segoe UI Semilight" panose="020B0402040204020203" pitchFamily="34" charset="0"/>
              <a:cs typeface="Segoe UI Semilight" panose="020B0402040204020203" pitchFamily="34" charset="0"/>
            </a:rPr>
            <a:t>Video is produced </a:t>
          </a:r>
        </a:p>
      </dgm:t>
    </dgm:pt>
    <dgm:pt modelId="{0EE2E19D-541E-B144-AA01-EBA7350EFC7B}" type="parTrans" cxnId="{AC1D735E-2A28-4E44-AE7B-79738931A4C1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F837E73-E0C3-ED47-9FB1-098679E011D4}" type="sibTrans" cxnId="{AC1D735E-2A28-4E44-AE7B-79738931A4C1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4385E8F-1D1C-BB44-BEE8-F0C617CF7AFB}">
      <dgm:prSet custT="1"/>
      <dgm:spPr>
        <a:solidFill>
          <a:srgbClr val="CFBBEA"/>
        </a:solidFill>
        <a:ln>
          <a:noFill/>
        </a:ln>
      </dgm:spPr>
      <dgm:t>
        <a:bodyPr/>
        <a:lstStyle/>
        <a:p>
          <a:r>
            <a:rPr lang="en-SG" sz="1200" b="0" i="0" dirty="0">
              <a:latin typeface="Segoe UI Semilight" panose="020B0402040204020203" pitchFamily="34" charset="0"/>
              <a:cs typeface="Segoe UI Semilight" panose="020B0402040204020203" pitchFamily="34" charset="0"/>
            </a:rPr>
            <a:t>Content Creator places video on forums and other platforms</a:t>
          </a:r>
        </a:p>
      </dgm:t>
    </dgm:pt>
    <dgm:pt modelId="{242C5D6B-AA10-6041-A781-7F876280D8DE}" type="parTrans" cxnId="{F427213E-F1C6-414F-9E6A-506ADD8A5CA5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ECBC7F81-B400-6942-AAB8-FCDD6170BA0D}" type="sibTrans" cxnId="{F427213E-F1C6-414F-9E6A-506ADD8A5CA5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E1F0B7-596A-624C-BEC6-E365153BE8D3}">
      <dgm:prSet custT="1"/>
      <dgm:spPr>
        <a:solidFill>
          <a:srgbClr val="CFBBEA"/>
        </a:solidFill>
        <a:ln>
          <a:noFill/>
        </a:ln>
      </dgm:spPr>
      <dgm:t>
        <a:bodyPr/>
        <a:lstStyle/>
        <a:p>
          <a:r>
            <a:rPr lang="en-SG" sz="1200" b="0" i="0" dirty="0">
              <a:latin typeface="Segoe UI Semilight" panose="020B0402040204020203" pitchFamily="34" charset="0"/>
              <a:cs typeface="Segoe UI Semilight" panose="020B0402040204020203" pitchFamily="34" charset="0"/>
            </a:rPr>
            <a:t>Content Creator's recognition is added on </a:t>
          </a:r>
          <a:r>
            <a:rPr lang="en-SG" sz="1200" b="0" i="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Leaderboard</a:t>
          </a:r>
          <a:endParaRPr lang="en-SG" sz="1200" b="0" i="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95CAE9A-C53D-264F-827B-0F7CD4215E02}" type="parTrans" cxnId="{21CC80A7-2225-0742-8AE9-4A0B10EBEFFD}">
      <dgm:prSet/>
      <dgm:spPr/>
      <dgm:t>
        <a:bodyPr/>
        <a:lstStyle/>
        <a:p>
          <a:endParaRPr lang="en-GB"/>
        </a:p>
      </dgm:t>
    </dgm:pt>
    <dgm:pt modelId="{64C1D408-44B8-D747-8CFE-7E19E5611EA9}" type="sibTrans" cxnId="{21CC80A7-2225-0742-8AE9-4A0B10EBEFFD}">
      <dgm:prSet/>
      <dgm:spPr/>
      <dgm:t>
        <a:bodyPr/>
        <a:lstStyle/>
        <a:p>
          <a:endParaRPr lang="en-GB"/>
        </a:p>
      </dgm:t>
    </dgm:pt>
    <dgm:pt modelId="{7C3E5EA9-A58B-A343-A457-135678D19F4E}">
      <dgm:prSet custT="1"/>
      <dgm:spPr>
        <a:solidFill>
          <a:srgbClr val="CFBBEA"/>
        </a:solidFill>
        <a:ln>
          <a:noFill/>
        </a:ln>
      </dgm:spPr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3D4B5F"/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rPr>
            <a:t>Q&amp;A Program and CFC launches</a:t>
          </a:r>
          <a:endParaRPr lang="en-SG" sz="1200" b="0" i="0" kern="1200" dirty="0">
            <a:solidFill>
              <a:srgbClr val="3D4B5F"/>
            </a:solidFill>
            <a:latin typeface="Segoe UI Semilight" panose="020B0402040204020203" pitchFamily="34" charset="0"/>
            <a:ea typeface="+mn-ea"/>
            <a:cs typeface="Segoe UI Semilight" panose="020B0402040204020203" pitchFamily="34" charset="0"/>
          </a:endParaRPr>
        </a:p>
      </dgm:t>
    </dgm:pt>
    <dgm:pt modelId="{2CB2254D-9202-714C-B717-E2CC964D1A5A}" type="sibTrans" cxnId="{869FE28D-09A3-9547-A9A6-553557BBCEAC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087E1D4-133A-CC43-88E6-9184B2A3F35E}" type="parTrans" cxnId="{869FE28D-09A3-9547-A9A6-553557BBCEAC}">
      <dgm:prSet/>
      <dgm:spPr/>
      <dgm:t>
        <a:bodyPr/>
        <a:lstStyle/>
        <a:p>
          <a:endParaRPr lang="en-GB" b="0" i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FD44FAB-BF8D-4F43-8F31-92CB5CF31495}" type="pres">
      <dgm:prSet presAssocID="{2144133E-2665-3248-92A1-FF85FDA7B074}" presName="Name0" presStyleCnt="0">
        <dgm:presLayoutVars>
          <dgm:dir/>
          <dgm:resizeHandles val="exact"/>
        </dgm:presLayoutVars>
      </dgm:prSet>
      <dgm:spPr/>
    </dgm:pt>
    <dgm:pt modelId="{B0748467-B8CC-F742-B980-F7B820FB6863}" type="pres">
      <dgm:prSet presAssocID="{7C3E5EA9-A58B-A343-A457-135678D19F4E}" presName="node" presStyleLbl="node1" presStyleIdx="0" presStyleCnt="8" custScaleX="131034">
        <dgm:presLayoutVars>
          <dgm:bulletEnabled val="1"/>
        </dgm:presLayoutVars>
      </dgm:prSet>
      <dgm:spPr/>
    </dgm:pt>
    <dgm:pt modelId="{8A98BA5B-1516-8144-A767-947C29A86DE2}" type="pres">
      <dgm:prSet presAssocID="{2CB2254D-9202-714C-B717-E2CC964D1A5A}" presName="sibTrans" presStyleLbl="sibTrans2D1" presStyleIdx="0" presStyleCnt="7"/>
      <dgm:spPr/>
    </dgm:pt>
    <dgm:pt modelId="{AE3FF7F5-9AC6-3F49-9631-28597727A83B}" type="pres">
      <dgm:prSet presAssocID="{2CB2254D-9202-714C-B717-E2CC964D1A5A}" presName="connectorText" presStyleLbl="sibTrans2D1" presStyleIdx="0" presStyleCnt="7"/>
      <dgm:spPr/>
    </dgm:pt>
    <dgm:pt modelId="{BA3439DC-4F65-384F-B361-98E7DCD6DF90}" type="pres">
      <dgm:prSet presAssocID="{BFD9859B-E096-C244-AEBB-FFA1D7939772}" presName="node" presStyleLbl="node1" presStyleIdx="1" presStyleCnt="8" custScaleX="121182">
        <dgm:presLayoutVars>
          <dgm:bulletEnabled val="1"/>
        </dgm:presLayoutVars>
      </dgm:prSet>
      <dgm:spPr/>
    </dgm:pt>
    <dgm:pt modelId="{698E72C5-9468-4F40-8CEB-90127392B1DA}" type="pres">
      <dgm:prSet presAssocID="{3207AE6D-0425-2C4E-837F-4831EBAE848E}" presName="sibTrans" presStyleLbl="sibTrans2D1" presStyleIdx="1" presStyleCnt="7"/>
      <dgm:spPr/>
    </dgm:pt>
    <dgm:pt modelId="{CD475AC7-D963-EB4C-BC5F-1CB5DC7266B1}" type="pres">
      <dgm:prSet presAssocID="{3207AE6D-0425-2C4E-837F-4831EBAE848E}" presName="connectorText" presStyleLbl="sibTrans2D1" presStyleIdx="1" presStyleCnt="7"/>
      <dgm:spPr/>
    </dgm:pt>
    <dgm:pt modelId="{B6FC03B1-BB91-0E4F-A51C-0A263C62B11B}" type="pres">
      <dgm:prSet presAssocID="{7458BFFA-C18F-9D44-8BA5-3447ABEAEEBD}" presName="node" presStyleLbl="node1" presStyleIdx="2" presStyleCnt="8" custScaleX="112740">
        <dgm:presLayoutVars>
          <dgm:bulletEnabled val="1"/>
        </dgm:presLayoutVars>
      </dgm:prSet>
      <dgm:spPr/>
    </dgm:pt>
    <dgm:pt modelId="{73090A50-3212-B045-A3A5-ACF52B4E7C76}" type="pres">
      <dgm:prSet presAssocID="{FA2CF0B4-9ED8-9148-B9A7-5C279B9619E7}" presName="sibTrans" presStyleLbl="sibTrans2D1" presStyleIdx="2" presStyleCnt="7"/>
      <dgm:spPr/>
    </dgm:pt>
    <dgm:pt modelId="{87626D6D-4784-BB4D-B9FE-440C90E6F3F0}" type="pres">
      <dgm:prSet presAssocID="{FA2CF0B4-9ED8-9148-B9A7-5C279B9619E7}" presName="connectorText" presStyleLbl="sibTrans2D1" presStyleIdx="2" presStyleCnt="7"/>
      <dgm:spPr/>
    </dgm:pt>
    <dgm:pt modelId="{60893E79-5A61-0149-BBA1-550088165F54}" type="pres">
      <dgm:prSet presAssocID="{5FC61714-DD17-074D-9017-527289BE4FB8}" presName="node" presStyleLbl="node1" presStyleIdx="3" presStyleCnt="8" custScaleX="111372">
        <dgm:presLayoutVars>
          <dgm:bulletEnabled val="1"/>
        </dgm:presLayoutVars>
      </dgm:prSet>
      <dgm:spPr/>
    </dgm:pt>
    <dgm:pt modelId="{076FB1D6-7BC2-7849-8A1D-B3F1E60F55AD}" type="pres">
      <dgm:prSet presAssocID="{ADC57641-6C5D-F84D-A8DF-2644CB67CC7A}" presName="sibTrans" presStyleLbl="sibTrans2D1" presStyleIdx="3" presStyleCnt="7"/>
      <dgm:spPr/>
    </dgm:pt>
    <dgm:pt modelId="{CEE13273-6FD6-DA43-BD73-EE4B3553BE3B}" type="pres">
      <dgm:prSet presAssocID="{ADC57641-6C5D-F84D-A8DF-2644CB67CC7A}" presName="connectorText" presStyleLbl="sibTrans2D1" presStyleIdx="3" presStyleCnt="7"/>
      <dgm:spPr/>
    </dgm:pt>
    <dgm:pt modelId="{30081966-87D2-A547-BD82-36E412F39889}" type="pres">
      <dgm:prSet presAssocID="{6ECDFC30-4CD8-1145-9874-55358D3E4BF9}" presName="node" presStyleLbl="node1" presStyleIdx="4" presStyleCnt="8" custScaleX="120758">
        <dgm:presLayoutVars>
          <dgm:bulletEnabled val="1"/>
        </dgm:presLayoutVars>
      </dgm:prSet>
      <dgm:spPr/>
    </dgm:pt>
    <dgm:pt modelId="{C47A6AAA-45EA-604F-9E69-68F7E26A721B}" type="pres">
      <dgm:prSet presAssocID="{710ABD0B-34A4-AC4E-A8C3-A15E1F83AD03}" presName="sibTrans" presStyleLbl="sibTrans2D1" presStyleIdx="4" presStyleCnt="7"/>
      <dgm:spPr/>
    </dgm:pt>
    <dgm:pt modelId="{8652C7A1-81BF-1D40-BE83-5BEA2322CBA5}" type="pres">
      <dgm:prSet presAssocID="{710ABD0B-34A4-AC4E-A8C3-A15E1F83AD03}" presName="connectorText" presStyleLbl="sibTrans2D1" presStyleIdx="4" presStyleCnt="7"/>
      <dgm:spPr/>
    </dgm:pt>
    <dgm:pt modelId="{50A7234E-133E-1645-82B3-82D1A5FBC0C7}" type="pres">
      <dgm:prSet presAssocID="{ECD129A3-E7F7-B34B-8240-AC50CB94636A}" presName="node" presStyleLbl="node1" presStyleIdx="5" presStyleCnt="8" custScaleX="94652">
        <dgm:presLayoutVars>
          <dgm:bulletEnabled val="1"/>
        </dgm:presLayoutVars>
      </dgm:prSet>
      <dgm:spPr/>
    </dgm:pt>
    <dgm:pt modelId="{570B88C6-00BD-944F-ABCA-8AEAEA13CE07}" type="pres">
      <dgm:prSet presAssocID="{0F837E73-E0C3-ED47-9FB1-098679E011D4}" presName="sibTrans" presStyleLbl="sibTrans2D1" presStyleIdx="5" presStyleCnt="7"/>
      <dgm:spPr/>
    </dgm:pt>
    <dgm:pt modelId="{437BADD8-CB97-C644-ADE3-30A05DDF829A}" type="pres">
      <dgm:prSet presAssocID="{0F837E73-E0C3-ED47-9FB1-098679E011D4}" presName="connectorText" presStyleLbl="sibTrans2D1" presStyleIdx="5" presStyleCnt="7"/>
      <dgm:spPr/>
    </dgm:pt>
    <dgm:pt modelId="{07B123ED-CD5C-7141-806C-C4B32CDD2622}" type="pres">
      <dgm:prSet presAssocID="{14385E8F-1D1C-BB44-BEE8-F0C617CF7AFB}" presName="node" presStyleLbl="node1" presStyleIdx="6" presStyleCnt="8">
        <dgm:presLayoutVars>
          <dgm:bulletEnabled val="1"/>
        </dgm:presLayoutVars>
      </dgm:prSet>
      <dgm:spPr/>
    </dgm:pt>
    <dgm:pt modelId="{D8EEB244-9162-374A-BE1D-65E0DDCBB858}" type="pres">
      <dgm:prSet presAssocID="{ECBC7F81-B400-6942-AAB8-FCDD6170BA0D}" presName="sibTrans" presStyleLbl="sibTrans2D1" presStyleIdx="6" presStyleCnt="7"/>
      <dgm:spPr/>
    </dgm:pt>
    <dgm:pt modelId="{B753ABE6-65BC-8042-AFA0-74B15EA5FAE7}" type="pres">
      <dgm:prSet presAssocID="{ECBC7F81-B400-6942-AAB8-FCDD6170BA0D}" presName="connectorText" presStyleLbl="sibTrans2D1" presStyleIdx="6" presStyleCnt="7"/>
      <dgm:spPr/>
    </dgm:pt>
    <dgm:pt modelId="{B8829F1B-33AA-DE45-9BFB-11842CE76AE3}" type="pres">
      <dgm:prSet presAssocID="{72E1F0B7-596A-624C-BEC6-E365153BE8D3}" presName="node" presStyleLbl="node1" presStyleIdx="7" presStyleCnt="8" custScaleX="121677">
        <dgm:presLayoutVars>
          <dgm:bulletEnabled val="1"/>
        </dgm:presLayoutVars>
      </dgm:prSet>
      <dgm:spPr/>
    </dgm:pt>
  </dgm:ptLst>
  <dgm:cxnLst>
    <dgm:cxn modelId="{6BCBF402-16F2-394B-B763-55710298F3F3}" type="presOf" srcId="{2CB2254D-9202-714C-B717-E2CC964D1A5A}" destId="{8A98BA5B-1516-8144-A767-947C29A86DE2}" srcOrd="0" destOrd="0" presId="urn:microsoft.com/office/officeart/2005/8/layout/process1"/>
    <dgm:cxn modelId="{2AEAD81A-3EDE-0A4B-A8CF-A3BCA63B2A82}" type="presOf" srcId="{3207AE6D-0425-2C4E-837F-4831EBAE848E}" destId="{CD475AC7-D963-EB4C-BC5F-1CB5DC7266B1}" srcOrd="1" destOrd="0" presId="urn:microsoft.com/office/officeart/2005/8/layout/process1"/>
    <dgm:cxn modelId="{F427213E-F1C6-414F-9E6A-506ADD8A5CA5}" srcId="{2144133E-2665-3248-92A1-FF85FDA7B074}" destId="{14385E8F-1D1C-BB44-BEE8-F0C617CF7AFB}" srcOrd="6" destOrd="0" parTransId="{242C5D6B-AA10-6041-A781-7F876280D8DE}" sibTransId="{ECBC7F81-B400-6942-AAB8-FCDD6170BA0D}"/>
    <dgm:cxn modelId="{FC751A40-0ADE-624A-8D89-400467CC96AE}" type="presOf" srcId="{5FC61714-DD17-074D-9017-527289BE4FB8}" destId="{60893E79-5A61-0149-BBA1-550088165F54}" srcOrd="0" destOrd="0" presId="urn:microsoft.com/office/officeart/2005/8/layout/process1"/>
    <dgm:cxn modelId="{C5F83445-4A3E-C545-B363-27D3F299B932}" type="presOf" srcId="{710ABD0B-34A4-AC4E-A8C3-A15E1F83AD03}" destId="{C47A6AAA-45EA-604F-9E69-68F7E26A721B}" srcOrd="0" destOrd="0" presId="urn:microsoft.com/office/officeart/2005/8/layout/process1"/>
    <dgm:cxn modelId="{BEFB184C-636C-2840-9BE9-68098BCD420F}" type="presOf" srcId="{7458BFFA-C18F-9D44-8BA5-3447ABEAEEBD}" destId="{B6FC03B1-BB91-0E4F-A51C-0A263C62B11B}" srcOrd="0" destOrd="0" presId="urn:microsoft.com/office/officeart/2005/8/layout/process1"/>
    <dgm:cxn modelId="{05ACAE4D-04F7-8941-8B51-EC7C0FA66B08}" type="presOf" srcId="{14385E8F-1D1C-BB44-BEE8-F0C617CF7AFB}" destId="{07B123ED-CD5C-7141-806C-C4B32CDD2622}" srcOrd="0" destOrd="0" presId="urn:microsoft.com/office/officeart/2005/8/layout/process1"/>
    <dgm:cxn modelId="{DEAE6152-9046-034B-B424-8C08A63AE12C}" type="presOf" srcId="{BFD9859B-E096-C244-AEBB-FFA1D7939772}" destId="{BA3439DC-4F65-384F-B361-98E7DCD6DF90}" srcOrd="0" destOrd="0" presId="urn:microsoft.com/office/officeart/2005/8/layout/process1"/>
    <dgm:cxn modelId="{0C0E9252-F4F1-7647-B3E7-46667D3E3BE9}" type="presOf" srcId="{FA2CF0B4-9ED8-9148-B9A7-5C279B9619E7}" destId="{87626D6D-4784-BB4D-B9FE-440C90E6F3F0}" srcOrd="1" destOrd="0" presId="urn:microsoft.com/office/officeart/2005/8/layout/process1"/>
    <dgm:cxn modelId="{56F5C157-A18D-FB4A-ABDF-959181239B02}" type="presOf" srcId="{3207AE6D-0425-2C4E-837F-4831EBAE848E}" destId="{698E72C5-9468-4F40-8CEB-90127392B1DA}" srcOrd="0" destOrd="0" presId="urn:microsoft.com/office/officeart/2005/8/layout/process1"/>
    <dgm:cxn modelId="{1678365B-2C85-0D4D-8477-21DAC89CFC79}" srcId="{2144133E-2665-3248-92A1-FF85FDA7B074}" destId="{6ECDFC30-4CD8-1145-9874-55358D3E4BF9}" srcOrd="4" destOrd="0" parTransId="{DEE58ADD-35E6-9241-9ED2-C9005149B261}" sibTransId="{710ABD0B-34A4-AC4E-A8C3-A15E1F83AD03}"/>
    <dgm:cxn modelId="{629F485B-AEF8-1F4F-B329-7C46F2F2069F}" type="presOf" srcId="{ECBC7F81-B400-6942-AAB8-FCDD6170BA0D}" destId="{D8EEB244-9162-374A-BE1D-65E0DDCBB858}" srcOrd="0" destOrd="0" presId="urn:microsoft.com/office/officeart/2005/8/layout/process1"/>
    <dgm:cxn modelId="{AC1D735E-2A28-4E44-AE7B-79738931A4C1}" srcId="{2144133E-2665-3248-92A1-FF85FDA7B074}" destId="{ECD129A3-E7F7-B34B-8240-AC50CB94636A}" srcOrd="5" destOrd="0" parTransId="{0EE2E19D-541E-B144-AA01-EBA7350EFC7B}" sibTransId="{0F837E73-E0C3-ED47-9FB1-098679E011D4}"/>
    <dgm:cxn modelId="{437E9F64-1935-814F-97E4-AA9026BB69B9}" type="presOf" srcId="{72E1F0B7-596A-624C-BEC6-E365153BE8D3}" destId="{B8829F1B-33AA-DE45-9BFB-11842CE76AE3}" srcOrd="0" destOrd="0" presId="urn:microsoft.com/office/officeart/2005/8/layout/process1"/>
    <dgm:cxn modelId="{6AE73073-7BBC-8245-A99C-84B12CBFA9CA}" type="presOf" srcId="{7C3E5EA9-A58B-A343-A457-135678D19F4E}" destId="{B0748467-B8CC-F742-B980-F7B820FB6863}" srcOrd="0" destOrd="0" presId="urn:microsoft.com/office/officeart/2005/8/layout/process1"/>
    <dgm:cxn modelId="{F7416473-DA13-5948-B483-77156FE56715}" srcId="{2144133E-2665-3248-92A1-FF85FDA7B074}" destId="{5FC61714-DD17-074D-9017-527289BE4FB8}" srcOrd="3" destOrd="0" parTransId="{19BE087C-EA1B-F048-BFA4-9EE460A1C865}" sibTransId="{ADC57641-6C5D-F84D-A8DF-2644CB67CC7A}"/>
    <dgm:cxn modelId="{517E6C73-A4F4-594D-95EB-8FA1776E431A}" type="presOf" srcId="{710ABD0B-34A4-AC4E-A8C3-A15E1F83AD03}" destId="{8652C7A1-81BF-1D40-BE83-5BEA2322CBA5}" srcOrd="1" destOrd="0" presId="urn:microsoft.com/office/officeart/2005/8/layout/process1"/>
    <dgm:cxn modelId="{BCEA9F7F-DD28-5749-B328-4E8DF84C87F5}" type="presOf" srcId="{FA2CF0B4-9ED8-9148-B9A7-5C279B9619E7}" destId="{73090A50-3212-B045-A3A5-ACF52B4E7C76}" srcOrd="0" destOrd="0" presId="urn:microsoft.com/office/officeart/2005/8/layout/process1"/>
    <dgm:cxn modelId="{869FE28D-09A3-9547-A9A6-553557BBCEAC}" srcId="{2144133E-2665-3248-92A1-FF85FDA7B074}" destId="{7C3E5EA9-A58B-A343-A457-135678D19F4E}" srcOrd="0" destOrd="0" parTransId="{4087E1D4-133A-CC43-88E6-9184B2A3F35E}" sibTransId="{2CB2254D-9202-714C-B717-E2CC964D1A5A}"/>
    <dgm:cxn modelId="{6C4AAD9D-190E-164D-A35B-1F0B26D6FAD3}" type="presOf" srcId="{ADC57641-6C5D-F84D-A8DF-2644CB67CC7A}" destId="{CEE13273-6FD6-DA43-BD73-EE4B3553BE3B}" srcOrd="1" destOrd="0" presId="urn:microsoft.com/office/officeart/2005/8/layout/process1"/>
    <dgm:cxn modelId="{847A5DA3-0437-A44F-B642-2C6233A71ED1}" type="presOf" srcId="{0F837E73-E0C3-ED47-9FB1-098679E011D4}" destId="{437BADD8-CB97-C644-ADE3-30A05DDF829A}" srcOrd="1" destOrd="0" presId="urn:microsoft.com/office/officeart/2005/8/layout/process1"/>
    <dgm:cxn modelId="{21CC80A7-2225-0742-8AE9-4A0B10EBEFFD}" srcId="{2144133E-2665-3248-92A1-FF85FDA7B074}" destId="{72E1F0B7-596A-624C-BEC6-E365153BE8D3}" srcOrd="7" destOrd="0" parTransId="{295CAE9A-C53D-264F-827B-0F7CD4215E02}" sibTransId="{64C1D408-44B8-D747-8CFE-7E19E5611EA9}"/>
    <dgm:cxn modelId="{67BBF7A8-03F7-A640-8C4F-3B3880A78C60}" type="presOf" srcId="{2CB2254D-9202-714C-B717-E2CC964D1A5A}" destId="{AE3FF7F5-9AC6-3F49-9631-28597727A83B}" srcOrd="1" destOrd="0" presId="urn:microsoft.com/office/officeart/2005/8/layout/process1"/>
    <dgm:cxn modelId="{16525BA9-50CC-C840-8C2A-1AA5C755782D}" type="presOf" srcId="{ECD129A3-E7F7-B34B-8240-AC50CB94636A}" destId="{50A7234E-133E-1645-82B3-82D1A5FBC0C7}" srcOrd="0" destOrd="0" presId="urn:microsoft.com/office/officeart/2005/8/layout/process1"/>
    <dgm:cxn modelId="{5C75BBB8-925F-2D43-8AE2-ED3243178E9A}" type="presOf" srcId="{ADC57641-6C5D-F84D-A8DF-2644CB67CC7A}" destId="{076FB1D6-7BC2-7849-8A1D-B3F1E60F55AD}" srcOrd="0" destOrd="0" presId="urn:microsoft.com/office/officeart/2005/8/layout/process1"/>
    <dgm:cxn modelId="{D391DAB9-CDB3-FA4C-AD01-AD56A49632C8}" type="presOf" srcId="{ECBC7F81-B400-6942-AAB8-FCDD6170BA0D}" destId="{B753ABE6-65BC-8042-AFA0-74B15EA5FAE7}" srcOrd="1" destOrd="0" presId="urn:microsoft.com/office/officeart/2005/8/layout/process1"/>
    <dgm:cxn modelId="{03AC99D7-F3F2-2A4D-AEDE-81E05A322513}" type="presOf" srcId="{2144133E-2665-3248-92A1-FF85FDA7B074}" destId="{2FD44FAB-BF8D-4F43-8F31-92CB5CF31495}" srcOrd="0" destOrd="0" presId="urn:microsoft.com/office/officeart/2005/8/layout/process1"/>
    <dgm:cxn modelId="{C700F0E7-60F0-C346-AA07-54C9497EC7CD}" srcId="{2144133E-2665-3248-92A1-FF85FDA7B074}" destId="{7458BFFA-C18F-9D44-8BA5-3447ABEAEEBD}" srcOrd="2" destOrd="0" parTransId="{120F942E-F02B-3841-A186-AC8959C28FD1}" sibTransId="{FA2CF0B4-9ED8-9148-B9A7-5C279B9619E7}"/>
    <dgm:cxn modelId="{290A0CE9-4D3A-3D48-8BFF-2CFC08D1D6A7}" type="presOf" srcId="{6ECDFC30-4CD8-1145-9874-55358D3E4BF9}" destId="{30081966-87D2-A547-BD82-36E412F39889}" srcOrd="0" destOrd="0" presId="urn:microsoft.com/office/officeart/2005/8/layout/process1"/>
    <dgm:cxn modelId="{E04170E9-65EB-C641-B9A0-67F57E21CD09}" type="presOf" srcId="{0F837E73-E0C3-ED47-9FB1-098679E011D4}" destId="{570B88C6-00BD-944F-ABCA-8AEAEA13CE07}" srcOrd="0" destOrd="0" presId="urn:microsoft.com/office/officeart/2005/8/layout/process1"/>
    <dgm:cxn modelId="{B773ECF6-A8B5-1D4D-9CBB-8F9DF78C6276}" srcId="{2144133E-2665-3248-92A1-FF85FDA7B074}" destId="{BFD9859B-E096-C244-AEBB-FFA1D7939772}" srcOrd="1" destOrd="0" parTransId="{E1E29615-C0EA-6D49-BD8E-C9C426196CE8}" sibTransId="{3207AE6D-0425-2C4E-837F-4831EBAE848E}"/>
    <dgm:cxn modelId="{96A77294-A672-0E40-994C-F7D801F7277B}" type="presParOf" srcId="{2FD44FAB-BF8D-4F43-8F31-92CB5CF31495}" destId="{B0748467-B8CC-F742-B980-F7B820FB6863}" srcOrd="0" destOrd="0" presId="urn:microsoft.com/office/officeart/2005/8/layout/process1"/>
    <dgm:cxn modelId="{9F818039-534C-7747-AB0D-28E5931C15AD}" type="presParOf" srcId="{2FD44FAB-BF8D-4F43-8F31-92CB5CF31495}" destId="{8A98BA5B-1516-8144-A767-947C29A86DE2}" srcOrd="1" destOrd="0" presId="urn:microsoft.com/office/officeart/2005/8/layout/process1"/>
    <dgm:cxn modelId="{B6575ACA-A8EF-324D-AD94-75771BDAD975}" type="presParOf" srcId="{8A98BA5B-1516-8144-A767-947C29A86DE2}" destId="{AE3FF7F5-9AC6-3F49-9631-28597727A83B}" srcOrd="0" destOrd="0" presId="urn:microsoft.com/office/officeart/2005/8/layout/process1"/>
    <dgm:cxn modelId="{1A732F56-4DF2-EA4F-903F-FDE34EB0408C}" type="presParOf" srcId="{2FD44FAB-BF8D-4F43-8F31-92CB5CF31495}" destId="{BA3439DC-4F65-384F-B361-98E7DCD6DF90}" srcOrd="2" destOrd="0" presId="urn:microsoft.com/office/officeart/2005/8/layout/process1"/>
    <dgm:cxn modelId="{14F86287-9270-8342-9191-5383F65A2ADF}" type="presParOf" srcId="{2FD44FAB-BF8D-4F43-8F31-92CB5CF31495}" destId="{698E72C5-9468-4F40-8CEB-90127392B1DA}" srcOrd="3" destOrd="0" presId="urn:microsoft.com/office/officeart/2005/8/layout/process1"/>
    <dgm:cxn modelId="{BD300515-B4D8-4C4B-8D41-5C23A51D69A7}" type="presParOf" srcId="{698E72C5-9468-4F40-8CEB-90127392B1DA}" destId="{CD475AC7-D963-EB4C-BC5F-1CB5DC7266B1}" srcOrd="0" destOrd="0" presId="urn:microsoft.com/office/officeart/2005/8/layout/process1"/>
    <dgm:cxn modelId="{7E818E6F-E9F1-574E-AA4F-BC6EE2DA35C5}" type="presParOf" srcId="{2FD44FAB-BF8D-4F43-8F31-92CB5CF31495}" destId="{B6FC03B1-BB91-0E4F-A51C-0A263C62B11B}" srcOrd="4" destOrd="0" presId="urn:microsoft.com/office/officeart/2005/8/layout/process1"/>
    <dgm:cxn modelId="{AE5AB4BC-C9DE-9E41-9D4A-C760F499A45A}" type="presParOf" srcId="{2FD44FAB-BF8D-4F43-8F31-92CB5CF31495}" destId="{73090A50-3212-B045-A3A5-ACF52B4E7C76}" srcOrd="5" destOrd="0" presId="urn:microsoft.com/office/officeart/2005/8/layout/process1"/>
    <dgm:cxn modelId="{72090E33-6375-6749-AFEB-3E3276191814}" type="presParOf" srcId="{73090A50-3212-B045-A3A5-ACF52B4E7C76}" destId="{87626D6D-4784-BB4D-B9FE-440C90E6F3F0}" srcOrd="0" destOrd="0" presId="urn:microsoft.com/office/officeart/2005/8/layout/process1"/>
    <dgm:cxn modelId="{26C62B34-686A-9549-870A-08969719D5B8}" type="presParOf" srcId="{2FD44FAB-BF8D-4F43-8F31-92CB5CF31495}" destId="{60893E79-5A61-0149-BBA1-550088165F54}" srcOrd="6" destOrd="0" presId="urn:microsoft.com/office/officeart/2005/8/layout/process1"/>
    <dgm:cxn modelId="{BA7896B1-B2C1-4A44-8AB6-F77812A9ECA9}" type="presParOf" srcId="{2FD44FAB-BF8D-4F43-8F31-92CB5CF31495}" destId="{076FB1D6-7BC2-7849-8A1D-B3F1E60F55AD}" srcOrd="7" destOrd="0" presId="urn:microsoft.com/office/officeart/2005/8/layout/process1"/>
    <dgm:cxn modelId="{D0367B9E-DAFA-9F40-A830-83C1BCB4987E}" type="presParOf" srcId="{076FB1D6-7BC2-7849-8A1D-B3F1E60F55AD}" destId="{CEE13273-6FD6-DA43-BD73-EE4B3553BE3B}" srcOrd="0" destOrd="0" presId="urn:microsoft.com/office/officeart/2005/8/layout/process1"/>
    <dgm:cxn modelId="{654B951E-29A0-8544-A7DF-DE954A003D74}" type="presParOf" srcId="{2FD44FAB-BF8D-4F43-8F31-92CB5CF31495}" destId="{30081966-87D2-A547-BD82-36E412F39889}" srcOrd="8" destOrd="0" presId="urn:microsoft.com/office/officeart/2005/8/layout/process1"/>
    <dgm:cxn modelId="{62D71B27-0FA1-654B-9BB8-8F2B6D90C60C}" type="presParOf" srcId="{2FD44FAB-BF8D-4F43-8F31-92CB5CF31495}" destId="{C47A6AAA-45EA-604F-9E69-68F7E26A721B}" srcOrd="9" destOrd="0" presId="urn:microsoft.com/office/officeart/2005/8/layout/process1"/>
    <dgm:cxn modelId="{0D12B389-0C89-F543-BF0F-7C39AF962004}" type="presParOf" srcId="{C47A6AAA-45EA-604F-9E69-68F7E26A721B}" destId="{8652C7A1-81BF-1D40-BE83-5BEA2322CBA5}" srcOrd="0" destOrd="0" presId="urn:microsoft.com/office/officeart/2005/8/layout/process1"/>
    <dgm:cxn modelId="{002ACF4E-606F-E54D-8186-FC7BFE1CFD29}" type="presParOf" srcId="{2FD44FAB-BF8D-4F43-8F31-92CB5CF31495}" destId="{50A7234E-133E-1645-82B3-82D1A5FBC0C7}" srcOrd="10" destOrd="0" presId="urn:microsoft.com/office/officeart/2005/8/layout/process1"/>
    <dgm:cxn modelId="{481E0DF6-6F16-2D4E-9763-B67F2E3087F7}" type="presParOf" srcId="{2FD44FAB-BF8D-4F43-8F31-92CB5CF31495}" destId="{570B88C6-00BD-944F-ABCA-8AEAEA13CE07}" srcOrd="11" destOrd="0" presId="urn:microsoft.com/office/officeart/2005/8/layout/process1"/>
    <dgm:cxn modelId="{7521F35B-8D71-8748-ABDF-B013ED91F761}" type="presParOf" srcId="{570B88C6-00BD-944F-ABCA-8AEAEA13CE07}" destId="{437BADD8-CB97-C644-ADE3-30A05DDF829A}" srcOrd="0" destOrd="0" presId="urn:microsoft.com/office/officeart/2005/8/layout/process1"/>
    <dgm:cxn modelId="{E7B462BB-D34C-CA48-BEE9-0D8FC64AF69E}" type="presParOf" srcId="{2FD44FAB-BF8D-4F43-8F31-92CB5CF31495}" destId="{07B123ED-CD5C-7141-806C-C4B32CDD2622}" srcOrd="12" destOrd="0" presId="urn:microsoft.com/office/officeart/2005/8/layout/process1"/>
    <dgm:cxn modelId="{683F0EFA-8138-7C4A-A047-F6BB39E55B81}" type="presParOf" srcId="{2FD44FAB-BF8D-4F43-8F31-92CB5CF31495}" destId="{D8EEB244-9162-374A-BE1D-65E0DDCBB858}" srcOrd="13" destOrd="0" presId="urn:microsoft.com/office/officeart/2005/8/layout/process1"/>
    <dgm:cxn modelId="{98CFD4EE-18C6-F149-BCF5-9E738635515C}" type="presParOf" srcId="{D8EEB244-9162-374A-BE1D-65E0DDCBB858}" destId="{B753ABE6-65BC-8042-AFA0-74B15EA5FAE7}" srcOrd="0" destOrd="0" presId="urn:microsoft.com/office/officeart/2005/8/layout/process1"/>
    <dgm:cxn modelId="{D327479C-2C9D-294D-8C6F-EF5C2C37ECAB}" type="presParOf" srcId="{2FD44FAB-BF8D-4F43-8F31-92CB5CF31495}" destId="{B8829F1B-33AA-DE45-9BFB-11842CE76AE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48467-B8CC-F742-B980-F7B820FB6863}">
      <dsp:nvSpPr>
        <dsp:cNvPr id="0" name=""/>
        <dsp:cNvSpPr/>
      </dsp:nvSpPr>
      <dsp:spPr>
        <a:xfrm>
          <a:off x="9272" y="1133593"/>
          <a:ext cx="1264662" cy="2084150"/>
        </a:xfrm>
        <a:prstGeom prst="roundRect">
          <a:avLst>
            <a:gd name="adj" fmla="val 10000"/>
          </a:avLst>
        </a:prstGeom>
        <a:solidFill>
          <a:srgbClr val="CFBBEA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3D4B5F"/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rPr>
            <a:t>Q&amp;A Program and CFC launches</a:t>
          </a:r>
          <a:endParaRPr lang="en-SG" sz="1200" b="0" i="0" kern="1200" dirty="0">
            <a:solidFill>
              <a:srgbClr val="3D4B5F"/>
            </a:solidFill>
            <a:latin typeface="Segoe UI Semilight" panose="020B0402040204020203" pitchFamily="34" charset="0"/>
            <a:ea typeface="+mn-ea"/>
            <a:cs typeface="Segoe UI Semilight" panose="020B0402040204020203" pitchFamily="34" charset="0"/>
          </a:endParaRPr>
        </a:p>
      </dsp:txBody>
      <dsp:txXfrm>
        <a:off x="46313" y="1170634"/>
        <a:ext cx="1190580" cy="2010068"/>
      </dsp:txXfrm>
    </dsp:sp>
    <dsp:sp modelId="{8A98BA5B-1516-8144-A767-947C29A86DE2}">
      <dsp:nvSpPr>
        <dsp:cNvPr id="0" name=""/>
        <dsp:cNvSpPr/>
      </dsp:nvSpPr>
      <dsp:spPr>
        <a:xfrm>
          <a:off x="1370448" y="2055991"/>
          <a:ext cx="204609" cy="2393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370448" y="2103862"/>
        <a:ext cx="143226" cy="143612"/>
      </dsp:txXfrm>
    </dsp:sp>
    <dsp:sp modelId="{BA3439DC-4F65-384F-B361-98E7DCD6DF90}">
      <dsp:nvSpPr>
        <dsp:cNvPr id="0" name=""/>
        <dsp:cNvSpPr/>
      </dsp:nvSpPr>
      <dsp:spPr>
        <a:xfrm>
          <a:off x="1659991" y="1133593"/>
          <a:ext cx="1169576" cy="2084150"/>
        </a:xfrm>
        <a:prstGeom prst="roundRect">
          <a:avLst>
            <a:gd name="adj" fmla="val 10000"/>
          </a:avLst>
        </a:prstGeom>
        <a:solidFill>
          <a:srgbClr val="CFBBEA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3D4B5F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Content Creator looks through briefing notes and recording, attends optional Office Hours to have any questions answered </a:t>
          </a:r>
          <a:endParaRPr lang="en-SG" sz="1200" b="0" i="0" kern="1200" dirty="0">
            <a:solidFill>
              <a:srgbClr val="3D4B5F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694247" y="1167849"/>
        <a:ext cx="1101064" cy="2015638"/>
      </dsp:txXfrm>
    </dsp:sp>
    <dsp:sp modelId="{698E72C5-9468-4F40-8CEB-90127392B1DA}">
      <dsp:nvSpPr>
        <dsp:cNvPr id="0" name=""/>
        <dsp:cNvSpPr/>
      </dsp:nvSpPr>
      <dsp:spPr>
        <a:xfrm>
          <a:off x="2926082" y="2055991"/>
          <a:ext cx="204609" cy="2393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2926082" y="2103862"/>
        <a:ext cx="143226" cy="143612"/>
      </dsp:txXfrm>
    </dsp:sp>
    <dsp:sp modelId="{B6FC03B1-BB91-0E4F-A51C-0A263C62B11B}">
      <dsp:nvSpPr>
        <dsp:cNvPr id="0" name=""/>
        <dsp:cNvSpPr/>
      </dsp:nvSpPr>
      <dsp:spPr>
        <a:xfrm>
          <a:off x="3215624" y="1133593"/>
          <a:ext cx="1088099" cy="2084150"/>
        </a:xfrm>
        <a:prstGeom prst="roundRect">
          <a:avLst>
            <a:gd name="adj" fmla="val 10000"/>
          </a:avLst>
        </a:prstGeom>
        <a:solidFill>
          <a:srgbClr val="CFBBEA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Content creator completes CFC submission </a:t>
          </a:r>
          <a:endParaRPr lang="en-SG" sz="1200" b="0" i="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247493" y="1165462"/>
        <a:ext cx="1024361" cy="2020412"/>
      </dsp:txXfrm>
    </dsp:sp>
    <dsp:sp modelId="{73090A50-3212-B045-A3A5-ACF52B4E7C76}">
      <dsp:nvSpPr>
        <dsp:cNvPr id="0" name=""/>
        <dsp:cNvSpPr/>
      </dsp:nvSpPr>
      <dsp:spPr>
        <a:xfrm>
          <a:off x="4400238" y="2055991"/>
          <a:ext cx="204609" cy="2393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4400238" y="2103862"/>
        <a:ext cx="143226" cy="143612"/>
      </dsp:txXfrm>
    </dsp:sp>
    <dsp:sp modelId="{60893E79-5A61-0149-BBA1-550088165F54}">
      <dsp:nvSpPr>
        <dsp:cNvPr id="0" name=""/>
        <dsp:cNvSpPr/>
      </dsp:nvSpPr>
      <dsp:spPr>
        <a:xfrm>
          <a:off x="4689780" y="1133593"/>
          <a:ext cx="1074896" cy="2084150"/>
        </a:xfrm>
        <a:prstGeom prst="roundRect">
          <a:avLst>
            <a:gd name="adj" fmla="val 10000"/>
          </a:avLst>
        </a:prstGeom>
        <a:solidFill>
          <a:srgbClr val="CFBBEA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0" i="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Submitted content is reviewed </a:t>
          </a:r>
        </a:p>
      </dsp:txBody>
      <dsp:txXfrm>
        <a:off x="4721263" y="1165076"/>
        <a:ext cx="1011930" cy="2021184"/>
      </dsp:txXfrm>
    </dsp:sp>
    <dsp:sp modelId="{076FB1D6-7BC2-7849-8A1D-B3F1E60F55AD}">
      <dsp:nvSpPr>
        <dsp:cNvPr id="0" name=""/>
        <dsp:cNvSpPr/>
      </dsp:nvSpPr>
      <dsp:spPr>
        <a:xfrm>
          <a:off x="5861191" y="2055991"/>
          <a:ext cx="204609" cy="2393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5861191" y="2103862"/>
        <a:ext cx="143226" cy="143612"/>
      </dsp:txXfrm>
    </dsp:sp>
    <dsp:sp modelId="{30081966-87D2-A547-BD82-36E412F39889}">
      <dsp:nvSpPr>
        <dsp:cNvPr id="0" name=""/>
        <dsp:cNvSpPr/>
      </dsp:nvSpPr>
      <dsp:spPr>
        <a:xfrm>
          <a:off x="6150733" y="1133593"/>
          <a:ext cx="1165484" cy="2084150"/>
        </a:xfrm>
        <a:prstGeom prst="roundRect">
          <a:avLst>
            <a:gd name="adj" fmla="val 10000"/>
          </a:avLst>
        </a:prstGeom>
        <a:solidFill>
          <a:srgbClr val="CFBBEA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0" i="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Successful submissions will be announced via GitHub and email </a:t>
          </a:r>
        </a:p>
      </dsp:txBody>
      <dsp:txXfrm>
        <a:off x="6184869" y="1167729"/>
        <a:ext cx="1097212" cy="2015878"/>
      </dsp:txXfrm>
    </dsp:sp>
    <dsp:sp modelId="{C47A6AAA-45EA-604F-9E69-68F7E26A721B}">
      <dsp:nvSpPr>
        <dsp:cNvPr id="0" name=""/>
        <dsp:cNvSpPr/>
      </dsp:nvSpPr>
      <dsp:spPr>
        <a:xfrm>
          <a:off x="7412732" y="2055991"/>
          <a:ext cx="204609" cy="2393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7412732" y="2103862"/>
        <a:ext cx="143226" cy="143612"/>
      </dsp:txXfrm>
    </dsp:sp>
    <dsp:sp modelId="{50A7234E-133E-1645-82B3-82D1A5FBC0C7}">
      <dsp:nvSpPr>
        <dsp:cNvPr id="0" name=""/>
        <dsp:cNvSpPr/>
      </dsp:nvSpPr>
      <dsp:spPr>
        <a:xfrm>
          <a:off x="7702274" y="1133593"/>
          <a:ext cx="913525" cy="2084150"/>
        </a:xfrm>
        <a:prstGeom prst="roundRect">
          <a:avLst>
            <a:gd name="adj" fmla="val 10000"/>
          </a:avLst>
        </a:prstGeom>
        <a:solidFill>
          <a:srgbClr val="CFBBEA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0" i="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Video is produced </a:t>
          </a:r>
        </a:p>
      </dsp:txBody>
      <dsp:txXfrm>
        <a:off x="7729030" y="1160349"/>
        <a:ext cx="860013" cy="2030638"/>
      </dsp:txXfrm>
    </dsp:sp>
    <dsp:sp modelId="{570B88C6-00BD-944F-ABCA-8AEAEA13CE07}">
      <dsp:nvSpPr>
        <dsp:cNvPr id="0" name=""/>
        <dsp:cNvSpPr/>
      </dsp:nvSpPr>
      <dsp:spPr>
        <a:xfrm>
          <a:off x="8712313" y="2055991"/>
          <a:ext cx="204609" cy="2393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8712313" y="2103862"/>
        <a:ext cx="143226" cy="143612"/>
      </dsp:txXfrm>
    </dsp:sp>
    <dsp:sp modelId="{07B123ED-CD5C-7141-806C-C4B32CDD2622}">
      <dsp:nvSpPr>
        <dsp:cNvPr id="0" name=""/>
        <dsp:cNvSpPr/>
      </dsp:nvSpPr>
      <dsp:spPr>
        <a:xfrm>
          <a:off x="9001856" y="1133593"/>
          <a:ext cx="965140" cy="2084150"/>
        </a:xfrm>
        <a:prstGeom prst="roundRect">
          <a:avLst>
            <a:gd name="adj" fmla="val 10000"/>
          </a:avLst>
        </a:prstGeom>
        <a:solidFill>
          <a:srgbClr val="CFBBEA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0" i="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Content Creator places video on forums and other platforms</a:t>
          </a:r>
        </a:p>
      </dsp:txBody>
      <dsp:txXfrm>
        <a:off x="9030124" y="1161861"/>
        <a:ext cx="908604" cy="2027614"/>
      </dsp:txXfrm>
    </dsp:sp>
    <dsp:sp modelId="{D8EEB244-9162-374A-BE1D-65E0DDCBB858}">
      <dsp:nvSpPr>
        <dsp:cNvPr id="0" name=""/>
        <dsp:cNvSpPr/>
      </dsp:nvSpPr>
      <dsp:spPr>
        <a:xfrm>
          <a:off x="10063511" y="2055991"/>
          <a:ext cx="204609" cy="2393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0063511" y="2103862"/>
        <a:ext cx="143226" cy="143612"/>
      </dsp:txXfrm>
    </dsp:sp>
    <dsp:sp modelId="{B8829F1B-33AA-DE45-9BFB-11842CE76AE3}">
      <dsp:nvSpPr>
        <dsp:cNvPr id="0" name=""/>
        <dsp:cNvSpPr/>
      </dsp:nvSpPr>
      <dsp:spPr>
        <a:xfrm>
          <a:off x="10353053" y="1133593"/>
          <a:ext cx="1174354" cy="2084150"/>
        </a:xfrm>
        <a:prstGeom prst="roundRect">
          <a:avLst>
            <a:gd name="adj" fmla="val 10000"/>
          </a:avLst>
        </a:prstGeom>
        <a:solidFill>
          <a:srgbClr val="CFBBEA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0" i="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Content Creator's recognition is added on </a:t>
          </a:r>
          <a:r>
            <a:rPr lang="en-SG" sz="1200" b="0" i="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Leaderboard</a:t>
          </a:r>
          <a:endParaRPr lang="en-SG" sz="1200" b="0" i="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0387449" y="1167989"/>
        <a:ext cx="1105562" cy="2015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FC95-A62B-1342-A8CC-5B9E96DDEF95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52F4-CE8B-3849-8A75-71F022A8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5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1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75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52F4-CE8B-3849-8A75-71F022A87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6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8102-6391-8D80-904C-AE0E61930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B6260-7A11-5C69-2006-8D863E6E6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6E64-F046-FC54-21DD-A7F93F1F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14CB-FF3A-DA27-AEE1-2A6B7173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DF1C-FE53-5434-A554-D68A077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B5D-25F4-1477-0C0F-07178829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342F3-4BEE-CC2A-99A4-F4C12AEE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DE2F-1004-8174-8629-0D54449D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0641-2663-4C08-2F12-B911B0A6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6A05-ABBB-68AC-CF29-15B4AD72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DAF36-7BF4-16EB-9F28-61824EAFE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957B7-F5CB-8391-355E-3F51D42B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B41A-7F32-2A87-3E01-658CB774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2152-8E9A-0366-1BC6-983350FC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2351-3F13-85CA-424A-3AF04EA3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8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D4A4-74EC-0A48-3FFF-E5FBF3C2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4C32-B3A3-1D4E-CEB5-16654D85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FADC-41E4-FDEF-BDA1-6C5A9943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7886-4374-A734-7B70-763D9BFE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3CDA-C4C0-150E-B898-A31175C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25B7-1E7E-DCBE-4CC7-B1A4976B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4BEE-80AF-D972-3650-DC1F78E4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5170-338F-7EFE-1D89-BB02B5AC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5AC0-D5E8-A8C5-E197-2F5D992B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2CF7-2207-1222-2A0E-281C09E4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F109-B753-C728-6C04-31397FCB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58A8-BA23-C4DD-D96E-C38122A8A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180AE-A436-F9E1-BF61-1C6CA15FC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F5DF-3F13-E4B8-880A-37390187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4CF33-1812-7895-9452-B7D28359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1D49F-9E9D-D1ED-A94D-57AFC025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FF93-C243-B58F-2119-478F7C03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054A3-0C3F-8AA0-501B-8022302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A6994-D02B-B4E6-CB44-BF21E570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A833D-F0DB-2856-FA81-F9D05B53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4A71A-482D-7077-7749-8F3DB3ED7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DCE53-F7D6-A526-CF69-8815148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C528D-2068-22E7-B3E2-4B805763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DEB58-CA3E-A5BF-E319-0DF9800A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9AB0-C291-E4DC-8E6C-DE62AF32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E2553-374A-5214-92F9-35ECAA3E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E19DE-12E6-9632-607C-AFE15E33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69FF3-D0B7-80F6-79DA-1E3802DC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6DE09-A266-40B7-D7EB-E8DD862D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A5BAF-0378-760E-DD55-2A915781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C5E11-9E71-B282-A500-60DF100C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FB0E-3069-D145-6106-1F6C5DC4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9354-2F87-5D56-A112-0117A8AE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DC94C-F50C-2A7C-5697-A7FD172C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8374A-5B04-63CE-732B-BFA9E791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9CC8D-C375-0990-C2B4-B801DD65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F54C0-7E5C-7FCC-1265-3AC958D9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3469-2305-3050-F144-679A9FC9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9867B-7699-3F62-39B2-78DC90FDC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21D43-7569-DBD2-56BE-C04D886F2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2B4A3-8ED5-DBC8-C015-FE232E07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7E3B6-6E1D-58F5-F029-04B7E8A6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A1CF7-0BFD-84A6-FF91-C3F8F378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BEFC7-BD3C-8C88-AF0F-8868151B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58F3-705B-07D9-DCAA-EE58989A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C9B60-C64C-27FF-2A8A-6189EB50A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204D2-2FDB-3D46-8FDB-A0176908CE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4B80-1AEC-3621-58B7-FD3E221AD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D937-E033-2F13-083B-78D7249FE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4307-D6CC-2748-BDB2-068E89AB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microsoft.com/ques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rank.boucher@microsoft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rtin.tatar@microsoft.com" TargetMode="External"/><Relationship Id="rId5" Type="http://schemas.openxmlformats.org/officeDocument/2006/relationships/hyperlink" Target="mailto:alice.piras@microsoft.com" TargetMode="External"/><Relationship Id="rId4" Type="http://schemas.openxmlformats.org/officeDocument/2006/relationships/hyperlink" Target="mailto:suzanne.chen@microsoft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icrosoftQuestionsandAnsw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icrosoftQuestionsandAnsw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Microsoft-QnA/blob/main/asset/sample/QnA%20-%20Execute%20an%20Exe%20in%20Azure_final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zureSupport" TargetMode="External"/><Relationship Id="rId7" Type="http://schemas.openxmlformats.org/officeDocument/2006/relationships/hyperlink" Target="https://docs.microsoft.com/en-us/answers/support/moderat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p.microsoft.com/en-us/" TargetMode="External"/><Relationship Id="rId5" Type="http://schemas.openxmlformats.org/officeDocument/2006/relationships/hyperlink" Target="https://docs.microsoft.com/en-us/answers/support/azure-leaderboard" TargetMode="External"/><Relationship Id="rId4" Type="http://schemas.openxmlformats.org/officeDocument/2006/relationships/hyperlink" Target="https://twitter.com/AzureHero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20DB208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1527-940A-585A-FF0C-578F2E4BE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366" y="4583981"/>
            <a:ext cx="9966960" cy="1560320"/>
          </a:xfrm>
        </p:spPr>
        <p:txBody>
          <a:bodyPr>
            <a:normAutofit/>
          </a:bodyPr>
          <a:lstStyle/>
          <a:p>
            <a:pPr algn="l"/>
            <a:r>
              <a:rPr lang="en-US" sz="5800" b="1" dirty="0">
                <a:solidFill>
                  <a:srgbClr val="863D9C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CFC Briefing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56ACA-9C2D-38F4-1B5E-365E198E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141" y="6144301"/>
            <a:ext cx="8767860" cy="440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rgbClr val="863D9C"/>
                </a:solidFill>
              </a:rPr>
              <a:t>Last updated December 15, 2022 | </a:t>
            </a:r>
            <a:r>
              <a:rPr lang="en-US" sz="2000" b="1" dirty="0" err="1">
                <a:solidFill>
                  <a:srgbClr val="863D9C"/>
                </a:solidFill>
              </a:rPr>
              <a:t>aka.ms</a:t>
            </a:r>
            <a:r>
              <a:rPr lang="en-US" sz="2000" b="1" dirty="0">
                <a:solidFill>
                  <a:srgbClr val="863D9C"/>
                </a:solidFill>
              </a:rPr>
              <a:t>/Microsoft-</a:t>
            </a:r>
            <a:r>
              <a:rPr lang="en-US" sz="2000" b="1" dirty="0" err="1">
                <a:solidFill>
                  <a:srgbClr val="863D9C"/>
                </a:solidFill>
              </a:rPr>
              <a:t>QnA</a:t>
            </a:r>
            <a:r>
              <a:rPr lang="en-US" sz="2000" b="1" dirty="0">
                <a:solidFill>
                  <a:srgbClr val="863D9C"/>
                </a:solidFill>
              </a:rPr>
              <a:t>-GitHub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27B123-AF3D-507C-3949-A30A71EB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474"/>
          <a:stretch/>
        </p:blipFill>
        <p:spPr>
          <a:xfrm>
            <a:off x="0" y="-1822"/>
            <a:ext cx="15806671" cy="5083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B8532-A203-AF9A-42FF-2D29D2AA6E40}"/>
              </a:ext>
            </a:extLst>
          </p:cNvPr>
          <p:cNvSpPr txBox="1"/>
          <p:nvPr/>
        </p:nvSpPr>
        <p:spPr>
          <a:xfrm>
            <a:off x="3600450" y="6986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C4419-E4A3-303A-12F6-924C1D8B5C6B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652C8-9DEB-A394-0991-C52C43B9E9A8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6C4B-B3A2-64FC-B700-22F52492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709A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Amplification on other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87A1-CE2B-9FC9-6160-AB713188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Microsoft Learn</a:t>
            </a:r>
          </a:p>
          <a:p>
            <a:r>
              <a:rPr lang="en-US" dirty="0">
                <a:hlinkClick r:id="rId3"/>
              </a:rPr>
              <a:t>Microsoft Developer YouTube Channels </a:t>
            </a:r>
          </a:p>
          <a:p>
            <a:r>
              <a:rPr lang="en-US" dirty="0">
                <a:hlinkClick r:id="rId3"/>
              </a:rPr>
              <a:t>https://stackoverflow.microsoft.com/questions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518CF-7EA0-9B1F-0B2B-2EEB15E8F270}"/>
              </a:ext>
            </a:extLst>
          </p:cNvPr>
          <p:cNvSpPr txBox="1"/>
          <p:nvPr/>
        </p:nvSpPr>
        <p:spPr>
          <a:xfrm>
            <a:off x="6289131" y="1321356"/>
            <a:ext cx="289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Apart from Microsoft Q&amp;A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9F1B1-0900-065A-9E7F-D648E1212DBD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1D349-BA5D-535E-4104-B8CA8770662B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E749-4809-5226-C612-BD08637E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Frequently Asked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0578-2FF7-1D90-C61A-3659D52C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709A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How do I know that I would not be answering a question that has been answered? </a:t>
            </a:r>
          </a:p>
          <a:p>
            <a:pPr marL="0" indent="0"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Approved submissions to the CFC and their respective questions will be displayed on GitHub. This information will be provided for at the beginning of every week. </a:t>
            </a:r>
          </a:p>
          <a:p>
            <a:pPr marL="0" indent="0"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Before submitting a CFC, all content creators should check that they do not submit a repeat question. </a:t>
            </a:r>
          </a:p>
          <a:p>
            <a:pPr marL="0" indent="0">
              <a:buNone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709A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Could I produce the content in other languages other than English? </a:t>
            </a:r>
          </a:p>
          <a:p>
            <a:pPr marL="0" indent="0"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are currently only accepting content in English; however, we are in the process of creating various platforms to allow hosting of non-English content. To ensure that our content is up-to-date and the latest, the CFC for non-English video take place when the platforms are ready and available.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3408D-C8F4-5302-C64F-7393512D8537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11AEA-96E5-5A7F-207C-306B007DF53D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85F-8F50-B1A4-CE74-0CDE2521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709A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32ED-D521-0A22-D71E-28580B7E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More questions? Please feel free to reach out to us. 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Include all of us in your query: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Frank Boucher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frank.boucher@microsoft.com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Suzanne Chen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suzanne.chen@microsoft.com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Alice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Piras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alice.piras@microsoft.com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Martin Tatar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martin.tatar@microsoft.com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92434-1300-5F10-CFA4-46FF867560F6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C55-456E-416A-2EF7-251D9411B44E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2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229C-E73D-EC03-AA95-F8CBF958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115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Hey you!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6CE05-0695-9AD9-3411-6B404D92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714230" cy="1500187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Before we talk about Microsoft Q&amp;A program and its upcoming CFC, you may view the recording along with this deck here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9D512-F3C8-0280-1908-9DCB93C85BE5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FD98B-CD9E-E014-BA08-92A1D1C60895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BD555-E9FE-B572-3CCC-0295F1D05334}"/>
              </a:ext>
            </a:extLst>
          </p:cNvPr>
          <p:cNvSpPr txBox="1"/>
          <p:nvPr/>
        </p:nvSpPr>
        <p:spPr>
          <a:xfrm>
            <a:off x="831850" y="2782669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Thank you for taking time to find out more about this program.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573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928A-99CA-628E-567D-1DE17800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Have you experienced asking a question on Microsoft Q&amp;A?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146DAE-97A6-3BB1-D65F-430EE19A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24064"/>
            <a:ext cx="8935720" cy="48250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46D30-4500-57B1-3B00-707962C91BC1}"/>
              </a:ext>
            </a:extLst>
          </p:cNvPr>
          <p:cNvSpPr txBox="1"/>
          <p:nvPr/>
        </p:nvSpPr>
        <p:spPr>
          <a:xfrm>
            <a:off x="838200" y="5784989"/>
            <a:ext cx="5329922" cy="707886"/>
          </a:xfrm>
          <a:prstGeom prst="rect">
            <a:avLst/>
          </a:prstGeom>
          <a:solidFill>
            <a:srgbClr val="CFBBEA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709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Visit https://</a:t>
            </a:r>
            <a:r>
              <a:rPr lang="en-US" sz="2000" dirty="0" err="1">
                <a:solidFill>
                  <a:srgbClr val="8709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aka.ms</a:t>
            </a:r>
            <a:r>
              <a:rPr lang="en-US" sz="2000" dirty="0">
                <a:solidFill>
                  <a:srgbClr val="8709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/Microsoft-</a:t>
            </a:r>
            <a:r>
              <a:rPr lang="en-US" sz="2000" dirty="0" err="1">
                <a:solidFill>
                  <a:srgbClr val="8709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QnA</a:t>
            </a:r>
            <a:r>
              <a:rPr lang="en-US" sz="2000" dirty="0">
                <a:solidFill>
                  <a:srgbClr val="8709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8709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experience finding a solution on the forum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615FD-7946-1F84-F24E-7C64F7C27CF9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5880F-F378-A9FE-43B5-9397ED9FE8BE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4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C33-1F9E-C7A5-859D-50EC6B31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Why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420B-400F-2FE1-D5AB-1CE63A5C7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013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According to MSFT Community </a:t>
            </a:r>
            <a:r>
              <a:rPr lang="en-SG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Champion Program, Community experts are answering 500 questions a month.</a:t>
            </a:r>
          </a:p>
          <a:p>
            <a:r>
              <a:rPr lang="en-SG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Answers are written, instructional – often telling, rather than showing. </a:t>
            </a:r>
          </a:p>
          <a:p>
            <a:r>
              <a:rPr lang="en-SG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There is an opportunity for us to engage our community better. </a:t>
            </a:r>
          </a:p>
          <a:p>
            <a:pPr marL="0" indent="0">
              <a:buNone/>
            </a:pPr>
            <a:endParaRPr lang="en-SG" sz="2400" dirty="0">
              <a:solidFill>
                <a:srgbClr val="000000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SG" sz="2400" dirty="0">
              <a:solidFill>
                <a:srgbClr val="000000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96584-914A-E5FA-9727-49E689F41A0C}"/>
              </a:ext>
            </a:extLst>
          </p:cNvPr>
          <p:cNvSpPr/>
          <p:nvPr/>
        </p:nvSpPr>
        <p:spPr>
          <a:xfrm>
            <a:off x="1028700" y="4399280"/>
            <a:ext cx="10134600" cy="2092960"/>
          </a:xfrm>
          <a:prstGeom prst="rect">
            <a:avLst/>
          </a:prstGeom>
          <a:solidFill>
            <a:srgbClr val="CFB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800" dirty="0">
                <a:solidFill>
                  <a:srgbClr val="8709A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Short sizzles with more Show and less Tell addressing frequently asked questions on </a:t>
            </a:r>
            <a:r>
              <a:rPr lang="en-US" sz="2800" dirty="0">
                <a:solidFill>
                  <a:srgbClr val="8709A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Q&amp;A</a:t>
            </a:r>
            <a:r>
              <a:rPr lang="en-US" sz="2800" dirty="0">
                <a:solidFill>
                  <a:srgbClr val="8709A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SG" sz="2800" dirty="0">
                <a:solidFill>
                  <a:srgbClr val="8709A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can engage and help our community learn better</a:t>
            </a:r>
            <a:endParaRPr lang="en-US" sz="2800" dirty="0">
              <a:solidFill>
                <a:srgbClr val="8709A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B5A8C-EC99-DD07-19E4-F43708A76446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41515-C3B9-0F36-E5AF-452DDDF0EA8D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3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E242-A107-DCB1-F826-0EF5251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7030A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Microsoft Q&amp;A Short Video Content V-team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B29759-D16E-57DB-5F88-548DB7A7CFF3}"/>
              </a:ext>
            </a:extLst>
          </p:cNvPr>
          <p:cNvGrpSpPr/>
          <p:nvPr/>
        </p:nvGrpSpPr>
        <p:grpSpPr>
          <a:xfrm>
            <a:off x="838200" y="1405823"/>
            <a:ext cx="11353800" cy="5347946"/>
            <a:chOff x="838200" y="1405823"/>
            <a:chExt cx="11353800" cy="53479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E75027-D06F-93BE-C3E2-02553B0B1DD4}"/>
                </a:ext>
              </a:extLst>
            </p:cNvPr>
            <p:cNvSpPr/>
            <p:nvPr/>
          </p:nvSpPr>
          <p:spPr bwMode="auto">
            <a:xfrm>
              <a:off x="9819444" y="1405823"/>
              <a:ext cx="1800000" cy="18000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F0DDC2-8E2E-A4E2-01F3-F5294CF24B89}"/>
                </a:ext>
              </a:extLst>
            </p:cNvPr>
            <p:cNvSpPr/>
            <p:nvPr/>
          </p:nvSpPr>
          <p:spPr bwMode="auto">
            <a:xfrm>
              <a:off x="3885269" y="4320182"/>
              <a:ext cx="1800000" cy="180000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BBF319-C798-A302-4143-7977AE3FFCF6}"/>
                </a:ext>
              </a:extLst>
            </p:cNvPr>
            <p:cNvSpPr/>
            <p:nvPr/>
          </p:nvSpPr>
          <p:spPr bwMode="auto">
            <a:xfrm>
              <a:off x="6928839" y="4320182"/>
              <a:ext cx="1800000" cy="180000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A55E15-993B-0C3A-1BA2-B3C92D4F50DB}"/>
                </a:ext>
              </a:extLst>
            </p:cNvPr>
            <p:cNvSpPr txBox="1"/>
            <p:nvPr/>
          </p:nvSpPr>
          <p:spPr>
            <a:xfrm>
              <a:off x="6619597" y="6199771"/>
              <a:ext cx="241848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Priya  Agrawal</a:t>
              </a:r>
            </a:p>
            <a:p>
              <a:pPr algn="ctr"/>
              <a:r>
                <a:rPr lang="en-US" sz="1200" dirty="0"/>
                <a:t>Senior Program Manager </a:t>
              </a:r>
            </a:p>
            <a:p>
              <a:pPr algn="ctr"/>
              <a:r>
                <a:rPr lang="en-US" sz="1200" dirty="0"/>
                <a:t>Azure Community Champions Program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2C7C4-6ADF-D0E2-A7FB-733D8DD5CE3A}"/>
                </a:ext>
              </a:extLst>
            </p:cNvPr>
            <p:cNvSpPr/>
            <p:nvPr/>
          </p:nvSpPr>
          <p:spPr bwMode="auto">
            <a:xfrm>
              <a:off x="6928839" y="1411744"/>
              <a:ext cx="1800000" cy="1800000"/>
            </a:xfrm>
            <a:prstGeom prst="ellipse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A43FB1-064F-42A9-63F5-CB09D957D5B1}"/>
                </a:ext>
              </a:extLst>
            </p:cNvPr>
            <p:cNvSpPr txBox="1"/>
            <p:nvPr/>
          </p:nvSpPr>
          <p:spPr>
            <a:xfrm>
              <a:off x="3939598" y="3291333"/>
              <a:ext cx="1745671" cy="5078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Suzanne Chen</a:t>
              </a:r>
            </a:p>
            <a:p>
              <a:pPr algn="ctr"/>
              <a:r>
                <a:rPr lang="en-US" sz="1100" dirty="0"/>
                <a:t>Program Manager </a:t>
              </a:r>
            </a:p>
            <a:p>
              <a:pPr algn="ctr"/>
              <a:r>
                <a:rPr lang="en-US" sz="1100" dirty="0"/>
                <a:t>Program Management (All-up)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D17064-1320-F108-2B89-BDE92F431664}"/>
                </a:ext>
              </a:extLst>
            </p:cNvPr>
            <p:cNvSpPr txBox="1"/>
            <p:nvPr/>
          </p:nvSpPr>
          <p:spPr>
            <a:xfrm>
              <a:off x="7129127" y="3316190"/>
              <a:ext cx="1399422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SG" sz="1100" dirty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Ross </a:t>
              </a:r>
              <a:r>
                <a:rPr lang="en-US" sz="11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Heise</a:t>
              </a:r>
              <a:endParaRPr lang="en-SG" sz="11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100" dirty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Senior Video Producer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1A1397-981E-96FF-08E0-5BB1AAF97CB8}"/>
                </a:ext>
              </a:extLst>
            </p:cNvPr>
            <p:cNvSpPr txBox="1"/>
            <p:nvPr/>
          </p:nvSpPr>
          <p:spPr>
            <a:xfrm>
              <a:off x="1245446" y="3258132"/>
              <a:ext cx="897682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100" dirty="0"/>
                <a:t>Frank Boucher </a:t>
              </a:r>
            </a:p>
            <a:p>
              <a:pPr algn="ctr"/>
              <a:r>
                <a:rPr lang="en-US" sz="1100" dirty="0"/>
                <a:t>Cloud Advocate</a:t>
              </a:r>
              <a:endParaRPr lang="en-US" sz="1100" dirty="0">
                <a:cs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B7DBAC-8554-681E-6FFA-DC948BC60CF2}"/>
                </a:ext>
              </a:extLst>
            </p:cNvPr>
            <p:cNvSpPr txBox="1"/>
            <p:nvPr/>
          </p:nvSpPr>
          <p:spPr>
            <a:xfrm>
              <a:off x="3715819" y="6199771"/>
              <a:ext cx="188782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Martin Tatar</a:t>
              </a:r>
            </a:p>
            <a:p>
              <a:pPr algn="ctr"/>
              <a:r>
                <a:rPr lang="en-US" sz="1200" dirty="0"/>
                <a:t>Community Program Manager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63F61F-512D-5344-2A18-97C5212AC414}"/>
                </a:ext>
              </a:extLst>
            </p:cNvPr>
            <p:cNvSpPr txBox="1"/>
            <p:nvPr/>
          </p:nvSpPr>
          <p:spPr>
            <a:xfrm>
              <a:off x="9728119" y="3285412"/>
              <a:ext cx="188782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Alice </a:t>
              </a:r>
              <a:r>
                <a:rPr lang="en-US" sz="1200" dirty="0" err="1"/>
                <a:t>Piras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200" dirty="0"/>
                <a:t>Community Program Manager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1221A4-4A28-EF40-397B-FAEBEFB8F58C}"/>
                </a:ext>
              </a:extLst>
            </p:cNvPr>
            <p:cNvSpPr/>
            <p:nvPr/>
          </p:nvSpPr>
          <p:spPr bwMode="auto">
            <a:xfrm>
              <a:off x="838200" y="1411744"/>
              <a:ext cx="1800000" cy="1800000"/>
            </a:xfrm>
            <a:prstGeom prst="ellipse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EA7047-0114-8633-FEBC-4FC5289B8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269" y="1411744"/>
              <a:ext cx="1800000" cy="180000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D3589F-95B9-7630-C726-9F2A3C3100EC}"/>
                </a:ext>
              </a:extLst>
            </p:cNvPr>
            <p:cNvSpPr txBox="1"/>
            <p:nvPr/>
          </p:nvSpPr>
          <p:spPr>
            <a:xfrm>
              <a:off x="9548071" y="5356838"/>
              <a:ext cx="2643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..and your region’s CPM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5276D5A-20A4-311A-F77B-7BA02C0E69D9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CDBA6-BDAE-9934-7575-50FFCA491ACE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AA9B48-9BE3-921F-8B81-3C7FCF88F5F1}"/>
              </a:ext>
            </a:extLst>
          </p:cNvPr>
          <p:cNvSpPr/>
          <p:nvPr/>
        </p:nvSpPr>
        <p:spPr bwMode="auto">
          <a:xfrm>
            <a:off x="838200" y="4320182"/>
            <a:ext cx="1800000" cy="1800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879D4-C92A-D887-2927-BFBD539B2BFA}"/>
              </a:ext>
            </a:extLst>
          </p:cNvPr>
          <p:cNvSpPr txBox="1"/>
          <p:nvPr/>
        </p:nvSpPr>
        <p:spPr>
          <a:xfrm>
            <a:off x="746875" y="6199771"/>
            <a:ext cx="18878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Tina </a:t>
            </a:r>
            <a:r>
              <a:rPr lang="en-US" sz="1200" dirty="0" err="1"/>
              <a:t>Stenderup</a:t>
            </a:r>
            <a:r>
              <a:rPr lang="en-US" sz="1200" dirty="0"/>
              <a:t>-Larsen</a:t>
            </a:r>
          </a:p>
          <a:p>
            <a:pPr algn="ctr"/>
            <a:r>
              <a:rPr lang="en-US" sz="1200" dirty="0"/>
              <a:t>Community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18355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9A6D-A1B9-4204-5A2F-A58A7C83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How do we do this?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0C89-89DE-0A54-F2C3-1D895239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8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encourage and would love for you and the tech community to partnering us in creating a piece of video content in addressing the most frequently asked questions on </a:t>
            </a: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Microsoft Q&amp;A</a:t>
            </a: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want to show, not just tell. Let’s encourage collaboration and dialogues. 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EA9CD-CB27-583C-CE7A-55223E87D755}"/>
              </a:ext>
            </a:extLst>
          </p:cNvPr>
          <p:cNvSpPr txBox="1"/>
          <p:nvPr/>
        </p:nvSpPr>
        <p:spPr>
          <a:xfrm>
            <a:off x="1056640" y="4064000"/>
            <a:ext cx="10515600" cy="2246769"/>
          </a:xfrm>
          <a:prstGeom prst="rect">
            <a:avLst/>
          </a:prstGeom>
          <a:solidFill>
            <a:srgbClr val="8709A4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The deliverable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longer than a 2-minute bite sized video, addressing exactly a HOW-TO a question (Watch sample on </a:t>
            </a:r>
            <a:r>
              <a:rPr lang="en-US" sz="28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page)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Semilight"/>
                <a:cs typeface="Segoe UI Semilight"/>
              </a:rPr>
              <a:t>Placed on Microsoft YouTube Channels, </a:t>
            </a:r>
            <a:r>
              <a:rPr lang="en-US" sz="2800" dirty="0">
                <a:solidFill>
                  <a:schemeClr val="bg1"/>
                </a:solidFill>
                <a:latin typeface="Segoe UI Semilight"/>
                <a:cs typeface="Segoe UI Semi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Q&amp;A</a:t>
            </a:r>
            <a:r>
              <a:rPr lang="en-US" sz="2800" dirty="0">
                <a:solidFill>
                  <a:schemeClr val="bg1"/>
                </a:solidFill>
                <a:latin typeface="Segoe UI Semilight"/>
                <a:cs typeface="Segoe UI Semilight"/>
              </a:rPr>
              <a:t> and other forums</a:t>
            </a:r>
            <a:endParaRPr lang="en-US" sz="28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658B-245A-D4BE-AC97-3DF7E22C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What’s in it for me? 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BFD8F5F6-4CE0-8903-CB4B-EFEFBA642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13191"/>
              </p:ext>
            </p:extLst>
          </p:nvPr>
        </p:nvGraphicFramePr>
        <p:xfrm>
          <a:off x="838200" y="1400175"/>
          <a:ext cx="9934575" cy="48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045">
                  <a:extLst>
                    <a:ext uri="{9D8B030D-6E8A-4147-A177-3AD203B41FA5}">
                      <a16:colId xmlns:a16="http://schemas.microsoft.com/office/drawing/2014/main" val="619996274"/>
                    </a:ext>
                  </a:extLst>
                </a:gridCol>
                <a:gridCol w="8407530">
                  <a:extLst>
                    <a:ext uri="{9D8B030D-6E8A-4147-A177-3AD203B41FA5}">
                      <a16:colId xmlns:a16="http://schemas.microsoft.com/office/drawing/2014/main" val="1611190334"/>
                    </a:ext>
                  </a:extLst>
                </a:gridCol>
              </a:tblGrid>
              <a:tr h="422453">
                <a:tc rowSpan="5"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Monthly Recognitions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@AzureSupport / Twitter</a:t>
                      </a: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LinkedIn Recognition* [Criteria: Top 3 contributors]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061225"/>
                  </a:ext>
                </a:extLst>
              </a:tr>
              <a:tr h="422453"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@AzureHeroes / Twitter </a:t>
                      </a: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Badges for social media*  [Criteria: Top 3 contributors]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8651124"/>
                  </a:ext>
                </a:extLst>
              </a:tr>
              <a:tr h="729691"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MSFT Q&amp;A Monthly Leaderboard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 [Criteria: Top 10 contributors across Az service areas]</a:t>
                      </a:r>
                      <a:endParaRPr lang="en-US" sz="1600" b="0" i="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896213"/>
                  </a:ext>
                </a:extLst>
              </a:tr>
              <a:tr h="4224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Community Expert Badges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415376"/>
                  </a:ext>
                </a:extLst>
              </a:tr>
              <a:tr h="422453"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Gift cards $50 to 20+ top contributors monthly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516089"/>
                  </a:ext>
                </a:extLst>
              </a:tr>
              <a:tr h="422453">
                <a:tc rowSpan="4"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All-time Top member Privileges</a:t>
                      </a:r>
                    </a:p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[Criteria: 100+ answers]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MVP Award: </a:t>
                      </a: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Assistance with Nominations | Renewals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0249303"/>
                  </a:ext>
                </a:extLst>
              </a:tr>
              <a:tr h="422453"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MSFT NDA via Azure Connections Program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358274"/>
                  </a:ext>
                </a:extLst>
              </a:tr>
              <a:tr h="422453"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Photo/ mention in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MSFT Q&amp;A Leaderboard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4059314"/>
                  </a:ext>
                </a:extLst>
              </a:tr>
              <a:tr h="691286"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Q&amp;A Moderator </a:t>
                      </a: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privileges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141318"/>
                  </a:ext>
                </a:extLst>
              </a:tr>
              <a:tr h="42245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Networking: Be a part of like-minded thriving community of technology experts and leaders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998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1BF3DB-7EE5-73D9-99B6-7B182457C35A}"/>
              </a:ext>
            </a:extLst>
          </p:cNvPr>
          <p:cNvSpPr txBox="1"/>
          <p:nvPr/>
        </p:nvSpPr>
        <p:spPr>
          <a:xfrm>
            <a:off x="377440" y="6323598"/>
            <a:ext cx="107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*accurate as of December 14, we are still improving these benefits and hence, this is subjected to revision without prior notice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7D28CC-2A8C-A866-0B30-94C869EFBC71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53501-6D10-51CF-D580-D8744817EAA4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4B3A-4E74-6966-8A5B-A665CEE1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709A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CFC Process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76CE47-3B33-BA79-D061-6978C54CE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591404"/>
              </p:ext>
            </p:extLst>
          </p:nvPr>
        </p:nvGraphicFramePr>
        <p:xfrm>
          <a:off x="472440" y="1825625"/>
          <a:ext cx="11536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1248A5-9B4D-A0D6-69A7-F2337F370510}"/>
              </a:ext>
            </a:extLst>
          </p:cNvPr>
          <p:cNvSpPr txBox="1"/>
          <p:nvPr/>
        </p:nvSpPr>
        <p:spPr>
          <a:xfrm>
            <a:off x="7913212" y="5172928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Possible back and forth iterations will likely take place during these two phases so that we get information as accurate as possible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C24B0-2F8C-67B9-1092-A412120E22F1}"/>
              </a:ext>
            </a:extLst>
          </p:cNvPr>
          <p:cNvSpPr/>
          <p:nvPr/>
        </p:nvSpPr>
        <p:spPr>
          <a:xfrm>
            <a:off x="7811612" y="1998662"/>
            <a:ext cx="2946400" cy="4005263"/>
          </a:xfrm>
          <a:prstGeom prst="rect">
            <a:avLst/>
          </a:prstGeom>
          <a:noFill/>
          <a:ln>
            <a:solidFill>
              <a:srgbClr val="870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9B773-E5F2-7E38-B695-0CF6E7B6458A}"/>
              </a:ext>
            </a:extLst>
          </p:cNvPr>
          <p:cNvSpPr txBox="1"/>
          <p:nvPr/>
        </p:nvSpPr>
        <p:spPr>
          <a:xfrm>
            <a:off x="2232072" y="5215532"/>
            <a:ext cx="2579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 weekly for updates on the questions that have been submitted and approved.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3DB2EF-B410-3C31-32D1-3EA159E48079}"/>
              </a:ext>
            </a:extLst>
          </p:cNvPr>
          <p:cNvSpPr/>
          <p:nvPr/>
        </p:nvSpPr>
        <p:spPr>
          <a:xfrm>
            <a:off x="2048757" y="1998661"/>
            <a:ext cx="2946400" cy="4005263"/>
          </a:xfrm>
          <a:prstGeom prst="rect">
            <a:avLst/>
          </a:prstGeom>
          <a:noFill/>
          <a:ln>
            <a:solidFill>
              <a:srgbClr val="870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6EDD-A9E2-F2A2-E3C0-6366892A596D}"/>
              </a:ext>
            </a:extLst>
          </p:cNvPr>
          <p:cNvSpPr txBox="1"/>
          <p:nvPr/>
        </p:nvSpPr>
        <p:spPr>
          <a:xfrm>
            <a:off x="3549785" y="2563318"/>
            <a:ext cx="166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December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ED687-97D4-6D27-820B-B47A599D8C45}"/>
              </a:ext>
            </a:extLst>
          </p:cNvPr>
          <p:cNvSpPr txBox="1"/>
          <p:nvPr/>
        </p:nvSpPr>
        <p:spPr>
          <a:xfrm>
            <a:off x="8859781" y="2594096"/>
            <a:ext cx="951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8 weeks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EC40B-A5CE-3AAD-5029-4A61B2D2EDA2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75442-9DEA-8809-E65C-3E03D2AC2680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  <p:bldP spid="6" grpId="0" animBg="1"/>
      <p:bldP spid="7" grpId="0"/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8CE4-E043-46E9-C131-2EF06CAA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709A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Creators’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FC02-11BC-504F-EDA2-0831F89D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036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latin typeface="Segoe UI Light"/>
                <a:cs typeface="Segoe UI Light"/>
              </a:rPr>
              <a:t>One-stop "shop" 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/>
                <a:cs typeface="Segoe UI Light"/>
              </a:rPr>
              <a:t>GitHub - https://</a:t>
            </a:r>
            <a:r>
              <a:rPr lang="en-US" sz="2400" dirty="0" err="1">
                <a:latin typeface="Segoe UI Light"/>
                <a:cs typeface="Segoe UI Light"/>
              </a:rPr>
              <a:t>aka.ms</a:t>
            </a:r>
            <a:r>
              <a:rPr lang="en-US" sz="2400" dirty="0">
                <a:latin typeface="Segoe UI Light"/>
                <a:cs typeface="Segoe UI Light"/>
              </a:rPr>
              <a:t>/Microsoft-</a:t>
            </a:r>
            <a:r>
              <a:rPr lang="en-US" sz="2400" dirty="0" err="1">
                <a:latin typeface="Segoe UI Light"/>
                <a:cs typeface="Segoe UI Light"/>
              </a:rPr>
              <a:t>QnA</a:t>
            </a:r>
            <a:r>
              <a:rPr lang="en-US" sz="2400" dirty="0">
                <a:latin typeface="Segoe UI Light"/>
                <a:cs typeface="Segoe UI Light"/>
              </a:rPr>
              <a:t>-GitHub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Briefing notes 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 script, videos screen captures, still images 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 final output </a:t>
            </a:r>
            <a:endParaRPr lang="en-US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Template script to complete 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write quality answer  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Approved questions and contributors 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Contributors ranking and emojis (All-Contributors) </a:t>
            </a:r>
          </a:p>
          <a:p>
            <a:pPr lvl="1"/>
            <a:r>
              <a:rPr lang="en-US" sz="2000" dirty="0">
                <a:latin typeface="Segoe UI Light"/>
                <a:cs typeface="Segoe UI Light"/>
              </a:rPr>
              <a:t>CFC Form to complete 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submission is approved, refer to Tech Community Champion Guidelines before posting</a:t>
            </a:r>
          </a:p>
          <a:p>
            <a:r>
              <a:rPr lang="en-US" sz="2400" dirty="0">
                <a:latin typeface="Segoe UI Light"/>
                <a:cs typeface="Segoe UI Light"/>
              </a:rPr>
              <a:t>We will also be updating the page with Frequently Asked Questions.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AC82C-443C-0AD5-B1B5-ABF6E644386B}"/>
              </a:ext>
            </a:extLst>
          </p:cNvPr>
          <p:cNvSpPr txBox="1"/>
          <p:nvPr/>
        </p:nvSpPr>
        <p:spPr>
          <a:xfrm>
            <a:off x="8196971" y="2047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B12AD-5DA9-9537-B65A-94A0FC34D7D7}"/>
              </a:ext>
            </a:extLst>
          </p:cNvPr>
          <p:cNvSpPr/>
          <p:nvPr/>
        </p:nvSpPr>
        <p:spPr>
          <a:xfrm>
            <a:off x="10089931" y="5830778"/>
            <a:ext cx="2102069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F9B83-03C1-049B-8579-AAD32D26EAEF}"/>
              </a:ext>
            </a:extLst>
          </p:cNvPr>
          <p:cNvSpPr/>
          <p:nvPr/>
        </p:nvSpPr>
        <p:spPr>
          <a:xfrm>
            <a:off x="11843298" y="6054186"/>
            <a:ext cx="360000" cy="118800"/>
          </a:xfrm>
          <a:prstGeom prst="rect">
            <a:avLst/>
          </a:prstGeom>
          <a:solidFill>
            <a:srgbClr val="9F1FB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19fa232-ab5e-46d8-bd5c-13f1bf48e138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C6E21AC72DFB479585DE5FA93F2C25" ma:contentTypeVersion="20" ma:contentTypeDescription="Create a new document." ma:contentTypeScope="" ma:versionID="ff0736a0e0b71c7ba8570c19f1a10e28">
  <xsd:schema xmlns:xsd="http://www.w3.org/2001/XMLSchema" xmlns:xs="http://www.w3.org/2001/XMLSchema" xmlns:p="http://schemas.microsoft.com/office/2006/metadata/properties" xmlns:ns1="http://schemas.microsoft.com/sharepoint/v3" xmlns:ns2="419fa232-ab5e-46d8-bd5c-13f1bf48e138" xmlns:ns3="e59df0b3-5b97-4512-9a99-ed573338ba74" xmlns:ns4="230e9df3-be65-4c73-a93b-d1236ebd677e" targetNamespace="http://schemas.microsoft.com/office/2006/metadata/properties" ma:root="true" ma:fieldsID="1a0393e4209640b056d538456908a552" ns1:_="" ns2:_="" ns3:_="" ns4:_="">
    <xsd:import namespace="http://schemas.microsoft.com/sharepoint/v3"/>
    <xsd:import namespace="419fa232-ab5e-46d8-bd5c-13f1bf48e138"/>
    <xsd:import namespace="e59df0b3-5b97-4512-9a99-ed573338ba74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fa232-ab5e-46d8-bd5c-13f1bf48e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6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df0b3-5b97-4512-9a99-ed573338b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21cbc492-ee53-435c-8b04-2f9c31deea16}" ma:internalName="TaxCatchAll" ma:showField="CatchAllData" ma:web="e59df0b3-5b97-4512-9a99-ed573338b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3340CC-8B29-4DD8-8AC2-305582FA3307}">
  <ds:schemaRefs>
    <ds:schemaRef ds:uri="230e9df3-be65-4c73-a93b-d1236ebd677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e59df0b3-5b97-4512-9a99-ed573338ba74"/>
    <ds:schemaRef ds:uri="http://schemas.microsoft.com/office/2006/metadata/properties"/>
    <ds:schemaRef ds:uri="http://purl.org/dc/elements/1.1/"/>
    <ds:schemaRef ds:uri="http://schemas.microsoft.com/office/2006/documentManagement/types"/>
    <ds:schemaRef ds:uri="419fa232-ab5e-46d8-bd5c-13f1bf48e13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EDFACE-30D7-4B39-8B06-F7B49F2A48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ECDC16-6D1C-45FC-8554-EB5255A6F86F}">
  <ds:schemaRefs>
    <ds:schemaRef ds:uri="230e9df3-be65-4c73-a93b-d1236ebd677e"/>
    <ds:schemaRef ds:uri="419fa232-ab5e-46d8-bd5c-13f1bf48e138"/>
    <ds:schemaRef ds:uri="e59df0b3-5b97-4512-9a99-ed573338b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16326</TotalTime>
  <Words>857</Words>
  <Application>Microsoft Macintosh PowerPoint</Application>
  <PresentationFormat>Widescreen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 2013 - 2022</vt:lpstr>
      <vt:lpstr>CFC Briefing</vt:lpstr>
      <vt:lpstr>Hey you! </vt:lpstr>
      <vt:lpstr>Have you experienced asking a question on Microsoft Q&amp;A? </vt:lpstr>
      <vt:lpstr>Why we do this?</vt:lpstr>
      <vt:lpstr>Microsoft Q&amp;A Short Video Content V-team </vt:lpstr>
      <vt:lpstr>How do we do this? </vt:lpstr>
      <vt:lpstr>What’s in it for me? </vt:lpstr>
      <vt:lpstr>CFC Process </vt:lpstr>
      <vt:lpstr>Creators’ Resources</vt:lpstr>
      <vt:lpstr>Amplification on other channels</vt:lpstr>
      <vt:lpstr>Frequently Asked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deck</dc:title>
  <dc:creator>Suzanne Chen</dc:creator>
  <cp:lastModifiedBy>Suzanne Chen</cp:lastModifiedBy>
  <cp:revision>136</cp:revision>
  <dcterms:created xsi:type="dcterms:W3CDTF">2022-11-08T00:25:01Z</dcterms:created>
  <dcterms:modified xsi:type="dcterms:W3CDTF">2022-12-15T16:09:39Z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0x01010055C6E21AC72DFB479585DE5FA93F2C25</vt:lpwstr>
  </property>
  <property fmtid="{D5CDD505-2E9C-101B-9397-08002B2CF9AE}" pid="3" name="MediaServiceImageTags">
    <vt:lpwstr/>
  </property>
</Properties>
</file>