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30" r:id="rId4"/>
  </p:sldMasterIdLst>
  <p:notesMasterIdLst>
    <p:notesMasterId r:id="rId15"/>
  </p:notesMasterIdLst>
  <p:handoutMasterIdLst>
    <p:handoutMasterId r:id="rId16"/>
  </p:handoutMasterIdLst>
  <p:sldIdLst>
    <p:sldId id="2147470114" r:id="rId5"/>
    <p:sldId id="2147470115" r:id="rId6"/>
    <p:sldId id="2147470116" r:id="rId7"/>
    <p:sldId id="2147470117" r:id="rId8"/>
    <p:sldId id="2147470125" r:id="rId9"/>
    <p:sldId id="2147470119" r:id="rId10"/>
    <p:sldId id="2147470120" r:id="rId11"/>
    <p:sldId id="2147470121" r:id="rId12"/>
    <p:sldId id="2147470122" r:id="rId13"/>
    <p:sldId id="2147470126" r:id="rId1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8BFA1E-BE7A-E284-8B05-F1F8BF4C2426}" name="Pablo Veramendi" initials="PV" userId="S::paverame@microsoft.com::79271fb3-757c-4cfd-8451-e6cd1a6d69a5" providerId="AD"/>
  <p188:author id="{9F63D45C-A658-10AF-57D2-A9D9179086D1}" name="Tessa Wiedmann" initials="TW" userId="S::tessaw@microsoft.com::fa971b08-91bb-41ea-b060-e7c9a66369bd" providerId="AD"/>
  <p188:author id="{A910BC65-1BED-9400-720A-F0E079486FCF}" name="Tracey Salem" initials="TS" userId="S::traceysalem@microsoft.com::74a1fb23-e63d-47b9-a4ff-a5b0e4c8a1cd" providerId="AD"/>
  <p188:author id="{99040579-57F3-38F2-BD65-F14145665D7D}" name="Korrie Miller" initials="KM" userId="S::korriemiller@microsoft.com::a55625c3-7e67-495e-8dcf-f61c9f996cd9" providerId="AD"/>
  <p188:author id="{D387B08B-BAC3-4965-BAFE-4B70599D095C}" name="Howard Gold" initials="HG" userId="S::howard@threecatpresentations.com::a8c351fa-a2e7-43d6-86ea-d52fbeac9caa" providerId="AD"/>
  <p188:author id="{7FEBBA97-B5F3-1A52-64E0-419C53B40A39}" name="Cristina Brendicke" initials="CB" userId="S::crbren@microsoft.com::a4829b9b-bf1d-4480-9db4-ead384abb575" providerId="AD"/>
  <p188:author id="{640B4EB6-2309-A09D-6F9F-D753AD4F122C}" name="Brett Leighton" initials="BL" userId="S::brett@vexillumconsulting.com::0939b942-99c6-4572-b8a4-367a060d1334" providerId="AD"/>
  <p188:author id="{2635A3BA-1A4A-0170-3D27-29760977FC84}" name="Jalen McGee" initials="JM" userId="S::jalenmcgee@microsoft.com::ae8d9165-6e12-4941-9ba9-3a2c37f1721c" providerId="AD"/>
  <p188:author id="{4087CDEC-4DD6-CB49-76D4-D9467BD453CB}" name="Tina Jones" initials="TJ" userId="S::tijon@microsoft.com::bb4166d0-fbbe-4933-a9e2-2975adb52fb1" providerId="AD"/>
  <p188:author id="{2B3CCCEE-C5EC-0ADB-898C-791C8FA62729}" name="Angie Doyle" initials="AD" userId="S::v-angedo@microsoft.com::96e87dbf-211c-4a5b-b431-3029b8d01b3f" providerId="AD"/>
  <p188:author id="{FA83F2FC-BBF2-A189-C26A-9F6A080E9FBA}" name="Angie Doyle" initials="AD" userId="S::Angie@reddoorcollaborative.com::82c845af-bbc4-4f1c-8a04-fa3385dc101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6DF"/>
    <a:srgbClr val="FFDE00"/>
    <a:srgbClr val="0079D6"/>
    <a:srgbClr val="203A61"/>
    <a:srgbClr val="D59DFF"/>
    <a:srgbClr val="50E6FF"/>
    <a:srgbClr val="243A5E"/>
    <a:srgbClr val="653799"/>
    <a:srgbClr val="FFFFFF"/>
    <a:srgbClr val="E0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61F61-FD89-4325-8A7F-36D52307F18A}" v="1" dt="2024-03-21T11:10:35.208"/>
    <p1510:client id="{A30202EC-C6F3-42A0-B42A-D0CFE7748008}" v="1" dt="2024-03-20T16:00:18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FCB25_45D0D529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FCB25_45D0D529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PhD</c:v>
                </c:pt>
                <c:pt idx="1">
                  <c:v>MA</c:v>
                </c:pt>
                <c:pt idx="2">
                  <c:v>BA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0.01</c:v>
                </c:pt>
                <c:pt idx="1">
                  <c:v>0.09</c:v>
                </c:pt>
                <c:pt idx="2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C2-4163-9046-5844985167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1782524671"/>
        <c:axId val="198514736"/>
      </c:barChart>
      <c:catAx>
        <c:axId val="17825246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8514736"/>
        <c:crosses val="autoZero"/>
        <c:auto val="1"/>
        <c:lblAlgn val="ctr"/>
        <c:lblOffset val="100"/>
        <c:noMultiLvlLbl val="0"/>
      </c:catAx>
      <c:valAx>
        <c:axId val="19851473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782524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Focus Area</c:v>
                </c:pt>
              </c:strCache>
            </c:strRef>
          </c:tx>
          <c:spPr>
            <a:ln w="3175">
              <a:solidFill>
                <a:schemeClr val="bg1"/>
              </a:solidFill>
            </a:ln>
          </c:spPr>
          <c:dPt>
            <c:idx val="0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31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7F-40C9-B824-C12252ED85A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1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7F-40C9-B824-C12252ED85A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31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7F-40C9-B824-C12252ED85AF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31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07F-40C9-B824-C12252ED85A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31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7F-40C9-B824-C12252ED85A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31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07F-40C9-B824-C12252ED85A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31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07F-40C9-B824-C12252ED85A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31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07F-40C9-B824-C12252ED85A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31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07F-40C9-B824-C12252ED85A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6">
                      <a:lumMod val="8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</a:schemeClr>
                  </a:gs>
                </a:gsLst>
                <a:lin ang="5400000" scaled="0"/>
              </a:gradFill>
              <a:ln w="31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07F-40C9-B824-C12252ED85AF}"/>
              </c:ext>
            </c:extLst>
          </c:dPt>
          <c:cat>
            <c:strRef>
              <c:f>Sheet1!$A$2:$A$11</c:f>
              <c:strCache>
                <c:ptCount val="9"/>
                <c:pt idx="0">
                  <c:v>Computer Science</c:v>
                </c:pt>
                <c:pt idx="1">
                  <c:v>Software Engineering</c:v>
                </c:pt>
                <c:pt idx="2">
                  <c:v>Engineering - Other</c:v>
                </c:pt>
                <c:pt idx="3">
                  <c:v>Other</c:v>
                </c:pt>
                <c:pt idx="4">
                  <c:v>Electrical Engineering</c:v>
                </c:pt>
                <c:pt idx="5">
                  <c:v>Information Systems</c:v>
                </c:pt>
                <c:pt idx="6">
                  <c:v>Systems Engineering</c:v>
                </c:pt>
                <c:pt idx="7">
                  <c:v>Business</c:v>
                </c:pt>
                <c:pt idx="8">
                  <c:v>Cybersecurity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0.53</c:v>
                </c:pt>
                <c:pt idx="1">
                  <c:v>0.14000000000000001</c:v>
                </c:pt>
                <c:pt idx="2">
                  <c:v>0.12</c:v>
                </c:pt>
                <c:pt idx="3">
                  <c:v>0.08</c:v>
                </c:pt>
                <c:pt idx="4">
                  <c:v>0.04</c:v>
                </c:pt>
                <c:pt idx="5">
                  <c:v>0.03</c:v>
                </c:pt>
                <c:pt idx="6">
                  <c:v>0.03</c:v>
                </c:pt>
                <c:pt idx="7">
                  <c:v>0.02</c:v>
                </c:pt>
                <c:pt idx="8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07F-40C9-B824-C12252ED85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3/26/2024 8:01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3/26/2024 8:01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3/26/2024 8:01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6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effectLst/>
                <a:latin typeface="Segoe UI" panose="020B0502040204020203" pitchFamily="34" charset="0"/>
              </a:rPr>
              <a:t>And …</a:t>
            </a:r>
            <a:br>
              <a:rPr lang="en-US" sz="800">
                <a:effectLst/>
                <a:latin typeface="Segoe UI" panose="020B0502040204020203" pitchFamily="34" charset="0"/>
              </a:rPr>
            </a:br>
            <a:br>
              <a:rPr lang="en-US" sz="800">
                <a:effectLst/>
                <a:latin typeface="Segoe UI" panose="020B0502040204020203" pitchFamily="34" charset="0"/>
              </a:rPr>
            </a:br>
            <a:br>
              <a:rPr lang="en-US" sz="800">
                <a:effectLst/>
                <a:latin typeface="Segoe UI" panose="020B0502040204020203" pitchFamily="34" charset="0"/>
              </a:rPr>
            </a:br>
            <a:r>
              <a:rPr lang="en-US" sz="800">
                <a:effectLst/>
                <a:latin typeface="Segoe UI" panose="020B0502040204020203" pitchFamily="34" charset="0"/>
              </a:rPr>
              <a:t>Software Engineering	13.69%</a:t>
            </a:r>
            <a:br>
              <a:rPr lang="en-US" sz="800">
                <a:effectLst/>
                <a:latin typeface="Segoe UI" panose="020B0502040204020203" pitchFamily="34" charset="0"/>
              </a:rPr>
            </a:br>
            <a:r>
              <a:rPr lang="en-US" sz="800">
                <a:effectLst/>
                <a:latin typeface="Segoe UI" panose="020B0502040204020203" pitchFamily="34" charset="0"/>
              </a:rPr>
              <a:t>Engineering - Other	12.22%</a:t>
            </a:r>
            <a:br>
              <a:rPr lang="en-US" sz="800">
                <a:effectLst/>
                <a:latin typeface="Segoe UI" panose="020B0502040204020203" pitchFamily="34" charset="0"/>
              </a:rPr>
            </a:br>
            <a:r>
              <a:rPr lang="en-US" sz="800">
                <a:effectLst/>
                <a:latin typeface="Segoe UI" panose="020B0502040204020203" pitchFamily="34" charset="0"/>
              </a:rPr>
              <a:t>Other	8.49%</a:t>
            </a:r>
            <a:br>
              <a:rPr lang="en-US" sz="800">
                <a:effectLst/>
                <a:latin typeface="Segoe UI" panose="020B0502040204020203" pitchFamily="34" charset="0"/>
              </a:rPr>
            </a:br>
            <a:r>
              <a:rPr lang="en-US" sz="800">
                <a:effectLst/>
                <a:latin typeface="Segoe UI" panose="020B0502040204020203" pitchFamily="34" charset="0"/>
              </a:rPr>
              <a:t>Electrical Engineering	3.68%</a:t>
            </a:r>
            <a:br>
              <a:rPr lang="en-US" sz="800">
                <a:effectLst/>
                <a:latin typeface="Segoe UI" panose="020B0502040204020203" pitchFamily="34" charset="0"/>
              </a:rPr>
            </a:br>
            <a:r>
              <a:rPr lang="en-US" sz="800">
                <a:effectLst/>
                <a:latin typeface="Segoe UI" panose="020B0502040204020203" pitchFamily="34" charset="0"/>
              </a:rPr>
              <a:t>Information Systems	3.32%</a:t>
            </a:r>
            <a:br>
              <a:rPr lang="en-US" sz="800">
                <a:effectLst/>
                <a:latin typeface="Segoe UI" panose="020B0502040204020203" pitchFamily="34" charset="0"/>
              </a:rPr>
            </a:br>
            <a:r>
              <a:rPr lang="en-US" sz="800">
                <a:effectLst/>
                <a:latin typeface="Segoe UI" panose="020B0502040204020203" pitchFamily="34" charset="0"/>
              </a:rPr>
              <a:t>Systems Engineering	2.82%</a:t>
            </a:r>
            <a:br>
              <a:rPr lang="en-US" sz="800">
                <a:effectLst/>
                <a:latin typeface="Segoe UI" panose="020B0502040204020203" pitchFamily="34" charset="0"/>
              </a:rPr>
            </a:br>
            <a:r>
              <a:rPr lang="en-US" sz="800">
                <a:effectLst/>
                <a:latin typeface="Segoe UI" panose="020B0502040204020203" pitchFamily="34" charset="0"/>
              </a:rPr>
              <a:t>Business	1.66%</a:t>
            </a:r>
            <a:br>
              <a:rPr lang="en-US" sz="800">
                <a:effectLst/>
                <a:latin typeface="Segoe UI" panose="020B0502040204020203" pitchFamily="34" charset="0"/>
              </a:rPr>
            </a:br>
            <a:r>
              <a:rPr lang="en-US" sz="800">
                <a:effectLst/>
                <a:latin typeface="Segoe UI" panose="020B0502040204020203" pitchFamily="34" charset="0"/>
              </a:rPr>
              <a:t>Cyber Security	1.35%</a:t>
            </a:r>
            <a:endParaRPr lang="en-US" sz="900"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3/26/2024 8:01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3/26/2024 8:01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3/26/2024 8:01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3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3/26/2024 8:01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7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843C7-38FB-4753-815F-7CE484D50CD8}" type="slidenum">
              <a:rPr lang="en-US" smtClean="0"/>
              <a:t>10</a:t>
            </a:fld>
            <a:endParaRPr lang="en-US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C0981727-74B6-F41C-66C9-839FB2E8F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1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BA768E9-062A-C1F2-98D6-998F40A145A2}"/>
              </a:ext>
            </a:extLst>
          </p:cNvPr>
          <p:cNvGrpSpPr/>
          <p:nvPr userDrawn="1"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A36CC5-E55F-C4E6-8A82-4FBCBE5894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10" name="Picture 9" descr="A logo of a company&#10;&#10;Description automatically generated">
              <a:extLst>
                <a:ext uri="{FF2B5EF4-FFF2-40B4-BE49-F238E27FC236}">
                  <a16:creationId xmlns:a16="http://schemas.microsoft.com/office/drawing/2014/main" id="{4678647B-3970-23CD-4FF3-6CD0E43914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42900" y="359962"/>
              <a:ext cx="2048256" cy="7199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5D30006-292B-1A42-9824-4F2DE066D93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592" b="34635"/>
            <a:stretch/>
          </p:blipFill>
          <p:spPr>
            <a:xfrm>
              <a:off x="2591763" y="4687676"/>
              <a:ext cx="426757" cy="12944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B5B11AD-212D-7623-CF51-095890F1BB8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t="35019" b="34670"/>
            <a:stretch/>
          </p:blipFill>
          <p:spPr>
            <a:xfrm>
              <a:off x="5842239" y="4911393"/>
              <a:ext cx="426757" cy="12750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0BEF3-6833-3E1D-7D61-E4B3790E2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l="35136" r="34857"/>
            <a:stretch/>
          </p:blipFill>
          <p:spPr>
            <a:xfrm>
              <a:off x="11486958" y="5206634"/>
              <a:ext cx="126230" cy="42675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E389543-FCB3-7767-863B-01A866D3D28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592" b="34635"/>
            <a:stretch/>
          </p:blipFill>
          <p:spPr>
            <a:xfrm>
              <a:off x="8390502" y="4687676"/>
              <a:ext cx="426757" cy="12944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BA0978-852D-167D-3957-6A62D796DCF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l="35136" r="34857"/>
            <a:stretch/>
          </p:blipFill>
          <p:spPr>
            <a:xfrm>
              <a:off x="11486958" y="789060"/>
              <a:ext cx="126230" cy="42675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DAFB8B7-C603-B5EA-A4D8-9D28C7B249B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t="35019" b="34670"/>
            <a:stretch/>
          </p:blipFill>
          <p:spPr>
            <a:xfrm rot="16200000" flipV="1">
              <a:off x="11571967" y="335893"/>
              <a:ext cx="426757" cy="12750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69E49E0-F856-2739-A8CE-1A08931410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t="35019" b="34670"/>
            <a:stretch/>
          </p:blipFill>
          <p:spPr>
            <a:xfrm rot="18900000">
              <a:off x="10704494" y="2851496"/>
              <a:ext cx="426757" cy="12750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2D77822-74F6-EB16-299F-3148349F6AB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592" b="34635"/>
            <a:stretch/>
          </p:blipFill>
          <p:spPr>
            <a:xfrm rot="18900000">
              <a:off x="9981469" y="3143484"/>
              <a:ext cx="426757" cy="12944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F34807-E2CC-BC2C-B844-7B43EEBA0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12" y="971725"/>
            <a:ext cx="914400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59DCA-1F25-C118-D9CE-387C61753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812" y="3550872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A78A-35BF-A9F9-6926-B4278608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ABD6-EB21-4945-9945-723ADDB1CC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13A5-0799-9697-4F20-CFF7FE7E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BE171-BDA6-98BB-EED4-4C5452EE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F79-FE5C-477E-9771-18AF1DE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8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F530C0C-B811-7D57-C8D5-0B2EF4B04F55}"/>
              </a:ext>
            </a:extLst>
          </p:cNvPr>
          <p:cNvGrpSpPr/>
          <p:nvPr userDrawn="1"/>
        </p:nvGrpSpPr>
        <p:grpSpPr>
          <a:xfrm>
            <a:off x="0" y="0"/>
            <a:ext cx="12192000" cy="6857603"/>
            <a:chOff x="0" y="0"/>
            <a:chExt cx="12192000" cy="68576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08A559-87D2-0E27-CDDF-20EE1E31DD4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396"/>
              <a:ext cx="12192000" cy="685720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8FD103-416E-03D1-D65B-337B8850BD05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2274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F2BA56B-6CF8-7837-9263-0758C9EEB746}"/>
                </a:ext>
              </a:extLst>
            </p:cNvPr>
            <p:cNvGrpSpPr/>
            <p:nvPr userDrawn="1"/>
          </p:nvGrpSpPr>
          <p:grpSpPr>
            <a:xfrm>
              <a:off x="2531892" y="6258332"/>
              <a:ext cx="6225496" cy="129449"/>
              <a:chOff x="3636792" y="1559213"/>
              <a:chExt cx="6225496" cy="129449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CFB192E-0514-CF8F-8721-AD4E55A9EC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4592" b="34635"/>
              <a:stretch/>
            </p:blipFill>
            <p:spPr>
              <a:xfrm>
                <a:off x="3636792" y="1559213"/>
                <a:ext cx="426757" cy="12944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3C02CBF-C26E-59FB-5124-9E57390995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4592" b="34635"/>
              <a:stretch/>
            </p:blipFill>
            <p:spPr>
              <a:xfrm>
                <a:off x="9435531" y="1559213"/>
                <a:ext cx="426757" cy="12944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3F2165-0DC6-7C9D-8FE6-03AA37406D13}"/>
                </a:ext>
              </a:extLst>
            </p:cNvPr>
            <p:cNvGrpSpPr/>
            <p:nvPr userDrawn="1"/>
          </p:nvGrpSpPr>
          <p:grpSpPr>
            <a:xfrm>
              <a:off x="900900" y="6051457"/>
              <a:ext cx="8494432" cy="127509"/>
              <a:chOff x="2457854" y="6051457"/>
              <a:chExt cx="8494432" cy="12750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27CBD73-49DC-8AC2-08F5-325EF09A52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5019" b="34670"/>
              <a:stretch/>
            </p:blipFill>
            <p:spPr>
              <a:xfrm>
                <a:off x="2457854" y="6051457"/>
                <a:ext cx="426757" cy="12750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933CBF6-C458-00FA-30EB-A1C3012EA0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5019" b="34670"/>
              <a:stretch/>
            </p:blipFill>
            <p:spPr>
              <a:xfrm>
                <a:off x="10525529" y="6051457"/>
                <a:ext cx="426757" cy="127509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75B022-C499-8DA0-44EF-25991D5F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95" y="136525"/>
            <a:ext cx="10515600" cy="91341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47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F530C0C-B811-7D57-C8D5-0B2EF4B04F55}"/>
              </a:ext>
            </a:extLst>
          </p:cNvPr>
          <p:cNvGrpSpPr/>
          <p:nvPr userDrawn="1"/>
        </p:nvGrpSpPr>
        <p:grpSpPr>
          <a:xfrm>
            <a:off x="0" y="396"/>
            <a:ext cx="12192000" cy="6857207"/>
            <a:chOff x="0" y="396"/>
            <a:chExt cx="12192000" cy="68572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08A559-87D2-0E27-CDDF-20EE1E31DD4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396"/>
              <a:ext cx="12192000" cy="6857207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F2BA56B-6CF8-7837-9263-0758C9EEB746}"/>
                </a:ext>
              </a:extLst>
            </p:cNvPr>
            <p:cNvGrpSpPr/>
            <p:nvPr userDrawn="1"/>
          </p:nvGrpSpPr>
          <p:grpSpPr>
            <a:xfrm>
              <a:off x="2531892" y="6258332"/>
              <a:ext cx="6225496" cy="129449"/>
              <a:chOff x="3636792" y="1559213"/>
              <a:chExt cx="6225496" cy="129449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CFB192E-0514-CF8F-8721-AD4E55A9EC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4592" b="34635"/>
              <a:stretch/>
            </p:blipFill>
            <p:spPr>
              <a:xfrm>
                <a:off x="3636792" y="1559213"/>
                <a:ext cx="426757" cy="12944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3C02CBF-C26E-59FB-5124-9E57390995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4592" b="34635"/>
              <a:stretch/>
            </p:blipFill>
            <p:spPr>
              <a:xfrm>
                <a:off x="9435531" y="1559213"/>
                <a:ext cx="426757" cy="12944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3F2165-0DC6-7C9D-8FE6-03AA37406D13}"/>
                </a:ext>
              </a:extLst>
            </p:cNvPr>
            <p:cNvGrpSpPr/>
            <p:nvPr userDrawn="1"/>
          </p:nvGrpSpPr>
          <p:grpSpPr>
            <a:xfrm>
              <a:off x="900900" y="6051457"/>
              <a:ext cx="8494432" cy="127509"/>
              <a:chOff x="2457854" y="6051457"/>
              <a:chExt cx="8494432" cy="12750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27CBD73-49DC-8AC2-08F5-325EF09A52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5019" b="34670"/>
              <a:stretch/>
            </p:blipFill>
            <p:spPr>
              <a:xfrm>
                <a:off x="2457854" y="6051457"/>
                <a:ext cx="426757" cy="12750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933CBF6-C458-00FA-30EB-A1C3012EA0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5019" b="34670"/>
              <a:stretch/>
            </p:blipFill>
            <p:spPr>
              <a:xfrm>
                <a:off x="10525529" y="6051457"/>
                <a:ext cx="426757" cy="127509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75B022-C499-8DA0-44EF-25991D5F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95" y="136525"/>
            <a:ext cx="10515600" cy="91341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0320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24D1-A8CF-BB5A-2F38-9CDB30EF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9B8F8-EA59-1EB6-B170-6294A9C4D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B6A1-4D21-CB14-EA63-933734D3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ABD6-EB21-4945-9945-723ADDB1CC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7A744-569F-CBFA-14D0-318BBFFD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DF1C-4FB2-58F1-C9AD-6B79DC06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F79-FE5C-477E-9771-18AF1DE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8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134F-CD0A-7237-C6B1-5842973D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0B06E-812F-CC10-C905-E7545D4A8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9C05-D9B3-3873-0C75-83178743D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7D1CD-21B1-E85A-DDFF-B037740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ABD6-EB21-4945-9945-723ADDB1CC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89E58-0C05-749E-85AC-81EF12CB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F8D18-C8BA-CB64-A150-8F07BCDA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F79-FE5C-477E-9771-18AF1DE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36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C65B-DD04-1B6B-E6A3-FB47A3A2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EDE91-DE86-1F25-69D1-EF28E375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3BF6D-DDF0-22FD-1623-B48889BA7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488AF-5141-2A5D-6D67-36B3D8681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93CB7-9CD0-E182-FF5D-0954E65A8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80536-0277-C439-766A-420FE77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ABD6-EB21-4945-9945-723ADDB1CC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9BB2E-96E8-CD40-4AF7-CDD07BA4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4A5A9-EB78-C919-74F0-E3ED72F5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F79-FE5C-477E-9771-18AF1DE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1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10314-52C8-69A6-F15A-9AB9361D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ABD6-EB21-4945-9945-723ADDB1CC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51182-1900-4813-2E5B-1816B18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379AD-B96E-77B0-04C5-370AC972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F79-FE5C-477E-9771-18AF1DE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09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47EB-2A94-15E1-BB97-DB789B7F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C055-2DDA-F5FD-0FE3-1B7C6C20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D0DC6-C4B5-90AB-EC41-366F6D47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18BC9-62E2-2B57-9EB4-DAD7FA5D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ABD6-EB21-4945-9945-723ADDB1CC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EF06-DACF-928E-1071-D61E7941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F4F5-9059-AB9F-958C-91A6EF5E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F79-FE5C-477E-9771-18AF1DE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C94B-E785-C5C4-B3DB-61AAA764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BF169-C2DE-BFEB-F42D-46DB48A87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6CE2C-385D-98CB-D066-5DB1C76C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ABD6-EB21-4945-9945-723ADDB1CC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F3F33-B59A-36D6-1489-6DA23D7C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E3AE-F2DE-115C-D36D-FC90542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F79-FE5C-477E-9771-18AF1DE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6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D0655-E593-B0B8-01C6-120DDD53D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7CA01-B0F3-D21D-69EA-293AA3051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E9FA4-D09F-4ABC-079E-B7C8E69D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ABD6-EB21-4945-9945-723ADDB1CC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A3A73-8125-260A-AF86-60E277B8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F899A-F6C7-5B70-4F1B-2E74C0CD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F79-FE5C-477E-9771-18AF1DE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86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753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42B635-0353-8A50-145A-2399BFFF48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678" b="70018"/>
          <a:stretch/>
        </p:blipFill>
        <p:spPr>
          <a:xfrm>
            <a:off x="0" y="1079887"/>
            <a:ext cx="12192000" cy="980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D39C1-8BEB-C6DE-D8BA-4CD1C1250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34592" b="34635"/>
          <a:stretch/>
        </p:blipFill>
        <p:spPr>
          <a:xfrm>
            <a:off x="2591763" y="1559213"/>
            <a:ext cx="426757" cy="129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12C4-E2B0-2EC5-2EAE-0AF68650C7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34592" b="34635"/>
          <a:stretch/>
        </p:blipFill>
        <p:spPr>
          <a:xfrm>
            <a:off x="8390502" y="1559213"/>
            <a:ext cx="426757" cy="129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9F4BF-6D4B-AC48-5C13-29C78FFF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CFC6-5709-D3AD-63B7-9A0E68D8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B87EA-9E28-0434-3A63-5755BAFE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ABD6-EB21-4945-9945-723ADDB1CC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17C5-FD78-8537-8345-D7CA837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8350-A07B-5CB1-D5F4-1E27198D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F79-FE5C-477E-9771-18AF1DE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7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BLANK">
    <p:bg>
      <p:bgPr>
        <a:solidFill>
          <a:srgbClr val="FA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6E94BC9-6605-507F-9802-D4D5AD52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64" y="244388"/>
            <a:ext cx="10515600" cy="9926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901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E34CE8-F43D-B5EE-7838-5977A579C1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678" b="70018"/>
          <a:stretch/>
        </p:blipFill>
        <p:spPr>
          <a:xfrm>
            <a:off x="0" y="1079887"/>
            <a:ext cx="12192000" cy="980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5B022-C499-8DA0-44EF-25991D5F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95" y="136525"/>
            <a:ext cx="10515600" cy="91341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50D28-F903-1440-E423-40EEB602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ABD6-EB21-4945-9945-723ADDB1CC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25D6F-A01B-00D1-ECDC-FCF98E3E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BB86E-F04F-8E90-B5E2-C5076750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F79-FE5C-477E-9771-18AF1DEA92F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A0904-4628-6814-FB89-39F98F7ABE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34592" b="34635"/>
          <a:stretch/>
        </p:blipFill>
        <p:spPr>
          <a:xfrm>
            <a:off x="2591763" y="1559213"/>
            <a:ext cx="426757" cy="129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4D1EB-1ECF-8214-BCFB-89C5B540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34592" b="34635"/>
          <a:stretch/>
        </p:blipFill>
        <p:spPr>
          <a:xfrm>
            <a:off x="8390502" y="1559213"/>
            <a:ext cx="426757" cy="129449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1880C-BB56-B39B-9BFA-5402C62B7D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275" y="1079500"/>
            <a:ext cx="10502900" cy="4000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Sub 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40040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234BF3-5015-4341-B58B-551B8F2B3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6364A2A5-8F58-32E7-D00E-D51BFFC9D99F}"/>
              </a:ext>
            </a:extLst>
          </p:cNvPr>
          <p:cNvSpPr/>
          <p:nvPr userDrawn="1"/>
        </p:nvSpPr>
        <p:spPr bwMode="auto">
          <a:xfrm flipH="1">
            <a:off x="6708926" y="1925926"/>
            <a:ext cx="5483073" cy="4932074"/>
          </a:xfrm>
          <a:prstGeom prst="round1Rect">
            <a:avLst>
              <a:gd name="adj" fmla="val 7472"/>
            </a:avLst>
          </a:pr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8D6FE2-47EE-E3ED-C714-BDBC7FD51A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4592" b="34635"/>
          <a:stretch/>
        </p:blipFill>
        <p:spPr>
          <a:xfrm>
            <a:off x="3636792" y="1559213"/>
            <a:ext cx="426757" cy="1294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6DFA47-5C30-D937-D720-3C2638A83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4592" b="34635"/>
          <a:stretch/>
        </p:blipFill>
        <p:spPr>
          <a:xfrm>
            <a:off x="9435531" y="1559213"/>
            <a:ext cx="426757" cy="1294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64C33C-0856-7A3F-4CAC-F826052D0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35019" b="34670"/>
          <a:stretch/>
        </p:blipFill>
        <p:spPr>
          <a:xfrm>
            <a:off x="11193743" y="1795792"/>
            <a:ext cx="426757" cy="1275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9B1BA1-5052-121C-7DBA-26F29E18B2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35019" b="34670"/>
          <a:stretch/>
        </p:blipFill>
        <p:spPr>
          <a:xfrm rot="16200000">
            <a:off x="6435671" y="6237967"/>
            <a:ext cx="426757" cy="127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5B022-C499-8DA0-44EF-25991D5F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95" y="136525"/>
            <a:ext cx="10515600" cy="91341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50D28-F903-1440-E423-40EEB602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ABD6-EB21-4945-9945-723ADDB1CC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25D6F-A01B-00D1-ECDC-FCF98E3E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BB86E-F04F-8E90-B5E2-C5076750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F79-FE5C-477E-9771-18AF1DEA92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1880C-BB56-B39B-9BFA-5402C62B7D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275" y="1079500"/>
            <a:ext cx="10502900" cy="4000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Sub 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52519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A6FDDF-5B28-B20E-4371-07D4E29439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62"/>
          <a:stretch/>
        </p:blipFill>
        <p:spPr>
          <a:xfrm>
            <a:off x="0" y="3568"/>
            <a:ext cx="12192000" cy="68508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D93877-5FFD-D967-524F-6420C9648CE2}"/>
              </a:ext>
            </a:extLst>
          </p:cNvPr>
          <p:cNvGrpSpPr/>
          <p:nvPr userDrawn="1"/>
        </p:nvGrpSpPr>
        <p:grpSpPr>
          <a:xfrm>
            <a:off x="2457854" y="6051457"/>
            <a:ext cx="8494432" cy="127509"/>
            <a:chOff x="2457854" y="6051457"/>
            <a:chExt cx="8494432" cy="12750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376F7BF-0FD2-FB47-6E64-D6C41BB4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5019" b="34670"/>
            <a:stretch/>
          </p:blipFill>
          <p:spPr>
            <a:xfrm>
              <a:off x="2457854" y="6051457"/>
              <a:ext cx="426757" cy="12750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758F106-15D2-AAA1-7590-057F455E2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5019" b="34670"/>
            <a:stretch/>
          </p:blipFill>
          <p:spPr>
            <a:xfrm>
              <a:off x="10525529" y="6051457"/>
              <a:ext cx="426757" cy="127509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04A959B-C93F-5DD7-937E-F4D7BA312E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5136" r="34857"/>
          <a:stretch/>
        </p:blipFill>
        <p:spPr>
          <a:xfrm rot="5400000">
            <a:off x="921308" y="6114532"/>
            <a:ext cx="126230" cy="4267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1AEC2A-FC33-0A30-BDB6-05FFAA8415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5136" r="34857"/>
          <a:stretch/>
        </p:blipFill>
        <p:spPr>
          <a:xfrm>
            <a:off x="4375367" y="3232831"/>
            <a:ext cx="126230" cy="4267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A03984-35F8-C635-A7F2-B5C7EFBB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65" y="853007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A281C-198A-5F01-DB9E-51F018B6C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1565" y="2453207"/>
            <a:ext cx="3932237" cy="35517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81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A6FDDF-5B28-B20E-4371-07D4E29439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62"/>
          <a:stretch/>
        </p:blipFill>
        <p:spPr>
          <a:xfrm>
            <a:off x="0" y="3568"/>
            <a:ext cx="12192000" cy="68508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D93877-5FFD-D967-524F-6420C9648CE2}"/>
              </a:ext>
            </a:extLst>
          </p:cNvPr>
          <p:cNvGrpSpPr/>
          <p:nvPr userDrawn="1"/>
        </p:nvGrpSpPr>
        <p:grpSpPr>
          <a:xfrm>
            <a:off x="2457854" y="6051457"/>
            <a:ext cx="8494432" cy="127509"/>
            <a:chOff x="2457854" y="6051457"/>
            <a:chExt cx="8494432" cy="12750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376F7BF-0FD2-FB47-6E64-D6C41BB4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5019" b="34670"/>
            <a:stretch/>
          </p:blipFill>
          <p:spPr>
            <a:xfrm>
              <a:off x="2457854" y="6051457"/>
              <a:ext cx="426757" cy="12750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758F106-15D2-AAA1-7590-057F455E2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5019" b="34670"/>
            <a:stretch/>
          </p:blipFill>
          <p:spPr>
            <a:xfrm>
              <a:off x="10525529" y="6051457"/>
              <a:ext cx="426757" cy="127509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04A959B-C93F-5DD7-937E-F4D7BA312E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5136" r="34857"/>
          <a:stretch/>
        </p:blipFill>
        <p:spPr>
          <a:xfrm rot="5400000">
            <a:off x="921308" y="6114532"/>
            <a:ext cx="126230" cy="4267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1AEC2A-FC33-0A30-BDB6-05FFAA8415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5136" r="34857"/>
          <a:stretch/>
        </p:blipFill>
        <p:spPr>
          <a:xfrm>
            <a:off x="4375367" y="3232831"/>
            <a:ext cx="126230" cy="4267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A03984-35F8-C635-A7F2-B5C7EFBB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853007"/>
            <a:ext cx="359396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733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653BC37-55B7-1A39-EBB6-5EBEA532F8B7}"/>
              </a:ext>
            </a:extLst>
          </p:cNvPr>
          <p:cNvGrpSpPr/>
          <p:nvPr userDrawn="1"/>
        </p:nvGrpSpPr>
        <p:grpSpPr>
          <a:xfrm>
            <a:off x="0" y="396"/>
            <a:ext cx="12192000" cy="6857207"/>
            <a:chOff x="0" y="396"/>
            <a:chExt cx="12192000" cy="6857207"/>
          </a:xfrm>
        </p:grpSpPr>
        <p:pic>
          <p:nvPicPr>
            <p:cNvPr id="6" name="Picture 5" descr="A white screen with blue and purple lines&#10;&#10;Description automatically generated">
              <a:extLst>
                <a:ext uri="{FF2B5EF4-FFF2-40B4-BE49-F238E27FC236}">
                  <a16:creationId xmlns:a16="http://schemas.microsoft.com/office/drawing/2014/main" id="{C4D8A5EB-9FD9-9A71-9950-A4D80176318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37"/>
            <a:stretch/>
          </p:blipFill>
          <p:spPr>
            <a:xfrm>
              <a:off x="0" y="396"/>
              <a:ext cx="12192000" cy="685720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0CA0B5-C970-3E4D-3C7F-ADCFA9C1A9FD}"/>
                </a:ext>
              </a:extLst>
            </p:cNvPr>
            <p:cNvGrpSpPr/>
            <p:nvPr userDrawn="1"/>
          </p:nvGrpSpPr>
          <p:grpSpPr>
            <a:xfrm>
              <a:off x="900900" y="6051457"/>
              <a:ext cx="8494432" cy="127509"/>
              <a:chOff x="2457854" y="6051457"/>
              <a:chExt cx="8494432" cy="12750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CC3261A-A909-4FAF-8B32-707788B582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5019" b="34670"/>
              <a:stretch/>
            </p:blipFill>
            <p:spPr>
              <a:xfrm>
                <a:off x="2457854" y="6051457"/>
                <a:ext cx="426757" cy="12750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47DC86A-C9F6-5FF0-A22B-522D6B4587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5019" b="34670"/>
              <a:stretch/>
            </p:blipFill>
            <p:spPr>
              <a:xfrm>
                <a:off x="10525529" y="6051457"/>
                <a:ext cx="426757" cy="127509"/>
              </a:xfrm>
              <a:prstGeom prst="rect">
                <a:avLst/>
              </a:prstGeom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33A553C-8F16-F039-0E3D-6E6677A5FB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592" b="34635"/>
            <a:stretch/>
          </p:blipFill>
          <p:spPr>
            <a:xfrm>
              <a:off x="10737725" y="6258332"/>
              <a:ext cx="426757" cy="12944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75B022-C499-8DA0-44EF-25991D5F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95" y="136525"/>
            <a:ext cx="10515600" cy="91341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50D28-F903-1440-E423-40EEB602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ABD6-EB21-4945-9945-723ADDB1CC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25D6F-A01B-00D1-ECDC-FCF98E3E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BB86E-F04F-8E90-B5E2-C5076750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F79-FE5C-477E-9771-18AF1DEA92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1880C-BB56-B39B-9BFA-5402C62B7D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275" y="1079500"/>
            <a:ext cx="10502900" cy="4000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Sub 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99716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653BC37-55B7-1A39-EBB6-5EBEA532F8B7}"/>
              </a:ext>
            </a:extLst>
          </p:cNvPr>
          <p:cNvGrpSpPr/>
          <p:nvPr userDrawn="1"/>
        </p:nvGrpSpPr>
        <p:grpSpPr>
          <a:xfrm>
            <a:off x="0" y="396"/>
            <a:ext cx="12192000" cy="6857207"/>
            <a:chOff x="0" y="396"/>
            <a:chExt cx="12192000" cy="6857207"/>
          </a:xfrm>
        </p:grpSpPr>
        <p:pic>
          <p:nvPicPr>
            <p:cNvPr id="6" name="Picture 5" descr="A white screen with blue and purple lines&#10;&#10;Description automatically generated">
              <a:extLst>
                <a:ext uri="{FF2B5EF4-FFF2-40B4-BE49-F238E27FC236}">
                  <a16:creationId xmlns:a16="http://schemas.microsoft.com/office/drawing/2014/main" id="{C4D8A5EB-9FD9-9A71-9950-A4D80176318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37"/>
            <a:stretch/>
          </p:blipFill>
          <p:spPr>
            <a:xfrm>
              <a:off x="0" y="396"/>
              <a:ext cx="12192000" cy="685720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0CA0B5-C970-3E4D-3C7F-ADCFA9C1A9FD}"/>
                </a:ext>
              </a:extLst>
            </p:cNvPr>
            <p:cNvGrpSpPr/>
            <p:nvPr userDrawn="1"/>
          </p:nvGrpSpPr>
          <p:grpSpPr>
            <a:xfrm>
              <a:off x="900900" y="6051457"/>
              <a:ext cx="8494432" cy="127509"/>
              <a:chOff x="2457854" y="6051457"/>
              <a:chExt cx="8494432" cy="12750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CC3261A-A909-4FAF-8B32-707788B582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5019" b="34670"/>
              <a:stretch/>
            </p:blipFill>
            <p:spPr>
              <a:xfrm>
                <a:off x="2457854" y="6051457"/>
                <a:ext cx="426757" cy="12750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47DC86A-C9F6-5FF0-A22B-522D6B4587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5019" b="34670"/>
              <a:stretch/>
            </p:blipFill>
            <p:spPr>
              <a:xfrm>
                <a:off x="10525529" y="6051457"/>
                <a:ext cx="426757" cy="127509"/>
              </a:xfrm>
              <a:prstGeom prst="rect">
                <a:avLst/>
              </a:prstGeom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33A553C-8F16-F039-0E3D-6E6677A5FB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592" b="34635"/>
            <a:stretch/>
          </p:blipFill>
          <p:spPr>
            <a:xfrm>
              <a:off x="10737725" y="6258332"/>
              <a:ext cx="426757" cy="12944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75B022-C499-8DA0-44EF-25991D5F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95" y="136525"/>
            <a:ext cx="10515600" cy="91341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50D28-F903-1440-E423-40EEB602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ABD6-EB21-4945-9945-723ADDB1CC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25D6F-A01B-00D1-ECDC-FCF98E3E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BB86E-F04F-8E90-B5E2-C5076750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F79-FE5C-477E-9771-18AF1DE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CCE6E0A-5358-D4A4-6FCB-FF5AA62FCA55}"/>
              </a:ext>
            </a:extLst>
          </p:cNvPr>
          <p:cNvGrpSpPr/>
          <p:nvPr userDrawn="1"/>
        </p:nvGrpSpPr>
        <p:grpSpPr>
          <a:xfrm>
            <a:off x="0" y="594"/>
            <a:ext cx="12191999" cy="6856811"/>
            <a:chOff x="0" y="594"/>
            <a:chExt cx="12191999" cy="6856811"/>
          </a:xfrm>
        </p:grpSpPr>
        <p:pic>
          <p:nvPicPr>
            <p:cNvPr id="9" name="Picture 8" descr="A blue and purple line&#10;&#10;Description automatically generated">
              <a:extLst>
                <a:ext uri="{FF2B5EF4-FFF2-40B4-BE49-F238E27FC236}">
                  <a16:creationId xmlns:a16="http://schemas.microsoft.com/office/drawing/2014/main" id="{9B37E754-7655-38F6-6457-E991CE3EDC9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594"/>
              <a:ext cx="12191999" cy="685681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FC5455-5AFB-7C2F-EB57-ABCC2DDED70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35019" b="34670"/>
            <a:stretch/>
          </p:blipFill>
          <p:spPr>
            <a:xfrm>
              <a:off x="900900" y="6051457"/>
              <a:ext cx="426757" cy="127509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739D7BB-63CB-1985-5179-4D56A574F1E4}"/>
                </a:ext>
              </a:extLst>
            </p:cNvPr>
            <p:cNvGrpSpPr/>
            <p:nvPr userDrawn="1"/>
          </p:nvGrpSpPr>
          <p:grpSpPr>
            <a:xfrm>
              <a:off x="3989992" y="6258332"/>
              <a:ext cx="6225496" cy="129449"/>
              <a:chOff x="3636792" y="1559213"/>
              <a:chExt cx="6225496" cy="129449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184AFB3-71F6-0CAD-C43C-923404BC27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4592" b="34635"/>
              <a:stretch/>
            </p:blipFill>
            <p:spPr>
              <a:xfrm>
                <a:off x="3636792" y="1559213"/>
                <a:ext cx="426757" cy="12944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6491329-95AD-F5AA-3E9D-CDA842C35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4592" b="34635"/>
              <a:stretch/>
            </p:blipFill>
            <p:spPr>
              <a:xfrm>
                <a:off x="9435531" y="1559213"/>
                <a:ext cx="426757" cy="129449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75B022-C499-8DA0-44EF-25991D5F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95" y="136525"/>
            <a:ext cx="6446635" cy="91341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50D28-F903-1440-E423-40EEB602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ABD6-EB21-4945-9945-723ADDB1CC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25D6F-A01B-00D1-ECDC-FCF98E3E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BB86E-F04F-8E90-B5E2-C5076750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FCF79-FE5C-477E-9771-18AF1DE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8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7F474-9A96-5053-E7A0-1745B2B8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06378-2323-6633-7413-AAA7FE973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00FB3-DA78-0450-2EFF-94E8BC813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3ABD6-EB21-4945-9945-723ADDB1CC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7912-6137-B91A-09E1-16D98A28F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306A-82BF-FB77-B352-09973B7F1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FCF79-FE5C-477E-9771-18AF1DE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3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1" r:id="rId1"/>
    <p:sldLayoutId id="2147485032" r:id="rId2"/>
    <p:sldLayoutId id="2147485036" r:id="rId3"/>
    <p:sldLayoutId id="2147485042" r:id="rId4"/>
    <p:sldLayoutId id="2147485039" r:id="rId5"/>
    <p:sldLayoutId id="2147485043" r:id="rId6"/>
    <p:sldLayoutId id="2147485044" r:id="rId7"/>
    <p:sldLayoutId id="2147485045" r:id="rId8"/>
    <p:sldLayoutId id="2147485047" r:id="rId9"/>
    <p:sldLayoutId id="2147485046" r:id="rId10"/>
    <p:sldLayoutId id="2147485048" r:id="rId11"/>
    <p:sldLayoutId id="2147485033" r:id="rId12"/>
    <p:sldLayoutId id="2147485034" r:id="rId13"/>
    <p:sldLayoutId id="2147485035" r:id="rId14"/>
    <p:sldLayoutId id="2147485037" r:id="rId15"/>
    <p:sldLayoutId id="2147485038" r:id="rId16"/>
    <p:sldLayoutId id="2147485040" r:id="rId17"/>
    <p:sldLayoutId id="2147485041" r:id="rId18"/>
    <p:sldLayoutId id="2147485049" r:id="rId19"/>
    <p:sldLayoutId id="214748505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3" Type="http://schemas.openxmlformats.org/officeDocument/2006/relationships/image" Target="../media/image35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8.svg"/><Relationship Id="rId20" Type="http://schemas.openxmlformats.org/officeDocument/2006/relationships/hyperlink" Target="https://aka.ms/StudentAmbassadors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19" Type="http://schemas.openxmlformats.org/officeDocument/2006/relationships/image" Target="../media/image51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hyperlink" Target="https://msftimaginetwitte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11" Type="http://schemas.openxmlformats.org/officeDocument/2006/relationships/hyperlink" Target="https://twitter.com/MSFTImagine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34.emf"/><Relationship Id="rId10" Type="http://schemas.openxmlformats.org/officeDocument/2006/relationships/image" Target="../media/image32.emf"/><Relationship Id="rId4" Type="http://schemas.openxmlformats.org/officeDocument/2006/relationships/image" Target="../media/image4.png"/><Relationship Id="rId9" Type="http://schemas.openxmlformats.org/officeDocument/2006/relationships/hyperlink" Target="https://aka.ms/MSFTImagineInstagram" TargetMode="External"/><Relationship Id="rId14" Type="http://schemas.openxmlformats.org/officeDocument/2006/relationships/hyperlink" Target="https://www.facebook.com/MSFTImagin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linkedin.com/groups/1389374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7895E-A4D6-6204-2B92-696160401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Microsoft Learn Student Ambassadors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12D872-E7A2-3022-58C4-14F03C90D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0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8D042BA-0075-3AF5-1DC0-282910218CA9}"/>
              </a:ext>
            </a:extLst>
          </p:cNvPr>
          <p:cNvGrpSpPr/>
          <p:nvPr/>
        </p:nvGrpSpPr>
        <p:grpSpPr>
          <a:xfrm>
            <a:off x="1229063" y="2345876"/>
            <a:ext cx="9733874" cy="4071143"/>
            <a:chOff x="407312" y="1531618"/>
            <a:chExt cx="11368655" cy="475488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C17AD52-48DF-0A0A-81B1-8B135EA7C82C}"/>
                </a:ext>
              </a:extLst>
            </p:cNvPr>
            <p:cNvSpPr/>
            <p:nvPr/>
          </p:nvSpPr>
          <p:spPr>
            <a:xfrm flipV="1">
              <a:off x="3718559" y="1531618"/>
              <a:ext cx="4754882" cy="47548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06A32630-A876-93ED-2327-EAF95D46E582}"/>
                </a:ext>
              </a:extLst>
            </p:cNvPr>
            <p:cNvSpPr/>
            <p:nvPr/>
          </p:nvSpPr>
          <p:spPr>
            <a:xfrm>
              <a:off x="407312" y="1623058"/>
              <a:ext cx="11368655" cy="4572001"/>
            </a:xfrm>
            <a:custGeom>
              <a:avLst/>
              <a:gdLst>
                <a:gd name="connsiteX0" fmla="*/ 968446 w 11368655"/>
                <a:gd name="connsiteY0" fmla="*/ 1 h 4572001"/>
                <a:gd name="connsiteX1" fmla="*/ 3290855 w 11368655"/>
                <a:gd name="connsiteY1" fmla="*/ 1 h 4572001"/>
                <a:gd name="connsiteX2" fmla="*/ 3783557 w 11368655"/>
                <a:gd name="connsiteY2" fmla="*/ 401564 h 4572001"/>
                <a:gd name="connsiteX3" fmla="*/ 3788811 w 11368655"/>
                <a:gd name="connsiteY3" fmla="*/ 453692 h 4572001"/>
                <a:gd name="connsiteX4" fmla="*/ 3805572 w 11368655"/>
                <a:gd name="connsiteY4" fmla="*/ 490701 h 4572001"/>
                <a:gd name="connsiteX5" fmla="*/ 3903526 w 11368655"/>
                <a:gd name="connsiteY5" fmla="*/ 590844 h 4572001"/>
                <a:gd name="connsiteX6" fmla="*/ 4354283 w 11368655"/>
                <a:gd name="connsiteY6" fmla="*/ 504828 h 4572001"/>
                <a:gd name="connsiteX7" fmla="*/ 4409433 w 11368655"/>
                <a:gd name="connsiteY7" fmla="*/ 447873 h 4572001"/>
                <a:gd name="connsiteX8" fmla="*/ 4952748 w 11368655"/>
                <a:gd name="connsiteY8" fmla="*/ 777096 h 4572001"/>
                <a:gd name="connsiteX9" fmla="*/ 5020087 w 11368655"/>
                <a:gd name="connsiteY9" fmla="*/ 1527378 h 4572001"/>
                <a:gd name="connsiteX10" fmla="*/ 5020087 w 11368655"/>
                <a:gd name="connsiteY10" fmla="*/ 1527377 h 4572001"/>
                <a:gd name="connsiteX11" fmla="*/ 4867686 w 11368655"/>
                <a:gd name="connsiteY11" fmla="*/ 1711190 h 4572001"/>
                <a:gd name="connsiteX12" fmla="*/ 4817615 w 11368655"/>
                <a:gd name="connsiteY12" fmla="*/ 1748947 h 4572001"/>
                <a:gd name="connsiteX13" fmla="*/ 4811147 w 11368655"/>
                <a:gd name="connsiteY13" fmla="*/ 1836148 h 4572001"/>
                <a:gd name="connsiteX14" fmla="*/ 4527296 w 11368655"/>
                <a:gd name="connsiteY14" fmla="*/ 2283817 h 4572001"/>
                <a:gd name="connsiteX15" fmla="*/ 4491689 w 11368655"/>
                <a:gd name="connsiteY15" fmla="*/ 2296890 h 4572001"/>
                <a:gd name="connsiteX16" fmla="*/ 4547570 w 11368655"/>
                <a:gd name="connsiteY16" fmla="*/ 2320468 h 4572001"/>
                <a:gd name="connsiteX17" fmla="*/ 4815074 w 11368655"/>
                <a:gd name="connsiteY17" fmla="*/ 2787153 h 4572001"/>
                <a:gd name="connsiteX18" fmla="*/ 4820016 w 11368655"/>
                <a:gd name="connsiteY18" fmla="*/ 2875927 h 4572001"/>
                <a:gd name="connsiteX19" fmla="*/ 4867687 w 11368655"/>
                <a:gd name="connsiteY19" fmla="*/ 2911874 h 4572001"/>
                <a:gd name="connsiteX20" fmla="*/ 5020088 w 11368655"/>
                <a:gd name="connsiteY20" fmla="*/ 3095688 h 4572001"/>
                <a:gd name="connsiteX21" fmla="*/ 5020088 w 11368655"/>
                <a:gd name="connsiteY21" fmla="*/ 3095686 h 4572001"/>
                <a:gd name="connsiteX22" fmla="*/ 4952749 w 11368655"/>
                <a:gd name="connsiteY22" fmla="*/ 3845969 h 4572001"/>
                <a:gd name="connsiteX23" fmla="*/ 4409434 w 11368655"/>
                <a:gd name="connsiteY23" fmla="*/ 4175191 h 4572001"/>
                <a:gd name="connsiteX24" fmla="*/ 4354284 w 11368655"/>
                <a:gd name="connsiteY24" fmla="*/ 4118237 h 4572001"/>
                <a:gd name="connsiteX25" fmla="*/ 3903527 w 11368655"/>
                <a:gd name="connsiteY25" fmla="*/ 4032220 h 4572001"/>
                <a:gd name="connsiteX26" fmla="*/ 3758466 w 11368655"/>
                <a:gd name="connsiteY26" fmla="*/ 4272884 h 4572001"/>
                <a:gd name="connsiteX27" fmla="*/ 3757519 w 11368655"/>
                <a:gd name="connsiteY27" fmla="*/ 4287007 h 4572001"/>
                <a:gd name="connsiteX28" fmla="*/ 3749450 w 11368655"/>
                <a:gd name="connsiteY28" fmla="*/ 4273689 h 4572001"/>
                <a:gd name="connsiteX29" fmla="*/ 3707884 w 11368655"/>
                <a:gd name="connsiteY29" fmla="*/ 4350269 h 4572001"/>
                <a:gd name="connsiteX30" fmla="*/ 3290855 w 11368655"/>
                <a:gd name="connsiteY30" fmla="*/ 4572001 h 4572001"/>
                <a:gd name="connsiteX31" fmla="*/ 968445 w 11368655"/>
                <a:gd name="connsiteY31" fmla="*/ 4572001 h 4572001"/>
                <a:gd name="connsiteX32" fmla="*/ 465526 w 11368655"/>
                <a:gd name="connsiteY32" fmla="*/ 4069081 h 4572001"/>
                <a:gd name="connsiteX33" fmla="*/ 968445 w 11368655"/>
                <a:gd name="connsiteY33" fmla="*/ 3566161 h 4572001"/>
                <a:gd name="connsiteX34" fmla="*/ 3290855 w 11368655"/>
                <a:gd name="connsiteY34" fmla="*/ 3566161 h 4572001"/>
                <a:gd name="connsiteX35" fmla="*/ 3572042 w 11368655"/>
                <a:gd name="connsiteY35" fmla="*/ 3652052 h 4572001"/>
                <a:gd name="connsiteX36" fmla="*/ 3606908 w 11368655"/>
                <a:gd name="connsiteY36" fmla="*/ 3680819 h 4572001"/>
                <a:gd name="connsiteX37" fmla="*/ 3608531 w 11368655"/>
                <a:gd name="connsiteY37" fmla="*/ 3680542 h 4572001"/>
                <a:gd name="connsiteX38" fmla="*/ 3673098 w 11368655"/>
                <a:gd name="connsiteY38" fmla="*/ 3651940 h 4572001"/>
                <a:gd name="connsiteX39" fmla="*/ 3755481 w 11368655"/>
                <a:gd name="connsiteY39" fmla="*/ 3575582 h 4572001"/>
                <a:gd name="connsiteX40" fmla="*/ 3798289 w 11368655"/>
                <a:gd name="connsiteY40" fmla="*/ 3486332 h 4572001"/>
                <a:gd name="connsiteX41" fmla="*/ 3738529 w 11368655"/>
                <a:gd name="connsiteY41" fmla="*/ 3486332 h 4572001"/>
                <a:gd name="connsiteX42" fmla="*/ 3720878 w 11368655"/>
                <a:gd name="connsiteY42" fmla="*/ 3409044 h 4572001"/>
                <a:gd name="connsiteX43" fmla="*/ 3379949 w 11368655"/>
                <a:gd name="connsiteY43" fmla="*/ 3101883 h 4572001"/>
                <a:gd name="connsiteX44" fmla="*/ 3309906 w 11368655"/>
                <a:gd name="connsiteY44" fmla="*/ 3110882 h 4572001"/>
                <a:gd name="connsiteX45" fmla="*/ 3259162 w 11368655"/>
                <a:gd name="connsiteY45" fmla="*/ 3130896 h 4572001"/>
                <a:gd name="connsiteX46" fmla="*/ 3242525 w 11368655"/>
                <a:gd name="connsiteY46" fmla="*/ 3161548 h 4572001"/>
                <a:gd name="connsiteX47" fmla="*/ 2825496 w 11368655"/>
                <a:gd name="connsiteY47" fmla="*/ 3383280 h 4572001"/>
                <a:gd name="connsiteX48" fmla="*/ 502920 w 11368655"/>
                <a:gd name="connsiteY48" fmla="*/ 3383280 h 4572001"/>
                <a:gd name="connsiteX49" fmla="*/ 0 w 11368655"/>
                <a:gd name="connsiteY49" fmla="*/ 2880360 h 4572001"/>
                <a:gd name="connsiteX50" fmla="*/ 502920 w 11368655"/>
                <a:gd name="connsiteY50" fmla="*/ 2377440 h 4572001"/>
                <a:gd name="connsiteX51" fmla="*/ 2825496 w 11368655"/>
                <a:gd name="connsiteY51" fmla="*/ 2377440 h 4572001"/>
                <a:gd name="connsiteX52" fmla="*/ 3242525 w 11368655"/>
                <a:gd name="connsiteY52" fmla="*/ 2599173 h 4572001"/>
                <a:gd name="connsiteX53" fmla="*/ 3258054 w 11368655"/>
                <a:gd name="connsiteY53" fmla="*/ 2627784 h 4572001"/>
                <a:gd name="connsiteX54" fmla="*/ 3309906 w 11368655"/>
                <a:gd name="connsiteY54" fmla="*/ 2648236 h 4572001"/>
                <a:gd name="connsiteX55" fmla="*/ 3379949 w 11368655"/>
                <a:gd name="connsiteY55" fmla="*/ 2657235 h 4572001"/>
                <a:gd name="connsiteX56" fmla="*/ 3720878 w 11368655"/>
                <a:gd name="connsiteY56" fmla="*/ 2350074 h 4572001"/>
                <a:gd name="connsiteX57" fmla="*/ 3733065 w 11368655"/>
                <a:gd name="connsiteY57" fmla="*/ 2296710 h 4572001"/>
                <a:gd name="connsiteX58" fmla="*/ 3720878 w 11368655"/>
                <a:gd name="connsiteY58" fmla="*/ 2243348 h 4572001"/>
                <a:gd name="connsiteX59" fmla="*/ 3379949 w 11368655"/>
                <a:gd name="connsiteY59" fmla="*/ 1936187 h 4572001"/>
                <a:gd name="connsiteX60" fmla="*/ 3244278 w 11368655"/>
                <a:gd name="connsiteY60" fmla="*/ 1971071 h 4572001"/>
                <a:gd name="connsiteX61" fmla="*/ 3243005 w 11368655"/>
                <a:gd name="connsiteY61" fmla="*/ 1971943 h 4572001"/>
                <a:gd name="connsiteX62" fmla="*/ 3242525 w 11368655"/>
                <a:gd name="connsiteY62" fmla="*/ 1972827 h 4572001"/>
                <a:gd name="connsiteX63" fmla="*/ 2825496 w 11368655"/>
                <a:gd name="connsiteY63" fmla="*/ 2194560 h 4572001"/>
                <a:gd name="connsiteX64" fmla="*/ 502920 w 11368655"/>
                <a:gd name="connsiteY64" fmla="*/ 2194560 h 4572001"/>
                <a:gd name="connsiteX65" fmla="*/ 0 w 11368655"/>
                <a:gd name="connsiteY65" fmla="*/ 1691640 h 4572001"/>
                <a:gd name="connsiteX66" fmla="*/ 502920 w 11368655"/>
                <a:gd name="connsiteY66" fmla="*/ 1188720 h 4572001"/>
                <a:gd name="connsiteX67" fmla="*/ 2825496 w 11368655"/>
                <a:gd name="connsiteY67" fmla="*/ 1188720 h 4572001"/>
                <a:gd name="connsiteX68" fmla="*/ 3242525 w 11368655"/>
                <a:gd name="connsiteY68" fmla="*/ 1410453 h 4572001"/>
                <a:gd name="connsiteX69" fmla="*/ 3273956 w 11368655"/>
                <a:gd name="connsiteY69" fmla="*/ 1468360 h 4572001"/>
                <a:gd name="connsiteX70" fmla="*/ 3309906 w 11368655"/>
                <a:gd name="connsiteY70" fmla="*/ 1482540 h 4572001"/>
                <a:gd name="connsiteX71" fmla="*/ 3379949 w 11368655"/>
                <a:gd name="connsiteY71" fmla="*/ 1491539 h 4572001"/>
                <a:gd name="connsiteX72" fmla="*/ 3720878 w 11368655"/>
                <a:gd name="connsiteY72" fmla="*/ 1184378 h 4572001"/>
                <a:gd name="connsiteX73" fmla="*/ 3738529 w 11368655"/>
                <a:gd name="connsiteY73" fmla="*/ 1107088 h 4572001"/>
                <a:gd name="connsiteX74" fmla="*/ 3784070 w 11368655"/>
                <a:gd name="connsiteY74" fmla="*/ 1107088 h 4572001"/>
                <a:gd name="connsiteX75" fmla="*/ 3755480 w 11368655"/>
                <a:gd name="connsiteY75" fmla="*/ 1047482 h 4572001"/>
                <a:gd name="connsiteX76" fmla="*/ 3673097 w 11368655"/>
                <a:gd name="connsiteY76" fmla="*/ 971125 h 4572001"/>
                <a:gd name="connsiteX77" fmla="*/ 3608529 w 11368655"/>
                <a:gd name="connsiteY77" fmla="*/ 942523 h 4572001"/>
                <a:gd name="connsiteX78" fmla="*/ 3549135 w 11368655"/>
                <a:gd name="connsiteY78" fmla="*/ 932383 h 4572001"/>
                <a:gd name="connsiteX79" fmla="*/ 3486614 w 11368655"/>
                <a:gd name="connsiteY79" fmla="*/ 966318 h 4572001"/>
                <a:gd name="connsiteX80" fmla="*/ 3290855 w 11368655"/>
                <a:gd name="connsiteY80" fmla="*/ 1005840 h 4572001"/>
                <a:gd name="connsiteX81" fmla="*/ 968446 w 11368655"/>
                <a:gd name="connsiteY81" fmla="*/ 1005840 h 4572001"/>
                <a:gd name="connsiteX82" fmla="*/ 465526 w 11368655"/>
                <a:gd name="connsiteY82" fmla="*/ 502920 h 4572001"/>
                <a:gd name="connsiteX83" fmla="*/ 968446 w 11368655"/>
                <a:gd name="connsiteY83" fmla="*/ 1 h 4572001"/>
                <a:gd name="connsiteX84" fmla="*/ 8086522 w 11368655"/>
                <a:gd name="connsiteY84" fmla="*/ 0 h 4572001"/>
                <a:gd name="connsiteX85" fmla="*/ 10409098 w 11368655"/>
                <a:gd name="connsiteY85" fmla="*/ 0 h 4572001"/>
                <a:gd name="connsiteX86" fmla="*/ 10912018 w 11368655"/>
                <a:gd name="connsiteY86" fmla="*/ 502920 h 4572001"/>
                <a:gd name="connsiteX87" fmla="*/ 10409098 w 11368655"/>
                <a:gd name="connsiteY87" fmla="*/ 1005840 h 4572001"/>
                <a:gd name="connsiteX88" fmla="*/ 8086522 w 11368655"/>
                <a:gd name="connsiteY88" fmla="*/ 1005840 h 4572001"/>
                <a:gd name="connsiteX89" fmla="*/ 7890763 w 11368655"/>
                <a:gd name="connsiteY89" fmla="*/ 966318 h 4572001"/>
                <a:gd name="connsiteX90" fmla="*/ 7828242 w 11368655"/>
                <a:gd name="connsiteY90" fmla="*/ 932383 h 4572001"/>
                <a:gd name="connsiteX91" fmla="*/ 7768848 w 11368655"/>
                <a:gd name="connsiteY91" fmla="*/ 942523 h 4572001"/>
                <a:gd name="connsiteX92" fmla="*/ 7704281 w 11368655"/>
                <a:gd name="connsiteY92" fmla="*/ 971125 h 4572001"/>
                <a:gd name="connsiteX93" fmla="*/ 7621898 w 11368655"/>
                <a:gd name="connsiteY93" fmla="*/ 1047482 h 4572001"/>
                <a:gd name="connsiteX94" fmla="*/ 7593308 w 11368655"/>
                <a:gd name="connsiteY94" fmla="*/ 1107088 h 4572001"/>
                <a:gd name="connsiteX95" fmla="*/ 7638849 w 11368655"/>
                <a:gd name="connsiteY95" fmla="*/ 1107088 h 4572001"/>
                <a:gd name="connsiteX96" fmla="*/ 7656500 w 11368655"/>
                <a:gd name="connsiteY96" fmla="*/ 1184378 h 4572001"/>
                <a:gd name="connsiteX97" fmla="*/ 7997428 w 11368655"/>
                <a:gd name="connsiteY97" fmla="*/ 1491539 h 4572001"/>
                <a:gd name="connsiteX98" fmla="*/ 8067471 w 11368655"/>
                <a:gd name="connsiteY98" fmla="*/ 1482540 h 4572001"/>
                <a:gd name="connsiteX99" fmla="*/ 8092322 w 11368655"/>
                <a:gd name="connsiteY99" fmla="*/ 1472738 h 4572001"/>
                <a:gd name="connsiteX100" fmla="*/ 8126129 w 11368655"/>
                <a:gd name="connsiteY100" fmla="*/ 1410453 h 4572001"/>
                <a:gd name="connsiteX101" fmla="*/ 8543158 w 11368655"/>
                <a:gd name="connsiteY101" fmla="*/ 1188720 h 4572001"/>
                <a:gd name="connsiteX102" fmla="*/ 10865734 w 11368655"/>
                <a:gd name="connsiteY102" fmla="*/ 1188720 h 4572001"/>
                <a:gd name="connsiteX103" fmla="*/ 11368654 w 11368655"/>
                <a:gd name="connsiteY103" fmla="*/ 1691640 h 4572001"/>
                <a:gd name="connsiteX104" fmla="*/ 10865734 w 11368655"/>
                <a:gd name="connsiteY104" fmla="*/ 2194560 h 4572001"/>
                <a:gd name="connsiteX105" fmla="*/ 8543158 w 11368655"/>
                <a:gd name="connsiteY105" fmla="*/ 2194560 h 4572001"/>
                <a:gd name="connsiteX106" fmla="*/ 8126129 w 11368655"/>
                <a:gd name="connsiteY106" fmla="*/ 1972828 h 4572001"/>
                <a:gd name="connsiteX107" fmla="*/ 8123017 w 11368655"/>
                <a:gd name="connsiteY107" fmla="*/ 1967094 h 4572001"/>
                <a:gd name="connsiteX108" fmla="*/ 8067471 w 11368655"/>
                <a:gd name="connsiteY108" fmla="*/ 1945186 h 4572001"/>
                <a:gd name="connsiteX109" fmla="*/ 7997428 w 11368655"/>
                <a:gd name="connsiteY109" fmla="*/ 1936187 h 4572001"/>
                <a:gd name="connsiteX110" fmla="*/ 7656500 w 11368655"/>
                <a:gd name="connsiteY110" fmla="*/ 2243348 h 4572001"/>
                <a:gd name="connsiteX111" fmla="*/ 7644313 w 11368655"/>
                <a:gd name="connsiteY111" fmla="*/ 2296710 h 4572001"/>
                <a:gd name="connsiteX112" fmla="*/ 7656500 w 11368655"/>
                <a:gd name="connsiteY112" fmla="*/ 2350074 h 4572001"/>
                <a:gd name="connsiteX113" fmla="*/ 7997428 w 11368655"/>
                <a:gd name="connsiteY113" fmla="*/ 2657235 h 4572001"/>
                <a:gd name="connsiteX114" fmla="*/ 8067471 w 11368655"/>
                <a:gd name="connsiteY114" fmla="*/ 2648236 h 4572001"/>
                <a:gd name="connsiteX115" fmla="*/ 8108224 w 11368655"/>
                <a:gd name="connsiteY115" fmla="*/ 2632162 h 4572001"/>
                <a:gd name="connsiteX116" fmla="*/ 8126130 w 11368655"/>
                <a:gd name="connsiteY116" fmla="*/ 2599173 h 4572001"/>
                <a:gd name="connsiteX117" fmla="*/ 8543159 w 11368655"/>
                <a:gd name="connsiteY117" fmla="*/ 2377440 h 4572001"/>
                <a:gd name="connsiteX118" fmla="*/ 10865735 w 11368655"/>
                <a:gd name="connsiteY118" fmla="*/ 2377440 h 4572001"/>
                <a:gd name="connsiteX119" fmla="*/ 11368655 w 11368655"/>
                <a:gd name="connsiteY119" fmla="*/ 2880360 h 4572001"/>
                <a:gd name="connsiteX120" fmla="*/ 10865735 w 11368655"/>
                <a:gd name="connsiteY120" fmla="*/ 3383280 h 4572001"/>
                <a:gd name="connsiteX121" fmla="*/ 8543159 w 11368655"/>
                <a:gd name="connsiteY121" fmla="*/ 3383280 h 4572001"/>
                <a:gd name="connsiteX122" fmla="*/ 8126130 w 11368655"/>
                <a:gd name="connsiteY122" fmla="*/ 3161548 h 4572001"/>
                <a:gd name="connsiteX123" fmla="*/ 8107117 w 11368655"/>
                <a:gd name="connsiteY123" fmla="*/ 3126519 h 4572001"/>
                <a:gd name="connsiteX124" fmla="*/ 8067471 w 11368655"/>
                <a:gd name="connsiteY124" fmla="*/ 3110882 h 4572001"/>
                <a:gd name="connsiteX125" fmla="*/ 7997428 w 11368655"/>
                <a:gd name="connsiteY125" fmla="*/ 3101883 h 4572001"/>
                <a:gd name="connsiteX126" fmla="*/ 7656500 w 11368655"/>
                <a:gd name="connsiteY126" fmla="*/ 3409044 h 4572001"/>
                <a:gd name="connsiteX127" fmla="*/ 7638849 w 11368655"/>
                <a:gd name="connsiteY127" fmla="*/ 3486332 h 4572001"/>
                <a:gd name="connsiteX128" fmla="*/ 7579088 w 11368655"/>
                <a:gd name="connsiteY128" fmla="*/ 3486332 h 4572001"/>
                <a:gd name="connsiteX129" fmla="*/ 7621897 w 11368655"/>
                <a:gd name="connsiteY129" fmla="*/ 3575582 h 4572001"/>
                <a:gd name="connsiteX130" fmla="*/ 7704280 w 11368655"/>
                <a:gd name="connsiteY130" fmla="*/ 3651940 h 4572001"/>
                <a:gd name="connsiteX131" fmla="*/ 7768847 w 11368655"/>
                <a:gd name="connsiteY131" fmla="*/ 3680542 h 4572001"/>
                <a:gd name="connsiteX132" fmla="*/ 7770469 w 11368655"/>
                <a:gd name="connsiteY132" fmla="*/ 3680819 h 4572001"/>
                <a:gd name="connsiteX133" fmla="*/ 7805335 w 11368655"/>
                <a:gd name="connsiteY133" fmla="*/ 3652052 h 4572001"/>
                <a:gd name="connsiteX134" fmla="*/ 8086522 w 11368655"/>
                <a:gd name="connsiteY134" fmla="*/ 3566161 h 4572001"/>
                <a:gd name="connsiteX135" fmla="*/ 10408928 w 11368655"/>
                <a:gd name="connsiteY135" fmla="*/ 3566161 h 4572001"/>
                <a:gd name="connsiteX136" fmla="*/ 10911848 w 11368655"/>
                <a:gd name="connsiteY136" fmla="*/ 4069081 h 4572001"/>
                <a:gd name="connsiteX137" fmla="*/ 10408928 w 11368655"/>
                <a:gd name="connsiteY137" fmla="*/ 4572001 h 4572001"/>
                <a:gd name="connsiteX138" fmla="*/ 8086522 w 11368655"/>
                <a:gd name="connsiteY138" fmla="*/ 4572001 h 4572001"/>
                <a:gd name="connsiteX139" fmla="*/ 7669493 w 11368655"/>
                <a:gd name="connsiteY139" fmla="*/ 4350269 h 4572001"/>
                <a:gd name="connsiteX140" fmla="*/ 7627928 w 11368655"/>
                <a:gd name="connsiteY140" fmla="*/ 4273690 h 4572001"/>
                <a:gd name="connsiteX141" fmla="*/ 7619858 w 11368655"/>
                <a:gd name="connsiteY141" fmla="*/ 4287007 h 4572001"/>
                <a:gd name="connsiteX142" fmla="*/ 7618912 w 11368655"/>
                <a:gd name="connsiteY142" fmla="*/ 4272884 h 4572001"/>
                <a:gd name="connsiteX143" fmla="*/ 7473850 w 11368655"/>
                <a:gd name="connsiteY143" fmla="*/ 4032220 h 4572001"/>
                <a:gd name="connsiteX144" fmla="*/ 7023093 w 11368655"/>
                <a:gd name="connsiteY144" fmla="*/ 4118237 h 4572001"/>
                <a:gd name="connsiteX145" fmla="*/ 6967943 w 11368655"/>
                <a:gd name="connsiteY145" fmla="*/ 4175191 h 4572001"/>
                <a:gd name="connsiteX146" fmla="*/ 6424628 w 11368655"/>
                <a:gd name="connsiteY146" fmla="*/ 3845969 h 4572001"/>
                <a:gd name="connsiteX147" fmla="*/ 6357288 w 11368655"/>
                <a:gd name="connsiteY147" fmla="*/ 3095686 h 4572001"/>
                <a:gd name="connsiteX148" fmla="*/ 6357288 w 11368655"/>
                <a:gd name="connsiteY148" fmla="*/ 3095688 h 4572001"/>
                <a:gd name="connsiteX149" fmla="*/ 6509689 w 11368655"/>
                <a:gd name="connsiteY149" fmla="*/ 2911874 h 4572001"/>
                <a:gd name="connsiteX150" fmla="*/ 6557581 w 11368655"/>
                <a:gd name="connsiteY150" fmla="*/ 2875761 h 4572001"/>
                <a:gd name="connsiteX151" fmla="*/ 6577228 w 11368655"/>
                <a:gd name="connsiteY151" fmla="*/ 2699123 h 4572001"/>
                <a:gd name="connsiteX152" fmla="*/ 6829807 w 11368655"/>
                <a:gd name="connsiteY152" fmla="*/ 2320468 h 4572001"/>
                <a:gd name="connsiteX153" fmla="*/ 6885688 w 11368655"/>
                <a:gd name="connsiteY153" fmla="*/ 2296890 h 4572001"/>
                <a:gd name="connsiteX154" fmla="*/ 6850080 w 11368655"/>
                <a:gd name="connsiteY154" fmla="*/ 2283817 h 4572001"/>
                <a:gd name="connsiteX155" fmla="*/ 6566229 w 11368655"/>
                <a:gd name="connsiteY155" fmla="*/ 1836148 h 4572001"/>
                <a:gd name="connsiteX156" fmla="*/ 6559762 w 11368655"/>
                <a:gd name="connsiteY156" fmla="*/ 1748947 h 4572001"/>
                <a:gd name="connsiteX157" fmla="*/ 6509690 w 11368655"/>
                <a:gd name="connsiteY157" fmla="*/ 1711190 h 4572001"/>
                <a:gd name="connsiteX158" fmla="*/ 6357289 w 11368655"/>
                <a:gd name="connsiteY158" fmla="*/ 1527377 h 4572001"/>
                <a:gd name="connsiteX159" fmla="*/ 6357289 w 11368655"/>
                <a:gd name="connsiteY159" fmla="*/ 1527378 h 4572001"/>
                <a:gd name="connsiteX160" fmla="*/ 6424629 w 11368655"/>
                <a:gd name="connsiteY160" fmla="*/ 777096 h 4572001"/>
                <a:gd name="connsiteX161" fmla="*/ 6967944 w 11368655"/>
                <a:gd name="connsiteY161" fmla="*/ 447873 h 4572001"/>
                <a:gd name="connsiteX162" fmla="*/ 7023094 w 11368655"/>
                <a:gd name="connsiteY162" fmla="*/ 504828 h 4572001"/>
                <a:gd name="connsiteX163" fmla="*/ 7473851 w 11368655"/>
                <a:gd name="connsiteY163" fmla="*/ 590844 h 4572001"/>
                <a:gd name="connsiteX164" fmla="*/ 7571804 w 11368655"/>
                <a:gd name="connsiteY164" fmla="*/ 490701 h 4572001"/>
                <a:gd name="connsiteX165" fmla="*/ 7588565 w 11368655"/>
                <a:gd name="connsiteY165" fmla="*/ 453695 h 4572001"/>
                <a:gd name="connsiteX166" fmla="*/ 7593820 w 11368655"/>
                <a:gd name="connsiteY166" fmla="*/ 401564 h 4572001"/>
                <a:gd name="connsiteX167" fmla="*/ 8086522 w 11368655"/>
                <a:gd name="connsiteY167" fmla="*/ 0 h 45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1368655" h="4572001">
                  <a:moveTo>
                    <a:pt x="968446" y="1"/>
                  </a:moveTo>
                  <a:lnTo>
                    <a:pt x="3290855" y="1"/>
                  </a:lnTo>
                  <a:cubicBezTo>
                    <a:pt x="3533890" y="1"/>
                    <a:pt x="3736662" y="172393"/>
                    <a:pt x="3783557" y="401564"/>
                  </a:cubicBezTo>
                  <a:lnTo>
                    <a:pt x="3788811" y="453692"/>
                  </a:lnTo>
                  <a:lnTo>
                    <a:pt x="3805572" y="490701"/>
                  </a:lnTo>
                  <a:cubicBezTo>
                    <a:pt x="3829832" y="531727"/>
                    <a:pt x="3862565" y="566024"/>
                    <a:pt x="3903526" y="590844"/>
                  </a:cubicBezTo>
                  <a:cubicBezTo>
                    <a:pt x="4034601" y="670269"/>
                    <a:pt x="4212700" y="630095"/>
                    <a:pt x="4354283" y="504828"/>
                  </a:cubicBezTo>
                  <a:lnTo>
                    <a:pt x="4409433" y="447873"/>
                  </a:lnTo>
                  <a:lnTo>
                    <a:pt x="4952748" y="777096"/>
                  </a:lnTo>
                  <a:cubicBezTo>
                    <a:pt x="5163604" y="904864"/>
                    <a:pt x="5193753" y="1240777"/>
                    <a:pt x="5020087" y="1527378"/>
                  </a:cubicBezTo>
                  <a:lnTo>
                    <a:pt x="5020087" y="1527377"/>
                  </a:lnTo>
                  <a:cubicBezTo>
                    <a:pt x="4976671" y="1599027"/>
                    <a:pt x="4924626" y="1660812"/>
                    <a:pt x="4867686" y="1711190"/>
                  </a:cubicBezTo>
                  <a:lnTo>
                    <a:pt x="4817615" y="1748947"/>
                  </a:lnTo>
                  <a:lnTo>
                    <a:pt x="4811147" y="1836148"/>
                  </a:lnTo>
                  <a:cubicBezTo>
                    <a:pt x="4779928" y="2043520"/>
                    <a:pt x="4670880" y="2212358"/>
                    <a:pt x="4527296" y="2283817"/>
                  </a:cubicBezTo>
                  <a:lnTo>
                    <a:pt x="4491689" y="2296890"/>
                  </a:lnTo>
                  <a:lnTo>
                    <a:pt x="4547570" y="2320468"/>
                  </a:lnTo>
                  <a:cubicBezTo>
                    <a:pt x="4687766" y="2401067"/>
                    <a:pt x="4791365" y="2576244"/>
                    <a:pt x="4815074" y="2787153"/>
                  </a:cubicBezTo>
                  <a:lnTo>
                    <a:pt x="4820016" y="2875927"/>
                  </a:lnTo>
                  <a:lnTo>
                    <a:pt x="4867687" y="2911874"/>
                  </a:lnTo>
                  <a:cubicBezTo>
                    <a:pt x="4924627" y="2962252"/>
                    <a:pt x="4976672" y="3024037"/>
                    <a:pt x="5020088" y="3095688"/>
                  </a:cubicBezTo>
                  <a:lnTo>
                    <a:pt x="5020088" y="3095686"/>
                  </a:lnTo>
                  <a:cubicBezTo>
                    <a:pt x="5193754" y="3382288"/>
                    <a:pt x="5163605" y="3718200"/>
                    <a:pt x="4952749" y="3845969"/>
                  </a:cubicBezTo>
                  <a:lnTo>
                    <a:pt x="4409434" y="4175191"/>
                  </a:lnTo>
                  <a:lnTo>
                    <a:pt x="4354284" y="4118237"/>
                  </a:lnTo>
                  <a:cubicBezTo>
                    <a:pt x="4212701" y="3992970"/>
                    <a:pt x="4034602" y="3952796"/>
                    <a:pt x="3903527" y="4032220"/>
                  </a:cubicBezTo>
                  <a:cubicBezTo>
                    <a:pt x="3821605" y="4081861"/>
                    <a:pt x="3772595" y="4169409"/>
                    <a:pt x="3758466" y="4272884"/>
                  </a:cubicBezTo>
                  <a:lnTo>
                    <a:pt x="3757519" y="4287007"/>
                  </a:lnTo>
                  <a:lnTo>
                    <a:pt x="3749450" y="4273689"/>
                  </a:lnTo>
                  <a:lnTo>
                    <a:pt x="3707884" y="4350269"/>
                  </a:lnTo>
                  <a:cubicBezTo>
                    <a:pt x="3617505" y="4484046"/>
                    <a:pt x="3464452" y="4572001"/>
                    <a:pt x="3290855" y="4572001"/>
                  </a:cubicBezTo>
                  <a:lnTo>
                    <a:pt x="968445" y="4572001"/>
                  </a:lnTo>
                  <a:cubicBezTo>
                    <a:pt x="690691" y="4572001"/>
                    <a:pt x="465526" y="4346836"/>
                    <a:pt x="465526" y="4069081"/>
                  </a:cubicBezTo>
                  <a:cubicBezTo>
                    <a:pt x="465526" y="3791326"/>
                    <a:pt x="690691" y="3566161"/>
                    <a:pt x="968445" y="3566161"/>
                  </a:cubicBezTo>
                  <a:lnTo>
                    <a:pt x="3290855" y="3566161"/>
                  </a:lnTo>
                  <a:cubicBezTo>
                    <a:pt x="3395013" y="3566161"/>
                    <a:pt x="3491776" y="3597825"/>
                    <a:pt x="3572042" y="3652052"/>
                  </a:cubicBezTo>
                  <a:lnTo>
                    <a:pt x="3606908" y="3680819"/>
                  </a:lnTo>
                  <a:lnTo>
                    <a:pt x="3608531" y="3680542"/>
                  </a:lnTo>
                  <a:cubicBezTo>
                    <a:pt x="3630989" y="3673840"/>
                    <a:pt x="3652617" y="3664350"/>
                    <a:pt x="3673098" y="3651940"/>
                  </a:cubicBezTo>
                  <a:cubicBezTo>
                    <a:pt x="3705866" y="3632083"/>
                    <a:pt x="3733370" y="3606162"/>
                    <a:pt x="3755481" y="3575582"/>
                  </a:cubicBezTo>
                  <a:lnTo>
                    <a:pt x="3798289" y="3486332"/>
                  </a:lnTo>
                  <a:lnTo>
                    <a:pt x="3738529" y="3486332"/>
                  </a:lnTo>
                  <a:lnTo>
                    <a:pt x="3720878" y="3409044"/>
                  </a:lnTo>
                  <a:cubicBezTo>
                    <a:pt x="3664708" y="3228538"/>
                    <a:pt x="3533210" y="3101883"/>
                    <a:pt x="3379949" y="3101883"/>
                  </a:cubicBezTo>
                  <a:cubicBezTo>
                    <a:pt x="3356002" y="3101883"/>
                    <a:pt x="3332586" y="3104975"/>
                    <a:pt x="3309906" y="3110882"/>
                  </a:cubicBezTo>
                  <a:lnTo>
                    <a:pt x="3259162" y="3130896"/>
                  </a:lnTo>
                  <a:lnTo>
                    <a:pt x="3242525" y="3161548"/>
                  </a:lnTo>
                  <a:cubicBezTo>
                    <a:pt x="3152146" y="3295325"/>
                    <a:pt x="2999092" y="3383280"/>
                    <a:pt x="2825496" y="3383280"/>
                  </a:cubicBezTo>
                  <a:lnTo>
                    <a:pt x="502920" y="3383280"/>
                  </a:lnTo>
                  <a:cubicBezTo>
                    <a:pt x="225165" y="3383280"/>
                    <a:pt x="0" y="3158115"/>
                    <a:pt x="0" y="2880360"/>
                  </a:cubicBezTo>
                  <a:cubicBezTo>
                    <a:pt x="0" y="2602605"/>
                    <a:pt x="225165" y="2377440"/>
                    <a:pt x="502920" y="2377440"/>
                  </a:cubicBezTo>
                  <a:lnTo>
                    <a:pt x="2825496" y="2377440"/>
                  </a:lnTo>
                  <a:cubicBezTo>
                    <a:pt x="2999092" y="2377440"/>
                    <a:pt x="3152146" y="2465395"/>
                    <a:pt x="3242525" y="2599173"/>
                  </a:cubicBezTo>
                  <a:lnTo>
                    <a:pt x="3258054" y="2627784"/>
                  </a:lnTo>
                  <a:lnTo>
                    <a:pt x="3309906" y="2648236"/>
                  </a:lnTo>
                  <a:cubicBezTo>
                    <a:pt x="3332586" y="2654142"/>
                    <a:pt x="3356002" y="2657235"/>
                    <a:pt x="3379949" y="2657235"/>
                  </a:cubicBezTo>
                  <a:cubicBezTo>
                    <a:pt x="3533210" y="2657235"/>
                    <a:pt x="3664708" y="2530580"/>
                    <a:pt x="3720878" y="2350074"/>
                  </a:cubicBezTo>
                  <a:lnTo>
                    <a:pt x="3733065" y="2296710"/>
                  </a:lnTo>
                  <a:lnTo>
                    <a:pt x="3720878" y="2243348"/>
                  </a:lnTo>
                  <a:cubicBezTo>
                    <a:pt x="3664708" y="2062842"/>
                    <a:pt x="3533210" y="1936187"/>
                    <a:pt x="3379949" y="1936187"/>
                  </a:cubicBezTo>
                  <a:cubicBezTo>
                    <a:pt x="3332055" y="1936187"/>
                    <a:pt x="3286286" y="1948555"/>
                    <a:pt x="3244278" y="1971071"/>
                  </a:cubicBezTo>
                  <a:lnTo>
                    <a:pt x="3243005" y="1971943"/>
                  </a:lnTo>
                  <a:lnTo>
                    <a:pt x="3242525" y="1972827"/>
                  </a:lnTo>
                  <a:cubicBezTo>
                    <a:pt x="3152146" y="2106605"/>
                    <a:pt x="2999092" y="2194560"/>
                    <a:pt x="2825496" y="2194560"/>
                  </a:cubicBezTo>
                  <a:lnTo>
                    <a:pt x="502920" y="2194560"/>
                  </a:lnTo>
                  <a:cubicBezTo>
                    <a:pt x="225165" y="2194560"/>
                    <a:pt x="0" y="1969395"/>
                    <a:pt x="0" y="1691640"/>
                  </a:cubicBezTo>
                  <a:cubicBezTo>
                    <a:pt x="0" y="1413885"/>
                    <a:pt x="225165" y="1188720"/>
                    <a:pt x="502920" y="1188720"/>
                  </a:cubicBezTo>
                  <a:lnTo>
                    <a:pt x="2825496" y="1188720"/>
                  </a:lnTo>
                  <a:cubicBezTo>
                    <a:pt x="2999092" y="1188720"/>
                    <a:pt x="3152146" y="1276675"/>
                    <a:pt x="3242525" y="1410453"/>
                  </a:cubicBezTo>
                  <a:lnTo>
                    <a:pt x="3273956" y="1468360"/>
                  </a:lnTo>
                  <a:lnTo>
                    <a:pt x="3309906" y="1482540"/>
                  </a:lnTo>
                  <a:cubicBezTo>
                    <a:pt x="3332586" y="1488446"/>
                    <a:pt x="3356002" y="1491539"/>
                    <a:pt x="3379949" y="1491539"/>
                  </a:cubicBezTo>
                  <a:cubicBezTo>
                    <a:pt x="3533210" y="1491539"/>
                    <a:pt x="3664708" y="1364884"/>
                    <a:pt x="3720878" y="1184378"/>
                  </a:cubicBezTo>
                  <a:lnTo>
                    <a:pt x="3738529" y="1107088"/>
                  </a:lnTo>
                  <a:lnTo>
                    <a:pt x="3784070" y="1107088"/>
                  </a:lnTo>
                  <a:lnTo>
                    <a:pt x="3755480" y="1047482"/>
                  </a:lnTo>
                  <a:cubicBezTo>
                    <a:pt x="3733369" y="1016902"/>
                    <a:pt x="3705865" y="990981"/>
                    <a:pt x="3673097" y="971125"/>
                  </a:cubicBezTo>
                  <a:cubicBezTo>
                    <a:pt x="3652616" y="958715"/>
                    <a:pt x="3630987" y="949225"/>
                    <a:pt x="3608529" y="942523"/>
                  </a:cubicBezTo>
                  <a:lnTo>
                    <a:pt x="3549135" y="932383"/>
                  </a:lnTo>
                  <a:lnTo>
                    <a:pt x="3486614" y="966318"/>
                  </a:lnTo>
                  <a:cubicBezTo>
                    <a:pt x="3426446" y="991767"/>
                    <a:pt x="3360293" y="1005840"/>
                    <a:pt x="3290855" y="1005840"/>
                  </a:cubicBezTo>
                  <a:lnTo>
                    <a:pt x="968446" y="1005840"/>
                  </a:lnTo>
                  <a:cubicBezTo>
                    <a:pt x="690691" y="1005840"/>
                    <a:pt x="465526" y="780675"/>
                    <a:pt x="465526" y="502920"/>
                  </a:cubicBezTo>
                  <a:cubicBezTo>
                    <a:pt x="465526" y="225166"/>
                    <a:pt x="690691" y="1"/>
                    <a:pt x="968446" y="1"/>
                  </a:cubicBezTo>
                  <a:close/>
                  <a:moveTo>
                    <a:pt x="8086522" y="0"/>
                  </a:moveTo>
                  <a:lnTo>
                    <a:pt x="10409098" y="0"/>
                  </a:lnTo>
                  <a:cubicBezTo>
                    <a:pt x="10686853" y="0"/>
                    <a:pt x="10912018" y="225166"/>
                    <a:pt x="10912018" y="502920"/>
                  </a:cubicBezTo>
                  <a:cubicBezTo>
                    <a:pt x="10912018" y="780675"/>
                    <a:pt x="10686853" y="1005840"/>
                    <a:pt x="10409098" y="1005840"/>
                  </a:cubicBezTo>
                  <a:lnTo>
                    <a:pt x="8086522" y="1005840"/>
                  </a:lnTo>
                  <a:cubicBezTo>
                    <a:pt x="8017083" y="1005840"/>
                    <a:pt x="7950932" y="991767"/>
                    <a:pt x="7890763" y="966318"/>
                  </a:cubicBezTo>
                  <a:lnTo>
                    <a:pt x="7828242" y="932383"/>
                  </a:lnTo>
                  <a:lnTo>
                    <a:pt x="7768848" y="942523"/>
                  </a:lnTo>
                  <a:cubicBezTo>
                    <a:pt x="7746390" y="949225"/>
                    <a:pt x="7724762" y="958715"/>
                    <a:pt x="7704281" y="971125"/>
                  </a:cubicBezTo>
                  <a:cubicBezTo>
                    <a:pt x="7671512" y="990981"/>
                    <a:pt x="7644009" y="1016902"/>
                    <a:pt x="7621898" y="1047482"/>
                  </a:cubicBezTo>
                  <a:lnTo>
                    <a:pt x="7593308" y="1107088"/>
                  </a:lnTo>
                  <a:lnTo>
                    <a:pt x="7638849" y="1107088"/>
                  </a:lnTo>
                  <a:lnTo>
                    <a:pt x="7656500" y="1184378"/>
                  </a:lnTo>
                  <a:cubicBezTo>
                    <a:pt x="7712670" y="1364884"/>
                    <a:pt x="7844168" y="1491539"/>
                    <a:pt x="7997428" y="1491539"/>
                  </a:cubicBezTo>
                  <a:cubicBezTo>
                    <a:pt x="8021375" y="1491539"/>
                    <a:pt x="8044791" y="1488446"/>
                    <a:pt x="8067471" y="1482540"/>
                  </a:cubicBezTo>
                  <a:lnTo>
                    <a:pt x="8092322" y="1472738"/>
                  </a:lnTo>
                  <a:lnTo>
                    <a:pt x="8126129" y="1410453"/>
                  </a:lnTo>
                  <a:cubicBezTo>
                    <a:pt x="8216507" y="1276675"/>
                    <a:pt x="8369561" y="1188720"/>
                    <a:pt x="8543158" y="1188720"/>
                  </a:cubicBezTo>
                  <a:lnTo>
                    <a:pt x="10865734" y="1188720"/>
                  </a:lnTo>
                  <a:cubicBezTo>
                    <a:pt x="11143489" y="1188720"/>
                    <a:pt x="11368654" y="1413885"/>
                    <a:pt x="11368654" y="1691640"/>
                  </a:cubicBezTo>
                  <a:cubicBezTo>
                    <a:pt x="11368654" y="1969395"/>
                    <a:pt x="11143489" y="2194560"/>
                    <a:pt x="10865734" y="2194560"/>
                  </a:cubicBezTo>
                  <a:lnTo>
                    <a:pt x="8543158" y="2194560"/>
                  </a:lnTo>
                  <a:cubicBezTo>
                    <a:pt x="8369561" y="2194560"/>
                    <a:pt x="8216507" y="2106605"/>
                    <a:pt x="8126129" y="1972828"/>
                  </a:cubicBezTo>
                  <a:lnTo>
                    <a:pt x="8123017" y="1967094"/>
                  </a:lnTo>
                  <a:lnTo>
                    <a:pt x="8067471" y="1945186"/>
                  </a:lnTo>
                  <a:cubicBezTo>
                    <a:pt x="8044791" y="1939279"/>
                    <a:pt x="8021375" y="1936187"/>
                    <a:pt x="7997428" y="1936187"/>
                  </a:cubicBezTo>
                  <a:cubicBezTo>
                    <a:pt x="7844168" y="1936187"/>
                    <a:pt x="7712670" y="2062842"/>
                    <a:pt x="7656500" y="2243348"/>
                  </a:cubicBezTo>
                  <a:lnTo>
                    <a:pt x="7644313" y="2296710"/>
                  </a:lnTo>
                  <a:lnTo>
                    <a:pt x="7656500" y="2350074"/>
                  </a:lnTo>
                  <a:cubicBezTo>
                    <a:pt x="7712670" y="2530580"/>
                    <a:pt x="7844168" y="2657235"/>
                    <a:pt x="7997428" y="2657235"/>
                  </a:cubicBezTo>
                  <a:cubicBezTo>
                    <a:pt x="8021375" y="2657235"/>
                    <a:pt x="8044791" y="2654142"/>
                    <a:pt x="8067471" y="2648236"/>
                  </a:cubicBezTo>
                  <a:lnTo>
                    <a:pt x="8108224" y="2632162"/>
                  </a:lnTo>
                  <a:lnTo>
                    <a:pt x="8126130" y="2599173"/>
                  </a:lnTo>
                  <a:cubicBezTo>
                    <a:pt x="8216508" y="2465395"/>
                    <a:pt x="8369562" y="2377440"/>
                    <a:pt x="8543159" y="2377440"/>
                  </a:cubicBezTo>
                  <a:lnTo>
                    <a:pt x="10865735" y="2377440"/>
                  </a:lnTo>
                  <a:cubicBezTo>
                    <a:pt x="11143490" y="2377440"/>
                    <a:pt x="11368655" y="2602605"/>
                    <a:pt x="11368655" y="2880360"/>
                  </a:cubicBezTo>
                  <a:cubicBezTo>
                    <a:pt x="11368655" y="3158115"/>
                    <a:pt x="11143490" y="3383280"/>
                    <a:pt x="10865735" y="3383280"/>
                  </a:cubicBezTo>
                  <a:lnTo>
                    <a:pt x="8543159" y="3383280"/>
                  </a:lnTo>
                  <a:cubicBezTo>
                    <a:pt x="8369562" y="3383280"/>
                    <a:pt x="8216508" y="3295325"/>
                    <a:pt x="8126130" y="3161548"/>
                  </a:cubicBezTo>
                  <a:lnTo>
                    <a:pt x="8107117" y="3126519"/>
                  </a:lnTo>
                  <a:lnTo>
                    <a:pt x="8067471" y="3110882"/>
                  </a:lnTo>
                  <a:cubicBezTo>
                    <a:pt x="8044791" y="3104975"/>
                    <a:pt x="8021375" y="3101883"/>
                    <a:pt x="7997428" y="3101883"/>
                  </a:cubicBezTo>
                  <a:cubicBezTo>
                    <a:pt x="7844168" y="3101883"/>
                    <a:pt x="7712670" y="3228538"/>
                    <a:pt x="7656500" y="3409044"/>
                  </a:cubicBezTo>
                  <a:lnTo>
                    <a:pt x="7638849" y="3486332"/>
                  </a:lnTo>
                  <a:lnTo>
                    <a:pt x="7579088" y="3486332"/>
                  </a:lnTo>
                  <a:lnTo>
                    <a:pt x="7621897" y="3575582"/>
                  </a:lnTo>
                  <a:cubicBezTo>
                    <a:pt x="7644008" y="3606162"/>
                    <a:pt x="7671511" y="3632083"/>
                    <a:pt x="7704280" y="3651940"/>
                  </a:cubicBezTo>
                  <a:cubicBezTo>
                    <a:pt x="7724761" y="3664350"/>
                    <a:pt x="7746389" y="3673840"/>
                    <a:pt x="7768847" y="3680542"/>
                  </a:cubicBezTo>
                  <a:lnTo>
                    <a:pt x="7770469" y="3680819"/>
                  </a:lnTo>
                  <a:lnTo>
                    <a:pt x="7805335" y="3652052"/>
                  </a:lnTo>
                  <a:cubicBezTo>
                    <a:pt x="7885601" y="3597825"/>
                    <a:pt x="7982364" y="3566161"/>
                    <a:pt x="8086522" y="3566161"/>
                  </a:cubicBezTo>
                  <a:lnTo>
                    <a:pt x="10408928" y="3566161"/>
                  </a:lnTo>
                  <a:cubicBezTo>
                    <a:pt x="10686683" y="3566161"/>
                    <a:pt x="10911848" y="3791326"/>
                    <a:pt x="10911848" y="4069081"/>
                  </a:cubicBezTo>
                  <a:cubicBezTo>
                    <a:pt x="10911848" y="4346836"/>
                    <a:pt x="10686683" y="4572001"/>
                    <a:pt x="10408928" y="4572001"/>
                  </a:cubicBezTo>
                  <a:lnTo>
                    <a:pt x="8086522" y="4572001"/>
                  </a:lnTo>
                  <a:cubicBezTo>
                    <a:pt x="7912925" y="4572001"/>
                    <a:pt x="7759871" y="4484046"/>
                    <a:pt x="7669493" y="4350269"/>
                  </a:cubicBezTo>
                  <a:lnTo>
                    <a:pt x="7627928" y="4273690"/>
                  </a:lnTo>
                  <a:lnTo>
                    <a:pt x="7619858" y="4287007"/>
                  </a:lnTo>
                  <a:lnTo>
                    <a:pt x="7618912" y="4272884"/>
                  </a:lnTo>
                  <a:cubicBezTo>
                    <a:pt x="7604783" y="4169409"/>
                    <a:pt x="7555771" y="4081861"/>
                    <a:pt x="7473850" y="4032220"/>
                  </a:cubicBezTo>
                  <a:cubicBezTo>
                    <a:pt x="7342775" y="3952796"/>
                    <a:pt x="7164676" y="3992970"/>
                    <a:pt x="7023093" y="4118237"/>
                  </a:cubicBezTo>
                  <a:lnTo>
                    <a:pt x="6967943" y="4175191"/>
                  </a:lnTo>
                  <a:lnTo>
                    <a:pt x="6424628" y="3845969"/>
                  </a:lnTo>
                  <a:cubicBezTo>
                    <a:pt x="6213771" y="3718200"/>
                    <a:pt x="6183622" y="3382288"/>
                    <a:pt x="6357288" y="3095686"/>
                  </a:cubicBezTo>
                  <a:lnTo>
                    <a:pt x="6357288" y="3095688"/>
                  </a:lnTo>
                  <a:cubicBezTo>
                    <a:pt x="6400705" y="3024037"/>
                    <a:pt x="6452749" y="2962252"/>
                    <a:pt x="6509689" y="2911874"/>
                  </a:cubicBezTo>
                  <a:lnTo>
                    <a:pt x="6557581" y="2875761"/>
                  </a:lnTo>
                  <a:lnTo>
                    <a:pt x="6577228" y="2699123"/>
                  </a:lnTo>
                  <a:cubicBezTo>
                    <a:pt x="6616358" y="2528124"/>
                    <a:pt x="6709639" y="2389553"/>
                    <a:pt x="6829807" y="2320468"/>
                  </a:cubicBezTo>
                  <a:lnTo>
                    <a:pt x="6885688" y="2296890"/>
                  </a:lnTo>
                  <a:lnTo>
                    <a:pt x="6850080" y="2283817"/>
                  </a:lnTo>
                  <a:cubicBezTo>
                    <a:pt x="6706497" y="2212358"/>
                    <a:pt x="6597449" y="2043520"/>
                    <a:pt x="6566229" y="1836148"/>
                  </a:cubicBezTo>
                  <a:lnTo>
                    <a:pt x="6559762" y="1748947"/>
                  </a:lnTo>
                  <a:lnTo>
                    <a:pt x="6509690" y="1711190"/>
                  </a:lnTo>
                  <a:cubicBezTo>
                    <a:pt x="6452750" y="1660812"/>
                    <a:pt x="6400706" y="1599027"/>
                    <a:pt x="6357289" y="1527377"/>
                  </a:cubicBezTo>
                  <a:lnTo>
                    <a:pt x="6357289" y="1527378"/>
                  </a:lnTo>
                  <a:cubicBezTo>
                    <a:pt x="6183623" y="1240777"/>
                    <a:pt x="6213772" y="904864"/>
                    <a:pt x="6424629" y="777096"/>
                  </a:cubicBezTo>
                  <a:lnTo>
                    <a:pt x="6967944" y="447873"/>
                  </a:lnTo>
                  <a:lnTo>
                    <a:pt x="7023094" y="504828"/>
                  </a:lnTo>
                  <a:cubicBezTo>
                    <a:pt x="7164677" y="630095"/>
                    <a:pt x="7342776" y="670269"/>
                    <a:pt x="7473851" y="590844"/>
                  </a:cubicBezTo>
                  <a:cubicBezTo>
                    <a:pt x="7514812" y="566024"/>
                    <a:pt x="7547545" y="531727"/>
                    <a:pt x="7571804" y="490701"/>
                  </a:cubicBezTo>
                  <a:lnTo>
                    <a:pt x="7588565" y="453695"/>
                  </a:lnTo>
                  <a:lnTo>
                    <a:pt x="7593820" y="401564"/>
                  </a:lnTo>
                  <a:cubicBezTo>
                    <a:pt x="7640715" y="172393"/>
                    <a:pt x="7843487" y="0"/>
                    <a:pt x="8086522" y="0"/>
                  </a:cubicBezTo>
                  <a:close/>
                </a:path>
              </a:pathLst>
            </a:custGeom>
            <a:solidFill>
              <a:srgbClr val="E9E6F5"/>
            </a:solidFill>
            <a:ln w="1174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B2E58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14176A1-2629-598D-F020-F90663F0B27E}"/>
                </a:ext>
              </a:extLst>
            </p:cNvPr>
            <p:cNvSpPr/>
            <p:nvPr/>
          </p:nvSpPr>
          <p:spPr>
            <a:xfrm flipV="1">
              <a:off x="3810000" y="1623059"/>
              <a:ext cx="4572000" cy="4572000"/>
            </a:xfrm>
            <a:prstGeom prst="ellipse">
              <a:avLst/>
            </a:prstGeom>
            <a:solidFill>
              <a:srgbClr val="E9E6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FBDC86-1869-36DC-79D3-C0C257F11C43}"/>
                </a:ext>
              </a:extLst>
            </p:cNvPr>
            <p:cNvSpPr/>
            <p:nvPr/>
          </p:nvSpPr>
          <p:spPr>
            <a:xfrm>
              <a:off x="4592172" y="2364313"/>
              <a:ext cx="3007655" cy="3089492"/>
            </a:xfrm>
            <a:prstGeom prst="ellipse">
              <a:avLst/>
            </a:prstGeom>
            <a:solidFill>
              <a:srgbClr val="F9F2FE"/>
            </a:solidFill>
            <a:ln>
              <a:solidFill>
                <a:schemeClr val="bg1"/>
              </a:solidFill>
            </a:ln>
            <a:effectLst>
              <a:outerShdw blurRad="241300" dist="38100" sx="123000" sy="123000" algn="ctr" rotWithShape="0">
                <a:schemeClr val="tx1">
                  <a:alpha val="11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7856A39-997C-F33B-F857-4C55A114B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75897" y="2796378"/>
              <a:ext cx="2640204" cy="2258216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562F28-4EEF-2128-9672-4AB897FBC608}"/>
                </a:ext>
              </a:extLst>
            </p:cNvPr>
            <p:cNvSpPr/>
            <p:nvPr/>
          </p:nvSpPr>
          <p:spPr>
            <a:xfrm>
              <a:off x="3281929" y="1749757"/>
              <a:ext cx="752443" cy="752443"/>
            </a:xfrm>
            <a:prstGeom prst="ellipse">
              <a:avLst/>
            </a:prstGeom>
            <a:solidFill>
              <a:srgbClr val="FAF9F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190A833-3EA3-7ADB-1074-F7330074D04C}"/>
                </a:ext>
              </a:extLst>
            </p:cNvPr>
            <p:cNvSpPr/>
            <p:nvPr/>
          </p:nvSpPr>
          <p:spPr>
            <a:xfrm>
              <a:off x="2842234" y="2960697"/>
              <a:ext cx="752443" cy="752443"/>
            </a:xfrm>
            <a:prstGeom prst="ellipse">
              <a:avLst/>
            </a:prstGeom>
            <a:solidFill>
              <a:srgbClr val="FAF9F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C01865-FF41-D414-BB58-EB73F7856C3A}"/>
                </a:ext>
              </a:extLst>
            </p:cNvPr>
            <p:cNvSpPr/>
            <p:nvPr/>
          </p:nvSpPr>
          <p:spPr>
            <a:xfrm>
              <a:off x="2842234" y="4127197"/>
              <a:ext cx="752443" cy="752443"/>
            </a:xfrm>
            <a:prstGeom prst="ellipse">
              <a:avLst/>
            </a:prstGeom>
            <a:solidFill>
              <a:srgbClr val="FAF9F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8C6BEF-BCC7-4515-8F2D-38C8140F19F7}"/>
                </a:ext>
              </a:extLst>
            </p:cNvPr>
            <p:cNvSpPr/>
            <p:nvPr/>
          </p:nvSpPr>
          <p:spPr>
            <a:xfrm>
              <a:off x="3281929" y="5315917"/>
              <a:ext cx="752443" cy="752443"/>
            </a:xfrm>
            <a:prstGeom prst="ellipse">
              <a:avLst/>
            </a:prstGeom>
            <a:solidFill>
              <a:srgbClr val="FAF9F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D08B1CD-1BEE-35DE-CC44-F910CF29BD13}"/>
                </a:ext>
              </a:extLst>
            </p:cNvPr>
            <p:cNvSpPr/>
            <p:nvPr/>
          </p:nvSpPr>
          <p:spPr>
            <a:xfrm>
              <a:off x="8147983" y="1749757"/>
              <a:ext cx="752443" cy="752443"/>
            </a:xfrm>
            <a:prstGeom prst="ellipse">
              <a:avLst/>
            </a:prstGeom>
            <a:solidFill>
              <a:srgbClr val="FAF9F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96490AF-1A78-2ECC-F06B-2B67A2487220}"/>
                </a:ext>
              </a:extLst>
            </p:cNvPr>
            <p:cNvSpPr/>
            <p:nvPr/>
          </p:nvSpPr>
          <p:spPr>
            <a:xfrm>
              <a:off x="8625030" y="2960697"/>
              <a:ext cx="752443" cy="752443"/>
            </a:xfrm>
            <a:prstGeom prst="ellipse">
              <a:avLst/>
            </a:prstGeom>
            <a:solidFill>
              <a:srgbClr val="FAF9F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85CAF7F-B5D5-A5D0-88FC-924116B4FDDA}"/>
                </a:ext>
              </a:extLst>
            </p:cNvPr>
            <p:cNvSpPr/>
            <p:nvPr/>
          </p:nvSpPr>
          <p:spPr>
            <a:xfrm>
              <a:off x="8625029" y="4127197"/>
              <a:ext cx="752443" cy="752443"/>
            </a:xfrm>
            <a:prstGeom prst="ellipse">
              <a:avLst/>
            </a:prstGeom>
            <a:solidFill>
              <a:srgbClr val="FAF9F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1029FB2-F049-8E41-CE25-6ADEF5F216B6}"/>
                </a:ext>
              </a:extLst>
            </p:cNvPr>
            <p:cNvSpPr/>
            <p:nvPr/>
          </p:nvSpPr>
          <p:spPr>
            <a:xfrm>
              <a:off x="8145605" y="5315917"/>
              <a:ext cx="752443" cy="752443"/>
            </a:xfrm>
            <a:prstGeom prst="ellipse">
              <a:avLst/>
            </a:prstGeom>
            <a:solidFill>
              <a:srgbClr val="FAF9F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11572F-99C3-FA90-D432-31466CB1EE69}"/>
                </a:ext>
              </a:extLst>
            </p:cNvPr>
            <p:cNvSpPr txBox="1"/>
            <p:nvPr/>
          </p:nvSpPr>
          <p:spPr>
            <a:xfrm>
              <a:off x="656376" y="2943649"/>
              <a:ext cx="2114753" cy="826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B2E5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Practical challenges to create AI driven solutions and develop tech, leadership, and career skills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1AF250-DF69-F840-1DCF-C82968EDF73C}"/>
                </a:ext>
              </a:extLst>
            </p:cNvPr>
            <p:cNvSpPr txBox="1"/>
            <p:nvPr/>
          </p:nvSpPr>
          <p:spPr>
            <a:xfrm>
              <a:off x="1067508" y="1832880"/>
              <a:ext cx="2238634" cy="4673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B2E5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Open to all students globally, with quarterly onboarding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CD3891-8D3E-BCB4-45F8-7D9E99050BEC}"/>
                </a:ext>
              </a:extLst>
            </p:cNvPr>
            <p:cNvSpPr txBox="1"/>
            <p:nvPr/>
          </p:nvSpPr>
          <p:spPr>
            <a:xfrm>
              <a:off x="656374" y="4183834"/>
              <a:ext cx="2301405" cy="6470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B2E5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Exclusive benefits: M365, Azure credit, Visual Studio Enterprise &amp;</a:t>
              </a:r>
              <a:r>
                <a:rPr lang="en-US" sz="1000">
                  <a:solidFill>
                    <a:srgbClr val="3B2E58"/>
                  </a:solidFill>
                  <a:latin typeface="Segoe UI"/>
                </a:rPr>
                <a:t>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B2E5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custom Swag kits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5C555A-0372-715A-8716-012F3D1E6182}"/>
                </a:ext>
              </a:extLst>
            </p:cNvPr>
            <p:cNvSpPr txBox="1"/>
            <p:nvPr/>
          </p:nvSpPr>
          <p:spPr>
            <a:xfrm>
              <a:off x="1067508" y="5368972"/>
              <a:ext cx="1890272" cy="6470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B2E5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Free access to training and certifications to enhance employability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C3C77A-23B2-9ABA-9BE7-81169213EB7E}"/>
                </a:ext>
              </a:extLst>
            </p:cNvPr>
            <p:cNvSpPr txBox="1"/>
            <p:nvPr/>
          </p:nvSpPr>
          <p:spPr>
            <a:xfrm>
              <a:off x="9001250" y="1803335"/>
              <a:ext cx="2171727" cy="6470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B2E5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Opportunities to make an impact on socially significant issues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A0D475-5417-2040-1C9E-D93BED96BA87}"/>
                </a:ext>
              </a:extLst>
            </p:cNvPr>
            <p:cNvSpPr txBox="1"/>
            <p:nvPr/>
          </p:nvSpPr>
          <p:spPr>
            <a:xfrm>
              <a:off x="9377472" y="3033516"/>
              <a:ext cx="2006562" cy="6470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B2E5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Ready-to-go content kits and tutorials for delivery to fellow students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231B6F-0D5F-078C-C306-8FB94C9D4807}"/>
                </a:ext>
              </a:extLst>
            </p:cNvPr>
            <p:cNvSpPr txBox="1"/>
            <p:nvPr/>
          </p:nvSpPr>
          <p:spPr>
            <a:xfrm>
              <a:off x="9404532" y="4215374"/>
              <a:ext cx="2215968" cy="6470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B2E5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Opportunities to progress and be nominated to become an MVP upon graduation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FC84D0-29F8-3F5A-4FE0-4D50E12CA6C3}"/>
                </a:ext>
              </a:extLst>
            </p:cNvPr>
            <p:cNvSpPr txBox="1"/>
            <p:nvPr/>
          </p:nvSpPr>
          <p:spPr>
            <a:xfrm>
              <a:off x="9001250" y="5389636"/>
              <a:ext cx="2444234" cy="6470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B2E58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Access to Microsoft Cloud Advocates and opportunity to provide product feedback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947F91C9-8F28-D3FA-16D7-A9412AC8A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42702" y="1845902"/>
              <a:ext cx="623636" cy="5601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F582EE7E-E812-42BB-2D85-8A5366B56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66815" y="3074472"/>
              <a:ext cx="503279" cy="479908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BF302BB3-10CB-DC1D-B6F6-D5AD99B9E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00333" y="4272088"/>
              <a:ext cx="435515" cy="435515"/>
            </a:xfrm>
            <a:prstGeom prst="rect">
              <a:avLst/>
            </a:prstGeom>
          </p:spPr>
        </p:pic>
        <p:pic>
          <p:nvPicPr>
            <p:cNvPr id="69" name="Graphic 68" descr="Diploma roll with solid fill">
              <a:extLst>
                <a:ext uri="{FF2B5EF4-FFF2-40B4-BE49-F238E27FC236}">
                  <a16:creationId xmlns:a16="http://schemas.microsoft.com/office/drawing/2014/main" id="{CDB8457B-1073-CCEE-835C-6439F1D8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328317" y="5393910"/>
              <a:ext cx="652406" cy="652406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6B76533A-A373-CD09-31A0-BF37A608D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250363" y="1868226"/>
              <a:ext cx="565785" cy="565785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D50F0018-8A58-4E14-D0D1-E613DB3E2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716377" y="3119027"/>
              <a:ext cx="569746" cy="417814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4F7028-DC81-3ECF-A4DD-85D4232BE795}"/>
                </a:ext>
              </a:extLst>
            </p:cNvPr>
            <p:cNvSpPr/>
            <p:nvPr/>
          </p:nvSpPr>
          <p:spPr>
            <a:xfrm rot="18900000">
              <a:off x="8758524" y="4245871"/>
              <a:ext cx="492836" cy="4928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[T2O] TextBox 74">
              <a:extLst>
                <a:ext uri="{FF2B5EF4-FFF2-40B4-BE49-F238E27FC236}">
                  <a16:creationId xmlns:a16="http://schemas.microsoft.com/office/drawing/2014/main" id="{A101EBAB-9C3F-1A40-F326-B75CC6060659}"/>
                </a:ext>
              </a:extLst>
            </p:cNvPr>
            <p:cNvSpPr/>
            <p:nvPr/>
          </p:nvSpPr>
          <p:spPr>
            <a:xfrm>
              <a:off x="8798792" y="4397428"/>
              <a:ext cx="416028" cy="184834"/>
            </a:xfrm>
            <a:custGeom>
              <a:avLst/>
              <a:gdLst/>
              <a:ahLst/>
              <a:cxnLst/>
              <a:rect l="l" t="t" r="r" b="b"/>
              <a:pathLst>
                <a:path w="751842" h="246766">
                  <a:moveTo>
                    <a:pt x="627082" y="42676"/>
                  </a:moveTo>
                  <a:lnTo>
                    <a:pt x="627082" y="119597"/>
                  </a:lnTo>
                  <a:lnTo>
                    <a:pt x="648937" y="119597"/>
                  </a:lnTo>
                  <a:cubicBezTo>
                    <a:pt x="678535" y="119597"/>
                    <a:pt x="693334" y="106634"/>
                    <a:pt x="693334" y="80707"/>
                  </a:cubicBezTo>
                  <a:cubicBezTo>
                    <a:pt x="693334" y="55353"/>
                    <a:pt x="678535" y="42676"/>
                    <a:pt x="648937" y="42676"/>
                  </a:cubicBezTo>
                  <a:close/>
                  <a:moveTo>
                    <a:pt x="571500" y="0"/>
                  </a:moveTo>
                  <a:lnTo>
                    <a:pt x="658573" y="0"/>
                  </a:lnTo>
                  <a:cubicBezTo>
                    <a:pt x="720753" y="0"/>
                    <a:pt x="751842" y="26214"/>
                    <a:pt x="751842" y="78642"/>
                  </a:cubicBezTo>
                  <a:cubicBezTo>
                    <a:pt x="751842" y="103421"/>
                    <a:pt x="742923" y="123469"/>
                    <a:pt x="725083" y="138784"/>
                  </a:cubicBezTo>
                  <a:cubicBezTo>
                    <a:pt x="707244" y="154100"/>
                    <a:pt x="683411" y="161757"/>
                    <a:pt x="653583" y="161757"/>
                  </a:cubicBezTo>
                  <a:lnTo>
                    <a:pt x="627082" y="161757"/>
                  </a:lnTo>
                  <a:lnTo>
                    <a:pt x="627082" y="246766"/>
                  </a:lnTo>
                  <a:lnTo>
                    <a:pt x="571500" y="246766"/>
                  </a:lnTo>
                  <a:close/>
                  <a:moveTo>
                    <a:pt x="306874" y="0"/>
                  </a:moveTo>
                  <a:lnTo>
                    <a:pt x="366759" y="0"/>
                  </a:lnTo>
                  <a:lnTo>
                    <a:pt x="418211" y="171738"/>
                  </a:lnTo>
                  <a:cubicBezTo>
                    <a:pt x="420965" y="181031"/>
                    <a:pt x="422628" y="189233"/>
                    <a:pt x="423202" y="196346"/>
                  </a:cubicBezTo>
                  <a:lnTo>
                    <a:pt x="424234" y="196346"/>
                  </a:lnTo>
                  <a:cubicBezTo>
                    <a:pt x="425037" y="188660"/>
                    <a:pt x="426816" y="180228"/>
                    <a:pt x="429569" y="171050"/>
                  </a:cubicBezTo>
                  <a:lnTo>
                    <a:pt x="480677" y="0"/>
                  </a:lnTo>
                  <a:lnTo>
                    <a:pt x="538841" y="0"/>
                  </a:lnTo>
                  <a:lnTo>
                    <a:pt x="453833" y="246766"/>
                  </a:lnTo>
                  <a:lnTo>
                    <a:pt x="390850" y="246766"/>
                  </a:lnTo>
                  <a:close/>
                  <a:moveTo>
                    <a:pt x="0" y="0"/>
                  </a:moveTo>
                  <a:lnTo>
                    <a:pt x="81395" y="0"/>
                  </a:lnTo>
                  <a:lnTo>
                    <a:pt x="131815" y="146270"/>
                  </a:lnTo>
                  <a:cubicBezTo>
                    <a:pt x="135830" y="157972"/>
                    <a:pt x="138756" y="169731"/>
                    <a:pt x="140591" y="181547"/>
                  </a:cubicBezTo>
                  <a:lnTo>
                    <a:pt x="141624" y="181547"/>
                  </a:lnTo>
                  <a:cubicBezTo>
                    <a:pt x="144721" y="167895"/>
                    <a:pt x="147991" y="156021"/>
                    <a:pt x="151432" y="145926"/>
                  </a:cubicBezTo>
                  <a:lnTo>
                    <a:pt x="201853" y="0"/>
                  </a:lnTo>
                  <a:lnTo>
                    <a:pt x="281183" y="0"/>
                  </a:lnTo>
                  <a:lnTo>
                    <a:pt x="281183" y="246766"/>
                  </a:lnTo>
                  <a:lnTo>
                    <a:pt x="226288" y="246766"/>
                  </a:lnTo>
                  <a:lnTo>
                    <a:pt x="226288" y="99119"/>
                  </a:lnTo>
                  <a:cubicBezTo>
                    <a:pt x="226288" y="83173"/>
                    <a:pt x="226977" y="65563"/>
                    <a:pt x="228353" y="46290"/>
                  </a:cubicBezTo>
                  <a:lnTo>
                    <a:pt x="226977" y="46290"/>
                  </a:lnTo>
                  <a:cubicBezTo>
                    <a:pt x="224109" y="61433"/>
                    <a:pt x="221527" y="72332"/>
                    <a:pt x="219233" y="78986"/>
                  </a:cubicBezTo>
                  <a:lnTo>
                    <a:pt x="161413" y="246766"/>
                  </a:lnTo>
                  <a:lnTo>
                    <a:pt x="115983" y="246766"/>
                  </a:lnTo>
                  <a:lnTo>
                    <a:pt x="57131" y="80707"/>
                  </a:lnTo>
                  <a:cubicBezTo>
                    <a:pt x="55525" y="76232"/>
                    <a:pt x="52944" y="64760"/>
                    <a:pt x="49387" y="46290"/>
                  </a:cubicBezTo>
                  <a:lnTo>
                    <a:pt x="47839" y="46290"/>
                  </a:lnTo>
                  <a:cubicBezTo>
                    <a:pt x="49330" y="70611"/>
                    <a:pt x="50076" y="91949"/>
                    <a:pt x="50076" y="110305"/>
                  </a:cubicBezTo>
                  <a:lnTo>
                    <a:pt x="50076" y="246766"/>
                  </a:lnTo>
                  <a:lnTo>
                    <a:pt x="0" y="246766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96BE49A6-A87D-A0F5-789F-2C345154F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220338" y="5543901"/>
              <a:ext cx="602975" cy="352424"/>
            </a:xfrm>
            <a:prstGeom prst="rect">
              <a:avLst/>
            </a:prstGeom>
          </p:spPr>
        </p:pic>
        <p:pic>
          <p:nvPicPr>
            <p:cNvPr id="82" name="Picture 81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21183956-3179-1319-22AA-C94648A24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51"/>
            <a:stretch/>
          </p:blipFill>
          <p:spPr>
            <a:xfrm>
              <a:off x="8295118" y="5613519"/>
              <a:ext cx="161616" cy="157236"/>
            </a:xfrm>
            <a:prstGeom prst="rect">
              <a:avLst/>
            </a:prstGeom>
          </p:spPr>
        </p:pic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99CAF217-DC03-9EEC-47DB-526392B9A641}"/>
              </a:ext>
            </a:extLst>
          </p:cNvPr>
          <p:cNvSpPr/>
          <p:nvPr/>
        </p:nvSpPr>
        <p:spPr>
          <a:xfrm>
            <a:off x="730546" y="1114654"/>
            <a:ext cx="106613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The Microsoft Learn Student Ambassadors community brings together passionate students from around the world who are driven to shape the future through building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2E76B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AI-focused startups and solutions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, honing their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2E76B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technical and leadership skills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, and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2E76BC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learning Microsoft technologies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to make a positive impact on their communities.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B75B7D-E518-F1B4-C85E-B77E3640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Learn </a:t>
            </a:r>
            <a:r>
              <a:rPr lang="en-US">
                <a:solidFill>
                  <a:srgbClr val="2E76BC"/>
                </a:solidFill>
              </a:rPr>
              <a:t>Student Ambassadors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91206-7E0D-F672-A622-15E897C8D63D}"/>
              </a:ext>
            </a:extLst>
          </p:cNvPr>
          <p:cNvSpPr txBox="1"/>
          <p:nvPr/>
        </p:nvSpPr>
        <p:spPr>
          <a:xfrm>
            <a:off x="579244" y="6378905"/>
            <a:ext cx="3355127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srgbClr val="000000">
                    <a:lumMod val="85000"/>
                    <a:lumOff val="15000"/>
                  </a:srgbClr>
                </a:solidFill>
                <a:latin typeface="Segoe UI Semibold"/>
                <a:hlinkClick r:id="rId20"/>
              </a:rPr>
              <a:t>a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bold"/>
                <a:hlinkClick r:id="rId20"/>
              </a:rPr>
              <a:t>ka.ms/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bold"/>
                <a:hlinkClick r:id="rId20"/>
              </a:rPr>
              <a:t>StudentAmbassadors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6" name="Picture 5" descr="A white line drawing of a globe with a cursor&#10;&#10;Description automatically generated">
            <a:extLst>
              <a:ext uri="{FF2B5EF4-FFF2-40B4-BE49-F238E27FC236}">
                <a16:creationId xmlns:a16="http://schemas.microsoft.com/office/drawing/2014/main" id="{54D07BB9-5997-0369-1045-8A476FF5311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0" y="6345208"/>
            <a:ext cx="470577" cy="47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3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50FD17-1E5F-5B04-0B4A-BF020E16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21" y="362119"/>
            <a:ext cx="3580414" cy="1600200"/>
          </a:xfrm>
        </p:spPr>
        <p:txBody>
          <a:bodyPr/>
          <a:lstStyle/>
          <a:p>
            <a:r>
              <a:rPr lang="en-US"/>
              <a:t>Why Join the community?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40D0F-6F48-1C0F-F44E-3DA7051DD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4821" y="2259449"/>
            <a:ext cx="3580414" cy="3551786"/>
          </a:xfrm>
        </p:spPr>
        <p:txBody>
          <a:bodyPr/>
          <a:lstStyle/>
          <a:p>
            <a:r>
              <a:rPr lang="en-US"/>
              <a:t>Whether you’re passionate about tech, AI, or entrepreneurship, our inclusive community will empower you to </a:t>
            </a:r>
            <a:r>
              <a:rPr lang="en-US">
                <a:solidFill>
                  <a:schemeClr val="accent3"/>
                </a:solidFill>
                <a:latin typeface="+mj-lt"/>
              </a:rPr>
              <a:t>unlock your potential, build valuable connections, explore cutting-edge technology, and boost your personal growth</a:t>
            </a:r>
            <a:r>
              <a:rPr lang="en-US"/>
              <a:t> through empowering leadership opportunities and online influence.</a:t>
            </a:r>
          </a:p>
          <a:p>
            <a:endParaRPr lang="en-US"/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25C0AF1C-C696-6B33-3DE5-ED7A93BA3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539" y="923469"/>
            <a:ext cx="792494" cy="691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98CCE-72C4-E48F-7AC6-88FD95FCDF82}"/>
              </a:ext>
            </a:extLst>
          </p:cNvPr>
          <p:cNvSpPr txBox="1"/>
          <p:nvPr/>
        </p:nvSpPr>
        <p:spPr>
          <a:xfrm>
            <a:off x="6134414" y="684198"/>
            <a:ext cx="52906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78D4"/>
              </a:buClr>
              <a:buSzPct val="100000"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+mj-lt"/>
                <a:cs typeface="Segoe UI"/>
              </a:rPr>
              <a:t>Grow as an AI entrepreneur or technical leader</a:t>
            </a:r>
            <a:b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+mj-lt"/>
                <a:cs typeface="Segoe UI"/>
              </a:rPr>
            </a:br>
            <a:r>
              <a:rPr lang="en-US" sz="1400">
                <a:solidFill>
                  <a:srgbClr val="000000"/>
                </a:solidFill>
                <a:latin typeface="Segoe UI"/>
                <a:cs typeface="Segoe UI"/>
              </a:rPr>
              <a:t>Unlock your potential. Gain exclusive access to cutting-edge Microsoft technologies, including Azure, Microsoft 365 with Copilot, and Visual Studio Enterprise, empowering you to build, innovate, and create the future.</a:t>
            </a: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A9BB69ED-ED8F-8165-8FAC-CE24BD976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539" y="2498720"/>
            <a:ext cx="792494" cy="6910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50C982-2D87-2EB8-9808-BC5E4891BBBF}"/>
              </a:ext>
            </a:extLst>
          </p:cNvPr>
          <p:cNvSpPr txBox="1"/>
          <p:nvPr/>
        </p:nvSpPr>
        <p:spPr>
          <a:xfrm>
            <a:off x="6134414" y="2259449"/>
            <a:ext cx="52906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78D4"/>
              </a:buClr>
              <a:buSzPct val="100000"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+mj-lt"/>
                <a:cs typeface="Segoe UI"/>
              </a:rPr>
              <a:t>Join a global community</a:t>
            </a:r>
            <a:b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+mj-lt"/>
                <a:cs typeface="Segoe UI"/>
              </a:rPr>
            </a:br>
            <a:r>
              <a:rPr lang="en-US" sz="1400">
                <a:solidFill>
                  <a:srgbClr val="000000"/>
                </a:solidFill>
                <a:latin typeface="Segoe UI"/>
                <a:cs typeface="Segoe UI"/>
              </a:rPr>
              <a:t>Connect and collaborate. Become part of a vibrant and diverse global community of tech enthusiasts, AI innovators, and aspiring entrepreneurs. Create valuable connections, share ideas, and find community  within a network of peers.</a:t>
            </a:r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5F9FC489-E520-CE91-BB21-C51F3925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539" y="4317688"/>
            <a:ext cx="792494" cy="6910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0383EA-F8F0-BCE9-A52A-C62EE53A9C72}"/>
              </a:ext>
            </a:extLst>
          </p:cNvPr>
          <p:cNvSpPr txBox="1"/>
          <p:nvPr/>
        </p:nvSpPr>
        <p:spPr>
          <a:xfrm>
            <a:off x="6134414" y="4078417"/>
            <a:ext cx="53594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>
                <a:srgbClr val="0078D4"/>
              </a:buClr>
              <a:buSzPct val="100000"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+mj-lt"/>
                <a:cs typeface="Segoe UI"/>
              </a:rPr>
              <a:t>Leadership opportunities that will help you make an impact</a:t>
            </a:r>
            <a:b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+mj-lt"/>
                <a:cs typeface="Segoe UI"/>
              </a:rPr>
            </a:br>
            <a:r>
              <a:rPr lang="en-US" sz="1400">
                <a:solidFill>
                  <a:srgbClr val="000000"/>
                </a:solidFill>
                <a:latin typeface="Segoe UI"/>
                <a:cs typeface="Segoe UI"/>
              </a:rPr>
              <a:t>Customize your journey. Develop leadership skills that align with your interests and aspirations. Empower yourself to leave a lasting impact on the tech community, while also boosting your resume, personal growth, and online influence.</a:t>
            </a:r>
          </a:p>
        </p:txBody>
      </p:sp>
    </p:spTree>
    <p:extLst>
      <p:ext uri="{BB962C8B-B14F-4D97-AF65-F5344CB8AC3E}">
        <p14:creationId xmlns:p14="http://schemas.microsoft.com/office/powerpoint/2010/main" val="149419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A white background with a blue line&#10;&#10;Description automatically generated">
            <a:extLst>
              <a:ext uri="{FF2B5EF4-FFF2-40B4-BE49-F238E27FC236}">
                <a16:creationId xmlns:a16="http://schemas.microsoft.com/office/drawing/2014/main" id="{43D799A3-C70E-D0A5-340E-F7F781955D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" t="985" r="1237" b="16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78B484-6B7D-6189-8D8F-FE2BC7E08BD9}"/>
              </a:ext>
            </a:extLst>
          </p:cNvPr>
          <p:cNvSpPr/>
          <p:nvPr/>
        </p:nvSpPr>
        <p:spPr>
          <a:xfrm>
            <a:off x="571501" y="2728880"/>
            <a:ext cx="8950871" cy="305551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t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BF1ED2-748F-B434-FB19-BCB7E35780CB}"/>
              </a:ext>
            </a:extLst>
          </p:cNvPr>
          <p:cNvSpPr/>
          <p:nvPr/>
        </p:nvSpPr>
        <p:spPr bwMode="auto">
          <a:xfrm>
            <a:off x="0" y="2964285"/>
            <a:ext cx="12192000" cy="30555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7C469-474D-B2C1-EA0D-F1E45410D547}"/>
              </a:ext>
            </a:extLst>
          </p:cNvPr>
          <p:cNvSpPr txBox="1"/>
          <p:nvPr/>
        </p:nvSpPr>
        <p:spPr>
          <a:xfrm>
            <a:off x="900325" y="6495058"/>
            <a:ext cx="27188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Benefits may be subject to 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BCC31-626E-1710-FF6C-35CFF6B72019}"/>
              </a:ext>
            </a:extLst>
          </p:cNvPr>
          <p:cNvSpPr txBox="1"/>
          <p:nvPr/>
        </p:nvSpPr>
        <p:spPr>
          <a:xfrm>
            <a:off x="548640" y="992428"/>
            <a:ext cx="8973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Student Ambassadors complete activities that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make contributions to the community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and work to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unlock additional benefits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5F9CE7-9171-CA50-0981-0CFEA29CF7D4}"/>
              </a:ext>
            </a:extLst>
          </p:cNvPr>
          <p:cNvSpPr txBox="1">
            <a:spLocks/>
          </p:cNvSpPr>
          <p:nvPr/>
        </p:nvSpPr>
        <p:spPr>
          <a:xfrm>
            <a:off x="640080" y="408409"/>
            <a:ext cx="829653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20" normalizeH="0" baseline="0" noProof="0">
                <a:ln w="3175"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Student Ambassadors benefits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539A8-4754-6435-F480-9E02B9D8768B}"/>
              </a:ext>
            </a:extLst>
          </p:cNvPr>
          <p:cNvSpPr>
            <a:spLocks/>
          </p:cNvSpPr>
          <p:nvPr/>
        </p:nvSpPr>
        <p:spPr bwMode="auto">
          <a:xfrm>
            <a:off x="0" y="2062586"/>
            <a:ext cx="9385738" cy="901701"/>
          </a:xfrm>
          <a:prstGeom prst="rect">
            <a:avLst/>
          </a:prstGeom>
          <a:solidFill>
            <a:srgbClr val="203A6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B91277A-AE63-D4A9-B912-CA6AF886FB9B}"/>
              </a:ext>
            </a:extLst>
          </p:cNvPr>
          <p:cNvSpPr txBox="1">
            <a:spLocks/>
          </p:cNvSpPr>
          <p:nvPr/>
        </p:nvSpPr>
        <p:spPr>
          <a:xfrm>
            <a:off x="900325" y="2297992"/>
            <a:ext cx="8036285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2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Key Benefits</a:t>
            </a: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D688D729-D334-7CE2-CF74-945392E9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256" y="1939763"/>
            <a:ext cx="1315852" cy="11473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875EE4-5AF1-7A60-4ACC-66E847FB71E9}"/>
              </a:ext>
            </a:extLst>
          </p:cNvPr>
          <p:cNvSpPr txBox="1"/>
          <p:nvPr/>
        </p:nvSpPr>
        <p:spPr>
          <a:xfrm>
            <a:off x="900325" y="3162764"/>
            <a:ext cx="4206240" cy="36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Access to Microsoft 365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DAC963-0A1C-A394-3FB3-0C090E0F4316}"/>
              </a:ext>
            </a:extLst>
          </p:cNvPr>
          <p:cNvSpPr txBox="1"/>
          <p:nvPr/>
        </p:nvSpPr>
        <p:spPr>
          <a:xfrm>
            <a:off x="893382" y="3677284"/>
            <a:ext cx="4206240" cy="36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Visual Studio Enterprise subscription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D1DAA-71EC-9FFD-7A09-2FF0DD522BFA}"/>
              </a:ext>
            </a:extLst>
          </p:cNvPr>
          <p:cNvSpPr txBox="1"/>
          <p:nvPr/>
        </p:nvSpPr>
        <p:spPr>
          <a:xfrm>
            <a:off x="878425" y="4191804"/>
            <a:ext cx="4206240" cy="36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$150 monthly Azure credits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FD79ED-C835-6583-D52E-958591B20F27}"/>
              </a:ext>
            </a:extLst>
          </p:cNvPr>
          <p:cNvSpPr txBox="1"/>
          <p:nvPr/>
        </p:nvSpPr>
        <p:spPr>
          <a:xfrm>
            <a:off x="900325" y="4706324"/>
            <a:ext cx="4206240" cy="36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Incentives for hosting 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64B2D4-4BA1-CCBB-78B2-4C5C0E819577}"/>
              </a:ext>
            </a:extLst>
          </p:cNvPr>
          <p:cNvSpPr txBox="1"/>
          <p:nvPr/>
        </p:nvSpPr>
        <p:spPr>
          <a:xfrm>
            <a:off x="878425" y="5220843"/>
            <a:ext cx="4206240" cy="36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Student Ambassadors Swag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EEDAEE-0AFD-4272-F4F2-C22AE52A1E37}"/>
              </a:ext>
            </a:extLst>
          </p:cNvPr>
          <p:cNvSpPr txBox="1"/>
          <p:nvPr/>
        </p:nvSpPr>
        <p:spPr>
          <a:xfrm>
            <a:off x="5094810" y="3162764"/>
            <a:ext cx="4206240" cy="36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Ready-to-go presentation materials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70AEB3-9579-C453-C0ED-54F7515D31AF}"/>
              </a:ext>
            </a:extLst>
          </p:cNvPr>
          <p:cNvSpPr txBox="1"/>
          <p:nvPr/>
        </p:nvSpPr>
        <p:spPr>
          <a:xfrm>
            <a:off x="5094810" y="3648578"/>
            <a:ext cx="4206240" cy="90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Engagement with Microsoft employees, Microsoft MVPs, and other students worldwide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7041AB-62CC-BED6-020F-AA36B4551C6F}"/>
              </a:ext>
            </a:extLst>
          </p:cNvPr>
          <p:cNvSpPr txBox="1"/>
          <p:nvPr/>
        </p:nvSpPr>
        <p:spPr>
          <a:xfrm>
            <a:off x="5079975" y="4677618"/>
            <a:ext cx="4206240" cy="90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Student Ambassadors milestone badges to highlight program accomplishments on LinkedIn profiles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3F9E217-66E8-8EB6-2A9D-132CCE3B08FF}"/>
              </a:ext>
            </a:extLst>
          </p:cNvPr>
          <p:cNvGrpSpPr/>
          <p:nvPr/>
        </p:nvGrpSpPr>
        <p:grpSpPr>
          <a:xfrm rot="5400000">
            <a:off x="7029471" y="3905745"/>
            <a:ext cx="126230" cy="4844331"/>
            <a:chOff x="11486958" y="789060"/>
            <a:chExt cx="126230" cy="4844331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EDE87C6-E796-594A-7ADB-33E188DFD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136" r="34857"/>
            <a:stretch/>
          </p:blipFill>
          <p:spPr>
            <a:xfrm>
              <a:off x="11486958" y="5206634"/>
              <a:ext cx="126230" cy="42675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95FBA1D-1D88-F006-84A6-EE735E3859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136" r="34857"/>
            <a:stretch/>
          </p:blipFill>
          <p:spPr>
            <a:xfrm>
              <a:off x="11486958" y="789060"/>
              <a:ext cx="126230" cy="426757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030A4E-5372-5718-1748-A4235769E6DD}"/>
              </a:ext>
            </a:extLst>
          </p:cNvPr>
          <p:cNvGrpSpPr/>
          <p:nvPr/>
        </p:nvGrpSpPr>
        <p:grpSpPr>
          <a:xfrm rot="16200000">
            <a:off x="8366204" y="2868183"/>
            <a:ext cx="5048996" cy="129449"/>
            <a:chOff x="3768263" y="4687676"/>
            <a:chExt cx="5048996" cy="129449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66934A5-A619-4682-778C-76DABD1F6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4592" b="34635"/>
            <a:stretch/>
          </p:blipFill>
          <p:spPr>
            <a:xfrm>
              <a:off x="3768263" y="4687676"/>
              <a:ext cx="426757" cy="12944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93EC9A7-3D8B-54AA-69E1-BA734036A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4592" b="34635"/>
            <a:stretch/>
          </p:blipFill>
          <p:spPr>
            <a:xfrm>
              <a:off x="8390502" y="4687676"/>
              <a:ext cx="426757" cy="129449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7052AA64-D3F9-F303-7FCD-B2525B9B57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019" b="34670"/>
          <a:stretch/>
        </p:blipFill>
        <p:spPr>
          <a:xfrm flipH="1">
            <a:off x="11765243" y="6049719"/>
            <a:ext cx="426757" cy="12750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E629C31-EDD3-DADD-E415-42E7CDEBB4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019" b="34670"/>
          <a:stretch/>
        </p:blipFill>
        <p:spPr>
          <a:xfrm rot="16200000" flipV="1">
            <a:off x="10908371" y="2713184"/>
            <a:ext cx="426757" cy="12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21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55A2F3C-1CEB-82D7-AE0B-4C9ACC29F5ED}"/>
              </a:ext>
            </a:extLst>
          </p:cNvPr>
          <p:cNvSpPr/>
          <p:nvPr/>
        </p:nvSpPr>
        <p:spPr>
          <a:xfrm>
            <a:off x="4787900" y="2951572"/>
            <a:ext cx="7047582" cy="2990995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t"/>
          <a:lstStyle/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73220-BCC9-A7D6-9CD6-53DD0D4144DE}"/>
              </a:ext>
            </a:extLst>
          </p:cNvPr>
          <p:cNvSpPr txBox="1">
            <a:spLocks/>
          </p:cNvSpPr>
          <p:nvPr/>
        </p:nvSpPr>
        <p:spPr>
          <a:xfrm>
            <a:off x="1253398" y="3053794"/>
            <a:ext cx="2835671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342900" fontAlgn="ctr">
              <a:defRPr sz="3200">
                <a:solidFill>
                  <a:schemeClr val="bg2">
                    <a:lumMod val="10000"/>
                  </a:schemeClr>
                </a:solidFill>
                <a:latin typeface="+mj-lt"/>
              </a:defRPr>
            </a:lvl1pPr>
          </a:lstStyle>
          <a:p>
            <a:pPr marL="0" defTabSz="932742">
              <a:spcBef>
                <a:spcPct val="0"/>
              </a:spcBef>
              <a:defRPr/>
            </a:pPr>
            <a:r>
              <a:rPr lang="en-US" sz="2000" spc="-5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Segoe UI" pitchFamily="34" charset="0"/>
              </a:rPr>
              <a:t>Student Ambassadors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FB056-43DE-E7B9-892A-6CDF34FB0FA1}"/>
              </a:ext>
            </a:extLst>
          </p:cNvPr>
          <p:cNvSpPr txBox="1"/>
          <p:nvPr/>
        </p:nvSpPr>
        <p:spPr>
          <a:xfrm>
            <a:off x="547461" y="2861435"/>
            <a:ext cx="10972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CC0C0-5BBC-6D3C-4057-1064BDC00FAE}"/>
              </a:ext>
            </a:extLst>
          </p:cNvPr>
          <p:cNvSpPr txBox="1">
            <a:spLocks/>
          </p:cNvSpPr>
          <p:nvPr/>
        </p:nvSpPr>
        <p:spPr>
          <a:xfrm>
            <a:off x="1398956" y="3989506"/>
            <a:ext cx="2120048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defTabSz="932742" fontAlgn="ctr">
              <a:spcBef>
                <a:spcPct val="0"/>
              </a:spcBef>
              <a:defRPr sz="2000" spc="-50">
                <a:ln w="3175">
                  <a:noFill/>
                </a:ln>
                <a:solidFill>
                  <a:srgbClr val="FFFFFF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Countries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13681-41F0-1C37-C2C0-23833D39EED7}"/>
              </a:ext>
            </a:extLst>
          </p:cNvPr>
          <p:cNvSpPr txBox="1"/>
          <p:nvPr/>
        </p:nvSpPr>
        <p:spPr>
          <a:xfrm>
            <a:off x="547461" y="3793308"/>
            <a:ext cx="10972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108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1342D-11CF-FE0F-33F9-B99C68C9AEAB}"/>
              </a:ext>
            </a:extLst>
          </p:cNvPr>
          <p:cNvSpPr txBox="1"/>
          <p:nvPr/>
        </p:nvSpPr>
        <p:spPr>
          <a:xfrm>
            <a:off x="630843" y="2524383"/>
            <a:ext cx="267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</a:defRPr>
            </a:lvl1pPr>
          </a:lstStyle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(Based on average historical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80E46-D04F-8F81-92BA-22C3726FCBFA}"/>
              </a:ext>
            </a:extLst>
          </p:cNvPr>
          <p:cNvSpPr txBox="1">
            <a:spLocks/>
          </p:cNvSpPr>
          <p:nvPr/>
        </p:nvSpPr>
        <p:spPr>
          <a:xfrm>
            <a:off x="1469151" y="4906000"/>
            <a:ext cx="2265861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defTabSz="932742" fontAlgn="ctr">
              <a:spcBef>
                <a:spcPct val="0"/>
              </a:spcBef>
              <a:defRPr sz="2000" spc="-50">
                <a:ln w="3175">
                  <a:noFill/>
                </a:ln>
                <a:solidFill>
                  <a:srgbClr val="FFFFFF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Universities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B7A4F-4074-C528-B4E0-97FE0AB125E6}"/>
              </a:ext>
            </a:extLst>
          </p:cNvPr>
          <p:cNvSpPr txBox="1"/>
          <p:nvPr/>
        </p:nvSpPr>
        <p:spPr>
          <a:xfrm>
            <a:off x="538816" y="4725181"/>
            <a:ext cx="1097281" cy="585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1.7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K</a:t>
            </a:r>
          </a:p>
        </p:txBody>
      </p:sp>
      <p:pic>
        <p:nvPicPr>
          <p:cNvPr id="12" name="Picture 11" descr="Students at a graduation ceremony">
            <a:extLst>
              <a:ext uri="{FF2B5EF4-FFF2-40B4-BE49-F238E27FC236}">
                <a16:creationId xmlns:a16="http://schemas.microsoft.com/office/drawing/2014/main" id="{4A6DB3D8-1192-D46B-5F43-3CF1557E2C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787900" y="391072"/>
            <a:ext cx="7047582" cy="2389816"/>
          </a:xfrm>
          <a:prstGeom prst="roundRect">
            <a:avLst>
              <a:gd name="adj" fmla="val 4822"/>
            </a:avLst>
          </a:prstGeom>
        </p:spPr>
      </p:pic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3433604-B730-5552-F8AD-6B858D75782F}"/>
              </a:ext>
            </a:extLst>
          </p:cNvPr>
          <p:cNvGraphicFramePr/>
          <p:nvPr/>
        </p:nvGraphicFramePr>
        <p:xfrm>
          <a:off x="4927709" y="3515313"/>
          <a:ext cx="2503223" cy="2474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5702198-9EFE-96F3-C9C9-9D1606FBD28A}"/>
              </a:ext>
            </a:extLst>
          </p:cNvPr>
          <p:cNvSpPr txBox="1"/>
          <p:nvPr/>
        </p:nvSpPr>
        <p:spPr>
          <a:xfrm>
            <a:off x="4939414" y="3097035"/>
            <a:ext cx="261944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53799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Education</a:t>
            </a:r>
            <a:r>
              <a:rPr lang="en-US" sz="1800">
                <a:solidFill>
                  <a:srgbClr val="653799"/>
                </a:solidFill>
                <a:latin typeface="+mj-lt"/>
                <a:ea typeface="Calibri"/>
                <a:cs typeface="Arial"/>
              </a:rPr>
              <a:t> Breakdown</a:t>
            </a:r>
            <a:endParaRPr lang="en-US">
              <a:solidFill>
                <a:srgbClr val="653799"/>
              </a:solidFill>
              <a:latin typeface="+mj-lt"/>
              <a:ea typeface="Calibri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C76C83-817A-73FD-62E6-E4C58BF46C2A}"/>
              </a:ext>
            </a:extLst>
          </p:cNvPr>
          <p:cNvSpPr txBox="1"/>
          <p:nvPr/>
        </p:nvSpPr>
        <p:spPr>
          <a:xfrm>
            <a:off x="7041833" y="3872907"/>
            <a:ext cx="4893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>
                <a:solidFill>
                  <a:schemeClr val="bg2">
                    <a:lumMod val="50000"/>
                  </a:schemeClr>
                </a:solidFill>
              </a:rPr>
              <a:t>93%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7F626-90FA-30F2-844E-BE1361AAC82C}"/>
              </a:ext>
            </a:extLst>
          </p:cNvPr>
          <p:cNvSpPr txBox="1"/>
          <p:nvPr/>
        </p:nvSpPr>
        <p:spPr>
          <a:xfrm>
            <a:off x="5276969" y="4638914"/>
            <a:ext cx="4893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>
                <a:solidFill>
                  <a:schemeClr val="bg2">
                    <a:lumMod val="50000"/>
                  </a:schemeClr>
                </a:solidFill>
              </a:rPr>
              <a:t>6%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B998D-AC9B-8B7D-8F85-8D733F2DF1C1}"/>
              </a:ext>
            </a:extLst>
          </p:cNvPr>
          <p:cNvSpPr txBox="1"/>
          <p:nvPr/>
        </p:nvSpPr>
        <p:spPr>
          <a:xfrm>
            <a:off x="5069789" y="5368075"/>
            <a:ext cx="4893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>
                <a:solidFill>
                  <a:schemeClr val="bg2">
                    <a:lumMod val="50000"/>
                  </a:schemeClr>
                </a:solidFill>
              </a:rPr>
              <a:t>1%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4A71E4-B66C-15F4-0D16-6BCB90F301D7}"/>
              </a:ext>
            </a:extLst>
          </p:cNvPr>
          <p:cNvSpPr txBox="1"/>
          <p:nvPr/>
        </p:nvSpPr>
        <p:spPr>
          <a:xfrm>
            <a:off x="5069789" y="3573485"/>
            <a:ext cx="226101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>
                <a:solidFill>
                  <a:schemeClr val="bg2">
                    <a:lumMod val="50000"/>
                  </a:schemeClr>
                </a:solidFill>
              </a:rPr>
              <a:t>Working toward a Bachelor of Arts</a:t>
            </a:r>
            <a:endParaRPr lang="en-US" sz="105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31CFD9-2B01-6A40-25E2-C3C4C5B583E9}"/>
              </a:ext>
            </a:extLst>
          </p:cNvPr>
          <p:cNvSpPr txBox="1"/>
          <p:nvPr/>
        </p:nvSpPr>
        <p:spPr>
          <a:xfrm>
            <a:off x="5069789" y="4302077"/>
            <a:ext cx="2261010" cy="161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50">
                <a:solidFill>
                  <a:schemeClr val="bg2">
                    <a:lumMod val="50000"/>
                  </a:schemeClr>
                </a:solidFill>
              </a:rPr>
              <a:t>Working toward a Master’s degree</a:t>
            </a:r>
            <a:endParaRPr lang="en-US" sz="105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7D33C7-0CCD-BFE2-DCFB-ABF50A960453}"/>
              </a:ext>
            </a:extLst>
          </p:cNvPr>
          <p:cNvSpPr txBox="1"/>
          <p:nvPr/>
        </p:nvSpPr>
        <p:spPr>
          <a:xfrm>
            <a:off x="5069789" y="5045847"/>
            <a:ext cx="226101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>
                <a:solidFill>
                  <a:schemeClr val="bg2">
                    <a:lumMod val="50000"/>
                  </a:schemeClr>
                </a:solidFill>
              </a:rPr>
              <a:t>Working toward a PhD</a:t>
            </a:r>
            <a:endParaRPr lang="en-US" sz="1050" b="1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FCAC634E-3AF4-A293-AD4E-DD86873C6D06}"/>
              </a:ext>
            </a:extLst>
          </p:cNvPr>
          <p:cNvGraphicFramePr/>
          <p:nvPr/>
        </p:nvGraphicFramePr>
        <p:xfrm>
          <a:off x="7772333" y="3023717"/>
          <a:ext cx="2473583" cy="3241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BD4F8D6-D5F7-776D-F332-B231DF93C513}"/>
              </a:ext>
            </a:extLst>
          </p:cNvPr>
          <p:cNvSpPr txBox="1"/>
          <p:nvPr/>
        </p:nvSpPr>
        <p:spPr>
          <a:xfrm>
            <a:off x="8959287" y="4278995"/>
            <a:ext cx="116202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53799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Computer Science </a:t>
            </a:r>
          </a:p>
          <a:p>
            <a:pPr algn="ctr"/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653799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53%</a:t>
            </a:r>
            <a:endParaRPr lang="en-US" sz="1400" b="1">
              <a:solidFill>
                <a:srgbClr val="653799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BD1A970-2052-B8D1-926A-F78FA8B24E06}"/>
              </a:ext>
            </a:extLst>
          </p:cNvPr>
          <p:cNvGrpSpPr/>
          <p:nvPr/>
        </p:nvGrpSpPr>
        <p:grpSpPr>
          <a:xfrm>
            <a:off x="10470730" y="3275794"/>
            <a:ext cx="1235370" cy="2431435"/>
            <a:chOff x="10086476" y="3511132"/>
            <a:chExt cx="1235370" cy="243143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8CBAEB-C1CD-E029-153B-B8E85DE53080}"/>
                </a:ext>
              </a:extLst>
            </p:cNvPr>
            <p:cNvSpPr txBox="1"/>
            <p:nvPr/>
          </p:nvSpPr>
          <p:spPr>
            <a:xfrm>
              <a:off x="10159819" y="3511132"/>
              <a:ext cx="1162027" cy="2431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>
                  <a:solidFill>
                    <a:schemeClr val="bg2">
                      <a:lumMod val="50000"/>
                    </a:schemeClr>
                  </a:solidFill>
                </a:rPr>
                <a:t>Software Engineering </a:t>
              </a:r>
              <a:r>
                <a:rPr lang="en-US" sz="90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14%</a:t>
              </a:r>
            </a:p>
            <a:p>
              <a:pPr>
                <a:spcAft>
                  <a:spcPts val="600"/>
                </a:spcAft>
              </a:pPr>
              <a:r>
                <a:rPr lang="en-US" sz="900">
                  <a:solidFill>
                    <a:schemeClr val="bg2">
                      <a:lumMod val="50000"/>
                    </a:schemeClr>
                  </a:solidFill>
                </a:rPr>
                <a:t>Engineering – Other </a:t>
              </a:r>
              <a:r>
                <a:rPr lang="en-US" sz="90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12%</a:t>
              </a:r>
            </a:p>
            <a:p>
              <a:pPr>
                <a:spcAft>
                  <a:spcPts val="600"/>
                </a:spcAft>
              </a:pPr>
              <a:r>
                <a:rPr lang="en-US" sz="900">
                  <a:solidFill>
                    <a:schemeClr val="bg2">
                      <a:lumMod val="50000"/>
                    </a:schemeClr>
                  </a:solidFill>
                </a:rPr>
                <a:t>Other </a:t>
              </a:r>
              <a:r>
                <a:rPr lang="en-US" sz="90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8%</a:t>
              </a:r>
            </a:p>
            <a:p>
              <a:pPr>
                <a:spcAft>
                  <a:spcPts val="600"/>
                </a:spcAft>
              </a:pPr>
              <a:r>
                <a:rPr lang="en-US" sz="900">
                  <a:solidFill>
                    <a:schemeClr val="bg2">
                      <a:lumMod val="50000"/>
                    </a:schemeClr>
                  </a:solidFill>
                </a:rPr>
                <a:t>Electrical Engineering </a:t>
              </a:r>
              <a:r>
                <a:rPr lang="en-US" sz="90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4%</a:t>
              </a:r>
            </a:p>
            <a:p>
              <a:pPr>
                <a:spcAft>
                  <a:spcPts val="600"/>
                </a:spcAft>
              </a:pPr>
              <a:r>
                <a:rPr lang="en-US" sz="900">
                  <a:solidFill>
                    <a:schemeClr val="bg2">
                      <a:lumMod val="50000"/>
                    </a:schemeClr>
                  </a:solidFill>
                </a:rPr>
                <a:t>Information Systems </a:t>
              </a:r>
              <a:r>
                <a:rPr lang="en-US" sz="90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3%</a:t>
              </a:r>
            </a:p>
            <a:p>
              <a:pPr>
                <a:spcAft>
                  <a:spcPts val="600"/>
                </a:spcAft>
              </a:pPr>
              <a:r>
                <a:rPr lang="en-US" sz="900">
                  <a:solidFill>
                    <a:schemeClr val="bg2">
                      <a:lumMod val="50000"/>
                    </a:schemeClr>
                  </a:solidFill>
                </a:rPr>
                <a:t>Systems Engineering </a:t>
              </a:r>
              <a:r>
                <a:rPr lang="en-US" sz="90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3%</a:t>
              </a:r>
            </a:p>
            <a:p>
              <a:pPr>
                <a:spcAft>
                  <a:spcPts val="600"/>
                </a:spcAft>
              </a:pPr>
              <a:r>
                <a:rPr lang="en-US" sz="900">
                  <a:solidFill>
                    <a:schemeClr val="bg2">
                      <a:lumMod val="50000"/>
                    </a:schemeClr>
                  </a:solidFill>
                </a:rPr>
                <a:t>Business </a:t>
              </a:r>
              <a:r>
                <a:rPr lang="en-US" sz="90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2%</a:t>
              </a:r>
            </a:p>
            <a:p>
              <a:pPr>
                <a:spcAft>
                  <a:spcPts val="600"/>
                </a:spcAft>
              </a:pPr>
              <a:r>
                <a:rPr lang="en-US" sz="900">
                  <a:solidFill>
                    <a:schemeClr val="bg2">
                      <a:lumMod val="50000"/>
                    </a:schemeClr>
                  </a:solidFill>
                </a:rPr>
                <a:t>Cybersecurity </a:t>
              </a:r>
              <a:r>
                <a:rPr lang="en-US" sz="90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1%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BB361A-6B32-0419-7FE5-299121332D8B}"/>
                </a:ext>
              </a:extLst>
            </p:cNvPr>
            <p:cNvSpPr/>
            <p:nvPr/>
          </p:nvSpPr>
          <p:spPr bwMode="auto">
            <a:xfrm>
              <a:off x="10086476" y="3593605"/>
              <a:ext cx="91440" cy="9144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529EFEE-DCB6-482D-BECE-034F37E2100A}"/>
                </a:ext>
              </a:extLst>
            </p:cNvPr>
            <p:cNvSpPr/>
            <p:nvPr/>
          </p:nvSpPr>
          <p:spPr bwMode="auto">
            <a:xfrm>
              <a:off x="10086476" y="3936056"/>
              <a:ext cx="91440" cy="91440"/>
            </a:xfrm>
            <a:prstGeom prst="rect">
              <a:avLst/>
            </a:prstGeom>
            <a:solidFill>
              <a:srgbClr val="E0B6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F6F965-C4CB-3682-D0E9-5BFCFA86D3F0}"/>
                </a:ext>
              </a:extLst>
            </p:cNvPr>
            <p:cNvSpPr/>
            <p:nvPr/>
          </p:nvSpPr>
          <p:spPr bwMode="auto">
            <a:xfrm>
              <a:off x="10086476" y="4279120"/>
              <a:ext cx="91440" cy="9144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9A3C7A-22B9-C2C8-EC17-C47CB5F63C26}"/>
                </a:ext>
              </a:extLst>
            </p:cNvPr>
            <p:cNvSpPr/>
            <p:nvPr/>
          </p:nvSpPr>
          <p:spPr bwMode="auto">
            <a:xfrm>
              <a:off x="10086476" y="4512059"/>
              <a:ext cx="91440" cy="91440"/>
            </a:xfrm>
            <a:prstGeom prst="rect">
              <a:avLst/>
            </a:prstGeom>
            <a:solidFill>
              <a:srgbClr val="44444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5ED6A9C-5753-EC73-1AAA-A7221CB5D09E}"/>
                </a:ext>
              </a:extLst>
            </p:cNvPr>
            <p:cNvSpPr/>
            <p:nvPr/>
          </p:nvSpPr>
          <p:spPr bwMode="auto">
            <a:xfrm>
              <a:off x="10086476" y="4850641"/>
              <a:ext cx="91440" cy="91440"/>
            </a:xfrm>
            <a:prstGeom prst="rect">
              <a:avLst/>
            </a:prstGeom>
            <a:solidFill>
              <a:srgbClr val="9B1DF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35F9BED-E32D-755E-9883-8C785E6508AB}"/>
                </a:ext>
              </a:extLst>
            </p:cNvPr>
            <p:cNvSpPr/>
            <p:nvPr/>
          </p:nvSpPr>
          <p:spPr bwMode="auto">
            <a:xfrm>
              <a:off x="10086476" y="5197574"/>
              <a:ext cx="91440" cy="91440"/>
            </a:xfrm>
            <a:prstGeom prst="rect">
              <a:avLst/>
            </a:prstGeom>
            <a:solidFill>
              <a:srgbClr val="EDEDE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10C835-1C50-3F67-F55D-477A5D23F59E}"/>
                </a:ext>
              </a:extLst>
            </p:cNvPr>
            <p:cNvSpPr/>
            <p:nvPr/>
          </p:nvSpPr>
          <p:spPr bwMode="auto">
            <a:xfrm>
              <a:off x="10086476" y="5547399"/>
              <a:ext cx="91440" cy="91440"/>
            </a:xfrm>
            <a:prstGeom prst="rect">
              <a:avLst/>
            </a:prstGeom>
            <a:solidFill>
              <a:srgbClr val="6B6B6B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85518A-2BC7-5EC3-108A-0EE4E5D0A80B}"/>
                </a:ext>
              </a:extLst>
            </p:cNvPr>
            <p:cNvSpPr/>
            <p:nvPr/>
          </p:nvSpPr>
          <p:spPr bwMode="auto">
            <a:xfrm>
              <a:off x="10086476" y="5759849"/>
              <a:ext cx="91440" cy="91440"/>
            </a:xfrm>
            <a:prstGeom prst="rect">
              <a:avLst/>
            </a:prstGeom>
            <a:solidFill>
              <a:srgbClr val="E0B6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438785E-593D-F671-99D1-3ADB5E3B2DC9}"/>
              </a:ext>
            </a:extLst>
          </p:cNvPr>
          <p:cNvSpPr txBox="1"/>
          <p:nvPr/>
        </p:nvSpPr>
        <p:spPr>
          <a:xfrm>
            <a:off x="7847920" y="3097035"/>
            <a:ext cx="156915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defRPr kumimoji="0" sz="1800" b="0" i="0" u="none" strike="noStrike" cap="none" spc="0" normalizeH="0" baseline="0">
                <a:ln>
                  <a:noFill/>
                </a:ln>
                <a:solidFill>
                  <a:srgbClr val="653799"/>
                </a:solidFill>
                <a:effectLst/>
                <a:uLnTx/>
                <a:uFillTx/>
                <a:latin typeface="+mj-lt"/>
                <a:ea typeface="Calibri"/>
                <a:cs typeface="Arial"/>
              </a:defRPr>
            </a:lvl1pPr>
          </a:lstStyle>
          <a:p>
            <a:r>
              <a:rPr lang="en-US"/>
              <a:t>Focus Area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517277-18D0-CE36-73AE-ED81765B7B44}"/>
              </a:ext>
            </a:extLst>
          </p:cNvPr>
          <p:cNvCxnSpPr/>
          <p:nvPr/>
        </p:nvCxnSpPr>
        <p:spPr>
          <a:xfrm>
            <a:off x="7654245" y="3232831"/>
            <a:ext cx="0" cy="247439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370986-9C72-1D48-2F77-C0103C93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the Student Ambassadors</a:t>
            </a:r>
          </a:p>
        </p:txBody>
      </p:sp>
    </p:spTree>
    <p:extLst>
      <p:ext uri="{BB962C8B-B14F-4D97-AF65-F5344CB8AC3E}">
        <p14:creationId xmlns:p14="http://schemas.microsoft.com/office/powerpoint/2010/main" val="117131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621899F-2422-22E9-9629-8F54401AE102}"/>
              </a:ext>
            </a:extLst>
          </p:cNvPr>
          <p:cNvSpPr/>
          <p:nvPr/>
        </p:nvSpPr>
        <p:spPr>
          <a:xfrm>
            <a:off x="4348197" y="2728879"/>
            <a:ext cx="3495606" cy="3193127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t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0692DB1-46C4-7457-C9A4-70C282A1E8D7}"/>
              </a:ext>
            </a:extLst>
          </p:cNvPr>
          <p:cNvSpPr/>
          <p:nvPr/>
        </p:nvSpPr>
        <p:spPr>
          <a:xfrm>
            <a:off x="8051734" y="2728879"/>
            <a:ext cx="3495606" cy="3193127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t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14DE396-6FD5-7C3A-8022-A43A797E4A44}"/>
              </a:ext>
            </a:extLst>
          </p:cNvPr>
          <p:cNvSpPr/>
          <p:nvPr/>
        </p:nvSpPr>
        <p:spPr>
          <a:xfrm>
            <a:off x="644660" y="2728879"/>
            <a:ext cx="3495606" cy="3193127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t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29AEBB-1CCD-B929-4C29-26CDC614B83E}"/>
              </a:ext>
            </a:extLst>
          </p:cNvPr>
          <p:cNvGrpSpPr/>
          <p:nvPr/>
        </p:nvGrpSpPr>
        <p:grpSpPr>
          <a:xfrm>
            <a:off x="1426982" y="1541720"/>
            <a:ext cx="1930961" cy="2301849"/>
            <a:chOff x="635397" y="1541720"/>
            <a:chExt cx="2286000" cy="2725082"/>
          </a:xfrm>
        </p:grpSpPr>
        <p:pic>
          <p:nvPicPr>
            <p:cNvPr id="11" name="Picture 10" descr="A person with long black and white braids giving a thumbs up&#10;&#10;Description automatically generated">
              <a:extLst>
                <a:ext uri="{FF2B5EF4-FFF2-40B4-BE49-F238E27FC236}">
                  <a16:creationId xmlns:a16="http://schemas.microsoft.com/office/drawing/2014/main" id="{DB5CDA4B-D87C-E262-5B83-F155740FF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5397" y="1541720"/>
              <a:ext cx="2286000" cy="2286000"/>
            </a:xfrm>
            <a:prstGeom prst="ellipse">
              <a:avLst/>
            </a:prstGeom>
            <a:ln w="76200">
              <a:solidFill>
                <a:srgbClr val="0079D6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135350-E8D5-DC84-DD42-EC5EF6826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204104" y="3240254"/>
              <a:ext cx="1148585" cy="102654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A75DC2-B314-0653-76B9-8B29648E83CE}"/>
              </a:ext>
            </a:extLst>
          </p:cNvPr>
          <p:cNvGrpSpPr/>
          <p:nvPr/>
        </p:nvGrpSpPr>
        <p:grpSpPr>
          <a:xfrm>
            <a:off x="5130519" y="1541720"/>
            <a:ext cx="1930961" cy="2301849"/>
            <a:chOff x="4931623" y="1541720"/>
            <a:chExt cx="2286000" cy="2725082"/>
          </a:xfrm>
        </p:grpSpPr>
        <p:pic>
          <p:nvPicPr>
            <p:cNvPr id="9" name="Picture 8" descr="A person smiling at the camera&#10;&#10;Description automatically generated">
              <a:extLst>
                <a:ext uri="{FF2B5EF4-FFF2-40B4-BE49-F238E27FC236}">
                  <a16:creationId xmlns:a16="http://schemas.microsoft.com/office/drawing/2014/main" id="{B599C9CC-4DAA-A1D0-3B79-AEE1CF4BD2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31623" y="1541720"/>
              <a:ext cx="2286000" cy="2286000"/>
            </a:xfrm>
            <a:prstGeom prst="ellipse">
              <a:avLst/>
            </a:prstGeom>
            <a:ln w="76200">
              <a:solidFill>
                <a:srgbClr val="0079D6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6651E2-B00B-DADA-D344-24FA802EF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5500330" y="3240254"/>
              <a:ext cx="1148585" cy="1026548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FDED39-F95C-E40E-8B10-56312FF6F1A9}"/>
              </a:ext>
            </a:extLst>
          </p:cNvPr>
          <p:cNvGrpSpPr/>
          <p:nvPr/>
        </p:nvGrpSpPr>
        <p:grpSpPr>
          <a:xfrm>
            <a:off x="5125534" y="1541720"/>
            <a:ext cx="1930961" cy="2301849"/>
            <a:chOff x="9227848" y="1541720"/>
            <a:chExt cx="2286000" cy="2725082"/>
          </a:xfrm>
        </p:grpSpPr>
        <p:pic>
          <p:nvPicPr>
            <p:cNvPr id="7" name="Picture 6" descr="A person wearing a pink scarf&#10;&#10;Description automatically generated">
              <a:extLst>
                <a:ext uri="{FF2B5EF4-FFF2-40B4-BE49-F238E27FC236}">
                  <a16:creationId xmlns:a16="http://schemas.microsoft.com/office/drawing/2014/main" id="{D50CE4B0-1283-804D-2F7F-79C4F7890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/>
            <a:stretch/>
          </p:blipFill>
          <p:spPr>
            <a:xfrm>
              <a:off x="9227848" y="1541720"/>
              <a:ext cx="2286000" cy="2286000"/>
            </a:xfrm>
            <a:prstGeom prst="ellipse">
              <a:avLst/>
            </a:prstGeom>
            <a:ln w="76200">
              <a:solidFill>
                <a:srgbClr val="FFDE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E2C000-A2A4-D9F8-E64A-6BE86E34F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795428" y="3240254"/>
              <a:ext cx="1150838" cy="102654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B59F7D2-B01A-F711-53CC-785F0F0931BA}"/>
              </a:ext>
            </a:extLst>
          </p:cNvPr>
          <p:cNvSpPr txBox="1"/>
          <p:nvPr/>
        </p:nvSpPr>
        <p:spPr>
          <a:xfrm>
            <a:off x="841733" y="3935770"/>
            <a:ext cx="3082883" cy="8002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Humprey Muriungi</a:t>
            </a: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Kenya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Gold Milestone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8E4C58-5DD9-2B68-55BB-0FC26AB93055}"/>
              </a:ext>
            </a:extLst>
          </p:cNvPr>
          <p:cNvSpPr txBox="1"/>
          <p:nvPr/>
        </p:nvSpPr>
        <p:spPr>
          <a:xfrm>
            <a:off x="8300841" y="3990198"/>
            <a:ext cx="3014847" cy="8002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Shariff Nasser</a:t>
            </a: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Mexico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Gold Milestone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21AD12-EB19-9283-F033-24B9D46F2B62}"/>
              </a:ext>
            </a:extLst>
          </p:cNvPr>
          <p:cNvSpPr txBox="1"/>
          <p:nvPr/>
        </p:nvSpPr>
        <p:spPr>
          <a:xfrm>
            <a:off x="4526678" y="3971723"/>
            <a:ext cx="3123704" cy="8002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Nawrin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Tabassum</a:t>
            </a: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Bangladesh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bold"/>
              <a:ea typeface="+mn-ea"/>
              <a:cs typeface="Segoe UI Semibold"/>
            </a:endParaRP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Gold Milestone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bold"/>
              <a:ea typeface="+mn-ea"/>
              <a:cs typeface="Segoe UI Semi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9598BD-4BDC-4FC7-E8A8-71A044CC48DE}"/>
              </a:ext>
            </a:extLst>
          </p:cNvPr>
          <p:cNvSpPr txBox="1"/>
          <p:nvPr/>
        </p:nvSpPr>
        <p:spPr>
          <a:xfrm>
            <a:off x="841733" y="4793491"/>
            <a:ext cx="3079674" cy="9387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“Joining the community was the best thing that happened to me in my career. It has been an amazing experience which has inspired me to become a force for good and inspire others to achieve more.”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1D7418-8303-CAF6-A273-8F8BCE82DB5B}"/>
              </a:ext>
            </a:extLst>
          </p:cNvPr>
          <p:cNvSpPr txBox="1"/>
          <p:nvPr/>
        </p:nvSpPr>
        <p:spPr>
          <a:xfrm>
            <a:off x="8300841" y="4793491"/>
            <a:ext cx="302524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“The truth is, you don't have to be an expert. What's important is something we all share: a passion for technology and a passion for our community.”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AD86F8-B6C0-C975-EA51-FD83AA6AC5D5}"/>
              </a:ext>
            </a:extLst>
          </p:cNvPr>
          <p:cNvSpPr txBox="1"/>
          <p:nvPr/>
        </p:nvSpPr>
        <p:spPr>
          <a:xfrm>
            <a:off x="4540285" y="4793491"/>
            <a:ext cx="3120496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“Being a Student Ambassador gives you the feeling of belonging. It not only helped me learn new skill, but also gain confidence. It allowed me to connect with a diverse group”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4902-24EB-4BC5-9700-E02A3185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 Gold Ambassadors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9EDF0E-EDAF-310E-5230-D9DA3E4C73F1}"/>
              </a:ext>
            </a:extLst>
          </p:cNvPr>
          <p:cNvGrpSpPr/>
          <p:nvPr/>
        </p:nvGrpSpPr>
        <p:grpSpPr>
          <a:xfrm>
            <a:off x="8840284" y="1541720"/>
            <a:ext cx="1930961" cy="2301849"/>
            <a:chOff x="9227848" y="1541720"/>
            <a:chExt cx="2286000" cy="2725082"/>
          </a:xfrm>
        </p:grpSpPr>
        <p:pic>
          <p:nvPicPr>
            <p:cNvPr id="8" name="Picture 7" descr="A person standing with his arms crossed&#10;&#10;Description automatically generated">
              <a:extLst>
                <a:ext uri="{FF2B5EF4-FFF2-40B4-BE49-F238E27FC236}">
                  <a16:creationId xmlns:a16="http://schemas.microsoft.com/office/drawing/2014/main" id="{EC5E5EF3-533E-2ABD-F5A0-7DDFF497E8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/>
            <a:stretch/>
          </p:blipFill>
          <p:spPr>
            <a:xfrm>
              <a:off x="9227848" y="1541720"/>
              <a:ext cx="2286000" cy="2286000"/>
            </a:xfrm>
            <a:prstGeom prst="ellipse">
              <a:avLst/>
            </a:prstGeom>
            <a:ln w="76200">
              <a:solidFill>
                <a:srgbClr val="FFDE00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88F19F1-890F-3B07-334E-01A37F461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795428" y="3240254"/>
              <a:ext cx="1150838" cy="102654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E70323-C38C-16D1-3147-B178BA48084E}"/>
              </a:ext>
            </a:extLst>
          </p:cNvPr>
          <p:cNvGrpSpPr/>
          <p:nvPr/>
        </p:nvGrpSpPr>
        <p:grpSpPr>
          <a:xfrm>
            <a:off x="1424391" y="1541719"/>
            <a:ext cx="1930961" cy="2301849"/>
            <a:chOff x="9227848" y="1541720"/>
            <a:chExt cx="2286000" cy="2725082"/>
          </a:xfrm>
        </p:grpSpPr>
        <p:pic>
          <p:nvPicPr>
            <p:cNvPr id="25" name="Picture 24" descr="A person wearing a blue hat&#10;&#10;Description automatically generated">
              <a:extLst>
                <a:ext uri="{FF2B5EF4-FFF2-40B4-BE49-F238E27FC236}">
                  <a16:creationId xmlns:a16="http://schemas.microsoft.com/office/drawing/2014/main" id="{1EF0637C-435F-F8E7-A15F-970272F05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650" b="1650"/>
            <a:stretch/>
          </p:blipFill>
          <p:spPr>
            <a:xfrm>
              <a:off x="9227848" y="1541720"/>
              <a:ext cx="2286000" cy="2286000"/>
            </a:xfrm>
            <a:prstGeom prst="ellipse">
              <a:avLst/>
            </a:prstGeom>
            <a:ln w="76200">
              <a:solidFill>
                <a:srgbClr val="FFDE00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30AF13-5666-8158-C77A-7FBFE3879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795428" y="3240254"/>
              <a:ext cx="1150838" cy="102654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5624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blazer">
            <a:extLst>
              <a:ext uri="{FF2B5EF4-FFF2-40B4-BE49-F238E27FC236}">
                <a16:creationId xmlns:a16="http://schemas.microsoft.com/office/drawing/2014/main" id="{2A3CB3ED-9823-CFFF-EE6B-16DD1DDE05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5265" y="580329"/>
            <a:ext cx="4263082" cy="4473148"/>
          </a:xfrm>
          <a:prstGeom prst="roundRect">
            <a:avLst>
              <a:gd name="adj" fmla="val 5363"/>
            </a:avLst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96C55B-C982-08DD-3759-F8C65CFA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95" y="512495"/>
            <a:ext cx="6446635" cy="913414"/>
          </a:xfrm>
        </p:spPr>
        <p:txBody>
          <a:bodyPr>
            <a:normAutofit/>
          </a:bodyPr>
          <a:lstStyle/>
          <a:p>
            <a:r>
              <a:rPr lang="en-US"/>
              <a:t>What to expect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A44F9-3AB6-54D9-3ED5-9AEEB9233BDF}"/>
              </a:ext>
            </a:extLst>
          </p:cNvPr>
          <p:cNvSpPr txBox="1"/>
          <p:nvPr/>
        </p:nvSpPr>
        <p:spPr>
          <a:xfrm>
            <a:off x="548640" y="2348402"/>
            <a:ext cx="60508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Pct val="90000"/>
              <a:tabLst/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Discover opportunities to become the leader you aspire to be through activities such as: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lang="en-US" sz="160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B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uilding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 AI-driven solutions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lang="en-US" sz="160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killing on cutting-edge AI technology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lang="en-US" sz="160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haring your passion and empowering your peers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lang="en-US" sz="160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C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ollaborating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 with Microsoft employees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lang="en-US" sz="160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R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epresenting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 Microsoft Student Ambassadors at events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88DC7-DAD4-DEA4-BD67-9D7DA113661A}"/>
              </a:ext>
            </a:extLst>
          </p:cNvPr>
          <p:cNvSpPr txBox="1"/>
          <p:nvPr/>
        </p:nvSpPr>
        <p:spPr>
          <a:xfrm>
            <a:off x="548640" y="1425909"/>
            <a:ext cx="6050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Share your passion and unlock leadership opportunities by </a:t>
            </a:r>
            <a:r>
              <a:rPr lang="en-US" sz="1800">
                <a:solidFill>
                  <a:schemeClr val="accent3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creating AI-driven solutions, skilling on cutting-edge AI technology</a:t>
            </a:r>
            <a:r>
              <a:rPr lang="en-US" sz="180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and </a:t>
            </a:r>
            <a:r>
              <a:rPr lang="en-US" sz="1800">
                <a:solidFill>
                  <a:schemeClr val="accent3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building community</a:t>
            </a:r>
            <a:r>
              <a:rPr lang="en-US" sz="180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 </a:t>
            </a:r>
            <a:endParaRPr lang="en-US" sz="2000">
              <a:solidFill>
                <a:srgbClr val="000000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BEFFA-2A08-100D-5B45-452208D1603D}"/>
              </a:ext>
            </a:extLst>
          </p:cNvPr>
          <p:cNvSpPr txBox="1"/>
          <p:nvPr/>
        </p:nvSpPr>
        <p:spPr>
          <a:xfrm>
            <a:off x="7558451" y="5233761"/>
            <a:ext cx="4356063" cy="9388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36054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Your advancement is fueled by completing activities, contributing to the community, and building technical solutions as you unlock additional benefits.</a:t>
            </a:r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639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A79939-F57E-BC91-0D2A-16BE9541A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" r="72"/>
          <a:stretch/>
        </p:blipFill>
        <p:spPr>
          <a:xfrm>
            <a:off x="0" y="396"/>
            <a:ext cx="12192000" cy="685720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2E871F9-86E4-DEA3-E79F-DD95DAA214AD}"/>
              </a:ext>
            </a:extLst>
          </p:cNvPr>
          <p:cNvSpPr/>
          <p:nvPr/>
        </p:nvSpPr>
        <p:spPr bwMode="auto">
          <a:xfrm>
            <a:off x="0" y="0"/>
            <a:ext cx="12192000" cy="2274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42FBB-C7BF-73F6-42CD-270FFE5C0092}"/>
              </a:ext>
            </a:extLst>
          </p:cNvPr>
          <p:cNvSpPr txBox="1"/>
          <p:nvPr/>
        </p:nvSpPr>
        <p:spPr>
          <a:xfrm>
            <a:off x="599517" y="5181690"/>
            <a:ext cx="2991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0078D4"/>
                </a:solidFill>
                <a:latin typeface="+mj-lt"/>
              </a:rPr>
              <a:t>Entrepreneurs creating with 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6B6A6-6BE2-D8F6-EB20-FF4A4F969F95}"/>
              </a:ext>
            </a:extLst>
          </p:cNvPr>
          <p:cNvSpPr txBox="1"/>
          <p:nvPr/>
        </p:nvSpPr>
        <p:spPr>
          <a:xfrm>
            <a:off x="4599765" y="5194797"/>
            <a:ext cx="2991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>
                <a:solidFill>
                  <a:srgbClr val="0078D4"/>
                </a:solidFill>
                <a:latin typeface="+mj-lt"/>
              </a:rPr>
              <a:t>Community builders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77B83-9FEE-A809-B606-C8ACED600BB2}"/>
              </a:ext>
            </a:extLst>
          </p:cNvPr>
          <p:cNvSpPr txBox="1"/>
          <p:nvPr/>
        </p:nvSpPr>
        <p:spPr>
          <a:xfrm>
            <a:off x="8600015" y="5194797"/>
            <a:ext cx="2991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>
                <a:solidFill>
                  <a:srgbClr val="0078D4"/>
                </a:solidFill>
                <a:latin typeface="+mj-lt"/>
              </a:rPr>
              <a:t>Technology influencers</a:t>
            </a:r>
          </a:p>
        </p:txBody>
      </p:sp>
      <p:pic>
        <p:nvPicPr>
          <p:cNvPr id="2" name="Picture 1" descr="Young man using smartphone on city street at night">
            <a:extLst>
              <a:ext uri="{FF2B5EF4-FFF2-40B4-BE49-F238E27FC236}">
                <a16:creationId xmlns:a16="http://schemas.microsoft.com/office/drawing/2014/main" id="{22E7DF69-35D0-97FA-1482-F8CA82CE667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516" y="3124200"/>
            <a:ext cx="2991479" cy="1984869"/>
          </a:xfrm>
          <a:prstGeom prst="roundRect">
            <a:avLst/>
          </a:prstGeom>
        </p:spPr>
      </p:pic>
      <p:pic>
        <p:nvPicPr>
          <p:cNvPr id="5" name="Picture 4" descr="Woman eating meal">
            <a:extLst>
              <a:ext uri="{FF2B5EF4-FFF2-40B4-BE49-F238E27FC236}">
                <a16:creationId xmlns:a16="http://schemas.microsoft.com/office/drawing/2014/main" id="{C052D2F8-0562-ADC7-A08F-45BD3141F4F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83" r="-320"/>
          <a:stretch/>
        </p:blipFill>
        <p:spPr>
          <a:xfrm>
            <a:off x="4599766" y="3124200"/>
            <a:ext cx="2991479" cy="1994712"/>
          </a:xfrm>
          <a:prstGeom prst="roundRect">
            <a:avLst/>
          </a:prstGeom>
        </p:spPr>
      </p:pic>
      <p:pic>
        <p:nvPicPr>
          <p:cNvPr id="12" name="Picture 11" descr="Person using laptop">
            <a:extLst>
              <a:ext uri="{FF2B5EF4-FFF2-40B4-BE49-F238E27FC236}">
                <a16:creationId xmlns:a16="http://schemas.microsoft.com/office/drawing/2014/main" id="{536733F4-1948-1B7B-1062-A99C424B01E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016" y="3124200"/>
            <a:ext cx="2991479" cy="1995309"/>
          </a:xfrm>
          <a:prstGeom prst="roundRect">
            <a:avLst/>
          </a:prstGeom>
        </p:spPr>
      </p:pic>
      <p:sp>
        <p:nvSpPr>
          <p:cNvPr id="26" name="Left Bracket 25">
            <a:extLst>
              <a:ext uri="{FF2B5EF4-FFF2-40B4-BE49-F238E27FC236}">
                <a16:creationId xmlns:a16="http://schemas.microsoft.com/office/drawing/2014/main" id="{FE3B8A3A-DFB3-8657-4A34-045E180156D8}"/>
              </a:ext>
            </a:extLst>
          </p:cNvPr>
          <p:cNvSpPr/>
          <p:nvPr/>
        </p:nvSpPr>
        <p:spPr>
          <a:xfrm rot="16200000">
            <a:off x="5941620" y="51492"/>
            <a:ext cx="307776" cy="10991979"/>
          </a:xfrm>
          <a:prstGeom prst="leftBracket">
            <a:avLst>
              <a:gd name="adj" fmla="val 1156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F57EF9-5786-D55D-1A4C-E3DCC0C386C6}"/>
              </a:ext>
            </a:extLst>
          </p:cNvPr>
          <p:cNvSpPr/>
          <p:nvPr/>
        </p:nvSpPr>
        <p:spPr bwMode="auto">
          <a:xfrm>
            <a:off x="4292601" y="5547481"/>
            <a:ext cx="3479800" cy="307777"/>
          </a:xfrm>
          <a:prstGeom prst="rect">
            <a:avLst/>
          </a:prstGeom>
          <a:solidFill>
            <a:srgbClr val="E8E6D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Segoe UI" pitchFamily="34" charset="0"/>
                <a:cs typeface="Segoe UI" pitchFamily="34" charset="0"/>
              </a:rPr>
              <a:t>Authentic agents of change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C00C89-B5A8-46F1-3BFF-9FF2235BC204}"/>
              </a:ext>
            </a:extLst>
          </p:cNvPr>
          <p:cNvSpPr txBox="1"/>
          <p:nvPr/>
        </p:nvSpPr>
        <p:spPr>
          <a:xfrm>
            <a:off x="548640" y="1439133"/>
            <a:ext cx="1154862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>
                <a:solidFill>
                  <a:schemeClr val="accent3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Students can register </a:t>
            </a:r>
            <a:r>
              <a:rPr lang="en-US" sz="1800">
                <a:solidFill>
                  <a:srgbClr val="000000"/>
                </a:solidFill>
                <a:ea typeface="Calibri"/>
                <a:cs typeface="Arial"/>
              </a:rPr>
              <a:t>for the program throughout the year and new Ambassadors are onboarded quarterly.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F5B151-2FF4-7F42-0FD5-56344F43E1F4}"/>
              </a:ext>
            </a:extLst>
          </p:cNvPr>
          <p:cNvSpPr txBox="1"/>
          <p:nvPr/>
        </p:nvSpPr>
        <p:spPr>
          <a:xfrm>
            <a:off x="648097" y="6530239"/>
            <a:ext cx="114491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Must be at least 16 years old at the time of registration | Must be enrolled full-time in an accredited academic institution, e.g. college, university | </a:t>
            </a:r>
            <a:r>
              <a:rPr lang="en-US" sz="1000"/>
              <a:t>Not a Microsoft employee or current contractor</a:t>
            </a:r>
          </a:p>
          <a:p>
            <a:pPr marL="171450" marR="0" lvl="0" indent="-17145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37FFCFEA-710C-5ACE-EC78-8271AF2D34EE}"/>
              </a:ext>
            </a:extLst>
          </p:cNvPr>
          <p:cNvSpPr txBox="1">
            <a:spLocks/>
          </p:cNvSpPr>
          <p:nvPr/>
        </p:nvSpPr>
        <p:spPr>
          <a:xfrm>
            <a:off x="537095" y="2350656"/>
            <a:ext cx="8762603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932742">
              <a:lnSpc>
                <a:spcPct val="100000"/>
              </a:lnSpc>
              <a:spcBef>
                <a:spcPct val="0"/>
              </a:spcBef>
              <a:buNone/>
              <a:defRPr sz="3600" b="0" cap="none" spc="-2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spc="-20">
                <a:solidFill>
                  <a:schemeClr val="tx1">
                    <a:lumMod val="85000"/>
                    <a:lumOff val="15000"/>
                  </a:schemeClr>
                </a:solidFill>
              </a:rPr>
              <a:t>Criteria to become a Student Ambassador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7BB590-EC7E-A0CC-ACED-950A1321592F}"/>
              </a:ext>
            </a:extLst>
          </p:cNvPr>
          <p:cNvGrpSpPr/>
          <p:nvPr/>
        </p:nvGrpSpPr>
        <p:grpSpPr>
          <a:xfrm>
            <a:off x="2531892" y="6258332"/>
            <a:ext cx="6225496" cy="129449"/>
            <a:chOff x="3636792" y="1559213"/>
            <a:chExt cx="6225496" cy="129449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9F470B5-E2F7-9456-31AE-9C0D2FB163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4592" b="34635"/>
            <a:stretch/>
          </p:blipFill>
          <p:spPr>
            <a:xfrm>
              <a:off x="3636792" y="1559213"/>
              <a:ext cx="426757" cy="12944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05F4ACA-07EE-1E02-1F0A-B54A94AE8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4592" b="34635"/>
            <a:stretch/>
          </p:blipFill>
          <p:spPr>
            <a:xfrm>
              <a:off x="9435531" y="1559213"/>
              <a:ext cx="426757" cy="129449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9F560C-4E65-D089-9C2D-88016FE2D9DB}"/>
              </a:ext>
            </a:extLst>
          </p:cNvPr>
          <p:cNvGrpSpPr/>
          <p:nvPr/>
        </p:nvGrpSpPr>
        <p:grpSpPr>
          <a:xfrm>
            <a:off x="900900" y="6051457"/>
            <a:ext cx="8494432" cy="127509"/>
            <a:chOff x="2457854" y="6051457"/>
            <a:chExt cx="8494432" cy="12750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5BDF59B-7DFC-55AF-4697-5F56FA9B3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5019" b="34670"/>
            <a:stretch/>
          </p:blipFill>
          <p:spPr>
            <a:xfrm>
              <a:off x="2457854" y="6051457"/>
              <a:ext cx="426757" cy="12750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2E50EDC-7D95-7CBE-8E38-283D782FA9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5019" b="34670"/>
            <a:stretch/>
          </p:blipFill>
          <p:spPr>
            <a:xfrm>
              <a:off x="10525529" y="6051457"/>
              <a:ext cx="426757" cy="127509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207E4DAE-35CF-42B7-86F4-64CF7917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95" y="334538"/>
            <a:ext cx="10515600" cy="913414"/>
          </a:xfrm>
        </p:spPr>
        <p:txBody>
          <a:bodyPr/>
          <a:lstStyle/>
          <a:p>
            <a:r>
              <a:rPr lang="en-US"/>
              <a:t>How to register</a:t>
            </a:r>
          </a:p>
        </p:txBody>
      </p:sp>
    </p:spTree>
    <p:extLst>
      <p:ext uri="{BB962C8B-B14F-4D97-AF65-F5344CB8AC3E}">
        <p14:creationId xmlns:p14="http://schemas.microsoft.com/office/powerpoint/2010/main" val="2558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CF7C9E-070A-ED53-BCB7-EA803BAE85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" r="72"/>
          <a:stretch/>
        </p:blipFill>
        <p:spPr>
          <a:xfrm>
            <a:off x="0" y="396"/>
            <a:ext cx="12192000" cy="685720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668C1B6-2707-EC65-2460-4B19BE83F74D}"/>
              </a:ext>
            </a:extLst>
          </p:cNvPr>
          <p:cNvGrpSpPr/>
          <p:nvPr/>
        </p:nvGrpSpPr>
        <p:grpSpPr>
          <a:xfrm>
            <a:off x="900900" y="6051457"/>
            <a:ext cx="8494432" cy="127509"/>
            <a:chOff x="2457854" y="6051457"/>
            <a:chExt cx="8494432" cy="12750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6E50529-7758-98C4-C6DF-B04E4530B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019" b="34670"/>
            <a:stretch/>
          </p:blipFill>
          <p:spPr>
            <a:xfrm>
              <a:off x="2457854" y="6051457"/>
              <a:ext cx="426757" cy="12750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762211F-758B-4933-7F6A-17BFE4D10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019" b="34670"/>
            <a:stretch/>
          </p:blipFill>
          <p:spPr>
            <a:xfrm>
              <a:off x="10525529" y="6051457"/>
              <a:ext cx="426757" cy="127509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4E4E490-82D5-52C2-B9C2-1D15C6033D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592" b="34635"/>
          <a:stretch/>
        </p:blipFill>
        <p:spPr>
          <a:xfrm>
            <a:off x="10737725" y="6258332"/>
            <a:ext cx="426757" cy="12944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FF8296-1244-0F85-8AAB-19B03F7642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1" b="-2002"/>
          <a:stretch/>
        </p:blipFill>
        <p:spPr>
          <a:xfrm>
            <a:off x="815777" y="1823438"/>
            <a:ext cx="4371775" cy="2834640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B07A5B3-5A39-01F7-B60B-30F1B170CD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t="1347" r="-603" b="-2105"/>
          <a:stretch/>
        </p:blipFill>
        <p:spPr>
          <a:xfrm>
            <a:off x="5612850" y="1823438"/>
            <a:ext cx="3163860" cy="2834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5630DC-0479-2CFC-DAA2-05D293A6495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/>
          <a:stretch/>
        </p:blipFill>
        <p:spPr>
          <a:xfrm>
            <a:off x="9202007" y="1823438"/>
            <a:ext cx="2174216" cy="28346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A545B8-57AE-1BCC-40AF-BF82AEA6001D}"/>
              </a:ext>
            </a:extLst>
          </p:cNvPr>
          <p:cNvSpPr txBox="1"/>
          <p:nvPr/>
        </p:nvSpPr>
        <p:spPr>
          <a:xfrm>
            <a:off x="543298" y="1062928"/>
            <a:ext cx="40807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u="none" strike="noStrike">
                <a:solidFill>
                  <a:schemeClr val="accent3"/>
                </a:solidFill>
                <a:effectLst/>
                <a:cs typeface="Segoe UI Semilight" panose="020B0402040204020203" pitchFamily="34" charset="0"/>
              </a:rPr>
              <a:t>#MSFTStudentAmbassadors</a:t>
            </a:r>
            <a:r>
              <a:rPr lang="en-US" sz="2000" i="0">
                <a:solidFill>
                  <a:schemeClr val="accent3"/>
                </a:solidFill>
                <a:effectLst/>
                <a:cs typeface="Segoe UI Semilight" panose="020B0402040204020203" pitchFamily="34" charset="0"/>
              </a:rPr>
              <a:t> </a:t>
            </a:r>
            <a:endParaRPr lang="en-US" sz="2000">
              <a:solidFill>
                <a:schemeClr val="accent3"/>
              </a:solidFill>
              <a:cs typeface="Segoe UI Semilight" panose="020B04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2525E5-2B2D-7CCF-888B-B2BFC2DE4693}"/>
              </a:ext>
            </a:extLst>
          </p:cNvPr>
          <p:cNvGrpSpPr/>
          <p:nvPr/>
        </p:nvGrpSpPr>
        <p:grpSpPr>
          <a:xfrm>
            <a:off x="1345052" y="4787645"/>
            <a:ext cx="3313223" cy="461666"/>
            <a:chOff x="1666040" y="6414797"/>
            <a:chExt cx="3313223" cy="461666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C5992C25-7748-1693-152D-646A1C48FE00}"/>
                </a:ext>
              </a:extLst>
            </p:cNvPr>
            <p:cNvSpPr txBox="1">
              <a:spLocks/>
            </p:cNvSpPr>
            <p:nvPr/>
          </p:nvSpPr>
          <p:spPr>
            <a:xfrm>
              <a:off x="1967948" y="6414797"/>
              <a:ext cx="3011315" cy="461666"/>
            </a:xfrm>
            <a:prstGeom prst="rect">
              <a:avLst/>
            </a:prstGeom>
          </p:spPr>
          <p:txBody>
            <a:bodyPr/>
            <a:lstStyle>
              <a:lvl1pPr marL="228600" marR="0" indent="-22860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28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1pPr>
              <a:lvl2pPr marL="457200" marR="0" indent="-22860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20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57225" marR="0" indent="-20002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42963" marR="0" indent="-1809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23938" marR="0" indent="-1682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@MicrosoftImagineCup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CCC854A-B4E4-2B20-6E70-977BF6866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1666040" y="6509535"/>
              <a:ext cx="215900" cy="2159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BDB5AB8-B99F-5A7D-5711-E858289BB0E9}"/>
              </a:ext>
            </a:extLst>
          </p:cNvPr>
          <p:cNvSpPr txBox="1"/>
          <p:nvPr/>
        </p:nvSpPr>
        <p:spPr>
          <a:xfrm>
            <a:off x="6395441" y="4759729"/>
            <a:ext cx="18897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@MSFTImagine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0" name="Picture 4">
            <a:hlinkClick r:id="rId12"/>
            <a:extLst>
              <a:ext uri="{FF2B5EF4-FFF2-40B4-BE49-F238E27FC236}">
                <a16:creationId xmlns:a16="http://schemas.microsoft.com/office/drawing/2014/main" id="{33D38BD8-A520-BD32-ED60-BA036C84B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87" y="482396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3D8FFB35-5860-7527-1686-8C7507B3A5C4}"/>
              </a:ext>
            </a:extLst>
          </p:cNvPr>
          <p:cNvSpPr txBox="1">
            <a:spLocks/>
          </p:cNvSpPr>
          <p:nvPr/>
        </p:nvSpPr>
        <p:spPr>
          <a:xfrm>
            <a:off x="9532798" y="4765706"/>
            <a:ext cx="2229976" cy="46166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@MSFTImagine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982DB57-8FD6-3608-7065-38C698189565}"/>
              </a:ext>
            </a:extLst>
          </p:cNvPr>
          <p:cNvPicPr>
            <a:picLocks noChangeAspect="1"/>
          </p:cNvPicPr>
          <p:nvPr/>
        </p:nvPicPr>
        <p:blipFill>
          <a:blip r:embed="rId15">
            <a:biLevel thresh="25000"/>
          </a:blip>
          <a:stretch>
            <a:fillRect/>
          </a:stretch>
        </p:blipFill>
        <p:spPr>
          <a:xfrm>
            <a:off x="9281032" y="4860444"/>
            <a:ext cx="114300" cy="203200"/>
          </a:xfrm>
          <a:prstGeom prst="rect">
            <a:avLst/>
          </a:prstGeom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CC2CF0-82E5-54E2-93AA-C43D4DDC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Ambassadors Community of social media</a:t>
            </a:r>
          </a:p>
        </p:txBody>
      </p:sp>
    </p:spTree>
    <p:extLst>
      <p:ext uri="{BB962C8B-B14F-4D97-AF65-F5344CB8AC3E}">
        <p14:creationId xmlns:p14="http://schemas.microsoft.com/office/powerpoint/2010/main" val="283448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95776B-4339-8417-1F24-11EA40DB5F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3" name="Picture 12" descr="A logo of a company&#10;&#10;Description automatically generated">
            <a:extLst>
              <a:ext uri="{FF2B5EF4-FFF2-40B4-BE49-F238E27FC236}">
                <a16:creationId xmlns:a16="http://schemas.microsoft.com/office/drawing/2014/main" id="{F8C17212-DBD1-C93E-7E3C-F0BBE129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59962"/>
            <a:ext cx="2048256" cy="719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7DD739-7D96-F566-F942-4613AB1C97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592" b="34635"/>
          <a:stretch/>
        </p:blipFill>
        <p:spPr>
          <a:xfrm>
            <a:off x="2591763" y="4687676"/>
            <a:ext cx="426757" cy="1294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A89D6D-77F5-B0F9-4459-DF5339B417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019" b="34670"/>
          <a:stretch/>
        </p:blipFill>
        <p:spPr>
          <a:xfrm>
            <a:off x="5842239" y="4911393"/>
            <a:ext cx="426757" cy="1275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55C015B-09E8-CAF9-2FD1-1D2BC8D95B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136" r="34857"/>
          <a:stretch/>
        </p:blipFill>
        <p:spPr>
          <a:xfrm>
            <a:off x="11486958" y="5206634"/>
            <a:ext cx="126230" cy="4267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CD05C4-F410-E787-7A00-C16F913F2E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592" b="34635"/>
          <a:stretch/>
        </p:blipFill>
        <p:spPr>
          <a:xfrm>
            <a:off x="8390502" y="4687676"/>
            <a:ext cx="426757" cy="1294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ECF757-CA31-5C89-CA8D-F0152ED2BB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136" r="34857"/>
          <a:stretch/>
        </p:blipFill>
        <p:spPr>
          <a:xfrm>
            <a:off x="11486958" y="789060"/>
            <a:ext cx="126230" cy="4267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A8A862-0986-CA55-5831-6A3264910A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019" b="34670"/>
          <a:stretch/>
        </p:blipFill>
        <p:spPr>
          <a:xfrm rot="16200000" flipV="1">
            <a:off x="11571967" y="335893"/>
            <a:ext cx="426757" cy="1275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A652C61-15B5-295E-6C26-0157C460AE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019" b="34670"/>
          <a:stretch/>
        </p:blipFill>
        <p:spPr>
          <a:xfrm rot="18900000">
            <a:off x="10704494" y="2851496"/>
            <a:ext cx="426757" cy="1275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09BDB8-EFC2-DAB0-20AE-C7E4ECB7E6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592" b="34635"/>
          <a:stretch/>
        </p:blipFill>
        <p:spPr>
          <a:xfrm rot="18900000">
            <a:off x="9981469" y="3143484"/>
            <a:ext cx="426757" cy="12944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D64B09-595D-6DDA-BF86-BDAE2400A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91A5D95-E7E9-F0B5-4E54-9B807CC3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812" y="3550872"/>
            <a:ext cx="6105661" cy="1655762"/>
          </a:xfrm>
        </p:spPr>
        <p:txBody>
          <a:bodyPr/>
          <a:lstStyle/>
          <a:p>
            <a:r>
              <a:rPr lang="en-US"/>
              <a:t>Join the </a:t>
            </a:r>
            <a:r>
              <a:rPr lang="en-US">
                <a:solidFill>
                  <a:schemeClr val="accent3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Learn Student Ambassador LinkedIn group</a:t>
            </a:r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9409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ustom Design">
  <a:themeElements>
    <a:clrScheme name="build purple">
      <a:dk1>
        <a:srgbClr val="000000"/>
      </a:dk1>
      <a:lt1>
        <a:srgbClr val="FFFFFF"/>
      </a:lt1>
      <a:dk2>
        <a:srgbClr val="463668"/>
      </a:dk2>
      <a:lt2>
        <a:srgbClr val="E8E6DF"/>
      </a:lt2>
      <a:accent1>
        <a:srgbClr val="463668"/>
      </a:accent1>
      <a:accent2>
        <a:srgbClr val="C5B4E3"/>
      </a:accent2>
      <a:accent3>
        <a:srgbClr val="0078D4"/>
      </a:accent3>
      <a:accent4>
        <a:srgbClr val="8C8279"/>
      </a:accent4>
      <a:accent5>
        <a:srgbClr val="8DE971"/>
      </a:accent5>
      <a:accent6>
        <a:srgbClr val="D7D2CB"/>
      </a:accent6>
      <a:hlink>
        <a:srgbClr val="8661C5"/>
      </a:hlink>
      <a:folHlink>
        <a:srgbClr val="8661C5"/>
      </a:folHlink>
    </a:clrScheme>
    <a:fontScheme name="BizApp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42429427FDE7448A8214BA078DB104" ma:contentTypeVersion="29" ma:contentTypeDescription="Create a new document." ma:contentTypeScope="" ma:versionID="d242cb07df301eff762a85790a7f3c83">
  <xsd:schema xmlns:xsd="http://www.w3.org/2001/XMLSchema" xmlns:xs="http://www.w3.org/2001/XMLSchema" xmlns:p="http://schemas.microsoft.com/office/2006/metadata/properties" xmlns:ns1="http://schemas.microsoft.com/sharepoint/v3" xmlns:ns2="71e86426-1ada-4949-a1b5-bfa39cdce573" xmlns:ns3="ec745c49-1a57-4180-aacb-c8edb14de041" xmlns:ns4="230e9df3-be65-4c73-a93b-d1236ebd677e" targetNamespace="http://schemas.microsoft.com/office/2006/metadata/properties" ma:root="true" ma:fieldsID="d04711b3a54b36edd175d254bbaec262" ns1:_="" ns2:_="" ns3:_="" ns4:_="">
    <xsd:import namespace="http://schemas.microsoft.com/sharepoint/v3"/>
    <xsd:import namespace="71e86426-1ada-4949-a1b5-bfa39cdce573"/>
    <xsd:import namespace="ec745c49-1a57-4180-aacb-c8edb14de04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_Flow_SignoffStatus" minOccurs="0"/>
                <xsd:element ref="ns2:MediaServiceLocation" minOccurs="0"/>
                <xsd:element ref="ns2:Note" minOccurs="0"/>
                <xsd:element ref="ns2:MorganaddtoDevOp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UploadStatus" minOccurs="0"/>
                <xsd:element ref="ns2:MediaServiceSearchProperties" minOccurs="0"/>
                <xsd:element ref="ns2:MediaServiceDocTags" minOccurs="0"/>
                <xsd:element ref="ns2:VideoDescription" minOccurs="0"/>
                <xsd:element ref="ns2:MediaServiceObjectDetectorVersions" minOccurs="0"/>
                <xsd:element ref="ns2:Ski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e86426-1ada-4949-a1b5-bfa39cdce5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_Flow_SignoffStatus" ma:index="22" nillable="true" ma:displayName="Status" ma:format="Dropdown" ma:internalName="Sign_x002d_off_x0020_status">
      <xsd:simpleType>
        <xsd:restriction base="dms:Choice">
          <xsd:enumeration value="Document Incomplete"/>
          <xsd:enumeration value="Document Partially Complete"/>
          <xsd:enumeration value="Document Reviewed"/>
          <xsd:enumeration value="Project Cancelled"/>
          <xsd:enumeration value="Document Complete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Note" ma:index="24" nillable="true" ma:displayName="Note" ma:format="Dropdown" ma:internalName="Note">
      <xsd:simpleType>
        <xsd:restriction base="dms:Text">
          <xsd:maxLength value="255"/>
        </xsd:restriction>
      </xsd:simpleType>
    </xsd:element>
    <xsd:element name="MorganaddtoDevOps" ma:index="25" nillable="true" ma:displayName="Added to DevOps?" ma:default="0" ma:format="Dropdown" ma:internalName="MorganaddtoDevOps">
      <xsd:simpleType>
        <xsd:restriction base="dms:Boolean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UploadStatus" ma:index="30" nillable="true" ma:displayName="Upload Status" ma:default="New" ma:format="Dropdown" ma:internalName="UploadStatus">
      <xsd:simpleType>
        <xsd:restriction base="dms:Choice">
          <xsd:enumeration value="Uploaded"/>
          <xsd:enumeration value="New"/>
        </xsd:restriction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2" nillable="true" ma:displayName="MediaServiceDocTags" ma:hidden="true" ma:internalName="MediaServiceDocTags" ma:readOnly="true">
      <xsd:simpleType>
        <xsd:restriction base="dms:Note"/>
      </xsd:simpleType>
    </xsd:element>
    <xsd:element name="VideoDescription" ma:index="33" nillable="true" ma:displayName="VideoDescription" ma:format="Dropdown" ma:internalName="VideoDescription">
      <xsd:simpleType>
        <xsd:restriction base="dms:Note">
          <xsd:maxLength value="255"/>
        </xsd:restriction>
      </xsd:simpleType>
    </xsd:element>
    <xsd:element name="MediaServiceObjectDetectorVersions" ma:index="3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Skip" ma:index="35" nillable="true" ma:displayName="Skip" ma:default="0" ma:description="Help to skip in synchronization" ma:format="Dropdown" ma:internalName="Skip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45c49-1a57-4180-aacb-c8edb14de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xonomy Catch All Column" ma:hidden="true" ma:list="{a95bfeb0-1c0b-485b-b92a-4ba0292edda0}" ma:internalName="TaxCatchAll" ma:showField="CatchAllData" ma:web="ec745c49-1a57-4180-aacb-c8edb14de0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71e86426-1ada-4949-a1b5-bfa39cdce573" xsi:nil="true"/>
    <_ip_UnifiedCompliancePolicyProperties xmlns="http://schemas.microsoft.com/sharepoint/v3" xsi:nil="true"/>
    <_Flow_SignoffStatus xmlns="71e86426-1ada-4949-a1b5-bfa39cdce573" xsi:nil="true"/>
    <SharedWithUsers xmlns="ec745c49-1a57-4180-aacb-c8edb14de041">
      <UserInfo>
        <DisplayName>Steve Crawford (Collabera)</DisplayName>
        <AccountId>772</AccountId>
        <AccountType/>
      </UserInfo>
      <UserInfo>
        <DisplayName>Roxanne Panas (ALLEGIS GROUP SERVICES)</DisplayName>
        <AccountId>3157</AccountId>
        <AccountType/>
      </UserInfo>
      <UserInfo>
        <DisplayName>Korrie Miller</DisplayName>
        <AccountId>3043</AccountId>
        <AccountType/>
      </UserInfo>
      <UserInfo>
        <DisplayName>Elizabeth Pappalardo</DisplayName>
        <AccountId>2841</AccountId>
        <AccountType/>
      </UserInfo>
      <UserInfo>
        <DisplayName>Tina Jones</DisplayName>
        <AccountId>763</AccountId>
        <AccountType/>
      </UserInfo>
      <UserInfo>
        <DisplayName>Tracey Salem</DisplayName>
        <AccountId>2943</AccountId>
        <AccountType/>
      </UserInfo>
      <UserInfo>
        <DisplayName>Pablo Veramendi</DisplayName>
        <AccountId>12</AccountId>
        <AccountType/>
      </UserInfo>
      <UserInfo>
        <DisplayName>Christina Liang (SHE/HER)</DisplayName>
        <AccountId>2963</AccountId>
        <AccountType/>
      </UserInfo>
      <UserInfo>
        <DisplayName>Claire Smyth (SHE/HER)</DisplayName>
        <AccountId>1748</AccountId>
        <AccountType/>
      </UserInfo>
      <UserInfo>
        <DisplayName>Katrin Dreier</DisplayName>
        <AccountId>4557</AccountId>
        <AccountType/>
      </UserInfo>
      <UserInfo>
        <DisplayName>David Molina</DisplayName>
        <AccountId>970</AccountId>
        <AccountType/>
      </UserInfo>
      <UserInfo>
        <DisplayName>Sharmaine Miranda (JEFFREYM CONSULTING LLC)</DisplayName>
        <AccountId>4100</AccountId>
        <AccountType/>
      </UserInfo>
      <UserInfo>
        <DisplayName>Maddy Epstein</DisplayName>
        <AccountId>2881</AccountId>
        <AccountType/>
      </UserInfo>
    </SharedWithUsers>
    <Note xmlns="71e86426-1ada-4949-a1b5-bfa39cdce573" xsi:nil="true"/>
    <MorganaddtoDevOps xmlns="71e86426-1ada-4949-a1b5-bfa39cdce573">false</MorganaddtoDevOps>
    <lcf76f155ced4ddcb4097134ff3c332f xmlns="71e86426-1ada-4949-a1b5-bfa39cdce573">
      <Terms xmlns="http://schemas.microsoft.com/office/infopath/2007/PartnerControls"/>
    </lcf76f155ced4ddcb4097134ff3c332f>
    <TaxCatchAll xmlns="230e9df3-be65-4c73-a93b-d1236ebd677e" xsi:nil="true"/>
    <UploadStatus xmlns="71e86426-1ada-4949-a1b5-bfa39cdce573">New</UploadStatus>
    <VideoDescription xmlns="71e86426-1ada-4949-a1b5-bfa39cdce573" xsi:nil="true"/>
    <Skip xmlns="71e86426-1ada-4949-a1b5-bfa39cdce573">false</Skip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716D40-B446-4D18-9045-CBF34EA1F11B}">
  <ds:schemaRefs>
    <ds:schemaRef ds:uri="230e9df3-be65-4c73-a93b-d1236ebd677e"/>
    <ds:schemaRef ds:uri="71e86426-1ada-4949-a1b5-bfa39cdce573"/>
    <ds:schemaRef ds:uri="ec745c49-1a57-4180-aacb-c8edb14de0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230e9df3-be65-4c73-a93b-d1236ebd677e"/>
    <ds:schemaRef ds:uri="71e86426-1ada-4949-a1b5-bfa39cdce573"/>
    <ds:schemaRef ds:uri="ec745c49-1a57-4180-aacb-c8edb14de04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Application>Microsoft Office PowerPoint</Application>
  <PresentationFormat>Widescreen</PresentationFormat>
  <Slides>10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 Design</vt:lpstr>
      <vt:lpstr>Microsoft Learn Student Ambassadors</vt:lpstr>
      <vt:lpstr>Why Join the community?</vt:lpstr>
      <vt:lpstr>PowerPoint Presentation</vt:lpstr>
      <vt:lpstr>Who are the Student Ambassadors</vt:lpstr>
      <vt:lpstr>Meet Gold Ambassadors</vt:lpstr>
      <vt:lpstr>What to expect</vt:lpstr>
      <vt:lpstr>How to register</vt:lpstr>
      <vt:lpstr>Student Ambassadors Community of social media</vt:lpstr>
      <vt:lpstr>Questions?</vt:lpstr>
      <vt:lpstr>Microsoft Learn Student Ambassadors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MSP Program</dc:subject>
  <dc:creator>"Heidi Laverty" &lt;heidi@mindseyepdx.com&gt;</dc:creator>
  <cp:keywords/>
  <dc:description/>
  <cp:revision>2</cp:revision>
  <dcterms:created xsi:type="dcterms:W3CDTF">2019-03-28T18:40:02Z</dcterms:created>
  <dcterms:modified xsi:type="dcterms:W3CDTF">2024-03-27T03:01:17Z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0x0101003F42429427FDE7448A8214BA078DB104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MediaServiceImageTags">
    <vt:lpwstr/>
  </property>
  <property fmtid="{D5CDD505-2E9C-101B-9397-08002B2CF9AE}" pid="21" name="_ip_UnifiedCompliancePolicyPrope">
    <vt:lpwstr/>
  </property>
  <property fmtid="{D5CDD505-2E9C-101B-9397-08002B2CF9AE}" pid="22" name="_ip_UnifiedCompliancePolicyUIAct">
    <vt:lpwstr/>
  </property>
  <property fmtid="{D5CDD505-2E9C-101B-9397-08002B2CF9AE}" pid="23" name="ClassificationContentMarkingFooterText">
    <vt:lpwstr>Classified as Microsoft Confidential</vt:lpwstr>
  </property>
</Properties>
</file>