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14746961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5CD0F-C8AB-4525-AD8B-FB4B6B26B2BD}" v="12" dt="2023-03-01T16:23:24.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39"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Lucht" userId="b41548b1-1ab6-4a14-9907-30dc00fe7186" providerId="ADAL" clId="{DBF5CD0F-C8AB-4525-AD8B-FB4B6B26B2BD}"/>
    <pc:docChg chg="undo custSel modSld">
      <pc:chgData name="Erik Lucht" userId="b41548b1-1ab6-4a14-9907-30dc00fe7186" providerId="ADAL" clId="{DBF5CD0F-C8AB-4525-AD8B-FB4B6B26B2BD}" dt="2023-03-01T16:23:56.115" v="211" actId="20577"/>
      <pc:docMkLst>
        <pc:docMk/>
      </pc:docMkLst>
      <pc:sldChg chg="addSp delSp modSp mod">
        <pc:chgData name="Erik Lucht" userId="b41548b1-1ab6-4a14-9907-30dc00fe7186" providerId="ADAL" clId="{DBF5CD0F-C8AB-4525-AD8B-FB4B6B26B2BD}" dt="2023-03-01T16:23:56.115" v="211" actId="20577"/>
        <pc:sldMkLst>
          <pc:docMk/>
          <pc:sldMk cId="3111369198" sldId="2147469610"/>
        </pc:sldMkLst>
        <pc:spChg chg="mod">
          <ac:chgData name="Erik Lucht" userId="b41548b1-1ab6-4a14-9907-30dc00fe7186" providerId="ADAL" clId="{DBF5CD0F-C8AB-4525-AD8B-FB4B6B26B2BD}" dt="2023-03-01T16:17:55.835" v="63" actId="1076"/>
          <ac:spMkLst>
            <pc:docMk/>
            <pc:sldMk cId="3111369198" sldId="2147469610"/>
            <ac:spMk id="55" creationId="{B9E73733-025D-8DE8-0FFB-C51E0432C341}"/>
          </ac:spMkLst>
        </pc:spChg>
        <pc:spChg chg="mod">
          <ac:chgData name="Erik Lucht" userId="b41548b1-1ab6-4a14-9907-30dc00fe7186" providerId="ADAL" clId="{DBF5CD0F-C8AB-4525-AD8B-FB4B6B26B2BD}" dt="2023-03-01T16:19:38.547" v="108" actId="20577"/>
          <ac:spMkLst>
            <pc:docMk/>
            <pc:sldMk cId="3111369198" sldId="2147469610"/>
            <ac:spMk id="57" creationId="{E2BBE900-1A5D-F9ED-8B23-966B3F54C9F5}"/>
          </ac:spMkLst>
        </pc:spChg>
        <pc:spChg chg="mod">
          <ac:chgData name="Erik Lucht" userId="b41548b1-1ab6-4a14-9907-30dc00fe7186" providerId="ADAL" clId="{DBF5CD0F-C8AB-4525-AD8B-FB4B6B26B2BD}" dt="2023-03-01T16:14:20.377" v="15" actId="20577"/>
          <ac:spMkLst>
            <pc:docMk/>
            <pc:sldMk cId="3111369198" sldId="2147469610"/>
            <ac:spMk id="61" creationId="{24BEB7DB-AB8C-9414-5A76-D481A8269202}"/>
          </ac:spMkLst>
        </pc:spChg>
        <pc:spChg chg="mod">
          <ac:chgData name="Erik Lucht" userId="b41548b1-1ab6-4a14-9907-30dc00fe7186" providerId="ADAL" clId="{DBF5CD0F-C8AB-4525-AD8B-FB4B6B26B2BD}" dt="2023-03-01T16:19:18.509" v="76" actId="14100"/>
          <ac:spMkLst>
            <pc:docMk/>
            <pc:sldMk cId="3111369198" sldId="2147469610"/>
            <ac:spMk id="67" creationId="{7E5BACB4-BAF4-1236-6A66-CA25D7560928}"/>
          </ac:spMkLst>
        </pc:spChg>
        <pc:spChg chg="mod">
          <ac:chgData name="Erik Lucht" userId="b41548b1-1ab6-4a14-9907-30dc00fe7186" providerId="ADAL" clId="{DBF5CD0F-C8AB-4525-AD8B-FB4B6B26B2BD}" dt="2023-03-01T16:23:56.115" v="211" actId="20577"/>
          <ac:spMkLst>
            <pc:docMk/>
            <pc:sldMk cId="3111369198" sldId="2147469610"/>
            <ac:spMk id="68" creationId="{A6F0F362-CBAF-416A-B85C-8F6E3533D01B}"/>
          </ac:spMkLst>
        </pc:spChg>
        <pc:spChg chg="mod">
          <ac:chgData name="Erik Lucht" userId="b41548b1-1ab6-4a14-9907-30dc00fe7186" providerId="ADAL" clId="{DBF5CD0F-C8AB-4525-AD8B-FB4B6B26B2BD}" dt="2023-03-01T16:15:39.758" v="27" actId="1076"/>
          <ac:spMkLst>
            <pc:docMk/>
            <pc:sldMk cId="3111369198" sldId="2147469610"/>
            <ac:spMk id="81" creationId="{AC1AB84C-C3EB-2230-8885-AD032AB9CEE8}"/>
          </ac:spMkLst>
        </pc:spChg>
        <pc:spChg chg="add mod">
          <ac:chgData name="Erik Lucht" userId="b41548b1-1ab6-4a14-9907-30dc00fe7186" providerId="ADAL" clId="{DBF5CD0F-C8AB-4525-AD8B-FB4B6B26B2BD}" dt="2023-03-01T16:16:29.667" v="39" actId="20577"/>
          <ac:spMkLst>
            <pc:docMk/>
            <pc:sldMk cId="3111369198" sldId="2147469610"/>
            <ac:spMk id="88" creationId="{DB0399CA-A37F-D233-7FF4-97F453F56AA6}"/>
          </ac:spMkLst>
        </pc:spChg>
        <pc:spChg chg="add mod">
          <ac:chgData name="Erik Lucht" userId="b41548b1-1ab6-4a14-9907-30dc00fe7186" providerId="ADAL" clId="{DBF5CD0F-C8AB-4525-AD8B-FB4B6B26B2BD}" dt="2023-03-01T16:18:46.792" v="67" actId="208"/>
          <ac:spMkLst>
            <pc:docMk/>
            <pc:sldMk cId="3111369198" sldId="2147469610"/>
            <ac:spMk id="109" creationId="{DFFF7069-1D26-7018-3882-A4B0430F173A}"/>
          </ac:spMkLst>
        </pc:spChg>
        <pc:spChg chg="add mod">
          <ac:chgData name="Erik Lucht" userId="b41548b1-1ab6-4a14-9907-30dc00fe7186" providerId="ADAL" clId="{DBF5CD0F-C8AB-4525-AD8B-FB4B6B26B2BD}" dt="2023-03-01T16:21:36.614" v="144" actId="20577"/>
          <ac:spMkLst>
            <pc:docMk/>
            <pc:sldMk cId="3111369198" sldId="2147469610"/>
            <ac:spMk id="115" creationId="{E1D98D87-38A0-214F-D021-39E5F09F9552}"/>
          </ac:spMkLst>
        </pc:spChg>
        <pc:spChg chg="mod">
          <ac:chgData name="Erik Lucht" userId="b41548b1-1ab6-4a14-9907-30dc00fe7186" providerId="ADAL" clId="{DBF5CD0F-C8AB-4525-AD8B-FB4B6B26B2BD}" dt="2023-03-01T16:23:06.775" v="162" actId="20577"/>
          <ac:spMkLst>
            <pc:docMk/>
            <pc:sldMk cId="3111369198" sldId="2147469610"/>
            <ac:spMk id="117" creationId="{8A1E74E8-3631-5D64-E128-7D2C584440CC}"/>
          </ac:spMkLst>
        </pc:spChg>
        <pc:spChg chg="add mod">
          <ac:chgData name="Erik Lucht" userId="b41548b1-1ab6-4a14-9907-30dc00fe7186" providerId="ADAL" clId="{DBF5CD0F-C8AB-4525-AD8B-FB4B6B26B2BD}" dt="2023-03-01T16:23:24.989" v="165"/>
          <ac:spMkLst>
            <pc:docMk/>
            <pc:sldMk cId="3111369198" sldId="2147469610"/>
            <ac:spMk id="133" creationId="{4169C58C-6972-A5BB-7D46-C389DCB41EA2}"/>
          </ac:spMkLst>
        </pc:spChg>
        <pc:grpChg chg="mod">
          <ac:chgData name="Erik Lucht" userId="b41548b1-1ab6-4a14-9907-30dc00fe7186" providerId="ADAL" clId="{DBF5CD0F-C8AB-4525-AD8B-FB4B6B26B2BD}" dt="2023-03-01T16:21:54.759" v="146" actId="1076"/>
          <ac:grpSpMkLst>
            <pc:docMk/>
            <pc:sldMk cId="3111369198" sldId="2147469610"/>
            <ac:grpSpMk id="29" creationId="{1064724C-A09C-41D7-9555-9D1E0A14CBE6}"/>
          </ac:grpSpMkLst>
        </pc:grpChg>
        <pc:grpChg chg="add mod">
          <ac:chgData name="Erik Lucht" userId="b41548b1-1ab6-4a14-9907-30dc00fe7186" providerId="ADAL" clId="{DBF5CD0F-C8AB-4525-AD8B-FB4B6B26B2BD}" dt="2023-03-01T16:22:09.805" v="148" actId="1076"/>
          <ac:grpSpMkLst>
            <pc:docMk/>
            <pc:sldMk cId="3111369198" sldId="2147469610"/>
            <ac:grpSpMk id="116" creationId="{83255C31-B866-7DE4-7096-299DBA71CC63}"/>
          </ac:grpSpMkLst>
        </pc:grpChg>
        <pc:picChg chg="mod">
          <ac:chgData name="Erik Lucht" userId="b41548b1-1ab6-4a14-9907-30dc00fe7186" providerId="ADAL" clId="{DBF5CD0F-C8AB-4525-AD8B-FB4B6B26B2BD}" dt="2023-03-01T16:15:13.335" v="22" actId="1076"/>
          <ac:picMkLst>
            <pc:docMk/>
            <pc:sldMk cId="3111369198" sldId="2147469610"/>
            <ac:picMk id="2" creationId="{AA0340B6-FD00-891C-C203-178A34966EB3}"/>
          </ac:picMkLst>
        </pc:picChg>
        <pc:picChg chg="mod">
          <ac:chgData name="Erik Lucht" userId="b41548b1-1ab6-4a14-9907-30dc00fe7186" providerId="ADAL" clId="{DBF5CD0F-C8AB-4525-AD8B-FB4B6B26B2BD}" dt="2023-03-01T16:22:26.351" v="150" actId="1076"/>
          <ac:picMkLst>
            <pc:docMk/>
            <pc:sldMk cId="3111369198" sldId="2147469610"/>
            <ac:picMk id="6" creationId="{A0F548EE-0BEB-F77F-ADC3-012D5668077D}"/>
          </ac:picMkLst>
        </pc:picChg>
        <pc:picChg chg="mod">
          <ac:chgData name="Erik Lucht" userId="b41548b1-1ab6-4a14-9907-30dc00fe7186" providerId="ADAL" clId="{DBF5CD0F-C8AB-4525-AD8B-FB4B6B26B2BD}" dt="2023-03-01T16:16:49.408" v="41" actId="1076"/>
          <ac:picMkLst>
            <pc:docMk/>
            <pc:sldMk cId="3111369198" sldId="2147469610"/>
            <ac:picMk id="40" creationId="{F7D034E9-1A88-B799-6E6D-66D0859F5D4C}"/>
          </ac:picMkLst>
        </pc:picChg>
        <pc:picChg chg="mod">
          <ac:chgData name="Erik Lucht" userId="b41548b1-1ab6-4a14-9907-30dc00fe7186" providerId="ADAL" clId="{DBF5CD0F-C8AB-4525-AD8B-FB4B6B26B2BD}" dt="2023-03-01T16:15:47.264" v="28" actId="1076"/>
          <ac:picMkLst>
            <pc:docMk/>
            <pc:sldMk cId="3111369198" sldId="2147469610"/>
            <ac:picMk id="54" creationId="{45CEF28D-EEBE-06F6-E8D2-23EE97CEBC11}"/>
          </ac:picMkLst>
        </pc:picChg>
        <pc:picChg chg="mod">
          <ac:chgData name="Erik Lucht" userId="b41548b1-1ab6-4a14-9907-30dc00fe7186" providerId="ADAL" clId="{DBF5CD0F-C8AB-4525-AD8B-FB4B6B26B2BD}" dt="2023-03-01T16:15:36.268" v="26" actId="1076"/>
          <ac:picMkLst>
            <pc:docMk/>
            <pc:sldMk cId="3111369198" sldId="2147469610"/>
            <ac:picMk id="75" creationId="{C6F3BA27-518C-BE65-3E98-9AC97BA4E5C0}"/>
          </ac:picMkLst>
        </pc:picChg>
        <pc:picChg chg="add mod">
          <ac:chgData name="Erik Lucht" userId="b41548b1-1ab6-4a14-9907-30dc00fe7186" providerId="ADAL" clId="{DBF5CD0F-C8AB-4525-AD8B-FB4B6B26B2BD}" dt="2023-03-01T16:14:05.809" v="3" actId="1076"/>
          <ac:picMkLst>
            <pc:docMk/>
            <pc:sldMk cId="3111369198" sldId="2147469610"/>
            <ac:picMk id="82" creationId="{C74450DC-8404-9735-F6E4-B7061EEE96E8}"/>
          </ac:picMkLst>
        </pc:picChg>
        <pc:picChg chg="mod">
          <ac:chgData name="Erik Lucht" userId="b41548b1-1ab6-4a14-9907-30dc00fe7186" providerId="ADAL" clId="{DBF5CD0F-C8AB-4525-AD8B-FB4B6B26B2BD}" dt="2023-03-01T16:22:04.456" v="147"/>
          <ac:picMkLst>
            <pc:docMk/>
            <pc:sldMk cId="3111369198" sldId="2147469610"/>
            <ac:picMk id="124" creationId="{694A7935-9BAC-4CA4-80FE-13DC390A0869}"/>
          </ac:picMkLst>
        </pc:picChg>
        <pc:picChg chg="mod">
          <ac:chgData name="Erik Lucht" userId="b41548b1-1ab6-4a14-9907-30dc00fe7186" providerId="ADAL" clId="{DBF5CD0F-C8AB-4525-AD8B-FB4B6B26B2BD}" dt="2023-03-01T16:22:04.456" v="147"/>
          <ac:picMkLst>
            <pc:docMk/>
            <pc:sldMk cId="3111369198" sldId="2147469610"/>
            <ac:picMk id="128" creationId="{2CCC77AD-8A32-B8DE-D6AF-300CFE9F3790}"/>
          </ac:picMkLst>
        </pc:picChg>
        <pc:picChg chg="add mod">
          <ac:chgData name="Erik Lucht" userId="b41548b1-1ab6-4a14-9907-30dc00fe7186" providerId="ADAL" clId="{DBF5CD0F-C8AB-4525-AD8B-FB4B6B26B2BD}" dt="2023-03-01T16:22:35.673" v="153" actId="1076"/>
          <ac:picMkLst>
            <pc:docMk/>
            <pc:sldMk cId="3111369198" sldId="2147469610"/>
            <ac:picMk id="130" creationId="{C4CBE8B6-46D3-E063-1AE5-FDC6EA6F26DD}"/>
          </ac:picMkLst>
        </pc:picChg>
        <pc:picChg chg="add mod">
          <ac:chgData name="Erik Lucht" userId="b41548b1-1ab6-4a14-9907-30dc00fe7186" providerId="ADAL" clId="{DBF5CD0F-C8AB-4525-AD8B-FB4B6B26B2BD}" dt="2023-03-01T16:22:58.459" v="156" actId="1076"/>
          <ac:picMkLst>
            <pc:docMk/>
            <pc:sldMk cId="3111369198" sldId="2147469610"/>
            <ac:picMk id="131" creationId="{14BDFDD2-F12F-4F11-3D16-D7AA2F9369B2}"/>
          </ac:picMkLst>
        </pc:picChg>
        <pc:picChg chg="add del mod">
          <ac:chgData name="Erik Lucht" userId="b41548b1-1ab6-4a14-9907-30dc00fe7186" providerId="ADAL" clId="{DBF5CD0F-C8AB-4525-AD8B-FB4B6B26B2BD}" dt="2023-03-01T16:23:20.935" v="164"/>
          <ac:picMkLst>
            <pc:docMk/>
            <pc:sldMk cId="3111369198" sldId="2147469610"/>
            <ac:picMk id="132" creationId="{D9BC1BDC-8C84-7A78-88B7-01EF61F89D00}"/>
          </ac:picMkLst>
        </pc:picChg>
        <pc:cxnChg chg="del">
          <ac:chgData name="Erik Lucht" userId="b41548b1-1ab6-4a14-9907-30dc00fe7186" providerId="ADAL" clId="{DBF5CD0F-C8AB-4525-AD8B-FB4B6B26B2BD}" dt="2023-03-01T16:18:04.556" v="64" actId="478"/>
          <ac:cxnSpMkLst>
            <pc:docMk/>
            <pc:sldMk cId="3111369198" sldId="2147469610"/>
            <ac:cxnSpMk id="44" creationId="{785327A5-2286-1152-05E5-4EF1DBB90BDF}"/>
          </ac:cxnSpMkLst>
        </pc:cxnChg>
        <pc:cxnChg chg="mod">
          <ac:chgData name="Erik Lucht" userId="b41548b1-1ab6-4a14-9907-30dc00fe7186" providerId="ADAL" clId="{DBF5CD0F-C8AB-4525-AD8B-FB4B6B26B2BD}" dt="2023-03-01T16:19:38.219" v="106" actId="20577"/>
          <ac:cxnSpMkLst>
            <pc:docMk/>
            <pc:sldMk cId="3111369198" sldId="2147469610"/>
            <ac:cxnSpMk id="58" creationId="{0B68750C-2A79-0E43-ACFD-06C2671F0BB1}"/>
          </ac:cxnSpMkLst>
        </pc:cxnChg>
        <pc:cxnChg chg="del mod">
          <ac:chgData name="Erik Lucht" userId="b41548b1-1ab6-4a14-9907-30dc00fe7186" providerId="ADAL" clId="{DBF5CD0F-C8AB-4525-AD8B-FB4B6B26B2BD}" dt="2023-03-01T16:15:10.051" v="21" actId="478"/>
          <ac:cxnSpMkLst>
            <pc:docMk/>
            <pc:sldMk cId="3111369198" sldId="2147469610"/>
            <ac:cxnSpMk id="62" creationId="{C8BE478B-7459-70BA-A980-E0F87B62FFB8}"/>
          </ac:cxnSpMkLst>
        </pc:cxnChg>
        <pc:cxnChg chg="mod">
          <ac:chgData name="Erik Lucht" userId="b41548b1-1ab6-4a14-9907-30dc00fe7186" providerId="ADAL" clId="{DBF5CD0F-C8AB-4525-AD8B-FB4B6B26B2BD}" dt="2023-03-01T16:21:08.305" v="121" actId="1076"/>
          <ac:cxnSpMkLst>
            <pc:docMk/>
            <pc:sldMk cId="3111369198" sldId="2147469610"/>
            <ac:cxnSpMk id="76" creationId="{10B402E8-EA87-421F-5708-800B081E5E76}"/>
          </ac:cxnSpMkLst>
        </pc:cxnChg>
        <pc:cxnChg chg="add mod">
          <ac:chgData name="Erik Lucht" userId="b41548b1-1ab6-4a14-9907-30dc00fe7186" providerId="ADAL" clId="{DBF5CD0F-C8AB-4525-AD8B-FB4B6B26B2BD}" dt="2023-03-01T16:14:41.233" v="18" actId="14100"/>
          <ac:cxnSpMkLst>
            <pc:docMk/>
            <pc:sldMk cId="3111369198" sldId="2147469610"/>
            <ac:cxnSpMk id="83" creationId="{FEB98597-B6BB-0937-9393-4211CCC8512E}"/>
          </ac:cxnSpMkLst>
        </pc:cxnChg>
        <pc:cxnChg chg="mod">
          <ac:chgData name="Erik Lucht" userId="b41548b1-1ab6-4a14-9907-30dc00fe7186" providerId="ADAL" clId="{DBF5CD0F-C8AB-4525-AD8B-FB4B6B26B2BD}" dt="2023-03-01T16:19:51.979" v="109" actId="14100"/>
          <ac:cxnSpMkLst>
            <pc:docMk/>
            <pc:sldMk cId="3111369198" sldId="2147469610"/>
            <ac:cxnSpMk id="86" creationId="{83E1016F-217B-4942-88DC-2DCA699A7991}"/>
          </ac:cxnSpMkLst>
        </pc:cxnChg>
        <pc:cxnChg chg="mod">
          <ac:chgData name="Erik Lucht" userId="b41548b1-1ab6-4a14-9907-30dc00fe7186" providerId="ADAL" clId="{DBF5CD0F-C8AB-4525-AD8B-FB4B6B26B2BD}" dt="2023-03-01T16:21:54.759" v="146" actId="1076"/>
          <ac:cxnSpMkLst>
            <pc:docMk/>
            <pc:sldMk cId="3111369198" sldId="2147469610"/>
            <ac:cxnSpMk id="150" creationId="{1E5AF956-42E9-4A23-9EE8-C3DE2314BA2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9D626-F2D3-4370-949D-C17BEB267B73}"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0538A-A8C1-472D-AD5A-02B9F84D9F3F}" type="slidenum">
              <a:rPr lang="en-US" smtClean="0"/>
              <a:t>‹#›</a:t>
            </a:fld>
            <a:endParaRPr lang="en-US"/>
          </a:p>
        </p:txBody>
      </p:sp>
    </p:spTree>
    <p:extLst>
      <p:ext uri="{BB962C8B-B14F-4D97-AF65-F5344CB8AC3E}">
        <p14:creationId xmlns:p14="http://schemas.microsoft.com/office/powerpoint/2010/main" val="65194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earn.microsoft.com/en-us/azure/cognitive-services/speech-service/ingestion-clien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0238" marR="0" lvl="0" indent="0" algn="l" defTabSz="914102" rtl="0" eaLnBrk="1" fontAlgn="auto" latinLnBrk="0" hangingPunct="1">
              <a:lnSpc>
                <a:spcPct val="100000"/>
              </a:lnSpc>
              <a:spcBef>
                <a:spcPts val="1800"/>
              </a:spcBef>
              <a:spcAft>
                <a:spcPts val="120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Azure </a:t>
            </a:r>
            <a:r>
              <a:rPr kumimoji="0" lang="en-US" sz="1200" b="0" i="0" u="none" strike="noStrike" kern="1200" cap="none" spc="0" normalizeH="0" baseline="0" noProof="0" dirty="0" err="1">
                <a:ln>
                  <a:noFill/>
                </a:ln>
                <a:solidFill>
                  <a:prstClr val="white"/>
                </a:solidFill>
                <a:effectLst/>
                <a:uLnTx/>
                <a:uFillTx/>
                <a:latin typeface="Segoe UI Semibold" panose="020B0702040204020203" pitchFamily="34" charset="0"/>
                <a:ea typeface="+mn-ea"/>
                <a:cs typeface="Segoe UI Semibold" panose="020B0702040204020203" pitchFamily="34" charset="0"/>
              </a:rPr>
              <a:t>OpenAI</a:t>
            </a:r>
            <a:r>
              <a:rPr kumimoji="0" lang="en-US" sz="1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 Service allows us to extract rich insights from customer conversation in the contact center. To achieve this, calls between an agent and a customer are recorded and stored in Azure Storage. From here, our Speech API with Speech to Text converts the audio into written text. For this, our Batch Ingestion client can be used: </a:t>
            </a:r>
            <a:r>
              <a:rPr lang="en-US" dirty="0">
                <a:hlinkClick r:id="rId3"/>
              </a:rPr>
              <a:t>Ingestion Client - Speech service - Azure Cognitive Services | Microsoft Learn</a:t>
            </a:r>
            <a:r>
              <a:rPr kumimoji="0" lang="en-US" sz="1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 . As a next step, the output is fed into Azure </a:t>
            </a:r>
            <a:r>
              <a:rPr kumimoji="0" lang="en-US" sz="1200" b="0" i="0" u="none" strike="noStrike" kern="1200" cap="none" spc="0" normalizeH="0" baseline="0" noProof="0" dirty="0" err="1">
                <a:ln>
                  <a:noFill/>
                </a:ln>
                <a:solidFill>
                  <a:prstClr val="white"/>
                </a:solidFill>
                <a:effectLst/>
                <a:uLnTx/>
                <a:uFillTx/>
                <a:latin typeface="Segoe UI Semibold" panose="020B0702040204020203" pitchFamily="34" charset="0"/>
                <a:ea typeface="+mn-ea"/>
                <a:cs typeface="Segoe UI Semibold" panose="020B0702040204020203" pitchFamily="34" charset="0"/>
              </a:rPr>
              <a:t>OpenAI</a:t>
            </a:r>
            <a:r>
              <a:rPr kumimoji="0" lang="en-US" sz="1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 Service, where summarization and information extraction happens. Typically, agents take multiple minutes to manually write down this data, but here, it is fully automated, which saves the agents a few minutes per call. This output can then be fed into </a:t>
            </a:r>
            <a:r>
              <a:rPr kumimoji="0" lang="en-US" sz="1200" b="0" i="0" u="none" strike="noStrike" kern="1200" cap="none" spc="0" normalizeH="0" baseline="0" noProof="0" dirty="0" err="1">
                <a:ln>
                  <a:noFill/>
                </a:ln>
                <a:solidFill>
                  <a:prstClr val="white"/>
                </a:solidFill>
                <a:effectLst/>
                <a:uLnTx/>
                <a:uFillTx/>
                <a:latin typeface="Segoe UI Semibold" panose="020B0702040204020203" pitchFamily="34" charset="0"/>
                <a:ea typeface="+mn-ea"/>
                <a:cs typeface="Segoe UI Semibold" panose="020B0702040204020203" pitchFamily="34" charset="0"/>
              </a:rPr>
              <a:t>PowerBI</a:t>
            </a:r>
            <a:r>
              <a:rPr kumimoji="0" lang="en-US" sz="1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 for near real-time insights, so operators can understand what is happening in the contact center. Furthermore, this information can be stored in the CRM so agents have a rich view of why a customer called in the past and are able to solve problems quicker.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216B2B-2D03-4ED2-B41B-84BCB60EFCA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396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25753652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8699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5671-2BAB-496E-A124-8C3A9EB204E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1C884DE-0FC3-4FDC-9039-A81BDEAC5A03}"/>
              </a:ext>
            </a:extLst>
          </p:cNvPr>
          <p:cNvSpPr>
            <a:spLocks noGrp="1"/>
          </p:cNvSpPr>
          <p:nvPr>
            <p:ph sz="quarter" idx="10"/>
          </p:nvPr>
        </p:nvSpPr>
        <p:spPr>
          <a:xfrm>
            <a:off x="426424" y="1674525"/>
            <a:ext cx="1828800" cy="914400"/>
          </a:xfrm>
        </p:spPr>
        <p:txBody>
          <a:bodyPr/>
          <a:lstStyle/>
          <a:p>
            <a:pPr lvl="0"/>
            <a:endParaRPr lang="en-US"/>
          </a:p>
        </p:txBody>
      </p:sp>
      <p:sp>
        <p:nvSpPr>
          <p:cNvPr id="6" name="Content Placeholder 5">
            <a:extLst>
              <a:ext uri="{FF2B5EF4-FFF2-40B4-BE49-F238E27FC236}">
                <a16:creationId xmlns:a16="http://schemas.microsoft.com/office/drawing/2014/main" id="{72416673-8A15-4CB5-A7BF-12114C3588E8}"/>
              </a:ext>
            </a:extLst>
          </p:cNvPr>
          <p:cNvSpPr>
            <a:spLocks noGrp="1"/>
          </p:cNvSpPr>
          <p:nvPr>
            <p:ph sz="quarter" idx="11"/>
          </p:nvPr>
        </p:nvSpPr>
        <p:spPr>
          <a:xfrm>
            <a:off x="426424" y="3354676"/>
            <a:ext cx="1828800" cy="914400"/>
          </a:xfrm>
        </p:spPr>
        <p:txBody>
          <a:bodyPr/>
          <a:lstStyle/>
          <a:p>
            <a:pPr lvl="0"/>
            <a:endParaRPr lang="en-US"/>
          </a:p>
        </p:txBody>
      </p:sp>
    </p:spTree>
    <p:extLst>
      <p:ext uri="{BB962C8B-B14F-4D97-AF65-F5344CB8AC3E}">
        <p14:creationId xmlns:p14="http://schemas.microsoft.com/office/powerpoint/2010/main" val="424547599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9093-FA5F-4E5F-B29D-DD6B995B0C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44CFD9-1F0F-425A-93D6-7B6DA3FB7C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C345EA-7765-4791-BD65-A2406CF8F2D1}"/>
              </a:ext>
            </a:extLst>
          </p:cNvPr>
          <p:cNvSpPr>
            <a:spLocks noGrp="1"/>
          </p:cNvSpPr>
          <p:nvPr>
            <p:ph type="dt" sz="half" idx="10"/>
          </p:nvPr>
        </p:nvSpPr>
        <p:spPr/>
        <p:txBody>
          <a:bodyPr/>
          <a:lstStyle/>
          <a:p>
            <a:fld id="{19C0A5A4-8D0A-4F80-B546-6BF391CFF993}" type="datetimeFigureOut">
              <a:rPr lang="en-GB" smtClean="0"/>
              <a:t>23/02/2023</a:t>
            </a:fld>
            <a:endParaRPr lang="en-GB"/>
          </a:p>
        </p:txBody>
      </p:sp>
      <p:sp>
        <p:nvSpPr>
          <p:cNvPr id="5" name="Footer Placeholder 4">
            <a:extLst>
              <a:ext uri="{FF2B5EF4-FFF2-40B4-BE49-F238E27FC236}">
                <a16:creationId xmlns:a16="http://schemas.microsoft.com/office/drawing/2014/main" id="{E09D3154-503A-431A-A82D-0443795128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32B963-82B4-440E-9596-4DC1B2BC9D09}"/>
              </a:ext>
            </a:extLst>
          </p:cNvPr>
          <p:cNvSpPr>
            <a:spLocks noGrp="1"/>
          </p:cNvSpPr>
          <p:nvPr>
            <p:ph type="sldNum" sz="quarter" idx="12"/>
          </p:nvPr>
        </p:nvSpPr>
        <p:spPr/>
        <p:txBody>
          <a:bodyPr/>
          <a:lstStyle/>
          <a:p>
            <a:fld id="{B287789A-14CD-4199-917A-B0DD59122585}" type="slidenum">
              <a:rPr lang="en-GB" smtClean="0"/>
              <a:t>‹#›</a:t>
            </a:fld>
            <a:endParaRPr lang="en-GB"/>
          </a:p>
        </p:txBody>
      </p:sp>
    </p:spTree>
    <p:extLst>
      <p:ext uri="{BB962C8B-B14F-4D97-AF65-F5344CB8AC3E}">
        <p14:creationId xmlns:p14="http://schemas.microsoft.com/office/powerpoint/2010/main" val="16785574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564656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xml"/><Relationship Id="rId16" Type="http://schemas.openxmlformats.org/officeDocument/2006/relationships/image" Target="../media/image17.svg"/><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7E83984-F417-4039-826F-1685814DB0C9}"/>
              </a:ext>
            </a:extLst>
          </p:cNvPr>
          <p:cNvSpPr>
            <a:spLocks noGrp="1"/>
          </p:cNvSpPr>
          <p:nvPr>
            <p:ph type="title"/>
          </p:nvPr>
        </p:nvSpPr>
        <p:spPr>
          <a:xfrm>
            <a:off x="1625275" y="568015"/>
            <a:ext cx="9256502" cy="482233"/>
          </a:xfrm>
        </p:spPr>
        <p:txBody>
          <a:bodyPr/>
          <a:lstStyle/>
          <a:p>
            <a:pPr algn="ctr"/>
            <a:r>
              <a:rPr lang="en-US" sz="2800" b="1" dirty="0">
                <a:ln>
                  <a:noFill/>
                </a:ln>
                <a:solidFill>
                  <a:srgbClr val="FFFFFF"/>
                </a:solidFill>
                <a:cs typeface="Segoe UI Semilight" panose="020B0402040204020203" pitchFamily="34" charset="0"/>
              </a:rPr>
              <a:t>WHO/WHDH Chart Data Text Summarization</a:t>
            </a:r>
            <a:endParaRPr lang="en-US" dirty="0"/>
          </a:p>
        </p:txBody>
      </p:sp>
      <p:sp>
        <p:nvSpPr>
          <p:cNvPr id="14" name="Content Placeholder 13">
            <a:extLst>
              <a:ext uri="{FF2B5EF4-FFF2-40B4-BE49-F238E27FC236}">
                <a16:creationId xmlns:a16="http://schemas.microsoft.com/office/drawing/2014/main" id="{16257738-87A4-46C5-9977-3BE8250EBF10}"/>
              </a:ext>
            </a:extLst>
          </p:cNvPr>
          <p:cNvSpPr>
            <a:spLocks noGrp="1"/>
          </p:cNvSpPr>
          <p:nvPr>
            <p:ph sz="quarter" idx="10"/>
          </p:nvPr>
        </p:nvSpPr>
        <p:spPr>
          <a:xfrm>
            <a:off x="3730067" y="1015570"/>
            <a:ext cx="4595116" cy="249299"/>
          </a:xfrm>
        </p:spPr>
        <p:txBody>
          <a:bodyPr/>
          <a:lstStyle/>
          <a:p>
            <a:pPr algn="ctr"/>
            <a:r>
              <a:rPr lang="en-US" sz="1800" spc="-50" dirty="0">
                <a:ln w="3175">
                  <a:noFill/>
                </a:ln>
                <a:solidFill>
                  <a:srgbClr val="FFFFFF"/>
                </a:solidFill>
                <a:cs typeface="Segoe UI" pitchFamily="34" charset="0"/>
              </a:rPr>
              <a:t>Extract Insights from Data for Visually Impaired</a:t>
            </a:r>
            <a:endParaRPr lang="en-US" sz="2800" dirty="0"/>
          </a:p>
        </p:txBody>
      </p:sp>
      <p:sp>
        <p:nvSpPr>
          <p:cNvPr id="92" name="TextBox 91">
            <a:extLst>
              <a:ext uri="{FF2B5EF4-FFF2-40B4-BE49-F238E27FC236}">
                <a16:creationId xmlns:a16="http://schemas.microsoft.com/office/drawing/2014/main" id="{C7C7A262-6D46-4408-AE22-294FEC9EA902}"/>
              </a:ext>
              <a:ext uri="{C183D7F6-B498-43B3-948B-1728B52AA6E4}">
                <adec:decorative xmlns:adec="http://schemas.microsoft.com/office/drawing/2017/decorative" val="1"/>
              </a:ext>
            </a:extLst>
          </p:cNvPr>
          <p:cNvSpPr txBox="1"/>
          <p:nvPr/>
        </p:nvSpPr>
        <p:spPr>
          <a:xfrm>
            <a:off x="391939" y="3515325"/>
            <a:ext cx="889227"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Incoming Data Request</a:t>
            </a:r>
            <a:endPar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cxnSp>
        <p:nvCxnSpPr>
          <p:cNvPr id="86" name="Straight Arrow Connector 85">
            <a:extLst>
              <a:ext uri="{FF2B5EF4-FFF2-40B4-BE49-F238E27FC236}">
                <a16:creationId xmlns:a16="http://schemas.microsoft.com/office/drawing/2014/main" id="{83E1016F-217B-4942-88DC-2DCA699A7991}"/>
              </a:ext>
              <a:ext uri="{C183D7F6-B498-43B3-948B-1728B52AA6E4}">
                <adec:decorative xmlns:adec="http://schemas.microsoft.com/office/drawing/2017/decorative" val="1"/>
              </a:ext>
            </a:extLst>
          </p:cNvPr>
          <p:cNvCxnSpPr>
            <a:cxnSpLocks/>
          </p:cNvCxnSpPr>
          <p:nvPr/>
        </p:nvCxnSpPr>
        <p:spPr>
          <a:xfrm>
            <a:off x="4779029" y="3651055"/>
            <a:ext cx="2227243" cy="0"/>
          </a:xfrm>
          <a:prstGeom prst="straightConnector1">
            <a:avLst/>
          </a:prstGeom>
          <a:ln w="127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064724C-A09C-41D7-9555-9D1E0A14CBE6}"/>
              </a:ext>
              <a:ext uri="{C183D7F6-B498-43B3-948B-1728B52AA6E4}">
                <adec:decorative xmlns:adec="http://schemas.microsoft.com/office/drawing/2017/decorative" val="1"/>
              </a:ext>
            </a:extLst>
          </p:cNvPr>
          <p:cNvGrpSpPr/>
          <p:nvPr/>
        </p:nvGrpSpPr>
        <p:grpSpPr>
          <a:xfrm>
            <a:off x="894328" y="1800167"/>
            <a:ext cx="1327712" cy="1172990"/>
            <a:chOff x="902153" y="1690913"/>
            <a:chExt cx="1327712" cy="1172990"/>
          </a:xfrm>
        </p:grpSpPr>
        <p:sp>
          <p:nvSpPr>
            <p:cNvPr id="87" name="Rectangle 86">
              <a:extLst>
                <a:ext uri="{FF2B5EF4-FFF2-40B4-BE49-F238E27FC236}">
                  <a16:creationId xmlns:a16="http://schemas.microsoft.com/office/drawing/2014/main" id="{67FCAFCA-B31B-4E81-96D9-B2C87EA101A8}"/>
                </a:ext>
                <a:ext uri="{C183D7F6-B498-43B3-948B-1728B52AA6E4}">
                  <adec:decorative xmlns:adec="http://schemas.microsoft.com/office/drawing/2017/decorative" val="1"/>
                </a:ext>
              </a:extLst>
            </p:cNvPr>
            <p:cNvSpPr/>
            <p:nvPr/>
          </p:nvSpPr>
          <p:spPr bwMode="auto">
            <a:xfrm>
              <a:off x="902153" y="2244369"/>
              <a:ext cx="1327712" cy="6195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Light" panose="020F0302020204030204"/>
                  <a:ea typeface="Segoe UI" pitchFamily="34" charset="0"/>
                  <a:cs typeface="Segoe UI" pitchFamily="34" charset="0"/>
                </a:rPr>
                <a:t>Caller</a:t>
              </a:r>
              <a:endParaRPr kumimoji="0" lang="en-CA" sz="1200" b="0" i="0" u="none" strike="noStrike" kern="1200" cap="none" spc="0" normalizeH="0" baseline="0" noProof="0" dirty="0">
                <a:ln>
                  <a:noFill/>
                </a:ln>
                <a:solidFill>
                  <a:srgbClr val="FFFFFF"/>
                </a:solidFill>
                <a:effectLst/>
                <a:uLnTx/>
                <a:uFillTx/>
                <a:latin typeface="Calibri Light" panose="020F0302020204030204"/>
                <a:ea typeface="Segoe UI" pitchFamily="34" charset="0"/>
                <a:cs typeface="Segoe UI" pitchFamily="34" charset="0"/>
              </a:endParaRPr>
            </a:p>
          </p:txBody>
        </p:sp>
        <p:pic>
          <p:nvPicPr>
            <p:cNvPr id="125" name="Graphic 124">
              <a:extLst>
                <a:ext uri="{FF2B5EF4-FFF2-40B4-BE49-F238E27FC236}">
                  <a16:creationId xmlns:a16="http://schemas.microsoft.com/office/drawing/2014/main" id="{37F5D6CB-C74C-4C21-B611-204B73BFEAE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9848" y="1690913"/>
              <a:ext cx="666709" cy="666709"/>
            </a:xfrm>
            <a:prstGeom prst="rect">
              <a:avLst/>
            </a:prstGeom>
          </p:spPr>
        </p:pic>
        <p:pic>
          <p:nvPicPr>
            <p:cNvPr id="78" name="Graphic 77">
              <a:extLst>
                <a:ext uri="{FF2B5EF4-FFF2-40B4-BE49-F238E27FC236}">
                  <a16:creationId xmlns:a16="http://schemas.microsoft.com/office/drawing/2014/main" id="{753FE11D-B705-46C4-BC8F-B16E176198F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70713" y="1914735"/>
              <a:ext cx="667295" cy="667295"/>
            </a:xfrm>
            <a:prstGeom prst="rect">
              <a:avLst/>
            </a:prstGeom>
          </p:spPr>
        </p:pic>
      </p:grpSp>
      <p:grpSp>
        <p:nvGrpSpPr>
          <p:cNvPr id="79" name="Group 78">
            <a:extLst>
              <a:ext uri="{FF2B5EF4-FFF2-40B4-BE49-F238E27FC236}">
                <a16:creationId xmlns:a16="http://schemas.microsoft.com/office/drawing/2014/main" id="{398D0099-F592-47D5-981A-5FB08BDA88D8}"/>
              </a:ext>
              <a:ext uri="{C183D7F6-B498-43B3-948B-1728B52AA6E4}">
                <adec:decorative xmlns:adec="http://schemas.microsoft.com/office/drawing/2017/decorative" val="1"/>
              </a:ext>
            </a:extLst>
          </p:cNvPr>
          <p:cNvGrpSpPr/>
          <p:nvPr/>
        </p:nvGrpSpPr>
        <p:grpSpPr>
          <a:xfrm>
            <a:off x="2797554" y="3416527"/>
            <a:ext cx="797013" cy="826904"/>
            <a:chOff x="1077709" y="4641621"/>
            <a:chExt cx="797013" cy="826904"/>
          </a:xfrm>
        </p:grpSpPr>
        <p:grpSp>
          <p:nvGrpSpPr>
            <p:cNvPr id="80" name="server 2" descr="server">
              <a:extLst>
                <a:ext uri="{FF2B5EF4-FFF2-40B4-BE49-F238E27FC236}">
                  <a16:creationId xmlns:a16="http://schemas.microsoft.com/office/drawing/2014/main" id="{941E260C-9B08-42D8-ADB3-EE099BE65B0B}"/>
                </a:ext>
              </a:extLst>
            </p:cNvPr>
            <p:cNvGrpSpPr>
              <a:grpSpLocks noChangeAspect="1"/>
            </p:cNvGrpSpPr>
            <p:nvPr/>
          </p:nvGrpSpPr>
          <p:grpSpPr bwMode="auto">
            <a:xfrm>
              <a:off x="1260485" y="4641621"/>
              <a:ext cx="431460" cy="384176"/>
              <a:chOff x="1608" y="1359"/>
              <a:chExt cx="292" cy="260"/>
            </a:xfrm>
          </p:grpSpPr>
          <p:sp>
            <p:nvSpPr>
              <p:cNvPr id="93" name="AutoShape 11">
                <a:extLst>
                  <a:ext uri="{FF2B5EF4-FFF2-40B4-BE49-F238E27FC236}">
                    <a16:creationId xmlns:a16="http://schemas.microsoft.com/office/drawing/2014/main" id="{B93FC11F-39C9-4F24-8170-937B071CD9FB}"/>
                  </a:ext>
                  <a:ext uri="{C183D7F6-B498-43B3-948B-1728B52AA6E4}">
                    <adec:decorative xmlns:adec="http://schemas.microsoft.com/office/drawing/2017/decorative" val="1"/>
                  </a:ext>
                </a:extLst>
              </p:cNvPr>
              <p:cNvSpPr>
                <a:spLocks noChangeAspect="1" noChangeArrowheads="1" noTextEdit="1"/>
              </p:cNvSpPr>
              <p:nvPr/>
            </p:nvSpPr>
            <p:spPr bwMode="auto">
              <a:xfrm>
                <a:off x="1608" y="1359"/>
                <a:ext cx="29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1" name="Rectangle 13">
                <a:extLst>
                  <a:ext uri="{FF2B5EF4-FFF2-40B4-BE49-F238E27FC236}">
                    <a16:creationId xmlns:a16="http://schemas.microsoft.com/office/drawing/2014/main" id="{9D6A0234-1D6F-4476-9BC3-8A1FB93E1559}"/>
                  </a:ext>
                  <a:ext uri="{C183D7F6-B498-43B3-948B-1728B52AA6E4}">
                    <adec:decorative xmlns:adec="http://schemas.microsoft.com/office/drawing/2017/decorative" val="1"/>
                  </a:ext>
                </a:extLst>
              </p:cNvPr>
              <p:cNvSpPr>
                <a:spLocks noChangeArrowheads="1"/>
              </p:cNvSpPr>
              <p:nvPr/>
            </p:nvSpPr>
            <p:spPr bwMode="auto">
              <a:xfrm>
                <a:off x="1608" y="1359"/>
                <a:ext cx="64" cy="2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3" name="Rectangle 14">
                <a:extLst>
                  <a:ext uri="{FF2B5EF4-FFF2-40B4-BE49-F238E27FC236}">
                    <a16:creationId xmlns:a16="http://schemas.microsoft.com/office/drawing/2014/main" id="{88737AE5-1C0F-412C-9DCF-7AE2A52509A1}"/>
                  </a:ext>
                  <a:ext uri="{C183D7F6-B498-43B3-948B-1728B52AA6E4}">
                    <adec:decorative xmlns:adec="http://schemas.microsoft.com/office/drawing/2017/decorative" val="1"/>
                  </a:ext>
                </a:extLst>
              </p:cNvPr>
              <p:cNvSpPr>
                <a:spLocks noChangeArrowheads="1"/>
              </p:cNvSpPr>
              <p:nvPr/>
            </p:nvSpPr>
            <p:spPr bwMode="auto">
              <a:xfrm>
                <a:off x="1633" y="1586"/>
                <a:ext cx="15" cy="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4" name="Rectangle 15">
                <a:extLst>
                  <a:ext uri="{FF2B5EF4-FFF2-40B4-BE49-F238E27FC236}">
                    <a16:creationId xmlns:a16="http://schemas.microsoft.com/office/drawing/2014/main" id="{FD02E755-AAB7-4643-976A-D68371DCE6F5}"/>
                  </a:ext>
                  <a:ext uri="{C183D7F6-B498-43B3-948B-1728B52AA6E4}">
                    <adec:decorative xmlns:adec="http://schemas.microsoft.com/office/drawing/2017/decorative" val="1"/>
                  </a:ext>
                </a:extLst>
              </p:cNvPr>
              <p:cNvSpPr>
                <a:spLocks noChangeArrowheads="1"/>
              </p:cNvSpPr>
              <p:nvPr/>
            </p:nvSpPr>
            <p:spPr bwMode="auto">
              <a:xfrm>
                <a:off x="1683" y="1359"/>
                <a:ext cx="65" cy="2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8" name="Rectangle 16">
                <a:extLst>
                  <a:ext uri="{FF2B5EF4-FFF2-40B4-BE49-F238E27FC236}">
                    <a16:creationId xmlns:a16="http://schemas.microsoft.com/office/drawing/2014/main" id="{CDEEE934-2531-41A1-8FB9-2594C97367DA}"/>
                  </a:ext>
                  <a:ext uri="{C183D7F6-B498-43B3-948B-1728B52AA6E4}">
                    <adec:decorative xmlns:adec="http://schemas.microsoft.com/office/drawing/2017/decorative" val="1"/>
                  </a:ext>
                </a:extLst>
              </p:cNvPr>
              <p:cNvSpPr>
                <a:spLocks noChangeArrowheads="1"/>
              </p:cNvSpPr>
              <p:nvPr/>
            </p:nvSpPr>
            <p:spPr bwMode="auto">
              <a:xfrm>
                <a:off x="1709" y="1586"/>
                <a:ext cx="14" cy="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0" name="Rectangle 17">
                <a:extLst>
                  <a:ext uri="{FF2B5EF4-FFF2-40B4-BE49-F238E27FC236}">
                    <a16:creationId xmlns:a16="http://schemas.microsoft.com/office/drawing/2014/main" id="{3C119290-5437-4DD4-88C5-178C4E9A4DEE}"/>
                  </a:ext>
                  <a:ext uri="{C183D7F6-B498-43B3-948B-1728B52AA6E4}">
                    <adec:decorative xmlns:adec="http://schemas.microsoft.com/office/drawing/2017/decorative" val="1"/>
                  </a:ext>
                </a:extLst>
              </p:cNvPr>
              <p:cNvSpPr>
                <a:spLocks noChangeArrowheads="1"/>
              </p:cNvSpPr>
              <p:nvPr/>
            </p:nvSpPr>
            <p:spPr bwMode="auto">
              <a:xfrm>
                <a:off x="1760" y="1359"/>
                <a:ext cx="64" cy="2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1" name="Rectangle 18">
                <a:extLst>
                  <a:ext uri="{FF2B5EF4-FFF2-40B4-BE49-F238E27FC236}">
                    <a16:creationId xmlns:a16="http://schemas.microsoft.com/office/drawing/2014/main" id="{292A9ED3-B5D4-4F89-991C-0E0F95A08DEF}"/>
                  </a:ext>
                  <a:ext uri="{C183D7F6-B498-43B3-948B-1728B52AA6E4}">
                    <adec:decorative xmlns:adec="http://schemas.microsoft.com/office/drawing/2017/decorative" val="1"/>
                  </a:ext>
                </a:extLst>
              </p:cNvPr>
              <p:cNvSpPr>
                <a:spLocks noChangeArrowheads="1"/>
              </p:cNvSpPr>
              <p:nvPr/>
            </p:nvSpPr>
            <p:spPr bwMode="auto">
              <a:xfrm>
                <a:off x="1784" y="1586"/>
                <a:ext cx="14" cy="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8" name="Rectangle 19">
                <a:extLst>
                  <a:ext uri="{FF2B5EF4-FFF2-40B4-BE49-F238E27FC236}">
                    <a16:creationId xmlns:a16="http://schemas.microsoft.com/office/drawing/2014/main" id="{7D360280-EE00-456E-AD44-4486652D0036}"/>
                  </a:ext>
                  <a:ext uri="{C183D7F6-B498-43B3-948B-1728B52AA6E4}">
                    <adec:decorative xmlns:adec="http://schemas.microsoft.com/office/drawing/2017/decorative" val="1"/>
                  </a:ext>
                </a:extLst>
              </p:cNvPr>
              <p:cNvSpPr>
                <a:spLocks noChangeArrowheads="1"/>
              </p:cNvSpPr>
              <p:nvPr/>
            </p:nvSpPr>
            <p:spPr bwMode="auto">
              <a:xfrm>
                <a:off x="1835" y="1359"/>
                <a:ext cx="64" cy="2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9" name="Rectangle 20">
                <a:extLst>
                  <a:ext uri="{FF2B5EF4-FFF2-40B4-BE49-F238E27FC236}">
                    <a16:creationId xmlns:a16="http://schemas.microsoft.com/office/drawing/2014/main" id="{F7859FAF-2536-45CC-91AD-CEC58BE65786}"/>
                  </a:ext>
                  <a:ext uri="{C183D7F6-B498-43B3-948B-1728B52AA6E4}">
                    <adec:decorative xmlns:adec="http://schemas.microsoft.com/office/drawing/2017/decorative" val="1"/>
                  </a:ext>
                </a:extLst>
              </p:cNvPr>
              <p:cNvSpPr>
                <a:spLocks noChangeArrowheads="1"/>
              </p:cNvSpPr>
              <p:nvPr/>
            </p:nvSpPr>
            <p:spPr bwMode="auto">
              <a:xfrm>
                <a:off x="1860" y="1586"/>
                <a:ext cx="14" cy="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0" name="Rectangle 21">
                <a:extLst>
                  <a:ext uri="{FF2B5EF4-FFF2-40B4-BE49-F238E27FC236}">
                    <a16:creationId xmlns:a16="http://schemas.microsoft.com/office/drawing/2014/main" id="{556C0DE7-BE61-45EA-A8C7-A37E8F999CAB}"/>
                  </a:ext>
                  <a:ext uri="{C183D7F6-B498-43B3-948B-1728B52AA6E4}">
                    <adec:decorative xmlns:adec="http://schemas.microsoft.com/office/drawing/2017/decorative" val="1"/>
                  </a:ext>
                </a:extLst>
              </p:cNvPr>
              <p:cNvSpPr>
                <a:spLocks noChangeArrowheads="1"/>
              </p:cNvSpPr>
              <p:nvPr/>
            </p:nvSpPr>
            <p:spPr bwMode="auto">
              <a:xfrm>
                <a:off x="1633" y="1554"/>
                <a:ext cx="1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1" name="Rectangle 22">
                <a:extLst>
                  <a:ext uri="{FF2B5EF4-FFF2-40B4-BE49-F238E27FC236}">
                    <a16:creationId xmlns:a16="http://schemas.microsoft.com/office/drawing/2014/main" id="{7295EE22-1789-45CB-8477-86F12D4B3126}"/>
                  </a:ext>
                  <a:ext uri="{C183D7F6-B498-43B3-948B-1728B52AA6E4}">
                    <adec:decorative xmlns:adec="http://schemas.microsoft.com/office/drawing/2017/decorative" val="1"/>
                  </a:ext>
                </a:extLst>
              </p:cNvPr>
              <p:cNvSpPr>
                <a:spLocks noChangeArrowheads="1"/>
              </p:cNvSpPr>
              <p:nvPr/>
            </p:nvSpPr>
            <p:spPr bwMode="auto">
              <a:xfrm>
                <a:off x="1709" y="155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2" name="Rectangle 23">
                <a:extLst>
                  <a:ext uri="{FF2B5EF4-FFF2-40B4-BE49-F238E27FC236}">
                    <a16:creationId xmlns:a16="http://schemas.microsoft.com/office/drawing/2014/main" id="{37205877-CE15-4E8F-A5B2-5F8248E651A7}"/>
                  </a:ext>
                  <a:ext uri="{C183D7F6-B498-43B3-948B-1728B52AA6E4}">
                    <adec:decorative xmlns:adec="http://schemas.microsoft.com/office/drawing/2017/decorative" val="1"/>
                  </a:ext>
                </a:extLst>
              </p:cNvPr>
              <p:cNvSpPr>
                <a:spLocks noChangeArrowheads="1"/>
              </p:cNvSpPr>
              <p:nvPr/>
            </p:nvSpPr>
            <p:spPr bwMode="auto">
              <a:xfrm>
                <a:off x="1784" y="155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3" name="Rectangle 24">
                <a:extLst>
                  <a:ext uri="{FF2B5EF4-FFF2-40B4-BE49-F238E27FC236}">
                    <a16:creationId xmlns:a16="http://schemas.microsoft.com/office/drawing/2014/main" id="{EDB8C30D-B6E1-4EB9-B8D2-241028EE0CD4}"/>
                  </a:ext>
                  <a:ext uri="{C183D7F6-B498-43B3-948B-1728B52AA6E4}">
                    <adec:decorative xmlns:adec="http://schemas.microsoft.com/office/drawing/2017/decorative" val="1"/>
                  </a:ext>
                </a:extLst>
              </p:cNvPr>
              <p:cNvSpPr>
                <a:spLocks noChangeArrowheads="1"/>
              </p:cNvSpPr>
              <p:nvPr/>
            </p:nvSpPr>
            <p:spPr bwMode="auto">
              <a:xfrm>
                <a:off x="1860" y="155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1" name="TextBox 90">
              <a:extLst>
                <a:ext uri="{FF2B5EF4-FFF2-40B4-BE49-F238E27FC236}">
                  <a16:creationId xmlns:a16="http://schemas.microsoft.com/office/drawing/2014/main" id="{CE2E3494-1595-4605-A429-104817AEF138}"/>
                </a:ext>
                <a:ext uri="{C183D7F6-B498-43B3-948B-1728B52AA6E4}">
                  <adec:decorative xmlns:adec="http://schemas.microsoft.com/office/drawing/2017/decorative" val="1"/>
                </a:ext>
              </a:extLst>
            </p:cNvPr>
            <p:cNvSpPr txBox="1"/>
            <p:nvPr/>
          </p:nvSpPr>
          <p:spPr>
            <a:xfrm>
              <a:off x="1077709" y="5068415"/>
              <a:ext cx="797013"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rPr>
                <a:t>Telephony</a:t>
              </a:r>
              <a:br>
                <a:rPr kumimoji="0" lang="en-CA" sz="1000" b="0" i="0" u="none" strike="noStrike" kern="1200" cap="none" spc="0" normalizeH="0" baseline="0" noProof="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rPr>
              </a:br>
              <a:r>
                <a:rPr kumimoji="0" lang="en-CA" sz="1000" b="0" i="0" u="none" strike="noStrike" kern="1200" cap="none" spc="0" normalizeH="0" baseline="0" noProof="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rPr>
                <a:t>Server</a:t>
              </a:r>
              <a:endParaRPr kumimoji="0" lang="en-US" sz="1000" b="0" i="0" u="none" strike="noStrike" kern="1200" cap="none" spc="0" normalizeH="0" baseline="0" noProof="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grpSp>
      <p:sp>
        <p:nvSpPr>
          <p:cNvPr id="141" name="TextBox 140">
            <a:extLst>
              <a:ext uri="{FF2B5EF4-FFF2-40B4-BE49-F238E27FC236}">
                <a16:creationId xmlns:a16="http://schemas.microsoft.com/office/drawing/2014/main" id="{A049FF17-1AA8-4BF9-AE3D-2B813B29AC2E}"/>
              </a:ext>
              <a:ext uri="{C183D7F6-B498-43B3-948B-1728B52AA6E4}">
                <adec:decorative xmlns:adec="http://schemas.microsoft.com/office/drawing/2017/decorative" val="1"/>
              </a:ext>
            </a:extLst>
          </p:cNvPr>
          <p:cNvSpPr txBox="1"/>
          <p:nvPr/>
        </p:nvSpPr>
        <p:spPr>
          <a:xfrm>
            <a:off x="4074542" y="3837155"/>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rPr>
              <a:t>Azure</a:t>
            </a:r>
            <a:br>
              <a:rPr kumimoji="0" lang="en-US" sz="1000" b="0" i="0" u="none" strike="noStrike" kern="1200" cap="none" spc="0" normalizeH="0" baseline="0" noProof="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rPr>
            </a:br>
            <a:r>
              <a:rPr kumimoji="0" lang="en-US" sz="1000" b="0" i="0" u="none" strike="noStrike" kern="1200" cap="none" spc="0" normalizeH="0" baseline="0" noProof="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rPr>
              <a:t>Storage</a:t>
            </a:r>
          </a:p>
        </p:txBody>
      </p:sp>
      <p:cxnSp>
        <p:nvCxnSpPr>
          <p:cNvPr id="150" name="Connector: Elbow 149">
            <a:extLst>
              <a:ext uri="{FF2B5EF4-FFF2-40B4-BE49-F238E27FC236}">
                <a16:creationId xmlns:a16="http://schemas.microsoft.com/office/drawing/2014/main" id="{1E5AF956-42E9-4A23-9EE8-C3DE2314BA2B}"/>
              </a:ext>
              <a:ext uri="{C183D7F6-B498-43B3-948B-1728B52AA6E4}">
                <adec:decorative xmlns:adec="http://schemas.microsoft.com/office/drawing/2017/decorative" val="1"/>
              </a:ext>
            </a:extLst>
          </p:cNvPr>
          <p:cNvCxnSpPr>
            <a:cxnSpLocks/>
            <a:stCxn id="78" idx="3"/>
            <a:endCxn id="93" idx="0"/>
          </p:cNvCxnSpPr>
          <p:nvPr/>
        </p:nvCxnSpPr>
        <p:spPr>
          <a:xfrm>
            <a:off x="2030183" y="2357637"/>
            <a:ext cx="1165877" cy="1058890"/>
          </a:xfrm>
          <a:prstGeom prst="bentConnector2">
            <a:avLst/>
          </a:prstGeom>
          <a:ln w="12700">
            <a:solidFill>
              <a:schemeClr val="bg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F58341B0-012D-4A1B-B916-E9D2FEC87593}"/>
              </a:ext>
              <a:ext uri="{C183D7F6-B498-43B3-948B-1728B52AA6E4}">
                <adec:decorative xmlns:adec="http://schemas.microsoft.com/office/drawing/2017/decorative" val="1"/>
              </a:ext>
            </a:extLst>
          </p:cNvPr>
          <p:cNvCxnSpPr>
            <a:cxnSpLocks/>
            <a:stCxn id="141" idx="2"/>
            <a:endCxn id="8" idx="3"/>
          </p:cNvCxnSpPr>
          <p:nvPr/>
        </p:nvCxnSpPr>
        <p:spPr>
          <a:xfrm rot="5400000">
            <a:off x="2893465" y="3529752"/>
            <a:ext cx="793525" cy="2208550"/>
          </a:xfrm>
          <a:prstGeom prst="bentConnector2">
            <a:avLst/>
          </a:prstGeom>
          <a:ln w="12700">
            <a:solidFill>
              <a:schemeClr val="bg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6051A74F-56E9-4CAF-8752-25745495A25D}"/>
              </a:ext>
              <a:ext uri="{C183D7F6-B498-43B3-948B-1728B52AA6E4}">
                <adec:decorative xmlns:adec="http://schemas.microsoft.com/office/drawing/2017/decorative" val="1"/>
              </a:ext>
            </a:extLst>
          </p:cNvPr>
          <p:cNvCxnSpPr>
            <a:cxnSpLocks/>
          </p:cNvCxnSpPr>
          <p:nvPr/>
        </p:nvCxnSpPr>
        <p:spPr>
          <a:xfrm rot="10800000" flipH="1">
            <a:off x="3600302" y="3651055"/>
            <a:ext cx="430042" cy="0"/>
          </a:xfrm>
          <a:prstGeom prst="straightConnector1">
            <a:avLst/>
          </a:prstGeom>
          <a:ln w="127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60A7B6E-AB81-4420-BEE1-1C76BC3C0EC4}"/>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45861" y="3376736"/>
            <a:ext cx="497283" cy="497283"/>
          </a:xfrm>
          <a:prstGeom prst="rect">
            <a:avLst/>
          </a:prstGeom>
        </p:spPr>
      </p:pic>
      <p:sp>
        <p:nvSpPr>
          <p:cNvPr id="68" name="TextBox 67">
            <a:extLst>
              <a:ext uri="{FF2B5EF4-FFF2-40B4-BE49-F238E27FC236}">
                <a16:creationId xmlns:a16="http://schemas.microsoft.com/office/drawing/2014/main" id="{A6F0F362-CBAF-416A-B85C-8F6E3533D01B}"/>
              </a:ext>
              <a:ext uri="{C183D7F6-B498-43B3-948B-1728B52AA6E4}">
                <adec:decorative xmlns:adec="http://schemas.microsoft.com/office/drawing/2017/decorative" val="1"/>
              </a:ext>
            </a:extLst>
          </p:cNvPr>
          <p:cNvSpPr txBox="1"/>
          <p:nvPr/>
        </p:nvSpPr>
        <p:spPr>
          <a:xfrm>
            <a:off x="6740431" y="1943451"/>
            <a:ext cx="193074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Data </a:t>
            </a:r>
            <a:r>
              <a:rPr kumimoji="0" lang="en-CA" sz="10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Summarization Engine</a:t>
            </a:r>
            <a:endPar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pic>
        <p:nvPicPr>
          <p:cNvPr id="2" name="2F358329-2C19-4FBA-B51C-51CE75BE790F">
            <a:extLst>
              <a:ext uri="{FF2B5EF4-FFF2-40B4-BE49-F238E27FC236}">
                <a16:creationId xmlns:a16="http://schemas.microsoft.com/office/drawing/2014/main" id="{AA0340B6-FD00-891C-C203-178A34966EB3}"/>
              </a:ext>
              <a:ext uri="{C183D7F6-B498-43B3-948B-1728B52AA6E4}">
                <adec:decorative xmlns:adec="http://schemas.microsoft.com/office/drawing/2017/decorative" val="1"/>
              </a:ext>
            </a:extLst>
          </p:cNvPr>
          <p:cNvPicPr>
            <a:picLocks noChangeAspect="1" noChangeArrowheads="1"/>
          </p:cNvPicPr>
          <p:nvPr/>
        </p:nvPicPr>
        <p:blipFill rotWithShape="1">
          <a:blip r:embed="rId9">
            <a:extLst>
              <a:ext uri="{96DAC541-7B7A-43D3-8B79-37D633B846F1}">
                <asvg:svgBlip xmlns:asvg="http://schemas.microsoft.com/office/drawing/2016/SVG/main" r:embed="rId10"/>
              </a:ext>
            </a:extLst>
          </a:blip>
          <a:srcRect l="-7183" r="-3331"/>
          <a:stretch/>
        </p:blipFill>
        <p:spPr bwMode="auto">
          <a:xfrm>
            <a:off x="7964654" y="4898661"/>
            <a:ext cx="542266" cy="4940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Graphic 5">
            <a:extLst>
              <a:ext uri="{FF2B5EF4-FFF2-40B4-BE49-F238E27FC236}">
                <a16:creationId xmlns:a16="http://schemas.microsoft.com/office/drawing/2014/main" id="{A0F548EE-0BEB-F77F-ADC3-012D566807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87019" y="4002286"/>
            <a:ext cx="722858" cy="722858"/>
          </a:xfrm>
          <a:prstGeom prst="rect">
            <a:avLst/>
          </a:prstGeom>
        </p:spPr>
      </p:pic>
      <p:sp>
        <p:nvSpPr>
          <p:cNvPr id="8" name="TextBox 7">
            <a:extLst>
              <a:ext uri="{FF2B5EF4-FFF2-40B4-BE49-F238E27FC236}">
                <a16:creationId xmlns:a16="http://schemas.microsoft.com/office/drawing/2014/main" id="{9690DD19-409A-0FF4-D781-7393ACC5695F}"/>
              </a:ext>
            </a:extLst>
          </p:cNvPr>
          <p:cNvSpPr txBox="1"/>
          <p:nvPr/>
        </p:nvSpPr>
        <p:spPr>
          <a:xfrm>
            <a:off x="972238" y="4799957"/>
            <a:ext cx="1213714"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Bot Services</a:t>
            </a:r>
          </a:p>
        </p:txBody>
      </p:sp>
      <p:pic>
        <p:nvPicPr>
          <p:cNvPr id="40" name="Picture 39" descr="Icon&#10;&#10;Description automatically generated">
            <a:extLst>
              <a:ext uri="{FF2B5EF4-FFF2-40B4-BE49-F238E27FC236}">
                <a16:creationId xmlns:a16="http://schemas.microsoft.com/office/drawing/2014/main" id="{F7D034E9-1A88-B799-6E6D-66D0859F5D4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88625" y="5666161"/>
            <a:ext cx="577831" cy="577831"/>
          </a:xfrm>
          <a:prstGeom prst="rect">
            <a:avLst/>
          </a:prstGeom>
        </p:spPr>
      </p:pic>
      <p:pic>
        <p:nvPicPr>
          <p:cNvPr id="42" name="Picture 41" descr="Logo, icon&#10;&#10;Description automatically generated">
            <a:extLst>
              <a:ext uri="{FF2B5EF4-FFF2-40B4-BE49-F238E27FC236}">
                <a16:creationId xmlns:a16="http://schemas.microsoft.com/office/drawing/2014/main" id="{AB37E014-76E9-45BF-B653-49FED41D43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297" y="3246242"/>
            <a:ext cx="773741" cy="773741"/>
          </a:xfrm>
          <a:prstGeom prst="rect">
            <a:avLst/>
          </a:prstGeom>
        </p:spPr>
      </p:pic>
      <p:pic>
        <p:nvPicPr>
          <p:cNvPr id="54" name="Graphic 53">
            <a:extLst>
              <a:ext uri="{FF2B5EF4-FFF2-40B4-BE49-F238E27FC236}">
                <a16:creationId xmlns:a16="http://schemas.microsoft.com/office/drawing/2014/main" id="{45CEF28D-EEBE-06F6-E8D2-23EE97CEBC11}"/>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33853" y="4908122"/>
            <a:ext cx="519753" cy="519753"/>
          </a:xfrm>
          <a:prstGeom prst="rect">
            <a:avLst/>
          </a:prstGeom>
        </p:spPr>
      </p:pic>
      <p:sp>
        <p:nvSpPr>
          <p:cNvPr id="55" name="TextBox 54">
            <a:extLst>
              <a:ext uri="{FF2B5EF4-FFF2-40B4-BE49-F238E27FC236}">
                <a16:creationId xmlns:a16="http://schemas.microsoft.com/office/drawing/2014/main" id="{B9E73733-025D-8DE8-0FFB-C51E0432C341}"/>
              </a:ext>
              <a:ext uri="{C183D7F6-B498-43B3-948B-1728B52AA6E4}">
                <adec:decorative xmlns:adec="http://schemas.microsoft.com/office/drawing/2017/decorative" val="1"/>
              </a:ext>
            </a:extLst>
          </p:cNvPr>
          <p:cNvSpPr txBox="1"/>
          <p:nvPr/>
        </p:nvSpPr>
        <p:spPr>
          <a:xfrm>
            <a:off x="6914398" y="6298380"/>
            <a:ext cx="1197764"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Web Data Source</a:t>
            </a:r>
            <a:endPar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57" name="TextBox 56">
            <a:extLst>
              <a:ext uri="{FF2B5EF4-FFF2-40B4-BE49-F238E27FC236}">
                <a16:creationId xmlns:a16="http://schemas.microsoft.com/office/drawing/2014/main" id="{E2BBE900-1A5D-F9ED-8B23-966B3F54C9F5}"/>
              </a:ext>
              <a:ext uri="{C183D7F6-B498-43B3-948B-1728B52AA6E4}">
                <adec:decorative xmlns:adec="http://schemas.microsoft.com/office/drawing/2017/decorative" val="1"/>
              </a:ext>
            </a:extLst>
          </p:cNvPr>
          <p:cNvSpPr txBox="1"/>
          <p:nvPr/>
        </p:nvSpPr>
        <p:spPr>
          <a:xfrm>
            <a:off x="6563011" y="3960265"/>
            <a:ext cx="1838741"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white"/>
                </a:solidFill>
                <a:latin typeface="Segoe UI Semibold" panose="020B0702040204020203" pitchFamily="34" charset="0"/>
                <a:cs typeface="Segoe UI Semibold" panose="020B0702040204020203" pitchFamily="34" charset="0"/>
              </a:rPr>
              <a:t>Python or C# to execute cognitive services and workflow </a:t>
            </a:r>
            <a:endPar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cxnSp>
        <p:nvCxnSpPr>
          <p:cNvPr id="58" name="Straight Arrow Connector 57">
            <a:extLst>
              <a:ext uri="{FF2B5EF4-FFF2-40B4-BE49-F238E27FC236}">
                <a16:creationId xmlns:a16="http://schemas.microsoft.com/office/drawing/2014/main" id="{0B68750C-2A79-0E43-ACFD-06C2671F0BB1}"/>
              </a:ext>
              <a:ext uri="{C183D7F6-B498-43B3-948B-1728B52AA6E4}">
                <adec:decorative xmlns:adec="http://schemas.microsoft.com/office/drawing/2017/decorative" val="1"/>
              </a:ext>
            </a:extLst>
          </p:cNvPr>
          <p:cNvCxnSpPr>
            <a:cxnSpLocks/>
            <a:stCxn id="57" idx="2"/>
            <a:endCxn id="40" idx="0"/>
          </p:cNvCxnSpPr>
          <p:nvPr/>
        </p:nvCxnSpPr>
        <p:spPr>
          <a:xfrm flipH="1">
            <a:off x="7477541" y="4514263"/>
            <a:ext cx="4841" cy="1151898"/>
          </a:xfrm>
          <a:prstGeom prst="straightConnector1">
            <a:avLst/>
          </a:prstGeom>
          <a:ln w="127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4BEB7DB-AB8C-9414-5A76-D481A8269202}"/>
              </a:ext>
              <a:ext uri="{C183D7F6-B498-43B3-948B-1728B52AA6E4}">
                <adec:decorative xmlns:adec="http://schemas.microsoft.com/office/drawing/2017/decorative" val="1"/>
              </a:ext>
            </a:extLst>
          </p:cNvPr>
          <p:cNvSpPr txBox="1"/>
          <p:nvPr/>
        </p:nvSpPr>
        <p:spPr>
          <a:xfrm>
            <a:off x="1183603" y="6257856"/>
            <a:ext cx="729687"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white"/>
                </a:solidFill>
                <a:latin typeface="Segoe UI Semibold" panose="020B0702040204020203" pitchFamily="34" charset="0"/>
                <a:cs typeface="Segoe UI Semibold" panose="020B0702040204020203" pitchFamily="34" charset="0"/>
              </a:rPr>
              <a:t>Web App</a:t>
            </a:r>
            <a:endPar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67" name="TextBox 66">
            <a:extLst>
              <a:ext uri="{FF2B5EF4-FFF2-40B4-BE49-F238E27FC236}">
                <a16:creationId xmlns:a16="http://schemas.microsoft.com/office/drawing/2014/main" id="{7E5BACB4-BAF4-1236-6A66-CA25D7560928}"/>
              </a:ext>
              <a:ext uri="{C183D7F6-B498-43B3-948B-1728B52AA6E4}">
                <adec:decorative xmlns:adec="http://schemas.microsoft.com/office/drawing/2017/decorative" val="1"/>
              </a:ext>
            </a:extLst>
          </p:cNvPr>
          <p:cNvSpPr txBox="1"/>
          <p:nvPr/>
        </p:nvSpPr>
        <p:spPr>
          <a:xfrm>
            <a:off x="7705802" y="5411543"/>
            <a:ext cx="109245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Azure </a:t>
            </a:r>
            <a:r>
              <a:rPr kumimoji="0" lang="en-US" sz="1000" b="0" i="0" u="none" strike="noStrike" kern="1200" cap="none" spc="0" normalizeH="0" baseline="0" noProof="0" dirty="0" err="1">
                <a:ln>
                  <a:noFill/>
                </a:ln>
                <a:solidFill>
                  <a:prstClr val="white"/>
                </a:solidFill>
                <a:effectLst/>
                <a:uLnTx/>
                <a:uFillTx/>
                <a:latin typeface="Segoe UI Semibold" panose="020B0702040204020203" pitchFamily="34" charset="0"/>
                <a:ea typeface="+mn-ea"/>
                <a:cs typeface="Segoe UI Semibold" panose="020B0702040204020203" pitchFamily="34" charset="0"/>
              </a:rPr>
              <a:t>OpenAI</a:t>
            </a:r>
            <a:br>
              <a:rPr kumimoji="0" lang="en-US"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br>
            <a:r>
              <a:rPr kumimoji="0" lang="en-US"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Service – text summarization of key features</a:t>
            </a:r>
            <a:endPar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pic>
        <p:nvPicPr>
          <p:cNvPr id="75" name="Graphic 74">
            <a:extLst>
              <a:ext uri="{FF2B5EF4-FFF2-40B4-BE49-F238E27FC236}">
                <a16:creationId xmlns:a16="http://schemas.microsoft.com/office/drawing/2014/main" id="{C6F3BA27-518C-BE65-3E98-9AC97BA4E5C0}"/>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926505" y="4924125"/>
            <a:ext cx="519753" cy="519753"/>
          </a:xfrm>
          <a:prstGeom prst="rect">
            <a:avLst/>
          </a:prstGeom>
        </p:spPr>
      </p:pic>
      <p:cxnSp>
        <p:nvCxnSpPr>
          <p:cNvPr id="76" name="Straight Arrow Connector 75">
            <a:extLst>
              <a:ext uri="{FF2B5EF4-FFF2-40B4-BE49-F238E27FC236}">
                <a16:creationId xmlns:a16="http://schemas.microsoft.com/office/drawing/2014/main" id="{10B402E8-EA87-421F-5708-800B081E5E76}"/>
              </a:ext>
              <a:ext uri="{C183D7F6-B498-43B3-948B-1728B52AA6E4}">
                <adec:decorative xmlns:adec="http://schemas.microsoft.com/office/drawing/2017/decorative" val="1"/>
              </a:ext>
            </a:extLst>
          </p:cNvPr>
          <p:cNvCxnSpPr>
            <a:cxnSpLocks/>
          </p:cNvCxnSpPr>
          <p:nvPr/>
        </p:nvCxnSpPr>
        <p:spPr>
          <a:xfrm flipV="1">
            <a:off x="7829265" y="3646576"/>
            <a:ext cx="2521514" cy="13311"/>
          </a:xfrm>
          <a:prstGeom prst="straightConnector1">
            <a:avLst/>
          </a:prstGeom>
          <a:ln w="127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1AB84C-C3EB-2230-8885-AD032AB9CEE8}"/>
              </a:ext>
              <a:ext uri="{C183D7F6-B498-43B3-948B-1728B52AA6E4}">
                <adec:decorative xmlns:adec="http://schemas.microsoft.com/office/drawing/2017/decorative" val="1"/>
              </a:ext>
            </a:extLst>
          </p:cNvPr>
          <p:cNvSpPr txBox="1"/>
          <p:nvPr/>
        </p:nvSpPr>
        <p:spPr>
          <a:xfrm>
            <a:off x="8735873" y="5556710"/>
            <a:ext cx="1082348"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Text-to-Speech</a:t>
            </a:r>
            <a:endPar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pic>
        <p:nvPicPr>
          <p:cNvPr id="82" name="Picture 81" descr="Icon&#10;&#10;Description automatically generated">
            <a:extLst>
              <a:ext uri="{FF2B5EF4-FFF2-40B4-BE49-F238E27FC236}">
                <a16:creationId xmlns:a16="http://schemas.microsoft.com/office/drawing/2014/main" id="{C74450DC-8404-9735-F6E4-B7061EEE96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89756" y="5478443"/>
            <a:ext cx="648976" cy="648976"/>
          </a:xfrm>
          <a:prstGeom prst="rect">
            <a:avLst/>
          </a:prstGeom>
        </p:spPr>
      </p:pic>
      <p:cxnSp>
        <p:nvCxnSpPr>
          <p:cNvPr id="83" name="Connector: Elbow 82">
            <a:extLst>
              <a:ext uri="{FF2B5EF4-FFF2-40B4-BE49-F238E27FC236}">
                <a16:creationId xmlns:a16="http://schemas.microsoft.com/office/drawing/2014/main" id="{FEB98597-B6BB-0937-9393-4211CCC8512E}"/>
              </a:ext>
              <a:ext uri="{C183D7F6-B498-43B3-948B-1728B52AA6E4}">
                <adec:decorative xmlns:adec="http://schemas.microsoft.com/office/drawing/2017/decorative" val="1"/>
              </a:ext>
            </a:extLst>
          </p:cNvPr>
          <p:cNvCxnSpPr>
            <a:cxnSpLocks/>
            <a:stCxn id="141" idx="3"/>
            <a:endCxn id="82" idx="3"/>
          </p:cNvCxnSpPr>
          <p:nvPr/>
        </p:nvCxnSpPr>
        <p:spPr>
          <a:xfrm flipH="1">
            <a:off x="1838732" y="4037210"/>
            <a:ext cx="2875729" cy="1765721"/>
          </a:xfrm>
          <a:prstGeom prst="bentConnector3">
            <a:avLst>
              <a:gd name="adj1" fmla="val -7949"/>
            </a:avLst>
          </a:prstGeom>
          <a:ln w="12700">
            <a:solidFill>
              <a:schemeClr val="bg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B0399CA-A37F-D233-7FF4-97F453F56AA6}"/>
              </a:ext>
              <a:ext uri="{C183D7F6-B498-43B3-948B-1728B52AA6E4}">
                <adec:decorative xmlns:adec="http://schemas.microsoft.com/office/drawing/2017/decorative" val="1"/>
              </a:ext>
            </a:extLst>
          </p:cNvPr>
          <p:cNvSpPr txBox="1"/>
          <p:nvPr/>
        </p:nvSpPr>
        <p:spPr>
          <a:xfrm>
            <a:off x="5997598" y="5543051"/>
            <a:ext cx="1031051"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Speech-</a:t>
            </a:r>
            <a:r>
              <a:rPr kumimoji="0" lang="en-US" sz="1000" b="0" i="0" u="none" strike="noStrike" kern="1200" cap="none" spc="0" normalizeH="0" baseline="0" noProof="0" dirty="0" err="1">
                <a:ln>
                  <a:noFill/>
                </a:ln>
                <a:solidFill>
                  <a:prstClr val="white"/>
                </a:solidFill>
                <a:effectLst/>
                <a:uLnTx/>
                <a:uFillTx/>
                <a:latin typeface="Segoe UI Semibold" panose="020B0702040204020203" pitchFamily="34" charset="0"/>
                <a:ea typeface="+mn-ea"/>
                <a:cs typeface="Segoe UI Semibold" panose="020B0702040204020203" pitchFamily="34" charset="0"/>
              </a:rPr>
              <a:t>toText</a:t>
            </a:r>
            <a:endPar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109" name="Rectangle: Rounded Corners 108">
            <a:extLst>
              <a:ext uri="{FF2B5EF4-FFF2-40B4-BE49-F238E27FC236}">
                <a16:creationId xmlns:a16="http://schemas.microsoft.com/office/drawing/2014/main" id="{DFFF7069-1D26-7018-3882-A4B0430F173A}"/>
              </a:ext>
            </a:extLst>
          </p:cNvPr>
          <p:cNvSpPr/>
          <p:nvPr/>
        </p:nvSpPr>
        <p:spPr bwMode="auto">
          <a:xfrm>
            <a:off x="5559188" y="2543728"/>
            <a:ext cx="4485564" cy="4102732"/>
          </a:xfrm>
          <a:prstGeom prst="roundRect">
            <a:avLst/>
          </a:prstGeom>
          <a:no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TextBox 114">
            <a:extLst>
              <a:ext uri="{FF2B5EF4-FFF2-40B4-BE49-F238E27FC236}">
                <a16:creationId xmlns:a16="http://schemas.microsoft.com/office/drawing/2014/main" id="{E1D98D87-38A0-214F-D021-39E5F09F9552}"/>
              </a:ext>
              <a:ext uri="{C183D7F6-B498-43B3-948B-1728B52AA6E4}">
                <adec:decorative xmlns:adec="http://schemas.microsoft.com/office/drawing/2017/decorative" val="1"/>
              </a:ext>
            </a:extLst>
          </p:cNvPr>
          <p:cNvSpPr txBox="1"/>
          <p:nvPr/>
        </p:nvSpPr>
        <p:spPr>
          <a:xfrm>
            <a:off x="10161817" y="3026824"/>
            <a:ext cx="117947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Audio/Transcript</a:t>
            </a:r>
            <a:br>
              <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br>
            <a:r>
              <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Files Out</a:t>
            </a:r>
          </a:p>
        </p:txBody>
      </p:sp>
      <p:grpSp>
        <p:nvGrpSpPr>
          <p:cNvPr id="116" name="Group 115">
            <a:extLst>
              <a:ext uri="{FF2B5EF4-FFF2-40B4-BE49-F238E27FC236}">
                <a16:creationId xmlns:a16="http://schemas.microsoft.com/office/drawing/2014/main" id="{83255C31-B866-7DE4-7096-299DBA71CC63}"/>
              </a:ext>
              <a:ext uri="{C183D7F6-B498-43B3-948B-1728B52AA6E4}">
                <adec:decorative xmlns:adec="http://schemas.microsoft.com/office/drawing/2017/decorative" val="1"/>
              </a:ext>
            </a:extLst>
          </p:cNvPr>
          <p:cNvGrpSpPr/>
          <p:nvPr/>
        </p:nvGrpSpPr>
        <p:grpSpPr>
          <a:xfrm>
            <a:off x="10472349" y="3287524"/>
            <a:ext cx="1327712" cy="1172990"/>
            <a:chOff x="902153" y="1690913"/>
            <a:chExt cx="1327712" cy="1172990"/>
          </a:xfrm>
        </p:grpSpPr>
        <p:sp>
          <p:nvSpPr>
            <p:cNvPr id="117" name="Rectangle 116">
              <a:extLst>
                <a:ext uri="{FF2B5EF4-FFF2-40B4-BE49-F238E27FC236}">
                  <a16:creationId xmlns:a16="http://schemas.microsoft.com/office/drawing/2014/main" id="{8A1E74E8-3631-5D64-E128-7D2C584440CC}"/>
                </a:ext>
                <a:ext uri="{C183D7F6-B498-43B3-948B-1728B52AA6E4}">
                  <adec:decorative xmlns:adec="http://schemas.microsoft.com/office/drawing/2017/decorative" val="1"/>
                </a:ext>
              </a:extLst>
            </p:cNvPr>
            <p:cNvSpPr/>
            <p:nvPr/>
          </p:nvSpPr>
          <p:spPr bwMode="auto">
            <a:xfrm>
              <a:off x="902153" y="2244369"/>
              <a:ext cx="1327712" cy="6195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200" b="0" i="0" u="none" strike="noStrike" kern="1200" cap="none" spc="0" normalizeH="0" baseline="0" noProof="0" dirty="0">
                <a:ln>
                  <a:noFill/>
                </a:ln>
                <a:solidFill>
                  <a:srgbClr val="FFFFFF"/>
                </a:solidFill>
                <a:effectLst/>
                <a:uLnTx/>
                <a:uFillTx/>
                <a:latin typeface="Calibri Light" panose="020F0302020204030204"/>
                <a:ea typeface="Segoe UI" pitchFamily="34" charset="0"/>
                <a:cs typeface="Segoe UI" pitchFamily="34" charset="0"/>
              </a:endParaRPr>
            </a:p>
          </p:txBody>
        </p:sp>
        <p:pic>
          <p:nvPicPr>
            <p:cNvPr id="124" name="Graphic 123">
              <a:extLst>
                <a:ext uri="{FF2B5EF4-FFF2-40B4-BE49-F238E27FC236}">
                  <a16:creationId xmlns:a16="http://schemas.microsoft.com/office/drawing/2014/main" id="{694A7935-9BAC-4CA4-80FE-13DC390A086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9848" y="1690913"/>
              <a:ext cx="666709" cy="666709"/>
            </a:xfrm>
            <a:prstGeom prst="rect">
              <a:avLst/>
            </a:prstGeom>
          </p:spPr>
        </p:pic>
        <p:pic>
          <p:nvPicPr>
            <p:cNvPr id="128" name="Graphic 127">
              <a:extLst>
                <a:ext uri="{FF2B5EF4-FFF2-40B4-BE49-F238E27FC236}">
                  <a16:creationId xmlns:a16="http://schemas.microsoft.com/office/drawing/2014/main" id="{2CCC77AD-8A32-B8DE-D6AF-300CFE9F3790}"/>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70713" y="1914735"/>
              <a:ext cx="667295" cy="667295"/>
            </a:xfrm>
            <a:prstGeom prst="rect">
              <a:avLst/>
            </a:prstGeom>
          </p:spPr>
        </p:pic>
      </p:grpSp>
      <p:pic>
        <p:nvPicPr>
          <p:cNvPr id="130" name="Graphic 129">
            <a:extLst>
              <a:ext uri="{FF2B5EF4-FFF2-40B4-BE49-F238E27FC236}">
                <a16:creationId xmlns:a16="http://schemas.microsoft.com/office/drawing/2014/main" id="{C4CBE8B6-46D3-E063-1AE5-FDC6EA6F26D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884932" y="4313681"/>
            <a:ext cx="722858" cy="722858"/>
          </a:xfrm>
          <a:prstGeom prst="rect">
            <a:avLst/>
          </a:prstGeom>
        </p:spPr>
      </p:pic>
      <p:pic>
        <p:nvPicPr>
          <p:cNvPr id="131" name="Picture 130" descr="Icon&#10;&#10;Description automatically generated">
            <a:extLst>
              <a:ext uri="{FF2B5EF4-FFF2-40B4-BE49-F238E27FC236}">
                <a16:creationId xmlns:a16="http://schemas.microsoft.com/office/drawing/2014/main" id="{14BDFDD2-F12F-4F11-3D16-D7AA2F9369B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909" y="5119390"/>
            <a:ext cx="648976" cy="648976"/>
          </a:xfrm>
          <a:prstGeom prst="rect">
            <a:avLst/>
          </a:prstGeom>
        </p:spPr>
      </p:pic>
      <p:sp>
        <p:nvSpPr>
          <p:cNvPr id="133" name="TextBox 132">
            <a:extLst>
              <a:ext uri="{FF2B5EF4-FFF2-40B4-BE49-F238E27FC236}">
                <a16:creationId xmlns:a16="http://schemas.microsoft.com/office/drawing/2014/main" id="{4169C58C-6972-A5BB-7D46-C389DCB41EA2}"/>
              </a:ext>
              <a:ext uri="{C183D7F6-B498-43B3-948B-1728B52AA6E4}">
                <adec:decorative xmlns:adec="http://schemas.microsoft.com/office/drawing/2017/decorative" val="1"/>
              </a:ext>
            </a:extLst>
          </p:cNvPr>
          <p:cNvSpPr txBox="1"/>
          <p:nvPr/>
        </p:nvSpPr>
        <p:spPr>
          <a:xfrm>
            <a:off x="4295530" y="3122551"/>
            <a:ext cx="53412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Audio</a:t>
            </a:r>
            <a:br>
              <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br>
            <a:r>
              <a:rPr kumimoji="0" lang="en-CA" sz="1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Files</a:t>
            </a:r>
          </a:p>
        </p:txBody>
      </p:sp>
    </p:spTree>
    <p:extLst>
      <p:ext uri="{BB962C8B-B14F-4D97-AF65-F5344CB8AC3E}">
        <p14:creationId xmlns:p14="http://schemas.microsoft.com/office/powerpoint/2010/main" val="3111369198"/>
      </p:ext>
    </p:extLst>
  </p:cSld>
  <p:clrMapOvr>
    <a:masterClrMapping/>
  </p:clrMapOvr>
  <p:transition>
    <p:fade/>
  </p:transition>
</p:sld>
</file>

<file path=ppt/theme/theme1.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2E9CB8"/>
      </a:accent2>
      <a:accent3>
        <a:srgbClr val="E97132"/>
      </a:accent3>
      <a:accent4>
        <a:srgbClr val="196B24"/>
      </a:accent4>
      <a:accent5>
        <a:srgbClr val="4EA72E"/>
      </a:accent5>
      <a:accent6>
        <a:srgbClr val="C80724"/>
      </a:accent6>
      <a:hlink>
        <a:srgbClr val="518B9B"/>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1566</TotalTime>
  <Words>252</Words>
  <Application>Microsoft Office PowerPoint</Application>
  <PresentationFormat>Widescreen</PresentationFormat>
  <Paragraphs>18</Paragraphs>
  <Slides>1</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Arial</vt:lpstr>
      <vt:lpstr>Calibri</vt:lpstr>
      <vt:lpstr>Calibri Light</vt:lpstr>
      <vt:lpstr>Segoe UI</vt:lpstr>
      <vt:lpstr>Segoe UI Semibold</vt:lpstr>
      <vt:lpstr>Wingdings</vt:lpstr>
      <vt:lpstr>Microsoft 365 PPT Template - 2018</vt:lpstr>
      <vt:lpstr>WHO/WHDH Chart Data Text Summarization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WHO/WHDH Chart Data Text Summarization</dc:title>
  <dc:creator>Erik Lucht</dc:creator>
  <cp:lastModifiedBy>Erik Lucht</cp:lastModifiedBy>
  <cp:revision>1</cp:revision>
  <dcterms:created xsi:type="dcterms:W3CDTF">2023-02-28T14:17:40Z</dcterms:created>
  <dcterms:modified xsi:type="dcterms:W3CDTF">2023-03-01T16:24:01Z</dcterms:modified>
</cp:coreProperties>
</file>