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90" r:id="rId3"/>
    <p:sldId id="2147479695" r:id="rId4"/>
    <p:sldId id="2147479693" r:id="rId5"/>
    <p:sldId id="2147479700" r:id="rId6"/>
    <p:sldId id="2147479701" r:id="rId7"/>
    <p:sldId id="2147479702" r:id="rId8"/>
    <p:sldId id="2147479703" r:id="rId9"/>
    <p:sldId id="2147479704" r:id="rId10"/>
    <p:sldId id="2147479705" r:id="rId11"/>
    <p:sldId id="2147479706" r:id="rId12"/>
    <p:sldId id="2147479696" r:id="rId13"/>
    <p:sldId id="2147479707" r:id="rId14"/>
    <p:sldId id="2147479708" r:id="rId15"/>
    <p:sldId id="2147479710" r:id="rId16"/>
    <p:sldId id="2147479709" r:id="rId17"/>
    <p:sldId id="2147479697" r:id="rId18"/>
    <p:sldId id="2147479711" r:id="rId19"/>
    <p:sldId id="2147479699" r:id="rId20"/>
    <p:sldId id="2147479600" r:id="rId2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0634" autoAdjust="0"/>
  </p:normalViewPr>
  <p:slideViewPr>
    <p:cSldViewPr snapToGrid="0">
      <p:cViewPr varScale="1">
        <p:scale>
          <a:sx n="145" d="100"/>
          <a:sy n="145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79083-B30C-444C-9A1C-67480763A439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FED3A-56EB-465D-B178-AEDF79308D9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6659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Speaker &amp; session introduction</a:t>
            </a:r>
            <a:endParaRPr lang="en-US" dirty="0"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E5A7B-BB8D-4368-A182-109669521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8/7/2024 11:06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95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Touch on installation &gt; cover roadmap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E5A7B-BB8D-4368-A182-109669521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8/7/2024 11:06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538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Deployment using a sample.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E5A7B-BB8D-4368-A182-109669521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8/7/2024 11:06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25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Problem-Solution Fit</a:t>
            </a:r>
          </a:p>
          <a:p>
            <a:endParaRPr lang="en-US" dirty="0"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Step-by-step walkthrough to deploy to Azure PaaS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Starter template apps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1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6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Azd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init</a:t>
            </a:r>
            <a:r>
              <a:rPr lang="en-US" dirty="0">
                <a:ea typeface="Calibri"/>
                <a:cs typeface="Calibri"/>
              </a:rPr>
              <a:t> – Initialize the project</a:t>
            </a:r>
          </a:p>
          <a:p>
            <a:r>
              <a:rPr lang="en-US" dirty="0" err="1">
                <a:ea typeface="Calibri"/>
                <a:cs typeface="Calibri"/>
              </a:rPr>
              <a:t>Azd</a:t>
            </a:r>
            <a:r>
              <a:rPr lang="en-US" dirty="0">
                <a:ea typeface="Calibri"/>
                <a:cs typeface="Calibri"/>
              </a:rPr>
              <a:t> up – Package, provision, deploy</a:t>
            </a:r>
          </a:p>
          <a:p>
            <a:r>
              <a:rPr lang="en-US" dirty="0" err="1">
                <a:ea typeface="Calibri"/>
                <a:cs typeface="Calibri"/>
              </a:rPr>
              <a:t>Azd</a:t>
            </a:r>
            <a:r>
              <a:rPr lang="en-US" dirty="0">
                <a:ea typeface="Calibri"/>
                <a:cs typeface="Calibri"/>
              </a:rPr>
              <a:t> deploy – continue iterating on your application code and deploying changes as needed </a:t>
            </a:r>
          </a:p>
          <a:p>
            <a:r>
              <a:rPr lang="en-US" dirty="0" err="1">
                <a:ea typeface="Calibri"/>
                <a:cs typeface="Calibri"/>
              </a:rPr>
              <a:t>Azd</a:t>
            </a:r>
            <a:r>
              <a:rPr lang="en-US" dirty="0">
                <a:ea typeface="Calibri"/>
                <a:cs typeface="Calibri"/>
              </a:rPr>
              <a:t> provision – Update azure resources by modifying the template’s </a:t>
            </a:r>
            <a:r>
              <a:rPr lang="en-US" dirty="0" err="1">
                <a:ea typeface="Calibri"/>
                <a:cs typeface="Calibri"/>
              </a:rPr>
              <a:t>IaC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93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5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Deployment through app spaces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E5A7B-BB8D-4368-A182-109669521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8/7/2024 11:06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699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6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25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Feedback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Definition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This extension helps you deploy your app to Azure, whether you’re a first-time cloud user or want a closer look at the development cycle. Step-by-step instructions, useful tips, and starter templates get you started using Azure’s Platform as a service (PaaS).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egoe UI Web (West European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Problem-Solution Fit</a:t>
            </a:r>
          </a:p>
          <a:p>
            <a:endParaRPr lang="en-US" dirty="0"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Step-by-step walkthrough to deploy to Azure PaaS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Starter template apps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4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74D8-80F1-4E36-ABF3-267803F0BBA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72AE-2153-973B-C83E-3B667B662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9FEB-9AAE-DA2E-0AC3-194B19A05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D260F-121B-60C1-3B29-0871D1FA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A806-A2DD-3DAD-04D7-F959D066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7F8D-A519-85D7-5C57-B97CE07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0722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EF6A-F74D-6155-3067-2D4B3C52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4FF0F-4372-E93C-31A7-49FE7EB2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EB9F-25AE-40B5-1AF7-099AB880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EF3A-F222-FB82-0283-F2B834C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1D3D-C93F-8D70-F1B4-37AC7A93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042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BDD71-483F-6E88-2DC6-58074E1A7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20784-5875-D672-F294-9E621BE0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09510-F1A8-2473-876D-506DB58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D67B-9888-B788-9584-91591347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FA85-1CC0-2B93-B0EC-6D5EABE1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3065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Title square photo placehol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D59DFF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8ED-1531-486A-A671-D18711B478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3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8267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68BD-5334-4107-80B5-F20CC371B5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5068" r="3128" b="-2655"/>
          <a:stretch/>
        </p:blipFill>
        <p:spPr>
          <a:xfrm rot="19139065">
            <a:off x="8891709" y="5698742"/>
            <a:ext cx="3877558" cy="264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B9A194-0050-4403-908B-C73446182F96}"/>
              </a:ext>
            </a:extLst>
          </p:cNvPr>
          <p:cNvSpPr/>
          <p:nvPr userDrawn="1"/>
        </p:nvSpPr>
        <p:spPr bwMode="auto">
          <a:xfrm>
            <a:off x="12192000" y="4307417"/>
            <a:ext cx="109538" cy="594783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3C893-F324-4D4D-8E9D-AB7655A48AAF}"/>
              </a:ext>
            </a:extLst>
          </p:cNvPr>
          <p:cNvSpPr/>
          <p:nvPr userDrawn="1"/>
        </p:nvSpPr>
        <p:spPr bwMode="auto">
          <a:xfrm>
            <a:off x="9116483" y="6858000"/>
            <a:ext cx="1023197" cy="345432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416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7AB98C-3D65-4B37-98D9-D5EA9098B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017392"/>
            <a:ext cx="12192000" cy="25799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4720DB8-197A-46F9-9308-F4EA3C84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875002"/>
            <a:ext cx="6637867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EE72941-1039-4EEF-BADF-39923BC257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543143"/>
            <a:ext cx="6655646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 descr="A picture containing food, drawing, plate&#10;&#10;Description automatically generated">
            <a:extLst>
              <a:ext uri="{FF2B5EF4-FFF2-40B4-BE49-F238E27FC236}">
                <a16:creationId xmlns:a16="http://schemas.microsoft.com/office/drawing/2014/main" id="{206F3868-20C5-4830-B17D-6B8C97A93A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7376" y="595948"/>
            <a:ext cx="2132954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5D83-4C19-655A-C4CA-AD55D200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2B43-3C55-D384-4D07-8D0D93DB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A195-7225-9ED5-E925-991A03E6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1A6B-C5AE-ECED-A2E8-2428DDCF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4759-8C68-6608-2425-E59BC160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0375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FBCB-E655-2E11-3CCD-EBD2C5EA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2961E-896B-2CB9-9AB8-1A3C09D5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AE51-DDDB-D2B6-3415-52AE84EC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8B77-D5B1-E318-5973-963B98E4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6E18D-C719-28C1-2F4D-E5865A8B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4780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4C1-8788-2467-0E15-302DB731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A245-1233-A706-AD1A-32D364FBE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3609-180D-07F4-FD7C-8B9BA33A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E9EB4-A73B-C866-CD18-43E8FCF1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13EC-3240-5D5C-5A20-C7B04828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D54F-2634-1C75-56DE-66E32920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31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3C5E-9EB6-94BC-9E75-9FC60A4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89B1F-0ED2-E87F-B0CB-3DEF34D7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79056-1F6C-2BE1-8E89-63B7DA02F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F4EB0-9C26-62DC-DB2F-9EEB7B2A6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0FA98-9F2F-0700-EA50-D4410EA5E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2EAE6-C13A-BC68-EBA2-DA1EB42C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5780E-01B6-A0FB-D080-2C15999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3D44B-C013-1C68-B4C2-724D77E6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0293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7959-4169-A455-B78C-5FCEC576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F5221-3108-BCA8-90D8-5079D880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A003-57B1-68A6-0866-1C5C3CBA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1A459-37AA-55B0-534E-B7012240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4131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82445-CDAE-C030-8D34-56B076A9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C6539-59A6-F4D9-DB3E-D1CFF853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BF386-2C99-1A32-AB75-A4F30037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885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481A-B59B-7686-4AAE-5247A17A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590A-BCBE-8472-E575-033CF38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A1238-93AE-1977-AF8E-9FE4DB88D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B423-CB25-DCCA-9F0B-0D76DC17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81CDE-729F-07D9-A3DE-A53AB027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7F6B-95E7-029E-8CE9-A9F0E27A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817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F6A9-43CA-0110-0DB3-98E3251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348F3-6F88-5CE1-AAA3-4F4DD9A5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0B75D-D8E5-7901-1F0B-3F964A40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B9BAB-8569-C4B4-BCC8-E608CE46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1E6F8-7150-5D24-AE91-8052E0C1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318BB-66A6-F258-34C0-CD2E6D49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65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0AFE7-9275-4519-376D-72107C00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EAC01-D1D0-94AB-8C1C-1A1213A9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1DD2-E5D2-B8A7-38B1-B1855524A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399BD-761F-4D45-B7E8-E350AA8B25E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5B5A-660B-8253-3937-D74EE4CA8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74CD-4D2B-5C33-97A3-FA5FA8CFF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9B3C8-10C4-4D90-BA06-3BF9A890A56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600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ZVJ8DPuy2CE?feature=oembed" TargetMode="Externa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s1vPctluSJs?feature=oembed" TargetMode="Externa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fLuE04YSBWs?feature=oembed" TargetMode="Externa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AC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orms.office.com/Pages/DesignPageV2.aspx?subpage=design&amp;FormId=oBzDhDusrk6tEVGdgCM-b_VtQZoZXydMlV-zWVPaKkNUMUQ4OEM4S0dQWFg4QTAwWUYxWUJVQTVISS4u&amp;Token=d6e3ce9c5ba54f319173e5388b91afd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GByAqKNlWak?feature=oembed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0933D3-43E4-49CF-868E-2046396F4839}"/>
              </a:ext>
            </a:extLst>
          </p:cNvPr>
          <p:cNvSpPr/>
          <p:nvPr/>
        </p:nvSpPr>
        <p:spPr bwMode="auto">
          <a:xfrm>
            <a:off x="5764696" y="0"/>
            <a:ext cx="642730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 wrap="square" anchor="b"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ptos"/>
                <a:cs typeface="Segoe UI"/>
              </a:rPr>
              <a:t>Introduction to Learn Cloud VS Code Extension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07836" y="3939915"/>
            <a:ext cx="4167887" cy="1203407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ptos"/>
                <a:cs typeface="Segoe UI"/>
              </a:rPr>
              <a:t>[Speaker Name]</a:t>
            </a:r>
          </a:p>
        </p:txBody>
      </p:sp>
      <p:pic>
        <p:nvPicPr>
          <p:cNvPr id="6" name="Picture Placeholder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CA2F739-EB1E-4ED9-8F4C-3ACDCF468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6" r="6372" b="-2"/>
          <a:stretch/>
        </p:blipFill>
        <p:spPr bwMode="ltGray">
          <a:xfrm>
            <a:off x="6762115" y="1212770"/>
            <a:ext cx="4432465" cy="4432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647799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8C6492-4FDB-56E4-CD10-9641CE6C1F78}"/>
              </a:ext>
            </a:extLst>
          </p:cNvPr>
          <p:cNvSpPr txBox="1">
            <a:spLocks/>
          </p:cNvSpPr>
          <p:nvPr/>
        </p:nvSpPr>
        <p:spPr>
          <a:xfrm>
            <a:off x="469315" y="2032906"/>
            <a:ext cx="2801730" cy="44608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rgbClr val="1A1A1A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dirty="0">
                <a:cs typeface="Segoe UI"/>
              </a:rPr>
              <a:t>4. Azure Tools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6A263-4AEB-5ACB-3153-6C7B13DFDAC6}"/>
              </a:ext>
            </a:extLst>
          </p:cNvPr>
          <p:cNvSpPr txBox="1"/>
          <p:nvPr/>
        </p:nvSpPr>
        <p:spPr>
          <a:xfrm>
            <a:off x="801328" y="2535268"/>
            <a:ext cx="43212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egoeUI"/>
              </a:rPr>
              <a:t>The final module of this course will blow your mind with the amazing tools that Azure offers to take your code to cloud journey to the next level. </a:t>
            </a:r>
          </a:p>
          <a:p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egoeUI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egoeUI"/>
              </a:rPr>
              <a:t>You'll learn how to use other relevant services on Azure that can supercharge your web application's performance, security, scalability, and functionality.</a:t>
            </a:r>
            <a:endParaRPr lang="en-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647DB-F7F0-4181-A970-4DC855DAFA31}"/>
              </a:ext>
            </a:extLst>
          </p:cNvPr>
          <p:cNvSpPr/>
          <p:nvPr/>
        </p:nvSpPr>
        <p:spPr>
          <a:xfrm>
            <a:off x="570271" y="530942"/>
            <a:ext cx="2172929" cy="521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5B9C9-6AA8-6D1B-3587-AA4B875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-289121"/>
            <a:ext cx="3352800" cy="1665584"/>
          </a:xfrm>
        </p:spPr>
        <p:txBody>
          <a:bodyPr/>
          <a:lstStyle/>
          <a:p>
            <a:r>
              <a:rPr lang="en-US" sz="4000" dirty="0">
                <a:cs typeface="Segoe UI"/>
              </a:rPr>
              <a:t>Learn Cloud Roadmap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9A394-59CF-3DB3-8402-9D72A887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91" y="0"/>
            <a:ext cx="6518531" cy="59534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128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0933D3-43E4-49CF-868E-2046396F4839}"/>
              </a:ext>
            </a:extLst>
          </p:cNvPr>
          <p:cNvSpPr/>
          <p:nvPr/>
        </p:nvSpPr>
        <p:spPr bwMode="auto">
          <a:xfrm>
            <a:off x="5764696" y="0"/>
            <a:ext cx="642730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 wrap="square" anchor="b">
            <a:norm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Demo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95410" y="3962400"/>
            <a:ext cx="4778448" cy="1203407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ptos"/>
                <a:cs typeface="Segoe UI"/>
              </a:rPr>
              <a:t>Learn Cloud Walk-through</a:t>
            </a:r>
            <a:endParaRPr lang="en-US" b="1" dirty="0">
              <a:latin typeface="Aptos"/>
            </a:endParaRPr>
          </a:p>
        </p:txBody>
      </p:sp>
      <p:pic>
        <p:nvPicPr>
          <p:cNvPr id="2" name="Picture 2" descr="Learn Cloud">
            <a:extLst>
              <a:ext uri="{FF2B5EF4-FFF2-40B4-BE49-F238E27FC236}">
                <a16:creationId xmlns:a16="http://schemas.microsoft.com/office/drawing/2014/main" id="{E51C895E-97E4-AC2E-B4F9-00F9FDA5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66" y="1540566"/>
            <a:ext cx="3990811" cy="362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601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0933D3-43E4-49CF-868E-2046396F4839}"/>
              </a:ext>
            </a:extLst>
          </p:cNvPr>
          <p:cNvSpPr/>
          <p:nvPr/>
        </p:nvSpPr>
        <p:spPr bwMode="auto">
          <a:xfrm>
            <a:off x="5764696" y="0"/>
            <a:ext cx="642730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 wrap="square" anchor="b">
            <a:norm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Demo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95410" y="3962400"/>
            <a:ext cx="4778448" cy="1203407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ptos"/>
                <a:cs typeface="Segoe UI"/>
              </a:rPr>
              <a:t>Scenario : I’m new to Cloud Computing and want a project-based learning experience</a:t>
            </a:r>
            <a:endParaRPr lang="en-US" b="1" dirty="0">
              <a:latin typeface="Aptos"/>
            </a:endParaRPr>
          </a:p>
        </p:txBody>
      </p:sp>
      <p:pic>
        <p:nvPicPr>
          <p:cNvPr id="2" name="Picture 2" descr="Learn Cloud">
            <a:extLst>
              <a:ext uri="{FF2B5EF4-FFF2-40B4-BE49-F238E27FC236}">
                <a16:creationId xmlns:a16="http://schemas.microsoft.com/office/drawing/2014/main" id="{E51C895E-97E4-AC2E-B4F9-00F9FDA5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66" y="1540566"/>
            <a:ext cx="3990811" cy="362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965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Introduction to Learn Cloud 01">
            <a:hlinkClick r:id="" action="ppaction://media"/>
            <a:extLst>
              <a:ext uri="{FF2B5EF4-FFF2-40B4-BE49-F238E27FC236}">
                <a16:creationId xmlns:a16="http://schemas.microsoft.com/office/drawing/2014/main" id="{62101512-C7FF-7A42-BFF5-A81D2D833A4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973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ACF4-8ED3-CF2B-35CC-1EE07AD1DBA9}"/>
              </a:ext>
            </a:extLst>
          </p:cNvPr>
          <p:cNvSpPr txBox="1">
            <a:spLocks/>
          </p:cNvSpPr>
          <p:nvPr/>
        </p:nvSpPr>
        <p:spPr>
          <a:xfrm>
            <a:off x="1361608" y="1259174"/>
            <a:ext cx="4184754" cy="297105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rgbClr val="1A1A1A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4800" dirty="0"/>
              <a:t>Azure Developer CLI (</a:t>
            </a:r>
            <a:r>
              <a:rPr lang="en-US" sz="4800" dirty="0" err="1"/>
              <a:t>azd</a:t>
            </a:r>
            <a:r>
              <a:rPr lang="en-US" sz="4800" dirty="0"/>
              <a:t>) and Deployment to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427AD-9786-A73C-E703-80657AC72D82}"/>
              </a:ext>
            </a:extLst>
          </p:cNvPr>
          <p:cNvSpPr txBox="1">
            <a:spLocks/>
          </p:cNvSpPr>
          <p:nvPr/>
        </p:nvSpPr>
        <p:spPr>
          <a:xfrm>
            <a:off x="1264172" y="4367135"/>
            <a:ext cx="5541362" cy="13868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Deploying Applications to Azure using AZD</a:t>
            </a:r>
          </a:p>
        </p:txBody>
      </p:sp>
      <p:pic>
        <p:nvPicPr>
          <p:cNvPr id="4" name="Content Placeholder 4" descr="4K Resolution">
            <a:extLst>
              <a:ext uri="{FF2B5EF4-FFF2-40B4-BE49-F238E27FC236}">
                <a16:creationId xmlns:a16="http://schemas.microsoft.com/office/drawing/2014/main" id="{6587F949-E069-BE22-B616-48C6CA09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63" r="30287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C427AD-9786-A73C-E703-80657AC72D82}"/>
              </a:ext>
            </a:extLst>
          </p:cNvPr>
          <p:cNvSpPr txBox="1">
            <a:spLocks/>
          </p:cNvSpPr>
          <p:nvPr/>
        </p:nvSpPr>
        <p:spPr>
          <a:xfrm>
            <a:off x="931891" y="1623935"/>
            <a:ext cx="5164110" cy="1891260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Azure Developer CLI (</a:t>
            </a:r>
            <a:r>
              <a:rPr lang="en-US" sz="2200" dirty="0" err="1">
                <a:solidFill>
                  <a:schemeClr val="bg1"/>
                </a:solidFill>
              </a:rPr>
              <a:t>azd</a:t>
            </a:r>
            <a:r>
              <a:rPr lang="en-US" sz="2200" dirty="0">
                <a:solidFill>
                  <a:schemeClr val="bg1"/>
                </a:solidFill>
              </a:rPr>
              <a:t>) is an open-source tool that automates your entire deployment process from source-control (local development environment) to Azure.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Developer-friendly commands that map to key stages in your workflow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Interaction in the terminal, your editor/ IDE, or CI/CD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Blueprint templates with reusable infrastructure as code assets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4K Resolution">
            <a:extLst>
              <a:ext uri="{FF2B5EF4-FFF2-40B4-BE49-F238E27FC236}">
                <a16:creationId xmlns:a16="http://schemas.microsoft.com/office/drawing/2014/main" id="{6587F949-E069-BE22-B616-48C6CA09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63" r="30287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40BC58B-927D-E149-BF03-D811D379D6C6}"/>
              </a:ext>
            </a:extLst>
          </p:cNvPr>
          <p:cNvSpPr txBox="1">
            <a:spLocks/>
          </p:cNvSpPr>
          <p:nvPr/>
        </p:nvSpPr>
        <p:spPr>
          <a:xfrm>
            <a:off x="1708382" y="3762531"/>
            <a:ext cx="3137939" cy="1356610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azd</a:t>
            </a:r>
            <a:r>
              <a:rPr lang="en-US" sz="2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endParaRPr lang="en-US" sz="2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azd</a:t>
            </a:r>
            <a:r>
              <a:rPr lang="en-US" sz="2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up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azd</a:t>
            </a:r>
            <a:r>
              <a:rPr lang="en-US" sz="2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deploy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azd</a:t>
            </a:r>
            <a:r>
              <a:rPr lang="en-US" sz="2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provision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azd</a:t>
            </a:r>
            <a:r>
              <a:rPr lang="en-US" sz="2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down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/>
      <p:bldP spid="7" grpId="0" build="p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Introduction to Learn Cloud 02">
            <a:hlinkClick r:id="" action="ppaction://media"/>
            <a:extLst>
              <a:ext uri="{FF2B5EF4-FFF2-40B4-BE49-F238E27FC236}">
                <a16:creationId xmlns:a16="http://schemas.microsoft.com/office/drawing/2014/main" id="{4322292B-0DB9-AAD4-D016-0D40D10B304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6823" y="14494"/>
            <a:ext cx="11722740" cy="66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0933D3-43E4-49CF-868E-2046396F4839}"/>
              </a:ext>
            </a:extLst>
          </p:cNvPr>
          <p:cNvSpPr/>
          <p:nvPr/>
        </p:nvSpPr>
        <p:spPr bwMode="auto">
          <a:xfrm>
            <a:off x="5764696" y="0"/>
            <a:ext cx="642730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 wrap="square" anchor="b">
            <a:norm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Demo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95410" y="3962400"/>
            <a:ext cx="4778448" cy="1203407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ptos"/>
                <a:cs typeface="Segoe UI"/>
              </a:rPr>
              <a:t>Scenario : I want a quick way to deploy my project sitting on GitHub</a:t>
            </a:r>
            <a:endParaRPr lang="en-US" b="1" dirty="0">
              <a:latin typeface="Aptos"/>
            </a:endParaRPr>
          </a:p>
        </p:txBody>
      </p:sp>
      <p:pic>
        <p:nvPicPr>
          <p:cNvPr id="2" name="Picture 2" descr="Learn Cloud">
            <a:extLst>
              <a:ext uri="{FF2B5EF4-FFF2-40B4-BE49-F238E27FC236}">
                <a16:creationId xmlns:a16="http://schemas.microsoft.com/office/drawing/2014/main" id="{E51C895E-97E4-AC2E-B4F9-00F9FDA5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66" y="1540566"/>
            <a:ext cx="3990811" cy="362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364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Introduction to Learn Cloud 03">
            <a:hlinkClick r:id="" action="ppaction://media"/>
            <a:extLst>
              <a:ext uri="{FF2B5EF4-FFF2-40B4-BE49-F238E27FC236}">
                <a16:creationId xmlns:a16="http://schemas.microsoft.com/office/drawing/2014/main" id="{1616C115-8521-AE5A-884E-A9732C4F51B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5255" y="44229"/>
            <a:ext cx="11676690" cy="65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B9C9-6AA8-6D1B-3587-AA4B875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213" y="92390"/>
            <a:ext cx="2256667" cy="501804"/>
          </a:xfrm>
        </p:spPr>
        <p:txBody>
          <a:bodyPr/>
          <a:lstStyle/>
          <a:p>
            <a:r>
              <a:rPr lang="en-US" dirty="0">
                <a:cs typeface="Segoe UI"/>
              </a:rPr>
              <a:t>Next Steps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D7E08-5A82-8A03-CF1C-ACA30647FA5A}"/>
              </a:ext>
            </a:extLst>
          </p:cNvPr>
          <p:cNvSpPr txBox="1"/>
          <p:nvPr/>
        </p:nvSpPr>
        <p:spPr>
          <a:xfrm>
            <a:off x="412627" y="1715333"/>
            <a:ext cx="36615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ea typeface="+mj-ea"/>
                <a:cs typeface="Segoe UI"/>
              </a:rPr>
              <a:t>Leverage Learn Cloud on your next ‘Introduction to Cloud Computing’ Event.</a:t>
            </a:r>
            <a:b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ea typeface="+mj-ea"/>
                <a:cs typeface="Segoe UI"/>
              </a:rPr>
            </a:b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ea typeface="+mj-ea"/>
              <a:cs typeface="Segoe UI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ea typeface="+mj-ea"/>
                <a:cs typeface="Segoe UI"/>
              </a:rPr>
              <a:t>Visit 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effectLst/>
                <a:uLnTx/>
                <a:uFillTx/>
                <a:ea typeface="+mj-ea"/>
                <a:cs typeface="Segoe UI"/>
              </a:rPr>
              <a:t>aka.ms/Talk-in-a-Box 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ea typeface="+mj-ea"/>
                <a:cs typeface="Segoe UI"/>
              </a:rPr>
              <a:t>for a set of resources to help you prepare your presentation.</a:t>
            </a:r>
            <a:endParaRPr lang="en-KE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0A5F9-B686-4548-C7FC-30F29AA0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06" y="594194"/>
            <a:ext cx="7589127" cy="53189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058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1EB9DDB-8B05-B2DB-1D10-D40BD4A5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66" y="773502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ptos" panose="020B0004020202020204" pitchFamily="34" charset="0"/>
                <a:cs typeface="Segoe UI"/>
              </a:rPr>
              <a:t>Inclusive Guidelines </a:t>
            </a:r>
            <a:endParaRPr lang="en-US" b="1">
              <a:latin typeface="Aptos" panose="020B00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2BC49A-0E5D-F276-2CF9-33A338194222}"/>
              </a:ext>
            </a:extLst>
          </p:cNvPr>
          <p:cNvSpPr txBox="1">
            <a:spLocks/>
          </p:cNvSpPr>
          <p:nvPr/>
        </p:nvSpPr>
        <p:spPr>
          <a:xfrm>
            <a:off x="457200" y="2050904"/>
            <a:ext cx="3606799" cy="5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 Semibold"/>
              </a:rPr>
              <a:t>Code of Conduct</a:t>
            </a:r>
            <a:endParaRPr 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 Semibold"/>
            </a:endParaRPr>
          </a:p>
        </p:txBody>
      </p:sp>
      <p:sp>
        <p:nvSpPr>
          <p:cNvPr id="14" name="Decorative - Dash">
            <a:extLst>
              <a:ext uri="{FF2B5EF4-FFF2-40B4-BE49-F238E27FC236}">
                <a16:creationId xmlns:a16="http://schemas.microsoft.com/office/drawing/2014/main" id="{FBD1F5D1-1728-F094-188B-0C45ED274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751" y="2639873"/>
            <a:ext cx="326571" cy="45719"/>
          </a:xfrm>
          <a:prstGeom prst="rect">
            <a:avLst/>
          </a:prstGeom>
          <a:solidFill>
            <a:srgbClr val="0D8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B902"/>
              </a:solidFill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97803D8-F63C-3009-4E3D-43BD83662563}"/>
              </a:ext>
            </a:extLst>
          </p:cNvPr>
          <p:cNvSpPr>
            <a:spLocks noGrp="1"/>
          </p:cNvSpPr>
          <p:nvPr/>
        </p:nvSpPr>
        <p:spPr>
          <a:xfrm>
            <a:off x="465018" y="2859287"/>
            <a:ext cx="3598981" cy="22903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Be welcoming and respectful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Be aware of others 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Be open to all questions &amp; viewpoints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Be understanding of differences 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Be friendly and patient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Be kind and considerate to others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C55176-AEC0-56BE-F6BD-8B944F39F4C4}"/>
              </a:ext>
            </a:extLst>
          </p:cNvPr>
          <p:cNvSpPr txBox="1">
            <a:spLocks/>
          </p:cNvSpPr>
          <p:nvPr/>
        </p:nvSpPr>
        <p:spPr>
          <a:xfrm>
            <a:off x="4505222" y="2050904"/>
            <a:ext cx="6922008" cy="5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 Semibold"/>
              </a:rPr>
              <a:t>Audience Guidance</a:t>
            </a:r>
            <a:endParaRPr 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 Semibold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27A84-BE8D-6CCF-5E31-B427E5EB2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3351" y="2639873"/>
            <a:ext cx="326571" cy="45719"/>
          </a:xfrm>
          <a:prstGeom prst="rect">
            <a:avLst/>
          </a:prstGeom>
          <a:solidFill>
            <a:srgbClr val="0D8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B902"/>
              </a:solidFill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44257DB-B0DB-169F-10BB-D662E7A9DAA3}"/>
              </a:ext>
            </a:extLst>
          </p:cNvPr>
          <p:cNvSpPr>
            <a:spLocks noGrp="1"/>
          </p:cNvSpPr>
          <p:nvPr/>
        </p:nvSpPr>
        <p:spPr>
          <a:xfrm>
            <a:off x="4479822" y="2859286"/>
            <a:ext cx="6924778" cy="22903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Use raise hand to ask a question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Questions in chat to be prefaced with Q: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@mention to respond to an individual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Return to mute when not talking 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Use alt-text for images and gifs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cs typeface="Segoe UI"/>
              </a:rPr>
              <a:t>Immersive reader can be found by clicking on … in the meeting chat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  <a:cs typeface="Segoe UI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183FE388-8806-7F0D-83F3-6AC13EBAB7C7}"/>
              </a:ext>
            </a:extLst>
          </p:cNvPr>
          <p:cNvSpPr txBox="1"/>
          <p:nvPr/>
        </p:nvSpPr>
        <p:spPr>
          <a:xfrm>
            <a:off x="457199" y="6334780"/>
            <a:ext cx="1094740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cs typeface="Segoe UI"/>
              </a:rPr>
              <a:t>Visit the full Microsoft Learn Student Ambassador Code of Conduct or report an issue by visiting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cs typeface="Segoe UI"/>
                <a:hlinkClick r:id="rId3"/>
              </a:rPr>
              <a:t>aka.ms</a:t>
            </a:r>
            <a:r>
              <a:rPr lang="en-US" sz="1400">
                <a:latin typeface="Aptos" panose="020B0004020202020204" pitchFamily="34" charset="0"/>
                <a:cs typeface="Segoe UI"/>
                <a:hlinkClick r:id="rId3"/>
              </a:rPr>
              <a:t>/</a:t>
            </a:r>
            <a:r>
              <a:rPr lang="en-US" sz="1400" err="1">
                <a:latin typeface="Aptos" panose="020B0004020202020204" pitchFamily="34" charset="0"/>
                <a:cs typeface="Segoe UI"/>
                <a:hlinkClick r:id="rId3"/>
              </a:rPr>
              <a:t>SACoC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0B0004020202020204" pitchFamily="34" charset="0"/>
              <a:cs typeface="Segoe UI"/>
            </a:endParaRP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C91EF2E-8D57-91D6-FDA5-0B4D4A2E5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352" y="210312"/>
            <a:ext cx="102294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051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C91EF2E-8D57-91D6-FDA5-0B4D4A2E5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352" y="210312"/>
            <a:ext cx="102294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1DE66-4007-F0EC-F210-41C70568E0EF}"/>
              </a:ext>
            </a:extLst>
          </p:cNvPr>
          <p:cNvSpPr txBox="1"/>
          <p:nvPr/>
        </p:nvSpPr>
        <p:spPr>
          <a:xfrm>
            <a:off x="591128" y="2449945"/>
            <a:ext cx="10224653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Segoe UI Semibold"/>
              </a:rPr>
              <a:t>Event Survey</a:t>
            </a:r>
            <a:r>
              <a:rPr lang="en-US" sz="3600" dirty="0">
                <a:latin typeface="Segoe UI Semibold"/>
                <a:cs typeface="Segoe UI Semibold"/>
              </a:rPr>
              <a:t>​</a:t>
            </a:r>
            <a:br>
              <a:rPr lang="en-US" sz="3600" dirty="0">
                <a:latin typeface="Segoe UI Semibold"/>
                <a:cs typeface="Segoe UI Semibold"/>
              </a:rPr>
            </a:br>
            <a:r>
              <a:rPr lang="en-US" sz="2200" dirty="0">
                <a:latin typeface="Segoe UI Semibold"/>
                <a:cs typeface="Segoe UI Semibold"/>
              </a:rPr>
              <a:t>​</a:t>
            </a:r>
            <a:br>
              <a:rPr lang="en-US" sz="2200" dirty="0">
                <a:latin typeface="Segoe UI Semibold"/>
                <a:cs typeface="Segoe UI Semibold"/>
              </a:rPr>
            </a:br>
            <a:r>
              <a:rPr lang="en-US" sz="2200" dirty="0">
                <a:latin typeface="Segoe UI Semibold"/>
                <a:cs typeface="Segoe UI Semibold"/>
              </a:rPr>
              <a:t>Thank you for attending please </a:t>
            </a:r>
            <a:r>
              <a:rPr lang="en-US" sz="2200" dirty="0">
                <a:latin typeface="Segoe UI Semibold"/>
                <a:cs typeface="Segoe UI Semibold"/>
                <a:hlinkClick r:id="rId4"/>
              </a:rPr>
              <a:t>complete this event survey</a:t>
            </a:r>
            <a:r>
              <a:rPr lang="en-US" sz="2200" dirty="0">
                <a:latin typeface="Segoe UI Semibold"/>
                <a:cs typeface="Segoe UI Semibold"/>
              </a:rPr>
              <a:t> before leaving! </a:t>
            </a:r>
            <a:br>
              <a:rPr lang="en-US" sz="2200" dirty="0">
                <a:latin typeface="Segoe UI Semibold"/>
                <a:cs typeface="Segoe UI Semibold"/>
              </a:rPr>
            </a:br>
            <a:r>
              <a:rPr lang="en-US" sz="2800" dirty="0">
                <a:latin typeface="Segoe UI Semibold"/>
                <a:cs typeface="Segoe UI Semibold"/>
              </a:rPr>
              <a:t>​</a:t>
            </a:r>
            <a:br>
              <a:rPr lang="en-US" sz="2800" dirty="0">
                <a:latin typeface="Segoe UI Semibold"/>
                <a:cs typeface="Segoe UI Semibold"/>
              </a:rPr>
            </a:br>
            <a:r>
              <a:rPr lang="en-US" sz="2000" dirty="0">
                <a:latin typeface="Segoe UI Semibold"/>
                <a:cs typeface="Segoe UI Semibold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347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C1DE66-4007-F0EC-F210-41C70568E0EF}"/>
              </a:ext>
            </a:extLst>
          </p:cNvPr>
          <p:cNvSpPr txBox="1"/>
          <p:nvPr/>
        </p:nvSpPr>
        <p:spPr>
          <a:xfrm>
            <a:off x="760922" y="2064557"/>
            <a:ext cx="6686800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800" dirty="0">
                <a:latin typeface="Segoe UI Semibold"/>
              </a:rPr>
              <a:t>Learn Cloud</a:t>
            </a:r>
            <a:r>
              <a:rPr lang="en-US" sz="3200" dirty="0">
                <a:latin typeface="Segoe UI Semibold"/>
                <a:cs typeface="Segoe UI Semibold"/>
              </a:rPr>
              <a:t>​</a:t>
            </a:r>
            <a:br>
              <a:rPr lang="en-US" sz="3200" dirty="0">
                <a:latin typeface="Segoe UI Semibold"/>
                <a:cs typeface="Segoe UI Semibold"/>
              </a:rPr>
            </a:br>
            <a:r>
              <a:rPr lang="en-US" sz="2000" dirty="0">
                <a:latin typeface="Segoe UI Semibold"/>
                <a:cs typeface="Segoe UI Semibold"/>
              </a:rPr>
              <a:t>​</a:t>
            </a:r>
            <a:br>
              <a:rPr lang="en-US" sz="2000" dirty="0">
                <a:latin typeface="Segoe UI Semibold"/>
                <a:cs typeface="Segoe UI Semibold"/>
              </a:rPr>
            </a:br>
            <a:r>
              <a:rPr lang="en-US" sz="2000" dirty="0">
                <a:latin typeface="Segoe UI Semibold"/>
                <a:cs typeface="Segoe UI Semibold"/>
              </a:rPr>
              <a:t>Guiding first-time cloud users to deploy to Azure PaaS</a:t>
            </a:r>
            <a:br>
              <a:rPr lang="en-US" sz="2000" dirty="0">
                <a:latin typeface="Segoe UI Semibold"/>
                <a:cs typeface="Segoe UI Semibold"/>
              </a:rPr>
            </a:br>
            <a:r>
              <a:rPr lang="en-US" sz="2400" dirty="0">
                <a:latin typeface="Segoe UI Semibold"/>
                <a:cs typeface="Segoe UI Semibold"/>
              </a:rPr>
              <a:t>​</a:t>
            </a:r>
            <a:br>
              <a:rPr lang="en-US" sz="2400" dirty="0">
                <a:latin typeface="Segoe UI Semibold"/>
                <a:cs typeface="Segoe UI Semibold"/>
              </a:rPr>
            </a:br>
            <a:r>
              <a:rPr lang="en-US" dirty="0">
                <a:latin typeface="Segoe UI Semibold"/>
                <a:cs typeface="Segoe UI Semibold"/>
              </a:rPr>
              <a:t>​</a:t>
            </a:r>
            <a:endParaRPr lang="en-US" sz="1600" dirty="0"/>
          </a:p>
        </p:txBody>
      </p:sp>
      <p:pic>
        <p:nvPicPr>
          <p:cNvPr id="1026" name="Picture 2" descr="Learn Cloud">
            <a:extLst>
              <a:ext uri="{FF2B5EF4-FFF2-40B4-BE49-F238E27FC236}">
                <a16:creationId xmlns:a16="http://schemas.microsoft.com/office/drawing/2014/main" id="{A2860E8F-1293-8647-0DE1-6B3D365D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36" y="1540566"/>
            <a:ext cx="2779114" cy="25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2FFDB-4EA0-6A81-8DD6-21DE0414ECC1}"/>
              </a:ext>
            </a:extLst>
          </p:cNvPr>
          <p:cNvSpPr txBox="1"/>
          <p:nvPr/>
        </p:nvSpPr>
        <p:spPr>
          <a:xfrm>
            <a:off x="760922" y="4204253"/>
            <a:ext cx="758132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Segoe UI Semibold"/>
              </a:rPr>
              <a:t>Pre-requisites</a:t>
            </a:r>
            <a:r>
              <a:rPr lang="en-US" dirty="0">
                <a:latin typeface="Segoe UI Semibold"/>
                <a:cs typeface="Segoe UI Semibold"/>
              </a:rPr>
              <a:t>​</a:t>
            </a:r>
            <a:br>
              <a:rPr lang="en-US" sz="3600" dirty="0">
                <a:latin typeface="Segoe UI Semibold"/>
                <a:cs typeface="Segoe UI Semibold"/>
              </a:rPr>
            </a:br>
            <a:r>
              <a:rPr lang="en-US" sz="2200" dirty="0">
                <a:latin typeface="Segoe UI Semibold"/>
                <a:cs typeface="Segoe UI Semibold"/>
              </a:rPr>
              <a:t>​</a:t>
            </a:r>
            <a:br>
              <a:rPr lang="en-US" sz="2200" dirty="0">
                <a:latin typeface="Segoe UI Semibold"/>
                <a:cs typeface="Segoe UI Semibold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Visual Studio Code 1.83.0 or newer.</a:t>
            </a:r>
            <a:br>
              <a:rPr lang="en-US" sz="2800" dirty="0">
                <a:latin typeface="Segoe UI Semibold"/>
                <a:cs typeface="Segoe UI Semibold"/>
              </a:rPr>
            </a:br>
            <a:r>
              <a:rPr lang="en-US" sz="2000" dirty="0">
                <a:latin typeface="Segoe UI Semibold"/>
                <a:cs typeface="Segoe UI Semibold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946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4830DB-D56C-334B-80BB-4548D1127445}"/>
              </a:ext>
            </a:extLst>
          </p:cNvPr>
          <p:cNvSpPr txBox="1"/>
          <p:nvPr/>
        </p:nvSpPr>
        <p:spPr>
          <a:xfrm>
            <a:off x="562140" y="1530627"/>
            <a:ext cx="630579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black"/>
                </a:solidFill>
                <a:latin typeface="Segoe UI Semibold"/>
                <a:cs typeface="Segoe UI Semibold"/>
              </a:rPr>
              <a:t>Problem</a:t>
            </a:r>
            <a:b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egoeUI"/>
              </a:rPr>
              <a:t>Have you ever wanted to deploy your code to the cloud, but felt overwhelmed by the complexity and options?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​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24153-6D3B-0025-DB48-17180C00231D}"/>
              </a:ext>
            </a:extLst>
          </p:cNvPr>
          <p:cNvSpPr txBox="1"/>
          <p:nvPr/>
        </p:nvSpPr>
        <p:spPr>
          <a:xfrm>
            <a:off x="562140" y="2996432"/>
            <a:ext cx="7135309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</a:rPr>
              <a:t>With Learn Cloud: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​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 ready-made templates to create a simple web app or use your own code.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Choose the best Azure PaaS for your app.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Follow step-by-step tutorials on the deployment process, based on your operating system and language stack.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Learn the key concepts and terms of cloud computing.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" name="Online Media 2" title="☁️ Learn Cloud with Vs Code Extension!">
            <a:hlinkClick r:id="" action="ppaction://media"/>
            <a:extLst>
              <a:ext uri="{FF2B5EF4-FFF2-40B4-BE49-F238E27FC236}">
                <a16:creationId xmlns:a16="http://schemas.microsoft.com/office/drawing/2014/main" id="{D586C517-8619-7A50-15BF-0A5CFF284F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15119" y="0"/>
            <a:ext cx="3876881" cy="68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8C6492-4FDB-56E4-CD10-9641CE6C1F78}"/>
              </a:ext>
            </a:extLst>
          </p:cNvPr>
          <p:cNvSpPr txBox="1">
            <a:spLocks/>
          </p:cNvSpPr>
          <p:nvPr/>
        </p:nvSpPr>
        <p:spPr>
          <a:xfrm>
            <a:off x="469315" y="2032906"/>
            <a:ext cx="2801730" cy="44608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rgbClr val="1A1A1A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dirty="0">
                <a:cs typeface="Segoe UI"/>
              </a:rPr>
              <a:t>0. Introduction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6A263-4AEB-5ACB-3153-6C7B13DFDAC6}"/>
              </a:ext>
            </a:extLst>
          </p:cNvPr>
          <p:cNvSpPr txBox="1"/>
          <p:nvPr/>
        </p:nvSpPr>
        <p:spPr>
          <a:xfrm>
            <a:off x="801329" y="2535268"/>
            <a:ext cx="388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egoeUI"/>
              </a:rPr>
              <a:t>In this part of the roadmap, you will learn the basics of cloud computing and how it can benefit you as a developer or a learner.</a:t>
            </a:r>
            <a:endParaRPr lang="en-K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4F67B-D764-5DC3-A760-260BEC60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10" y="0"/>
            <a:ext cx="592029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0647DB-F7F0-4181-A970-4DC855DAFA31}"/>
              </a:ext>
            </a:extLst>
          </p:cNvPr>
          <p:cNvSpPr/>
          <p:nvPr/>
        </p:nvSpPr>
        <p:spPr>
          <a:xfrm>
            <a:off x="570271" y="530942"/>
            <a:ext cx="2172929" cy="521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5B9C9-6AA8-6D1B-3587-AA4B875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-289121"/>
            <a:ext cx="3352800" cy="1665584"/>
          </a:xfrm>
        </p:spPr>
        <p:txBody>
          <a:bodyPr/>
          <a:lstStyle/>
          <a:p>
            <a:r>
              <a:rPr lang="en-US" sz="4000" dirty="0">
                <a:cs typeface="Segoe UI"/>
              </a:rPr>
              <a:t>Learn Cloud Roadmap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70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8C6492-4FDB-56E4-CD10-9641CE6C1F78}"/>
              </a:ext>
            </a:extLst>
          </p:cNvPr>
          <p:cNvSpPr txBox="1">
            <a:spLocks/>
          </p:cNvSpPr>
          <p:nvPr/>
        </p:nvSpPr>
        <p:spPr>
          <a:xfrm>
            <a:off x="7497071" y="1756342"/>
            <a:ext cx="3883741" cy="44608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rgbClr val="1A1A1A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dirty="0">
                <a:cs typeface="Segoe UI"/>
              </a:rPr>
              <a:t>1. Setup Azure Account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6A263-4AEB-5ACB-3153-6C7B13DFDAC6}"/>
              </a:ext>
            </a:extLst>
          </p:cNvPr>
          <p:cNvSpPr txBox="1"/>
          <p:nvPr/>
        </p:nvSpPr>
        <p:spPr>
          <a:xfrm>
            <a:off x="7497071" y="2421782"/>
            <a:ext cx="44392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egoeUI"/>
              </a:rPr>
              <a:t>Option 1: Free Azure account ($200 Azure credits to explore and experiment with Azure for 30 days, at no cost to you.)</a:t>
            </a:r>
          </a:p>
          <a:p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egoeUI"/>
            </a:endParaRPr>
          </a:p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SegoeUI"/>
              </a:rPr>
              <a:t>Option 2: Free Azure for Students subscription ($100 Azure credits every year while you are a student)</a:t>
            </a:r>
          </a:p>
          <a:p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SegoeUI"/>
            </a:endParaRPr>
          </a:p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SegoeUI"/>
              </a:rPr>
              <a:t>Introduction to core cloud computing terminologies</a:t>
            </a:r>
            <a:endParaRPr lang="en-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647DB-F7F0-4181-A970-4DC855DAFA31}"/>
              </a:ext>
            </a:extLst>
          </p:cNvPr>
          <p:cNvSpPr/>
          <p:nvPr/>
        </p:nvSpPr>
        <p:spPr>
          <a:xfrm>
            <a:off x="570271" y="530942"/>
            <a:ext cx="2172929" cy="521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5B9C9-6AA8-6D1B-3587-AA4B875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-289121"/>
            <a:ext cx="3352800" cy="1665584"/>
          </a:xfrm>
        </p:spPr>
        <p:txBody>
          <a:bodyPr/>
          <a:lstStyle/>
          <a:p>
            <a:r>
              <a:rPr lang="en-US" sz="4000" dirty="0">
                <a:cs typeface="Segoe UI"/>
              </a:rPr>
              <a:t>Learn Cloud Roadmap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11C7A-5900-B92C-F552-1520314F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1" y="1681317"/>
            <a:ext cx="6344711" cy="39570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293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8C6492-4FDB-56E4-CD10-9641CE6C1F78}"/>
              </a:ext>
            </a:extLst>
          </p:cNvPr>
          <p:cNvSpPr txBox="1">
            <a:spLocks/>
          </p:cNvSpPr>
          <p:nvPr/>
        </p:nvSpPr>
        <p:spPr>
          <a:xfrm>
            <a:off x="469314" y="2032906"/>
            <a:ext cx="3729059" cy="44608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rgbClr val="1A1A1A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dirty="0">
                <a:cs typeface="Segoe UI"/>
              </a:rPr>
              <a:t>2. Introduction to PaaS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6A263-4AEB-5ACB-3153-6C7B13DFDAC6}"/>
              </a:ext>
            </a:extLst>
          </p:cNvPr>
          <p:cNvSpPr txBox="1"/>
          <p:nvPr/>
        </p:nvSpPr>
        <p:spPr>
          <a:xfrm>
            <a:off x="801328" y="2535268"/>
            <a:ext cx="46949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SegoeUI"/>
              </a:rPr>
              <a:t>L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egoeUI"/>
              </a:rPr>
              <a:t>earn how to deploy your web app, explore the different Platform as a Service (PaaS) options that Azure offers and learn how to choose the best one for your app. </a:t>
            </a:r>
            <a:endParaRPr lang="en-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647DB-F7F0-4181-A970-4DC855DAFA31}"/>
              </a:ext>
            </a:extLst>
          </p:cNvPr>
          <p:cNvSpPr/>
          <p:nvPr/>
        </p:nvSpPr>
        <p:spPr>
          <a:xfrm>
            <a:off x="570271" y="530942"/>
            <a:ext cx="2172929" cy="521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5B9C9-6AA8-6D1B-3587-AA4B875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-289121"/>
            <a:ext cx="3352800" cy="1665584"/>
          </a:xfrm>
        </p:spPr>
        <p:txBody>
          <a:bodyPr/>
          <a:lstStyle/>
          <a:p>
            <a:r>
              <a:rPr lang="en-US" sz="4000" dirty="0">
                <a:cs typeface="Segoe UI"/>
              </a:rPr>
              <a:t>Learn Cloud Roadmap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44CD87-232D-9492-7743-95BB35B6A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892" y="337916"/>
            <a:ext cx="6247785" cy="55950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58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8C6492-4FDB-56E4-CD10-9641CE6C1F78}"/>
              </a:ext>
            </a:extLst>
          </p:cNvPr>
          <p:cNvSpPr txBox="1">
            <a:spLocks/>
          </p:cNvSpPr>
          <p:nvPr/>
        </p:nvSpPr>
        <p:spPr>
          <a:xfrm>
            <a:off x="8381974" y="222510"/>
            <a:ext cx="3883741" cy="44608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rgbClr val="1A1A1A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dirty="0">
                <a:cs typeface="Segoe UI"/>
              </a:rPr>
              <a:t>3. Deploy to Azure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6A263-4AEB-5ACB-3153-6C7B13DFDAC6}"/>
              </a:ext>
            </a:extLst>
          </p:cNvPr>
          <p:cNvSpPr txBox="1"/>
          <p:nvPr/>
        </p:nvSpPr>
        <p:spPr>
          <a:xfrm>
            <a:off x="7831369" y="668594"/>
            <a:ext cx="379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egoeUI"/>
              </a:rPr>
              <a:t>Deploy from, sample or own code.</a:t>
            </a:r>
            <a:endParaRPr lang="en-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647DB-F7F0-4181-A970-4DC855DAFA31}"/>
              </a:ext>
            </a:extLst>
          </p:cNvPr>
          <p:cNvSpPr/>
          <p:nvPr/>
        </p:nvSpPr>
        <p:spPr>
          <a:xfrm>
            <a:off x="570271" y="530942"/>
            <a:ext cx="2172929" cy="521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5B9C9-6AA8-6D1B-3587-AA4B875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-289121"/>
            <a:ext cx="3352800" cy="1665584"/>
          </a:xfrm>
        </p:spPr>
        <p:txBody>
          <a:bodyPr/>
          <a:lstStyle/>
          <a:p>
            <a:r>
              <a:rPr lang="en-US" sz="4000" dirty="0">
                <a:cs typeface="Segoe UI"/>
              </a:rPr>
              <a:t>Learn Cloud Roadmap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9DC9A-D195-B74E-DCDD-394C84F9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5" y="2595717"/>
            <a:ext cx="5466522" cy="24142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97198B-7DE0-76E3-9783-28D944998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736" y="1219200"/>
            <a:ext cx="5602214" cy="4619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6DB57C-EF96-D2C8-A9F8-5F5ABEAF6A9B}"/>
              </a:ext>
            </a:extLst>
          </p:cNvPr>
          <p:cNvSpPr/>
          <p:nvPr/>
        </p:nvSpPr>
        <p:spPr>
          <a:xfrm>
            <a:off x="1268361" y="4542503"/>
            <a:ext cx="884904" cy="3539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9EC0706-2A2B-2DFE-8CBD-292D0A71563C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3840648" y="2766630"/>
            <a:ext cx="452283" cy="47119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8C6492-4FDB-56E4-CD10-9641CE6C1F78}"/>
              </a:ext>
            </a:extLst>
          </p:cNvPr>
          <p:cNvSpPr txBox="1">
            <a:spLocks/>
          </p:cNvSpPr>
          <p:nvPr/>
        </p:nvSpPr>
        <p:spPr>
          <a:xfrm>
            <a:off x="8381974" y="222510"/>
            <a:ext cx="3883741" cy="44608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rgbClr val="1A1A1A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dirty="0">
                <a:cs typeface="Segoe UI"/>
              </a:rPr>
              <a:t>3. Deploy to Azure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6A263-4AEB-5ACB-3153-6C7B13DFDAC6}"/>
              </a:ext>
            </a:extLst>
          </p:cNvPr>
          <p:cNvSpPr txBox="1"/>
          <p:nvPr/>
        </p:nvSpPr>
        <p:spPr>
          <a:xfrm>
            <a:off x="7831369" y="668594"/>
            <a:ext cx="379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egoeUI"/>
              </a:rPr>
              <a:t>Deploy from, sample or own code.</a:t>
            </a:r>
            <a:endParaRPr lang="en-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647DB-F7F0-4181-A970-4DC855DAFA31}"/>
              </a:ext>
            </a:extLst>
          </p:cNvPr>
          <p:cNvSpPr/>
          <p:nvPr/>
        </p:nvSpPr>
        <p:spPr>
          <a:xfrm>
            <a:off x="570271" y="530942"/>
            <a:ext cx="2172929" cy="521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5B9C9-6AA8-6D1B-3587-AA4B875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-289121"/>
            <a:ext cx="3352800" cy="1665584"/>
          </a:xfrm>
        </p:spPr>
        <p:txBody>
          <a:bodyPr/>
          <a:lstStyle/>
          <a:p>
            <a:r>
              <a:rPr lang="en-US" sz="4000" dirty="0">
                <a:cs typeface="Segoe UI"/>
              </a:rPr>
              <a:t>Learn Cloud Roadmap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9DC9A-D195-B74E-DCDD-394C84F9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025" y="2221892"/>
            <a:ext cx="5466522" cy="24142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87BC0-F141-E030-03C4-00DD53661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89" y="1376463"/>
            <a:ext cx="5500359" cy="53739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3A73DE-18ED-F062-ED66-35DF5A3E854C}"/>
              </a:ext>
            </a:extLst>
          </p:cNvPr>
          <p:cNvSpPr/>
          <p:nvPr/>
        </p:nvSpPr>
        <p:spPr>
          <a:xfrm>
            <a:off x="10363200" y="4168877"/>
            <a:ext cx="914400" cy="3441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B685A2E-3F34-E6A5-F754-3AF87C36DCE8}"/>
              </a:ext>
            </a:extLst>
          </p:cNvPr>
          <p:cNvCxnSpPr/>
          <p:nvPr/>
        </p:nvCxnSpPr>
        <p:spPr>
          <a:xfrm rot="10800000" flipV="1">
            <a:off x="5811078" y="4513005"/>
            <a:ext cx="5014238" cy="1071717"/>
          </a:xfrm>
          <a:prstGeom prst="bentConnector3">
            <a:avLst>
              <a:gd name="adj1" fmla="val -1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8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10477</TotalTime>
  <Words>900</Words>
  <Application>Microsoft Office PowerPoint</Application>
  <PresentationFormat>Widescreen</PresentationFormat>
  <Paragraphs>120</Paragraphs>
  <Slides>20</Slides>
  <Notes>20</Notes>
  <HiddenSlides>0</HiddenSlides>
  <MMClips>4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Cascadia Code</vt:lpstr>
      <vt:lpstr>Segoe UI</vt:lpstr>
      <vt:lpstr>Segoe UI Semibold</vt:lpstr>
      <vt:lpstr>Segoe UI Web (West European)</vt:lpstr>
      <vt:lpstr>SegoeUI</vt:lpstr>
      <vt:lpstr>Wingdings</vt:lpstr>
      <vt:lpstr>Office Theme</vt:lpstr>
      <vt:lpstr>Introduction to Learn Cloud VS Code Extension</vt:lpstr>
      <vt:lpstr>Inclusive Guidelines </vt:lpstr>
      <vt:lpstr>PowerPoint Presentation</vt:lpstr>
      <vt:lpstr>PowerPoint Presentation</vt:lpstr>
      <vt:lpstr>Learn Cloud Roadmap</vt:lpstr>
      <vt:lpstr>Learn Cloud Roadmap</vt:lpstr>
      <vt:lpstr>Learn Cloud Roadmap</vt:lpstr>
      <vt:lpstr>Learn Cloud Roadmap</vt:lpstr>
      <vt:lpstr>Learn Cloud Roadmap</vt:lpstr>
      <vt:lpstr>Learn Cloud Roadmap</vt:lpstr>
      <vt:lpstr>Demo Time</vt:lpstr>
      <vt:lpstr>Demo Time</vt:lpstr>
      <vt:lpstr>PowerPoint Presentation</vt:lpstr>
      <vt:lpstr>PowerPoint Presentation</vt:lpstr>
      <vt:lpstr>PowerPoint Presentation</vt:lpstr>
      <vt:lpstr>PowerPoint Presentation</vt:lpstr>
      <vt:lpstr>Demo Time</vt:lpstr>
      <vt:lpstr>PowerPoint Presentation</vt:lpstr>
      <vt:lpstr>Next Steps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Learn Cloud VS Code Extension</dc:title>
  <dc:creator>Julia Muiruri</dc:creator>
  <cp:keywords>Learn Cloud</cp:keywords>
  <cp:lastModifiedBy>Julia Muiruri</cp:lastModifiedBy>
  <cp:revision>4</cp:revision>
  <dcterms:created xsi:type="dcterms:W3CDTF">2024-08-01T11:54:43Z</dcterms:created>
  <dcterms:modified xsi:type="dcterms:W3CDTF">2024-08-12T15:36:10Z</dcterms:modified>
</cp:coreProperties>
</file>