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562" r:id="rId3"/>
    <p:sldId id="574" r:id="rId4"/>
    <p:sldId id="398" r:id="rId5"/>
    <p:sldId id="352" r:id="rId6"/>
    <p:sldId id="306" r:id="rId7"/>
    <p:sldId id="598" r:id="rId8"/>
    <p:sldId id="604" r:id="rId9"/>
    <p:sldId id="605" r:id="rId10"/>
    <p:sldId id="606" r:id="rId11"/>
    <p:sldId id="601" r:id="rId12"/>
    <p:sldId id="602" r:id="rId13"/>
    <p:sldId id="603" r:id="rId14"/>
    <p:sldId id="3639" r:id="rId15"/>
    <p:sldId id="3621" r:id="rId16"/>
    <p:sldId id="3638" r:id="rId17"/>
    <p:sldId id="3622" r:id="rId18"/>
    <p:sldId id="3637" r:id="rId19"/>
    <p:sldId id="3624" r:id="rId20"/>
    <p:sldId id="500" r:id="rId21"/>
    <p:sldId id="3633" r:id="rId22"/>
    <p:sldId id="265" r:id="rId23"/>
    <p:sldId id="277" r:id="rId24"/>
    <p:sldId id="276" r:id="rId25"/>
    <p:sldId id="3642" r:id="rId26"/>
    <p:sldId id="3643" r:id="rId27"/>
    <p:sldId id="3647" r:id="rId28"/>
    <p:sldId id="3644" r:id="rId29"/>
    <p:sldId id="3645" r:id="rId30"/>
    <p:sldId id="278" r:id="rId31"/>
    <p:sldId id="364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CD7F3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>
      <p:cViewPr varScale="1">
        <p:scale>
          <a:sx n="92" d="100"/>
          <a:sy n="92" d="100"/>
        </p:scale>
        <p:origin x="48" y="5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12/21/2022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overview of the format….</a:t>
            </a:r>
          </a:p>
          <a:p>
            <a:endParaRPr lang="en-US" dirty="0"/>
          </a:p>
          <a:p>
            <a:r>
              <a:rPr lang="en-US" dirty="0"/>
              <a:t>Share this if you’re doing a Train The Trainer, or else keep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75D1-61FB-3243-8074-59CD809395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34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30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32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75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slide if training the trainer.  Else, keep it hidden.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The Hack is a community driven collection of challenge-based hacks on the Microsoft platform.</a:t>
            </a:r>
          </a:p>
          <a:p>
            <a:endParaRPr lang="en-US" dirty="0"/>
          </a:p>
          <a:p>
            <a:r>
              <a:rPr lang="en-US" dirty="0"/>
              <a:t>We have a collection of over 40+ hacks to choose from.</a:t>
            </a:r>
          </a:p>
          <a:p>
            <a:endParaRPr lang="en-US" dirty="0"/>
          </a:p>
          <a:p>
            <a:r>
              <a:rPr lang="en-US" dirty="0"/>
              <a:t>We’ll share the content details with you after today’s hack.</a:t>
            </a:r>
          </a:p>
          <a:p>
            <a:endParaRPr lang="en-US" dirty="0"/>
          </a:p>
          <a:p>
            <a:r>
              <a:rPr lang="en-US" dirty="0"/>
              <a:t>If you enjoy this event, please share the content with your peers and of course… </a:t>
            </a:r>
          </a:p>
          <a:p>
            <a:endParaRPr lang="en-US" dirty="0"/>
          </a:p>
          <a:p>
            <a:r>
              <a:rPr lang="en-US" dirty="0"/>
              <a:t>Deliver it to your CUSTOMERS!!!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75D1-61FB-3243-8074-59CD80939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“hands-on” exercise where you will work in groups of 4-5 people to solve technical challenges.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only get out what you put in, don't be lazy.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Retention is achieved through Pain and Discomfort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60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not grow a garden like this…   but at least you can learn while trying.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46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now we’ll cover logistics…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375D1-61FB-3243-8074-59CD80939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Demo: Show an already created event Teams site inside of the Teams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9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show this slide if you’re hosting a virtual event or have remote attendees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52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the teams working as teams!</a:t>
            </a:r>
          </a:p>
          <a:p>
            <a:pPr lvl="1"/>
            <a:r>
              <a:rPr lang="en-US" dirty="0"/>
              <a:t>Encourage all to “learn from” and “share with” each other!</a:t>
            </a:r>
          </a:p>
          <a:p>
            <a:pPr lvl="1"/>
            <a:r>
              <a:rPr lang="en-US" dirty="0"/>
              <a:t>If you observe individuals racing ahead, encourage them to help those who are behind.</a:t>
            </a:r>
          </a:p>
          <a:p>
            <a:pPr lvl="1"/>
            <a:r>
              <a:rPr lang="en-US" dirty="0"/>
              <a:t>Encourage attendees to use their team’s channel on MS Teams to collaborate/share info! </a:t>
            </a:r>
          </a:p>
          <a:p>
            <a:r>
              <a:rPr lang="en-US" dirty="0"/>
              <a:t>Unblock teams who get stuck </a:t>
            </a:r>
          </a:p>
          <a:p>
            <a:pPr lvl="1"/>
            <a:r>
              <a:rPr lang="en-US" dirty="0"/>
              <a:t>Encourage team members to unblock each other first!</a:t>
            </a:r>
          </a:p>
          <a:p>
            <a:pPr lvl="1"/>
            <a:r>
              <a:rPr lang="en-US" dirty="0"/>
              <a:t>Provide hints, but not answers</a:t>
            </a:r>
          </a:p>
          <a:p>
            <a:pPr lvl="1"/>
            <a:r>
              <a:rPr lang="en-US" dirty="0"/>
              <a:t>If you observe individuals stuck for a while, help them get moving so they don’t lose interest.</a:t>
            </a:r>
          </a:p>
          <a:p>
            <a:r>
              <a:rPr lang="en-US" dirty="0"/>
              <a:t>Provide hints/pointers to the teams on how to solve problems &amp; where to find information.</a:t>
            </a:r>
          </a:p>
          <a:p>
            <a:pPr lvl="1"/>
            <a:r>
              <a:rPr lang="en-US" dirty="0"/>
              <a:t>Use the answers/solutions in the proctor’s guide, but don’t share with the attendees</a:t>
            </a:r>
          </a:p>
          <a:p>
            <a:pPr lvl="1"/>
            <a:r>
              <a:rPr lang="en-US" dirty="0"/>
              <a:t>Proctor’s guide won’t be comprehensive.  As SMEs, proctors should use their knowledge to help with solution hints/ideas.  </a:t>
            </a:r>
          </a:p>
          <a:p>
            <a:r>
              <a:rPr lang="en-US" dirty="0"/>
              <a:t>Notify the emcee of unexpected blockers that arise during the event so they can be communicated to all, and recorded for future reference.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5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92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114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71665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9173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90502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6178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846625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191000"/>
            <a:ext cx="12192000" cy="1676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CD7F32"/>
                </a:solidFill>
              </a:rPr>
              <a:t>Bronze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C0C0C0"/>
                </a:solidFill>
              </a:rPr>
              <a:t>Silver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D700"/>
                </a:solidFill>
              </a:rPr>
              <a:t>Gold</a:t>
            </a:r>
            <a:br>
              <a:rPr lang="en-US" sz="3600" dirty="0"/>
            </a:br>
            <a:r>
              <a:rPr lang="en-US" sz="3600" dirty="0">
                <a:solidFill>
                  <a:schemeClr val="tx1"/>
                </a:solidFill>
              </a:rPr>
              <a:t>Using Synapse and Databricks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Together with Delta Lake</a:t>
            </a:r>
          </a:p>
        </p:txBody>
      </p:sp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F46D821-C5DD-7EB2-BA6F-4B43F0ADC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7" y="1295400"/>
            <a:ext cx="10306125" cy="25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3F03CF-70F4-4E47-A448-F31AAAA9AA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850" y="2310736"/>
            <a:ext cx="10782300" cy="3505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06E299-E9D5-4B6E-A9BC-6F64D9D38593}"/>
              </a:ext>
            </a:extLst>
          </p:cNvPr>
          <p:cNvSpPr/>
          <p:nvPr/>
        </p:nvSpPr>
        <p:spPr>
          <a:xfrm>
            <a:off x="6453617" y="4620921"/>
            <a:ext cx="3677264" cy="21729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 tips, tricks, gotchas (how 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you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solved them), code snippets, and links you learn along the way HERE with everyone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CDE635-79B5-4325-89A3-B86F0059D43C}"/>
              </a:ext>
            </a:extLst>
          </p:cNvPr>
          <p:cNvSpPr/>
          <p:nvPr/>
        </p:nvSpPr>
        <p:spPr>
          <a:xfrm rot="13961495">
            <a:off x="7107695" y="3568397"/>
            <a:ext cx="1460308" cy="4618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AF7D80-FA6E-4879-9CA4-FFF591735151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CAA89C-11B2-C99D-7EE0-C004A26B73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3FE99B-AAB1-407B-8A0C-0B57620D7458}"/>
              </a:ext>
            </a:extLst>
          </p:cNvPr>
          <p:cNvSpPr/>
          <p:nvPr/>
        </p:nvSpPr>
        <p:spPr>
          <a:xfrm>
            <a:off x="4969881" y="3851569"/>
            <a:ext cx="3677264" cy="21729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channel for coaches to discuss event logistics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(students won’t see this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  <a:sym typeface="Wingdings" panose="05000000000000000000" pitchFamily="2" charset="2"/>
              </a:rPr>
              <a:t>)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0313460-BE82-46DA-8F92-3E386DDEF1D0}"/>
              </a:ext>
            </a:extLst>
          </p:cNvPr>
          <p:cNvSpPr/>
          <p:nvPr/>
        </p:nvSpPr>
        <p:spPr>
          <a:xfrm rot="10800000">
            <a:off x="2800584" y="4181976"/>
            <a:ext cx="1817135" cy="59571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E15C0-94FE-41C7-A6C1-8F806511557A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4EADA74-5B29-FAB8-B8FA-5A40A110A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7870AF-CCF8-49F8-8A84-3A5ADEBF2FAF}"/>
              </a:ext>
            </a:extLst>
          </p:cNvPr>
          <p:cNvSpPr/>
          <p:nvPr/>
        </p:nvSpPr>
        <p:spPr>
          <a:xfrm>
            <a:off x="5025903" y="3854244"/>
            <a:ext cx="3677264" cy="21729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DURING &amp; after the event, share feedback with the coaches in the Feedback channel.  This will help them improve the event as it progresses and make the next one even better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C8BB0B-70EB-419C-B056-BF9C4FDBA9B9}"/>
              </a:ext>
            </a:extLst>
          </p:cNvPr>
          <p:cNvSpPr/>
          <p:nvPr/>
        </p:nvSpPr>
        <p:spPr>
          <a:xfrm rot="10800000">
            <a:off x="2697480" y="4521681"/>
            <a:ext cx="1953043" cy="48136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99499-0F2D-4DFA-B8C2-1C92C8D626B1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539BE7-AE86-B769-9EC7-165F0639DD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6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E27CF9-A40A-4818-955A-92EC2F48B881}"/>
              </a:ext>
            </a:extLst>
          </p:cNvPr>
          <p:cNvSpPr/>
          <p:nvPr/>
        </p:nvSpPr>
        <p:spPr>
          <a:xfrm>
            <a:off x="5182136" y="3691229"/>
            <a:ext cx="3677264" cy="21729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Hang out, communicate, talk, and screenshare with squad members in your squad’s channel.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8085563-B6EC-4EA4-AD96-BFC6EB7B249C}"/>
              </a:ext>
            </a:extLst>
          </p:cNvPr>
          <p:cNvSpPr/>
          <p:nvPr/>
        </p:nvSpPr>
        <p:spPr>
          <a:xfrm rot="10800000">
            <a:off x="3780299" y="4965747"/>
            <a:ext cx="1200629" cy="5957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EE900-40CA-47FE-9E06-15E9648C2EBC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95FF2EE-61AE-0041-7EB6-A4E209510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6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4DB5-1FE2-452B-9AD9-47DA4CEA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828800"/>
            <a:ext cx="105156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Segoe UI Light" panose="020B0502040204020203" pitchFamily="34" charset="0"/>
              </a:rPr>
              <a:t>Everyone expected to be joined to their squad’s “party line” </a:t>
            </a:r>
            <a:br>
              <a:rPr lang="en-US" sz="2400" dirty="0">
                <a:cs typeface="Segoe UI Light" panose="020B0502040204020203" pitchFamily="34" charset="0"/>
              </a:rPr>
            </a:br>
            <a:r>
              <a:rPr lang="en-US" sz="2400" dirty="0">
                <a:cs typeface="Segoe UI Light" panose="020B0502040204020203" pitchFamily="34" charset="0"/>
              </a:rPr>
              <a:t>throughout the event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Mics on at all time (kids, significant others, &amp; pet noises okay, but please mute the toilet flushes </a:t>
            </a:r>
            <a:r>
              <a:rPr lang="en-US" sz="2400" dirty="0">
                <a:cs typeface="Segoe UI Light" panose="020B0502040204020203" pitchFamily="34" charset="0"/>
                <a:sym typeface="Wingdings" panose="05000000000000000000" pitchFamily="2" charset="2"/>
              </a:rPr>
              <a:t>)</a:t>
            </a:r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cs typeface="Segoe UI Light" panose="020B0502040204020203" pitchFamily="34" charset="0"/>
              </a:rPr>
              <a:t>Coaches should keep cameras on. Students optional, but preferred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Coaches &amp; Squads will designate a “driver” for each challenge to lead by sharing their screen.  Students should take turns driving (or backseat driving)!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Coaches &amp; Squads will set break times throughout the day.  Use them and walk away from your screen!</a:t>
            </a:r>
            <a:endParaRPr lang="en-US" sz="2400" dirty="0">
              <a:cs typeface="Calibri"/>
            </a:endParaRPr>
          </a:p>
          <a:p>
            <a:pPr lvl="1"/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EC4685-DF58-4217-A27F-228A9F9CF4AD}"/>
              </a:ext>
            </a:extLst>
          </p:cNvPr>
          <p:cNvSpPr txBox="1">
            <a:spLocks/>
          </p:cNvSpPr>
          <p:nvPr/>
        </p:nvSpPr>
        <p:spPr>
          <a:xfrm>
            <a:off x="797560" y="3448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>
                <a:solidFill>
                  <a:srgbClr val="92D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Hacking Remotely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  <a:t>Expectations, Tips, &amp; Tricks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0060504-6477-2B64-7F04-050F4DCCB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7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68234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Challenges are cumulative, building upon each other.</a:t>
            </a:r>
          </a:p>
          <a:p>
            <a:r>
              <a:rPr lang="en-US" dirty="0"/>
              <a:t>Establish Confidence – start small and simple </a:t>
            </a:r>
            <a:br>
              <a:rPr lang="en-US" dirty="0"/>
            </a:br>
            <a:r>
              <a:rPr lang="en-US" dirty="0"/>
              <a:t>(think hello world)</a:t>
            </a:r>
          </a:p>
          <a:p>
            <a:r>
              <a:rPr lang="en-US" dirty="0"/>
              <a:t>Build Competence – by having successively more complex challenges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 are NOT step-by-step hands-on labs! </a:t>
            </a:r>
          </a:p>
          <a:p>
            <a:pPr marL="0" indent="0">
              <a:buNone/>
            </a:pPr>
            <a:r>
              <a:rPr lang="en-US" dirty="0"/>
              <a:t>No “clicking here” or “copy n pasting there”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 definitions are short.  A couple of sentences or bullet points stating the end goal(s) and perhaps a hint at the skill(s) needed.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MUST work together as a team to figure out how to complete them!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i="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Challenge Format</a:t>
            </a:r>
          </a:p>
        </p:txBody>
      </p:sp>
      <p:pic>
        <p:nvPicPr>
          <p:cNvPr id="4" name="Picture 3" descr="A sign in the dark&#10;&#10;Description automatically generated">
            <a:extLst>
              <a:ext uri="{FF2B5EF4-FFF2-40B4-BE49-F238E27FC236}">
                <a16:creationId xmlns:a16="http://schemas.microsoft.com/office/drawing/2014/main" id="{B1438C4B-BC7C-4C41-8117-2A2A2F66F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02" y="-171593"/>
            <a:ext cx="3623478" cy="170525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FAD959A-E08C-443A-B015-2199B85AD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26504"/>
            <a:ext cx="1828800" cy="182880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D5F3660-4C67-21FF-6380-C5C1F771C9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395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867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challenge we will deliver a ”mini-lecture” explaining </a:t>
            </a:r>
            <a:br>
              <a:rPr lang="en-US" dirty="0"/>
            </a:br>
            <a:r>
              <a:rPr lang="en-US" dirty="0"/>
              <a:t>concepts in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cs typeface="Segoe UI Light" panose="020B0502040204020203" pitchFamily="34" charset="0"/>
              </a:rPr>
              <a:t>Challenge Format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4B4CE5-CEF3-004C-9652-D1C24BEF5C4B}"/>
              </a:ext>
            </a:extLst>
          </p:cNvPr>
          <p:cNvSpPr txBox="1">
            <a:spLocks/>
          </p:cNvSpPr>
          <p:nvPr/>
        </p:nvSpPr>
        <p:spPr>
          <a:xfrm>
            <a:off x="5410199" y="3159480"/>
            <a:ext cx="6629401" cy="1994356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Don’t be beholden by the clock!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Move quickly or take it slow. 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But stay together with your squad!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Your coach is there to help.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63E0E-ABEA-407C-8F78-D0010835A14D}"/>
              </a:ext>
            </a:extLst>
          </p:cNvPr>
          <p:cNvSpPr txBox="1"/>
          <p:nvPr/>
        </p:nvSpPr>
        <p:spPr>
          <a:xfrm>
            <a:off x="269239" y="1878167"/>
            <a:ext cx="10996638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Coaches will review results for each challenge when all squad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members have completed the 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49397-C1CA-4939-B7DB-EA1514298B1C}"/>
              </a:ext>
            </a:extLst>
          </p:cNvPr>
          <p:cNvSpPr txBox="1"/>
          <p:nvPr/>
        </p:nvSpPr>
        <p:spPr>
          <a:xfrm>
            <a:off x="269239" y="5389868"/>
            <a:ext cx="11701906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There WILL be more challenges than you can complete in our allotted time! 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These are takeaways for follow up at home or with customers!</a:t>
            </a:r>
          </a:p>
        </p:txBody>
      </p:sp>
      <p:pic>
        <p:nvPicPr>
          <p:cNvPr id="16" name="Picture 15" descr="Half face clock on a wall">
            <a:extLst>
              <a:ext uri="{FF2B5EF4-FFF2-40B4-BE49-F238E27FC236}">
                <a16:creationId xmlns:a16="http://schemas.microsoft.com/office/drawing/2014/main" id="{C66C4AE4-FC91-484C-AD86-B10FA0381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6" y="2954622"/>
            <a:ext cx="3340737" cy="24040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101C55-11F4-96C5-A094-0CB63A158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066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10464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team will have a coach through-out the whole hack.</a:t>
            </a:r>
          </a:p>
          <a:p>
            <a:pPr marL="0" indent="0">
              <a:buNone/>
            </a:pPr>
            <a:r>
              <a:rPr lang="en-US" dirty="0"/>
              <a:t>Use them! But don’t expect them to give you all the answers.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Coaches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4B4CE5-CEF3-004C-9652-D1C24BEF5C4B}"/>
              </a:ext>
            </a:extLst>
          </p:cNvPr>
          <p:cNvSpPr txBox="1">
            <a:spLocks/>
          </p:cNvSpPr>
          <p:nvPr/>
        </p:nvSpPr>
        <p:spPr>
          <a:xfrm>
            <a:off x="2098038" y="5062812"/>
            <a:ext cx="7891349" cy="1046404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Get to know your coach, their likes and dislikes...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All the better to find a bribe that works!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BF2DD-22F0-644C-9EE6-AE12295D9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5806" y="2377217"/>
            <a:ext cx="2515811" cy="25158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47B1C27-592D-FEBE-C0EA-6909787A13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746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9582991" cy="42863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the Hackathon you will be immersed in the following  technologies so plan accordingly:</a:t>
            </a:r>
          </a:p>
          <a:p>
            <a:pPr lvl="1"/>
            <a:r>
              <a:rPr lang="en-US" dirty="0"/>
              <a:t>-- Azure Portal</a:t>
            </a:r>
          </a:p>
          <a:p>
            <a:pPr lvl="1"/>
            <a:r>
              <a:rPr lang="en-US" dirty="0"/>
              <a:t>-- Synapse Workspace </a:t>
            </a:r>
          </a:p>
          <a:p>
            <a:pPr lvl="1"/>
            <a:r>
              <a:rPr lang="en-US" dirty="0"/>
              <a:t>-- Databricks Workspace</a:t>
            </a:r>
          </a:p>
          <a:p>
            <a:pPr lvl="1"/>
            <a:r>
              <a:rPr lang="en-US" dirty="0"/>
              <a:t>-- Azure Storage Accounts / Delta Lake</a:t>
            </a:r>
          </a:p>
          <a:p>
            <a:pPr lvl="1"/>
            <a:r>
              <a:rPr lang="en-US" dirty="0"/>
              <a:t>-- Key Vault</a:t>
            </a:r>
          </a:p>
          <a:p>
            <a:pPr lvl="1"/>
            <a:r>
              <a:rPr lang="en-US" dirty="0"/>
              <a:t>-- Databricks CLI</a:t>
            </a:r>
          </a:p>
          <a:p>
            <a:pPr lvl="1"/>
            <a:r>
              <a:rPr lang="en-US" dirty="0"/>
              <a:t>-- Power BI Desktop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Tooling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3BF91A8-1968-EA49-612A-A6B1E6994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29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867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engines are your friend! Azure is a hot technology </a:t>
            </a:r>
            <a:br>
              <a:rPr lang="en-US" dirty="0"/>
            </a:br>
            <a:r>
              <a:rPr lang="en-US" dirty="0"/>
              <a:t>and much ink has been spilled on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Finding Answers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4B4CE5-CEF3-004C-9652-D1C24BEF5C4B}"/>
              </a:ext>
            </a:extLst>
          </p:cNvPr>
          <p:cNvSpPr txBox="1">
            <a:spLocks/>
          </p:cNvSpPr>
          <p:nvPr/>
        </p:nvSpPr>
        <p:spPr>
          <a:xfrm>
            <a:off x="2098038" y="4800600"/>
            <a:ext cx="7891349" cy="143420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The Azure docs are your best bet.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Many of the related open source projects used </a:t>
            </a:r>
            <a:r>
              <a:rPr lang="en-US" b="1" dirty="0">
                <a:solidFill>
                  <a:schemeClr val="tx1"/>
                </a:solidFill>
                <a:latin typeface="Segoe UI Light"/>
              </a:rPr>
              <a:t>here have top notch documentation!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080F5-79C7-5F4C-AA72-4364AAA73A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478" y="2458752"/>
            <a:ext cx="2928468" cy="2266565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A823039-64A0-C522-F56B-C25877341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19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4DB5-1FE2-452B-9AD9-47DA4CEA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Segoe UI Light" panose="020B0502040204020203" pitchFamily="34" charset="0"/>
              </a:rPr>
              <a:t>“What the Hack” is a challenge-based hackathon format</a:t>
            </a:r>
          </a:p>
          <a:p>
            <a:r>
              <a:rPr lang="en-US" dirty="0">
                <a:cs typeface="Segoe UI Light" panose="020B0502040204020203" pitchFamily="34" charset="0"/>
              </a:rPr>
              <a:t>Challenges describe high-level tasks and goals to be accomplished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Challenges are not step-by-step labs. 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By having to “figure it out”, attendee knowledge retention is greater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Attendees work in squads of 3 to 5 people to solve the challenges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Attendees “learn from” and “share with” each other.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Coaches provide technical guidance, but not answers to the squads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Coaches may provide lectures &amp; demos to setup challenges &amp; review solutions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What the Hack can be hosted in-person or virtually via Microsoft Teams</a:t>
            </a:r>
            <a:endParaRPr lang="en-US" dirty="0">
              <a:cs typeface="Calibri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EC4685-DF58-4217-A27F-228A9F9CF4AD}"/>
              </a:ext>
            </a:extLst>
          </p:cNvPr>
          <p:cNvSpPr txBox="1">
            <a:spLocks/>
          </p:cNvSpPr>
          <p:nvPr/>
        </p:nvSpPr>
        <p:spPr>
          <a:xfrm>
            <a:off x="797560" y="344805"/>
            <a:ext cx="819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+mj-ea"/>
                <a:cs typeface="Segoe UI" panose="020B0502040204020203" pitchFamily="34" charset="0"/>
              </a:rPr>
              <a:t>What Is What The Hack ?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B80B153-7631-9356-6910-3B49837DE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012859"/>
          </a:xfrm>
        </p:spPr>
        <p:txBody>
          <a:bodyPr/>
          <a:lstStyle/>
          <a:p>
            <a:r>
              <a:rPr lang="en-US" sz="6600" dirty="0"/>
              <a:t>And now death by</a:t>
            </a:r>
            <a:br>
              <a:rPr lang="en-US" sz="6600" dirty="0"/>
            </a:br>
            <a:r>
              <a:rPr lang="en-US" sz="6600" dirty="0"/>
              <a:t>Power Point… 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E8D2E-20E3-4040-B116-E432440A4E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8528" y="0"/>
            <a:ext cx="587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7833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622256"/>
          </a:xfrm>
        </p:spPr>
        <p:txBody>
          <a:bodyPr/>
          <a:lstStyle/>
          <a:p>
            <a:r>
              <a:rPr lang="en-US" sz="6600" dirty="0"/>
              <a:t>And now death by</a:t>
            </a:r>
            <a:br>
              <a:rPr lang="en-US" sz="6600" dirty="0"/>
            </a:br>
            <a:r>
              <a:rPr lang="en-US" sz="6600" dirty="0"/>
              <a:t>Power Point… </a:t>
            </a:r>
            <a:br>
              <a:rPr lang="en-US" dirty="0"/>
            </a:br>
            <a:r>
              <a:rPr lang="en-US" sz="4400" dirty="0">
                <a:solidFill>
                  <a:srgbClr val="FFC000"/>
                </a:solidFill>
              </a:rPr>
              <a:t>(just kidding!)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E8D2E-20E3-4040-B116-E432440A4E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8528" y="0"/>
            <a:ext cx="587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163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Scenario</a:t>
            </a:r>
          </a:p>
          <a:p>
            <a:r>
              <a:rPr lang="en-US" dirty="0"/>
              <a:t>Be able to setup an environment to utilize a three-tiered data lake architecture</a:t>
            </a:r>
          </a:p>
          <a:p>
            <a:r>
              <a:rPr lang="en-US" dirty="0"/>
              <a:t>Copy and Merge data from the </a:t>
            </a:r>
            <a:r>
              <a:rPr lang="en-US" dirty="0" err="1"/>
              <a:t>AdventureWorks</a:t>
            </a:r>
            <a:r>
              <a:rPr lang="en-US" dirty="0"/>
              <a:t> and </a:t>
            </a:r>
            <a:r>
              <a:rPr lang="en-US" dirty="0" err="1"/>
              <a:t>WideWorldImporters</a:t>
            </a:r>
            <a:r>
              <a:rPr lang="en-US" dirty="0"/>
              <a:t> databases. </a:t>
            </a:r>
          </a:p>
          <a:p>
            <a:r>
              <a:rPr lang="en-US" dirty="0"/>
              <a:t>Use Delta Lake Technology in at least one tier of the data lake architecture.</a:t>
            </a:r>
          </a:p>
          <a:p>
            <a:r>
              <a:rPr lang="en-US" dirty="0"/>
              <a:t>Be able to showcase how both Synapse and Databricks can interact with the data at each tier.  Compare and contrast the technologies.</a:t>
            </a:r>
          </a:p>
          <a:p>
            <a:r>
              <a:rPr lang="en-US" dirty="0"/>
              <a:t>Utilize System Managed Identities and Key Vault for all connections so no usernames/passwords are exposed in your CI/CD Pipeline.  </a:t>
            </a:r>
          </a:p>
          <a:p>
            <a:r>
              <a:rPr lang="en-US" dirty="0"/>
              <a:t>Visualize the results in Power BI.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Overview</a:t>
            </a:r>
          </a:p>
          <a:p>
            <a:r>
              <a:rPr lang="en-US" b="1" dirty="0"/>
              <a:t>Challenge 1:  Building out the Bronze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Standup and configure the Synapse and Databricks Environments.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Agree on and begin to implement the three-tiered architecture.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Hydrate the Bronze Data Lake.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Ensure no connection details are stored on the Linked Service or in Notebooks.</a:t>
            </a:r>
          </a:p>
          <a:p>
            <a:r>
              <a:rPr lang="en-US" b="1" dirty="0"/>
              <a:t>Challenge 2:  Striving for Silver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Move the data from the Bronze Layer to the Silver Layer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Apply Delta Format to the Silver Layer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Perform consolidation and standardization of data</a:t>
            </a:r>
          </a:p>
          <a:p>
            <a:r>
              <a:rPr lang="en-US" b="1" dirty="0"/>
              <a:t>Challenge 3:  Go for the Gold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Take data from the Silver Layer and make it business analyst ready.</a:t>
            </a:r>
          </a:p>
          <a:p>
            <a:pPr lvl="1"/>
            <a:r>
              <a:rPr lang="en-US" dirty="0"/>
              <a:t>Understand the basics of data models.</a:t>
            </a:r>
          </a:p>
          <a:p>
            <a:r>
              <a:rPr lang="en-US" b="1" dirty="0"/>
              <a:t>Challenge 4:  Visualize the Results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Create Power BI Assets to showcase your results</a:t>
            </a:r>
            <a:r>
              <a:rPr lang="en-US" dirty="0"/>
              <a:t>.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27456A1F-5EAC-5D56-5862-9ADAF217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60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Suggested Agenda</a:t>
            </a:r>
          </a:p>
          <a:p>
            <a:r>
              <a:rPr lang="en-US" b="1" dirty="0"/>
              <a:t>Day 1 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1 - Building Out the Bronze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2 - Standardizing on Silver</a:t>
            </a:r>
          </a:p>
          <a:p>
            <a:r>
              <a:rPr lang="en-US" b="1" dirty="0"/>
              <a:t>Day 2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2 - Standardizing on Silver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3 - Go for the Gold</a:t>
            </a:r>
          </a:p>
          <a:p>
            <a:r>
              <a:rPr lang="en-US" b="1" dirty="0"/>
              <a:t>Day 3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3 - Go for the Gold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4 - Visualize the Results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94B82F6A-F4BC-DC07-9CAF-DA0736D1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76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D7F32"/>
                </a:solidFill>
              </a:rPr>
              <a:t>Challenge 1 - Building Out the Bronze</a:t>
            </a:r>
          </a:p>
          <a:p>
            <a:r>
              <a:rPr lang="en-US" dirty="0"/>
              <a:t>Environmental Setup</a:t>
            </a:r>
          </a:p>
          <a:p>
            <a:r>
              <a:rPr lang="en-US" dirty="0"/>
              <a:t>Hydration of Data in the Bronze Data Lake. </a:t>
            </a:r>
          </a:p>
        </p:txBody>
      </p:sp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A30B643-193A-6B25-DBD9-604303297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7147224" cy="4675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3124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Challenge 2 - Striving for Silver</a:t>
            </a:r>
          </a:p>
          <a:p>
            <a:r>
              <a:rPr lang="en-US" dirty="0"/>
              <a:t>Data Lake Storage Format</a:t>
            </a:r>
          </a:p>
          <a:p>
            <a:r>
              <a:rPr lang="en-US" dirty="0"/>
              <a:t>Domain Separation. </a:t>
            </a:r>
          </a:p>
          <a:p>
            <a:r>
              <a:rPr lang="en-US" dirty="0"/>
              <a:t>Consolidation</a:t>
            </a:r>
          </a:p>
          <a:p>
            <a:r>
              <a:rPr lang="en-US" dirty="0"/>
              <a:t>Data Type Standardization</a:t>
            </a:r>
          </a:p>
          <a:p>
            <a:r>
              <a:rPr lang="en-US" dirty="0"/>
              <a:t>Formatting</a:t>
            </a:r>
          </a:p>
          <a:p>
            <a:r>
              <a:rPr lang="en-US" dirty="0"/>
              <a:t>Partitioning and </a:t>
            </a:r>
            <a:r>
              <a:rPr lang="en-US" dirty="0" err="1"/>
              <a:t>Sharding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C5D38A-ECB9-4D5A-9E3C-2A5A75863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7242057" cy="4672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919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Challenge 2 - Striving for Silver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Time Travel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7A868BBF-79A7-E211-B582-F30FA711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2597549"/>
            <a:ext cx="6858000" cy="38157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32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D700"/>
                </a:solidFill>
              </a:rPr>
              <a:t>Challenge 3 - Go for the Gold</a:t>
            </a:r>
          </a:p>
          <a:p>
            <a:r>
              <a:rPr lang="en-US" dirty="0"/>
              <a:t>Consumer Specific Data Models</a:t>
            </a:r>
          </a:p>
          <a:p>
            <a:r>
              <a:rPr lang="en-US" dirty="0"/>
              <a:t>Enforce Quality</a:t>
            </a:r>
          </a:p>
          <a:p>
            <a:r>
              <a:rPr lang="en-US" dirty="0"/>
              <a:t>Security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FD6C151-5F4C-2716-1883-4A623B919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7"/>
            <a:ext cx="7315200" cy="4017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5609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Challenge 4 – Visualize the Results</a:t>
            </a:r>
          </a:p>
          <a:p>
            <a:r>
              <a:rPr lang="en-US" dirty="0"/>
              <a:t>Generate Insights</a:t>
            </a:r>
          </a:p>
          <a:p>
            <a:r>
              <a:rPr lang="en-US" dirty="0"/>
              <a:t>Role Based Row Level Security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46D5FF3-8D46-E2E9-327C-46E404A4F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1828800"/>
            <a:ext cx="7331206" cy="3840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932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82F1-A259-4347-AD95-BD441A8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871"/>
            <a:ext cx="10515600" cy="10267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92D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Community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4DE6-6E66-4542-8AA3-A684349C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121"/>
            <a:ext cx="10515600" cy="436879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dirty="0"/>
              <a:t>Anyone can contribute a new hack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All content is available for sharing broadly to enable cloud architects and partners to re-deliver to their customers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Built from the ground up to be delivered virtually with Microsoft Teams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FE331D8-1CDA-F4BE-C367-68F42FE27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8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Squad Assignments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B7074337-E89C-3A12-4BCB-D2F5FCF8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8A243B-33B3-636D-CAEC-3A4DD953E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91497"/>
              </p:ext>
            </p:extLst>
          </p:nvPr>
        </p:nvGraphicFramePr>
        <p:xfrm>
          <a:off x="1828800" y="2286000"/>
          <a:ext cx="9296400" cy="29337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226238325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65418500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16204906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378430293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77045857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85563067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825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Coach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Coach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Coach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Coach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Coach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Coach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8820733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Attendee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2466554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524378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492076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2991609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ndara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ndara"/>
                          <a:ea typeface="+mn-ea"/>
                          <a:cs typeface="+mn-cs"/>
                        </a:rPr>
                        <a:t>Attendee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2154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620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Squad Interaction</a:t>
            </a:r>
          </a:p>
          <a:p>
            <a:r>
              <a:rPr lang="en-US" b="1" dirty="0"/>
              <a:t>Please utilize your Teams channel for your squad collaboration</a:t>
            </a:r>
          </a:p>
          <a:p>
            <a:r>
              <a:rPr lang="en-US" b="1" dirty="0"/>
              <a:t>Use the Meet button within your channel to collaborate together.</a:t>
            </a:r>
          </a:p>
          <a:p>
            <a:pPr lvl="1"/>
            <a:r>
              <a:rPr lang="en-US" b="1" dirty="0"/>
              <a:t>Share screens, chat as needed, etc.</a:t>
            </a:r>
          </a:p>
          <a:p>
            <a:pPr lvl="1"/>
            <a:r>
              <a:rPr lang="en-US" b="1" dirty="0"/>
              <a:t>Video is optional</a:t>
            </a:r>
          </a:p>
          <a:p>
            <a:pPr lvl="1"/>
            <a:r>
              <a:rPr lang="en-US" b="1" dirty="0"/>
              <a:t>Only mute when necessary… family background noise is part of life these days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B7074337-E89C-3A12-4BCB-D2F5FCF8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3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BC7268-C054-493A-83F5-9A2863D09E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49F75-E75C-4B49-BCB0-8DBC2C22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4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 will get your hands dirty</a:t>
            </a:r>
          </a:p>
        </p:txBody>
      </p:sp>
    </p:spTree>
    <p:extLst>
      <p:ext uri="{BB962C8B-B14F-4D97-AF65-F5344CB8AC3E}">
        <p14:creationId xmlns:p14="http://schemas.microsoft.com/office/powerpoint/2010/main" val="295374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263FE-8F8C-4402-9C9B-5C799670F6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AFDB46-B807-44D7-A7D0-01BC94D0D87F}"/>
              </a:ext>
            </a:extLst>
          </p:cNvPr>
          <p:cNvSpPr txBox="1">
            <a:spLocks/>
          </p:cNvSpPr>
          <p:nvPr/>
        </p:nvSpPr>
        <p:spPr>
          <a:xfrm>
            <a:off x="-39269" y="5742691"/>
            <a:ext cx="122312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*results may vary</a:t>
            </a:r>
            <a:endParaRPr kumimoji="0" lang="en-US" sz="54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7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gistics">
            <a:extLst>
              <a:ext uri="{FF2B5EF4-FFF2-40B4-BE49-F238E27FC236}">
                <a16:creationId xmlns:a16="http://schemas.microsoft.com/office/drawing/2014/main" id="{F881C863-DC1B-46E7-9F98-7B1E3F21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6033D-F46C-4EC0-A372-730EAAEC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255" y="189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49734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64A688-77FE-4DC4-BA31-23C767349F49}"/>
              </a:ext>
            </a:extLst>
          </p:cNvPr>
          <p:cNvSpPr/>
          <p:nvPr/>
        </p:nvSpPr>
        <p:spPr>
          <a:xfrm>
            <a:off x="4969881" y="3851569"/>
            <a:ext cx="3677264" cy="217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gathering place. Kick-off &amp; stand-up meetings take place HERE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41408F8-EB18-4929-BFA4-043801BE75B9}"/>
              </a:ext>
            </a:extLst>
          </p:cNvPr>
          <p:cNvSpPr/>
          <p:nvPr/>
        </p:nvSpPr>
        <p:spPr>
          <a:xfrm rot="10800000">
            <a:off x="2769325" y="3920715"/>
            <a:ext cx="1878499" cy="595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5AA27-1B2C-4E15-B067-95369051D808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  <a:t>We’re going to use Microsoft Teams in a different</a:t>
            </a:r>
            <a:r>
              <a:rPr lang="en-US" sz="2400" dirty="0">
                <a:latin typeface="Consolas" panose="020B0609020204030204" pitchFamily="49" charset="0"/>
                <a:cs typeface="Segoe UI" panose="020B0502040204020203" pitchFamily="34" charset="0"/>
              </a:rPr>
              <a:t> way…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5FFC42B-293C-F3C4-FFE5-A78C5AAAB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3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D7717DBF-341B-4923-9B39-6DF33DC279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400" y="2321907"/>
            <a:ext cx="10791825" cy="34909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EFE816-76FB-4F6E-8563-9FEEBFB64488}"/>
              </a:ext>
            </a:extLst>
          </p:cNvPr>
          <p:cNvSpPr/>
          <p:nvPr/>
        </p:nvSpPr>
        <p:spPr>
          <a:xfrm>
            <a:off x="6282629" y="4475026"/>
            <a:ext cx="3677264" cy="217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any files, resources, or code samples needed for the hack, and THIS presentation HERE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5CB3F8-2B84-44FC-883F-C6535FF203E2}"/>
              </a:ext>
            </a:extLst>
          </p:cNvPr>
          <p:cNvSpPr/>
          <p:nvPr/>
        </p:nvSpPr>
        <p:spPr>
          <a:xfrm rot="13956697">
            <a:off x="5736314" y="3451287"/>
            <a:ext cx="1200629" cy="595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0B32F-6496-45E6-8547-66AC0B8148A3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251B196-F984-BC21-3ED1-C80FCBDD9F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8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5E0F9A-B3FA-46C6-820B-A55417981F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25" y="2305973"/>
            <a:ext cx="10796588" cy="3490913"/>
          </a:xfrm>
          <a:prstGeom prst="rect">
            <a:avLst/>
          </a:prstGeom>
        </p:spPr>
      </p:pic>
      <p:pic>
        <p:nvPicPr>
          <p:cNvPr id="14" name="Picture 1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AD6DFA5-0BE6-4A76-B921-1B97BBF93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864"/>
          <a:stretch/>
        </p:blipFill>
        <p:spPr>
          <a:xfrm>
            <a:off x="4188759" y="3405587"/>
            <a:ext cx="7303154" cy="2391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B3DAAA-9D2C-47F9-9EA9-574268597A33}"/>
              </a:ext>
            </a:extLst>
          </p:cNvPr>
          <p:cNvSpPr/>
          <p:nvPr/>
        </p:nvSpPr>
        <p:spPr>
          <a:xfrm>
            <a:off x="6359025" y="4587424"/>
            <a:ext cx="3677264" cy="21729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 Guide and Challenges are posted HERE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B632A8-4AB7-4268-A73C-6F445DDDCA5C}"/>
              </a:ext>
            </a:extLst>
          </p:cNvPr>
          <p:cNvSpPr/>
          <p:nvPr/>
        </p:nvSpPr>
        <p:spPr>
          <a:xfrm rot="14366680">
            <a:off x="6269147" y="3592012"/>
            <a:ext cx="1330074" cy="55060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C115B-C3DD-4902-A9FB-22A6ED487863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1EE5771-E86A-4306-05DF-8531E3A286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22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375</TotalTime>
  <Words>1719</Words>
  <Application>Microsoft Office PowerPoint</Application>
  <PresentationFormat>Widescreen</PresentationFormat>
  <Paragraphs>235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-apple-system</vt:lpstr>
      <vt:lpstr>Arial</vt:lpstr>
      <vt:lpstr>Calibri</vt:lpstr>
      <vt:lpstr>Candara</vt:lpstr>
      <vt:lpstr>Consolas</vt:lpstr>
      <vt:lpstr>Segoe UI</vt:lpstr>
      <vt:lpstr>Segoe UI Light</vt:lpstr>
      <vt:lpstr>Segoe UI Semibold</vt:lpstr>
      <vt:lpstr>Tech Computer 16x9</vt:lpstr>
      <vt:lpstr>Bronze Silver Gold Using Synapse and Databricks  Together with Delta Lake</vt:lpstr>
      <vt:lpstr>PowerPoint Presentation</vt:lpstr>
      <vt:lpstr>Community Driven</vt:lpstr>
      <vt:lpstr>You will get your hands dirty</vt:lpstr>
      <vt:lpstr>PowerPoint Presentation</vt:lpstr>
      <vt:lpstr>Logistics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now death by Power Point… </vt:lpstr>
      <vt:lpstr>And now death by Power Point…  (just kidding!)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Pipelines</dc:title>
  <dc:creator>Jack Bender</dc:creator>
  <cp:lastModifiedBy>Jack Bender</cp:lastModifiedBy>
  <cp:revision>42</cp:revision>
  <dcterms:created xsi:type="dcterms:W3CDTF">2022-01-19T16:20:40Z</dcterms:created>
  <dcterms:modified xsi:type="dcterms:W3CDTF">2022-12-21T16:01:14Z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