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4" r:id="rId3"/>
    <p:sldId id="257" r:id="rId4"/>
    <p:sldId id="258" r:id="rId5"/>
    <p:sldId id="261" r:id="rId6"/>
    <p:sldId id="262" r:id="rId7"/>
    <p:sldId id="263" r:id="rId8"/>
    <p:sldId id="265" r:id="rId9"/>
    <p:sldId id="259" r:id="rId10"/>
    <p:sldId id="260" r:id="rId11"/>
    <p:sldId id="266" r:id="rId12"/>
    <p:sldId id="267" r:id="rId13"/>
    <p:sldId id="268" r:id="rId14"/>
    <p:sldId id="269" r:id="rId15"/>
    <p:sldId id="270" r:id="rId16"/>
    <p:sldId id="271" r:id="rId17"/>
    <p:sldId id="273" r:id="rId18"/>
    <p:sldId id="274" r:id="rId19"/>
    <p:sldId id="272"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38" y="1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18B2E-F753-46BF-A979-2269D899EE64}"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2FBED-F93D-4284-9AC0-32E343F60D53}" type="slidenum">
              <a:rPr lang="en-US" smtClean="0"/>
              <a:t>‹#›</a:t>
            </a:fld>
            <a:endParaRPr lang="en-US"/>
          </a:p>
        </p:txBody>
      </p:sp>
    </p:spTree>
    <p:extLst>
      <p:ext uri="{BB962C8B-B14F-4D97-AF65-F5344CB8AC3E}">
        <p14:creationId xmlns:p14="http://schemas.microsoft.com/office/powerpoint/2010/main" val="43541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72FBED-F93D-4284-9AC0-32E343F60D53}" type="slidenum">
              <a:rPr lang="en-US" smtClean="0"/>
              <a:t>11</a:t>
            </a:fld>
            <a:endParaRPr lang="en-US"/>
          </a:p>
        </p:txBody>
      </p:sp>
    </p:spTree>
    <p:extLst>
      <p:ext uri="{BB962C8B-B14F-4D97-AF65-F5344CB8AC3E}">
        <p14:creationId xmlns:p14="http://schemas.microsoft.com/office/powerpoint/2010/main" val="316056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E165-4CEB-429A-3C6D-4B76610B3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C3EDC-AD63-91F6-AE8B-601FD59B5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E57C4-3283-9065-75D3-D9694A79BC0C}"/>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5" name="Footer Placeholder 4">
            <a:extLst>
              <a:ext uri="{FF2B5EF4-FFF2-40B4-BE49-F238E27FC236}">
                <a16:creationId xmlns:a16="http://schemas.microsoft.com/office/drawing/2014/main" id="{25A50986-1D8A-BB89-FD58-82A658A68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E9446-BBB3-9259-C2FD-71BBAAF3D21B}"/>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382098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342-3EA5-1FC9-1B33-1DF9AFE2C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8A20F4-1688-FBF3-B9FF-9439FE33A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41561-127B-94A2-E9F3-7EACF3405254}"/>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5" name="Footer Placeholder 4">
            <a:extLst>
              <a:ext uri="{FF2B5EF4-FFF2-40B4-BE49-F238E27FC236}">
                <a16:creationId xmlns:a16="http://schemas.microsoft.com/office/drawing/2014/main" id="{8D8DC7AA-0A90-7D69-73D2-C76934105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EBE8C-5D7B-B24A-F1BE-08308D8DA8E0}"/>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33915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E62B8-2AFA-103B-B25E-5804D13AFA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A32D42-C5F1-2CFD-5D1A-5CE9867D9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6FFFD-1949-D7B0-B631-E61F3E9145B8}"/>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5" name="Footer Placeholder 4">
            <a:extLst>
              <a:ext uri="{FF2B5EF4-FFF2-40B4-BE49-F238E27FC236}">
                <a16:creationId xmlns:a16="http://schemas.microsoft.com/office/drawing/2014/main" id="{413267D9-AC74-C995-649A-19C85DA7C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4EE90-0664-2EA5-2031-BD9EE4D05B1E}"/>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112690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56C8-5FE8-E9A4-3192-22F5073A2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A64E9-3491-8FB7-1F62-683165E6C8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CB338-9C59-02CD-B120-48BE4BE707C2}"/>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5" name="Footer Placeholder 4">
            <a:extLst>
              <a:ext uri="{FF2B5EF4-FFF2-40B4-BE49-F238E27FC236}">
                <a16:creationId xmlns:a16="http://schemas.microsoft.com/office/drawing/2014/main" id="{C4CFE733-3FBB-E878-18D5-7A94BCD66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9E2A1-D0A7-751B-CC60-CD2F1B279A84}"/>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101376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EB6-3D05-8166-251A-71E06C50D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9D4951-2629-2458-0D7D-076409E654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A32F7-911A-D75B-9DF7-2A47D64FD46E}"/>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5" name="Footer Placeholder 4">
            <a:extLst>
              <a:ext uri="{FF2B5EF4-FFF2-40B4-BE49-F238E27FC236}">
                <a16:creationId xmlns:a16="http://schemas.microsoft.com/office/drawing/2014/main" id="{49D75350-17AE-4FE7-F0C0-7C27D88B7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F7317-1FF6-C2C1-0D13-654829596F77}"/>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35786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6465-386B-069C-777E-81EC76C21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55B0F-5E6A-5ECE-301D-E6BDFA0E2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E4C746-8509-69B7-8D25-02103ECD3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328C17-D3E2-8610-3A51-81FAFDF809AC}"/>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6" name="Footer Placeholder 5">
            <a:extLst>
              <a:ext uri="{FF2B5EF4-FFF2-40B4-BE49-F238E27FC236}">
                <a16:creationId xmlns:a16="http://schemas.microsoft.com/office/drawing/2014/main" id="{CC890BC6-2A9C-D1B2-901B-52E307346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DDB83-5608-B282-77B1-0E2E9749D62A}"/>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215901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154C-AA15-9AD8-4954-D4B387438A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E75A1D-1BFC-085E-C7B0-D40751924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D93654-5FF8-0CE0-A42B-BEA6FC130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6A40A8-ACFC-3B43-79E7-81E3F2FD1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3B29-D41B-4CC2-576A-D6EBBC542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AD5DC-A15D-0AAD-57C5-C6D4D7EAFFCE}"/>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8" name="Footer Placeholder 7">
            <a:extLst>
              <a:ext uri="{FF2B5EF4-FFF2-40B4-BE49-F238E27FC236}">
                <a16:creationId xmlns:a16="http://schemas.microsoft.com/office/drawing/2014/main" id="{C6BCF5E0-941D-48FB-8F8D-6B3A7EAA9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C2132-4384-8504-00F3-D59CA778D885}"/>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421601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895E-6827-D580-5102-9D11586E78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EA83A-E7DC-1951-B619-9FB8687D026B}"/>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4" name="Footer Placeholder 3">
            <a:extLst>
              <a:ext uri="{FF2B5EF4-FFF2-40B4-BE49-F238E27FC236}">
                <a16:creationId xmlns:a16="http://schemas.microsoft.com/office/drawing/2014/main" id="{9BC3DA4F-BE93-AE53-7899-3783C0107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446A-E3F0-6858-48FE-EDEDFFEBBF1F}"/>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407810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4AB149-3260-9B78-B2F4-51D78A386DCA}"/>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3" name="Footer Placeholder 2">
            <a:extLst>
              <a:ext uri="{FF2B5EF4-FFF2-40B4-BE49-F238E27FC236}">
                <a16:creationId xmlns:a16="http://schemas.microsoft.com/office/drawing/2014/main" id="{BC74250D-D7C8-6C86-64E6-0B760C3CD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027F2-0582-C597-53EF-664BA46487B9}"/>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215630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02B3-FFDB-A414-A177-A7AE19767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4902D-1466-5D40-9F4C-1AC1AC2DF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1BFBD-309E-5324-0627-BE44C9157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87EA0-E865-568A-5BDB-3B3794E21E98}"/>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6" name="Footer Placeholder 5">
            <a:extLst>
              <a:ext uri="{FF2B5EF4-FFF2-40B4-BE49-F238E27FC236}">
                <a16:creationId xmlns:a16="http://schemas.microsoft.com/office/drawing/2014/main" id="{AC5DD1E8-0693-E070-F4C7-931AD6CA7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5A02D-CA7A-06DC-3D00-1D9A5AB95A4A}"/>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285377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43E8-76B0-72E7-C6E7-907F431A6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182F4D-501C-004F-0447-59A964194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E174BB-564B-B7B4-24F0-F9F3B3616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B1B6D-E542-8DD9-2CAB-0B9CDC19ADB5}"/>
              </a:ext>
            </a:extLst>
          </p:cNvPr>
          <p:cNvSpPr>
            <a:spLocks noGrp="1"/>
          </p:cNvSpPr>
          <p:nvPr>
            <p:ph type="dt" sz="half" idx="10"/>
          </p:nvPr>
        </p:nvSpPr>
        <p:spPr/>
        <p:txBody>
          <a:bodyPr/>
          <a:lstStyle/>
          <a:p>
            <a:fld id="{3FBE1FD9-80E2-413A-A3EF-4E3DA35D6A98}" type="datetimeFigureOut">
              <a:rPr lang="en-US" smtClean="0"/>
              <a:t>9/8/2024</a:t>
            </a:fld>
            <a:endParaRPr lang="en-US"/>
          </a:p>
        </p:txBody>
      </p:sp>
      <p:sp>
        <p:nvSpPr>
          <p:cNvPr id="6" name="Footer Placeholder 5">
            <a:extLst>
              <a:ext uri="{FF2B5EF4-FFF2-40B4-BE49-F238E27FC236}">
                <a16:creationId xmlns:a16="http://schemas.microsoft.com/office/drawing/2014/main" id="{AD432FE9-E356-9ECA-0EE0-4007F1F03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FC52C-614D-70FE-0CE4-EFF942EF940D}"/>
              </a:ext>
            </a:extLst>
          </p:cNvPr>
          <p:cNvSpPr>
            <a:spLocks noGrp="1"/>
          </p:cNvSpPr>
          <p:nvPr>
            <p:ph type="sldNum" sz="quarter" idx="12"/>
          </p:nvPr>
        </p:nvSpPr>
        <p:spPr/>
        <p:txBody>
          <a:bodyPr/>
          <a:lstStyle/>
          <a:p>
            <a:fld id="{15E24EFE-C2EE-4CDE-917A-492A3C6D2987}" type="slidenum">
              <a:rPr lang="en-US" smtClean="0"/>
              <a:t>‹#›</a:t>
            </a:fld>
            <a:endParaRPr lang="en-US"/>
          </a:p>
        </p:txBody>
      </p:sp>
    </p:spTree>
    <p:extLst>
      <p:ext uri="{BB962C8B-B14F-4D97-AF65-F5344CB8AC3E}">
        <p14:creationId xmlns:p14="http://schemas.microsoft.com/office/powerpoint/2010/main" val="427658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A8344-7779-A402-2D9F-D2ED54D03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49B308-C24C-89EE-390B-AB1F00D40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616AC-BB6A-FC60-82BA-64A987189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E1FD9-80E2-413A-A3EF-4E3DA35D6A98}" type="datetimeFigureOut">
              <a:rPr lang="en-US" smtClean="0"/>
              <a:t>9/8/2024</a:t>
            </a:fld>
            <a:endParaRPr lang="en-US"/>
          </a:p>
        </p:txBody>
      </p:sp>
      <p:sp>
        <p:nvSpPr>
          <p:cNvPr id="5" name="Footer Placeholder 4">
            <a:extLst>
              <a:ext uri="{FF2B5EF4-FFF2-40B4-BE49-F238E27FC236}">
                <a16:creationId xmlns:a16="http://schemas.microsoft.com/office/drawing/2014/main" id="{A99828DF-C142-9AB4-8C84-19127E748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2C1B55-1C00-6E1F-DF68-F1D0CF773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E24EFE-C2EE-4CDE-917A-492A3C6D2987}" type="slidenum">
              <a:rPr lang="en-US" smtClean="0"/>
              <a:t>‹#›</a:t>
            </a:fld>
            <a:endParaRPr lang="en-US"/>
          </a:p>
        </p:txBody>
      </p:sp>
    </p:spTree>
    <p:extLst>
      <p:ext uri="{BB962C8B-B14F-4D97-AF65-F5344CB8AC3E}">
        <p14:creationId xmlns:p14="http://schemas.microsoft.com/office/powerpoint/2010/main" val="3239850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07C8-BE71-76C5-A477-00DD057BAB14}"/>
              </a:ext>
            </a:extLst>
          </p:cNvPr>
          <p:cNvSpPr>
            <a:spLocks noGrp="1"/>
          </p:cNvSpPr>
          <p:nvPr>
            <p:ph type="ctrTitle"/>
          </p:nvPr>
        </p:nvSpPr>
        <p:spPr/>
        <p:txBody>
          <a:bodyPr>
            <a:normAutofit/>
          </a:bodyPr>
          <a:lstStyle/>
          <a:p>
            <a:r>
              <a:rPr lang="en-US" sz="4400" dirty="0"/>
              <a:t>Build Your Own Copilot</a:t>
            </a:r>
            <a:br>
              <a:rPr lang="en-US" sz="4400" dirty="0"/>
            </a:br>
            <a:r>
              <a:rPr lang="en-US" sz="4400" dirty="0"/>
              <a:t>with Azure Cosmos DB</a:t>
            </a:r>
            <a:br>
              <a:rPr lang="en-US" sz="4400" dirty="0"/>
            </a:br>
            <a:endParaRPr lang="en-US" sz="4400" dirty="0"/>
          </a:p>
        </p:txBody>
      </p:sp>
      <p:sp>
        <p:nvSpPr>
          <p:cNvPr id="3" name="Subtitle 2">
            <a:extLst>
              <a:ext uri="{FF2B5EF4-FFF2-40B4-BE49-F238E27FC236}">
                <a16:creationId xmlns:a16="http://schemas.microsoft.com/office/drawing/2014/main" id="{EC96ED4E-099D-AA4E-7148-B12B777CE225}"/>
              </a:ext>
            </a:extLst>
          </p:cNvPr>
          <p:cNvSpPr>
            <a:spLocks noGrp="1"/>
          </p:cNvSpPr>
          <p:nvPr>
            <p:ph type="subTitle" idx="1"/>
          </p:nvPr>
        </p:nvSpPr>
        <p:spPr/>
        <p:txBody>
          <a:bodyPr>
            <a:normAutofit/>
          </a:bodyPr>
          <a:lstStyle/>
          <a:p>
            <a:r>
              <a:rPr lang="en-US" sz="3600" dirty="0"/>
              <a:t>Hackathon</a:t>
            </a:r>
          </a:p>
        </p:txBody>
      </p:sp>
    </p:spTree>
    <p:extLst>
      <p:ext uri="{BB962C8B-B14F-4D97-AF65-F5344CB8AC3E}">
        <p14:creationId xmlns:p14="http://schemas.microsoft.com/office/powerpoint/2010/main" val="51755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21C0-A1E5-0488-649D-75E5A48B9B13}"/>
              </a:ext>
            </a:extLst>
          </p:cNvPr>
          <p:cNvSpPr>
            <a:spLocks noGrp="1"/>
          </p:cNvSpPr>
          <p:nvPr>
            <p:ph type="title"/>
          </p:nvPr>
        </p:nvSpPr>
        <p:spPr/>
        <p:txBody>
          <a:bodyPr/>
          <a:lstStyle/>
          <a:p>
            <a:r>
              <a:rPr lang="en-US" dirty="0"/>
              <a:t>Semantic Kernel</a:t>
            </a:r>
          </a:p>
        </p:txBody>
      </p:sp>
      <p:pic>
        <p:nvPicPr>
          <p:cNvPr id="1026" name="Picture 2" descr="Enterprise-ready">
            <a:extLst>
              <a:ext uri="{FF2B5EF4-FFF2-40B4-BE49-F238E27FC236}">
                <a16:creationId xmlns:a16="http://schemas.microsoft.com/office/drawing/2014/main" id="{6140B13A-0CB7-5249-AABE-FCEFB2C0F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756" y="1330730"/>
            <a:ext cx="5760487" cy="537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EEB7-4739-51EA-C475-45ED3E1331FB}"/>
              </a:ext>
            </a:extLst>
          </p:cNvPr>
          <p:cNvSpPr>
            <a:spLocks noGrp="1"/>
          </p:cNvSpPr>
          <p:nvPr>
            <p:ph type="title"/>
          </p:nvPr>
        </p:nvSpPr>
        <p:spPr/>
        <p:txBody>
          <a:bodyPr/>
          <a:lstStyle/>
          <a:p>
            <a:r>
              <a:rPr lang="en-US" dirty="0"/>
              <a:t>Generating text representations of items</a:t>
            </a:r>
          </a:p>
        </p:txBody>
      </p:sp>
      <p:sp>
        <p:nvSpPr>
          <p:cNvPr id="3" name="Content Placeholder 2">
            <a:extLst>
              <a:ext uri="{FF2B5EF4-FFF2-40B4-BE49-F238E27FC236}">
                <a16:creationId xmlns:a16="http://schemas.microsoft.com/office/drawing/2014/main" id="{64631C47-292D-6774-8636-FA277829685E}"/>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b="1" dirty="0"/>
              <a:t>Challenge</a:t>
            </a:r>
            <a:r>
              <a:rPr lang="en-US" dirty="0"/>
              <a:t>: Ensuring the data used has the best possible textual representation, especially for structured and semi-structured data stored in Cosmos DB.</a:t>
            </a:r>
          </a:p>
          <a:p>
            <a:pPr marL="0" indent="0">
              <a:buNone/>
            </a:pPr>
            <a:endParaRPr lang="en-US" dirty="0"/>
          </a:p>
          <a:p>
            <a:pPr marL="0" indent="0">
              <a:buNone/>
            </a:pPr>
            <a:r>
              <a:rPr lang="en-US" b="1" dirty="0"/>
              <a:t>Field selection</a:t>
            </a:r>
            <a:r>
              <a:rPr lang="en-US" dirty="0"/>
              <a:t>: Select the relevant fields to be used as text representations and transform their values into a single, coherent text representation.</a:t>
            </a:r>
          </a:p>
          <a:p>
            <a:pPr marL="0" indent="0">
              <a:buNone/>
            </a:pPr>
            <a:endParaRPr lang="en-US" dirty="0"/>
          </a:p>
          <a:p>
            <a:pPr marL="0" indent="0">
              <a:buNone/>
            </a:pPr>
            <a:r>
              <a:rPr lang="en-US" b="1" dirty="0"/>
              <a:t>Generic change feed handler</a:t>
            </a:r>
            <a:r>
              <a:rPr lang="en-US" dirty="0"/>
              <a:t>: Utilizes an Azure Cosmos DB generic change feed handler (Infrastructure.Services.CosmosDBService.GenericChangeFeedHandler()) to intercept changes in any Cosmos DB container and select the fields and transform values accordingly.</a:t>
            </a:r>
          </a:p>
          <a:p>
            <a:pPr marL="0" indent="0">
              <a:buNone/>
            </a:pPr>
            <a:endParaRPr lang="en-US" dirty="0"/>
          </a:p>
          <a:p>
            <a:pPr marL="0" indent="0">
              <a:buNone/>
            </a:pPr>
            <a:r>
              <a:rPr lang="en-US" b="1" dirty="0"/>
              <a:t>Item transformer interface</a:t>
            </a:r>
            <a:r>
              <a:rPr lang="en-US" dirty="0"/>
              <a:t>: The </a:t>
            </a:r>
            <a:r>
              <a:rPr lang="en-US" dirty="0" err="1"/>
              <a:t>Common.Interfaces.IItemTransformer</a:t>
            </a:r>
            <a:r>
              <a:rPr lang="en-US" dirty="0"/>
              <a:t> interface provides a blueprint for creating text representations, including fields such as </a:t>
            </a:r>
            <a:r>
              <a:rPr lang="en-US" dirty="0" err="1"/>
              <a:t>EmbeddingId</a:t>
            </a:r>
            <a:r>
              <a:rPr lang="en-US" dirty="0"/>
              <a:t>, </a:t>
            </a:r>
            <a:r>
              <a:rPr lang="en-US" dirty="0" err="1"/>
              <a:t>EmbeddingPartitionKey</a:t>
            </a:r>
            <a:r>
              <a:rPr lang="en-US" dirty="0"/>
              <a:t>, </a:t>
            </a:r>
            <a:r>
              <a:rPr lang="en-US" dirty="0" err="1"/>
              <a:t>TextToEmbed</a:t>
            </a:r>
            <a:r>
              <a:rPr lang="en-US" dirty="0"/>
              <a:t>, and </a:t>
            </a:r>
            <a:r>
              <a:rPr lang="en-US" dirty="0" err="1"/>
              <a:t>VectorIndexName</a:t>
            </a:r>
            <a:r>
              <a:rPr lang="en-US" dirty="0"/>
              <a:t>.</a:t>
            </a:r>
          </a:p>
          <a:p>
            <a:pPr marL="0" indent="0">
              <a:buNone/>
            </a:pPr>
            <a:endParaRPr lang="en-US" dirty="0"/>
          </a:p>
          <a:p>
            <a:pPr marL="0" indent="0">
              <a:buNone/>
            </a:pPr>
            <a:r>
              <a:rPr lang="en-US" b="1" dirty="0"/>
              <a:t>Model registry</a:t>
            </a:r>
            <a:r>
              <a:rPr lang="en-US" dirty="0"/>
              <a:t>: The </a:t>
            </a:r>
            <a:r>
              <a:rPr lang="en-US" dirty="0" err="1"/>
              <a:t>ModelRegistryItemTransformer</a:t>
            </a:r>
            <a:r>
              <a:rPr lang="en-US" dirty="0"/>
              <a:t> class relies on a dictionary (or model registry) to map item types to their respective fields for creating text representations, which can be flexibly adapted or replaced by a more sophisticated model registry.</a:t>
            </a:r>
          </a:p>
        </p:txBody>
      </p:sp>
    </p:spTree>
    <p:extLst>
      <p:ext uri="{BB962C8B-B14F-4D97-AF65-F5344CB8AC3E}">
        <p14:creationId xmlns:p14="http://schemas.microsoft.com/office/powerpoint/2010/main" val="269085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12B3-C88E-DFBC-7C75-1D7AE6012E2D}"/>
              </a:ext>
            </a:extLst>
          </p:cNvPr>
          <p:cNvSpPr>
            <a:spLocks noGrp="1"/>
          </p:cNvSpPr>
          <p:nvPr>
            <p:ph type="title"/>
          </p:nvPr>
        </p:nvSpPr>
        <p:spPr/>
        <p:txBody>
          <a:bodyPr/>
          <a:lstStyle/>
          <a:p>
            <a:r>
              <a:rPr lang="en-US" dirty="0"/>
              <a:t>Generating vectors</a:t>
            </a:r>
          </a:p>
        </p:txBody>
      </p:sp>
      <p:sp>
        <p:nvSpPr>
          <p:cNvPr id="3" name="Content Placeholder 2">
            <a:extLst>
              <a:ext uri="{FF2B5EF4-FFF2-40B4-BE49-F238E27FC236}">
                <a16:creationId xmlns:a16="http://schemas.microsoft.com/office/drawing/2014/main" id="{C42166FA-648B-CA0D-EAC4-1E6B0660A7E8}"/>
              </a:ext>
            </a:extLst>
          </p:cNvPr>
          <p:cNvSpPr>
            <a:spLocks noGrp="1"/>
          </p:cNvSpPr>
          <p:nvPr>
            <p:ph idx="1"/>
          </p:nvPr>
        </p:nvSpPr>
        <p:spPr/>
        <p:txBody>
          <a:bodyPr>
            <a:normAutofit fontScale="62500" lnSpcReduction="20000"/>
          </a:bodyPr>
          <a:lstStyle/>
          <a:p>
            <a:pPr marL="0" indent="0">
              <a:buNone/>
            </a:pPr>
            <a:r>
              <a:rPr lang="en-US" b="1" dirty="0"/>
              <a:t>Vectorization capability</a:t>
            </a:r>
            <a:r>
              <a:rPr lang="en-US" dirty="0"/>
              <a:t>: Provided by the </a:t>
            </a:r>
            <a:r>
              <a:rPr lang="en-US" dirty="0" err="1"/>
              <a:t>SemanticKernelRAGService.AddMemory</a:t>
            </a:r>
            <a:r>
              <a:rPr lang="en-US" dirty="0"/>
              <a:t>() method which generates and manages vector representations of items.</a:t>
            </a:r>
          </a:p>
          <a:p>
            <a:pPr marL="0" indent="0">
              <a:buNone/>
            </a:pPr>
            <a:r>
              <a:rPr lang="en-US" dirty="0"/>
              <a:t>Categories of vector memory stores:</a:t>
            </a:r>
          </a:p>
          <a:p>
            <a:pPr lvl="1"/>
            <a:r>
              <a:rPr lang="en-US" b="1" dirty="0"/>
              <a:t>Long-term Memory</a:t>
            </a:r>
            <a:r>
              <a:rPr lang="en-US" dirty="0"/>
              <a:t>: Stores vector representations of items in Cosmos DB containers.</a:t>
            </a:r>
          </a:p>
          <a:p>
            <a:pPr lvl="1"/>
            <a:r>
              <a:rPr lang="en-US" b="1" dirty="0"/>
              <a:t>Short-term Memory (Volatile Memory)</a:t>
            </a:r>
            <a:r>
              <a:rPr lang="en-US" dirty="0"/>
              <a:t>: Stores vector representations of text from blob storage, reloading raw data each time the service restarts.</a:t>
            </a:r>
          </a:p>
          <a:p>
            <a:r>
              <a:rPr lang="en-US" dirty="0"/>
              <a:t>Vector Memory Store Implementation:</a:t>
            </a:r>
          </a:p>
          <a:p>
            <a:pPr lvl="1"/>
            <a:r>
              <a:rPr lang="en-US" dirty="0"/>
              <a:t>Uses instances of </a:t>
            </a:r>
            <a:r>
              <a:rPr lang="en-US" dirty="0" err="1"/>
              <a:t>SemanticKernel.Plugins.Memory.VectorMemoryStore</a:t>
            </a:r>
            <a:r>
              <a:rPr lang="en-US" dirty="0"/>
              <a:t>.</a:t>
            </a:r>
          </a:p>
          <a:p>
            <a:pPr lvl="1"/>
            <a:r>
              <a:rPr lang="en-US" dirty="0"/>
              <a:t>Relies on </a:t>
            </a:r>
            <a:r>
              <a:rPr lang="en-US" dirty="0" err="1"/>
              <a:t>IMemoryStore</a:t>
            </a:r>
            <a:r>
              <a:rPr lang="en-US" dirty="0"/>
              <a:t> to handle basic vector operations. Options include </a:t>
            </a:r>
            <a:r>
              <a:rPr lang="en-US" dirty="0" err="1"/>
              <a:t>AzureCosmosDBNoSqlMemoryStore</a:t>
            </a:r>
            <a:r>
              <a:rPr lang="en-US" dirty="0"/>
              <a:t> (persists the vector index in Cosmos DB) or </a:t>
            </a:r>
            <a:r>
              <a:rPr lang="en-US" dirty="0" err="1"/>
              <a:t>VolatileMemoryStore</a:t>
            </a:r>
            <a:r>
              <a:rPr lang="en-US" dirty="0"/>
              <a:t> (keeps the vector index in memory).</a:t>
            </a:r>
          </a:p>
          <a:p>
            <a:pPr lvl="1"/>
            <a:r>
              <a:rPr lang="en-US" dirty="0"/>
              <a:t>Utilizes </a:t>
            </a:r>
            <a:r>
              <a:rPr lang="en-US" dirty="0" err="1"/>
              <a:t>ITextEmbeddingGenerationService</a:t>
            </a:r>
            <a:r>
              <a:rPr lang="en-US" dirty="0"/>
              <a:t> for text embedding, typically provided by </a:t>
            </a:r>
            <a:r>
              <a:rPr lang="en-US" dirty="0" err="1"/>
              <a:t>AzureOpenAITextEmbeddingGenerationService</a:t>
            </a:r>
            <a:r>
              <a:rPr lang="en-US" dirty="0"/>
              <a:t>.</a:t>
            </a:r>
          </a:p>
          <a:p>
            <a:r>
              <a:rPr lang="en-US" b="1" dirty="0"/>
              <a:t>Text embedding generation</a:t>
            </a:r>
            <a:r>
              <a:rPr lang="en-US" dirty="0"/>
              <a:t>: Managed by the </a:t>
            </a:r>
            <a:r>
              <a:rPr lang="en-US" dirty="0" err="1"/>
              <a:t>AddMemory</a:t>
            </a:r>
            <a:r>
              <a:rPr lang="en-US" dirty="0"/>
              <a:t>(</a:t>
            </a:r>
            <a:r>
              <a:rPr lang="en-US" dirty="0" err="1"/>
              <a:t>IItemTransformer</a:t>
            </a:r>
            <a:r>
              <a:rPr lang="en-US" dirty="0"/>
              <a:t> </a:t>
            </a:r>
            <a:r>
              <a:rPr lang="en-US" dirty="0" err="1"/>
              <a:t>itemTransformer</a:t>
            </a:r>
            <a:r>
              <a:rPr lang="en-US" dirty="0"/>
              <a:t>) method, embedding items into vector space and storing them accordingly. Typically uses the text-embedding-3-large model for embeddings.</a:t>
            </a:r>
          </a:p>
          <a:p>
            <a:r>
              <a:rPr lang="en-US" b="1" dirty="0"/>
              <a:t>Configuration and management</a:t>
            </a:r>
            <a:r>
              <a:rPr lang="en-US" dirty="0"/>
              <a:t>: The </a:t>
            </a:r>
            <a:r>
              <a:rPr lang="en-US" dirty="0" err="1"/>
              <a:t>SemanticKernelRAGService</a:t>
            </a:r>
            <a:r>
              <a:rPr lang="en-US" dirty="0"/>
              <a:t> manages the configurations and calls necessary methods to handle vector stores and embedding generation based on item attributes and indexing requirements</a:t>
            </a:r>
          </a:p>
        </p:txBody>
      </p:sp>
    </p:spTree>
    <p:extLst>
      <p:ext uri="{BB962C8B-B14F-4D97-AF65-F5344CB8AC3E}">
        <p14:creationId xmlns:p14="http://schemas.microsoft.com/office/powerpoint/2010/main" val="275809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3438-6A44-4A31-2AC4-39B8D07C71F5}"/>
              </a:ext>
            </a:extLst>
          </p:cNvPr>
          <p:cNvSpPr>
            <a:spLocks noGrp="1"/>
          </p:cNvSpPr>
          <p:nvPr>
            <p:ph type="title"/>
          </p:nvPr>
        </p:nvSpPr>
        <p:spPr/>
        <p:txBody>
          <a:bodyPr/>
          <a:lstStyle/>
          <a:p>
            <a:r>
              <a:rPr lang="en-US" dirty="0"/>
              <a:t>Generating contexts for completions</a:t>
            </a:r>
          </a:p>
        </p:txBody>
      </p:sp>
      <p:sp>
        <p:nvSpPr>
          <p:cNvPr id="3" name="Content Placeholder 2">
            <a:extLst>
              <a:ext uri="{FF2B5EF4-FFF2-40B4-BE49-F238E27FC236}">
                <a16:creationId xmlns:a16="http://schemas.microsoft.com/office/drawing/2014/main" id="{9102BA65-207A-3925-8F08-7202B932F165}"/>
              </a:ext>
            </a:extLst>
          </p:cNvPr>
          <p:cNvSpPr>
            <a:spLocks noGrp="1"/>
          </p:cNvSpPr>
          <p:nvPr>
            <p:ph idx="1"/>
          </p:nvPr>
        </p:nvSpPr>
        <p:spPr/>
        <p:txBody>
          <a:bodyPr>
            <a:normAutofit fontScale="77500" lnSpcReduction="20000"/>
          </a:bodyPr>
          <a:lstStyle/>
          <a:p>
            <a:pPr marL="0" indent="0">
              <a:buNone/>
            </a:pPr>
            <a:r>
              <a:rPr lang="en-US" b="1" dirty="0"/>
              <a:t>User interaction</a:t>
            </a:r>
            <a:r>
              <a:rPr lang="en-US" dirty="0"/>
              <a:t>: The process starts with a user querying through a chat UI where they input a natural language question, prompting the system to generate context for completions.</a:t>
            </a:r>
          </a:p>
          <a:p>
            <a:pPr marL="0" indent="0">
              <a:buNone/>
            </a:pPr>
            <a:r>
              <a:rPr lang="en-US" b="1" dirty="0"/>
              <a:t>Vector generation</a:t>
            </a:r>
            <a:r>
              <a:rPr lang="en-US" dirty="0"/>
              <a:t>: The user prompt is vectorized using the Azure OpenAI Service embeddings API, turning the text input into a vector representation.</a:t>
            </a:r>
          </a:p>
          <a:p>
            <a:pPr marL="0" indent="0">
              <a:buNone/>
            </a:pPr>
            <a:r>
              <a:rPr lang="en-US" b="1" dirty="0"/>
              <a:t>Vector search</a:t>
            </a:r>
            <a:r>
              <a:rPr lang="en-US" dirty="0"/>
              <a:t>: The vectorized user prompt is then used to perform a vector search on the vector memory stores, which may include Azure Cosmos DB containers and in-memory vector stores.</a:t>
            </a:r>
          </a:p>
          <a:p>
            <a:pPr marL="0" indent="0">
              <a:buNone/>
            </a:pPr>
            <a:r>
              <a:rPr lang="en-US" b="1" dirty="0"/>
              <a:t>Context compilation</a:t>
            </a:r>
            <a:r>
              <a:rPr lang="en-US" dirty="0"/>
              <a:t>: The search results (including the original source data) are sent together with some parts of the conversation history to the Azure OpenAI Service, which generates a completion response.</a:t>
            </a:r>
          </a:p>
          <a:p>
            <a:pPr marL="0" indent="0">
              <a:buNone/>
            </a:pPr>
            <a:r>
              <a:rPr lang="en-US" b="1" dirty="0"/>
              <a:t>Dynamic context generation</a:t>
            </a:r>
            <a:r>
              <a:rPr lang="en-US" dirty="0"/>
              <a:t>: The approach uses the Semantic Kernel orchestrator and various plugins to dynamically compile the RAG context, making it adaptable to the user's questions. Plugins such as </a:t>
            </a:r>
            <a:r>
              <a:rPr lang="en-US" dirty="0" err="1"/>
              <a:t>MemoryStoreContextPlugin</a:t>
            </a:r>
            <a:r>
              <a:rPr lang="en-US" dirty="0"/>
              <a:t> help retrieve memories from underlying vector memory stores and integrate them into the context.</a:t>
            </a:r>
          </a:p>
        </p:txBody>
      </p:sp>
    </p:spTree>
    <p:extLst>
      <p:ext uri="{BB962C8B-B14F-4D97-AF65-F5344CB8AC3E}">
        <p14:creationId xmlns:p14="http://schemas.microsoft.com/office/powerpoint/2010/main" val="270559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FD4C-800E-A3BD-18CC-938463CFB3D7}"/>
              </a:ext>
            </a:extLst>
          </p:cNvPr>
          <p:cNvSpPr>
            <a:spLocks noGrp="1"/>
          </p:cNvSpPr>
          <p:nvPr>
            <p:ph type="title"/>
          </p:nvPr>
        </p:nvSpPr>
        <p:spPr/>
        <p:txBody>
          <a:bodyPr/>
          <a:lstStyle/>
          <a:p>
            <a:r>
              <a:rPr lang="en-US" dirty="0"/>
              <a:t>Managing conversational context and history</a:t>
            </a:r>
          </a:p>
        </p:txBody>
      </p:sp>
      <p:sp>
        <p:nvSpPr>
          <p:cNvPr id="3" name="Content Placeholder 2">
            <a:extLst>
              <a:ext uri="{FF2B5EF4-FFF2-40B4-BE49-F238E27FC236}">
                <a16:creationId xmlns:a16="http://schemas.microsoft.com/office/drawing/2014/main" id="{6573C4FC-C4F4-7928-3839-DDEDAE6A3638}"/>
              </a:ext>
            </a:extLst>
          </p:cNvPr>
          <p:cNvSpPr>
            <a:spLocks noGrp="1"/>
          </p:cNvSpPr>
          <p:nvPr>
            <p:ph idx="1"/>
          </p:nvPr>
        </p:nvSpPr>
        <p:spPr/>
        <p:txBody>
          <a:bodyPr>
            <a:normAutofit fontScale="92500" lnSpcReduction="10000"/>
          </a:bodyPr>
          <a:lstStyle/>
          <a:p>
            <a:pPr marL="0" indent="0">
              <a:buNone/>
            </a:pPr>
            <a:r>
              <a:rPr lang="en-US" sz="2000" b="1" dirty="0"/>
              <a:t>Maintaining history</a:t>
            </a:r>
            <a:r>
              <a:rPr lang="en-US" sz="2000" dirty="0"/>
              <a:t>: Large language models such as GPT-4 do not inherently keep a history of prompts or completions. Developers must manage this history to enable follow-up questions and maintain context for meaningful conversations.</a:t>
            </a:r>
          </a:p>
          <a:p>
            <a:pPr marL="0" indent="0">
              <a:buNone/>
            </a:pPr>
            <a:r>
              <a:rPr lang="en-US" sz="2000" b="1" dirty="0"/>
              <a:t>Benefits of history</a:t>
            </a:r>
            <a:r>
              <a:rPr lang="en-US" sz="2000" dirty="0"/>
              <a:t>: Keeping a detailed conversation history allows users to ask follow-up questions with context and helps in vector searches by providing additional detail on what the user is looking for.</a:t>
            </a:r>
          </a:p>
          <a:p>
            <a:pPr marL="0" indent="0">
              <a:buNone/>
            </a:pPr>
            <a:r>
              <a:rPr lang="en-US" sz="2000" b="1" dirty="0"/>
              <a:t>Role of </a:t>
            </a:r>
            <a:r>
              <a:rPr lang="en-US" sz="2000" b="1" dirty="0" err="1"/>
              <a:t>ContextBuilder</a:t>
            </a:r>
            <a:r>
              <a:rPr lang="en-US" sz="2000" dirty="0"/>
              <a:t>: The </a:t>
            </a:r>
            <a:r>
              <a:rPr lang="en-US" sz="2000" dirty="0" err="1"/>
              <a:t>ContextBuilder</a:t>
            </a:r>
            <a:r>
              <a:rPr lang="en-US" sz="2000" dirty="0"/>
              <a:t> class manages the conversational history, gathering the most relevant past prompts and completions up to token limits, and returning it as a string for context. This class tracks the number of tokens used and ensures they remain within limits.</a:t>
            </a:r>
          </a:p>
          <a:p>
            <a:pPr marL="0" indent="0">
              <a:buNone/>
            </a:pPr>
            <a:r>
              <a:rPr lang="en-US" sz="2000" b="1" dirty="0"/>
              <a:t>Token management</a:t>
            </a:r>
            <a:r>
              <a:rPr lang="en-US" sz="2000" dirty="0"/>
              <a:t>: Effective token management is critical, given the token limits of service requests and responses. The </a:t>
            </a:r>
            <a:r>
              <a:rPr lang="en-US" sz="2000" dirty="0" err="1"/>
              <a:t>ContextBuilder</a:t>
            </a:r>
            <a:r>
              <a:rPr lang="en-US" sz="2000" dirty="0"/>
              <a:t> class helps measure token usage through the </a:t>
            </a:r>
            <a:r>
              <a:rPr lang="en-US" sz="2000" dirty="0" err="1"/>
              <a:t>OptimizePromptSize</a:t>
            </a:r>
            <a:r>
              <a:rPr lang="en-US" sz="2000" dirty="0"/>
              <a:t>() method, ensuring the token count in each request is within allowable limits.</a:t>
            </a:r>
          </a:p>
          <a:p>
            <a:pPr marL="0" indent="0">
              <a:buNone/>
            </a:pPr>
            <a:r>
              <a:rPr lang="en-US" sz="2000" b="1" dirty="0"/>
              <a:t>Finalizing RAG context</a:t>
            </a:r>
            <a:r>
              <a:rPr lang="en-US" sz="2000" dirty="0"/>
              <a:t>: The </a:t>
            </a:r>
            <a:r>
              <a:rPr lang="en-US" sz="2000" dirty="0" err="1"/>
              <a:t>ContextBuilder</a:t>
            </a:r>
            <a:r>
              <a:rPr lang="en-US" sz="2000" dirty="0"/>
              <a:t> class is crucial for the </a:t>
            </a:r>
            <a:r>
              <a:rPr lang="en-US" sz="2000" dirty="0" err="1"/>
              <a:t>KnowledgeManagementContextPlugin</a:t>
            </a:r>
            <a:r>
              <a:rPr lang="en-US" sz="2000" dirty="0"/>
              <a:t>, which generates the final RAG (Retrieval-Augmented Generation) context by invoking relevant plugins and integrating the conversation history with the current query.</a:t>
            </a:r>
          </a:p>
        </p:txBody>
      </p:sp>
    </p:spTree>
    <p:extLst>
      <p:ext uri="{BB962C8B-B14F-4D97-AF65-F5344CB8AC3E}">
        <p14:creationId xmlns:p14="http://schemas.microsoft.com/office/powerpoint/2010/main" val="124438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7BC5-AEE4-6C16-678A-4531B87DE623}"/>
              </a:ext>
            </a:extLst>
          </p:cNvPr>
          <p:cNvSpPr>
            <a:spLocks noGrp="1"/>
          </p:cNvSpPr>
          <p:nvPr>
            <p:ph type="title"/>
          </p:nvPr>
        </p:nvSpPr>
        <p:spPr/>
        <p:txBody>
          <a:bodyPr/>
          <a:lstStyle/>
          <a:p>
            <a:r>
              <a:rPr lang="en-US" dirty="0"/>
              <a:t>Semantic cache</a:t>
            </a:r>
          </a:p>
        </p:txBody>
      </p:sp>
      <p:sp>
        <p:nvSpPr>
          <p:cNvPr id="3" name="Content Placeholder 2">
            <a:extLst>
              <a:ext uri="{FF2B5EF4-FFF2-40B4-BE49-F238E27FC236}">
                <a16:creationId xmlns:a16="http://schemas.microsoft.com/office/drawing/2014/main" id="{C264C91C-E50B-55A0-1527-29C63F56356B}"/>
              </a:ext>
            </a:extLst>
          </p:cNvPr>
          <p:cNvSpPr>
            <a:spLocks noGrp="1"/>
          </p:cNvSpPr>
          <p:nvPr>
            <p:ph idx="1"/>
          </p:nvPr>
        </p:nvSpPr>
        <p:spPr>
          <a:xfrm>
            <a:off x="838200" y="1825624"/>
            <a:ext cx="10515600" cy="4834255"/>
          </a:xfrm>
        </p:spPr>
        <p:txBody>
          <a:bodyPr>
            <a:normAutofit fontScale="92500" lnSpcReduction="10000"/>
          </a:bodyPr>
          <a:lstStyle/>
          <a:p>
            <a:pPr marL="0" indent="0">
              <a:buNone/>
            </a:pPr>
            <a:r>
              <a:rPr lang="en-US" sz="2000" b="1" dirty="0"/>
              <a:t>Optimization purpose</a:t>
            </a:r>
            <a:r>
              <a:rPr lang="en-US" sz="2000" dirty="0"/>
              <a:t>: The primary role of the semantic cache is to reduce unnecessary calls to the LLMs, thereby optimizing token consumption. This is achieved by storing sequences of completions and their vector forms in an Azure Cosmos DB vector index store.</a:t>
            </a:r>
          </a:p>
          <a:p>
            <a:pPr marL="0" indent="0">
              <a:buNone/>
            </a:pPr>
            <a:r>
              <a:rPr lang="en-US" sz="2000" b="1" dirty="0"/>
              <a:t>Similarity comparison</a:t>
            </a:r>
            <a:r>
              <a:rPr lang="en-US" sz="2000" dirty="0"/>
              <a:t>: It compares incoming user prompts and completion histories with stored sequences using vector similarity measures. If the similarity measure exceeds a certain threshold, the cache returns the previously stored completion, avoiding a new call to the LLM.</a:t>
            </a:r>
          </a:p>
          <a:p>
            <a:pPr marL="0" indent="0">
              <a:buNone/>
            </a:pPr>
            <a:r>
              <a:rPr lang="en-US" sz="2000" b="1" dirty="0"/>
              <a:t>Implementation</a:t>
            </a:r>
            <a:r>
              <a:rPr lang="en-US" sz="2000" dirty="0"/>
              <a:t>: The semantic cache is managed by the </a:t>
            </a:r>
            <a:r>
              <a:rPr lang="en-US" sz="2000" dirty="0" err="1"/>
              <a:t>SemanticCacheService</a:t>
            </a:r>
            <a:r>
              <a:rPr lang="en-US" sz="2000" dirty="0"/>
              <a:t> class, which uses a </a:t>
            </a:r>
            <a:r>
              <a:rPr lang="en-US" sz="2000" dirty="0" err="1"/>
              <a:t>VectorMemoryStore</a:t>
            </a:r>
            <a:r>
              <a:rPr lang="en-US" sz="2000" dirty="0"/>
              <a:t> instance to manage the vector index store※. This store is sustained by both </a:t>
            </a:r>
            <a:r>
              <a:rPr lang="en-US" sz="2000" dirty="0" err="1"/>
              <a:t>AzureCosmosDBNoSqlMemoryStore</a:t>
            </a:r>
            <a:r>
              <a:rPr lang="en-US" sz="2000" dirty="0"/>
              <a:t> for persistence and </a:t>
            </a:r>
            <a:r>
              <a:rPr lang="en-US" sz="2000" dirty="0" err="1"/>
              <a:t>AzureOpenAITextEmbeddingGenerationService</a:t>
            </a:r>
            <a:r>
              <a:rPr lang="en-US" sz="2000" dirty="0"/>
              <a:t> for generating text embeddings.</a:t>
            </a:r>
          </a:p>
          <a:p>
            <a:pPr marL="0" indent="0">
              <a:buNone/>
            </a:pPr>
            <a:r>
              <a:rPr lang="en-US" sz="2000" b="1" dirty="0"/>
              <a:t>Integration with response flow</a:t>
            </a:r>
            <a:r>
              <a:rPr lang="en-US" sz="2000" dirty="0"/>
              <a:t>: The </a:t>
            </a:r>
            <a:r>
              <a:rPr lang="en-US" sz="2000" dirty="0" err="1"/>
              <a:t>GetResponse</a:t>
            </a:r>
            <a:r>
              <a:rPr lang="en-US" sz="2000" dirty="0"/>
              <a:t>() method in </a:t>
            </a:r>
            <a:r>
              <a:rPr lang="en-US" sz="2000" dirty="0" err="1"/>
              <a:t>SemanticKernelRAGService</a:t>
            </a:r>
            <a:r>
              <a:rPr lang="en-US" sz="2000" dirty="0"/>
              <a:t> checks the semantic cache for a possible completion before generating new contexts or calling the LLM. If no suitable completion exists in the cache, the LLM is called and the cache is then updated with the new completion and its vector form.</a:t>
            </a:r>
          </a:p>
          <a:p>
            <a:pPr marL="0" indent="0">
              <a:buNone/>
            </a:pPr>
            <a:r>
              <a:rPr lang="en-US" sz="2000" b="1" dirty="0"/>
              <a:t>Special case handling</a:t>
            </a:r>
            <a:r>
              <a:rPr lang="en-US" sz="2000" dirty="0"/>
              <a:t>: The system is designed to handle specific situations, such as when a user repeats a previous prompt. In such cases, the semantic cache returns the previous response as the completion, showcasing an example of enhancing the cache's behavior for optimal performance.</a:t>
            </a:r>
          </a:p>
        </p:txBody>
      </p:sp>
    </p:spTree>
    <p:extLst>
      <p:ext uri="{BB962C8B-B14F-4D97-AF65-F5344CB8AC3E}">
        <p14:creationId xmlns:p14="http://schemas.microsoft.com/office/powerpoint/2010/main" val="13706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3ED2-967B-B37A-211E-B5FDDC773767}"/>
              </a:ext>
            </a:extLst>
          </p:cNvPr>
          <p:cNvSpPr>
            <a:spLocks noGrp="1"/>
          </p:cNvSpPr>
          <p:nvPr>
            <p:ph type="title"/>
          </p:nvPr>
        </p:nvSpPr>
        <p:spPr/>
        <p:txBody>
          <a:bodyPr/>
          <a:lstStyle/>
          <a:p>
            <a:r>
              <a:rPr lang="en-US" dirty="0"/>
              <a:t>Natural language system commands</a:t>
            </a:r>
          </a:p>
        </p:txBody>
      </p:sp>
      <p:sp>
        <p:nvSpPr>
          <p:cNvPr id="3" name="Content Placeholder 2">
            <a:extLst>
              <a:ext uri="{FF2B5EF4-FFF2-40B4-BE49-F238E27FC236}">
                <a16:creationId xmlns:a16="http://schemas.microsoft.com/office/drawing/2014/main" id="{D28E44E3-8246-4201-D96D-E02F3EB6882F}"/>
              </a:ext>
            </a:extLst>
          </p:cNvPr>
          <p:cNvSpPr>
            <a:spLocks noGrp="1"/>
          </p:cNvSpPr>
          <p:nvPr>
            <p:ph idx="1"/>
          </p:nvPr>
        </p:nvSpPr>
        <p:spPr/>
        <p:txBody>
          <a:bodyPr>
            <a:normAutofit fontScale="70000" lnSpcReduction="20000"/>
          </a:bodyPr>
          <a:lstStyle/>
          <a:p>
            <a:pPr marL="0" indent="0">
              <a:buNone/>
            </a:pPr>
            <a:r>
              <a:rPr lang="en-US" b="1" dirty="0"/>
              <a:t>Purpose and functionality</a:t>
            </a:r>
            <a:r>
              <a:rPr lang="en-US" dirty="0"/>
              <a:t>: Natural language system commands were introduced to manage the semantic cache and set thresholds for similarity measures without building new UI components or backend API methods.</a:t>
            </a:r>
          </a:p>
          <a:p>
            <a:pPr marL="0" indent="0">
              <a:buNone/>
            </a:pPr>
            <a:r>
              <a:rPr lang="en-US" b="1" dirty="0"/>
              <a:t>Available commands</a:t>
            </a:r>
            <a:r>
              <a:rPr lang="en-US" dirty="0"/>
              <a:t>:</a:t>
            </a:r>
          </a:p>
          <a:p>
            <a:pPr lvl="1"/>
            <a:r>
              <a:rPr lang="en-US" b="1" dirty="0"/>
              <a:t>Reset Semantic Cache</a:t>
            </a:r>
            <a:r>
              <a:rPr lang="en-US" dirty="0"/>
              <a:t>: Clears all entries in the vector store index to reset the cache. Example command: "Can you please reset the semantic cache?“</a:t>
            </a:r>
          </a:p>
          <a:p>
            <a:pPr lvl="1"/>
            <a:r>
              <a:rPr lang="en-US" b="1" dirty="0"/>
              <a:t>Set Similarity Threshold</a:t>
            </a:r>
            <a:r>
              <a:rPr lang="en-US" dirty="0"/>
              <a:t>: Sets a new similarity threshold for matching cache items that is effective until the backend API service restarts. Example command: "Can you set the semantic cache similarity score to 0.82?"</a:t>
            </a:r>
          </a:p>
          <a:p>
            <a:pPr marL="0" indent="0">
              <a:buNone/>
            </a:pPr>
            <a:r>
              <a:rPr lang="en-US" b="1" dirty="0"/>
              <a:t>Implementation</a:t>
            </a:r>
            <a:r>
              <a:rPr lang="en-US" dirty="0"/>
              <a:t>: The system commands are implemented through the </a:t>
            </a:r>
            <a:r>
              <a:rPr lang="en-US" dirty="0" err="1"/>
              <a:t>SystemCommandPlugin</a:t>
            </a:r>
            <a:r>
              <a:rPr lang="en-US" dirty="0"/>
              <a:t> class, derived from </a:t>
            </a:r>
            <a:r>
              <a:rPr lang="en-US" dirty="0" err="1"/>
              <a:t>PluginBase</a:t>
            </a:r>
            <a:r>
              <a:rPr lang="en-US" dirty="0"/>
              <a:t>. This makes extensions possible without new UI components.</a:t>
            </a:r>
          </a:p>
          <a:p>
            <a:pPr marL="0" indent="0">
              <a:buNone/>
            </a:pPr>
            <a:r>
              <a:rPr lang="en-US" b="1" dirty="0"/>
              <a:t>Execution process</a:t>
            </a:r>
            <a:r>
              <a:rPr lang="en-US" dirty="0"/>
              <a:t>: These plugins are created and added to the list of plugins available for execution in the </a:t>
            </a:r>
            <a:r>
              <a:rPr lang="en-US" dirty="0" err="1"/>
              <a:t>CreateMemoryStoresAndPlugins</a:t>
            </a:r>
            <a:r>
              <a:rPr lang="en-US" dirty="0"/>
              <a:t> method of the </a:t>
            </a:r>
            <a:r>
              <a:rPr lang="en-US" dirty="0" err="1"/>
              <a:t>SemanticKernelRAGService</a:t>
            </a:r>
            <a:r>
              <a:rPr lang="en-US" dirty="0"/>
              <a:t> class. The prompts are matched to these system commands and executed accordingly.</a:t>
            </a:r>
          </a:p>
          <a:p>
            <a:pPr marL="0" indent="0">
              <a:buNone/>
            </a:pPr>
            <a:r>
              <a:rPr lang="en-US" b="1" dirty="0"/>
              <a:t>Interference mitigation</a:t>
            </a:r>
            <a:r>
              <a:rPr lang="en-US" dirty="0"/>
              <a:t>: To avoid potential interference with the normal conversation flow, it is recommended to use system commands in a separate conversation</a:t>
            </a:r>
          </a:p>
        </p:txBody>
      </p:sp>
    </p:spTree>
    <p:extLst>
      <p:ext uri="{BB962C8B-B14F-4D97-AF65-F5344CB8AC3E}">
        <p14:creationId xmlns:p14="http://schemas.microsoft.com/office/powerpoint/2010/main" val="139284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07C8-BE71-76C5-A477-00DD057BAB14}"/>
              </a:ext>
            </a:extLst>
          </p:cNvPr>
          <p:cNvSpPr>
            <a:spLocks noGrp="1"/>
          </p:cNvSpPr>
          <p:nvPr>
            <p:ph type="ctrTitle"/>
          </p:nvPr>
        </p:nvSpPr>
        <p:spPr/>
        <p:txBody>
          <a:bodyPr>
            <a:normAutofit/>
          </a:bodyPr>
          <a:lstStyle/>
          <a:p>
            <a:r>
              <a:rPr lang="en-US" sz="4400" dirty="0"/>
              <a:t>Build Your Own Copilot</a:t>
            </a:r>
            <a:br>
              <a:rPr lang="en-US" sz="4400" dirty="0"/>
            </a:br>
            <a:r>
              <a:rPr lang="en-US" sz="4400" dirty="0"/>
              <a:t>with Azure Cosmos DB</a:t>
            </a:r>
            <a:br>
              <a:rPr lang="en-US" sz="4400" dirty="0"/>
            </a:br>
            <a:endParaRPr lang="en-US" sz="4400" dirty="0"/>
          </a:p>
        </p:txBody>
      </p:sp>
      <p:sp>
        <p:nvSpPr>
          <p:cNvPr id="3" name="Subtitle 2">
            <a:extLst>
              <a:ext uri="{FF2B5EF4-FFF2-40B4-BE49-F238E27FC236}">
                <a16:creationId xmlns:a16="http://schemas.microsoft.com/office/drawing/2014/main" id="{EC96ED4E-099D-AA4E-7148-B12B777CE225}"/>
              </a:ext>
            </a:extLst>
          </p:cNvPr>
          <p:cNvSpPr>
            <a:spLocks noGrp="1"/>
          </p:cNvSpPr>
          <p:nvPr>
            <p:ph type="subTitle" idx="1"/>
          </p:nvPr>
        </p:nvSpPr>
        <p:spPr/>
        <p:txBody>
          <a:bodyPr>
            <a:normAutofit/>
          </a:bodyPr>
          <a:lstStyle/>
          <a:p>
            <a:r>
              <a:rPr lang="en-US" sz="3600" dirty="0"/>
              <a:t>Today’s hackathon</a:t>
            </a:r>
          </a:p>
        </p:txBody>
      </p:sp>
    </p:spTree>
    <p:extLst>
      <p:ext uri="{BB962C8B-B14F-4D97-AF65-F5344CB8AC3E}">
        <p14:creationId xmlns:p14="http://schemas.microsoft.com/office/powerpoint/2010/main" val="347121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22D6-77B8-F79B-7646-F053C272A079}"/>
              </a:ext>
            </a:extLst>
          </p:cNvPr>
          <p:cNvSpPr>
            <a:spLocks noGrp="1"/>
          </p:cNvSpPr>
          <p:nvPr>
            <p:ph type="title"/>
          </p:nvPr>
        </p:nvSpPr>
        <p:spPr/>
        <p:txBody>
          <a:bodyPr>
            <a:normAutofit/>
          </a:bodyPr>
          <a:lstStyle/>
          <a:p>
            <a:r>
              <a:rPr lang="en-US" sz="4000" dirty="0"/>
              <a:t>https://github.com/solliancenet/byoc-hackathon</a:t>
            </a:r>
          </a:p>
        </p:txBody>
      </p:sp>
      <p:pic>
        <p:nvPicPr>
          <p:cNvPr id="5" name="Content Placeholder 4">
            <a:extLst>
              <a:ext uri="{FF2B5EF4-FFF2-40B4-BE49-F238E27FC236}">
                <a16:creationId xmlns:a16="http://schemas.microsoft.com/office/drawing/2014/main" id="{78FACAF2-9235-FE2D-54F6-9E3388CD202C}"/>
              </a:ext>
            </a:extLst>
          </p:cNvPr>
          <p:cNvPicPr>
            <a:picLocks noGrp="1" noChangeAspect="1"/>
          </p:cNvPicPr>
          <p:nvPr>
            <p:ph idx="1"/>
          </p:nvPr>
        </p:nvPicPr>
        <p:blipFill>
          <a:blip r:embed="rId2"/>
          <a:stretch>
            <a:fillRect/>
          </a:stretch>
        </p:blipFill>
        <p:spPr>
          <a:xfrm>
            <a:off x="4110818" y="2038974"/>
            <a:ext cx="3970364" cy="3924640"/>
          </a:xfrm>
        </p:spPr>
      </p:pic>
    </p:spTree>
    <p:extLst>
      <p:ext uri="{BB962C8B-B14F-4D97-AF65-F5344CB8AC3E}">
        <p14:creationId xmlns:p14="http://schemas.microsoft.com/office/powerpoint/2010/main" val="219277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BFBD-096F-95FE-BEA4-EB8A9D98CF8B}"/>
              </a:ext>
            </a:extLst>
          </p:cNvPr>
          <p:cNvSpPr>
            <a:spLocks noGrp="1"/>
          </p:cNvSpPr>
          <p:nvPr>
            <p:ph type="title"/>
          </p:nvPr>
        </p:nvSpPr>
        <p:spPr/>
        <p:txBody>
          <a:bodyPr/>
          <a:lstStyle/>
          <a:p>
            <a:r>
              <a:rPr lang="en-US" dirty="0"/>
              <a:t>Challenges</a:t>
            </a:r>
          </a:p>
        </p:txBody>
      </p:sp>
      <p:graphicFrame>
        <p:nvGraphicFramePr>
          <p:cNvPr id="4" name="Content Placeholder 3">
            <a:extLst>
              <a:ext uri="{FF2B5EF4-FFF2-40B4-BE49-F238E27FC236}">
                <a16:creationId xmlns:a16="http://schemas.microsoft.com/office/drawing/2014/main" id="{A46EA953-1F61-2310-CF7F-9B4B839DF5A5}"/>
              </a:ext>
            </a:extLst>
          </p:cNvPr>
          <p:cNvGraphicFramePr>
            <a:graphicFrameLocks noGrp="1"/>
          </p:cNvGraphicFramePr>
          <p:nvPr>
            <p:ph idx="1"/>
            <p:extLst>
              <p:ext uri="{D42A27DB-BD31-4B8C-83A1-F6EECF244321}">
                <p14:modId xmlns:p14="http://schemas.microsoft.com/office/powerpoint/2010/main" val="3904923930"/>
              </p:ext>
            </p:extLst>
          </p:nvPr>
        </p:nvGraphicFramePr>
        <p:xfrm>
          <a:off x="1028700" y="1825625"/>
          <a:ext cx="10325100" cy="4811838"/>
        </p:xfrm>
        <a:graphic>
          <a:graphicData uri="http://schemas.openxmlformats.org/drawingml/2006/table">
            <a:tbl>
              <a:tblPr/>
              <a:tblGrid>
                <a:gridCol w="1508760">
                  <a:extLst>
                    <a:ext uri="{9D8B030D-6E8A-4147-A177-3AD203B41FA5}">
                      <a16:colId xmlns:a16="http://schemas.microsoft.com/office/drawing/2014/main" val="3873182098"/>
                    </a:ext>
                  </a:extLst>
                </a:gridCol>
                <a:gridCol w="2156460">
                  <a:extLst>
                    <a:ext uri="{9D8B030D-6E8A-4147-A177-3AD203B41FA5}">
                      <a16:colId xmlns:a16="http://schemas.microsoft.com/office/drawing/2014/main" val="660588590"/>
                    </a:ext>
                  </a:extLst>
                </a:gridCol>
                <a:gridCol w="6659880">
                  <a:extLst>
                    <a:ext uri="{9D8B030D-6E8A-4147-A177-3AD203B41FA5}">
                      <a16:colId xmlns:a16="http://schemas.microsoft.com/office/drawing/2014/main" val="397549330"/>
                    </a:ext>
                  </a:extLst>
                </a:gridCol>
              </a:tblGrid>
              <a:tr h="212260">
                <a:tc>
                  <a:txBody>
                    <a:bodyPr/>
                    <a:lstStyle/>
                    <a:p>
                      <a:pPr algn="ctr"/>
                      <a:r>
                        <a:rPr lang="en-US" sz="1800" dirty="0">
                          <a:effectLst/>
                        </a:rPr>
                        <a:t>Challenge number</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code</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Description</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789385569"/>
                  </a:ext>
                </a:extLst>
              </a:tr>
              <a:tr h="530651">
                <a:tc>
                  <a:txBody>
                    <a:bodyPr/>
                    <a:lstStyle/>
                    <a:p>
                      <a:pPr algn="ctr"/>
                      <a:r>
                        <a:rPr lang="en-US" sz="1800" dirty="0">
                          <a:effectLst/>
                        </a:rPr>
                        <a:t>1</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1]</a:t>
                      </a:r>
                    </a:p>
                  </a:txBody>
                  <a:tcPr marL="57487" marR="57487" marT="26533" marB="26533" anchor="ctr">
                    <a:lnL>
                      <a:noFill/>
                    </a:lnL>
                    <a:lnR>
                      <a:noFill/>
                    </a:lnR>
                    <a:lnT>
                      <a:noFill/>
                    </a:lnT>
                    <a:lnB>
                      <a:noFill/>
                    </a:lnB>
                    <a:solidFill>
                      <a:srgbClr val="FFFFFF"/>
                    </a:solidFill>
                  </a:tcPr>
                </a:tc>
                <a:tc>
                  <a:txBody>
                    <a:bodyPr/>
                    <a:lstStyle/>
                    <a:p>
                      <a:r>
                        <a:rPr lang="en-US" sz="1800" dirty="0">
                          <a:effectLst/>
                        </a:rPr>
                        <a:t>Deploy the solution accelerator to your Azure subscription and explore the solution architecture.</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2664948297"/>
                  </a:ext>
                </a:extLst>
              </a:tr>
              <a:tr h="849042">
                <a:tc>
                  <a:txBody>
                    <a:bodyPr/>
                    <a:lstStyle/>
                    <a:p>
                      <a:pPr algn="ctr"/>
                      <a:r>
                        <a:rPr lang="en-US" sz="1800" dirty="0">
                          <a:effectLst/>
                        </a:rPr>
                        <a:t>2</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2]</a:t>
                      </a:r>
                    </a:p>
                  </a:txBody>
                  <a:tcPr marL="57487" marR="57487" marT="26533" marB="26533" anchor="ctr">
                    <a:lnL>
                      <a:noFill/>
                    </a:lnL>
                    <a:lnR>
                      <a:noFill/>
                    </a:lnR>
                    <a:lnT>
                      <a:noFill/>
                    </a:lnT>
                    <a:lnB>
                      <a:noFill/>
                    </a:lnB>
                    <a:solidFill>
                      <a:srgbClr val="FFFFFF"/>
                    </a:solidFill>
                  </a:tcPr>
                </a:tc>
                <a:tc>
                  <a:txBody>
                    <a:bodyPr/>
                    <a:lstStyle/>
                    <a:p>
                      <a:r>
                        <a:rPr lang="en-US" sz="1800" dirty="0">
                          <a:effectLst/>
                        </a:rPr>
                        <a:t>Learn about the basics of Semantic Kernel, a Large Language Model (LLM) orchestrator that powers the solution accelerator.</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1078777261"/>
                  </a:ext>
                </a:extLst>
              </a:tr>
              <a:tr h="689846">
                <a:tc>
                  <a:txBody>
                    <a:bodyPr/>
                    <a:lstStyle/>
                    <a:p>
                      <a:pPr algn="ctr"/>
                      <a:r>
                        <a:rPr lang="en-US" sz="1800" dirty="0">
                          <a:effectLst/>
                        </a:rPr>
                        <a:t>3</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3]</a:t>
                      </a:r>
                    </a:p>
                  </a:txBody>
                  <a:tcPr marL="57487" marR="57487" marT="26533" marB="26533" anchor="ctr">
                    <a:lnL>
                      <a:noFill/>
                    </a:lnL>
                    <a:lnR>
                      <a:noFill/>
                    </a:lnR>
                    <a:lnT>
                      <a:noFill/>
                    </a:lnT>
                    <a:lnB>
                      <a:noFill/>
                    </a:lnB>
                    <a:solidFill>
                      <a:srgbClr val="FFFFFF"/>
                    </a:solidFill>
                  </a:tcPr>
                </a:tc>
                <a:tc>
                  <a:txBody>
                    <a:bodyPr/>
                    <a:lstStyle/>
                    <a:p>
                      <a:r>
                        <a:rPr lang="en-US" sz="1800" dirty="0">
                          <a:effectLst/>
                        </a:rPr>
                        <a:t>Learn about intercepting and using key assets from Semantic Kernel's inner workings - prompt and function calling data.</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2017544654"/>
                  </a:ext>
                </a:extLst>
              </a:tr>
              <a:tr h="689846">
                <a:tc>
                  <a:txBody>
                    <a:bodyPr/>
                    <a:lstStyle/>
                    <a:p>
                      <a:pPr algn="ctr"/>
                      <a:r>
                        <a:rPr lang="en-US" sz="1800" dirty="0">
                          <a:effectLst/>
                        </a:rPr>
                        <a:t>4</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4]</a:t>
                      </a:r>
                    </a:p>
                  </a:txBody>
                  <a:tcPr marL="57487" marR="57487" marT="26533" marB="26533" anchor="ctr">
                    <a:lnL>
                      <a:noFill/>
                    </a:lnL>
                    <a:lnR>
                      <a:noFill/>
                    </a:lnR>
                    <a:lnT>
                      <a:noFill/>
                    </a:lnT>
                    <a:lnB>
                      <a:noFill/>
                    </a:lnB>
                    <a:solidFill>
                      <a:srgbClr val="FFFFFF"/>
                    </a:solidFill>
                  </a:tcPr>
                </a:tc>
                <a:tc>
                  <a:txBody>
                    <a:bodyPr/>
                    <a:lstStyle/>
                    <a:p>
                      <a:r>
                        <a:rPr lang="en-US" sz="1800">
                          <a:effectLst/>
                        </a:rPr>
                        <a:t>Learn how prompts are used in the solution accelerator and experiment with changes to the prompts.</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1446396585"/>
                  </a:ext>
                </a:extLst>
              </a:tr>
              <a:tr h="689846">
                <a:tc>
                  <a:txBody>
                    <a:bodyPr/>
                    <a:lstStyle/>
                    <a:p>
                      <a:pPr algn="ctr"/>
                      <a:r>
                        <a:rPr lang="en-US" sz="1800" dirty="0">
                          <a:effectLst/>
                        </a:rPr>
                        <a:t>5</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5]</a:t>
                      </a:r>
                    </a:p>
                  </a:txBody>
                  <a:tcPr marL="57487" marR="57487" marT="26533" marB="26533" anchor="ctr">
                    <a:lnL>
                      <a:noFill/>
                    </a:lnL>
                    <a:lnR>
                      <a:noFill/>
                    </a:lnR>
                    <a:lnT>
                      <a:noFill/>
                    </a:lnT>
                    <a:lnB>
                      <a:noFill/>
                    </a:lnB>
                    <a:solidFill>
                      <a:srgbClr val="FFFFFF"/>
                    </a:solidFill>
                  </a:tcPr>
                </a:tc>
                <a:tc>
                  <a:txBody>
                    <a:bodyPr/>
                    <a:lstStyle/>
                    <a:p>
                      <a:r>
                        <a:rPr lang="en-US" sz="1800">
                          <a:effectLst/>
                        </a:rPr>
                        <a:t>Learn about the inner workings and applications of semantic caching in the solution accelerator.</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4119234450"/>
                  </a:ext>
                </a:extLst>
              </a:tr>
              <a:tr h="689846">
                <a:tc>
                  <a:txBody>
                    <a:bodyPr/>
                    <a:lstStyle/>
                    <a:p>
                      <a:pPr algn="ctr"/>
                      <a:r>
                        <a:rPr lang="en-US" sz="1800" dirty="0">
                          <a:effectLst/>
                        </a:rPr>
                        <a:t>6</a:t>
                      </a:r>
                    </a:p>
                  </a:txBody>
                  <a:tcPr marL="57487" marR="57487" marT="26533" marB="26533" anchor="ctr">
                    <a:lnL>
                      <a:noFill/>
                    </a:lnL>
                    <a:lnR>
                      <a:noFill/>
                    </a:lnR>
                    <a:lnT>
                      <a:noFill/>
                    </a:lnT>
                    <a:lnB>
                      <a:noFill/>
                    </a:lnB>
                    <a:solidFill>
                      <a:srgbClr val="FFFFFF"/>
                    </a:solidFill>
                  </a:tcPr>
                </a:tc>
                <a:tc>
                  <a:txBody>
                    <a:bodyPr/>
                    <a:lstStyle/>
                    <a:p>
                      <a:pPr algn="ctr"/>
                      <a:r>
                        <a:rPr lang="en-US" sz="1800" dirty="0">
                          <a:effectLst/>
                        </a:rPr>
                        <a:t>[Challenge 6]</a:t>
                      </a:r>
                    </a:p>
                  </a:txBody>
                  <a:tcPr marL="57487" marR="57487" marT="26533" marB="26533" anchor="ctr">
                    <a:lnL>
                      <a:noFill/>
                    </a:lnL>
                    <a:lnR>
                      <a:noFill/>
                    </a:lnR>
                    <a:lnT>
                      <a:noFill/>
                    </a:lnT>
                    <a:lnB>
                      <a:noFill/>
                    </a:lnB>
                    <a:solidFill>
                      <a:srgbClr val="FFFFFF"/>
                    </a:solidFill>
                  </a:tcPr>
                </a:tc>
                <a:tc>
                  <a:txBody>
                    <a:bodyPr/>
                    <a:lstStyle/>
                    <a:p>
                      <a:r>
                        <a:rPr lang="en-US" sz="1800" dirty="0">
                          <a:effectLst/>
                        </a:rPr>
                        <a:t>Learn about implementing system commands based on user input in the solution accelerator.</a:t>
                      </a:r>
                    </a:p>
                  </a:txBody>
                  <a:tcPr marL="57487" marR="57487" marT="26533" marB="26533" anchor="ctr">
                    <a:lnL>
                      <a:noFill/>
                    </a:lnL>
                    <a:lnR>
                      <a:noFill/>
                    </a:lnR>
                    <a:lnT>
                      <a:noFill/>
                    </a:lnT>
                    <a:lnB>
                      <a:noFill/>
                    </a:lnB>
                    <a:solidFill>
                      <a:srgbClr val="FFFFFF"/>
                    </a:solidFill>
                  </a:tcPr>
                </a:tc>
                <a:extLst>
                  <a:ext uri="{0D108BD9-81ED-4DB2-BD59-A6C34878D82A}">
                    <a16:rowId xmlns:a16="http://schemas.microsoft.com/office/drawing/2014/main" val="2744743986"/>
                  </a:ext>
                </a:extLst>
              </a:tr>
            </a:tbl>
          </a:graphicData>
        </a:graphic>
      </p:graphicFrame>
    </p:spTree>
    <p:extLst>
      <p:ext uri="{BB962C8B-B14F-4D97-AF65-F5344CB8AC3E}">
        <p14:creationId xmlns:p14="http://schemas.microsoft.com/office/powerpoint/2010/main" val="85162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07C8-BE71-76C5-A477-00DD057BAB14}"/>
              </a:ext>
            </a:extLst>
          </p:cNvPr>
          <p:cNvSpPr>
            <a:spLocks noGrp="1"/>
          </p:cNvSpPr>
          <p:nvPr>
            <p:ph type="ctrTitle"/>
          </p:nvPr>
        </p:nvSpPr>
        <p:spPr/>
        <p:txBody>
          <a:bodyPr>
            <a:normAutofit/>
          </a:bodyPr>
          <a:lstStyle/>
          <a:p>
            <a:r>
              <a:rPr lang="en-US" sz="4400" dirty="0"/>
              <a:t>Build Your Own Copilot</a:t>
            </a:r>
            <a:br>
              <a:rPr lang="en-US" sz="4400" dirty="0"/>
            </a:br>
            <a:r>
              <a:rPr lang="en-US" sz="4400" dirty="0"/>
              <a:t>with Azure Cosmos DB</a:t>
            </a:r>
            <a:br>
              <a:rPr lang="en-US" sz="4400" dirty="0"/>
            </a:br>
            <a:endParaRPr lang="en-US" sz="4400" dirty="0"/>
          </a:p>
        </p:txBody>
      </p:sp>
      <p:sp>
        <p:nvSpPr>
          <p:cNvPr id="3" name="Subtitle 2">
            <a:extLst>
              <a:ext uri="{FF2B5EF4-FFF2-40B4-BE49-F238E27FC236}">
                <a16:creationId xmlns:a16="http://schemas.microsoft.com/office/drawing/2014/main" id="{EC96ED4E-099D-AA4E-7148-B12B777CE225}"/>
              </a:ext>
            </a:extLst>
          </p:cNvPr>
          <p:cNvSpPr>
            <a:spLocks noGrp="1"/>
          </p:cNvSpPr>
          <p:nvPr>
            <p:ph type="subTitle" idx="1"/>
          </p:nvPr>
        </p:nvSpPr>
        <p:spPr/>
        <p:txBody>
          <a:bodyPr>
            <a:normAutofit/>
          </a:bodyPr>
          <a:lstStyle/>
          <a:p>
            <a:r>
              <a:rPr lang="en-US" sz="3600" dirty="0"/>
              <a:t>Overview</a:t>
            </a:r>
          </a:p>
        </p:txBody>
      </p:sp>
    </p:spTree>
    <p:extLst>
      <p:ext uri="{BB962C8B-B14F-4D97-AF65-F5344CB8AC3E}">
        <p14:creationId xmlns:p14="http://schemas.microsoft.com/office/powerpoint/2010/main" val="157779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FDE6-B039-1111-2BEF-A0AE7693ABCA}"/>
              </a:ext>
            </a:extLst>
          </p:cNvPr>
          <p:cNvSpPr>
            <a:spLocks noGrp="1"/>
          </p:cNvSpPr>
          <p:nvPr>
            <p:ph type="title"/>
          </p:nvPr>
        </p:nvSpPr>
        <p:spPr/>
        <p:txBody>
          <a:bodyPr/>
          <a:lstStyle/>
          <a:p>
            <a:r>
              <a:rPr lang="en-US" dirty="0"/>
              <a:t>Challenge 1</a:t>
            </a:r>
          </a:p>
        </p:txBody>
      </p:sp>
      <p:sp>
        <p:nvSpPr>
          <p:cNvPr id="3" name="Content Placeholder 2">
            <a:extLst>
              <a:ext uri="{FF2B5EF4-FFF2-40B4-BE49-F238E27FC236}">
                <a16:creationId xmlns:a16="http://schemas.microsoft.com/office/drawing/2014/main" id="{DF93AC68-C372-3323-2257-84384C687DC2}"/>
              </a:ext>
            </a:extLst>
          </p:cNvPr>
          <p:cNvSpPr>
            <a:spLocks noGrp="1"/>
          </p:cNvSpPr>
          <p:nvPr>
            <p:ph idx="1"/>
          </p:nvPr>
        </p:nvSpPr>
        <p:spPr/>
        <p:txBody>
          <a:bodyPr/>
          <a:lstStyle/>
          <a:p>
            <a:pPr marL="0" indent="0">
              <a:buNone/>
            </a:pPr>
            <a:r>
              <a:rPr lang="en-US" dirty="0"/>
              <a:t>Deploy the solution accelerator from https://github.com/Azure/BuildYourOwnCopilot</a:t>
            </a:r>
          </a:p>
          <a:p>
            <a:pPr marL="0" indent="0">
              <a:buNone/>
            </a:pPr>
            <a:endParaRPr lang="en-US" dirty="0"/>
          </a:p>
        </p:txBody>
      </p:sp>
      <p:pic>
        <p:nvPicPr>
          <p:cNvPr id="5" name="Picture 4">
            <a:extLst>
              <a:ext uri="{FF2B5EF4-FFF2-40B4-BE49-F238E27FC236}">
                <a16:creationId xmlns:a16="http://schemas.microsoft.com/office/drawing/2014/main" id="{3D9C5315-29EB-9E8F-03F8-B7E98D9B224C}"/>
              </a:ext>
            </a:extLst>
          </p:cNvPr>
          <p:cNvPicPr>
            <a:picLocks noChangeAspect="1"/>
          </p:cNvPicPr>
          <p:nvPr/>
        </p:nvPicPr>
        <p:blipFill>
          <a:blip r:embed="rId2"/>
          <a:stretch>
            <a:fillRect/>
          </a:stretch>
        </p:blipFill>
        <p:spPr>
          <a:xfrm>
            <a:off x="4024503" y="2648585"/>
            <a:ext cx="4142993" cy="4080220"/>
          </a:xfrm>
          <a:prstGeom prst="rect">
            <a:avLst/>
          </a:prstGeom>
        </p:spPr>
      </p:pic>
    </p:spTree>
    <p:extLst>
      <p:ext uri="{BB962C8B-B14F-4D97-AF65-F5344CB8AC3E}">
        <p14:creationId xmlns:p14="http://schemas.microsoft.com/office/powerpoint/2010/main" val="270725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BFD-E867-58F3-81DA-19C001A6C7C4}"/>
              </a:ext>
            </a:extLst>
          </p:cNvPr>
          <p:cNvSpPr>
            <a:spLocks noGrp="1"/>
          </p:cNvSpPr>
          <p:nvPr>
            <p:ph type="title"/>
          </p:nvPr>
        </p:nvSpPr>
        <p:spPr/>
        <p:txBody>
          <a:bodyPr/>
          <a:lstStyle/>
          <a:p>
            <a:r>
              <a:rPr lang="en-US" dirty="0"/>
              <a:t>Challenge 2 – Exercise 2.1.1</a:t>
            </a:r>
          </a:p>
        </p:txBody>
      </p:sp>
      <p:sp>
        <p:nvSpPr>
          <p:cNvPr id="3" name="Content Placeholder 2">
            <a:extLst>
              <a:ext uri="{FF2B5EF4-FFF2-40B4-BE49-F238E27FC236}">
                <a16:creationId xmlns:a16="http://schemas.microsoft.com/office/drawing/2014/main" id="{378F99C2-8279-DEED-6036-1B58D8928F0F}"/>
              </a:ext>
            </a:extLst>
          </p:cNvPr>
          <p:cNvSpPr>
            <a:spLocks noGrp="1"/>
          </p:cNvSpPr>
          <p:nvPr>
            <p:ph idx="1"/>
          </p:nvPr>
        </p:nvSpPr>
        <p:spPr/>
        <p:txBody>
          <a:bodyPr>
            <a:normAutofit fontScale="92500" lnSpcReduction="10000"/>
          </a:bodyPr>
          <a:lstStyle/>
          <a:p>
            <a:pPr marL="0" indent="0">
              <a:buNone/>
            </a:pPr>
            <a:r>
              <a:rPr lang="en-US" dirty="0"/>
              <a:t>The Kernel is the core component of the Semantic Kernel library. It is responsible for managing the context and plugins, and for providing the completion services.</a:t>
            </a:r>
          </a:p>
          <a:p>
            <a:pPr marL="0" indent="0">
              <a:buNone/>
            </a:pPr>
            <a:r>
              <a:rPr lang="en-US" dirty="0"/>
              <a:t>The Kernel builder is used to configure the Kernel and its dependencies.</a:t>
            </a:r>
          </a:p>
          <a:p>
            <a:pPr marL="0" indent="0">
              <a:buNone/>
            </a:pPr>
            <a:r>
              <a:rPr lang="en-US" dirty="0"/>
              <a:t>The Kernel builder supports dependency injection.</a:t>
            </a:r>
          </a:p>
          <a:p>
            <a:pPr marL="0" indent="0">
              <a:buNone/>
            </a:pPr>
            <a:r>
              <a:rPr lang="en-US" dirty="0"/>
              <a:t>Semantic Kernel provides a set of extension methods to configure the Kernel builder with the required services.</a:t>
            </a:r>
          </a:p>
          <a:p>
            <a:pPr marL="0" indent="0">
              <a:buNone/>
            </a:pPr>
            <a:r>
              <a:rPr lang="en-US" dirty="0"/>
              <a:t>The </a:t>
            </a:r>
            <a:r>
              <a:rPr lang="en-US" dirty="0" err="1"/>
              <a:t>AddAzureOpenAIChatCompletion</a:t>
            </a:r>
            <a:r>
              <a:rPr lang="en-US" dirty="0"/>
              <a:t> extension method is used to configure the Azure OpenAI-based chat completion service.</a:t>
            </a:r>
          </a:p>
          <a:p>
            <a:pPr marL="0" indent="0">
              <a:buNone/>
            </a:pPr>
            <a:r>
              <a:rPr lang="en-US" dirty="0"/>
              <a:t>Identify the Azure OpenAI account they deployed, its endpoint, completion model deployment and API key.</a:t>
            </a:r>
          </a:p>
        </p:txBody>
      </p:sp>
    </p:spTree>
    <p:extLst>
      <p:ext uri="{BB962C8B-B14F-4D97-AF65-F5344CB8AC3E}">
        <p14:creationId xmlns:p14="http://schemas.microsoft.com/office/powerpoint/2010/main" val="302092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5FE4-B7F1-9A70-9B9D-96BC3C426241}"/>
              </a:ext>
            </a:extLst>
          </p:cNvPr>
          <p:cNvSpPr>
            <a:spLocks noGrp="1"/>
          </p:cNvSpPr>
          <p:nvPr>
            <p:ph type="title"/>
          </p:nvPr>
        </p:nvSpPr>
        <p:spPr/>
        <p:txBody>
          <a:bodyPr/>
          <a:lstStyle/>
          <a:p>
            <a:r>
              <a:rPr lang="en-US" dirty="0"/>
              <a:t>Challenge 2 – Exercise 2.2.1</a:t>
            </a:r>
          </a:p>
        </p:txBody>
      </p:sp>
      <p:sp>
        <p:nvSpPr>
          <p:cNvPr id="3" name="Content Placeholder 2">
            <a:extLst>
              <a:ext uri="{FF2B5EF4-FFF2-40B4-BE49-F238E27FC236}">
                <a16:creationId xmlns:a16="http://schemas.microsoft.com/office/drawing/2014/main" id="{6F13B294-086B-992B-1785-F698055F9948}"/>
              </a:ext>
            </a:extLst>
          </p:cNvPr>
          <p:cNvSpPr>
            <a:spLocks noGrp="1"/>
          </p:cNvSpPr>
          <p:nvPr>
            <p:ph idx="1"/>
          </p:nvPr>
        </p:nvSpPr>
        <p:spPr/>
        <p:txBody>
          <a:bodyPr>
            <a:normAutofit fontScale="62500" lnSpcReduction="20000"/>
          </a:bodyPr>
          <a:lstStyle/>
          <a:p>
            <a:pPr marL="0" indent="0">
              <a:buNone/>
            </a:pPr>
            <a:r>
              <a:rPr lang="en-US" dirty="0"/>
              <a:t>Plugins are a key component of Semantic Kernel. If you have already used plugins from ChatGPT or Copilot extensions in Microsoft 365, you’re already familiar with them. With plugins, you can encapsulate your existing APIs into a collection that can be used by an AI. This allows you to give your AI the ability to perform actions that it wouldn’t be able to do otherwise.</a:t>
            </a:r>
          </a:p>
          <a:p>
            <a:pPr marL="0" indent="0">
              <a:buNone/>
            </a:pPr>
            <a:r>
              <a:rPr lang="en-US" dirty="0"/>
              <a:t>Behind the scenes, Semantic Kernel leverages function calling, a native feature of most of the latest LLMs to allow LLMs, to perform planning and to invoke your APIs. With function calling, LLMs can request (i.e., call) a particular function. Semantic Kernel then marshals the request to the appropriate function in your codebase and returns the results back to the LLM so the LLM can generate a final response.</a:t>
            </a:r>
          </a:p>
          <a:p>
            <a:pPr marL="0" indent="0">
              <a:buNone/>
            </a:pPr>
            <a:r>
              <a:rPr lang="en-US" dirty="0"/>
              <a:t>The RAG context is built dynamically using the plugins that are imported into the kernel. The plugins are used to provide the context for the LLM to generate responses.</a:t>
            </a:r>
          </a:p>
          <a:p>
            <a:pPr marL="0" indent="0">
              <a:buNone/>
            </a:pPr>
            <a:r>
              <a:rPr lang="en-US" dirty="0"/>
              <a:t>The main plugin used to generate the context is </a:t>
            </a:r>
            <a:r>
              <a:rPr lang="en-US" dirty="0" err="1"/>
              <a:t>KnowledgeManagementContextPlugin</a:t>
            </a:r>
            <a:r>
              <a:rPr lang="en-US" dirty="0"/>
              <a:t>. It uses a list of more atomic plugins, the </a:t>
            </a:r>
            <a:r>
              <a:rPr lang="en-US" dirty="0" err="1"/>
              <a:t>MemoryStoreContextPlugin</a:t>
            </a:r>
            <a:r>
              <a:rPr lang="en-US" dirty="0"/>
              <a:t> plugins which retrieve data from a vector memory store.</a:t>
            </a:r>
          </a:p>
          <a:p>
            <a:pPr marL="0" indent="0">
              <a:buNone/>
            </a:pPr>
            <a:r>
              <a:rPr lang="en-US" dirty="0"/>
              <a:t>Explore the implementation of the </a:t>
            </a:r>
            <a:r>
              <a:rPr lang="en-US" dirty="0" err="1"/>
              <a:t>KnowledgeManagementContextPlugin</a:t>
            </a:r>
            <a:r>
              <a:rPr lang="en-US" dirty="0"/>
              <a:t> and </a:t>
            </a:r>
            <a:r>
              <a:rPr lang="en-US" dirty="0" err="1"/>
              <a:t>MemoryStoreContextPlugin</a:t>
            </a:r>
            <a:r>
              <a:rPr lang="en-US" dirty="0"/>
              <a:t> plugins.</a:t>
            </a:r>
          </a:p>
          <a:p>
            <a:pPr marL="0" indent="0">
              <a:buNone/>
            </a:pPr>
            <a:r>
              <a:rPr lang="en-US" dirty="0"/>
              <a:t>Explore the chain of calls that leads to the call of the </a:t>
            </a:r>
            <a:r>
              <a:rPr lang="en-US" dirty="0" err="1"/>
              <a:t>SetContextPlugins</a:t>
            </a:r>
            <a:r>
              <a:rPr lang="en-US" dirty="0"/>
              <a:t> method in the </a:t>
            </a:r>
            <a:r>
              <a:rPr lang="en-US" dirty="0" err="1"/>
              <a:t>KnowledgeManagementContextPlugin</a:t>
            </a:r>
            <a:r>
              <a:rPr lang="en-US" dirty="0"/>
              <a:t> plugin.</a:t>
            </a:r>
          </a:p>
          <a:p>
            <a:pPr marL="0" indent="0">
              <a:buNone/>
            </a:pPr>
            <a:r>
              <a:rPr lang="en-US" dirty="0"/>
              <a:t>Note that vector memory stores are the focus of one of the following exercises.</a:t>
            </a:r>
          </a:p>
        </p:txBody>
      </p:sp>
    </p:spTree>
    <p:extLst>
      <p:ext uri="{BB962C8B-B14F-4D97-AF65-F5344CB8AC3E}">
        <p14:creationId xmlns:p14="http://schemas.microsoft.com/office/powerpoint/2010/main" val="383110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3786-B55E-498C-5455-BFF0E7AC4624}"/>
              </a:ext>
            </a:extLst>
          </p:cNvPr>
          <p:cNvSpPr>
            <a:spLocks noGrp="1"/>
          </p:cNvSpPr>
          <p:nvPr>
            <p:ph type="title"/>
          </p:nvPr>
        </p:nvSpPr>
        <p:spPr/>
        <p:txBody>
          <a:bodyPr/>
          <a:lstStyle/>
          <a:p>
            <a:r>
              <a:rPr lang="en-US" dirty="0"/>
              <a:t>Challenge 2 – Exercise 2.3.1</a:t>
            </a:r>
          </a:p>
        </p:txBody>
      </p:sp>
      <p:sp>
        <p:nvSpPr>
          <p:cNvPr id="3" name="Content Placeholder 2">
            <a:extLst>
              <a:ext uri="{FF2B5EF4-FFF2-40B4-BE49-F238E27FC236}">
                <a16:creationId xmlns:a16="http://schemas.microsoft.com/office/drawing/2014/main" id="{AA38B3A3-2AAB-AA25-4D84-86A6B7320287}"/>
              </a:ext>
            </a:extLst>
          </p:cNvPr>
          <p:cNvSpPr>
            <a:spLocks noGrp="1"/>
          </p:cNvSpPr>
          <p:nvPr>
            <p:ph idx="1"/>
          </p:nvPr>
        </p:nvSpPr>
        <p:spPr/>
        <p:txBody>
          <a:bodyPr>
            <a:normAutofit/>
          </a:bodyPr>
          <a:lstStyle/>
          <a:p>
            <a:pPr marL="0" indent="0">
              <a:buNone/>
            </a:pPr>
            <a:r>
              <a:rPr lang="en-US" dirty="0"/>
              <a:t>One of the immediate questions raised by the previous exercise is how are the context plugins selected and used by the LLM. The </a:t>
            </a:r>
            <a:r>
              <a:rPr lang="en-US" dirty="0" err="1"/>
              <a:t>ContextPluginsListPlugin</a:t>
            </a:r>
            <a:r>
              <a:rPr lang="en-US" dirty="0"/>
              <a:t> plugin is responsible for managing the list of context plugins that are used by the LLM.</a:t>
            </a:r>
          </a:p>
          <a:p>
            <a:pPr marL="0" indent="0">
              <a:buNone/>
            </a:pPr>
            <a:r>
              <a:rPr lang="en-US" dirty="0"/>
              <a:t>Explore the implementation of the </a:t>
            </a:r>
            <a:r>
              <a:rPr lang="en-US" dirty="0" err="1"/>
              <a:t>ContextPluginsListPlugin</a:t>
            </a:r>
            <a:r>
              <a:rPr lang="en-US" dirty="0"/>
              <a:t> plugin.</a:t>
            </a:r>
          </a:p>
          <a:p>
            <a:pPr marL="0" indent="0">
              <a:buNone/>
            </a:pPr>
            <a:r>
              <a:rPr lang="en-US" dirty="0"/>
              <a:t>Note how the main role of the </a:t>
            </a:r>
            <a:r>
              <a:rPr lang="en-US" dirty="0" err="1"/>
              <a:t>ContextPluginsListPlugin</a:t>
            </a:r>
            <a:r>
              <a:rPr lang="en-US" dirty="0"/>
              <a:t> plugin is to create a list of plugin names and descriptions which are later used by the LLM to decide which plugins to use.</a:t>
            </a:r>
          </a:p>
          <a:p>
            <a:pPr marL="0" indent="0">
              <a:buNone/>
            </a:pPr>
            <a:r>
              <a:rPr lang="en-US" dirty="0"/>
              <a:t>Note the capability of an LLM to correlate the user question with the descriptions of plugins.</a:t>
            </a:r>
          </a:p>
        </p:txBody>
      </p:sp>
    </p:spTree>
    <p:extLst>
      <p:ext uri="{BB962C8B-B14F-4D97-AF65-F5344CB8AC3E}">
        <p14:creationId xmlns:p14="http://schemas.microsoft.com/office/powerpoint/2010/main" val="5986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D778-4052-F0FA-AAED-E8B5C6FE748C}"/>
              </a:ext>
            </a:extLst>
          </p:cNvPr>
          <p:cNvSpPr>
            <a:spLocks noGrp="1"/>
          </p:cNvSpPr>
          <p:nvPr>
            <p:ph type="title"/>
          </p:nvPr>
        </p:nvSpPr>
        <p:spPr/>
        <p:txBody>
          <a:bodyPr/>
          <a:lstStyle/>
          <a:p>
            <a:r>
              <a:rPr lang="en-US" dirty="0"/>
              <a:t>Challenge 2 – Exercise 2.4.1</a:t>
            </a:r>
          </a:p>
        </p:txBody>
      </p:sp>
      <p:sp>
        <p:nvSpPr>
          <p:cNvPr id="3" name="Content Placeholder 2">
            <a:extLst>
              <a:ext uri="{FF2B5EF4-FFF2-40B4-BE49-F238E27FC236}">
                <a16:creationId xmlns:a16="http://schemas.microsoft.com/office/drawing/2014/main" id="{079EF814-9102-B61C-EC28-16EA492C6798}"/>
              </a:ext>
            </a:extLst>
          </p:cNvPr>
          <p:cNvSpPr>
            <a:spLocks noGrp="1"/>
          </p:cNvSpPr>
          <p:nvPr>
            <p:ph idx="1"/>
          </p:nvPr>
        </p:nvSpPr>
        <p:spPr/>
        <p:txBody>
          <a:bodyPr/>
          <a:lstStyle/>
          <a:p>
            <a:pPr marL="0" indent="0">
              <a:buNone/>
            </a:pPr>
            <a:r>
              <a:rPr lang="en-US" dirty="0"/>
              <a:t>The </a:t>
            </a:r>
            <a:r>
              <a:rPr lang="en-US" dirty="0" err="1"/>
              <a:t>VectorMemoryStore</a:t>
            </a:r>
            <a:r>
              <a:rPr lang="en-US" dirty="0"/>
              <a:t> is a key </a:t>
            </a:r>
            <a:r>
              <a:rPr lang="en-US" dirty="0" err="1"/>
              <a:t>abstration</a:t>
            </a:r>
            <a:r>
              <a:rPr lang="en-US" dirty="0"/>
              <a:t> of the solution accelerator that allows the LLM to interact with multiple memory stores implemented by Semantic Kernel.\</a:t>
            </a:r>
          </a:p>
          <a:p>
            <a:pPr marL="0" indent="0">
              <a:buNone/>
            </a:pPr>
            <a:r>
              <a:rPr lang="en-US" dirty="0"/>
              <a:t>The </a:t>
            </a:r>
            <a:r>
              <a:rPr lang="en-US" dirty="0" err="1"/>
              <a:t>VectorMemoryStore</a:t>
            </a:r>
            <a:r>
              <a:rPr lang="en-US" dirty="0"/>
              <a:t> class is a wrapper around the </a:t>
            </a:r>
            <a:r>
              <a:rPr lang="en-US" dirty="0" err="1"/>
              <a:t>IMemoryStore</a:t>
            </a:r>
            <a:r>
              <a:rPr lang="en-US" dirty="0"/>
              <a:t> interface that provides the fundamental operations for a memory store: add memory, remove memory, and get all the memories that are closes to a give chunk of text or a vector.</a:t>
            </a:r>
          </a:p>
          <a:p>
            <a:pPr marL="0" indent="0">
              <a:buNone/>
            </a:pPr>
            <a:r>
              <a:rPr lang="en-US" dirty="0"/>
              <a:t>Explore the implementation of the </a:t>
            </a:r>
            <a:r>
              <a:rPr lang="en-US" dirty="0" err="1"/>
              <a:t>VectorMemoryStore</a:t>
            </a:r>
            <a:r>
              <a:rPr lang="en-US" dirty="0"/>
              <a:t> class.</a:t>
            </a:r>
          </a:p>
        </p:txBody>
      </p:sp>
    </p:spTree>
    <p:extLst>
      <p:ext uri="{BB962C8B-B14F-4D97-AF65-F5344CB8AC3E}">
        <p14:creationId xmlns:p14="http://schemas.microsoft.com/office/powerpoint/2010/main" val="2074456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352-5EB4-8C7C-58D4-1611EA31C1A4}"/>
              </a:ext>
            </a:extLst>
          </p:cNvPr>
          <p:cNvSpPr>
            <a:spLocks noGrp="1"/>
          </p:cNvSpPr>
          <p:nvPr>
            <p:ph type="title"/>
          </p:nvPr>
        </p:nvSpPr>
        <p:spPr/>
        <p:txBody>
          <a:bodyPr/>
          <a:lstStyle/>
          <a:p>
            <a:r>
              <a:rPr lang="en-US" dirty="0"/>
              <a:t>Challenge 2 – Exercise 2.5.1</a:t>
            </a:r>
          </a:p>
        </p:txBody>
      </p:sp>
      <p:sp>
        <p:nvSpPr>
          <p:cNvPr id="3" name="Content Placeholder 2">
            <a:extLst>
              <a:ext uri="{FF2B5EF4-FFF2-40B4-BE49-F238E27FC236}">
                <a16:creationId xmlns:a16="http://schemas.microsoft.com/office/drawing/2014/main" id="{C08D6D64-7E34-46DA-ACC6-19B292C924B6}"/>
              </a:ext>
            </a:extLst>
          </p:cNvPr>
          <p:cNvSpPr>
            <a:spLocks noGrp="1"/>
          </p:cNvSpPr>
          <p:nvPr>
            <p:ph idx="1"/>
          </p:nvPr>
        </p:nvSpPr>
        <p:spPr/>
        <p:txBody>
          <a:bodyPr>
            <a:normAutofit fontScale="70000" lnSpcReduction="20000"/>
          </a:bodyPr>
          <a:lstStyle/>
          <a:p>
            <a:pPr marL="0" indent="0">
              <a:buNone/>
            </a:pPr>
            <a:r>
              <a:rPr lang="en-US" dirty="0"/>
              <a:t>The </a:t>
            </a:r>
            <a:r>
              <a:rPr lang="en-US" dirty="0" err="1"/>
              <a:t>AzureCosmosDBNoSQLMemoryStore</a:t>
            </a:r>
            <a:r>
              <a:rPr lang="en-US" dirty="0"/>
              <a:t> class is an implementation of the </a:t>
            </a:r>
            <a:r>
              <a:rPr lang="en-US" dirty="0" err="1"/>
              <a:t>IMemoryStore</a:t>
            </a:r>
            <a:r>
              <a:rPr lang="en-US" dirty="0"/>
              <a:t> interface that provides the fundamental operations for a memory store using Azure Cosmos DB.</a:t>
            </a:r>
          </a:p>
          <a:p>
            <a:pPr marL="0" indent="0">
              <a:buNone/>
            </a:pPr>
            <a:r>
              <a:rPr lang="en-US" dirty="0"/>
              <a:t>Explore the implementation of the </a:t>
            </a:r>
            <a:r>
              <a:rPr lang="en-US" dirty="0" err="1"/>
              <a:t>AzureCosmosDBNoSQLMemoryStore</a:t>
            </a:r>
            <a:r>
              <a:rPr lang="en-US" dirty="0"/>
              <a:t> class.</a:t>
            </a:r>
          </a:p>
          <a:p>
            <a:pPr marL="0" indent="0">
              <a:buNone/>
            </a:pPr>
            <a:r>
              <a:rPr lang="en-US" dirty="0"/>
              <a:t>Take a close look at the </a:t>
            </a:r>
            <a:r>
              <a:rPr lang="en-US" dirty="0" err="1"/>
              <a:t>UpsertAsync</a:t>
            </a:r>
            <a:r>
              <a:rPr lang="en-US" dirty="0"/>
              <a:t> method that is used to add or update a memory in the memory store.</a:t>
            </a:r>
          </a:p>
          <a:p>
            <a:pPr marL="0" indent="0">
              <a:buNone/>
            </a:pPr>
            <a:r>
              <a:rPr lang="en-US" dirty="0"/>
              <a:t>Take a close look at the </a:t>
            </a:r>
            <a:r>
              <a:rPr lang="en-US" dirty="0" err="1"/>
              <a:t>MemoryRecord</a:t>
            </a:r>
            <a:r>
              <a:rPr lang="en-US" dirty="0"/>
              <a:t> class that is used by Semantic Kernel to represent a memory in the memory store.</a:t>
            </a:r>
          </a:p>
          <a:p>
            <a:pPr marL="0" indent="0">
              <a:buNone/>
            </a:pPr>
            <a:r>
              <a:rPr lang="en-US" dirty="0"/>
              <a:t>Take a close look at the </a:t>
            </a:r>
            <a:r>
              <a:rPr lang="en-US" dirty="0" err="1"/>
              <a:t>GetNearestMatchesAsync</a:t>
            </a:r>
            <a:r>
              <a:rPr lang="en-US" dirty="0"/>
              <a:t> method that is used to retrieve the memories that are closest to a given vector. Note the query used to retrieve the memories.</a:t>
            </a:r>
          </a:p>
          <a:p>
            <a:pPr marL="0" indent="0">
              <a:buNone/>
            </a:pPr>
            <a:r>
              <a:rPr lang="en-US" dirty="0"/>
              <a:t>Take a close look at the </a:t>
            </a:r>
            <a:r>
              <a:rPr lang="en-US" dirty="0" err="1"/>
              <a:t>CreateCollectionAsync</a:t>
            </a:r>
            <a:r>
              <a:rPr lang="en-US" dirty="0"/>
              <a:t> method that is used to create a vector store collection in the Cosmos DB database. Note the indexing policy and the vector embedding policy used to create the collection.</a:t>
            </a:r>
          </a:p>
          <a:p>
            <a:pPr marL="0" indent="0">
              <a:buNone/>
            </a:pPr>
            <a:r>
              <a:rPr lang="en-US" dirty="0"/>
              <a:t>Explore the Azure Cosmos DB account they deployed, the database, and the vector store collections created by the solution accelerator.</a:t>
            </a:r>
          </a:p>
        </p:txBody>
      </p:sp>
    </p:spTree>
    <p:extLst>
      <p:ext uri="{BB962C8B-B14F-4D97-AF65-F5344CB8AC3E}">
        <p14:creationId xmlns:p14="http://schemas.microsoft.com/office/powerpoint/2010/main" val="403118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1413-1A76-BF9A-C8E2-48CF103DC3EB}"/>
              </a:ext>
            </a:extLst>
          </p:cNvPr>
          <p:cNvSpPr>
            <a:spLocks noGrp="1"/>
          </p:cNvSpPr>
          <p:nvPr>
            <p:ph type="title"/>
          </p:nvPr>
        </p:nvSpPr>
        <p:spPr/>
        <p:txBody>
          <a:bodyPr/>
          <a:lstStyle/>
          <a:p>
            <a:r>
              <a:rPr lang="en-US" dirty="0"/>
              <a:t>Challenge 2 – Exercise 2.6.1</a:t>
            </a:r>
          </a:p>
        </p:txBody>
      </p:sp>
      <p:sp>
        <p:nvSpPr>
          <p:cNvPr id="3" name="Content Placeholder 2">
            <a:extLst>
              <a:ext uri="{FF2B5EF4-FFF2-40B4-BE49-F238E27FC236}">
                <a16:creationId xmlns:a16="http://schemas.microsoft.com/office/drawing/2014/main" id="{7CA44B48-AC59-439D-5136-B2C84C1571A2}"/>
              </a:ext>
            </a:extLst>
          </p:cNvPr>
          <p:cNvSpPr>
            <a:spLocks noGrp="1"/>
          </p:cNvSpPr>
          <p:nvPr>
            <p:ph idx="1"/>
          </p:nvPr>
        </p:nvSpPr>
        <p:spPr/>
        <p:txBody>
          <a:bodyPr>
            <a:normAutofit fontScale="77500" lnSpcReduction="20000"/>
          </a:bodyPr>
          <a:lstStyle/>
          <a:p>
            <a:pPr marL="0" indent="0">
              <a:buNone/>
            </a:pPr>
            <a:r>
              <a:rPr lang="en-US" dirty="0"/>
              <a:t>The </a:t>
            </a:r>
            <a:r>
              <a:rPr lang="en-US" dirty="0" err="1"/>
              <a:t>AzureOpenAITextEmbeddingGenerationService</a:t>
            </a:r>
            <a:r>
              <a:rPr lang="en-US" dirty="0"/>
              <a:t> class is an implementation of the </a:t>
            </a:r>
            <a:r>
              <a:rPr lang="en-US" dirty="0" err="1"/>
              <a:t>ITextEmbeddingGenerationService</a:t>
            </a:r>
            <a:r>
              <a:rPr lang="en-US" dirty="0"/>
              <a:t> interface that provides the fundamental operations for a text embedding service using Azure OpenAI.</a:t>
            </a:r>
          </a:p>
          <a:p>
            <a:pPr marL="0" indent="0">
              <a:buNone/>
            </a:pPr>
            <a:r>
              <a:rPr lang="en-US" dirty="0"/>
              <a:t>Identify the Azure OpenAI account they deployed, its endpoint, embedding model deployment and API key.</a:t>
            </a:r>
          </a:p>
          <a:p>
            <a:pPr marL="0" indent="0">
              <a:buNone/>
            </a:pPr>
            <a:r>
              <a:rPr lang="en-US" dirty="0"/>
              <a:t>Note how embeddings are core to implementing a RAG pattern.</a:t>
            </a:r>
          </a:p>
          <a:p>
            <a:pPr marL="0" indent="0">
              <a:buNone/>
            </a:pPr>
            <a:r>
              <a:rPr lang="en-US" dirty="0"/>
              <a:t>Explore how items added to Cosmos DB are embedded using the Azure OpenAI text embedding service.</a:t>
            </a:r>
          </a:p>
          <a:p>
            <a:pPr marL="0" indent="0">
              <a:buNone/>
            </a:pPr>
            <a:r>
              <a:rPr lang="en-US" dirty="0"/>
              <a:t>Explain how the Cosmos DB change feed capability is used to update the embeddings of the memories in the memory store.</a:t>
            </a:r>
          </a:p>
          <a:p>
            <a:pPr marL="0" indent="0">
              <a:buNone/>
            </a:pPr>
            <a:r>
              <a:rPr lang="en-US" dirty="0"/>
              <a:t>Explore the </a:t>
            </a:r>
            <a:r>
              <a:rPr lang="en-US" dirty="0" err="1"/>
              <a:t>CosmosDBService.StartChangeFeedProcessors</a:t>
            </a:r>
            <a:r>
              <a:rPr lang="en-US" dirty="0"/>
              <a:t> and </a:t>
            </a:r>
            <a:r>
              <a:rPr lang="en-US" dirty="0" err="1"/>
              <a:t>CosmosDBService.GenericChangeFeedHandler</a:t>
            </a:r>
            <a:r>
              <a:rPr lang="en-US" dirty="0"/>
              <a:t> methods.</a:t>
            </a:r>
          </a:p>
          <a:p>
            <a:pPr marL="0" indent="0">
              <a:buNone/>
            </a:pPr>
            <a:r>
              <a:rPr lang="en-US" dirty="0"/>
              <a:t>Read again the </a:t>
            </a:r>
            <a:r>
              <a:rPr lang="en-US" dirty="0" err="1"/>
              <a:t>KeyConcepts</a:t>
            </a:r>
            <a:r>
              <a:rPr lang="en-US" dirty="0"/>
              <a:t> document from the solution accelerator repository to understand the role of embeddings in the solution accelerator.</a:t>
            </a:r>
          </a:p>
        </p:txBody>
      </p:sp>
    </p:spTree>
    <p:extLst>
      <p:ext uri="{BB962C8B-B14F-4D97-AF65-F5344CB8AC3E}">
        <p14:creationId xmlns:p14="http://schemas.microsoft.com/office/powerpoint/2010/main" val="158199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4232-CB88-A952-6372-18098FC51DA8}"/>
              </a:ext>
            </a:extLst>
          </p:cNvPr>
          <p:cNvSpPr>
            <a:spLocks noGrp="1"/>
          </p:cNvSpPr>
          <p:nvPr>
            <p:ph type="title"/>
          </p:nvPr>
        </p:nvSpPr>
        <p:spPr/>
        <p:txBody>
          <a:bodyPr/>
          <a:lstStyle/>
          <a:p>
            <a:r>
              <a:rPr lang="en-US" dirty="0"/>
              <a:t>Challenge 2 – Exercise 2.7.1</a:t>
            </a:r>
          </a:p>
        </p:txBody>
      </p:sp>
      <p:sp>
        <p:nvSpPr>
          <p:cNvPr id="3" name="Content Placeholder 2">
            <a:extLst>
              <a:ext uri="{FF2B5EF4-FFF2-40B4-BE49-F238E27FC236}">
                <a16:creationId xmlns:a16="http://schemas.microsoft.com/office/drawing/2014/main" id="{F4329D9D-B708-65D2-5842-DD5D5D09132E}"/>
              </a:ext>
            </a:extLst>
          </p:cNvPr>
          <p:cNvSpPr>
            <a:spLocks noGrp="1"/>
          </p:cNvSpPr>
          <p:nvPr>
            <p:ph idx="1"/>
          </p:nvPr>
        </p:nvSpPr>
        <p:spPr/>
        <p:txBody>
          <a:bodyPr>
            <a:normAutofit fontScale="92500" lnSpcReduction="10000"/>
          </a:bodyPr>
          <a:lstStyle/>
          <a:p>
            <a:pPr marL="0" indent="0">
              <a:buNone/>
            </a:pPr>
            <a:r>
              <a:rPr lang="en-US" sz="2000" dirty="0"/>
              <a:t>Note how everything comes together in the </a:t>
            </a:r>
            <a:r>
              <a:rPr lang="en-US" sz="2000" dirty="0" err="1"/>
              <a:t>MemoryStoreContextPlugin</a:t>
            </a:r>
            <a:r>
              <a:rPr lang="en-US" sz="2000" dirty="0"/>
              <a:t> plugin. This plugin is responsible for retrieving the memories from the memory store and providing them to the LLM.</a:t>
            </a:r>
          </a:p>
          <a:p>
            <a:pPr marL="0" indent="0">
              <a:buNone/>
            </a:pPr>
            <a:r>
              <a:rPr lang="en-US" sz="2000" dirty="0"/>
              <a:t>Explore the implementation of the </a:t>
            </a:r>
            <a:r>
              <a:rPr lang="en-US" sz="2000" dirty="0" err="1"/>
              <a:t>MemoryStoreContextPlugin</a:t>
            </a:r>
            <a:r>
              <a:rPr lang="en-US" sz="2000" dirty="0"/>
              <a:t> plugin.</a:t>
            </a:r>
          </a:p>
          <a:p>
            <a:pPr marL="0" indent="0">
              <a:buNone/>
            </a:pPr>
            <a:r>
              <a:rPr lang="en-US" sz="2000" dirty="0"/>
              <a:t>The solution accelerator uses two types of memory stores: long-term memory stores (with persisted memories) and short-term memory stores (with memories that are kept in memory for a short period of time).</a:t>
            </a:r>
          </a:p>
          <a:p>
            <a:pPr marL="0" indent="0">
              <a:buNone/>
            </a:pPr>
            <a:r>
              <a:rPr lang="en-US" sz="2000" dirty="0"/>
              <a:t>Note how the list of context plugins contains several long-term ones and one short-term one.</a:t>
            </a:r>
          </a:p>
          <a:p>
            <a:pPr marL="0" indent="0">
              <a:buNone/>
            </a:pPr>
            <a:r>
              <a:rPr lang="en-US" sz="2000" dirty="0"/>
              <a:t>Note how the list of long-term memory context plugins is driven by the </a:t>
            </a:r>
            <a:r>
              <a:rPr lang="en-US" sz="2000" dirty="0" err="1"/>
              <a:t>ModelRegistryKnowledgeIndexing</a:t>
            </a:r>
            <a:r>
              <a:rPr lang="en-US" sz="2000" dirty="0"/>
              <a:t> application setting. Encourage attendees to explore the relevant sections of the </a:t>
            </a:r>
            <a:r>
              <a:rPr lang="en-US" sz="2000" dirty="0" err="1"/>
              <a:t>appsettings.json</a:t>
            </a:r>
            <a:r>
              <a:rPr lang="en-US" sz="2000" dirty="0"/>
              <a:t> file in the </a:t>
            </a:r>
            <a:r>
              <a:rPr lang="en-US" sz="2000" dirty="0" err="1"/>
              <a:t>ChatAPI</a:t>
            </a:r>
            <a:r>
              <a:rPr lang="en-US" sz="2000" dirty="0"/>
              <a:t> project.</a:t>
            </a:r>
          </a:p>
          <a:p>
            <a:pPr marL="0" indent="0">
              <a:buNone/>
            </a:pPr>
            <a:r>
              <a:rPr lang="en-US" sz="2000" dirty="0"/>
              <a:t>Semantic Kernel provides the </a:t>
            </a:r>
            <a:r>
              <a:rPr lang="en-US" sz="2000" dirty="0" err="1"/>
              <a:t>VolatileMemoryStore</a:t>
            </a:r>
            <a:r>
              <a:rPr lang="en-US" sz="2000" dirty="0"/>
              <a:t> class to implement short-term memory stores.</a:t>
            </a:r>
          </a:p>
          <a:p>
            <a:pPr marL="0" indent="0">
              <a:buNone/>
            </a:pPr>
            <a:r>
              <a:rPr lang="en-US" sz="2000" dirty="0"/>
              <a:t>Explore the initialization of the short-term memory store via the </a:t>
            </a:r>
            <a:r>
              <a:rPr lang="en-US" sz="2000" dirty="0" err="1"/>
              <a:t>EnsureShortTermMemory</a:t>
            </a:r>
            <a:r>
              <a:rPr lang="en-US" sz="2000" dirty="0"/>
              <a:t> method.</a:t>
            </a:r>
          </a:p>
          <a:p>
            <a:pPr marL="0" indent="0">
              <a:buNone/>
            </a:pPr>
            <a:r>
              <a:rPr lang="en-US" sz="2000" dirty="0"/>
              <a:t>Identify the sources of the short-term memories in the storage account deployed by the solution accelerator.</a:t>
            </a:r>
          </a:p>
        </p:txBody>
      </p:sp>
    </p:spTree>
    <p:extLst>
      <p:ext uri="{BB962C8B-B14F-4D97-AF65-F5344CB8AC3E}">
        <p14:creationId xmlns:p14="http://schemas.microsoft.com/office/powerpoint/2010/main" val="205622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82449-E317-4C3E-3B20-7DC807EE9A85}"/>
              </a:ext>
            </a:extLst>
          </p:cNvPr>
          <p:cNvSpPr>
            <a:spLocks noGrp="1"/>
          </p:cNvSpPr>
          <p:nvPr>
            <p:ph type="title"/>
          </p:nvPr>
        </p:nvSpPr>
        <p:spPr/>
        <p:txBody>
          <a:bodyPr/>
          <a:lstStyle/>
          <a:p>
            <a:r>
              <a:rPr lang="en-US" dirty="0"/>
              <a:t>Introducing the solution accelerator</a:t>
            </a:r>
          </a:p>
        </p:txBody>
      </p:sp>
      <p:sp>
        <p:nvSpPr>
          <p:cNvPr id="5" name="Content Placeholder 4">
            <a:extLst>
              <a:ext uri="{FF2B5EF4-FFF2-40B4-BE49-F238E27FC236}">
                <a16:creationId xmlns:a16="http://schemas.microsoft.com/office/drawing/2014/main" id="{3B79FA90-B670-2C4E-E676-2ED793D7AD93}"/>
              </a:ext>
            </a:extLst>
          </p:cNvPr>
          <p:cNvSpPr>
            <a:spLocks noGrp="1"/>
          </p:cNvSpPr>
          <p:nvPr>
            <p:ph idx="1"/>
          </p:nvPr>
        </p:nvSpPr>
        <p:spPr/>
        <p:txBody>
          <a:bodyPr/>
          <a:lstStyle/>
          <a:p>
            <a:pPr marL="0" indent="0">
              <a:buNone/>
            </a:pPr>
            <a:endParaRPr lang="en-US" dirty="0"/>
          </a:p>
          <a:p>
            <a:pPr marL="0" indent="0">
              <a:buNone/>
            </a:pPr>
            <a:r>
              <a:rPr lang="en-US" b="0" i="0" dirty="0">
                <a:solidFill>
                  <a:srgbClr val="1F2328"/>
                </a:solidFill>
                <a:effectLst/>
                <a:latin typeface="-apple-system"/>
              </a:rPr>
              <a:t>This solution demonstrates how to design and implement a </a:t>
            </a:r>
            <a:r>
              <a:rPr lang="en-US" b="1" i="0" dirty="0">
                <a:solidFill>
                  <a:srgbClr val="1F2328"/>
                </a:solidFill>
                <a:effectLst/>
                <a:latin typeface="-apple-system"/>
              </a:rPr>
              <a:t>Generative AI </a:t>
            </a:r>
            <a:r>
              <a:rPr lang="en-US" b="0" i="0" dirty="0">
                <a:solidFill>
                  <a:srgbClr val="1F2328"/>
                </a:solidFill>
                <a:effectLst/>
                <a:latin typeface="-apple-system"/>
              </a:rPr>
              <a:t>solution that incorporates </a:t>
            </a:r>
            <a:r>
              <a:rPr lang="en-US" b="1" i="0" dirty="0">
                <a:solidFill>
                  <a:srgbClr val="1F2328"/>
                </a:solidFill>
                <a:effectLst/>
                <a:latin typeface="-apple-system"/>
              </a:rPr>
              <a:t>Azure Cosmos DB </a:t>
            </a:r>
            <a:r>
              <a:rPr lang="en-US" b="0" i="0" dirty="0">
                <a:solidFill>
                  <a:srgbClr val="1F2328"/>
                </a:solidFill>
                <a:effectLst/>
                <a:latin typeface="-apple-system"/>
              </a:rPr>
              <a:t>with </a:t>
            </a:r>
            <a:r>
              <a:rPr lang="en-US" b="1" i="0" dirty="0">
                <a:solidFill>
                  <a:srgbClr val="1F2328"/>
                </a:solidFill>
                <a:effectLst/>
                <a:latin typeface="-apple-system"/>
              </a:rPr>
              <a:t>Azure OpenAI Service</a:t>
            </a:r>
            <a:r>
              <a:rPr lang="en-US" b="0" i="0" dirty="0">
                <a:solidFill>
                  <a:srgbClr val="1F2328"/>
                </a:solidFill>
                <a:effectLst/>
                <a:latin typeface="-apple-system"/>
              </a:rPr>
              <a:t> along with other key Azure services, to build an AI assistant user interface. The core Large Language Model (LLM) interaction pattern is </a:t>
            </a:r>
            <a:r>
              <a:rPr lang="en-US" b="1" i="0" dirty="0">
                <a:effectLst/>
                <a:latin typeface="-apple-system"/>
              </a:rPr>
              <a:t>Retrieval Augmented Generation (RAG)</a:t>
            </a:r>
            <a:r>
              <a:rPr lang="en-US" b="1" i="0" dirty="0">
                <a:solidFill>
                  <a:srgbClr val="1F2328"/>
                </a:solidFill>
                <a:effectLst/>
                <a:latin typeface="-apple-system"/>
              </a:rPr>
              <a:t> </a:t>
            </a:r>
            <a:r>
              <a:rPr lang="en-US" b="0" i="0" dirty="0">
                <a:solidFill>
                  <a:srgbClr val="1F2328"/>
                </a:solidFill>
                <a:effectLst/>
                <a:latin typeface="-apple-system"/>
              </a:rPr>
              <a:t>and the LLM orchestrator used to implement the pattern is </a:t>
            </a:r>
            <a:r>
              <a:rPr lang="en-US" b="1" i="0" dirty="0">
                <a:effectLst/>
                <a:latin typeface="-apple-system"/>
              </a:rPr>
              <a:t>Semantic Kernel</a:t>
            </a:r>
            <a:r>
              <a:rPr lang="en-US" b="0" i="0" dirty="0">
                <a:solidFill>
                  <a:srgbClr val="1F2328"/>
                </a:solidFill>
                <a:effectLst/>
                <a:latin typeface="-apple-system"/>
              </a:rPr>
              <a:t>.</a:t>
            </a:r>
            <a:endParaRPr lang="en-US" dirty="0"/>
          </a:p>
        </p:txBody>
      </p:sp>
    </p:spTree>
    <p:extLst>
      <p:ext uri="{BB962C8B-B14F-4D97-AF65-F5344CB8AC3E}">
        <p14:creationId xmlns:p14="http://schemas.microsoft.com/office/powerpoint/2010/main" val="213001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82449-E317-4C3E-3B20-7DC807EE9A85}"/>
              </a:ext>
            </a:extLst>
          </p:cNvPr>
          <p:cNvSpPr>
            <a:spLocks noGrp="1"/>
          </p:cNvSpPr>
          <p:nvPr>
            <p:ph type="title"/>
          </p:nvPr>
        </p:nvSpPr>
        <p:spPr/>
        <p:txBody>
          <a:bodyPr/>
          <a:lstStyle/>
          <a:p>
            <a:r>
              <a:rPr lang="en-US" dirty="0"/>
              <a:t>Main concepts covered</a:t>
            </a:r>
          </a:p>
        </p:txBody>
      </p:sp>
      <p:sp>
        <p:nvSpPr>
          <p:cNvPr id="5" name="Content Placeholder 4">
            <a:extLst>
              <a:ext uri="{FF2B5EF4-FFF2-40B4-BE49-F238E27FC236}">
                <a16:creationId xmlns:a16="http://schemas.microsoft.com/office/drawing/2014/main" id="{3B79FA90-B670-2C4E-E676-2ED793D7AD93}"/>
              </a:ext>
            </a:extLst>
          </p:cNvPr>
          <p:cNvSpPr>
            <a:spLocks noGrp="1"/>
          </p:cNvSpPr>
          <p:nvPr>
            <p:ph idx="1"/>
          </p:nvPr>
        </p:nvSpPr>
        <p:spPr/>
        <p:txBody>
          <a:bodyPr/>
          <a:lstStyle/>
          <a:p>
            <a:pPr marL="0" indent="0">
              <a:buNone/>
            </a:pPr>
            <a:r>
              <a:rPr lang="en-US" dirty="0"/>
              <a:t>Generating and storing vectors in real-time on transactional data.</a:t>
            </a:r>
          </a:p>
          <a:p>
            <a:pPr marL="0" indent="0">
              <a:buNone/>
            </a:pPr>
            <a:r>
              <a:rPr lang="en-US" dirty="0"/>
              <a:t>Performing vector searches on data in a database.</a:t>
            </a:r>
          </a:p>
          <a:p>
            <a:pPr marL="0" indent="0">
              <a:buNone/>
            </a:pPr>
            <a:r>
              <a:rPr lang="en-US" dirty="0"/>
              <a:t>Generating completions from a large language model.</a:t>
            </a:r>
          </a:p>
          <a:p>
            <a:pPr marL="0" indent="0">
              <a:buNone/>
            </a:pPr>
            <a:r>
              <a:rPr lang="en-US" dirty="0"/>
              <a:t>Managing conversational context and chat history.</a:t>
            </a:r>
          </a:p>
          <a:p>
            <a:pPr marL="0" indent="0">
              <a:buNone/>
            </a:pPr>
            <a:r>
              <a:rPr lang="en-US" dirty="0"/>
              <a:t>Token management for large language models.</a:t>
            </a:r>
          </a:p>
          <a:p>
            <a:pPr marL="0" indent="0">
              <a:buNone/>
            </a:pPr>
            <a:r>
              <a:rPr lang="en-US" dirty="0"/>
              <a:t>Managing data models for defining what data gets vectorized for search.</a:t>
            </a:r>
          </a:p>
          <a:p>
            <a:pPr marL="0" indent="0">
              <a:buNone/>
            </a:pPr>
            <a:r>
              <a:rPr lang="en-US" dirty="0"/>
              <a:t>How to use Semantic Kernel SDK connectors and plug-ins.</a:t>
            </a:r>
          </a:p>
        </p:txBody>
      </p:sp>
    </p:spTree>
    <p:extLst>
      <p:ext uri="{BB962C8B-B14F-4D97-AF65-F5344CB8AC3E}">
        <p14:creationId xmlns:p14="http://schemas.microsoft.com/office/powerpoint/2010/main" val="149416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D8CA-6720-E858-11AC-88EE6219EDB0}"/>
              </a:ext>
            </a:extLst>
          </p:cNvPr>
          <p:cNvSpPr>
            <a:spLocks noGrp="1"/>
          </p:cNvSpPr>
          <p:nvPr>
            <p:ph type="title"/>
          </p:nvPr>
        </p:nvSpPr>
        <p:spPr/>
        <p:txBody>
          <a:bodyPr/>
          <a:lstStyle/>
          <a:p>
            <a:r>
              <a:rPr lang="en-US" dirty="0"/>
              <a:t>User experience</a:t>
            </a:r>
          </a:p>
        </p:txBody>
      </p:sp>
      <p:pic>
        <p:nvPicPr>
          <p:cNvPr id="2050" name="Picture 2">
            <a:extLst>
              <a:ext uri="{FF2B5EF4-FFF2-40B4-BE49-F238E27FC236}">
                <a16:creationId xmlns:a16="http://schemas.microsoft.com/office/drawing/2014/main" id="{F36F344A-49EA-4EE9-4FA7-5FDAA0CC6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578" y="1872570"/>
            <a:ext cx="9666843" cy="447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82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AD7D-7CEA-61C8-0517-F2A7ECE4688A}"/>
              </a:ext>
            </a:extLst>
          </p:cNvPr>
          <p:cNvSpPr>
            <a:spLocks noGrp="1"/>
          </p:cNvSpPr>
          <p:nvPr>
            <p:ph type="title"/>
          </p:nvPr>
        </p:nvSpPr>
        <p:spPr/>
        <p:txBody>
          <a:bodyPr/>
          <a:lstStyle/>
          <a:p>
            <a:r>
              <a:rPr lang="en-US" dirty="0"/>
              <a:t>Architecture</a:t>
            </a:r>
          </a:p>
        </p:txBody>
      </p:sp>
      <p:sp>
        <p:nvSpPr>
          <p:cNvPr id="103" name="Rectangle 102">
            <a:extLst>
              <a:ext uri="{FF2B5EF4-FFF2-40B4-BE49-F238E27FC236}">
                <a16:creationId xmlns:a16="http://schemas.microsoft.com/office/drawing/2014/main" id="{3CCDA84C-C938-3D45-524E-79E32A280E75}"/>
              </a:ext>
            </a:extLst>
          </p:cNvPr>
          <p:cNvSpPr/>
          <p:nvPr/>
        </p:nvSpPr>
        <p:spPr>
          <a:xfrm>
            <a:off x="6608249" y="2305295"/>
            <a:ext cx="728625" cy="3255715"/>
          </a:xfrm>
          <a:prstGeom prst="rect">
            <a:avLst/>
          </a:prstGeom>
          <a:solidFill>
            <a:sysClr val="window" lastClr="FFFFFF">
              <a:lumMod val="85000"/>
            </a:sysClr>
          </a:solidFill>
          <a:ln w="12700" cap="flat" cmpd="sng" algn="ctr">
            <a:solidFill>
              <a:srgbClr val="4472C4">
                <a:shade val="15000"/>
              </a:srgbClr>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8F5AD680-59BF-27F7-B29B-5DCD2FBAF0E7}"/>
              </a:ext>
            </a:extLst>
          </p:cNvPr>
          <p:cNvGrpSpPr/>
          <p:nvPr/>
        </p:nvGrpSpPr>
        <p:grpSpPr>
          <a:xfrm>
            <a:off x="2085746" y="1690688"/>
            <a:ext cx="7467760" cy="4534115"/>
            <a:chOff x="2759407" y="1241136"/>
            <a:chExt cx="7386335" cy="4999845"/>
          </a:xfrm>
          <a:noFill/>
        </p:grpSpPr>
        <p:sp>
          <p:nvSpPr>
            <p:cNvPr id="105" name="Rectangle: Rounded Corners 104">
              <a:extLst>
                <a:ext uri="{FF2B5EF4-FFF2-40B4-BE49-F238E27FC236}">
                  <a16:creationId xmlns:a16="http://schemas.microsoft.com/office/drawing/2014/main" id="{96334A85-0361-9CD6-8326-D74058B80DE5}"/>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7E6E6"/>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106" name="Picture 2" descr="See the source image">
              <a:extLst>
                <a:ext uri="{FF2B5EF4-FFF2-40B4-BE49-F238E27FC236}">
                  <a16:creationId xmlns:a16="http://schemas.microsoft.com/office/drawing/2014/main" id="{FC115328-08E7-4BCF-CFD2-B9ACA1645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107" name="TextBox 106">
            <a:extLst>
              <a:ext uri="{FF2B5EF4-FFF2-40B4-BE49-F238E27FC236}">
                <a16:creationId xmlns:a16="http://schemas.microsoft.com/office/drawing/2014/main" id="{BB57B841-9613-83FA-D4AB-D4F04344C97B}"/>
              </a:ext>
            </a:extLst>
          </p:cNvPr>
          <p:cNvSpPr txBox="1"/>
          <p:nvPr/>
        </p:nvSpPr>
        <p:spPr>
          <a:xfrm>
            <a:off x="2038307" y="6300123"/>
            <a:ext cx="611065" cy="276999"/>
          </a:xfrm>
          <a:prstGeom prst="rect">
            <a:avLst/>
          </a:prstGeom>
          <a:noFill/>
        </p:spPr>
        <p:txBody>
          <a:bodyPr wrap="none" rtlCol="0">
            <a:spAutoFit/>
          </a:bodyPr>
          <a:lstStyle/>
          <a:p>
            <a:pPr>
              <a:defRPr/>
            </a:pPr>
            <a:r>
              <a:rPr lang="en-US" sz="900" b="1" dirty="0">
                <a:solidFill>
                  <a:srgbClr val="E7E6E6">
                    <a:lumMod val="25000"/>
                  </a:srgbClr>
                </a:solidFill>
                <a:latin typeface="Segoe UI Light" panose="020B0502040204020203" pitchFamily="34" charset="0"/>
                <a:cs typeface="Segoe UI Light" panose="020B0502040204020203" pitchFamily="34" charset="0"/>
              </a:rPr>
              <a:t>Legend:</a:t>
            </a:r>
            <a:r>
              <a:rPr lang="en-US" sz="1200" b="1" dirty="0">
                <a:solidFill>
                  <a:srgbClr val="E7E6E6">
                    <a:lumMod val="25000"/>
                  </a:srgbClr>
                </a:solidFill>
                <a:latin typeface="Segoe UI Light" panose="020B0502040204020203" pitchFamily="34" charset="0"/>
                <a:cs typeface="Segoe UI Light" panose="020B0502040204020203" pitchFamily="34" charset="0"/>
              </a:rPr>
              <a:t> </a:t>
            </a:r>
          </a:p>
        </p:txBody>
      </p:sp>
      <p:cxnSp>
        <p:nvCxnSpPr>
          <p:cNvPr id="108" name="Straight Connector 107">
            <a:extLst>
              <a:ext uri="{FF2B5EF4-FFF2-40B4-BE49-F238E27FC236}">
                <a16:creationId xmlns:a16="http://schemas.microsoft.com/office/drawing/2014/main" id="{FD85B707-57CB-C402-E5E6-AFB306731AD3}"/>
              </a:ext>
            </a:extLst>
          </p:cNvPr>
          <p:cNvCxnSpPr>
            <a:cxnSpLocks/>
          </p:cNvCxnSpPr>
          <p:nvPr/>
        </p:nvCxnSpPr>
        <p:spPr>
          <a:xfrm>
            <a:off x="2922748" y="6535664"/>
            <a:ext cx="1224131" cy="0"/>
          </a:xfrm>
          <a:prstGeom prst="line">
            <a:avLst/>
          </a:prstGeom>
          <a:noFill/>
          <a:ln w="12700" cap="flat" cmpd="sng" algn="ctr">
            <a:solidFill>
              <a:srgbClr val="ED7D31"/>
            </a:solidFill>
            <a:prstDash val="solid"/>
            <a:miter lim="800000"/>
          </a:ln>
          <a:effectLst/>
        </p:spPr>
      </p:cxnSp>
      <p:sp>
        <p:nvSpPr>
          <p:cNvPr id="109" name="TextBox 108">
            <a:extLst>
              <a:ext uri="{FF2B5EF4-FFF2-40B4-BE49-F238E27FC236}">
                <a16:creationId xmlns:a16="http://schemas.microsoft.com/office/drawing/2014/main" id="{B41BC092-8D04-7F9F-22FA-D5CBBB0C7168}"/>
              </a:ext>
            </a:extLst>
          </p:cNvPr>
          <p:cNvSpPr txBox="1"/>
          <p:nvPr/>
        </p:nvSpPr>
        <p:spPr>
          <a:xfrm>
            <a:off x="2822367" y="6232963"/>
            <a:ext cx="1139186" cy="338554"/>
          </a:xfrm>
          <a:prstGeom prst="rect">
            <a:avLst/>
          </a:prstGeom>
          <a:noFill/>
        </p:spPr>
        <p:txBody>
          <a:bodyPr wrap="square" rtlCol="0">
            <a:spAutoFit/>
          </a:bodyPr>
          <a:lstStyle/>
          <a:p>
            <a:pPr>
              <a:defRPr/>
            </a:pPr>
            <a:r>
              <a:rPr lang="en-US" sz="800" dirty="0">
                <a:solidFill>
                  <a:srgbClr val="E7E6E6">
                    <a:lumMod val="25000"/>
                  </a:srgbClr>
                </a:solidFill>
                <a:latin typeface="Segoe UI Light" panose="020B0502040204020203" pitchFamily="34" charset="0"/>
                <a:cs typeface="Segoe UI Light" panose="020B0502040204020203" pitchFamily="34" charset="0"/>
              </a:rPr>
              <a:t>Semantic Kernel Orchestrated Calls</a:t>
            </a:r>
          </a:p>
        </p:txBody>
      </p:sp>
      <p:cxnSp>
        <p:nvCxnSpPr>
          <p:cNvPr id="110" name="Straight Connector 109">
            <a:extLst>
              <a:ext uri="{FF2B5EF4-FFF2-40B4-BE49-F238E27FC236}">
                <a16:creationId xmlns:a16="http://schemas.microsoft.com/office/drawing/2014/main" id="{F0AAC97D-E967-3029-B509-C760B936A707}"/>
              </a:ext>
            </a:extLst>
          </p:cNvPr>
          <p:cNvCxnSpPr>
            <a:cxnSpLocks/>
          </p:cNvCxnSpPr>
          <p:nvPr/>
        </p:nvCxnSpPr>
        <p:spPr>
          <a:xfrm>
            <a:off x="4247260" y="6534604"/>
            <a:ext cx="1124193" cy="0"/>
          </a:xfrm>
          <a:prstGeom prst="line">
            <a:avLst/>
          </a:prstGeom>
          <a:noFill/>
          <a:ln w="12700" cap="flat" cmpd="sng" algn="ctr">
            <a:solidFill>
              <a:srgbClr val="5B9BD5"/>
            </a:solidFill>
            <a:prstDash val="solid"/>
            <a:miter lim="800000"/>
          </a:ln>
          <a:effectLst/>
        </p:spPr>
      </p:cxnSp>
      <p:sp>
        <p:nvSpPr>
          <p:cNvPr id="111" name="TextBox 110">
            <a:extLst>
              <a:ext uri="{FF2B5EF4-FFF2-40B4-BE49-F238E27FC236}">
                <a16:creationId xmlns:a16="http://schemas.microsoft.com/office/drawing/2014/main" id="{91FE7CBB-0800-2F4D-8585-CEE420CE1562}"/>
              </a:ext>
            </a:extLst>
          </p:cNvPr>
          <p:cNvSpPr txBox="1"/>
          <p:nvPr/>
        </p:nvSpPr>
        <p:spPr>
          <a:xfrm>
            <a:off x="4146878" y="6278325"/>
            <a:ext cx="1176123" cy="215444"/>
          </a:xfrm>
          <a:prstGeom prst="rect">
            <a:avLst/>
          </a:prstGeom>
          <a:noFill/>
        </p:spPr>
        <p:txBody>
          <a:bodyPr wrap="square" rtlCol="0">
            <a:spAutoFit/>
          </a:bodyPr>
          <a:lstStyle/>
          <a:p>
            <a:pPr>
              <a:defRPr/>
            </a:pPr>
            <a:r>
              <a:rPr lang="en-US" sz="800" dirty="0">
                <a:solidFill>
                  <a:srgbClr val="E7E6E6">
                    <a:lumMod val="25000"/>
                  </a:srgbClr>
                </a:solidFill>
                <a:latin typeface="Segoe UI Light" panose="020B0502040204020203" pitchFamily="34" charset="0"/>
                <a:cs typeface="Segoe UI Light" panose="020B0502040204020203" pitchFamily="34" charset="0"/>
              </a:rPr>
              <a:t>Other Service Calls</a:t>
            </a:r>
          </a:p>
        </p:txBody>
      </p:sp>
      <p:sp>
        <p:nvSpPr>
          <p:cNvPr id="112" name="Rectangle 111">
            <a:extLst>
              <a:ext uri="{FF2B5EF4-FFF2-40B4-BE49-F238E27FC236}">
                <a16:creationId xmlns:a16="http://schemas.microsoft.com/office/drawing/2014/main" id="{F8B91980-FBFA-0B31-74C5-A85A79B37BC8}"/>
              </a:ext>
            </a:extLst>
          </p:cNvPr>
          <p:cNvSpPr/>
          <p:nvPr/>
        </p:nvSpPr>
        <p:spPr>
          <a:xfrm>
            <a:off x="3016209" y="4550612"/>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 </a:t>
            </a:r>
            <a:b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Prompts &amp; Completions</a:t>
            </a:r>
          </a:p>
        </p:txBody>
      </p:sp>
      <p:grpSp>
        <p:nvGrpSpPr>
          <p:cNvPr id="113" name="Group 112">
            <a:extLst>
              <a:ext uri="{FF2B5EF4-FFF2-40B4-BE49-F238E27FC236}">
                <a16:creationId xmlns:a16="http://schemas.microsoft.com/office/drawing/2014/main" id="{1ABCF63D-8003-BC0E-6F58-D6BC096879C5}"/>
              </a:ext>
            </a:extLst>
          </p:cNvPr>
          <p:cNvGrpSpPr/>
          <p:nvPr/>
        </p:nvGrpSpPr>
        <p:grpSpPr>
          <a:xfrm>
            <a:off x="3087372" y="3874908"/>
            <a:ext cx="1356913" cy="1222914"/>
            <a:chOff x="6349558" y="4525918"/>
            <a:chExt cx="1320724" cy="792858"/>
          </a:xfrm>
        </p:grpSpPr>
        <p:sp>
          <p:nvSpPr>
            <p:cNvPr id="114" name="Rectangle 113">
              <a:extLst>
                <a:ext uri="{FF2B5EF4-FFF2-40B4-BE49-F238E27FC236}">
                  <a16:creationId xmlns:a16="http://schemas.microsoft.com/office/drawing/2014/main" id="{608E26FB-8AE6-2CF1-BFB3-4428DB6CCB45}"/>
                </a:ext>
              </a:extLst>
            </p:cNvPr>
            <p:cNvSpPr/>
            <p:nvPr/>
          </p:nvSpPr>
          <p:spPr>
            <a:xfrm>
              <a:off x="6349558" y="4525918"/>
              <a:ext cx="1320724" cy="792858"/>
            </a:xfrm>
            <a:prstGeom prst="rect">
              <a:avLst/>
            </a:prstGeom>
            <a:noFill/>
            <a:ln w="952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endParaRPr>
            </a:p>
          </p:txBody>
        </p:sp>
        <p:sp>
          <p:nvSpPr>
            <p:cNvPr id="115" name="TextBox 114">
              <a:extLst>
                <a:ext uri="{FF2B5EF4-FFF2-40B4-BE49-F238E27FC236}">
                  <a16:creationId xmlns:a16="http://schemas.microsoft.com/office/drawing/2014/main" id="{DCDB5E2B-B632-A2C8-A349-ECEBB00A95EF}"/>
                </a:ext>
              </a:extLst>
            </p:cNvPr>
            <p:cNvSpPr txBox="1"/>
            <p:nvPr/>
          </p:nvSpPr>
          <p:spPr>
            <a:xfrm>
              <a:off x="6623957" y="4553168"/>
              <a:ext cx="759002" cy="85422"/>
            </a:xfrm>
            <a:prstGeom prst="rect">
              <a:avLst/>
            </a:prstGeom>
            <a:noFill/>
            <a:ln w="9525">
              <a:noFill/>
              <a:prstDash val="solid"/>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Cosmos DB</a:t>
              </a:r>
            </a:p>
          </p:txBody>
        </p:sp>
      </p:grpSp>
      <p:sp>
        <p:nvSpPr>
          <p:cNvPr id="116" name="TextBox 115">
            <a:extLst>
              <a:ext uri="{FF2B5EF4-FFF2-40B4-BE49-F238E27FC236}">
                <a16:creationId xmlns:a16="http://schemas.microsoft.com/office/drawing/2014/main" id="{4B6329EC-9D2F-4D5E-753F-174A4A00C82B}"/>
              </a:ext>
            </a:extLst>
          </p:cNvPr>
          <p:cNvSpPr txBox="1"/>
          <p:nvPr/>
        </p:nvSpPr>
        <p:spPr>
          <a:xfrm>
            <a:off x="6647237" y="2835941"/>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cxnSp>
        <p:nvCxnSpPr>
          <p:cNvPr id="117" name="Straight Connector 116">
            <a:extLst>
              <a:ext uri="{FF2B5EF4-FFF2-40B4-BE49-F238E27FC236}">
                <a16:creationId xmlns:a16="http://schemas.microsoft.com/office/drawing/2014/main" id="{E751DAD2-3BDD-2B35-55C1-08CB33AB426D}"/>
              </a:ext>
            </a:extLst>
          </p:cNvPr>
          <p:cNvCxnSpPr>
            <a:cxnSpLocks/>
          </p:cNvCxnSpPr>
          <p:nvPr/>
        </p:nvCxnSpPr>
        <p:spPr>
          <a:xfrm>
            <a:off x="5449320" y="6533119"/>
            <a:ext cx="1124193" cy="0"/>
          </a:xfrm>
          <a:prstGeom prst="line">
            <a:avLst/>
          </a:prstGeom>
          <a:noFill/>
          <a:ln w="12700" cap="flat" cmpd="sng" algn="ctr">
            <a:solidFill>
              <a:srgbClr val="70AD47"/>
            </a:solidFill>
            <a:prstDash val="solid"/>
            <a:miter lim="800000"/>
          </a:ln>
          <a:effectLst/>
        </p:spPr>
      </p:cxnSp>
      <p:sp>
        <p:nvSpPr>
          <p:cNvPr id="118" name="TextBox 117">
            <a:extLst>
              <a:ext uri="{FF2B5EF4-FFF2-40B4-BE49-F238E27FC236}">
                <a16:creationId xmlns:a16="http://schemas.microsoft.com/office/drawing/2014/main" id="{165C3398-D60B-865C-2C76-E5FB4DABDA5F}"/>
              </a:ext>
            </a:extLst>
          </p:cNvPr>
          <p:cNvSpPr txBox="1"/>
          <p:nvPr/>
        </p:nvSpPr>
        <p:spPr>
          <a:xfrm>
            <a:off x="5348939" y="6276840"/>
            <a:ext cx="1029444" cy="215444"/>
          </a:xfrm>
          <a:prstGeom prst="rect">
            <a:avLst/>
          </a:prstGeom>
          <a:noFill/>
        </p:spPr>
        <p:txBody>
          <a:bodyPr wrap="square" rtlCol="0">
            <a:spAutoFit/>
          </a:bodyPr>
          <a:lstStyle/>
          <a:p>
            <a:pPr>
              <a:defRPr/>
            </a:pPr>
            <a:r>
              <a:rPr lang="en-US" sz="800" dirty="0">
                <a:solidFill>
                  <a:srgbClr val="E7E6E6">
                    <a:lumMod val="25000"/>
                  </a:srgbClr>
                </a:solidFill>
                <a:latin typeface="Segoe UI Light" panose="020B0502040204020203" pitchFamily="34" charset="0"/>
                <a:cs typeface="Segoe UI Light" panose="020B0502040204020203" pitchFamily="34" charset="0"/>
              </a:rPr>
              <a:t>User Interaction</a:t>
            </a:r>
          </a:p>
        </p:txBody>
      </p:sp>
      <p:grpSp>
        <p:nvGrpSpPr>
          <p:cNvPr id="119" name="Group 118">
            <a:extLst>
              <a:ext uri="{FF2B5EF4-FFF2-40B4-BE49-F238E27FC236}">
                <a16:creationId xmlns:a16="http://schemas.microsoft.com/office/drawing/2014/main" id="{0C4E3225-3EAC-E7B8-EB5B-4BDA1083F678}"/>
              </a:ext>
            </a:extLst>
          </p:cNvPr>
          <p:cNvGrpSpPr/>
          <p:nvPr/>
        </p:nvGrpSpPr>
        <p:grpSpPr>
          <a:xfrm>
            <a:off x="9754335" y="5211273"/>
            <a:ext cx="513330" cy="783403"/>
            <a:chOff x="10145655" y="2273625"/>
            <a:chExt cx="519746" cy="793196"/>
          </a:xfrm>
        </p:grpSpPr>
        <p:sp>
          <p:nvSpPr>
            <p:cNvPr id="120" name="TextBox 119">
              <a:extLst>
                <a:ext uri="{FF2B5EF4-FFF2-40B4-BE49-F238E27FC236}">
                  <a16:creationId xmlns:a16="http://schemas.microsoft.com/office/drawing/2014/main" id="{33F9677A-B2F1-A3C1-1D09-6C0E139D5089}"/>
                </a:ext>
              </a:extLst>
            </p:cNvPr>
            <p:cNvSpPr txBox="1"/>
            <p:nvPr/>
          </p:nvSpPr>
          <p:spPr>
            <a:xfrm>
              <a:off x="10145655" y="2684119"/>
              <a:ext cx="400311" cy="382702"/>
            </a:xfrm>
            <a:prstGeom prst="rect">
              <a:avLst/>
            </a:prstGeom>
            <a:noFill/>
          </p:spPr>
          <p:txBody>
            <a:bodyPr wrap="squar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Chat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grpSp>
          <p:nvGrpSpPr>
            <p:cNvPr id="121" name="Group 120">
              <a:extLst>
                <a:ext uri="{FF2B5EF4-FFF2-40B4-BE49-F238E27FC236}">
                  <a16:creationId xmlns:a16="http://schemas.microsoft.com/office/drawing/2014/main" id="{2FA89CC2-E91A-26E8-5658-9CD9A2172EFA}"/>
                </a:ext>
              </a:extLst>
            </p:cNvPr>
            <p:cNvGrpSpPr/>
            <p:nvPr/>
          </p:nvGrpSpPr>
          <p:grpSpPr>
            <a:xfrm>
              <a:off x="10323770" y="2273625"/>
              <a:ext cx="341631" cy="298972"/>
              <a:chOff x="10385106" y="1921164"/>
              <a:chExt cx="341631" cy="298972"/>
            </a:xfrm>
          </p:grpSpPr>
          <p:sp>
            <p:nvSpPr>
              <p:cNvPr id="122" name="Freeform: Shape 121">
                <a:extLst>
                  <a:ext uri="{FF2B5EF4-FFF2-40B4-BE49-F238E27FC236}">
                    <a16:creationId xmlns:a16="http://schemas.microsoft.com/office/drawing/2014/main" id="{C6D7E873-9DED-8181-8AB5-005BD2421BBA}"/>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 lastClr="FFFFFF"/>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sp>
            <p:nvSpPr>
              <p:cNvPr id="123" name="Freeform: Shape 122">
                <a:extLst>
                  <a:ext uri="{FF2B5EF4-FFF2-40B4-BE49-F238E27FC236}">
                    <a16:creationId xmlns:a16="http://schemas.microsoft.com/office/drawing/2014/main" id="{63674988-A58E-B660-C7A2-CFF485DBD947}"/>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 lastClr="FFFFFF"/>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sp>
            <p:nvSpPr>
              <p:cNvPr id="124" name="Freeform: Shape 123">
                <a:extLst>
                  <a:ext uri="{FF2B5EF4-FFF2-40B4-BE49-F238E27FC236}">
                    <a16:creationId xmlns:a16="http://schemas.microsoft.com/office/drawing/2014/main" id="{5E2B2727-B0B2-FD7C-8AF8-5DFCF63A4D1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 lastClr="FFFFFF"/>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sp>
            <p:nvSpPr>
              <p:cNvPr id="125" name="Freeform: Shape 124">
                <a:extLst>
                  <a:ext uri="{FF2B5EF4-FFF2-40B4-BE49-F238E27FC236}">
                    <a16:creationId xmlns:a16="http://schemas.microsoft.com/office/drawing/2014/main" id="{C6F23260-D0B3-A4CD-3845-CBA06F7436C7}"/>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 lastClr="FFFFFF"/>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grpSp>
            <p:nvGrpSpPr>
              <p:cNvPr id="126" name="Group 125">
                <a:extLst>
                  <a:ext uri="{FF2B5EF4-FFF2-40B4-BE49-F238E27FC236}">
                    <a16:creationId xmlns:a16="http://schemas.microsoft.com/office/drawing/2014/main" id="{EB616B5C-A314-090E-572E-E4E83DB32546}"/>
                  </a:ext>
                </a:extLst>
              </p:cNvPr>
              <p:cNvGrpSpPr/>
              <p:nvPr/>
            </p:nvGrpSpPr>
            <p:grpSpPr>
              <a:xfrm>
                <a:off x="10455009" y="2016860"/>
                <a:ext cx="205314" cy="203276"/>
                <a:chOff x="10122609" y="2079094"/>
                <a:chExt cx="263880" cy="261260"/>
              </a:xfrm>
            </p:grpSpPr>
            <p:sp>
              <p:nvSpPr>
                <p:cNvPr id="127" name="Freeform: Shape 126">
                  <a:extLst>
                    <a:ext uri="{FF2B5EF4-FFF2-40B4-BE49-F238E27FC236}">
                      <a16:creationId xmlns:a16="http://schemas.microsoft.com/office/drawing/2014/main" id="{8E51A72A-2E58-DE04-14EB-340FC4729E1C}"/>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 lastClr="FFFFFF"/>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sp>
              <p:nvSpPr>
                <p:cNvPr id="128" name="Freeform: Shape 127">
                  <a:extLst>
                    <a:ext uri="{FF2B5EF4-FFF2-40B4-BE49-F238E27FC236}">
                      <a16:creationId xmlns:a16="http://schemas.microsoft.com/office/drawing/2014/main" id="{4F8CF78C-0AF5-0367-4389-400661EA7720}"/>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 lastClr="FFFFFF"/>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E7E6E6">
                        <a:lumMod val="25000"/>
                      </a:srgbClr>
                    </a:solidFill>
                    <a:effectLst/>
                    <a:uLnTx/>
                    <a:uFillTx/>
                    <a:latin typeface="Segoe UI Light" panose="020B0502040204020203" pitchFamily="34" charset="0"/>
                    <a:cs typeface="Segoe UI Light" panose="020B0502040204020203" pitchFamily="34" charset="0"/>
                  </a:endParaRPr>
                </a:p>
              </p:txBody>
            </p:sp>
          </p:grpSp>
        </p:grpSp>
      </p:grpSp>
      <p:grpSp>
        <p:nvGrpSpPr>
          <p:cNvPr id="129" name="Group 128">
            <a:extLst>
              <a:ext uri="{FF2B5EF4-FFF2-40B4-BE49-F238E27FC236}">
                <a16:creationId xmlns:a16="http://schemas.microsoft.com/office/drawing/2014/main" id="{8C2CD15F-1497-D7E7-BEE1-996F6A163D55}"/>
              </a:ext>
            </a:extLst>
          </p:cNvPr>
          <p:cNvGrpSpPr/>
          <p:nvPr/>
        </p:nvGrpSpPr>
        <p:grpSpPr>
          <a:xfrm>
            <a:off x="6626634" y="3203286"/>
            <a:ext cx="635428" cy="578280"/>
            <a:chOff x="7357748" y="3147550"/>
            <a:chExt cx="635428" cy="578280"/>
          </a:xfrm>
        </p:grpSpPr>
        <p:sp>
          <p:nvSpPr>
            <p:cNvPr id="130" name="Rectangle 129">
              <a:extLst>
                <a:ext uri="{FF2B5EF4-FFF2-40B4-BE49-F238E27FC236}">
                  <a16:creationId xmlns:a16="http://schemas.microsoft.com/office/drawing/2014/main" id="{56E0BEB0-C3D6-02FD-651A-0BC21722F436}"/>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31" name="Picture 4" descr="OpenAI Logo">
              <a:extLst>
                <a:ext uri="{FF2B5EF4-FFF2-40B4-BE49-F238E27FC236}">
                  <a16:creationId xmlns:a16="http://schemas.microsoft.com/office/drawing/2014/main" id="{2A3A416B-D7FB-735C-C5CF-D58378A76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132" name="Rectangle 131">
            <a:extLst>
              <a:ext uri="{FF2B5EF4-FFF2-40B4-BE49-F238E27FC236}">
                <a16:creationId xmlns:a16="http://schemas.microsoft.com/office/drawing/2014/main" id="{3F5990E9-05DC-89B6-B0D3-F24C96618E23}"/>
              </a:ext>
            </a:extLst>
          </p:cNvPr>
          <p:cNvSpPr/>
          <p:nvPr/>
        </p:nvSpPr>
        <p:spPr>
          <a:xfrm>
            <a:off x="8234274" y="5881552"/>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133" name="Straight Arrow Connector 132">
            <a:extLst>
              <a:ext uri="{FF2B5EF4-FFF2-40B4-BE49-F238E27FC236}">
                <a16:creationId xmlns:a16="http://schemas.microsoft.com/office/drawing/2014/main" id="{D95A91C2-4478-4251-7393-440065302F90}"/>
              </a:ext>
            </a:extLst>
          </p:cNvPr>
          <p:cNvCxnSpPr>
            <a:cxnSpLocks/>
          </p:cNvCxnSpPr>
          <p:nvPr/>
        </p:nvCxnSpPr>
        <p:spPr>
          <a:xfrm>
            <a:off x="8797169" y="5725428"/>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134" name="Group 133">
            <a:extLst>
              <a:ext uri="{FF2B5EF4-FFF2-40B4-BE49-F238E27FC236}">
                <a16:creationId xmlns:a16="http://schemas.microsoft.com/office/drawing/2014/main" id="{A055A2D3-AB4E-4407-E6A0-25F2E4F75B3A}"/>
              </a:ext>
            </a:extLst>
          </p:cNvPr>
          <p:cNvGrpSpPr/>
          <p:nvPr/>
        </p:nvGrpSpPr>
        <p:grpSpPr>
          <a:xfrm>
            <a:off x="8840756" y="5561010"/>
            <a:ext cx="632805" cy="153880"/>
            <a:chOff x="9114779" y="4149388"/>
            <a:chExt cx="632805" cy="153880"/>
          </a:xfrm>
        </p:grpSpPr>
        <p:sp>
          <p:nvSpPr>
            <p:cNvPr id="135" name="TextBox 134">
              <a:extLst>
                <a:ext uri="{FF2B5EF4-FFF2-40B4-BE49-F238E27FC236}">
                  <a16:creationId xmlns:a16="http://schemas.microsoft.com/office/drawing/2014/main" id="{FDE36060-4FCC-D561-35B5-B28E909C2950}"/>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Ask Question</a:t>
              </a:r>
            </a:p>
          </p:txBody>
        </p:sp>
        <p:sp>
          <p:nvSpPr>
            <p:cNvPr id="136" name="Oval 135">
              <a:extLst>
                <a:ext uri="{FF2B5EF4-FFF2-40B4-BE49-F238E27FC236}">
                  <a16:creationId xmlns:a16="http://schemas.microsoft.com/office/drawing/2014/main" id="{354B38FD-35AD-2D20-024D-DB0E3D1F56BD}"/>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1</a:t>
              </a:r>
              <a:endParaRPr kumimoji="0" lang="en-US" sz="105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endParaRPr>
            </a:p>
          </p:txBody>
        </p:sp>
      </p:grpSp>
      <p:grpSp>
        <p:nvGrpSpPr>
          <p:cNvPr id="137" name="Group 136">
            <a:extLst>
              <a:ext uri="{FF2B5EF4-FFF2-40B4-BE49-F238E27FC236}">
                <a16:creationId xmlns:a16="http://schemas.microsoft.com/office/drawing/2014/main" id="{7AB0F6C3-4995-9B08-43E1-672D2C12C5FC}"/>
              </a:ext>
            </a:extLst>
          </p:cNvPr>
          <p:cNvGrpSpPr/>
          <p:nvPr/>
        </p:nvGrpSpPr>
        <p:grpSpPr>
          <a:xfrm>
            <a:off x="7451908" y="1987226"/>
            <a:ext cx="858360" cy="213869"/>
            <a:chOff x="9140476" y="4412172"/>
            <a:chExt cx="858360" cy="213869"/>
          </a:xfrm>
        </p:grpSpPr>
        <p:sp>
          <p:nvSpPr>
            <p:cNvPr id="138" name="TextBox 137">
              <a:extLst>
                <a:ext uri="{FF2B5EF4-FFF2-40B4-BE49-F238E27FC236}">
                  <a16:creationId xmlns:a16="http://schemas.microsoft.com/office/drawing/2014/main" id="{02BB9CE0-B03E-C589-119B-13047E7ED643}"/>
                </a:ext>
              </a:extLst>
            </p:cNvPr>
            <p:cNvSpPr txBox="1"/>
            <p:nvPr/>
          </p:nvSpPr>
          <p:spPr>
            <a:xfrm>
              <a:off x="9282020" y="4412172"/>
              <a:ext cx="716816" cy="21386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Submit Question &amp; History</a:t>
              </a:r>
            </a:p>
          </p:txBody>
        </p:sp>
        <p:sp>
          <p:nvSpPr>
            <p:cNvPr id="139" name="Oval 138">
              <a:extLst>
                <a:ext uri="{FF2B5EF4-FFF2-40B4-BE49-F238E27FC236}">
                  <a16:creationId xmlns:a16="http://schemas.microsoft.com/office/drawing/2014/main" id="{73D8B857-A1BD-57FC-E898-4EC5846C98F3}"/>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2</a:t>
              </a:r>
            </a:p>
          </p:txBody>
        </p:sp>
      </p:grpSp>
      <p:grpSp>
        <p:nvGrpSpPr>
          <p:cNvPr id="140" name="Group 139">
            <a:extLst>
              <a:ext uri="{FF2B5EF4-FFF2-40B4-BE49-F238E27FC236}">
                <a16:creationId xmlns:a16="http://schemas.microsoft.com/office/drawing/2014/main" id="{3CECCCDD-3A6A-91A1-3BF5-7E67A5750767}"/>
              </a:ext>
            </a:extLst>
          </p:cNvPr>
          <p:cNvGrpSpPr/>
          <p:nvPr/>
        </p:nvGrpSpPr>
        <p:grpSpPr>
          <a:xfrm>
            <a:off x="8608907" y="6356073"/>
            <a:ext cx="1047699" cy="215444"/>
            <a:chOff x="8549274" y="5798203"/>
            <a:chExt cx="1047699" cy="215444"/>
          </a:xfrm>
        </p:grpSpPr>
        <p:sp>
          <p:nvSpPr>
            <p:cNvPr id="141" name="Oval 140">
              <a:extLst>
                <a:ext uri="{FF2B5EF4-FFF2-40B4-BE49-F238E27FC236}">
                  <a16:creationId xmlns:a16="http://schemas.microsoft.com/office/drawing/2014/main" id="{F4BF0328-F290-56BF-D01A-6521EB77FF55}"/>
                </a:ext>
              </a:extLst>
            </p:cNvPr>
            <p:cNvSpPr/>
            <p:nvPr/>
          </p:nvSpPr>
          <p:spPr>
            <a:xfrm>
              <a:off x="8549274" y="5850166"/>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1</a:t>
              </a:r>
              <a:endParaRPr kumimoji="0" lang="en-US" sz="11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endParaRPr>
            </a:p>
          </p:txBody>
        </p:sp>
        <p:sp>
          <p:nvSpPr>
            <p:cNvPr id="142" name="TextBox 141">
              <a:extLst>
                <a:ext uri="{FF2B5EF4-FFF2-40B4-BE49-F238E27FC236}">
                  <a16:creationId xmlns:a16="http://schemas.microsoft.com/office/drawing/2014/main" id="{4195FADD-3716-0521-4F66-02A6E660B77F}"/>
                </a:ext>
              </a:extLst>
            </p:cNvPr>
            <p:cNvSpPr txBox="1"/>
            <p:nvPr/>
          </p:nvSpPr>
          <p:spPr>
            <a:xfrm>
              <a:off x="8614012" y="5798203"/>
              <a:ext cx="982961"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Frontend workflow</a:t>
              </a:r>
            </a:p>
          </p:txBody>
        </p:sp>
      </p:grpSp>
      <p:grpSp>
        <p:nvGrpSpPr>
          <p:cNvPr id="143" name="Group 142">
            <a:extLst>
              <a:ext uri="{FF2B5EF4-FFF2-40B4-BE49-F238E27FC236}">
                <a16:creationId xmlns:a16="http://schemas.microsoft.com/office/drawing/2014/main" id="{BE3ED833-9FA9-3F0A-1A1A-13E86480F672}"/>
              </a:ext>
            </a:extLst>
          </p:cNvPr>
          <p:cNvGrpSpPr/>
          <p:nvPr/>
        </p:nvGrpSpPr>
        <p:grpSpPr>
          <a:xfrm>
            <a:off x="7515602" y="6363325"/>
            <a:ext cx="1064090" cy="215444"/>
            <a:chOff x="9555442" y="5791680"/>
            <a:chExt cx="1064090" cy="215444"/>
          </a:xfrm>
        </p:grpSpPr>
        <p:sp>
          <p:nvSpPr>
            <p:cNvPr id="144" name="Oval 143">
              <a:extLst>
                <a:ext uri="{FF2B5EF4-FFF2-40B4-BE49-F238E27FC236}">
                  <a16:creationId xmlns:a16="http://schemas.microsoft.com/office/drawing/2014/main" id="{89E33C26-C6BB-A13E-1370-55AEF67CF7DA}"/>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1</a:t>
              </a:r>
              <a:endParaRPr kumimoji="0" lang="en-US" sz="11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endParaRPr>
            </a:p>
          </p:txBody>
        </p:sp>
        <p:sp>
          <p:nvSpPr>
            <p:cNvPr id="145" name="TextBox 144">
              <a:extLst>
                <a:ext uri="{FF2B5EF4-FFF2-40B4-BE49-F238E27FC236}">
                  <a16:creationId xmlns:a16="http://schemas.microsoft.com/office/drawing/2014/main" id="{6EE87667-9B61-88FE-ADAE-476B593E6643}"/>
                </a:ext>
              </a:extLst>
            </p:cNvPr>
            <p:cNvSpPr txBox="1"/>
            <p:nvPr/>
          </p:nvSpPr>
          <p:spPr>
            <a:xfrm>
              <a:off x="9649395" y="5791680"/>
              <a:ext cx="97013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Backend data flow</a:t>
              </a:r>
            </a:p>
          </p:txBody>
        </p:sp>
      </p:grpSp>
      <p:grpSp>
        <p:nvGrpSpPr>
          <p:cNvPr id="146" name="Group 145">
            <a:extLst>
              <a:ext uri="{FF2B5EF4-FFF2-40B4-BE49-F238E27FC236}">
                <a16:creationId xmlns:a16="http://schemas.microsoft.com/office/drawing/2014/main" id="{B960538A-09E6-5E6B-35EE-469DA4834BD7}"/>
              </a:ext>
            </a:extLst>
          </p:cNvPr>
          <p:cNvGrpSpPr/>
          <p:nvPr/>
        </p:nvGrpSpPr>
        <p:grpSpPr>
          <a:xfrm>
            <a:off x="4397292" y="3589715"/>
            <a:ext cx="728855" cy="183106"/>
            <a:chOff x="4818527" y="3411108"/>
            <a:chExt cx="728855" cy="183106"/>
          </a:xfrm>
        </p:grpSpPr>
        <p:sp>
          <p:nvSpPr>
            <p:cNvPr id="147" name="TextBox 146">
              <a:extLst>
                <a:ext uri="{FF2B5EF4-FFF2-40B4-BE49-F238E27FC236}">
                  <a16:creationId xmlns:a16="http://schemas.microsoft.com/office/drawing/2014/main" id="{E9DAA63F-1BE0-5A76-6185-FAE40ED0F00E}"/>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Change Feed: Source Documents</a:t>
              </a:r>
            </a:p>
          </p:txBody>
        </p:sp>
        <p:sp>
          <p:nvSpPr>
            <p:cNvPr id="148" name="Oval 147">
              <a:extLst>
                <a:ext uri="{FF2B5EF4-FFF2-40B4-BE49-F238E27FC236}">
                  <a16:creationId xmlns:a16="http://schemas.microsoft.com/office/drawing/2014/main" id="{F9243F14-86C6-3D23-6BB9-9C0A1AC76CD1}"/>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1</a:t>
              </a:r>
              <a:endParaRPr kumimoji="0" lang="en-US" sz="105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endParaRPr>
            </a:p>
          </p:txBody>
        </p:sp>
      </p:grpSp>
      <p:grpSp>
        <p:nvGrpSpPr>
          <p:cNvPr id="149" name="Group 148">
            <a:extLst>
              <a:ext uri="{FF2B5EF4-FFF2-40B4-BE49-F238E27FC236}">
                <a16:creationId xmlns:a16="http://schemas.microsoft.com/office/drawing/2014/main" id="{4C557C83-855F-FFF6-3BF1-4CCC7839ED21}"/>
              </a:ext>
            </a:extLst>
          </p:cNvPr>
          <p:cNvGrpSpPr/>
          <p:nvPr/>
        </p:nvGrpSpPr>
        <p:grpSpPr>
          <a:xfrm>
            <a:off x="5480515" y="3982817"/>
            <a:ext cx="865785" cy="144915"/>
            <a:chOff x="6328018" y="4383825"/>
            <a:chExt cx="865785" cy="144915"/>
          </a:xfrm>
        </p:grpSpPr>
        <p:sp>
          <p:nvSpPr>
            <p:cNvPr id="150" name="TextBox 149">
              <a:extLst>
                <a:ext uri="{FF2B5EF4-FFF2-40B4-BE49-F238E27FC236}">
                  <a16:creationId xmlns:a16="http://schemas.microsoft.com/office/drawing/2014/main" id="{A6CECC71-F908-057D-8D21-7F8B46AF2BDA}"/>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151" name="Oval 150">
              <a:extLst>
                <a:ext uri="{FF2B5EF4-FFF2-40B4-BE49-F238E27FC236}">
                  <a16:creationId xmlns:a16="http://schemas.microsoft.com/office/drawing/2014/main" id="{68B3294F-0C0E-F010-2604-439991841953}"/>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3</a:t>
              </a:r>
            </a:p>
          </p:txBody>
        </p:sp>
      </p:grpSp>
      <p:grpSp>
        <p:nvGrpSpPr>
          <p:cNvPr id="152" name="Group 151">
            <a:extLst>
              <a:ext uri="{FF2B5EF4-FFF2-40B4-BE49-F238E27FC236}">
                <a16:creationId xmlns:a16="http://schemas.microsoft.com/office/drawing/2014/main" id="{17D3FF48-9F07-778A-855C-0DC674DFE083}"/>
              </a:ext>
            </a:extLst>
          </p:cNvPr>
          <p:cNvGrpSpPr/>
          <p:nvPr/>
        </p:nvGrpSpPr>
        <p:grpSpPr>
          <a:xfrm>
            <a:off x="6089665" y="1987226"/>
            <a:ext cx="1025450" cy="179430"/>
            <a:chOff x="5828493" y="4875124"/>
            <a:chExt cx="1025450" cy="179430"/>
          </a:xfrm>
        </p:grpSpPr>
        <p:sp>
          <p:nvSpPr>
            <p:cNvPr id="153" name="TextBox 152">
              <a:extLst>
                <a:ext uri="{FF2B5EF4-FFF2-40B4-BE49-F238E27FC236}">
                  <a16:creationId xmlns:a16="http://schemas.microsoft.com/office/drawing/2014/main" id="{D048B462-B095-857C-15E3-47E323735C1B}"/>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Persist Q&amp;A</a:t>
              </a:r>
            </a:p>
          </p:txBody>
        </p:sp>
        <p:sp>
          <p:nvSpPr>
            <p:cNvPr id="154" name="Oval 153">
              <a:extLst>
                <a:ext uri="{FF2B5EF4-FFF2-40B4-BE49-F238E27FC236}">
                  <a16:creationId xmlns:a16="http://schemas.microsoft.com/office/drawing/2014/main" id="{CD68196C-03EA-FCF7-08D4-7A07DC036DB9}"/>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6</a:t>
              </a:r>
              <a:endParaRPr kumimoji="0" lang="en-US" sz="105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endParaRPr>
            </a:p>
          </p:txBody>
        </p:sp>
      </p:grpSp>
      <p:grpSp>
        <p:nvGrpSpPr>
          <p:cNvPr id="155" name="Group 154">
            <a:extLst>
              <a:ext uri="{FF2B5EF4-FFF2-40B4-BE49-F238E27FC236}">
                <a16:creationId xmlns:a16="http://schemas.microsoft.com/office/drawing/2014/main" id="{72E7EB32-C7C4-129E-9195-D3E4115BDA29}"/>
              </a:ext>
            </a:extLst>
          </p:cNvPr>
          <p:cNvGrpSpPr/>
          <p:nvPr/>
        </p:nvGrpSpPr>
        <p:grpSpPr>
          <a:xfrm>
            <a:off x="4538322" y="4566187"/>
            <a:ext cx="839559" cy="122561"/>
            <a:chOff x="4812095" y="4396861"/>
            <a:chExt cx="839559" cy="122561"/>
          </a:xfrm>
        </p:grpSpPr>
        <p:sp>
          <p:nvSpPr>
            <p:cNvPr id="156" name="TextBox 155">
              <a:extLst>
                <a:ext uri="{FF2B5EF4-FFF2-40B4-BE49-F238E27FC236}">
                  <a16:creationId xmlns:a16="http://schemas.microsoft.com/office/drawing/2014/main" id="{2C324917-F054-1B10-293E-9C67A9AD19EF}"/>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Persist Embedding Vectors</a:t>
              </a:r>
            </a:p>
          </p:txBody>
        </p:sp>
        <p:sp>
          <p:nvSpPr>
            <p:cNvPr id="157" name="Oval 156">
              <a:extLst>
                <a:ext uri="{FF2B5EF4-FFF2-40B4-BE49-F238E27FC236}">
                  <a16:creationId xmlns:a16="http://schemas.microsoft.com/office/drawing/2014/main" id="{C985AE75-6745-FDC8-DC2E-E2DEF5117EE0}"/>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4</a:t>
              </a:r>
            </a:p>
          </p:txBody>
        </p:sp>
      </p:grpSp>
      <p:sp>
        <p:nvSpPr>
          <p:cNvPr id="158" name="Rectangle 157">
            <a:extLst>
              <a:ext uri="{FF2B5EF4-FFF2-40B4-BE49-F238E27FC236}">
                <a16:creationId xmlns:a16="http://schemas.microsoft.com/office/drawing/2014/main" id="{E31FCB63-E793-D440-4592-12BE7D1BE683}"/>
              </a:ext>
            </a:extLst>
          </p:cNvPr>
          <p:cNvSpPr/>
          <p:nvPr/>
        </p:nvSpPr>
        <p:spPr>
          <a:xfrm>
            <a:off x="3369290" y="4532715"/>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7E6E6"/>
              </a:solidFill>
              <a:effectLst/>
              <a:uLnTx/>
              <a:uFillTx/>
              <a:latin typeface="Calibri" panose="020F0502020204030204"/>
              <a:ea typeface="+mn-ea"/>
              <a:cs typeface="+mn-cs"/>
            </a:endParaRPr>
          </a:p>
        </p:txBody>
      </p:sp>
      <p:grpSp>
        <p:nvGrpSpPr>
          <p:cNvPr id="159" name="Group 158">
            <a:extLst>
              <a:ext uri="{FF2B5EF4-FFF2-40B4-BE49-F238E27FC236}">
                <a16:creationId xmlns:a16="http://schemas.microsoft.com/office/drawing/2014/main" id="{2B8CF15C-E089-17BB-FB39-F9757457BDF2}"/>
              </a:ext>
            </a:extLst>
          </p:cNvPr>
          <p:cNvGrpSpPr/>
          <p:nvPr/>
        </p:nvGrpSpPr>
        <p:grpSpPr>
          <a:xfrm>
            <a:off x="7428796" y="4664927"/>
            <a:ext cx="982108" cy="163687"/>
            <a:chOff x="6403420" y="3423679"/>
            <a:chExt cx="982108" cy="163687"/>
          </a:xfrm>
        </p:grpSpPr>
        <p:sp>
          <p:nvSpPr>
            <p:cNvPr id="160" name="Oval 159">
              <a:extLst>
                <a:ext uri="{FF2B5EF4-FFF2-40B4-BE49-F238E27FC236}">
                  <a16:creationId xmlns:a16="http://schemas.microsoft.com/office/drawing/2014/main" id="{1A5039ED-7B39-01E9-DF21-B4E7341B48F0}"/>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5</a:t>
              </a:r>
            </a:p>
          </p:txBody>
        </p:sp>
        <p:sp>
          <p:nvSpPr>
            <p:cNvPr id="161" name="TextBox 160">
              <a:extLst>
                <a:ext uri="{FF2B5EF4-FFF2-40B4-BE49-F238E27FC236}">
                  <a16:creationId xmlns:a16="http://schemas.microsoft.com/office/drawing/2014/main" id="{DD74745A-763A-32F6-3D64-62B795F8170B}"/>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162" name="Connector: Elbow 161">
            <a:extLst>
              <a:ext uri="{FF2B5EF4-FFF2-40B4-BE49-F238E27FC236}">
                <a16:creationId xmlns:a16="http://schemas.microsoft.com/office/drawing/2014/main" id="{044068CE-E30C-AAAA-1613-0E680D636220}"/>
              </a:ext>
            </a:extLst>
          </p:cNvPr>
          <p:cNvCxnSpPr>
            <a:cxnSpLocks/>
          </p:cNvCxnSpPr>
          <p:nvPr/>
        </p:nvCxnSpPr>
        <p:spPr>
          <a:xfrm rot="10800000">
            <a:off x="6775974" y="2657839"/>
            <a:ext cx="34160" cy="720561"/>
          </a:xfrm>
          <a:prstGeom prst="bentConnector3">
            <a:avLst>
              <a:gd name="adj1" fmla="val 3503255"/>
            </a:avLst>
          </a:prstGeom>
          <a:noFill/>
          <a:ln w="12700" cap="flat" cmpd="sng" algn="ctr">
            <a:solidFill>
              <a:srgbClr val="ED7D31"/>
            </a:solidFill>
            <a:prstDash val="solid"/>
            <a:miter lim="800000"/>
            <a:headEnd type="triangle"/>
            <a:tailEnd type="triangle"/>
          </a:ln>
          <a:effectLst/>
        </p:spPr>
      </p:cxnSp>
      <p:grpSp>
        <p:nvGrpSpPr>
          <p:cNvPr id="163" name="Group 162">
            <a:extLst>
              <a:ext uri="{FF2B5EF4-FFF2-40B4-BE49-F238E27FC236}">
                <a16:creationId xmlns:a16="http://schemas.microsoft.com/office/drawing/2014/main" id="{8388D609-DD50-D0B9-30A6-E988AAEAC9CD}"/>
              </a:ext>
            </a:extLst>
          </p:cNvPr>
          <p:cNvGrpSpPr/>
          <p:nvPr/>
        </p:nvGrpSpPr>
        <p:grpSpPr>
          <a:xfrm>
            <a:off x="5682845" y="2787536"/>
            <a:ext cx="952119" cy="218488"/>
            <a:chOff x="4848501" y="1254472"/>
            <a:chExt cx="952119" cy="218488"/>
          </a:xfrm>
        </p:grpSpPr>
        <p:sp>
          <p:nvSpPr>
            <p:cNvPr id="164" name="TextBox 163">
              <a:extLst>
                <a:ext uri="{FF2B5EF4-FFF2-40B4-BE49-F238E27FC236}">
                  <a16:creationId xmlns:a16="http://schemas.microsoft.com/office/drawing/2014/main" id="{F5E2D31C-E70B-1C33-DB9F-F52035B2B016}"/>
                </a:ext>
              </a:extLst>
            </p:cNvPr>
            <p:cNvSpPr txBox="1"/>
            <p:nvPr/>
          </p:nvSpPr>
          <p:spPr>
            <a:xfrm>
              <a:off x="4960735" y="1254472"/>
              <a:ext cx="839885" cy="21848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Request Embeddings (Embeddings API) </a:t>
              </a:r>
            </a:p>
          </p:txBody>
        </p:sp>
        <p:sp>
          <p:nvSpPr>
            <p:cNvPr id="165" name="Oval 164">
              <a:extLst>
                <a:ext uri="{FF2B5EF4-FFF2-40B4-BE49-F238E27FC236}">
                  <a16:creationId xmlns:a16="http://schemas.microsoft.com/office/drawing/2014/main" id="{69A00C08-7259-2AF3-7D14-27A3EDEAE781}"/>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2</a:t>
              </a:r>
            </a:p>
          </p:txBody>
        </p:sp>
      </p:grpSp>
      <p:grpSp>
        <p:nvGrpSpPr>
          <p:cNvPr id="166" name="Group 165">
            <a:extLst>
              <a:ext uri="{FF2B5EF4-FFF2-40B4-BE49-F238E27FC236}">
                <a16:creationId xmlns:a16="http://schemas.microsoft.com/office/drawing/2014/main" id="{EBED6D8A-FC1F-8EE2-D64F-18A32182FA9B}"/>
              </a:ext>
            </a:extLst>
          </p:cNvPr>
          <p:cNvGrpSpPr/>
          <p:nvPr/>
        </p:nvGrpSpPr>
        <p:grpSpPr>
          <a:xfrm>
            <a:off x="6640090" y="4108367"/>
            <a:ext cx="635428" cy="481649"/>
            <a:chOff x="7354211" y="2641522"/>
            <a:chExt cx="635428" cy="481649"/>
          </a:xfrm>
        </p:grpSpPr>
        <p:pic>
          <p:nvPicPr>
            <p:cNvPr id="167" name="Picture 10">
              <a:extLst>
                <a:ext uri="{FF2B5EF4-FFF2-40B4-BE49-F238E27FC236}">
                  <a16:creationId xmlns:a16="http://schemas.microsoft.com/office/drawing/2014/main" id="{78CB32DE-BEC6-1385-59CA-70279C085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546132" y="2641522"/>
              <a:ext cx="225629" cy="222660"/>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a:extLst>
                <a:ext uri="{FF2B5EF4-FFF2-40B4-BE49-F238E27FC236}">
                  <a16:creationId xmlns:a16="http://schemas.microsoft.com/office/drawing/2014/main" id="{97B1E3C6-8813-2BC1-1D0B-F092972EBA67}"/>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a:t>
              </a:r>
            </a:p>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Cosmos DB</a:t>
              </a:r>
              <a:b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(Vector store collection)</a:t>
              </a:r>
              <a:endPar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cxnSp>
        <p:nvCxnSpPr>
          <p:cNvPr id="169" name="Connector: Elbow 168">
            <a:extLst>
              <a:ext uri="{FF2B5EF4-FFF2-40B4-BE49-F238E27FC236}">
                <a16:creationId xmlns:a16="http://schemas.microsoft.com/office/drawing/2014/main" id="{100D8322-3B3C-2364-13F1-81082C01F764}"/>
              </a:ext>
            </a:extLst>
          </p:cNvPr>
          <p:cNvCxnSpPr>
            <a:cxnSpLocks/>
            <a:stCxn id="167" idx="1"/>
            <a:endCxn id="189" idx="1"/>
          </p:cNvCxnSpPr>
          <p:nvPr/>
        </p:nvCxnSpPr>
        <p:spPr>
          <a:xfrm rot="10800000">
            <a:off x="6784531" y="2619984"/>
            <a:ext cx="47481" cy="1599715"/>
          </a:xfrm>
          <a:prstGeom prst="bentConnector3">
            <a:avLst>
              <a:gd name="adj1" fmla="val 984960"/>
            </a:avLst>
          </a:prstGeom>
          <a:noFill/>
          <a:ln w="12700" cap="flat" cmpd="sng" algn="ctr">
            <a:solidFill>
              <a:srgbClr val="ED7D31"/>
            </a:solidFill>
            <a:prstDash val="solid"/>
            <a:miter lim="800000"/>
            <a:headEnd type="triangle"/>
            <a:tailEnd type="triangle"/>
          </a:ln>
          <a:effectLst/>
        </p:spPr>
      </p:cxnSp>
      <p:grpSp>
        <p:nvGrpSpPr>
          <p:cNvPr id="170" name="Group 169">
            <a:extLst>
              <a:ext uri="{FF2B5EF4-FFF2-40B4-BE49-F238E27FC236}">
                <a16:creationId xmlns:a16="http://schemas.microsoft.com/office/drawing/2014/main" id="{9C8D627B-81E6-EE19-0770-BCC04793B835}"/>
              </a:ext>
            </a:extLst>
          </p:cNvPr>
          <p:cNvGrpSpPr/>
          <p:nvPr/>
        </p:nvGrpSpPr>
        <p:grpSpPr>
          <a:xfrm>
            <a:off x="6632493" y="4738208"/>
            <a:ext cx="635428" cy="578280"/>
            <a:chOff x="7357748" y="3147550"/>
            <a:chExt cx="635428" cy="578280"/>
          </a:xfrm>
        </p:grpSpPr>
        <p:sp>
          <p:nvSpPr>
            <p:cNvPr id="171" name="Rectangle 170">
              <a:extLst>
                <a:ext uri="{FF2B5EF4-FFF2-40B4-BE49-F238E27FC236}">
                  <a16:creationId xmlns:a16="http://schemas.microsoft.com/office/drawing/2014/main" id="{0E3F695D-F31D-B288-EE38-02A1C1AAA08E}"/>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72" name="Picture 4" descr="OpenAI Logo">
              <a:extLst>
                <a:ext uri="{FF2B5EF4-FFF2-40B4-BE49-F238E27FC236}">
                  <a16:creationId xmlns:a16="http://schemas.microsoft.com/office/drawing/2014/main" id="{98945E99-3C98-1A71-B7B1-CFAC4882D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3" name="Connector: Elbow 172">
            <a:extLst>
              <a:ext uri="{FF2B5EF4-FFF2-40B4-BE49-F238E27FC236}">
                <a16:creationId xmlns:a16="http://schemas.microsoft.com/office/drawing/2014/main" id="{25C3B6A7-6797-5E21-A749-08F8B81E19E2}"/>
              </a:ext>
            </a:extLst>
          </p:cNvPr>
          <p:cNvCxnSpPr>
            <a:cxnSpLocks/>
            <a:endCxn id="189" idx="0"/>
          </p:cNvCxnSpPr>
          <p:nvPr/>
        </p:nvCxnSpPr>
        <p:spPr>
          <a:xfrm rot="16200000" flipV="1">
            <a:off x="6254365" y="3150148"/>
            <a:ext cx="3095714" cy="1659322"/>
          </a:xfrm>
          <a:prstGeom prst="bentConnector3">
            <a:avLst>
              <a:gd name="adj1" fmla="val 107384"/>
            </a:avLst>
          </a:prstGeom>
          <a:noFill/>
          <a:ln w="12700" cap="flat" cmpd="sng" algn="ctr">
            <a:solidFill>
              <a:srgbClr val="5B9BD5"/>
            </a:solidFill>
            <a:prstDash val="solid"/>
            <a:miter lim="800000"/>
            <a:headEnd type="triangle" w="med" len="med"/>
            <a:tailEnd type="triangle" w="med" len="med"/>
          </a:ln>
          <a:effectLst/>
        </p:spPr>
      </p:cxnSp>
      <p:cxnSp>
        <p:nvCxnSpPr>
          <p:cNvPr id="174" name="Connector: Elbow 173">
            <a:extLst>
              <a:ext uri="{FF2B5EF4-FFF2-40B4-BE49-F238E27FC236}">
                <a16:creationId xmlns:a16="http://schemas.microsoft.com/office/drawing/2014/main" id="{105CB502-F01A-ADE0-5A69-FB5C7A76902D}"/>
              </a:ext>
            </a:extLst>
          </p:cNvPr>
          <p:cNvCxnSpPr>
            <a:cxnSpLocks/>
            <a:stCxn id="131" idx="3"/>
          </p:cNvCxnSpPr>
          <p:nvPr/>
        </p:nvCxnSpPr>
        <p:spPr>
          <a:xfrm flipH="1" flipV="1">
            <a:off x="7107616" y="2734735"/>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175" name="Group 174">
            <a:extLst>
              <a:ext uri="{FF2B5EF4-FFF2-40B4-BE49-F238E27FC236}">
                <a16:creationId xmlns:a16="http://schemas.microsoft.com/office/drawing/2014/main" id="{F9CC184E-1620-084F-FDAE-FFC7261CA755}"/>
              </a:ext>
            </a:extLst>
          </p:cNvPr>
          <p:cNvGrpSpPr/>
          <p:nvPr/>
        </p:nvGrpSpPr>
        <p:grpSpPr>
          <a:xfrm>
            <a:off x="7384703" y="2802265"/>
            <a:ext cx="918088" cy="163687"/>
            <a:chOff x="4928161" y="1261293"/>
            <a:chExt cx="918088" cy="163687"/>
          </a:xfrm>
        </p:grpSpPr>
        <p:sp>
          <p:nvSpPr>
            <p:cNvPr id="176" name="TextBox 175">
              <a:extLst>
                <a:ext uri="{FF2B5EF4-FFF2-40B4-BE49-F238E27FC236}">
                  <a16:creationId xmlns:a16="http://schemas.microsoft.com/office/drawing/2014/main" id="{C154ED33-EA65-460C-C414-06EE6D8E559E}"/>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177" name="Oval 176">
              <a:extLst>
                <a:ext uri="{FF2B5EF4-FFF2-40B4-BE49-F238E27FC236}">
                  <a16:creationId xmlns:a16="http://schemas.microsoft.com/office/drawing/2014/main" id="{0BAC9EC9-5159-132B-9979-33A2AF6C0E30}"/>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3</a:t>
              </a:r>
            </a:p>
          </p:txBody>
        </p:sp>
      </p:grpSp>
      <p:grpSp>
        <p:nvGrpSpPr>
          <p:cNvPr id="178" name="Group 177">
            <a:extLst>
              <a:ext uri="{FF2B5EF4-FFF2-40B4-BE49-F238E27FC236}">
                <a16:creationId xmlns:a16="http://schemas.microsoft.com/office/drawing/2014/main" id="{D05BE530-6A8A-C7EE-D63A-6D085840B40D}"/>
              </a:ext>
            </a:extLst>
          </p:cNvPr>
          <p:cNvGrpSpPr/>
          <p:nvPr/>
        </p:nvGrpSpPr>
        <p:grpSpPr>
          <a:xfrm>
            <a:off x="7402463" y="4025039"/>
            <a:ext cx="679055" cy="163687"/>
            <a:chOff x="4907717" y="1261293"/>
            <a:chExt cx="679055" cy="163687"/>
          </a:xfrm>
        </p:grpSpPr>
        <p:sp>
          <p:nvSpPr>
            <p:cNvPr id="179" name="TextBox 178">
              <a:extLst>
                <a:ext uri="{FF2B5EF4-FFF2-40B4-BE49-F238E27FC236}">
                  <a16:creationId xmlns:a16="http://schemas.microsoft.com/office/drawing/2014/main" id="{62304A51-4B65-FBFE-A55D-90D95785C08F}"/>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Search for context data</a:t>
              </a:r>
            </a:p>
          </p:txBody>
        </p:sp>
        <p:sp>
          <p:nvSpPr>
            <p:cNvPr id="180" name="Oval 179">
              <a:extLst>
                <a:ext uri="{FF2B5EF4-FFF2-40B4-BE49-F238E27FC236}">
                  <a16:creationId xmlns:a16="http://schemas.microsoft.com/office/drawing/2014/main" id="{7E72CEBA-30EA-CF05-4AC0-8DC858DCDF2E}"/>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4</a:t>
              </a:r>
            </a:p>
          </p:txBody>
        </p:sp>
      </p:grpSp>
      <p:cxnSp>
        <p:nvCxnSpPr>
          <p:cNvPr id="181" name="Connector: Elbow 180">
            <a:extLst>
              <a:ext uri="{FF2B5EF4-FFF2-40B4-BE49-F238E27FC236}">
                <a16:creationId xmlns:a16="http://schemas.microsoft.com/office/drawing/2014/main" id="{A37EEF93-174D-343C-176F-0E48EFD0126F}"/>
              </a:ext>
            </a:extLst>
          </p:cNvPr>
          <p:cNvCxnSpPr>
            <a:cxnSpLocks/>
            <a:stCxn id="172" idx="3"/>
          </p:cNvCxnSpPr>
          <p:nvPr/>
        </p:nvCxnSpPr>
        <p:spPr>
          <a:xfrm flipH="1" flipV="1">
            <a:off x="7107616" y="2568489"/>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182" name="Connector: Elbow 181">
            <a:extLst>
              <a:ext uri="{FF2B5EF4-FFF2-40B4-BE49-F238E27FC236}">
                <a16:creationId xmlns:a16="http://schemas.microsoft.com/office/drawing/2014/main" id="{49A9C220-A7C7-94AE-1947-53E46A81D0A1}"/>
              </a:ext>
            </a:extLst>
          </p:cNvPr>
          <p:cNvCxnSpPr>
            <a:cxnSpLocks/>
            <a:stCxn id="114" idx="3"/>
          </p:cNvCxnSpPr>
          <p:nvPr/>
        </p:nvCxnSpPr>
        <p:spPr>
          <a:xfrm flipV="1">
            <a:off x="4444285" y="2478563"/>
            <a:ext cx="2425227" cy="2007802"/>
          </a:xfrm>
          <a:prstGeom prst="bentConnector3">
            <a:avLst>
              <a:gd name="adj1" fmla="val 33877"/>
            </a:avLst>
          </a:prstGeom>
          <a:noFill/>
          <a:ln w="12700" cap="flat" cmpd="sng" algn="ctr">
            <a:solidFill>
              <a:srgbClr val="5B9BD5"/>
            </a:solidFill>
            <a:prstDash val="solid"/>
            <a:miter lim="800000"/>
            <a:headEnd type="triangle" w="med" len="med"/>
            <a:tailEnd type="triangle" w="med" len="med"/>
          </a:ln>
          <a:effectLst/>
        </p:spPr>
      </p:cxnSp>
      <p:cxnSp>
        <p:nvCxnSpPr>
          <p:cNvPr id="183" name="Connector: Elbow 182">
            <a:extLst>
              <a:ext uri="{FF2B5EF4-FFF2-40B4-BE49-F238E27FC236}">
                <a16:creationId xmlns:a16="http://schemas.microsoft.com/office/drawing/2014/main" id="{DE2333DF-B2D4-2ED5-3301-8BD960BEA3CB}"/>
              </a:ext>
            </a:extLst>
          </p:cNvPr>
          <p:cNvCxnSpPr>
            <a:cxnSpLocks/>
          </p:cNvCxnSpPr>
          <p:nvPr/>
        </p:nvCxnSpPr>
        <p:spPr>
          <a:xfrm flipV="1">
            <a:off x="4444209" y="2325583"/>
            <a:ext cx="2528351" cy="1801210"/>
          </a:xfrm>
          <a:prstGeom prst="bentConnector3">
            <a:avLst>
              <a:gd name="adj1" fmla="val 24856"/>
            </a:avLst>
          </a:prstGeom>
          <a:noFill/>
          <a:ln w="12700" cap="flat" cmpd="sng" algn="ctr">
            <a:solidFill>
              <a:srgbClr val="5B9BD5"/>
            </a:solidFill>
            <a:prstDash val="solid"/>
            <a:miter lim="800000"/>
            <a:headEnd type="triangle" w="med" len="med"/>
            <a:tailEnd type="none" w="med" len="med"/>
          </a:ln>
          <a:effectLst/>
        </p:spPr>
      </p:cxnSp>
      <p:cxnSp>
        <p:nvCxnSpPr>
          <p:cNvPr id="184" name="Connector: Elbow 183">
            <a:extLst>
              <a:ext uri="{FF2B5EF4-FFF2-40B4-BE49-F238E27FC236}">
                <a16:creationId xmlns:a16="http://schemas.microsoft.com/office/drawing/2014/main" id="{FAC968E8-3C48-3C92-8689-E8B20D53741C}"/>
              </a:ext>
            </a:extLst>
          </p:cNvPr>
          <p:cNvCxnSpPr>
            <a:cxnSpLocks/>
            <a:stCxn id="112" idx="2"/>
          </p:cNvCxnSpPr>
          <p:nvPr/>
        </p:nvCxnSpPr>
        <p:spPr>
          <a:xfrm rot="16200000" flipH="1">
            <a:off x="5772328" y="3108429"/>
            <a:ext cx="630124" cy="4647028"/>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185" name="Group 184">
            <a:extLst>
              <a:ext uri="{FF2B5EF4-FFF2-40B4-BE49-F238E27FC236}">
                <a16:creationId xmlns:a16="http://schemas.microsoft.com/office/drawing/2014/main" id="{627D8921-47CD-6B7C-ED85-3A5723C98F22}"/>
              </a:ext>
            </a:extLst>
          </p:cNvPr>
          <p:cNvGrpSpPr/>
          <p:nvPr/>
        </p:nvGrpSpPr>
        <p:grpSpPr>
          <a:xfrm>
            <a:off x="5312510" y="5820271"/>
            <a:ext cx="839559" cy="122561"/>
            <a:chOff x="4812095" y="4396861"/>
            <a:chExt cx="839559" cy="122561"/>
          </a:xfrm>
        </p:grpSpPr>
        <p:sp>
          <p:nvSpPr>
            <p:cNvPr id="186" name="TextBox 185">
              <a:extLst>
                <a:ext uri="{FF2B5EF4-FFF2-40B4-BE49-F238E27FC236}">
                  <a16:creationId xmlns:a16="http://schemas.microsoft.com/office/drawing/2014/main" id="{8704BC62-F395-F1A6-86DE-0DF473056FAF}"/>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Load Q&amp;A Session</a:t>
              </a:r>
            </a:p>
          </p:txBody>
        </p:sp>
        <p:sp>
          <p:nvSpPr>
            <p:cNvPr id="187" name="Oval 186">
              <a:extLst>
                <a:ext uri="{FF2B5EF4-FFF2-40B4-BE49-F238E27FC236}">
                  <a16:creationId xmlns:a16="http://schemas.microsoft.com/office/drawing/2014/main" id="{64372C03-A305-8871-7EF2-5B32A935DB2F}"/>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0</a:t>
              </a:r>
            </a:p>
          </p:txBody>
        </p:sp>
      </p:grpSp>
      <p:pic>
        <p:nvPicPr>
          <p:cNvPr id="188" name="Picture 2" descr="4+ ways to get data into CosmosDB | Alex Tech Blog">
            <a:extLst>
              <a:ext uri="{FF2B5EF4-FFF2-40B4-BE49-F238E27FC236}">
                <a16:creationId xmlns:a16="http://schemas.microsoft.com/office/drawing/2014/main" id="{2D3D4F01-2BFB-F2FF-352B-B649023E1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466" y="4045437"/>
            <a:ext cx="460699" cy="459778"/>
          </a:xfrm>
          <a:prstGeom prst="rect">
            <a:avLst/>
          </a:prstGeom>
          <a:noFill/>
          <a:extLst>
            <a:ext uri="{909E8E84-426E-40DD-AFC4-6F175D3DCCD1}">
              <a14:hiddenFill xmlns:a14="http://schemas.microsoft.com/office/drawing/2010/main">
                <a:solidFill>
                  <a:srgbClr val="FFFFFF"/>
                </a:solidFill>
              </a14:hiddenFill>
            </a:ext>
          </a:extLst>
        </p:spPr>
      </p:pic>
      <p:pic>
        <p:nvPicPr>
          <p:cNvPr id="189" name="Graphic 188">
            <a:extLst>
              <a:ext uri="{FF2B5EF4-FFF2-40B4-BE49-F238E27FC236}">
                <a16:creationId xmlns:a16="http://schemas.microsoft.com/office/drawing/2014/main" id="{178642EB-BB96-F3B9-922F-30EAB126B9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4530" y="2431952"/>
            <a:ext cx="376061" cy="376061"/>
          </a:xfrm>
          <a:prstGeom prst="rect">
            <a:avLst/>
          </a:prstGeom>
        </p:spPr>
      </p:pic>
      <p:cxnSp>
        <p:nvCxnSpPr>
          <p:cNvPr id="190" name="Connector: Elbow 189">
            <a:extLst>
              <a:ext uri="{FF2B5EF4-FFF2-40B4-BE49-F238E27FC236}">
                <a16:creationId xmlns:a16="http://schemas.microsoft.com/office/drawing/2014/main" id="{D1BBA219-F817-A601-67B5-3D5059251331}"/>
              </a:ext>
            </a:extLst>
          </p:cNvPr>
          <p:cNvCxnSpPr>
            <a:cxnSpLocks/>
            <a:endCxn id="189" idx="3"/>
          </p:cNvCxnSpPr>
          <p:nvPr/>
        </p:nvCxnSpPr>
        <p:spPr>
          <a:xfrm rot="5400000" flipH="1" flipV="1">
            <a:off x="6308130" y="3385826"/>
            <a:ext cx="1618303" cy="86619"/>
          </a:xfrm>
          <a:prstGeom prst="bentConnector4">
            <a:avLst>
              <a:gd name="adj1" fmla="val 1140"/>
              <a:gd name="adj2" fmla="val 635369"/>
            </a:avLst>
          </a:prstGeom>
          <a:noFill/>
          <a:ln w="12700" cap="flat" cmpd="sng" algn="ctr">
            <a:solidFill>
              <a:srgbClr val="ED7D31"/>
            </a:solidFill>
            <a:prstDash val="solid"/>
            <a:miter lim="800000"/>
            <a:headEnd type="triangle"/>
            <a:tailEnd type="triangle"/>
          </a:ln>
          <a:effectLst/>
        </p:spPr>
      </p:cxnSp>
      <p:pic>
        <p:nvPicPr>
          <p:cNvPr id="191" name="Graphic 190">
            <a:extLst>
              <a:ext uri="{FF2B5EF4-FFF2-40B4-BE49-F238E27FC236}">
                <a16:creationId xmlns:a16="http://schemas.microsoft.com/office/drawing/2014/main" id="{8756E1BB-3C40-458F-61B9-30CEDD19AE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413827" y="5535826"/>
            <a:ext cx="383204" cy="383204"/>
          </a:xfrm>
          <a:prstGeom prst="rect">
            <a:avLst/>
          </a:prstGeom>
        </p:spPr>
      </p:pic>
      <p:pic>
        <p:nvPicPr>
          <p:cNvPr id="192" name="Graphic 191" descr="Users with solid fill">
            <a:extLst>
              <a:ext uri="{FF2B5EF4-FFF2-40B4-BE49-F238E27FC236}">
                <a16:creationId xmlns:a16="http://schemas.microsoft.com/office/drawing/2014/main" id="{FCF43B37-89C2-D359-929A-9652B2D567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13931" y="5094784"/>
            <a:ext cx="544091" cy="544091"/>
          </a:xfrm>
          <a:prstGeom prst="rect">
            <a:avLst/>
          </a:prstGeom>
        </p:spPr>
      </p:pic>
      <p:pic>
        <p:nvPicPr>
          <p:cNvPr id="193" name="Graphic 192">
            <a:extLst>
              <a:ext uri="{FF2B5EF4-FFF2-40B4-BE49-F238E27FC236}">
                <a16:creationId xmlns:a16="http://schemas.microsoft.com/office/drawing/2014/main" id="{C09FBE0C-D897-9DC4-5115-F5D80CA615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02069" y="2086212"/>
            <a:ext cx="561640" cy="561640"/>
          </a:xfrm>
          <a:prstGeom prst="rect">
            <a:avLst/>
          </a:prstGeom>
        </p:spPr>
      </p:pic>
      <p:grpSp>
        <p:nvGrpSpPr>
          <p:cNvPr id="194" name="Group 193">
            <a:extLst>
              <a:ext uri="{FF2B5EF4-FFF2-40B4-BE49-F238E27FC236}">
                <a16:creationId xmlns:a16="http://schemas.microsoft.com/office/drawing/2014/main" id="{2A01E950-4E26-B73F-DFA7-F094A80E1F17}"/>
              </a:ext>
            </a:extLst>
          </p:cNvPr>
          <p:cNvGrpSpPr/>
          <p:nvPr/>
        </p:nvGrpSpPr>
        <p:grpSpPr>
          <a:xfrm>
            <a:off x="3116203" y="1831611"/>
            <a:ext cx="1356913" cy="1222914"/>
            <a:chOff x="7263663" y="4011451"/>
            <a:chExt cx="1320724" cy="792858"/>
          </a:xfrm>
        </p:grpSpPr>
        <p:sp>
          <p:nvSpPr>
            <p:cNvPr id="195" name="Rectangle 194">
              <a:extLst>
                <a:ext uri="{FF2B5EF4-FFF2-40B4-BE49-F238E27FC236}">
                  <a16:creationId xmlns:a16="http://schemas.microsoft.com/office/drawing/2014/main" id="{F0DC1AE6-4BC3-55FA-7213-ED4596FA0219}"/>
                </a:ext>
              </a:extLst>
            </p:cNvPr>
            <p:cNvSpPr/>
            <p:nvPr/>
          </p:nvSpPr>
          <p:spPr>
            <a:xfrm>
              <a:off x="7263663" y="4011451"/>
              <a:ext cx="1320724" cy="792858"/>
            </a:xfrm>
            <a:prstGeom prst="rect">
              <a:avLst/>
            </a:prstGeom>
            <a:noFill/>
            <a:ln w="9525"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endParaRPr>
            </a:p>
          </p:txBody>
        </p:sp>
        <p:sp>
          <p:nvSpPr>
            <p:cNvPr id="196" name="TextBox 195">
              <a:extLst>
                <a:ext uri="{FF2B5EF4-FFF2-40B4-BE49-F238E27FC236}">
                  <a16:creationId xmlns:a16="http://schemas.microsoft.com/office/drawing/2014/main" id="{720AC2D0-545F-63E7-7D81-A8FECD142775}"/>
                </a:ext>
              </a:extLst>
            </p:cNvPr>
            <p:cNvSpPr txBox="1"/>
            <p:nvPr/>
          </p:nvSpPr>
          <p:spPr>
            <a:xfrm>
              <a:off x="7532067" y="4050731"/>
              <a:ext cx="759002" cy="85422"/>
            </a:xfrm>
            <a:prstGeom prst="rect">
              <a:avLst/>
            </a:prstGeom>
            <a:noFill/>
            <a:ln w="9525">
              <a:noFill/>
              <a:prstDash val="solid"/>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Storage Account</a:t>
              </a:r>
            </a:p>
          </p:txBody>
        </p:sp>
      </p:grpSp>
      <p:sp>
        <p:nvSpPr>
          <p:cNvPr id="197" name="Rectangle 196">
            <a:extLst>
              <a:ext uri="{FF2B5EF4-FFF2-40B4-BE49-F238E27FC236}">
                <a16:creationId xmlns:a16="http://schemas.microsoft.com/office/drawing/2014/main" id="{CC9DBA24-CD2F-2295-269E-59E9EC3231BC}"/>
              </a:ext>
            </a:extLst>
          </p:cNvPr>
          <p:cNvSpPr/>
          <p:nvPr/>
        </p:nvSpPr>
        <p:spPr>
          <a:xfrm>
            <a:off x="3046992" y="2647852"/>
            <a:ext cx="1495334" cy="486495"/>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System Prompts</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 </a:t>
            </a:r>
            <a:b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E7E6E6">
                    <a:lumMod val="25000"/>
                  </a:srgbClr>
                </a:solidFill>
                <a:effectLst/>
                <a:uLnTx/>
                <a:uFillTx/>
                <a:latin typeface="Segoe UI Light" panose="020B0502040204020203" pitchFamily="34" charset="0"/>
                <a:ea typeface="+mn-ea"/>
                <a:cs typeface="Segoe UI Light" panose="020B0502040204020203" pitchFamily="34" charset="0"/>
              </a:rPr>
              <a:t>Return Policies</a:t>
            </a:r>
          </a:p>
        </p:txBody>
      </p:sp>
      <p:grpSp>
        <p:nvGrpSpPr>
          <p:cNvPr id="198" name="Group 197">
            <a:extLst>
              <a:ext uri="{FF2B5EF4-FFF2-40B4-BE49-F238E27FC236}">
                <a16:creationId xmlns:a16="http://schemas.microsoft.com/office/drawing/2014/main" id="{41E915ED-9E67-74C5-FE79-040C1A15633B}"/>
              </a:ext>
            </a:extLst>
          </p:cNvPr>
          <p:cNvGrpSpPr/>
          <p:nvPr/>
        </p:nvGrpSpPr>
        <p:grpSpPr>
          <a:xfrm>
            <a:off x="4626189" y="2040924"/>
            <a:ext cx="728855" cy="183106"/>
            <a:chOff x="4818527" y="3411108"/>
            <a:chExt cx="728855" cy="183106"/>
          </a:xfrm>
        </p:grpSpPr>
        <p:sp>
          <p:nvSpPr>
            <p:cNvPr id="199" name="TextBox 198">
              <a:extLst>
                <a:ext uri="{FF2B5EF4-FFF2-40B4-BE49-F238E27FC236}">
                  <a16:creationId xmlns:a16="http://schemas.microsoft.com/office/drawing/2014/main" id="{18A46A76-8780-74F4-1364-BDBDDD3563C5}"/>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E7E6E6">
                      <a:lumMod val="25000"/>
                    </a:srgbClr>
                  </a:solidFill>
                  <a:effectLst/>
                  <a:uLnTx/>
                  <a:uFillTx/>
                  <a:latin typeface="Segoe UI Light" panose="020B0502040204020203" pitchFamily="34" charset="0"/>
                  <a:cs typeface="Segoe UI Light" panose="020B0502040204020203" pitchFamily="34" charset="0"/>
                </a:rPr>
                <a:t>File-based Documents</a:t>
              </a:r>
            </a:p>
          </p:txBody>
        </p:sp>
        <p:sp>
          <p:nvSpPr>
            <p:cNvPr id="200" name="Oval 199">
              <a:extLst>
                <a:ext uri="{FF2B5EF4-FFF2-40B4-BE49-F238E27FC236}">
                  <a16:creationId xmlns:a16="http://schemas.microsoft.com/office/drawing/2014/main" id="{190A67ED-1D2A-0C0C-B77D-D9036E2A5BF9}"/>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rPr>
                <a:t>1</a:t>
              </a:r>
              <a:endParaRPr kumimoji="0" lang="en-US" sz="1050" b="1" i="0" u="none" strike="noStrike" kern="0" cap="none" spc="0" normalizeH="0" baseline="0" noProof="0" dirty="0">
                <a:ln>
                  <a:noFill/>
                </a:ln>
                <a:solidFill>
                  <a:srgbClr val="E7E6E6">
                    <a:lumMod val="25000"/>
                  </a:srgbClr>
                </a:solidFill>
                <a:effectLst/>
                <a:uLnTx/>
                <a:uFillTx/>
                <a:latin typeface="Segoe UI" panose="020B0502040204020203" pitchFamily="34" charset="0"/>
                <a:ea typeface="+mn-ea"/>
                <a:cs typeface="Segoe UI" panose="020B0502040204020203" pitchFamily="34" charset="0"/>
              </a:endParaRPr>
            </a:p>
          </p:txBody>
        </p:sp>
      </p:grpSp>
      <p:cxnSp>
        <p:nvCxnSpPr>
          <p:cNvPr id="201" name="Connector: Elbow 200">
            <a:extLst>
              <a:ext uri="{FF2B5EF4-FFF2-40B4-BE49-F238E27FC236}">
                <a16:creationId xmlns:a16="http://schemas.microsoft.com/office/drawing/2014/main" id="{FBFA740C-6BF9-6BEE-DD84-B3D095E1020C}"/>
              </a:ext>
            </a:extLst>
          </p:cNvPr>
          <p:cNvCxnSpPr>
            <a:cxnSpLocks/>
          </p:cNvCxnSpPr>
          <p:nvPr/>
        </p:nvCxnSpPr>
        <p:spPr>
          <a:xfrm flipV="1">
            <a:off x="4477929" y="2324947"/>
            <a:ext cx="584478" cy="6880"/>
          </a:xfrm>
          <a:prstGeom prst="bentConnector3">
            <a:avLst>
              <a:gd name="adj1" fmla="val 50000"/>
            </a:avLst>
          </a:prstGeom>
          <a:noFill/>
          <a:ln w="12700" cap="flat" cmpd="sng" algn="ctr">
            <a:solidFill>
              <a:srgbClr val="5B9BD5"/>
            </a:solidFill>
            <a:prstDash val="solid"/>
            <a:miter lim="800000"/>
            <a:headEnd type="triangle" w="med" len="med"/>
            <a:tailEnd type="none" w="med" len="med"/>
          </a:ln>
          <a:effectLst/>
        </p:spPr>
      </p:cxnSp>
    </p:spTree>
    <p:extLst>
      <p:ext uri="{BB962C8B-B14F-4D97-AF65-F5344CB8AC3E}">
        <p14:creationId xmlns:p14="http://schemas.microsoft.com/office/powerpoint/2010/main" val="263868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F44-CF42-06E7-B9A5-F474C80009B2}"/>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0EEE31EA-6FC8-D6D3-BDF3-98DF39DD09C2}"/>
              </a:ext>
            </a:extLst>
          </p:cNvPr>
          <p:cNvSpPr>
            <a:spLocks noGrp="1"/>
          </p:cNvSpPr>
          <p:nvPr>
            <p:ph idx="1"/>
          </p:nvPr>
        </p:nvSpPr>
        <p:spPr/>
        <p:txBody>
          <a:bodyPr/>
          <a:lstStyle/>
          <a:p>
            <a:r>
              <a:rPr lang="en-US" dirty="0"/>
              <a:t>Deploys into your own Azure subscription</a:t>
            </a:r>
          </a:p>
          <a:p>
            <a:endParaRPr lang="en-US" dirty="0"/>
          </a:p>
          <a:p>
            <a:r>
              <a:rPr lang="en-US" dirty="0"/>
              <a:t>You can choose between the Azure Container Apps (ACA) and the Azure Kubernetes Service (AKS) deployment versions</a:t>
            </a:r>
          </a:p>
          <a:p>
            <a:endParaRPr lang="en-US" dirty="0"/>
          </a:p>
          <a:p>
            <a:r>
              <a:rPr lang="en-US" dirty="0"/>
              <a:t>The solution accelerator provides all the necessary scripts to complete the automated deployment</a:t>
            </a:r>
          </a:p>
          <a:p>
            <a:endParaRPr lang="en-US" dirty="0"/>
          </a:p>
          <a:p>
            <a:endParaRPr lang="en-US" dirty="0"/>
          </a:p>
        </p:txBody>
      </p:sp>
    </p:spTree>
    <p:extLst>
      <p:ext uri="{BB962C8B-B14F-4D97-AF65-F5344CB8AC3E}">
        <p14:creationId xmlns:p14="http://schemas.microsoft.com/office/powerpoint/2010/main" val="78654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07C8-BE71-76C5-A477-00DD057BAB14}"/>
              </a:ext>
            </a:extLst>
          </p:cNvPr>
          <p:cNvSpPr>
            <a:spLocks noGrp="1"/>
          </p:cNvSpPr>
          <p:nvPr>
            <p:ph type="ctrTitle"/>
          </p:nvPr>
        </p:nvSpPr>
        <p:spPr/>
        <p:txBody>
          <a:bodyPr>
            <a:normAutofit/>
          </a:bodyPr>
          <a:lstStyle/>
          <a:p>
            <a:r>
              <a:rPr lang="en-US" sz="4400" dirty="0"/>
              <a:t>Build Your Own Copilot</a:t>
            </a:r>
            <a:br>
              <a:rPr lang="en-US" sz="4400" dirty="0"/>
            </a:br>
            <a:r>
              <a:rPr lang="en-US" sz="4400" dirty="0"/>
              <a:t>with Azure Cosmos DB</a:t>
            </a:r>
            <a:br>
              <a:rPr lang="en-US" sz="4400" dirty="0"/>
            </a:br>
            <a:endParaRPr lang="en-US" sz="4400" dirty="0"/>
          </a:p>
        </p:txBody>
      </p:sp>
      <p:sp>
        <p:nvSpPr>
          <p:cNvPr id="3" name="Subtitle 2">
            <a:extLst>
              <a:ext uri="{FF2B5EF4-FFF2-40B4-BE49-F238E27FC236}">
                <a16:creationId xmlns:a16="http://schemas.microsoft.com/office/drawing/2014/main" id="{EC96ED4E-099D-AA4E-7148-B12B777CE225}"/>
              </a:ext>
            </a:extLst>
          </p:cNvPr>
          <p:cNvSpPr>
            <a:spLocks noGrp="1"/>
          </p:cNvSpPr>
          <p:nvPr>
            <p:ph type="subTitle" idx="1"/>
          </p:nvPr>
        </p:nvSpPr>
        <p:spPr/>
        <p:txBody>
          <a:bodyPr>
            <a:normAutofit/>
          </a:bodyPr>
          <a:lstStyle/>
          <a:p>
            <a:r>
              <a:rPr lang="en-US" sz="3600" dirty="0"/>
              <a:t>Key Concepts</a:t>
            </a:r>
          </a:p>
        </p:txBody>
      </p:sp>
    </p:spTree>
    <p:extLst>
      <p:ext uri="{BB962C8B-B14F-4D97-AF65-F5344CB8AC3E}">
        <p14:creationId xmlns:p14="http://schemas.microsoft.com/office/powerpoint/2010/main" val="423397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5310-AEE1-683A-E5DC-5B484EAF1048}"/>
              </a:ext>
            </a:extLst>
          </p:cNvPr>
          <p:cNvSpPr>
            <a:spLocks noGrp="1"/>
          </p:cNvSpPr>
          <p:nvPr>
            <p:ph type="title"/>
          </p:nvPr>
        </p:nvSpPr>
        <p:spPr/>
        <p:txBody>
          <a:bodyPr/>
          <a:lstStyle/>
          <a:p>
            <a:r>
              <a:rPr lang="en-US" dirty="0"/>
              <a:t>Retrieval Augmented Generation (RAG)</a:t>
            </a:r>
          </a:p>
        </p:txBody>
      </p:sp>
      <p:sp>
        <p:nvSpPr>
          <p:cNvPr id="3" name="Content Placeholder 2">
            <a:extLst>
              <a:ext uri="{FF2B5EF4-FFF2-40B4-BE49-F238E27FC236}">
                <a16:creationId xmlns:a16="http://schemas.microsoft.com/office/drawing/2014/main" id="{24CC23C9-31ED-CD44-079E-283F22E33BA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05519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2722</Words>
  <Application>Microsoft Office PowerPoint</Application>
  <PresentationFormat>Widescreen</PresentationFormat>
  <Paragraphs>199</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Aptos</vt:lpstr>
      <vt:lpstr>Aptos Display</vt:lpstr>
      <vt:lpstr>Arial</vt:lpstr>
      <vt:lpstr>Calibri</vt:lpstr>
      <vt:lpstr>Segoe UI</vt:lpstr>
      <vt:lpstr>Segoe UI Light</vt:lpstr>
      <vt:lpstr>Office Theme</vt:lpstr>
      <vt:lpstr>Build Your Own Copilot with Azure Cosmos DB </vt:lpstr>
      <vt:lpstr>Build Your Own Copilot with Azure Cosmos DB </vt:lpstr>
      <vt:lpstr>Introducing the solution accelerator</vt:lpstr>
      <vt:lpstr>Main concepts covered</vt:lpstr>
      <vt:lpstr>User experience</vt:lpstr>
      <vt:lpstr>Architecture</vt:lpstr>
      <vt:lpstr>Deployment</vt:lpstr>
      <vt:lpstr>Build Your Own Copilot with Azure Cosmos DB </vt:lpstr>
      <vt:lpstr>Retrieval Augmented Generation (RAG)</vt:lpstr>
      <vt:lpstr>Semantic Kernel</vt:lpstr>
      <vt:lpstr>Generating text representations of items</vt:lpstr>
      <vt:lpstr>Generating vectors</vt:lpstr>
      <vt:lpstr>Generating contexts for completions</vt:lpstr>
      <vt:lpstr>Managing conversational context and history</vt:lpstr>
      <vt:lpstr>Semantic cache</vt:lpstr>
      <vt:lpstr>Natural language system commands</vt:lpstr>
      <vt:lpstr>Build Your Own Copilot with Azure Cosmos DB </vt:lpstr>
      <vt:lpstr>https://github.com/solliancenet/byoc-hackathon</vt:lpstr>
      <vt:lpstr>Challenges</vt:lpstr>
      <vt:lpstr>Challenge 1</vt:lpstr>
      <vt:lpstr>Challenge 2 – Exercise 2.1.1</vt:lpstr>
      <vt:lpstr>Challenge 2 – Exercise 2.2.1</vt:lpstr>
      <vt:lpstr>Challenge 2 – Exercise 2.3.1</vt:lpstr>
      <vt:lpstr>Challenge 2 – Exercise 2.4.1</vt:lpstr>
      <vt:lpstr>Challenge 2 – Exercise 2.5.1</vt:lpstr>
      <vt:lpstr>Challenge 2 – Exercise 2.6.1</vt:lpstr>
      <vt:lpstr>Challenge 2 – Exercise 2.7.1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Ciprian Jichici</dc:creator>
  <cp:lastModifiedBy>Ciprian Jichici</cp:lastModifiedBy>
  <cp:revision>17</cp:revision>
  <dcterms:created xsi:type="dcterms:W3CDTF">2024-09-08T13:14:49Z</dcterms:created>
  <dcterms:modified xsi:type="dcterms:W3CDTF">2024-09-08T14:32:41Z</dcterms:modified>
</cp:coreProperties>
</file>