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74" r:id="rId4"/>
    <p:sldId id="272" r:id="rId5"/>
    <p:sldId id="273" r:id="rId6"/>
    <p:sldId id="270" r:id="rId7"/>
    <p:sldId id="283" r:id="rId8"/>
    <p:sldId id="271" r:id="rId9"/>
    <p:sldId id="275" r:id="rId10"/>
    <p:sldId id="276" r:id="rId11"/>
    <p:sldId id="277" r:id="rId12"/>
    <p:sldId id="291" r:id="rId13"/>
    <p:sldId id="290" r:id="rId14"/>
    <p:sldId id="279" r:id="rId15"/>
    <p:sldId id="281" r:id="rId16"/>
    <p:sldId id="284" r:id="rId17"/>
    <p:sldId id="280" r:id="rId18"/>
    <p:sldId id="285" r:id="rId19"/>
    <p:sldId id="286" r:id="rId20"/>
    <p:sldId id="287" r:id="rId21"/>
    <p:sldId id="288" r:id="rId22"/>
    <p:sldId id="292" r:id="rId23"/>
    <p:sldId id="294" r:id="rId24"/>
    <p:sldId id="293" r:id="rId25"/>
    <p:sldId id="278" r:id="rId26"/>
    <p:sldId id="29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1C102-0493-4C42-8376-44225E995A12}" v="60" dt="2022-02-01T13:06:00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66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488D9B-9C66-43FE-B76B-C1E08807D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A3BE6B-A1CE-477B-8267-6FFC5C15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6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946-D4F4-40D1-AFA5-D8C5502E9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0DF29-DB13-42F9-A576-166C9DE0D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ACFF886-9842-4D30-A98E-592C1BDC2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C5CE143-565B-4CE6-9520-7315C8E1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5F7093-9018-4637-8A67-98498EF39ED7}"/>
              </a:ext>
            </a:extLst>
          </p:cNvPr>
          <p:cNvSpPr txBox="1">
            <a:spLocks/>
          </p:cNvSpPr>
          <p:nvPr/>
        </p:nvSpPr>
        <p:spPr>
          <a:xfrm>
            <a:off x="735791" y="3331444"/>
            <a:ext cx="6470692" cy="113581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0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sz="4400" b="1">
                <a:solidFill>
                  <a:schemeClr val="tx1"/>
                </a:solidFill>
              </a:rPr>
            </a:br>
            <a:r>
              <a:rPr lang="en-US" altLang="zh-CN" sz="4400" b="1">
                <a:solidFill>
                  <a:schemeClr val="tx1"/>
                </a:solidFill>
              </a:rPr>
              <a:t>Reinforcement Learning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39D4268-F8A7-4DA7-8BF6-93E564EFF7D0}"/>
              </a:ext>
            </a:extLst>
          </p:cNvPr>
          <p:cNvSpPr txBox="1">
            <a:spLocks/>
          </p:cNvSpPr>
          <p:nvPr/>
        </p:nvSpPr>
        <p:spPr>
          <a:xfrm>
            <a:off x="735791" y="4735798"/>
            <a:ext cx="6470693" cy="845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Xiaowu Hu (SR. SDE)</a:t>
            </a:r>
          </a:p>
          <a:p>
            <a:r>
              <a:rPr lang="en-US" sz="2000" dirty="0"/>
              <a:t>2022-01-09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DF89EF-B36C-49A1-B932-81CA918D7B5F}"/>
              </a:ext>
            </a:extLst>
          </p:cNvPr>
          <p:cNvGrpSpPr/>
          <p:nvPr/>
        </p:nvGrpSpPr>
        <p:grpSpPr>
          <a:xfrm>
            <a:off x="9887071" y="44892"/>
            <a:ext cx="2398364" cy="599166"/>
            <a:chOff x="9911951" y="20012"/>
            <a:chExt cx="2398364" cy="5991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E2974B-B843-4C90-8222-E2DA236B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1951" y="20012"/>
              <a:ext cx="2252580" cy="588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DAE72-E06E-4E30-9106-6412D730CBDF}"/>
                </a:ext>
              </a:extLst>
            </p:cNvPr>
            <p:cNvSpPr txBox="1"/>
            <p:nvPr/>
          </p:nvSpPr>
          <p:spPr>
            <a:xfrm>
              <a:off x="11557645" y="311401"/>
              <a:ext cx="752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E81123"/>
                  </a:solidFill>
                  <a:latin typeface="Arial Black" panose="020B0A04020102020204" pitchFamily="34" charset="0"/>
                </a:rPr>
                <a:t>FY22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1D572-6AD8-4C48-80C3-786046EC37C5}"/>
              </a:ext>
            </a:extLst>
          </p:cNvPr>
          <p:cNvSpPr txBox="1"/>
          <p:nvPr/>
        </p:nvSpPr>
        <p:spPr>
          <a:xfrm>
            <a:off x="523193" y="3200193"/>
            <a:ext cx="289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[AI + Game – Class No. 2]</a:t>
            </a:r>
          </a:p>
        </p:txBody>
      </p:sp>
    </p:spTree>
    <p:extLst>
      <p:ext uri="{BB962C8B-B14F-4D97-AF65-F5344CB8AC3E}">
        <p14:creationId xmlns:p14="http://schemas.microsoft.com/office/powerpoint/2010/main" val="62983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0D2C-ADB6-4DDC-A0CC-E555758B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马尔可夫链 </a:t>
            </a:r>
            <a:r>
              <a:rPr lang="en-US" altLang="zh-CN" dirty="0"/>
              <a:t>Markov 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2F91-1CD8-497B-AA46-8FEA7790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是马尔可夫过程的一种</a:t>
            </a:r>
            <a:endParaRPr lang="en-US" altLang="zh-CN" dirty="0"/>
          </a:p>
          <a:p>
            <a:r>
              <a:rPr lang="zh-CN" altLang="en-US" dirty="0"/>
              <a:t>时间和状态都离散的，叫做马尔可夫链</a:t>
            </a:r>
            <a:endParaRPr lang="en-US" altLang="zh-CN" dirty="0"/>
          </a:p>
          <a:p>
            <a:pPr lvl="1"/>
            <a:r>
              <a:rPr lang="zh-CN" altLang="en-US" dirty="0"/>
              <a:t>如：棋类游戏</a:t>
            </a:r>
            <a:endParaRPr lang="en-US" altLang="zh-CN" dirty="0"/>
          </a:p>
          <a:p>
            <a:r>
              <a:rPr lang="zh-CN" altLang="en-US" dirty="0"/>
              <a:t>时间和状态都连续的，叫做马尔可夫过程</a:t>
            </a:r>
            <a:endParaRPr lang="en-US" altLang="zh-CN" dirty="0"/>
          </a:p>
          <a:p>
            <a:pPr lvl="1"/>
            <a:r>
              <a:rPr lang="zh-CN" altLang="en-US" dirty="0"/>
              <a:t>一颗炮弹的飞行过程</a:t>
            </a:r>
            <a:endParaRPr lang="en-US" altLang="zh-CN" dirty="0"/>
          </a:p>
          <a:p>
            <a:pPr lvl="1"/>
            <a:r>
              <a:rPr lang="zh-CN" altLang="en-US" dirty="0"/>
              <a:t>一个电子的运动</a:t>
            </a:r>
            <a:endParaRPr lang="en-US" altLang="zh-CN" dirty="0"/>
          </a:p>
          <a:p>
            <a:r>
              <a:rPr lang="zh-CN" altLang="en-US" dirty="0"/>
              <a:t>时间连续，状态离散，叫做连续时间的马尔可夫链</a:t>
            </a:r>
            <a:endParaRPr lang="en-US" altLang="zh-CN" dirty="0"/>
          </a:p>
          <a:p>
            <a:pPr lvl="1"/>
            <a:r>
              <a:rPr lang="zh-CN" altLang="en-US" dirty="0"/>
              <a:t>一名微软员工的</a:t>
            </a:r>
            <a:r>
              <a:rPr lang="en-US" altLang="zh-CN" dirty="0"/>
              <a:t>Career Path</a:t>
            </a:r>
          </a:p>
          <a:p>
            <a:pPr lvl="1"/>
            <a:r>
              <a:rPr lang="zh-CN" altLang="en-US" dirty="0"/>
              <a:t>一个扫地机器人的工作过程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AD6-BFDE-415B-845C-93FCD6BF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状态转移矩阵 </a:t>
            </a:r>
            <a:r>
              <a:rPr lang="en-US" altLang="zh-CN" dirty="0"/>
              <a:t>State Transition Matrix</a:t>
            </a:r>
            <a:endParaRPr lang="en-US" dirty="0"/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AF5A58C0-1843-4EBF-BA7B-48BD6C00C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73741"/>
              </p:ext>
            </p:extLst>
          </p:nvPr>
        </p:nvGraphicFramePr>
        <p:xfrm>
          <a:off x="1046284" y="1825625"/>
          <a:ext cx="4172365" cy="383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3">
                  <a:extLst>
                    <a:ext uri="{9D8B030D-6E8A-4147-A177-3AD203B41FA5}">
                      <a16:colId xmlns:a16="http://schemas.microsoft.com/office/drawing/2014/main" val="1333784960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1362378054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4119771152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3139153250"/>
                    </a:ext>
                  </a:extLst>
                </a:gridCol>
                <a:gridCol w="834473">
                  <a:extLst>
                    <a:ext uri="{9D8B030D-6E8A-4147-A177-3AD203B41FA5}">
                      <a16:colId xmlns:a16="http://schemas.microsoft.com/office/drawing/2014/main" val="3147003730"/>
                    </a:ext>
                  </a:extLst>
                </a:gridCol>
              </a:tblGrid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S’1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S’2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S’3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S’4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213594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867173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721095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398420"/>
                  </a:ext>
                </a:extLst>
              </a:tr>
              <a:tr h="767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770436"/>
                  </a:ext>
                </a:extLst>
              </a:tr>
            </a:tbl>
          </a:graphicData>
        </a:graphic>
      </p:graphicFrame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F80B3D6-6CAA-4323-B807-CFA4FDCE43BD}"/>
              </a:ext>
            </a:extLst>
          </p:cNvPr>
          <p:cNvSpPr/>
          <p:nvPr/>
        </p:nvSpPr>
        <p:spPr>
          <a:xfrm>
            <a:off x="6695345" y="2012889"/>
            <a:ext cx="913420" cy="92630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S1</a:t>
            </a:r>
            <a:endParaRPr lang="en-US" sz="24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0283D06-2384-4578-AF8B-C91038182C62}"/>
              </a:ext>
            </a:extLst>
          </p:cNvPr>
          <p:cNvSpPr/>
          <p:nvPr/>
        </p:nvSpPr>
        <p:spPr>
          <a:xfrm>
            <a:off x="9416564" y="1992739"/>
            <a:ext cx="913420" cy="92630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S2</a:t>
            </a:r>
            <a:endParaRPr lang="en-US" sz="2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42542D7-0F42-43AC-81C6-379AB8141828}"/>
              </a:ext>
            </a:extLst>
          </p:cNvPr>
          <p:cNvSpPr/>
          <p:nvPr/>
        </p:nvSpPr>
        <p:spPr>
          <a:xfrm>
            <a:off x="9416564" y="4735941"/>
            <a:ext cx="913420" cy="92630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S3</a:t>
            </a:r>
            <a:endParaRPr lang="en-US" sz="24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F2C58E-7DF0-4A73-B73F-AA20E508FEF7}"/>
              </a:ext>
            </a:extLst>
          </p:cNvPr>
          <p:cNvSpPr/>
          <p:nvPr/>
        </p:nvSpPr>
        <p:spPr>
          <a:xfrm>
            <a:off x="6650407" y="4735941"/>
            <a:ext cx="913420" cy="92630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S4</a:t>
            </a:r>
            <a:endParaRPr lang="en-US" sz="2400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AF5E2E5-4DD1-43D9-85EE-5FE284A65032}"/>
              </a:ext>
            </a:extLst>
          </p:cNvPr>
          <p:cNvCxnSpPr>
            <a:stCxn id="4" idx="7"/>
            <a:endCxn id="6" idx="1"/>
          </p:cNvCxnSpPr>
          <p:nvPr/>
        </p:nvCxnSpPr>
        <p:spPr>
          <a:xfrm rot="5400000" flipH="1" flipV="1">
            <a:off x="8502589" y="1100802"/>
            <a:ext cx="20150" cy="2075333"/>
          </a:xfrm>
          <a:prstGeom prst="curvedConnector3">
            <a:avLst>
              <a:gd name="adj1" fmla="val 19077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55D7008-CA82-48C5-A0C3-AD997E0411AC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rot="5400000">
            <a:off x="8502590" y="1755800"/>
            <a:ext cx="20150" cy="2075333"/>
          </a:xfrm>
          <a:prstGeom prst="curvedConnector3">
            <a:avLst>
              <a:gd name="adj1" fmla="val 19077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7819C27-DB71-4190-B2C0-82390232E3D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 rot="16200000" flipH="1">
            <a:off x="6501613" y="2476042"/>
            <a:ext cx="654998" cy="12700"/>
          </a:xfrm>
          <a:prstGeom prst="curvedConnector5">
            <a:avLst>
              <a:gd name="adj1" fmla="val -34901"/>
              <a:gd name="adj2" fmla="val -5246717"/>
              <a:gd name="adj3" fmla="val 1349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7B4A9C-1E10-468D-8B84-C2D78026D9CB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 rot="5400000">
            <a:off x="6001915" y="3721455"/>
            <a:ext cx="1932400" cy="3678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1DB5B5A-CF58-4B09-BF01-D685B95CED6E}"/>
              </a:ext>
            </a:extLst>
          </p:cNvPr>
          <p:cNvCxnSpPr>
            <a:cxnSpLocks/>
            <a:stCxn id="10" idx="2"/>
            <a:endCxn id="10" idx="4"/>
          </p:cNvCxnSpPr>
          <p:nvPr/>
        </p:nvCxnSpPr>
        <p:spPr>
          <a:xfrm rot="10800000" flipH="1" flipV="1">
            <a:off x="6650407" y="5199093"/>
            <a:ext cx="456710" cy="463153"/>
          </a:xfrm>
          <a:prstGeom prst="curvedConnector4">
            <a:avLst>
              <a:gd name="adj1" fmla="val -50054"/>
              <a:gd name="adj2" fmla="val 1493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DC15A2C-3433-42F8-A462-94F018D983B8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563827" y="5199094"/>
            <a:ext cx="1852737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4013860-ACED-49EE-BF61-2FBE20440803}"/>
              </a:ext>
            </a:extLst>
          </p:cNvPr>
          <p:cNvCxnSpPr>
            <a:cxnSpLocks/>
            <a:stCxn id="10" idx="7"/>
            <a:endCxn id="6" idx="4"/>
          </p:cNvCxnSpPr>
          <p:nvPr/>
        </p:nvCxnSpPr>
        <p:spPr>
          <a:xfrm rot="5400000" flipH="1" flipV="1">
            <a:off x="7675392" y="2673713"/>
            <a:ext cx="1952550" cy="24432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9014EB1-ABB5-4EF4-AEF3-9668FD371212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rot="5400000" flipH="1" flipV="1">
            <a:off x="9058470" y="3598195"/>
            <a:ext cx="1952550" cy="32294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9E3250-9702-4281-B9D4-E2A101B71384}"/>
              </a:ext>
            </a:extLst>
          </p:cNvPr>
          <p:cNvSpPr txBox="1"/>
          <p:nvPr/>
        </p:nvSpPr>
        <p:spPr>
          <a:xfrm>
            <a:off x="5496656" y="2128393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0204C-A507-49F3-BA63-9275EB6E1F3A}"/>
              </a:ext>
            </a:extLst>
          </p:cNvPr>
          <p:cNvSpPr txBox="1"/>
          <p:nvPr/>
        </p:nvSpPr>
        <p:spPr>
          <a:xfrm>
            <a:off x="8340298" y="2651613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78E4FA-7F11-4A5D-B574-4892179AF3D3}"/>
              </a:ext>
            </a:extLst>
          </p:cNvPr>
          <p:cNvSpPr txBox="1"/>
          <p:nvPr/>
        </p:nvSpPr>
        <p:spPr>
          <a:xfrm>
            <a:off x="8178250" y="114202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D7F498-A5C4-47A0-9E30-5097F2DBA6FD}"/>
              </a:ext>
            </a:extLst>
          </p:cNvPr>
          <p:cNvSpPr txBox="1"/>
          <p:nvPr/>
        </p:nvSpPr>
        <p:spPr>
          <a:xfrm>
            <a:off x="6287874" y="3522327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6B887-DACF-4644-AFE5-BBE2ECAFD424}"/>
              </a:ext>
            </a:extLst>
          </p:cNvPr>
          <p:cNvSpPr txBox="1"/>
          <p:nvPr/>
        </p:nvSpPr>
        <p:spPr>
          <a:xfrm>
            <a:off x="5808600" y="5507570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4D5F82-2D6A-4C2F-A0B1-AE3CA98C451D}"/>
              </a:ext>
            </a:extLst>
          </p:cNvPr>
          <p:cNvSpPr txBox="1"/>
          <p:nvPr/>
        </p:nvSpPr>
        <p:spPr>
          <a:xfrm>
            <a:off x="8189470" y="5137823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9EE61-D1C1-47C7-950B-E5FA8CB7D75B}"/>
              </a:ext>
            </a:extLst>
          </p:cNvPr>
          <p:cNvSpPr txBox="1"/>
          <p:nvPr/>
        </p:nvSpPr>
        <p:spPr>
          <a:xfrm>
            <a:off x="10066799" y="367734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382747-C427-411C-9573-BFB103611811}"/>
              </a:ext>
            </a:extLst>
          </p:cNvPr>
          <p:cNvSpPr txBox="1"/>
          <p:nvPr/>
        </p:nvSpPr>
        <p:spPr>
          <a:xfrm>
            <a:off x="8178250" y="393775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DBF28-B044-45F2-AB82-59E6F9685818}"/>
              </a:ext>
            </a:extLst>
          </p:cNvPr>
          <p:cNvSpPr txBox="1"/>
          <p:nvPr/>
        </p:nvSpPr>
        <p:spPr>
          <a:xfrm>
            <a:off x="607367" y="2965123"/>
            <a:ext cx="461665" cy="5572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E5B567-BF73-432F-B958-252562F1BE74}"/>
              </a:ext>
            </a:extLst>
          </p:cNvPr>
          <p:cNvSpPr txBox="1"/>
          <p:nvPr/>
        </p:nvSpPr>
        <p:spPr>
          <a:xfrm>
            <a:off x="2945424" y="13829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423826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0F60A-91CF-45E4-B242-0EA20FF5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数学描述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DC55-3865-4B2D-8F69-5650D625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Markov Chain / Markov Process</a:t>
            </a:r>
            <a:r>
              <a:rPr lang="zh-CN" altLang="en-US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可以用</a:t>
            </a:r>
            <a:r>
              <a:rPr lang="en-US" altLang="zh-CN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Tuple &lt;S,P&gt; </a:t>
            </a:r>
            <a:r>
              <a:rPr lang="zh-CN" altLang="en-US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来表示：</a:t>
            </a:r>
            <a:endParaRPr lang="en-US" altLang="zh-CN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 - </a:t>
            </a:r>
            <a:r>
              <a:rPr lang="zh-CN" altLang="en-US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</a:t>
            </a:r>
            <a:endParaRPr lang="en-US" altLang="zh-CN" sz="28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 - </a:t>
            </a:r>
            <a:r>
              <a:rPr lang="zh-CN" altLang="en-US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转移概率</a:t>
            </a:r>
            <a:endParaRPr lang="en-US" altLang="zh-CN" sz="28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742950" lvl="1" indent="-285750"/>
            <a:r>
              <a:rPr lang="en-US" altLang="zh-CN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 - </a:t>
            </a:r>
            <a:r>
              <a:rPr lang="zh-CN" altLang="en-US" sz="28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动作</a:t>
            </a:r>
            <a:endParaRPr lang="en-US" altLang="zh-CN" sz="28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285750" indent="-285750"/>
            <a:r>
              <a:rPr lang="zh-CN" altLang="en-US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转移（出）概率矩阵定义 </a:t>
            </a:r>
            <a:r>
              <a:rPr lang="en-US" altLang="zh-CN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</a:t>
            </a:r>
            <a:endParaRPr lang="en-US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84051-223D-48CD-B6A9-CDA3310E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5" y="688622"/>
            <a:ext cx="7326262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3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DC97-E6FA-475B-BD7F-7D2123C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马尔可夫奖励过程 </a:t>
            </a:r>
            <a:r>
              <a:rPr lang="en-US" altLang="zh-CN" dirty="0"/>
              <a:t>MRP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BD-AFA3-4B30-9328-405FD869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MRP – Markov Reward Process</a:t>
            </a:r>
          </a:p>
          <a:p>
            <a:r>
              <a:rPr lang="zh-CN" altLang="en-US" sz="3200" dirty="0"/>
              <a:t>概率论研究静态问题（前面学习过的）</a:t>
            </a:r>
            <a:endParaRPr lang="en-US" altLang="zh-CN" sz="3200" dirty="0"/>
          </a:p>
          <a:p>
            <a:pPr lvl="1"/>
            <a:r>
              <a:rPr lang="zh-CN" altLang="en-US" sz="2800" dirty="0"/>
              <a:t>马尔可夫过程</a:t>
            </a:r>
            <a:endParaRPr lang="en-US" altLang="zh-CN" sz="2800" dirty="0"/>
          </a:p>
          <a:p>
            <a:pPr lvl="1"/>
            <a:r>
              <a:rPr lang="zh-CN" altLang="en-US" sz="2800" dirty="0"/>
              <a:t>马尔可夫链</a:t>
            </a:r>
            <a:endParaRPr lang="en-US" altLang="zh-CN" sz="2800" dirty="0"/>
          </a:p>
          <a:p>
            <a:pPr lvl="1"/>
            <a:r>
              <a:rPr lang="zh-CN" altLang="en-US" sz="2800" dirty="0"/>
              <a:t>状态转移矩阵</a:t>
            </a:r>
            <a:endParaRPr lang="en-US" altLang="zh-CN" sz="2800" dirty="0"/>
          </a:p>
          <a:p>
            <a:r>
              <a:rPr lang="zh-CN" altLang="en-US" sz="3200" dirty="0"/>
              <a:t>强化学习研究动态问题</a:t>
            </a:r>
            <a:endParaRPr lang="en-US" altLang="zh-CN" sz="3200" dirty="0"/>
          </a:p>
          <a:p>
            <a:pPr lvl="1"/>
            <a:r>
              <a:rPr lang="en-US" altLang="zh-CN" sz="2800" dirty="0"/>
              <a:t>Reward</a:t>
            </a:r>
            <a:r>
              <a:rPr lang="zh-CN" altLang="en-US" sz="2800" dirty="0"/>
              <a:t>：给每个状态定义即时奖励值</a:t>
            </a:r>
            <a:endParaRPr lang="en-US" altLang="zh-CN" sz="2800" dirty="0"/>
          </a:p>
          <a:p>
            <a:pPr lvl="1"/>
            <a:r>
              <a:rPr lang="en-US" altLang="zh-CN" sz="2800" dirty="0"/>
              <a:t>Episodes</a:t>
            </a:r>
            <a:r>
              <a:rPr lang="zh-CN" altLang="en-US" sz="2800" dirty="0"/>
              <a:t>：给整个过程定义分幕</a:t>
            </a:r>
            <a:endParaRPr lang="en-US" altLang="zh-CN" sz="2800" dirty="0"/>
          </a:p>
          <a:p>
            <a:pPr lvl="1"/>
            <a:r>
              <a:rPr lang="en-US" altLang="zh-CN" sz="2800" dirty="0"/>
              <a:t>Gain</a:t>
            </a:r>
            <a:r>
              <a:rPr lang="zh-CN" altLang="en-US" sz="2800" dirty="0"/>
              <a:t>：给整个过程定义（长期）回报</a:t>
            </a:r>
            <a:endParaRPr lang="en-US" altLang="zh-CN" sz="2800" dirty="0"/>
          </a:p>
          <a:p>
            <a:pPr lvl="1"/>
            <a:r>
              <a:rPr lang="en-US" altLang="zh-CN" sz="2800" dirty="0"/>
              <a:t>Value</a:t>
            </a:r>
            <a:r>
              <a:rPr lang="zh-CN" altLang="en-US" sz="2800" dirty="0"/>
              <a:t>：给每个状态定义价值函数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6470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BF5D-1B58-4533-BCCA-855E1627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有终点的马尔可夫链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86FF-E6CD-4F2D-B843-3AB13832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7941" cy="4023645"/>
          </a:xfrm>
        </p:spPr>
        <p:txBody>
          <a:bodyPr>
            <a:norm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：休息</a:t>
            </a:r>
            <a:endParaRPr lang="en-US" altLang="zh-CN" dirty="0"/>
          </a:p>
          <a:p>
            <a:pPr lvl="1"/>
            <a:r>
              <a:rPr lang="zh-CN" altLang="en-US" dirty="0"/>
              <a:t>是终点，到达此状态时即结束一局，即</a:t>
            </a:r>
            <a:r>
              <a:rPr lang="en-US" altLang="zh-CN" dirty="0"/>
              <a:t>Episode</a:t>
            </a:r>
          </a:p>
          <a:p>
            <a:r>
              <a:rPr lang="en-US" altLang="zh-CN" dirty="0"/>
              <a:t>Pub</a:t>
            </a:r>
            <a:r>
              <a:rPr lang="zh-CN" altLang="en-US" dirty="0"/>
              <a:t>：图书馆</a:t>
            </a:r>
            <a:r>
              <a:rPr lang="en-US" altLang="zh-CN" dirty="0"/>
              <a:t>/</a:t>
            </a:r>
            <a:r>
              <a:rPr lang="zh-CN" altLang="en-US" dirty="0"/>
              <a:t>自习室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：上课</a:t>
            </a:r>
            <a:endParaRPr lang="en-US" altLang="zh-CN" dirty="0"/>
          </a:p>
          <a:p>
            <a:r>
              <a:rPr lang="en-US" altLang="zh-CN" dirty="0"/>
              <a:t>Pass</a:t>
            </a:r>
            <a:r>
              <a:rPr lang="zh-CN" altLang="en-US" dirty="0"/>
              <a:t>：考试通过</a:t>
            </a:r>
            <a:endParaRPr lang="en-US" altLang="zh-CN" dirty="0"/>
          </a:p>
          <a:p>
            <a:r>
              <a:rPr lang="en-US" altLang="zh-CN" dirty="0"/>
              <a:t>Play</a:t>
            </a:r>
            <a:r>
              <a:rPr lang="zh-CN" altLang="en-US" dirty="0"/>
              <a:t>：娱乐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F0ECCA-11E0-4AB7-873C-14CDA486B0DF}"/>
              </a:ext>
            </a:extLst>
          </p:cNvPr>
          <p:cNvGrpSpPr/>
          <p:nvPr/>
        </p:nvGrpSpPr>
        <p:grpSpPr>
          <a:xfrm>
            <a:off x="5038723" y="1766644"/>
            <a:ext cx="6315077" cy="4881714"/>
            <a:chOff x="4741484" y="1814731"/>
            <a:chExt cx="6315077" cy="488171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49B6FF90-294A-4334-BC06-82CDDCD0608C}"/>
                </a:ext>
              </a:extLst>
            </p:cNvPr>
            <p:cNvSpPr/>
            <p:nvPr/>
          </p:nvSpPr>
          <p:spPr>
            <a:xfrm>
              <a:off x="5345724" y="207443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Play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C81AB91-F91E-4BEA-9885-174CE6488185}"/>
                </a:ext>
              </a:extLst>
            </p:cNvPr>
            <p:cNvSpPr/>
            <p:nvPr/>
          </p:nvSpPr>
          <p:spPr>
            <a:xfrm>
              <a:off x="5363308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7DC6AE4-8025-469B-9213-C52ADADB08D6}"/>
                </a:ext>
              </a:extLst>
            </p:cNvPr>
            <p:cNvSpPr/>
            <p:nvPr/>
          </p:nvSpPr>
          <p:spPr>
            <a:xfrm>
              <a:off x="7491046" y="395654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2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C9544B87-95B6-4963-BA75-0D5FD8D82B2B}"/>
                </a:ext>
              </a:extLst>
            </p:cNvPr>
            <p:cNvSpPr/>
            <p:nvPr/>
          </p:nvSpPr>
          <p:spPr>
            <a:xfrm>
              <a:off x="9665677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3</a:t>
              </a: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B312C67-3E22-4499-9AAC-91EC21E3F94F}"/>
                </a:ext>
              </a:extLst>
            </p:cNvPr>
            <p:cNvSpPr/>
            <p:nvPr/>
          </p:nvSpPr>
          <p:spPr>
            <a:xfrm>
              <a:off x="9653017" y="210849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Pass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CC14222-7287-4F8D-80A0-D8C8958549E0}"/>
                </a:ext>
              </a:extLst>
            </p:cNvPr>
            <p:cNvSpPr/>
            <p:nvPr/>
          </p:nvSpPr>
          <p:spPr>
            <a:xfrm>
              <a:off x="7484203" y="57701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Pub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2E3A57-19DC-4B6B-887C-3360963655CF}"/>
                </a:ext>
              </a:extLst>
            </p:cNvPr>
            <p:cNvSpPr/>
            <p:nvPr/>
          </p:nvSpPr>
          <p:spPr>
            <a:xfrm>
              <a:off x="7529147" y="2144224"/>
              <a:ext cx="826476" cy="7850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Sleep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CC8795-DEF7-48F4-828C-CEFD139D77E6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8404466" y="440449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513313-3B4B-4E7B-9F81-2E5A2DAC6014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6276728" y="440449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CD8C6C-E17C-44BD-A3EB-58DD72AEED61}"/>
                </a:ext>
              </a:extLst>
            </p:cNvPr>
            <p:cNvCxnSpPr>
              <a:cxnSpLocks/>
              <a:stCxn id="11" idx="0"/>
              <a:endCxn id="13" idx="4"/>
            </p:cNvCxnSpPr>
            <p:nvPr/>
          </p:nvCxnSpPr>
          <p:spPr>
            <a:xfrm flipH="1" flipV="1">
              <a:off x="10109727" y="303479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19E1965-36C1-4461-AB9C-3B05AA17129C}"/>
                </a:ext>
              </a:extLst>
            </p:cNvPr>
            <p:cNvCxnSpPr>
              <a:cxnSpLocks/>
              <a:stCxn id="9" idx="0"/>
              <a:endCxn id="16" idx="2"/>
            </p:cNvCxnSpPr>
            <p:nvPr/>
          </p:nvCxnSpPr>
          <p:spPr>
            <a:xfrm flipH="1" flipV="1">
              <a:off x="7942385" y="292930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71A6912-1BC4-4A40-B491-A623D252836A}"/>
                </a:ext>
              </a:extLst>
            </p:cNvPr>
            <p:cNvCxnSpPr>
              <a:cxnSpLocks/>
              <a:stCxn id="13" idx="2"/>
              <a:endCxn id="16" idx="3"/>
            </p:cNvCxnSpPr>
            <p:nvPr/>
          </p:nvCxnSpPr>
          <p:spPr>
            <a:xfrm rot="10800000">
              <a:off x="8355623" y="253676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258AC0-A475-4C31-85DB-5FC3538733B8}"/>
                </a:ext>
              </a:extLst>
            </p:cNvPr>
            <p:cNvCxnSpPr>
              <a:cxnSpLocks/>
              <a:stCxn id="11" idx="3"/>
              <a:endCxn id="15" idx="7"/>
            </p:cNvCxnSpPr>
            <p:nvPr/>
          </p:nvCxnSpPr>
          <p:spPr>
            <a:xfrm flipH="1">
              <a:off x="8263856" y="473199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8E8856-89D5-4910-9F09-8A16B550482E}"/>
                </a:ext>
              </a:extLst>
            </p:cNvPr>
            <p:cNvCxnSpPr>
              <a:cxnSpLocks/>
              <a:stCxn id="15" idx="0"/>
              <a:endCxn id="9" idx="4"/>
            </p:cNvCxnSpPr>
            <p:nvPr/>
          </p:nvCxnSpPr>
          <p:spPr>
            <a:xfrm flipV="1">
              <a:off x="7940913" y="488284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E5DC02E-B018-4322-BD0A-0D1BC06FEE01}"/>
                </a:ext>
              </a:extLst>
            </p:cNvPr>
            <p:cNvCxnSpPr>
              <a:cxnSpLocks/>
              <a:stCxn id="15" idx="6"/>
              <a:endCxn id="11" idx="4"/>
            </p:cNvCxnSpPr>
            <p:nvPr/>
          </p:nvCxnSpPr>
          <p:spPr>
            <a:xfrm flipV="1">
              <a:off x="8397623" y="486764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DC0E927-88FD-460A-A23E-4247D14C89A5}"/>
                </a:ext>
              </a:extLst>
            </p:cNvPr>
            <p:cNvCxnSpPr>
              <a:cxnSpLocks/>
              <a:stCxn id="15" idx="2"/>
              <a:endCxn id="7" idx="4"/>
            </p:cNvCxnSpPr>
            <p:nvPr/>
          </p:nvCxnSpPr>
          <p:spPr>
            <a:xfrm rot="10800000">
              <a:off x="5820019" y="486764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669B4A6-5C8E-4158-A6D0-74F2F74E605F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H="1" flipV="1">
              <a:off x="5802434" y="300074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01BEA4F-96B7-4C1F-89DA-A6D13D4CB32C}"/>
                </a:ext>
              </a:extLst>
            </p:cNvPr>
            <p:cNvCxnSpPr>
              <a:cxnSpLocks/>
              <a:stCxn id="5" idx="2"/>
              <a:endCxn id="7" idx="2"/>
            </p:cNvCxnSpPr>
            <p:nvPr/>
          </p:nvCxnSpPr>
          <p:spPr>
            <a:xfrm rot="10800000" flipH="1" flipV="1">
              <a:off x="5345724" y="2537590"/>
              <a:ext cx="17584" cy="1866902"/>
            </a:xfrm>
            <a:prstGeom prst="curvedConnector3">
              <a:avLst>
                <a:gd name="adj1" fmla="val -1300045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AD073D-0551-4F95-8595-9142CDF9FF11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799212" y="207765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033FF47-62CD-432F-B98F-FBB93BEF4400}"/>
                </a:ext>
              </a:extLst>
            </p:cNvPr>
            <p:cNvSpPr txBox="1"/>
            <p:nvPr/>
          </p:nvSpPr>
          <p:spPr>
            <a:xfrm>
              <a:off x="5248482" y="181473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A94E04-9B49-4ED7-A8B6-DA6A2F6F2DE5}"/>
                </a:ext>
              </a:extLst>
            </p:cNvPr>
            <p:cNvSpPr txBox="1"/>
            <p:nvPr/>
          </p:nvSpPr>
          <p:spPr>
            <a:xfrm>
              <a:off x="4741484" y="236872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0D8BA0-6DEB-4AD9-A03E-0B8DDB0B66AE}"/>
                </a:ext>
              </a:extLst>
            </p:cNvPr>
            <p:cNvSpPr txBox="1"/>
            <p:nvPr/>
          </p:nvSpPr>
          <p:spPr>
            <a:xfrm>
              <a:off x="5903480" y="355802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B79B593-B7DB-475A-A3F8-BD08468A8E11}"/>
                </a:ext>
              </a:extLst>
            </p:cNvPr>
            <p:cNvSpPr txBox="1"/>
            <p:nvPr/>
          </p:nvSpPr>
          <p:spPr>
            <a:xfrm>
              <a:off x="6273745" y="39133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6FB36E-ADF4-437B-9E3C-2066A736F216}"/>
                </a:ext>
              </a:extLst>
            </p:cNvPr>
            <p:cNvSpPr txBox="1"/>
            <p:nvPr/>
          </p:nvSpPr>
          <p:spPr>
            <a:xfrm>
              <a:off x="7953372" y="353912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D26FA9-F769-47E2-B79E-83765271D37D}"/>
                </a:ext>
              </a:extLst>
            </p:cNvPr>
            <p:cNvSpPr txBox="1"/>
            <p:nvPr/>
          </p:nvSpPr>
          <p:spPr>
            <a:xfrm>
              <a:off x="8381999" y="398035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38119BF-CC82-469F-8E02-5E9823036EBE}"/>
                </a:ext>
              </a:extLst>
            </p:cNvPr>
            <p:cNvSpPr txBox="1"/>
            <p:nvPr/>
          </p:nvSpPr>
          <p:spPr>
            <a:xfrm>
              <a:off x="10570531" y="396733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E976D31-108E-407F-B7B4-C52513A873D2}"/>
                </a:ext>
              </a:extLst>
            </p:cNvPr>
            <p:cNvSpPr txBox="1"/>
            <p:nvPr/>
          </p:nvSpPr>
          <p:spPr>
            <a:xfrm>
              <a:off x="9157228" y="2213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AC96C4-A2BD-4EDE-98B4-60172CABAA84}"/>
                </a:ext>
              </a:extLst>
            </p:cNvPr>
            <p:cNvSpPr txBox="1"/>
            <p:nvPr/>
          </p:nvSpPr>
          <p:spPr>
            <a:xfrm>
              <a:off x="9236691" y="449831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60D955-0A58-42B3-AB65-B83D524F0DEF}"/>
                </a:ext>
              </a:extLst>
            </p:cNvPr>
            <p:cNvSpPr txBox="1"/>
            <p:nvPr/>
          </p:nvSpPr>
          <p:spPr>
            <a:xfrm>
              <a:off x="7491046" y="536580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D8584E8-4D75-4890-A646-DE0252F03B9E}"/>
                </a:ext>
              </a:extLst>
            </p:cNvPr>
            <p:cNvSpPr txBox="1"/>
            <p:nvPr/>
          </p:nvSpPr>
          <p:spPr>
            <a:xfrm>
              <a:off x="8381999" y="628020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D212151-AAC2-4EFC-83BF-050714903628}"/>
                </a:ext>
              </a:extLst>
            </p:cNvPr>
            <p:cNvSpPr txBox="1"/>
            <p:nvPr/>
          </p:nvSpPr>
          <p:spPr>
            <a:xfrm>
              <a:off x="7005016" y="626436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0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D90-DAA8-46E1-804D-1A473A16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学生学习</a:t>
            </a:r>
            <a:r>
              <a:rPr lang="en-US" altLang="zh-CN" dirty="0"/>
              <a:t>/</a:t>
            </a:r>
            <a:r>
              <a:rPr lang="zh-CN" altLang="en-US" dirty="0"/>
              <a:t>考试场景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6CF18D-EDE3-4AC4-B0AD-0B88E093C1B5}"/>
              </a:ext>
            </a:extLst>
          </p:cNvPr>
          <p:cNvGrpSpPr/>
          <p:nvPr/>
        </p:nvGrpSpPr>
        <p:grpSpPr>
          <a:xfrm>
            <a:off x="6539505" y="1930337"/>
            <a:ext cx="5431727" cy="4242654"/>
            <a:chOff x="4741484" y="1814731"/>
            <a:chExt cx="6398078" cy="490746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E129A05-4DC3-48D3-B1CC-F991626A9FC3}"/>
                </a:ext>
              </a:extLst>
            </p:cNvPr>
            <p:cNvSpPr/>
            <p:nvPr/>
          </p:nvSpPr>
          <p:spPr>
            <a:xfrm>
              <a:off x="5345724" y="207443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Play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A1373E2-8E84-4844-BDEF-210B5A68D2DF}"/>
                </a:ext>
              </a:extLst>
            </p:cNvPr>
            <p:cNvSpPr/>
            <p:nvPr/>
          </p:nvSpPr>
          <p:spPr>
            <a:xfrm>
              <a:off x="5363308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1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5C3AF44-FACE-4292-B97E-344CF67A246B}"/>
                </a:ext>
              </a:extLst>
            </p:cNvPr>
            <p:cNvSpPr/>
            <p:nvPr/>
          </p:nvSpPr>
          <p:spPr>
            <a:xfrm>
              <a:off x="7491046" y="395654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2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8A12F4E-4EC0-446A-99D0-5FADE6133F58}"/>
                </a:ext>
              </a:extLst>
            </p:cNvPr>
            <p:cNvSpPr/>
            <p:nvPr/>
          </p:nvSpPr>
          <p:spPr>
            <a:xfrm>
              <a:off x="9665677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3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9EF3B6C-73CC-4F0F-89B5-84ED8C1DC420}"/>
                </a:ext>
              </a:extLst>
            </p:cNvPr>
            <p:cNvSpPr/>
            <p:nvPr/>
          </p:nvSpPr>
          <p:spPr>
            <a:xfrm>
              <a:off x="9653017" y="210849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53CA5D0-E778-4944-A4AD-E8CA4576ED96}"/>
                </a:ext>
              </a:extLst>
            </p:cNvPr>
            <p:cNvSpPr/>
            <p:nvPr/>
          </p:nvSpPr>
          <p:spPr>
            <a:xfrm>
              <a:off x="7484203" y="57701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019D8-2D5E-4D3F-93B5-B8F96B0FBF15}"/>
                </a:ext>
              </a:extLst>
            </p:cNvPr>
            <p:cNvSpPr/>
            <p:nvPr/>
          </p:nvSpPr>
          <p:spPr>
            <a:xfrm>
              <a:off x="7529147" y="214422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Sleep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6F3D9B-88E8-491A-A1DC-910522EE613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404466" y="440449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40639-41B2-42D3-83C0-C9B6617E4FE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276728" y="440449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77A422-9196-4C4B-B2BB-60EF46C5A4C2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0109727" y="303479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EC6A45-4C3E-4B71-93E3-292C69D83FD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942385" y="292930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97F3106A-424D-4A27-8C21-9646A0745BD2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355623" y="253676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186596F-45FC-43BE-802E-96ADC477D07E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263856" y="473199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F39D74-DC12-4299-992F-F35E4E4FEEC4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940913" y="488284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DC1EF33C-644C-4E64-B9F1-D3C670FC9AC0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397623" y="486764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650D6713-7286-4836-8C6D-EA8B6F30C1A2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820019" y="486764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1F2FC-510B-426C-A993-798F6BFD860E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802434" y="300074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C75D5CC4-D0F7-4252-873C-A7D785B3C697}"/>
                </a:ext>
              </a:extLst>
            </p:cNvPr>
            <p:cNvCxnSpPr>
              <a:cxnSpLocks/>
              <a:stCxn id="5" idx="2"/>
              <a:endCxn id="6" idx="2"/>
            </p:cNvCxnSpPr>
            <p:nvPr/>
          </p:nvCxnSpPr>
          <p:spPr>
            <a:xfrm rot="10800000" flipH="1" flipV="1">
              <a:off x="5345724" y="2537590"/>
              <a:ext cx="17584" cy="1866902"/>
            </a:xfrm>
            <a:prstGeom prst="curvedConnector3">
              <a:avLst>
                <a:gd name="adj1" fmla="val -1300045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9E59EE88-928E-4D85-901D-5AACF1F5D59D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799212" y="207765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63A182-3465-46E4-849B-0756F0DE70FD}"/>
                </a:ext>
              </a:extLst>
            </p:cNvPr>
            <p:cNvSpPr txBox="1"/>
            <p:nvPr/>
          </p:nvSpPr>
          <p:spPr>
            <a:xfrm>
              <a:off x="5248482" y="1814731"/>
              <a:ext cx="56903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3D79B-9B7F-4A27-B4E7-7DF3A6758EDF}"/>
                </a:ext>
              </a:extLst>
            </p:cNvPr>
            <p:cNvSpPr txBox="1"/>
            <p:nvPr/>
          </p:nvSpPr>
          <p:spPr>
            <a:xfrm>
              <a:off x="4741484" y="2368730"/>
              <a:ext cx="549498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0D20E7-C448-4E9B-872A-8A69D7B46EDF}"/>
                </a:ext>
              </a:extLst>
            </p:cNvPr>
            <p:cNvSpPr txBox="1"/>
            <p:nvPr/>
          </p:nvSpPr>
          <p:spPr>
            <a:xfrm>
              <a:off x="5903480" y="3558022"/>
              <a:ext cx="558179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B3B86C-5902-4FA1-B9B8-790909D14C9B}"/>
                </a:ext>
              </a:extLst>
            </p:cNvPr>
            <p:cNvSpPr txBox="1"/>
            <p:nvPr/>
          </p:nvSpPr>
          <p:spPr>
            <a:xfrm>
              <a:off x="6273746" y="3913370"/>
              <a:ext cx="558179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22EF53-AA62-4CBA-AD93-9AF5A86EC61E}"/>
                </a:ext>
              </a:extLst>
            </p:cNvPr>
            <p:cNvSpPr txBox="1"/>
            <p:nvPr/>
          </p:nvSpPr>
          <p:spPr>
            <a:xfrm>
              <a:off x="7953372" y="3539126"/>
              <a:ext cx="56469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8E0B2C-D610-47B7-8CCD-D54400F1E895}"/>
                </a:ext>
              </a:extLst>
            </p:cNvPr>
            <p:cNvSpPr txBox="1"/>
            <p:nvPr/>
          </p:nvSpPr>
          <p:spPr>
            <a:xfrm>
              <a:off x="8381999" y="3980355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114448-30A5-4977-965C-AABDDDA9E4F8}"/>
                </a:ext>
              </a:extLst>
            </p:cNvPr>
            <p:cNvSpPr txBox="1"/>
            <p:nvPr/>
          </p:nvSpPr>
          <p:spPr>
            <a:xfrm>
              <a:off x="10570531" y="3967334"/>
              <a:ext cx="56903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D74DC3-003E-4887-89E4-8F2A5863D46C}"/>
                </a:ext>
              </a:extLst>
            </p:cNvPr>
            <p:cNvSpPr txBox="1"/>
            <p:nvPr/>
          </p:nvSpPr>
          <p:spPr>
            <a:xfrm>
              <a:off x="9157228" y="2213669"/>
              <a:ext cx="549498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BC9209-D460-4716-95E3-760DE5918B4F}"/>
                </a:ext>
              </a:extLst>
            </p:cNvPr>
            <p:cNvSpPr txBox="1"/>
            <p:nvPr/>
          </p:nvSpPr>
          <p:spPr>
            <a:xfrm>
              <a:off x="9236692" y="449831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064B56-E693-411A-96CD-AF19040390E4}"/>
                </a:ext>
              </a:extLst>
            </p:cNvPr>
            <p:cNvSpPr txBox="1"/>
            <p:nvPr/>
          </p:nvSpPr>
          <p:spPr>
            <a:xfrm>
              <a:off x="7491045" y="536580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5723F3-3B2A-4998-A66B-05B055FF48C4}"/>
                </a:ext>
              </a:extLst>
            </p:cNvPr>
            <p:cNvSpPr txBox="1"/>
            <p:nvPr/>
          </p:nvSpPr>
          <p:spPr>
            <a:xfrm>
              <a:off x="8381999" y="628020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964D03-30F2-4E94-A22B-CD9EB98F95A8}"/>
                </a:ext>
              </a:extLst>
            </p:cNvPr>
            <p:cNvSpPr txBox="1"/>
            <p:nvPr/>
          </p:nvSpPr>
          <p:spPr>
            <a:xfrm>
              <a:off x="7005015" y="6264369"/>
              <a:ext cx="56469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0.2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E6EBE0AE-EA81-48AE-974E-D2F0D0067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167756"/>
              </p:ext>
            </p:extLst>
          </p:nvPr>
        </p:nvGraphicFramePr>
        <p:xfrm>
          <a:off x="1120775" y="1825624"/>
          <a:ext cx="5115792" cy="44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74">
                  <a:extLst>
                    <a:ext uri="{9D8B030D-6E8A-4147-A177-3AD203B41FA5}">
                      <a16:colId xmlns:a16="http://schemas.microsoft.com/office/drawing/2014/main" val="2462016214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4065903564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726366583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2013836128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421384260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2163608734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2041479926"/>
                    </a:ext>
                  </a:extLst>
                </a:gridCol>
                <a:gridCol w="639474">
                  <a:extLst>
                    <a:ext uri="{9D8B030D-6E8A-4147-A177-3AD203B41FA5}">
                      <a16:colId xmlns:a16="http://schemas.microsoft.com/office/drawing/2014/main" val="2428970369"/>
                    </a:ext>
                  </a:extLst>
                </a:gridCol>
              </a:tblGrid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Sleep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9894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302467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92513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170830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562482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125090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70063"/>
                  </a:ext>
                </a:extLst>
              </a:tr>
              <a:tr h="5565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425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D9A1BB-27B1-4121-93B8-E2A6C77E28C5}"/>
              </a:ext>
            </a:extLst>
          </p:cNvPr>
          <p:cNvSpPr txBox="1"/>
          <p:nvPr/>
        </p:nvSpPr>
        <p:spPr>
          <a:xfrm>
            <a:off x="517735" y="3605152"/>
            <a:ext cx="461665" cy="5572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9D9C7-3D9C-4DCF-BCAD-D1C572E970C6}"/>
              </a:ext>
            </a:extLst>
          </p:cNvPr>
          <p:cNvSpPr txBox="1"/>
          <p:nvPr/>
        </p:nvSpPr>
        <p:spPr>
          <a:xfrm>
            <a:off x="2945424" y="13829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0852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5A9-4C78-463D-BB45-829C115B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定义奖励值 </a:t>
            </a:r>
            <a:r>
              <a:rPr lang="en-US" altLang="zh-CN" dirty="0"/>
              <a:t>Reward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14E7-981A-4A5C-B80B-8F655AC1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356679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为简单起见，我们在这个例子中给出直观的奖励值 </a:t>
            </a:r>
            <a:r>
              <a:rPr lang="en-US" altLang="zh-CN" sz="2400" dirty="0"/>
              <a:t>Rs</a:t>
            </a:r>
          </a:p>
          <a:p>
            <a:r>
              <a:rPr lang="en-US" altLang="zh-CN" sz="2400" dirty="0"/>
              <a:t>Rs </a:t>
            </a:r>
            <a:r>
              <a:rPr lang="zh-CN" altLang="en-US" sz="2400" dirty="0"/>
              <a:t>是对于状态 </a:t>
            </a:r>
            <a:r>
              <a:rPr lang="en-US" altLang="zh-CN" sz="2400" dirty="0"/>
              <a:t>S </a:t>
            </a:r>
            <a:r>
              <a:rPr lang="zh-CN" altLang="en-US" sz="2400" dirty="0"/>
              <a:t>的奖励值</a:t>
            </a:r>
            <a:endParaRPr lang="en-US" altLang="zh-CN" sz="2400" dirty="0"/>
          </a:p>
          <a:p>
            <a:r>
              <a:rPr lang="zh-CN" altLang="en-US" sz="2400" dirty="0"/>
              <a:t>在复杂的例子中，用奖励函数而非简单的奖励值来体现</a:t>
            </a:r>
            <a:endParaRPr lang="en-US" altLang="zh-CN" sz="2400" dirty="0"/>
          </a:p>
          <a:p>
            <a:pPr lvl="1"/>
            <a:r>
              <a:rPr lang="zh-CN" altLang="en-US" sz="2000" dirty="0"/>
              <a:t>稀疏奖励</a:t>
            </a:r>
            <a:endParaRPr lang="en-US" altLang="zh-CN" sz="2000" dirty="0"/>
          </a:p>
          <a:p>
            <a:pPr lvl="1"/>
            <a:r>
              <a:rPr lang="zh-CN" altLang="en-US" sz="2000" dirty="0"/>
              <a:t>形式化奖励</a:t>
            </a:r>
            <a:endParaRPr lang="en-US" altLang="zh-CN" sz="2000" dirty="0"/>
          </a:p>
          <a:p>
            <a:pPr lvl="1"/>
            <a:r>
              <a:rPr lang="zh-CN" altLang="en-US" sz="2000" dirty="0"/>
              <a:t>分布奖励</a:t>
            </a:r>
            <a:endParaRPr lang="en-US" altLang="zh-CN" sz="2000" dirty="0"/>
          </a:p>
          <a:p>
            <a:pPr lvl="1"/>
            <a:r>
              <a:rPr lang="zh-CN" altLang="en-US" sz="2000" dirty="0"/>
              <a:t>系数变化奖励</a:t>
            </a:r>
            <a:endParaRPr lang="en-US" altLang="zh-CN" sz="2000" dirty="0"/>
          </a:p>
          <a:p>
            <a:pPr lvl="1"/>
            <a:r>
              <a:rPr lang="zh-CN" altLang="en-US" sz="2000" dirty="0"/>
              <a:t>中间难度起点奖励</a:t>
            </a:r>
            <a:endParaRPr lang="en-US" altLang="zh-C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0B84D-672C-40B8-9AB3-70869041DC74}"/>
              </a:ext>
            </a:extLst>
          </p:cNvPr>
          <p:cNvSpPr txBox="1"/>
          <p:nvPr/>
        </p:nvSpPr>
        <p:spPr>
          <a:xfrm>
            <a:off x="4720512" y="26080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391E5B-A337-440E-9BEE-F52756488EBD}"/>
              </a:ext>
            </a:extLst>
          </p:cNvPr>
          <p:cNvGrpSpPr/>
          <p:nvPr/>
        </p:nvGrpSpPr>
        <p:grpSpPr>
          <a:xfrm>
            <a:off x="5497690" y="1488069"/>
            <a:ext cx="5889832" cy="4881714"/>
            <a:chOff x="5028674" y="1611161"/>
            <a:chExt cx="5889832" cy="488171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426DBDC-EF0C-45AD-8805-EEC88F1A93CB}"/>
                </a:ext>
              </a:extLst>
            </p:cNvPr>
            <p:cNvSpPr/>
            <p:nvPr/>
          </p:nvSpPr>
          <p:spPr>
            <a:xfrm>
              <a:off x="5125916" y="187086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Play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E3CC6A-C224-445B-8367-A262BA74CEE6}"/>
                </a:ext>
              </a:extLst>
            </p:cNvPr>
            <p:cNvSpPr/>
            <p:nvPr/>
          </p:nvSpPr>
          <p:spPr>
            <a:xfrm>
              <a:off x="5143500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0038889-65EC-41D7-8832-C6CA4C3D6A50}"/>
                </a:ext>
              </a:extLst>
            </p:cNvPr>
            <p:cNvSpPr/>
            <p:nvPr/>
          </p:nvSpPr>
          <p:spPr>
            <a:xfrm>
              <a:off x="7271238" y="375297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2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F867D6F-2FDA-4159-B647-E99FDC9C79B1}"/>
                </a:ext>
              </a:extLst>
            </p:cNvPr>
            <p:cNvSpPr/>
            <p:nvPr/>
          </p:nvSpPr>
          <p:spPr>
            <a:xfrm>
              <a:off x="9445869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3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AECB33B6-54D5-41E0-8CDF-B2490E5F20F8}"/>
                </a:ext>
              </a:extLst>
            </p:cNvPr>
            <p:cNvSpPr/>
            <p:nvPr/>
          </p:nvSpPr>
          <p:spPr>
            <a:xfrm>
              <a:off x="9433209" y="190492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Pass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ADA2540-E449-48E7-A15F-6FC42864AF16}"/>
                </a:ext>
              </a:extLst>
            </p:cNvPr>
            <p:cNvSpPr/>
            <p:nvPr/>
          </p:nvSpPr>
          <p:spPr>
            <a:xfrm>
              <a:off x="7264395" y="55665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Pub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9CB37-8417-4CC3-97FE-A76341CF0E84}"/>
                </a:ext>
              </a:extLst>
            </p:cNvPr>
            <p:cNvSpPr/>
            <p:nvPr/>
          </p:nvSpPr>
          <p:spPr>
            <a:xfrm>
              <a:off x="7309339" y="194065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Sleep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E14235-54C0-47C2-B5F0-0AFF55AE01AA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184658" y="420092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1677E6-4B39-4CAF-A87A-CBD78F39E48F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056920" y="420092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1A8A65-DEC1-4CFE-9EA6-334993C9B58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9889919" y="283122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4EA99D-4D2B-4702-A65C-FC6108FEF476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722577" y="272573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EE8CEFFA-A200-47E7-A0AC-E24D69327A14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135815" y="233319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914AD6-5F46-4C51-B1CA-9449FD6E5926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044048" y="452842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C76ED3-B6F1-448B-A20E-DDA9B5AA1501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721105" y="467927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83BC238C-809D-4047-AA4F-2B392CCBDCDB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177815" y="466407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85F9D2DC-358C-4E87-9D3A-8E02C55B78BD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600211" y="466407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12F4B2-F3AA-453F-AD50-12C0C8E88E54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582626" y="279717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D1841353-2134-48C0-B5EC-764D35A477AD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rot="5400000">
              <a:off x="4431891" y="3373129"/>
              <a:ext cx="1539403" cy="116183"/>
            </a:xfrm>
            <a:prstGeom prst="curvedConnector4">
              <a:avLst>
                <a:gd name="adj1" fmla="val 30551"/>
                <a:gd name="adj2" fmla="val 29675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C5248AF7-DA1B-4FA4-8B73-079265DF2958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579404" y="187408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E997B5-168B-4D81-9B7C-A1E9DC0D1429}"/>
                </a:ext>
              </a:extLst>
            </p:cNvPr>
            <p:cNvSpPr txBox="1"/>
            <p:nvPr/>
          </p:nvSpPr>
          <p:spPr>
            <a:xfrm>
              <a:off x="5028674" y="161116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4A0434-3E60-408D-AA36-84D26C3AA09B}"/>
                </a:ext>
              </a:extLst>
            </p:cNvPr>
            <p:cNvSpPr txBox="1"/>
            <p:nvPr/>
          </p:nvSpPr>
          <p:spPr>
            <a:xfrm>
              <a:off x="5683672" y="335445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F4C414-C4A4-4447-B966-4BB1F585C2F4}"/>
                </a:ext>
              </a:extLst>
            </p:cNvPr>
            <p:cNvSpPr txBox="1"/>
            <p:nvPr/>
          </p:nvSpPr>
          <p:spPr>
            <a:xfrm>
              <a:off x="6053937" y="37098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4C6D02-8051-4EDB-83DA-4CE37B332A6B}"/>
                </a:ext>
              </a:extLst>
            </p:cNvPr>
            <p:cNvSpPr txBox="1"/>
            <p:nvPr/>
          </p:nvSpPr>
          <p:spPr>
            <a:xfrm>
              <a:off x="7733564" y="333555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BD686-3DC3-41E0-BB47-244A76C9D01B}"/>
                </a:ext>
              </a:extLst>
            </p:cNvPr>
            <p:cNvSpPr txBox="1"/>
            <p:nvPr/>
          </p:nvSpPr>
          <p:spPr>
            <a:xfrm>
              <a:off x="8162191" y="377678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3A35E5-5BB5-4900-8491-6136BD8B4EA0}"/>
                </a:ext>
              </a:extLst>
            </p:cNvPr>
            <p:cNvSpPr txBox="1"/>
            <p:nvPr/>
          </p:nvSpPr>
          <p:spPr>
            <a:xfrm>
              <a:off x="10350723" y="376376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3201B1-1FFD-47B2-9DC2-E9CCB6FC7A9B}"/>
                </a:ext>
              </a:extLst>
            </p:cNvPr>
            <p:cNvSpPr txBox="1"/>
            <p:nvPr/>
          </p:nvSpPr>
          <p:spPr>
            <a:xfrm>
              <a:off x="8937420" y="201009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22CAED-1303-455D-9AA3-5F851D08B7D4}"/>
                </a:ext>
              </a:extLst>
            </p:cNvPr>
            <p:cNvSpPr txBox="1"/>
            <p:nvPr/>
          </p:nvSpPr>
          <p:spPr>
            <a:xfrm>
              <a:off x="9016883" y="429474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577FBA-FC68-407A-81FF-09D45A332D3C}"/>
                </a:ext>
              </a:extLst>
            </p:cNvPr>
            <p:cNvSpPr txBox="1"/>
            <p:nvPr/>
          </p:nvSpPr>
          <p:spPr>
            <a:xfrm>
              <a:off x="7271238" y="51622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3453E4-9827-424B-B874-458A5823DA28}"/>
                </a:ext>
              </a:extLst>
            </p:cNvPr>
            <p:cNvSpPr txBox="1"/>
            <p:nvPr/>
          </p:nvSpPr>
          <p:spPr>
            <a:xfrm>
              <a:off x="8162191" y="60766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C00F8-7099-4F23-A9FE-0CED08D43EB3}"/>
                </a:ext>
              </a:extLst>
            </p:cNvPr>
            <p:cNvSpPr txBox="1"/>
            <p:nvPr/>
          </p:nvSpPr>
          <p:spPr>
            <a:xfrm>
              <a:off x="6785208" y="606079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B41209-DC7A-4D83-B57B-7EC365E4A19B}"/>
                </a:ext>
              </a:extLst>
            </p:cNvPr>
            <p:cNvSpPr txBox="1"/>
            <p:nvPr/>
          </p:nvSpPr>
          <p:spPr>
            <a:xfrm>
              <a:off x="5901224" y="25410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047B20-ED15-44A8-AEE5-F5148B4EB984}"/>
                </a:ext>
              </a:extLst>
            </p:cNvPr>
            <p:cNvSpPr txBox="1"/>
            <p:nvPr/>
          </p:nvSpPr>
          <p:spPr>
            <a:xfrm>
              <a:off x="8023591" y="264893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0293C6-6FB1-4263-B3FF-422AC5312D91}"/>
                </a:ext>
              </a:extLst>
            </p:cNvPr>
            <p:cNvSpPr txBox="1"/>
            <p:nvPr/>
          </p:nvSpPr>
          <p:spPr>
            <a:xfrm>
              <a:off x="5982492" y="441653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CF5E54-383A-41A1-B69D-CDF1E56E9EF3}"/>
                </a:ext>
              </a:extLst>
            </p:cNvPr>
            <p:cNvSpPr txBox="1"/>
            <p:nvPr/>
          </p:nvSpPr>
          <p:spPr>
            <a:xfrm>
              <a:off x="8077888" y="440658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13FDAE-3C5A-40FA-A2DE-7EC7141155BC}"/>
                </a:ext>
              </a:extLst>
            </p:cNvPr>
            <p:cNvSpPr txBox="1"/>
            <p:nvPr/>
          </p:nvSpPr>
          <p:spPr>
            <a:xfrm>
              <a:off x="10283396" y="433857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112DEE-C2CA-48C9-94F2-B9CDCC407C2F}"/>
                </a:ext>
              </a:extLst>
            </p:cNvPr>
            <p:cNvSpPr txBox="1"/>
            <p:nvPr/>
          </p:nvSpPr>
          <p:spPr>
            <a:xfrm>
              <a:off x="10112361" y="264404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R=+10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4200E0-3660-4257-979A-69269B1D0071}"/>
                </a:ext>
              </a:extLst>
            </p:cNvPr>
            <p:cNvSpPr txBox="1"/>
            <p:nvPr/>
          </p:nvSpPr>
          <p:spPr>
            <a:xfrm>
              <a:off x="6767715" y="548080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16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D90-DAA8-46E1-804D-1A473A16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分幕采样 </a:t>
            </a:r>
            <a:r>
              <a:rPr lang="en-US" altLang="zh-CN" dirty="0"/>
              <a:t>Sample Episodes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DCBD-282B-497A-B713-7E5B0A83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50" y="1825625"/>
            <a:ext cx="525813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C1</a:t>
            </a:r>
            <a:r>
              <a:rPr lang="zh-CN" altLang="en-US" dirty="0"/>
              <a:t>为起点，以</a:t>
            </a:r>
            <a:r>
              <a:rPr lang="en-US" altLang="zh-CN" dirty="0"/>
              <a:t>Sleep</a:t>
            </a:r>
            <a:r>
              <a:rPr lang="zh-CN" altLang="en-US" dirty="0"/>
              <a:t>为终点的采样有可能是：</a:t>
            </a:r>
            <a:endParaRPr lang="en-US" altLang="zh-CN" dirty="0"/>
          </a:p>
          <a:p>
            <a:pPr lvl="1"/>
            <a:r>
              <a:rPr lang="en-US" altLang="zh-CN" dirty="0"/>
              <a:t>C1 · C2 · C3 · Pass · Sleep</a:t>
            </a:r>
          </a:p>
          <a:p>
            <a:pPr lvl="1"/>
            <a:r>
              <a:rPr lang="en-US" dirty="0"/>
              <a:t>C1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C1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Sleep</a:t>
            </a:r>
          </a:p>
          <a:p>
            <a:pPr lvl="1"/>
            <a:r>
              <a:rPr lang="en-US" dirty="0"/>
              <a:t>C1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C3 </a:t>
            </a:r>
            <a:r>
              <a:rPr lang="en-US" altLang="zh-CN" dirty="0"/>
              <a:t>·</a:t>
            </a:r>
            <a:r>
              <a:rPr lang="en-US" dirty="0"/>
              <a:t> Pub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C3 </a:t>
            </a:r>
            <a:r>
              <a:rPr lang="en-US" altLang="zh-CN" dirty="0"/>
              <a:t>·</a:t>
            </a:r>
            <a:r>
              <a:rPr lang="en-US" dirty="0"/>
              <a:t> Pass </a:t>
            </a:r>
            <a:r>
              <a:rPr lang="en-US" altLang="zh-CN" dirty="0"/>
              <a:t>·</a:t>
            </a:r>
            <a:r>
              <a:rPr lang="en-US" dirty="0"/>
              <a:t> Sleep</a:t>
            </a:r>
          </a:p>
          <a:p>
            <a:pPr lvl="1"/>
            <a:r>
              <a:rPr lang="en-US" dirty="0"/>
              <a:t>C1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C1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C3 </a:t>
            </a:r>
            <a:r>
              <a:rPr lang="en-US" altLang="zh-CN" dirty="0"/>
              <a:t>·</a:t>
            </a:r>
            <a:r>
              <a:rPr lang="en-US" dirty="0"/>
              <a:t> Pub </a:t>
            </a:r>
            <a:r>
              <a:rPr lang="en-US" altLang="zh-CN" dirty="0"/>
              <a:t>·</a:t>
            </a:r>
            <a:r>
              <a:rPr lang="en-US" dirty="0"/>
              <a:t> C1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Play </a:t>
            </a:r>
            <a:r>
              <a:rPr lang="en-US" altLang="zh-CN" dirty="0"/>
              <a:t>·</a:t>
            </a:r>
            <a:r>
              <a:rPr lang="en-US" dirty="0"/>
              <a:t> C1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C3 </a:t>
            </a:r>
            <a:r>
              <a:rPr lang="en-US" altLang="zh-CN" dirty="0"/>
              <a:t>·</a:t>
            </a:r>
            <a:r>
              <a:rPr lang="en-US" dirty="0"/>
              <a:t> Pub </a:t>
            </a:r>
            <a:r>
              <a:rPr lang="en-US" altLang="zh-CN" dirty="0"/>
              <a:t>·</a:t>
            </a:r>
            <a:r>
              <a:rPr lang="en-US" dirty="0"/>
              <a:t> C2 </a:t>
            </a:r>
            <a:r>
              <a:rPr lang="en-US" altLang="zh-CN" dirty="0"/>
              <a:t>·</a:t>
            </a:r>
            <a:r>
              <a:rPr lang="en-US" dirty="0"/>
              <a:t> Sleep</a:t>
            </a:r>
          </a:p>
          <a:p>
            <a:pPr lvl="1"/>
            <a:r>
              <a:rPr lang="en-US" dirty="0"/>
              <a:t>……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6CF18D-EDE3-4AC4-B0AD-0B88E093C1B5}"/>
              </a:ext>
            </a:extLst>
          </p:cNvPr>
          <p:cNvGrpSpPr/>
          <p:nvPr/>
        </p:nvGrpSpPr>
        <p:grpSpPr>
          <a:xfrm>
            <a:off x="6242538" y="1934309"/>
            <a:ext cx="5583116" cy="4242654"/>
            <a:chOff x="4741484" y="1814731"/>
            <a:chExt cx="6398078" cy="490746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E129A05-4DC3-48D3-B1CC-F991626A9FC3}"/>
                </a:ext>
              </a:extLst>
            </p:cNvPr>
            <p:cNvSpPr/>
            <p:nvPr/>
          </p:nvSpPr>
          <p:spPr>
            <a:xfrm>
              <a:off x="5345724" y="207443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Play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A1373E2-8E84-4844-BDEF-210B5A68D2DF}"/>
                </a:ext>
              </a:extLst>
            </p:cNvPr>
            <p:cNvSpPr/>
            <p:nvPr/>
          </p:nvSpPr>
          <p:spPr>
            <a:xfrm>
              <a:off x="5363308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1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5C3AF44-FACE-4292-B97E-344CF67A246B}"/>
                </a:ext>
              </a:extLst>
            </p:cNvPr>
            <p:cNvSpPr/>
            <p:nvPr/>
          </p:nvSpPr>
          <p:spPr>
            <a:xfrm>
              <a:off x="7491046" y="395654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2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8A12F4E-4EC0-446A-99D0-5FADE6133F58}"/>
                </a:ext>
              </a:extLst>
            </p:cNvPr>
            <p:cNvSpPr/>
            <p:nvPr/>
          </p:nvSpPr>
          <p:spPr>
            <a:xfrm>
              <a:off x="9665677" y="39413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Class 3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9EF3B6C-73CC-4F0F-89B5-84ED8C1DC420}"/>
                </a:ext>
              </a:extLst>
            </p:cNvPr>
            <p:cNvSpPr/>
            <p:nvPr/>
          </p:nvSpPr>
          <p:spPr>
            <a:xfrm>
              <a:off x="9653017" y="210849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53CA5D0-E778-4944-A4AD-E8CA4576ED96}"/>
                </a:ext>
              </a:extLst>
            </p:cNvPr>
            <p:cNvSpPr/>
            <p:nvPr/>
          </p:nvSpPr>
          <p:spPr>
            <a:xfrm>
              <a:off x="7484203" y="577013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F019D8-2D5E-4D3F-93B5-B8F96B0FBF15}"/>
                </a:ext>
              </a:extLst>
            </p:cNvPr>
            <p:cNvSpPr/>
            <p:nvPr/>
          </p:nvSpPr>
          <p:spPr>
            <a:xfrm>
              <a:off x="7529147" y="214422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Sleep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6F3D9B-88E8-491A-A1DC-910522EE613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404466" y="440449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40639-41B2-42D3-83C0-C9B6617E4FE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276728" y="440449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77A422-9196-4C4B-B2BB-60EF46C5A4C2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0109727" y="303479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EC6A45-4C3E-4B71-93E3-292C69D83FD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942385" y="292930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97F3106A-424D-4A27-8C21-9646A0745BD2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355623" y="253676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186596F-45FC-43BE-802E-96ADC477D07E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263856" y="473199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F39D74-DC12-4299-992F-F35E4E4FEEC4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940913" y="488284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DC1EF33C-644C-4E64-B9F1-D3C670FC9AC0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397623" y="486764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650D6713-7286-4836-8C6D-EA8B6F30C1A2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820019" y="486764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1F2FC-510B-426C-A993-798F6BFD860E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802434" y="300074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C75D5CC4-D0F7-4252-873C-A7D785B3C697}"/>
                </a:ext>
              </a:extLst>
            </p:cNvPr>
            <p:cNvCxnSpPr>
              <a:cxnSpLocks/>
              <a:stCxn id="5" idx="2"/>
              <a:endCxn id="6" idx="2"/>
            </p:cNvCxnSpPr>
            <p:nvPr/>
          </p:nvCxnSpPr>
          <p:spPr>
            <a:xfrm rot="10800000" flipH="1" flipV="1">
              <a:off x="5345724" y="2537590"/>
              <a:ext cx="17584" cy="1866902"/>
            </a:xfrm>
            <a:prstGeom prst="curvedConnector3">
              <a:avLst>
                <a:gd name="adj1" fmla="val -1300045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9E59EE88-928E-4D85-901D-5AACF1F5D59D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799212" y="207765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63A182-3465-46E4-849B-0756F0DE70FD}"/>
                </a:ext>
              </a:extLst>
            </p:cNvPr>
            <p:cNvSpPr txBox="1"/>
            <p:nvPr/>
          </p:nvSpPr>
          <p:spPr>
            <a:xfrm>
              <a:off x="5248482" y="1814731"/>
              <a:ext cx="56903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3D79B-9B7F-4A27-B4E7-7DF3A6758EDF}"/>
                </a:ext>
              </a:extLst>
            </p:cNvPr>
            <p:cNvSpPr txBox="1"/>
            <p:nvPr/>
          </p:nvSpPr>
          <p:spPr>
            <a:xfrm>
              <a:off x="4741484" y="2368730"/>
              <a:ext cx="549498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0D20E7-C448-4E9B-872A-8A69D7B46EDF}"/>
                </a:ext>
              </a:extLst>
            </p:cNvPr>
            <p:cNvSpPr txBox="1"/>
            <p:nvPr/>
          </p:nvSpPr>
          <p:spPr>
            <a:xfrm>
              <a:off x="5903480" y="3558022"/>
              <a:ext cx="558179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B3B86C-5902-4FA1-B9B8-790909D14C9B}"/>
                </a:ext>
              </a:extLst>
            </p:cNvPr>
            <p:cNvSpPr txBox="1"/>
            <p:nvPr/>
          </p:nvSpPr>
          <p:spPr>
            <a:xfrm>
              <a:off x="6273746" y="3913370"/>
              <a:ext cx="558179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22EF53-AA62-4CBA-AD93-9AF5A86EC61E}"/>
                </a:ext>
              </a:extLst>
            </p:cNvPr>
            <p:cNvSpPr txBox="1"/>
            <p:nvPr/>
          </p:nvSpPr>
          <p:spPr>
            <a:xfrm>
              <a:off x="7953372" y="3539126"/>
              <a:ext cx="56469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8E0B2C-D610-47B7-8CCD-D54400F1E895}"/>
                </a:ext>
              </a:extLst>
            </p:cNvPr>
            <p:cNvSpPr txBox="1"/>
            <p:nvPr/>
          </p:nvSpPr>
          <p:spPr>
            <a:xfrm>
              <a:off x="8381999" y="3980355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114448-30A5-4977-965C-AABDDDA9E4F8}"/>
                </a:ext>
              </a:extLst>
            </p:cNvPr>
            <p:cNvSpPr txBox="1"/>
            <p:nvPr/>
          </p:nvSpPr>
          <p:spPr>
            <a:xfrm>
              <a:off x="10570531" y="3967334"/>
              <a:ext cx="56903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D74DC3-003E-4887-89E4-8F2A5863D46C}"/>
                </a:ext>
              </a:extLst>
            </p:cNvPr>
            <p:cNvSpPr txBox="1"/>
            <p:nvPr/>
          </p:nvSpPr>
          <p:spPr>
            <a:xfrm>
              <a:off x="9157228" y="2213669"/>
              <a:ext cx="549498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BC9209-D460-4716-95E3-760DE5918B4F}"/>
                </a:ext>
              </a:extLst>
            </p:cNvPr>
            <p:cNvSpPr txBox="1"/>
            <p:nvPr/>
          </p:nvSpPr>
          <p:spPr>
            <a:xfrm>
              <a:off x="9236692" y="449831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064B56-E693-411A-96CD-AF19040390E4}"/>
                </a:ext>
              </a:extLst>
            </p:cNvPr>
            <p:cNvSpPr txBox="1"/>
            <p:nvPr/>
          </p:nvSpPr>
          <p:spPr>
            <a:xfrm>
              <a:off x="7491045" y="536580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5723F3-3B2A-4998-A66B-05B055FF48C4}"/>
                </a:ext>
              </a:extLst>
            </p:cNvPr>
            <p:cNvSpPr txBox="1"/>
            <p:nvPr/>
          </p:nvSpPr>
          <p:spPr>
            <a:xfrm>
              <a:off x="8381999" y="6280203"/>
              <a:ext cx="566860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964D03-30F2-4E94-A22B-CD9EB98F95A8}"/>
                </a:ext>
              </a:extLst>
            </p:cNvPr>
            <p:cNvSpPr txBox="1"/>
            <p:nvPr/>
          </p:nvSpPr>
          <p:spPr>
            <a:xfrm>
              <a:off x="7005015" y="6264369"/>
              <a:ext cx="564691" cy="44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4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F4FA5D-E7E1-402A-8EE3-8E4B011063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定义回报 </a:t>
                </a:r>
                <a:r>
                  <a:rPr lang="en-US" altLang="zh-CN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G </a:t>
                </a:r>
                <a:r>
                  <a:rPr lang="zh-CN" altLang="en-US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与折扣系数</a:t>
                </a:r>
                <a14:m>
                  <m:oMath xmlns:m="http://schemas.openxmlformats.org/officeDocument/2006/math">
                    <m:r>
                      <a:rPr lang="en-US" altLang="zh-CN" sz="4800" b="0" i="0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</a:t>
                </a:r>
                <a:endParaRPr lang="en-US" dirty="0">
                  <a:gradFill flip="none" rotWithShape="1">
                    <a:gsLst>
                      <a:gs pos="28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F4FA5D-E7E1-402A-8EE3-8E4B01106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0C342B5-5573-4290-AA7D-E197BF45A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27" y="2244436"/>
            <a:ext cx="4613762" cy="3215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3AA0-A7B4-4CF2-903A-AD92F63D5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在循环马尔可夫过程中，避免无穷的奖励</a:t>
                </a:r>
                <a:endParaRPr lang="en-US" altLang="zh-CN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智能体希望尽快得到即时奖励</a:t>
                </a:r>
                <a:endParaRPr lang="en-US" altLang="zh-CN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引入折扣系数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，使得即时奖励比未来（延迟）的奖励会获得更多的收益</a:t>
                </a:r>
                <a:endParaRPr lang="en-US" altLang="zh-CN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把未来的不确定性表示出来</a:t>
                </a:r>
                <a:endParaRPr lang="en-US" altLang="zh-CN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当关注即时奖励时，可以设置</a:t>
                </a:r>
                <a14:m>
                  <m:oMath xmlns:m="http://schemas.openxmlformats.org/officeDocument/2006/math">
                    <m:r>
                      <a:rPr lang="zh-CN" altLang="en-US" sz="240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4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当更关注未来的奖励时，可以设置</a:t>
                </a:r>
                <a14:m>
                  <m:oMath xmlns:m="http://schemas.openxmlformats.org/officeDocument/2006/math">
                    <m:r>
                      <a:rPr lang="zh-CN" altLang="en-US" sz="240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3AA0-A7B4-4CF2-903A-AD92F63D5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80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A772-EF0B-492F-83E3-F1CEE6D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计算回报值 </a:t>
            </a:r>
            <a:r>
              <a:rPr lang="en-US" altLang="zh-CN" dirty="0"/>
              <a:t>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6685A-AC6B-46D7-B8CE-86C47EF1D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C1 · C2 · C3 · Pass · Sleep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=1,    G = (-2)+(-2)+(-2)+(+10)+0 = 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=0.5, G = (-2) + (-2)/2 + (-2)/4 + (+10)/8 + 0/16 = -2.25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=0,    G = (-2)</a:t>
                </a:r>
                <a:endParaRPr lang="en-US" dirty="0"/>
              </a:p>
              <a:p>
                <a:r>
                  <a:rPr lang="en-US" dirty="0"/>
                  <a:t>C1 </a:t>
                </a:r>
                <a:r>
                  <a:rPr lang="en-US" altLang="zh-CN" dirty="0"/>
                  <a:t>·</a:t>
                </a:r>
                <a:r>
                  <a:rPr lang="en-US" dirty="0"/>
                  <a:t> Play </a:t>
                </a:r>
                <a:r>
                  <a:rPr lang="en-US" altLang="zh-CN" dirty="0"/>
                  <a:t>·</a:t>
                </a:r>
                <a:r>
                  <a:rPr lang="en-US" dirty="0"/>
                  <a:t> Play </a:t>
                </a:r>
                <a:r>
                  <a:rPr lang="en-US" altLang="zh-CN" dirty="0"/>
                  <a:t>·</a:t>
                </a:r>
                <a:r>
                  <a:rPr lang="en-US" dirty="0"/>
                  <a:t> C1 </a:t>
                </a:r>
                <a:r>
                  <a:rPr lang="en-US" altLang="zh-CN" dirty="0"/>
                  <a:t>·</a:t>
                </a:r>
                <a:r>
                  <a:rPr lang="en-US" dirty="0"/>
                  <a:t> C2 </a:t>
                </a:r>
                <a:r>
                  <a:rPr lang="en-US" altLang="zh-CN" dirty="0"/>
                  <a:t>·</a:t>
                </a:r>
                <a:r>
                  <a:rPr lang="en-US" dirty="0"/>
                  <a:t> Sleep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=1,     G = (-2)+(-1)+(-1)+(-2)+(-2)+0 = -8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=0.5, G = (-2) + (-1)/2 + (-1)/4 + (-2)/8 + (-2)/16 + 0/32 = -3.125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=0,    G = (-2)</a:t>
                </a:r>
                <a:endParaRPr lang="en-US" dirty="0"/>
              </a:p>
              <a:p>
                <a:r>
                  <a:rPr lang="en-US" dirty="0"/>
                  <a:t>C1 </a:t>
                </a:r>
                <a:r>
                  <a:rPr lang="en-US" altLang="zh-CN" dirty="0"/>
                  <a:t>·</a:t>
                </a:r>
                <a:r>
                  <a:rPr lang="en-US" dirty="0"/>
                  <a:t> C2 </a:t>
                </a:r>
                <a:r>
                  <a:rPr lang="en-US" altLang="zh-CN" dirty="0"/>
                  <a:t>·</a:t>
                </a:r>
                <a:r>
                  <a:rPr lang="en-US" dirty="0"/>
                  <a:t> C3 </a:t>
                </a:r>
                <a:r>
                  <a:rPr lang="en-US" altLang="zh-CN" dirty="0"/>
                  <a:t>·</a:t>
                </a:r>
                <a:r>
                  <a:rPr lang="en-US" dirty="0"/>
                  <a:t> Pub </a:t>
                </a:r>
                <a:r>
                  <a:rPr lang="en-US" altLang="zh-CN" dirty="0"/>
                  <a:t>·</a:t>
                </a:r>
                <a:r>
                  <a:rPr lang="en-US" dirty="0"/>
                  <a:t> C2 </a:t>
                </a:r>
                <a:r>
                  <a:rPr lang="en-US" altLang="zh-CN" dirty="0"/>
                  <a:t>·</a:t>
                </a:r>
                <a:r>
                  <a:rPr lang="en-US" dirty="0"/>
                  <a:t> C3 </a:t>
                </a:r>
                <a:r>
                  <a:rPr lang="en-US" altLang="zh-CN" dirty="0"/>
                  <a:t>·</a:t>
                </a:r>
                <a:r>
                  <a:rPr lang="en-US" dirty="0"/>
                  <a:t> Pass </a:t>
                </a:r>
                <a:r>
                  <a:rPr lang="en-US" altLang="zh-CN" dirty="0"/>
                  <a:t>·</a:t>
                </a:r>
                <a:r>
                  <a:rPr lang="en-US" dirty="0"/>
                  <a:t> Sleep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=1,     </a:t>
                </a:r>
                <a:r>
                  <a:rPr lang="en-US" dirty="0"/>
                  <a:t>G = </a:t>
                </a:r>
                <a:r>
                  <a:rPr lang="en-US" altLang="zh-CN" dirty="0"/>
                  <a:t>(-2)+(-2)+(-2)+(+1)+(-2)+(-2)+(+10)+0 =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=0.5, </a:t>
                </a:r>
                <a:r>
                  <a:rPr lang="en-US" dirty="0"/>
                  <a:t>G = </a:t>
                </a:r>
                <a:r>
                  <a:rPr lang="en-US" altLang="zh-CN" dirty="0"/>
                  <a:t>(-2) + (-2)/2 + (-2)/4 + 1/8 + (-2)/16 + (-2)/32 + 10/64 + 0/128 = -3.41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4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=0,    G = (-2)</a:t>
                </a:r>
              </a:p>
              <a:p>
                <a:r>
                  <a:rPr lang="zh-CN" altLang="en-US" dirty="0"/>
                  <a:t>不同的分幕路径采样得到的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值不同，如何理解？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6685A-AC6B-46D7-B8CE-86C47EF1D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9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1B5A3-16B3-4570-B972-C03CAE0B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477370"/>
            <a:ext cx="10515600" cy="1409802"/>
          </a:xfrm>
        </p:spPr>
        <p:txBody>
          <a:bodyPr/>
          <a:lstStyle/>
          <a:p>
            <a:pPr algn="ctr"/>
            <a:r>
              <a:rPr lang="zh-CN" altLang="en-US" dirty="0"/>
              <a:t>有限马尔可夫决策过程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4A38AB-7DC4-4A5B-A5E7-8ECC71E7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615" y="3117315"/>
            <a:ext cx="10514012" cy="114064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Markov Decision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34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EAFD-CA6D-4E84-B060-FA40D47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价值函数 </a:t>
            </a:r>
            <a:r>
              <a:rPr lang="en-US" altLang="zh-CN" dirty="0"/>
              <a:t>State 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8BD07-B348-4F54-8579-BA16F7102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关于状态的函数</a:t>
                </a:r>
                <a:endParaRPr lang="en-US" altLang="zh-CN" dirty="0"/>
              </a:p>
              <a:p>
                <a:r>
                  <a:rPr lang="zh-CN" altLang="en-US" dirty="0"/>
                  <a:t>用来评估当前智能体在给定状态下的好坏（用数值表示）</a:t>
                </a:r>
                <a:endParaRPr lang="en-US" altLang="zh-CN" dirty="0"/>
              </a:p>
              <a:p>
                <a:r>
                  <a:rPr lang="zh-CN" altLang="en-US" dirty="0"/>
                  <a:t>定义为回报的期望值（未来预期的收益）</a:t>
                </a:r>
                <a:endParaRPr lang="en-US" altLang="zh-CN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举例（</a:t>
                </a:r>
                <a:r>
                  <a:rPr lang="en-US" altLang="zh-CN" dirty="0"/>
                  <a:t>from previous Page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时：    </a:t>
                </a:r>
                <a:r>
                  <a:rPr lang="en-US" dirty="0"/>
                  <a:t>v(s=c1) = [6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(-8) + 1] / 3 = -0.33</a:t>
                </a:r>
                <a:endParaRPr lang="en-US" altLang="zh-CN" i="1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=0.5</a:t>
                </a:r>
                <a:r>
                  <a:rPr lang="zh-CN" altLang="en-US" dirty="0"/>
                  <a:t>时：</a:t>
                </a:r>
                <a:r>
                  <a:rPr lang="en-US" dirty="0"/>
                  <a:t>v(s=c1) = [(-2.25)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(-3.125) + (-3.41)] / 3 = -2.93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时：    </a:t>
                </a:r>
                <a:r>
                  <a:rPr lang="en-US" dirty="0"/>
                  <a:t>v(s=c1) = [(-2)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(-2) + (-2)] / 3 = -2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8BD07-B348-4F54-8579-BA16F7102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B98FD43-11BE-42B0-BE2B-4C0C750B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81" y="3367269"/>
            <a:ext cx="7970788" cy="10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250656-D651-4419-9E8C-6FE866E1C0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1" y="365125"/>
                <a:ext cx="3435625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400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400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为</a:t>
                </a:r>
                <a:r>
                  <a:rPr lang="en-US" altLang="zh-CN" sz="400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0</a:t>
                </a:r>
                <a:r>
                  <a:rPr lang="zh-CN" altLang="en-US" sz="400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时</a:t>
                </a:r>
                <a:endParaRPr lang="en-US" sz="4000">
                  <a:gradFill flip="none" rotWithShape="1">
                    <a:gsLst>
                      <a:gs pos="28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250656-D651-4419-9E8C-6FE866E1C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1" y="365125"/>
                <a:ext cx="3435625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4CDC-19E8-431C-9E08-759697C9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状态的价值函数值就等于它的收益值</a:t>
            </a:r>
            <a:endParaRPr lang="en-US" altLang="zh-CN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altLang="zh-CN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   V(s) = Rs</a:t>
            </a:r>
          </a:p>
          <a:p>
            <a:r>
              <a:rPr lang="zh-CN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即“即时收益”</a:t>
            </a:r>
            <a:endParaRPr lang="en-US" sz="200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E5617C-939F-475E-BDD5-22B082A61C42}"/>
              </a:ext>
            </a:extLst>
          </p:cNvPr>
          <p:cNvGrpSpPr/>
          <p:nvPr/>
        </p:nvGrpSpPr>
        <p:grpSpPr>
          <a:xfrm>
            <a:off x="5274541" y="943050"/>
            <a:ext cx="6314488" cy="4971901"/>
            <a:chOff x="4718558" y="1611161"/>
            <a:chExt cx="6199948" cy="488171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D8AB79D-37C9-484C-AE95-853C44EE8BC7}"/>
                </a:ext>
              </a:extLst>
            </p:cNvPr>
            <p:cNvSpPr/>
            <p:nvPr/>
          </p:nvSpPr>
          <p:spPr>
            <a:xfrm>
              <a:off x="5125916" y="187086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Play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(-1)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BC530F9-674F-41C3-B85E-C4F6ADF51C2A}"/>
                </a:ext>
              </a:extLst>
            </p:cNvPr>
            <p:cNvSpPr/>
            <p:nvPr/>
          </p:nvSpPr>
          <p:spPr>
            <a:xfrm>
              <a:off x="5143500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C1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(-2)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0A972B1-8E22-4686-BB85-774BDBF7D8D4}"/>
                </a:ext>
              </a:extLst>
            </p:cNvPr>
            <p:cNvSpPr/>
            <p:nvPr/>
          </p:nvSpPr>
          <p:spPr>
            <a:xfrm>
              <a:off x="7271238" y="375297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C2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(-2)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143533BC-632F-4530-84BF-77080974FAF9}"/>
                </a:ext>
              </a:extLst>
            </p:cNvPr>
            <p:cNvSpPr/>
            <p:nvPr/>
          </p:nvSpPr>
          <p:spPr>
            <a:xfrm>
              <a:off x="9445869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C3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(-2)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8B71C3BD-2500-4F43-A723-DF4F7749AADE}"/>
                </a:ext>
              </a:extLst>
            </p:cNvPr>
            <p:cNvSpPr/>
            <p:nvPr/>
          </p:nvSpPr>
          <p:spPr>
            <a:xfrm>
              <a:off x="9433209" y="190492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Pass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(+10)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8BF397A0-C0BF-4A1D-A0D5-CF69A698CD07}"/>
                </a:ext>
              </a:extLst>
            </p:cNvPr>
            <p:cNvSpPr/>
            <p:nvPr/>
          </p:nvSpPr>
          <p:spPr>
            <a:xfrm>
              <a:off x="7264395" y="55665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Pub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(+1)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ED66F2-47B0-47B8-9E78-B25C6B9349B2}"/>
                </a:ext>
              </a:extLst>
            </p:cNvPr>
            <p:cNvSpPr/>
            <p:nvPr/>
          </p:nvSpPr>
          <p:spPr>
            <a:xfrm>
              <a:off x="7309339" y="194065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Sleep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(0)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651CEA-4D70-446D-82AF-8AD8A665284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184658" y="420092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308B72-B396-4B4F-94D8-4919D40906B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056920" y="420092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FCDBD9-AE3B-433F-B328-8CF333E8CE01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9889919" y="283122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5AF8EA-2AA8-4C3D-AA39-0A51A0232029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722577" y="272573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D2FFF866-49B2-488F-A8B9-C87BEBDD4AE2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135815" y="233319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2B5998-638A-4606-B943-5FD11762F51E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044048" y="452842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4C582D-956E-4506-B8AF-4C7047A9098C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721105" y="467927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399ED1B9-C579-44FA-9CB6-43588C06A153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177815" y="466407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F0536791-1661-4EDA-BBED-02FDDA5FC8CC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600211" y="466407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A6B5A2-ECDB-496A-A717-64CE45E76A0A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582626" y="279717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AEEB89EA-4CD5-4E7E-873F-B9889ED5BA26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rot="5400000">
              <a:off x="4431891" y="3373129"/>
              <a:ext cx="1539403" cy="116183"/>
            </a:xfrm>
            <a:prstGeom prst="curvedConnector4">
              <a:avLst>
                <a:gd name="adj1" fmla="val 30551"/>
                <a:gd name="adj2" fmla="val 29675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29F5F798-913E-48A0-AEAB-A556314189A0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579404" y="187408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7A1A52-5C3B-486D-AA9B-88DE8C779C7B}"/>
                </a:ext>
              </a:extLst>
            </p:cNvPr>
            <p:cNvSpPr txBox="1"/>
            <p:nvPr/>
          </p:nvSpPr>
          <p:spPr>
            <a:xfrm>
              <a:off x="5028674" y="161116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7351BB-97C7-4793-B8E0-72C979A85331}"/>
                </a:ext>
              </a:extLst>
            </p:cNvPr>
            <p:cNvSpPr txBox="1"/>
            <p:nvPr/>
          </p:nvSpPr>
          <p:spPr>
            <a:xfrm>
              <a:off x="5683672" y="335445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C96AC-448A-4AFD-90BA-5310EADBE219}"/>
                </a:ext>
              </a:extLst>
            </p:cNvPr>
            <p:cNvSpPr txBox="1"/>
            <p:nvPr/>
          </p:nvSpPr>
          <p:spPr>
            <a:xfrm>
              <a:off x="6053937" y="37098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6B60DB-854C-4BCE-A43F-254DC7B85B76}"/>
                </a:ext>
              </a:extLst>
            </p:cNvPr>
            <p:cNvSpPr txBox="1"/>
            <p:nvPr/>
          </p:nvSpPr>
          <p:spPr>
            <a:xfrm>
              <a:off x="7733564" y="333555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9ADF00-B0A1-4DF0-AF3F-93398B57BEBF}"/>
                </a:ext>
              </a:extLst>
            </p:cNvPr>
            <p:cNvSpPr txBox="1"/>
            <p:nvPr/>
          </p:nvSpPr>
          <p:spPr>
            <a:xfrm>
              <a:off x="8162191" y="377678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BE5CBA-6AA7-44B6-BF1B-11A94C4D5750}"/>
                </a:ext>
              </a:extLst>
            </p:cNvPr>
            <p:cNvSpPr txBox="1"/>
            <p:nvPr/>
          </p:nvSpPr>
          <p:spPr>
            <a:xfrm>
              <a:off x="10350723" y="376376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ED4C81-88BD-4062-9B99-E80D26916B38}"/>
                </a:ext>
              </a:extLst>
            </p:cNvPr>
            <p:cNvSpPr txBox="1"/>
            <p:nvPr/>
          </p:nvSpPr>
          <p:spPr>
            <a:xfrm>
              <a:off x="8937420" y="201009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1.0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5D77E5-533D-4BC6-B83A-CB0DF90E4B8A}"/>
                </a:ext>
              </a:extLst>
            </p:cNvPr>
            <p:cNvSpPr txBox="1"/>
            <p:nvPr/>
          </p:nvSpPr>
          <p:spPr>
            <a:xfrm>
              <a:off x="9016883" y="429474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C91D51-8FF9-4EEC-AC66-E52CE360F205}"/>
                </a:ext>
              </a:extLst>
            </p:cNvPr>
            <p:cNvSpPr txBox="1"/>
            <p:nvPr/>
          </p:nvSpPr>
          <p:spPr>
            <a:xfrm>
              <a:off x="7271238" y="51622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3A751F-91D2-46A5-8D16-83EFBB02FD55}"/>
                </a:ext>
              </a:extLst>
            </p:cNvPr>
            <p:cNvSpPr txBox="1"/>
            <p:nvPr/>
          </p:nvSpPr>
          <p:spPr>
            <a:xfrm>
              <a:off x="8162191" y="60766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ACEAC5-F61B-42A6-9A62-2D105C3CB023}"/>
                </a:ext>
              </a:extLst>
            </p:cNvPr>
            <p:cNvSpPr txBox="1"/>
            <p:nvPr/>
          </p:nvSpPr>
          <p:spPr>
            <a:xfrm>
              <a:off x="6785208" y="606079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8E1D1A-97EC-485A-B5C7-D92171641DED}"/>
                </a:ext>
              </a:extLst>
            </p:cNvPr>
            <p:cNvSpPr txBox="1"/>
            <p:nvPr/>
          </p:nvSpPr>
          <p:spPr>
            <a:xfrm>
              <a:off x="5901224" y="25410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FDEF21-29F7-4F3B-A2D1-3D8CCCD9ED74}"/>
                </a:ext>
              </a:extLst>
            </p:cNvPr>
            <p:cNvSpPr txBox="1"/>
            <p:nvPr/>
          </p:nvSpPr>
          <p:spPr>
            <a:xfrm>
              <a:off x="8023591" y="264893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R=0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87296A-9813-4EDE-8958-712A26226FE2}"/>
                </a:ext>
              </a:extLst>
            </p:cNvPr>
            <p:cNvSpPr txBox="1"/>
            <p:nvPr/>
          </p:nvSpPr>
          <p:spPr>
            <a:xfrm>
              <a:off x="5982492" y="441653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54A56F-06E6-42A1-81C7-3FEABE889418}"/>
                </a:ext>
              </a:extLst>
            </p:cNvPr>
            <p:cNvSpPr txBox="1"/>
            <p:nvPr/>
          </p:nvSpPr>
          <p:spPr>
            <a:xfrm>
              <a:off x="8077888" y="440658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C6065E-984E-4586-BDCB-F214E9546C5F}"/>
                </a:ext>
              </a:extLst>
            </p:cNvPr>
            <p:cNvSpPr txBox="1"/>
            <p:nvPr/>
          </p:nvSpPr>
          <p:spPr>
            <a:xfrm>
              <a:off x="10283396" y="433857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E3C2A4-AA46-4E98-A598-C13783242E6B}"/>
                </a:ext>
              </a:extLst>
            </p:cNvPr>
            <p:cNvSpPr txBox="1"/>
            <p:nvPr/>
          </p:nvSpPr>
          <p:spPr>
            <a:xfrm>
              <a:off x="10112361" y="264404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R=+10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6A1E05-B6D4-43A4-8B24-4A8895E4D7FB}"/>
                </a:ext>
              </a:extLst>
            </p:cNvPr>
            <p:cNvSpPr txBox="1"/>
            <p:nvPr/>
          </p:nvSpPr>
          <p:spPr>
            <a:xfrm>
              <a:off x="6767715" y="548080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R=+1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8B9064-BB38-4DF9-B064-83BAD2421460}"/>
                </a:ext>
              </a:extLst>
            </p:cNvPr>
            <p:cNvSpPr txBox="1"/>
            <p:nvPr/>
          </p:nvSpPr>
          <p:spPr>
            <a:xfrm>
              <a:off x="4718558" y="270278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3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0584AD-C247-4787-94BC-A9DBC7C629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0584AD-C247-4787-94BC-A9DBC7C62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937F1-E27B-4A01-ADBD-1ACA6F65B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71500" indent="-571500">
                  <a:buFont typeface="+mj-lt"/>
                  <a:buAutoNum type="romanUcPeriod"/>
                </a:pPr>
                <a:r>
                  <a:rPr lang="zh-CN" altLang="en-US" dirty="0"/>
                  <a:t>给定重复分幕数</a:t>
                </a: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/>
                  <a:t>给定初始状态</a:t>
                </a:r>
                <a:r>
                  <a:rPr lang="en-US" altLang="zh-CN" dirty="0"/>
                  <a:t>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/>
                  <a:t>初始化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dirty="0"/>
                  <a:t>对一个分幕</a:t>
                </a:r>
                <a:endParaRPr lang="en-US" altLang="zh-CN" dirty="0"/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lang="zh-CN" altLang="en-US" dirty="0"/>
                  <a:t>按转移概率从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获得下一个状态</a:t>
                </a:r>
                <a:r>
                  <a:rPr lang="en-US" altLang="zh-CN" dirty="0"/>
                  <a:t>S’</a:t>
                </a:r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lang="zh-CN" altLang="en-US" dirty="0"/>
                  <a:t>得到 </a:t>
                </a:r>
                <a:r>
                  <a:rPr lang="en-US" altLang="zh-CN" dirty="0"/>
                  <a:t>Reward </a:t>
                </a:r>
                <a:r>
                  <a:rPr lang="zh-CN" altLang="en-US" dirty="0"/>
                  <a:t>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lang="zh-CN" altLang="en-US" dirty="0"/>
                  <a:t>乘以折扣系数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zh-CN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gradFill>
                              <a:gsLst>
                                <a:gs pos="34000">
                                  <a:srgbClr val="EDEDED"/>
                                </a:gs>
                                <a:gs pos="0">
                                  <a:srgbClr val="BFBFB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4800000" scaled="0"/>
                            </a:gra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lang="zh-CN" altLang="en-US" dirty="0"/>
                  <a:t>如果 </a:t>
                </a:r>
                <a:r>
                  <a:rPr lang="en-US" altLang="zh-CN" dirty="0"/>
                  <a:t>S’ </a:t>
                </a:r>
                <a:r>
                  <a:rPr lang="zh-CN" altLang="en-US" dirty="0"/>
                  <a:t>是分幕结束状态，退出</a:t>
                </a:r>
                <a:endParaRPr lang="en-US" altLang="zh-CN" dirty="0"/>
              </a:p>
              <a:p>
                <a:pPr marL="1428750" lvl="2" indent="-514350">
                  <a:buFont typeface="+mj-lt"/>
                  <a:buAutoNum type="arabicParenR"/>
                </a:pPr>
                <a:r>
                  <a:rPr lang="zh-CN" altLang="en-US" dirty="0"/>
                  <a:t>否则，令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zh-CN" altLang="en-US" dirty="0"/>
                  <a:t>，到 </a:t>
                </a:r>
                <a:r>
                  <a:rPr lang="en-US" altLang="zh-CN" dirty="0"/>
                  <a:t>1)</a:t>
                </a:r>
              </a:p>
              <a:p>
                <a:pPr lvl="1"/>
                <a:r>
                  <a:rPr lang="zh-CN" altLang="en-US" dirty="0"/>
                  <a:t>返回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zh-CN" altLang="en-US" dirty="0"/>
                  <a:t>计算所有分幕的平均值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（近似期望值）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937F1-E27B-4A01-ADBD-1ACA6F65B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14A2F6C-DBA7-4647-9832-D9317EBE7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32" y="673546"/>
            <a:ext cx="5368946" cy="55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7E2D98-13D0-46DE-8419-4CF9014CC9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1" y="365125"/>
                <a:ext cx="3435625" cy="1325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400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4000" b="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4000" dirty="0">
                    <a:gradFill flip="none" rotWithShape="1">
                      <a:gsLst>
                        <a:gs pos="28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  <a:tileRect/>
                    </a:gradFill>
                  </a:rPr>
                  <a:t>时</a:t>
                </a:r>
                <a:endParaRPr lang="en-US" sz="4000" dirty="0">
                  <a:gradFill flip="none" rotWithShape="1">
                    <a:gsLst>
                      <a:gs pos="28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7E2D98-13D0-46DE-8419-4CF9014CC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1" y="365125"/>
                <a:ext cx="3435625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AA9BC-4ACC-4B08-A876-A0873DAB9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时如何？</a:t>
                </a:r>
                <a:endParaRPr lang="en-US" altLang="zh-CN" sz="20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r>
                  <a:rPr lang="zh-CN" alt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举例</a:t>
                </a:r>
                <a:endParaRPr lang="en-US" altLang="zh-CN" sz="16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160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.1</m:t>
                    </m:r>
                    <m:r>
                      <a:rPr lang="zh-CN" altLang="en-US" sz="1600" i="1">
                        <a:gradFill flip="none" rotWithShape="1">
                          <a:gsLst>
                            <a:gs pos="28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  <a:tileRect/>
                        </a:gradFill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endParaRPr lang="en-US" sz="16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  <a:p>
                <a:pPr lvl="1"/>
                <a:r>
                  <a:rPr lang="en-US" sz="16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Episodes=1000</a:t>
                </a:r>
              </a:p>
              <a:p>
                <a:r>
                  <a:rPr lang="zh-CN" altLang="en-US" sz="2000" dirty="0">
                    <a:gradFill>
                      <a:gsLst>
                        <a:gs pos="34000">
                          <a:srgbClr val="EDEDED"/>
                        </a:gs>
                        <a:gs pos="0">
                          <a:srgbClr val="BFBFBF"/>
                        </a:gs>
                        <a:gs pos="100000">
                          <a:srgbClr val="FFFFFF"/>
                        </a:gs>
                      </a:gsLst>
                      <a:lin ang="4800000" scaled="0"/>
                    </a:gradFill>
                  </a:rPr>
                  <a:t>结论：不收敛</a:t>
                </a:r>
                <a:endParaRPr lang="en-US" sz="2000" dirty="0">
                  <a:gradFill>
                    <a:gsLst>
                      <a:gs pos="34000">
                        <a:srgbClr val="EDEDED"/>
                      </a:gs>
                      <a:gs pos="0">
                        <a:srgbClr val="BFBFBF"/>
                      </a:gs>
                      <a:gs pos="100000">
                        <a:srgbClr val="FFFFFF"/>
                      </a:gs>
                    </a:gsLst>
                    <a:lin ang="4800000" scaled="0"/>
                  </a:gra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AA9BC-4ACC-4B08-A876-A0873DAB9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974" y="1825625"/>
                <a:ext cx="3606853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2EF9B78-342C-4D25-A1CF-2C0DF3E8F4E0}"/>
              </a:ext>
            </a:extLst>
          </p:cNvPr>
          <p:cNvGrpSpPr/>
          <p:nvPr/>
        </p:nvGrpSpPr>
        <p:grpSpPr>
          <a:xfrm>
            <a:off x="5274541" y="911428"/>
            <a:ext cx="6314488" cy="5035142"/>
            <a:chOff x="4718558" y="1611161"/>
            <a:chExt cx="6199948" cy="4881714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831A5CF-41BD-4629-8972-7A4174E15991}"/>
                </a:ext>
              </a:extLst>
            </p:cNvPr>
            <p:cNvSpPr/>
            <p:nvPr/>
          </p:nvSpPr>
          <p:spPr>
            <a:xfrm>
              <a:off x="5125916" y="1870867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Play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-22.6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8876D9C1-430A-42C4-9881-17788D6F9CAC}"/>
                </a:ext>
              </a:extLst>
            </p:cNvPr>
            <p:cNvSpPr/>
            <p:nvPr/>
          </p:nvSpPr>
          <p:spPr>
            <a:xfrm>
              <a:off x="5143500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C1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-12.51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965644C-EE26-455B-9661-E57FEDF973DA}"/>
                </a:ext>
              </a:extLst>
            </p:cNvPr>
            <p:cNvSpPr/>
            <p:nvPr/>
          </p:nvSpPr>
          <p:spPr>
            <a:xfrm>
              <a:off x="7271238" y="375297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C2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1.45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36910CF-330C-4F4C-AD6D-8BDD6E29A025}"/>
                </a:ext>
              </a:extLst>
            </p:cNvPr>
            <p:cNvSpPr/>
            <p:nvPr/>
          </p:nvSpPr>
          <p:spPr>
            <a:xfrm>
              <a:off x="9445869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C3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4.32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E58BED8-6945-4E68-87A2-E8C46B386B74}"/>
                </a:ext>
              </a:extLst>
            </p:cNvPr>
            <p:cNvSpPr/>
            <p:nvPr/>
          </p:nvSpPr>
          <p:spPr>
            <a:xfrm>
              <a:off x="9433209" y="190492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Pass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10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B2BD5921-A3B9-4BA6-8193-AC2E45C2D76B}"/>
                </a:ext>
              </a:extLst>
            </p:cNvPr>
            <p:cNvSpPr/>
            <p:nvPr/>
          </p:nvSpPr>
          <p:spPr>
            <a:xfrm>
              <a:off x="7264395" y="55665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Pub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0.81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4F4701-37B7-4A19-A9C2-10FEC362ABE6}"/>
                </a:ext>
              </a:extLst>
            </p:cNvPr>
            <p:cNvSpPr/>
            <p:nvPr/>
          </p:nvSpPr>
          <p:spPr>
            <a:xfrm>
              <a:off x="7309339" y="194065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Sleep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F423F0-3071-4655-AD1A-7C792F5BF88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184658" y="420092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82B7DD-14CD-489D-8D41-16E48CCBE43A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056920" y="420092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9D4CB1-1CD5-4721-A3F9-5B4AEA42A91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9889919" y="2831227"/>
              <a:ext cx="12660" cy="9065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1E1A3B-5707-46E7-AF64-B1E653B81A0E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722577" y="272573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F8E79F68-3271-43F2-917E-8BE06623DE2F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135815" y="233319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9ED714-EBFE-4294-B7A9-AED7202F0611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044048" y="4528421"/>
              <a:ext cx="1535588" cy="11738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30BC3-3BF9-4477-B778-A48572A2D5B7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721105" y="467927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45EBD575-D09F-4C92-BFBC-DDA0B1F71470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177815" y="466407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67EE797B-1F98-4C4C-B3B3-2D085C782A79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600211" y="466407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CDAB97-4287-4A1A-A55A-7D214C9FA527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582626" y="279717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77E39A95-1B39-43F0-8412-66255BD0228E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rot="5400000">
              <a:off x="4431891" y="3373129"/>
              <a:ext cx="1539403" cy="116183"/>
            </a:xfrm>
            <a:prstGeom prst="curvedConnector4">
              <a:avLst>
                <a:gd name="adj1" fmla="val 30551"/>
                <a:gd name="adj2" fmla="val 29675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3EAB547F-BC0E-4F0A-9803-8C9988088BCA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579404" y="187408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6CCFB2-1A39-4443-9899-7E15D510FE86}"/>
                </a:ext>
              </a:extLst>
            </p:cNvPr>
            <p:cNvSpPr txBox="1"/>
            <p:nvPr/>
          </p:nvSpPr>
          <p:spPr>
            <a:xfrm>
              <a:off x="5028674" y="161116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BDB1E-78F2-4D45-9257-203DE8D2FDAE}"/>
                </a:ext>
              </a:extLst>
            </p:cNvPr>
            <p:cNvSpPr txBox="1"/>
            <p:nvPr/>
          </p:nvSpPr>
          <p:spPr>
            <a:xfrm>
              <a:off x="5683672" y="335445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86FE0-1FC9-4E2B-AA2D-BAB41F367C83}"/>
                </a:ext>
              </a:extLst>
            </p:cNvPr>
            <p:cNvSpPr txBox="1"/>
            <p:nvPr/>
          </p:nvSpPr>
          <p:spPr>
            <a:xfrm>
              <a:off x="6053937" y="37098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40E7-860E-44F1-8565-477824DF5DBB}"/>
                </a:ext>
              </a:extLst>
            </p:cNvPr>
            <p:cNvSpPr txBox="1"/>
            <p:nvPr/>
          </p:nvSpPr>
          <p:spPr>
            <a:xfrm>
              <a:off x="7733564" y="333555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B5402-309A-4AAD-8307-9D68FD2BE442}"/>
                </a:ext>
              </a:extLst>
            </p:cNvPr>
            <p:cNvSpPr txBox="1"/>
            <p:nvPr/>
          </p:nvSpPr>
          <p:spPr>
            <a:xfrm>
              <a:off x="8162191" y="377678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5BB8FD-0664-4772-9ECA-83D46EE85464}"/>
                </a:ext>
              </a:extLst>
            </p:cNvPr>
            <p:cNvSpPr txBox="1"/>
            <p:nvPr/>
          </p:nvSpPr>
          <p:spPr>
            <a:xfrm>
              <a:off x="10350723" y="376376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B15131-CBF5-4E8E-A5FD-1F66E86B07A8}"/>
                </a:ext>
              </a:extLst>
            </p:cNvPr>
            <p:cNvSpPr txBox="1"/>
            <p:nvPr/>
          </p:nvSpPr>
          <p:spPr>
            <a:xfrm>
              <a:off x="8937420" y="201009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1.0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1BADEF-8922-4F63-A189-7736339AF9F8}"/>
                </a:ext>
              </a:extLst>
            </p:cNvPr>
            <p:cNvSpPr txBox="1"/>
            <p:nvPr/>
          </p:nvSpPr>
          <p:spPr>
            <a:xfrm>
              <a:off x="9016883" y="429474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2BDC66-96DD-4669-98C1-F65F5FA32ACB}"/>
                </a:ext>
              </a:extLst>
            </p:cNvPr>
            <p:cNvSpPr txBox="1"/>
            <p:nvPr/>
          </p:nvSpPr>
          <p:spPr>
            <a:xfrm>
              <a:off x="7271238" y="51622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20C87-B69D-4C8F-81A3-8F1750A14280}"/>
                </a:ext>
              </a:extLst>
            </p:cNvPr>
            <p:cNvSpPr txBox="1"/>
            <p:nvPr/>
          </p:nvSpPr>
          <p:spPr>
            <a:xfrm>
              <a:off x="8162191" y="60766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E87CAA-9BF1-4C50-9A86-4EF8512EB462}"/>
                </a:ext>
              </a:extLst>
            </p:cNvPr>
            <p:cNvSpPr txBox="1"/>
            <p:nvPr/>
          </p:nvSpPr>
          <p:spPr>
            <a:xfrm>
              <a:off x="6785208" y="606079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31F12D-AC1D-4656-960E-6E0F59E3244A}"/>
                </a:ext>
              </a:extLst>
            </p:cNvPr>
            <p:cNvSpPr txBox="1"/>
            <p:nvPr/>
          </p:nvSpPr>
          <p:spPr>
            <a:xfrm>
              <a:off x="5901224" y="25410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2CFEB0-98F0-4DFE-AA1B-3C98269B0079}"/>
                </a:ext>
              </a:extLst>
            </p:cNvPr>
            <p:cNvSpPr txBox="1"/>
            <p:nvPr/>
          </p:nvSpPr>
          <p:spPr>
            <a:xfrm>
              <a:off x="8023591" y="264893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R=0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1AF5F1-B02E-4078-8230-F58A3D74EE18}"/>
                </a:ext>
              </a:extLst>
            </p:cNvPr>
            <p:cNvSpPr txBox="1"/>
            <p:nvPr/>
          </p:nvSpPr>
          <p:spPr>
            <a:xfrm>
              <a:off x="5982492" y="441653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D81937-F1ED-4EDD-AE23-4B3731EF0222}"/>
                </a:ext>
              </a:extLst>
            </p:cNvPr>
            <p:cNvSpPr txBox="1"/>
            <p:nvPr/>
          </p:nvSpPr>
          <p:spPr>
            <a:xfrm>
              <a:off x="8077888" y="440658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6CA7F5-69A3-4FC3-8BBC-2E47618A0AA4}"/>
                </a:ext>
              </a:extLst>
            </p:cNvPr>
            <p:cNvSpPr txBox="1"/>
            <p:nvPr/>
          </p:nvSpPr>
          <p:spPr>
            <a:xfrm>
              <a:off x="10283396" y="433857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R=-2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739C21-3012-4BA0-874C-672F53EFE533}"/>
                </a:ext>
              </a:extLst>
            </p:cNvPr>
            <p:cNvSpPr txBox="1"/>
            <p:nvPr/>
          </p:nvSpPr>
          <p:spPr>
            <a:xfrm>
              <a:off x="10112361" y="264404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R=+10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99C254-09AA-4153-8BC0-005FCA0BAC31}"/>
                </a:ext>
              </a:extLst>
            </p:cNvPr>
            <p:cNvSpPr txBox="1"/>
            <p:nvPr/>
          </p:nvSpPr>
          <p:spPr>
            <a:xfrm>
              <a:off x="6767715" y="548080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2000">
                  <a:solidFill>
                    <a:srgbClr val="FF0000"/>
                  </a:solidFill>
                </a:rPr>
                <a:t>R=+1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635802-995F-4421-8944-DF7DAA242A62}"/>
                </a:ext>
              </a:extLst>
            </p:cNvPr>
            <p:cNvSpPr txBox="1"/>
            <p:nvPr/>
          </p:nvSpPr>
          <p:spPr>
            <a:xfrm>
              <a:off x="4718558" y="2702785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0.1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26A44E9-F9F1-4551-AC6F-CF9AB6914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9" y="4008365"/>
            <a:ext cx="5020087" cy="22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7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54C3BB-4483-4AEA-9C4A-6CE0536D55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dirty="0"/>
                  <a:t>时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54C3BB-4483-4AEA-9C4A-6CE0536D5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6DE0-8F11-499C-AA28-73B777DB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2151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dirty="0"/>
              <a:t>Class3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Play</a:t>
            </a:r>
          </a:p>
          <a:p>
            <a:endParaRPr lang="en-US" altLang="zh-CN" dirty="0"/>
          </a:p>
          <a:p>
            <a:r>
              <a:rPr lang="zh-CN" altLang="en-US" dirty="0"/>
              <a:t>所以有：</a:t>
            </a:r>
            <a:endParaRPr lang="en-US" altLang="zh-C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EE7C47-073E-4AAB-9815-64846E991D9B}"/>
              </a:ext>
            </a:extLst>
          </p:cNvPr>
          <p:cNvGrpSpPr/>
          <p:nvPr/>
        </p:nvGrpSpPr>
        <p:grpSpPr>
          <a:xfrm>
            <a:off x="5692739" y="758513"/>
            <a:ext cx="6078621" cy="4921553"/>
            <a:chOff x="4839885" y="1571322"/>
            <a:chExt cx="6078621" cy="492155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5379EF2C-7FEF-4903-AB9E-9FF0BA36E1E7}"/>
                </a:ext>
              </a:extLst>
            </p:cNvPr>
            <p:cNvSpPr/>
            <p:nvPr/>
          </p:nvSpPr>
          <p:spPr>
            <a:xfrm>
              <a:off x="5125916" y="1870867"/>
              <a:ext cx="913420" cy="92630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Play</a:t>
              </a:r>
            </a:p>
            <a:p>
              <a:pPr algn="ctr"/>
              <a:r>
                <a:rPr lang="en-US" sz="1600" dirty="0"/>
                <a:t>-7.64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90E2FD1-4D33-4FE5-9E99-B7D2792127D1}"/>
                </a:ext>
              </a:extLst>
            </p:cNvPr>
            <p:cNvSpPr/>
            <p:nvPr/>
          </p:nvSpPr>
          <p:spPr>
            <a:xfrm>
              <a:off x="5143500" y="37377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C1</a:t>
              </a:r>
            </a:p>
            <a:p>
              <a:pPr algn="ctr"/>
              <a:r>
                <a:rPr lang="en-US" sz="1600" dirty="0"/>
                <a:t>-5.00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5BE3A99-FAED-4EE0-96BD-E42D6C89A0D6}"/>
                </a:ext>
              </a:extLst>
            </p:cNvPr>
            <p:cNvSpPr/>
            <p:nvPr/>
          </p:nvSpPr>
          <p:spPr>
            <a:xfrm>
              <a:off x="7271238" y="3752972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C2</a:t>
              </a:r>
            </a:p>
            <a:p>
              <a:pPr algn="ctr"/>
              <a:r>
                <a:rPr lang="en-US" sz="1600" dirty="0"/>
                <a:t>-0.92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16AFBB2-15ED-47EA-AE9E-C2C18349EE1B}"/>
                </a:ext>
              </a:extLst>
            </p:cNvPr>
            <p:cNvSpPr/>
            <p:nvPr/>
          </p:nvSpPr>
          <p:spPr>
            <a:xfrm>
              <a:off x="9445869" y="3737769"/>
              <a:ext cx="913420" cy="926306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C3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4.09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1EC00DD-AD71-47BE-BE37-C354CB390C61}"/>
                </a:ext>
              </a:extLst>
            </p:cNvPr>
            <p:cNvSpPr/>
            <p:nvPr/>
          </p:nvSpPr>
          <p:spPr>
            <a:xfrm>
              <a:off x="9433209" y="1904921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Pass</a:t>
              </a:r>
            </a:p>
            <a:p>
              <a:pPr algn="ctr"/>
              <a:r>
                <a:rPr lang="en-US" sz="1600" dirty="0"/>
                <a:t>10.0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CFF4552-CF85-429F-8653-8461C1DBCD5E}"/>
                </a:ext>
              </a:extLst>
            </p:cNvPr>
            <p:cNvSpPr/>
            <p:nvPr/>
          </p:nvSpPr>
          <p:spPr>
            <a:xfrm>
              <a:off x="7264395" y="5566569"/>
              <a:ext cx="913420" cy="926306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Pub</a:t>
              </a:r>
            </a:p>
            <a:p>
              <a:pPr algn="ctr"/>
              <a:r>
                <a:rPr lang="en-US" sz="1600" dirty="0"/>
                <a:t>1.93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4F18D-D421-49BA-90E5-9DB6889859EA}"/>
                </a:ext>
              </a:extLst>
            </p:cNvPr>
            <p:cNvSpPr/>
            <p:nvPr/>
          </p:nvSpPr>
          <p:spPr>
            <a:xfrm>
              <a:off x="7309339" y="1940654"/>
              <a:ext cx="826476" cy="785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Sleep</a:t>
              </a:r>
            </a:p>
            <a:p>
              <a:pPr algn="ctr"/>
              <a:r>
                <a:rPr lang="en-US" dirty="0"/>
                <a:t>0.0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FDF931-5CC0-483C-8016-C0F1DC11B9F9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8184658" y="4200922"/>
              <a:ext cx="1261211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2FED0E-1EF9-4D8B-93B5-FD5D4B3C848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056920" y="4200922"/>
              <a:ext cx="1214318" cy="1520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FD362B-0F13-4AA7-82BF-88F7B1AC7F3A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9889919" y="2831227"/>
              <a:ext cx="12660" cy="906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284598-B550-4911-A652-DE9A30630690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7722577" y="2725734"/>
              <a:ext cx="5371" cy="102723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1">
              <a:extLst>
                <a:ext uri="{FF2B5EF4-FFF2-40B4-BE49-F238E27FC236}">
                  <a16:creationId xmlns:a16="http://schemas.microsoft.com/office/drawing/2014/main" id="{259858EE-C19F-488C-8CAA-39F4BB655A30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10800000">
              <a:off x="8135815" y="2333194"/>
              <a:ext cx="1297394" cy="3488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EE537-8855-4CFE-A3A0-633E231E12C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8044048" y="4528421"/>
              <a:ext cx="1535588" cy="1173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593EA7-7911-47A2-85F5-9E5F98DA7232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7721105" y="4679278"/>
              <a:ext cx="6843" cy="88729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3CC166BF-0050-4A50-BC79-FF86FDA7C8B8}"/>
                </a:ext>
              </a:extLst>
            </p:cNvPr>
            <p:cNvCxnSpPr>
              <a:cxnSpLocks/>
              <a:stCxn id="10" idx="6"/>
              <a:endCxn id="8" idx="4"/>
            </p:cNvCxnSpPr>
            <p:nvPr/>
          </p:nvCxnSpPr>
          <p:spPr>
            <a:xfrm flipV="1">
              <a:off x="8177815" y="4664075"/>
              <a:ext cx="1724764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0">
              <a:extLst>
                <a:ext uri="{FF2B5EF4-FFF2-40B4-BE49-F238E27FC236}">
                  <a16:creationId xmlns:a16="http://schemas.microsoft.com/office/drawing/2014/main" id="{F393F137-26F7-4D09-867F-23AA55398040}"/>
                </a:ext>
              </a:extLst>
            </p:cNvPr>
            <p:cNvCxnSpPr>
              <a:cxnSpLocks/>
              <a:stCxn id="10" idx="2"/>
              <a:endCxn id="6" idx="4"/>
            </p:cNvCxnSpPr>
            <p:nvPr/>
          </p:nvCxnSpPr>
          <p:spPr>
            <a:xfrm rot="10800000">
              <a:off x="5600211" y="4664076"/>
              <a:ext cx="1664185" cy="1365647"/>
            </a:xfrm>
            <a:prstGeom prst="curved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2748B1-7D9D-499F-9FF0-FB9021A721EF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H="1" flipV="1">
              <a:off x="5582626" y="2797173"/>
              <a:ext cx="17584" cy="94059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8">
              <a:extLst>
                <a:ext uri="{FF2B5EF4-FFF2-40B4-BE49-F238E27FC236}">
                  <a16:creationId xmlns:a16="http://schemas.microsoft.com/office/drawing/2014/main" id="{1FB12784-1442-4DEE-B543-DA9DA71F1F14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rot="5400000">
              <a:off x="4431891" y="3373129"/>
              <a:ext cx="1539403" cy="116183"/>
            </a:xfrm>
            <a:prstGeom prst="curvedConnector4">
              <a:avLst>
                <a:gd name="adj1" fmla="val 30551"/>
                <a:gd name="adj2" fmla="val 29675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0">
              <a:extLst>
                <a:ext uri="{FF2B5EF4-FFF2-40B4-BE49-F238E27FC236}">
                  <a16:creationId xmlns:a16="http://schemas.microsoft.com/office/drawing/2014/main" id="{C1C7BC5F-5F55-45DA-BDC9-B4C6D5519EF4}"/>
                </a:ext>
              </a:extLst>
            </p:cNvPr>
            <p:cNvCxnSpPr>
              <a:cxnSpLocks/>
              <a:stCxn id="5" idx="0"/>
              <a:endCxn id="5" idx="6"/>
            </p:cNvCxnSpPr>
            <p:nvPr/>
          </p:nvCxnSpPr>
          <p:spPr>
            <a:xfrm rot="16200000" flipH="1">
              <a:off x="5579404" y="1874088"/>
              <a:ext cx="463153" cy="456710"/>
            </a:xfrm>
            <a:prstGeom prst="curvedConnector4">
              <a:avLst>
                <a:gd name="adj1" fmla="val -49357"/>
                <a:gd name="adj2" fmla="val 15005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B34730-014D-4E68-A7C9-38BE89F09773}"/>
                </a:ext>
              </a:extLst>
            </p:cNvPr>
            <p:cNvSpPr txBox="1"/>
            <p:nvPr/>
          </p:nvSpPr>
          <p:spPr>
            <a:xfrm>
              <a:off x="4839885" y="157132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9F32AC-FB7A-4B9D-A44A-80883F00EFFC}"/>
                </a:ext>
              </a:extLst>
            </p:cNvPr>
            <p:cNvSpPr txBox="1"/>
            <p:nvPr/>
          </p:nvSpPr>
          <p:spPr>
            <a:xfrm>
              <a:off x="5683672" y="3354452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F92FC2-ABA2-479B-A18A-4156274B9FAB}"/>
                </a:ext>
              </a:extLst>
            </p:cNvPr>
            <p:cNvSpPr txBox="1"/>
            <p:nvPr/>
          </p:nvSpPr>
          <p:spPr>
            <a:xfrm>
              <a:off x="6053937" y="37098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4C9E1B-C305-4EFB-A798-AFC69172FB02}"/>
                </a:ext>
              </a:extLst>
            </p:cNvPr>
            <p:cNvSpPr txBox="1"/>
            <p:nvPr/>
          </p:nvSpPr>
          <p:spPr>
            <a:xfrm>
              <a:off x="7733564" y="3335555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5BB032-53AD-41D1-8E53-F6256C848CA8}"/>
                </a:ext>
              </a:extLst>
            </p:cNvPr>
            <p:cNvSpPr txBox="1"/>
            <p:nvPr/>
          </p:nvSpPr>
          <p:spPr>
            <a:xfrm>
              <a:off x="8162191" y="377678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8E7737-63FD-4C65-993E-1FE529489A2E}"/>
                </a:ext>
              </a:extLst>
            </p:cNvPr>
            <p:cNvSpPr txBox="1"/>
            <p:nvPr/>
          </p:nvSpPr>
          <p:spPr>
            <a:xfrm>
              <a:off x="10350723" y="376376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DA5256-8712-47F7-BC55-94D11961933F}"/>
                </a:ext>
              </a:extLst>
            </p:cNvPr>
            <p:cNvSpPr txBox="1"/>
            <p:nvPr/>
          </p:nvSpPr>
          <p:spPr>
            <a:xfrm>
              <a:off x="8937420" y="201009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A04D6-5D2D-47B6-BC74-AD824BF6489D}"/>
                </a:ext>
              </a:extLst>
            </p:cNvPr>
            <p:cNvSpPr txBox="1"/>
            <p:nvPr/>
          </p:nvSpPr>
          <p:spPr>
            <a:xfrm>
              <a:off x="9016883" y="4294743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6572FE-1BB2-479A-9B78-AB7260A95867}"/>
                </a:ext>
              </a:extLst>
            </p:cNvPr>
            <p:cNvSpPr txBox="1"/>
            <p:nvPr/>
          </p:nvSpPr>
          <p:spPr>
            <a:xfrm>
              <a:off x="7271238" y="51622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BDB7EB-A907-4F10-A7A5-F4A66088EDFE}"/>
                </a:ext>
              </a:extLst>
            </p:cNvPr>
            <p:cNvSpPr txBox="1"/>
            <p:nvPr/>
          </p:nvSpPr>
          <p:spPr>
            <a:xfrm>
              <a:off x="8162191" y="6076632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E5741-59C8-4C29-93DA-76CF0AEA0237}"/>
                </a:ext>
              </a:extLst>
            </p:cNvPr>
            <p:cNvSpPr txBox="1"/>
            <p:nvPr/>
          </p:nvSpPr>
          <p:spPr>
            <a:xfrm>
              <a:off x="6785208" y="606079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7E1DF4-A864-49FE-B235-40F66346464A}"/>
                </a:ext>
              </a:extLst>
            </p:cNvPr>
            <p:cNvSpPr txBox="1"/>
            <p:nvPr/>
          </p:nvSpPr>
          <p:spPr>
            <a:xfrm>
              <a:off x="5901224" y="254106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CBBA38-DBDF-4D8D-9FB9-13DF96C7ECD4}"/>
                </a:ext>
              </a:extLst>
            </p:cNvPr>
            <p:cNvSpPr txBox="1"/>
            <p:nvPr/>
          </p:nvSpPr>
          <p:spPr>
            <a:xfrm>
              <a:off x="8023591" y="2648934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1DA871-C61A-4DC5-A5C0-2F8C03AE405C}"/>
                </a:ext>
              </a:extLst>
            </p:cNvPr>
            <p:cNvSpPr txBox="1"/>
            <p:nvPr/>
          </p:nvSpPr>
          <p:spPr>
            <a:xfrm>
              <a:off x="5982492" y="4416533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3A5930-7256-40DB-B848-ACBD4F276F8C}"/>
                </a:ext>
              </a:extLst>
            </p:cNvPr>
            <p:cNvSpPr txBox="1"/>
            <p:nvPr/>
          </p:nvSpPr>
          <p:spPr>
            <a:xfrm>
              <a:off x="8077888" y="440658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FC069B-EA2B-4C78-A480-B04789BBF97A}"/>
                </a:ext>
              </a:extLst>
            </p:cNvPr>
            <p:cNvSpPr txBox="1"/>
            <p:nvPr/>
          </p:nvSpPr>
          <p:spPr>
            <a:xfrm>
              <a:off x="10283396" y="433857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051C09-28AD-4E14-8B33-3087273D6BA3}"/>
                </a:ext>
              </a:extLst>
            </p:cNvPr>
            <p:cNvSpPr txBox="1"/>
            <p:nvPr/>
          </p:nvSpPr>
          <p:spPr>
            <a:xfrm>
              <a:off x="10112361" y="264404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R=+10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A57BFB-AD40-48E1-996D-FFB26424D6C7}"/>
                </a:ext>
              </a:extLst>
            </p:cNvPr>
            <p:cNvSpPr txBox="1"/>
            <p:nvPr/>
          </p:nvSpPr>
          <p:spPr>
            <a:xfrm>
              <a:off x="6767715" y="548080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R=+1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C018FDA-5FCC-4700-869D-3DDE210C0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0" y="2380946"/>
            <a:ext cx="4937212" cy="18465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EDE80-8A0B-463B-A9D7-F84EC2901423}"/>
              </a:ext>
            </a:extLst>
          </p:cNvPr>
          <p:cNvSpPr txBox="1"/>
          <p:nvPr/>
        </p:nvSpPr>
        <p:spPr>
          <a:xfrm>
            <a:off x="5578281" y="187242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A6390-7E10-445D-A18E-30430084C07A}"/>
              </a:ext>
            </a:extLst>
          </p:cNvPr>
          <p:cNvSpPr txBox="1"/>
          <p:nvPr/>
        </p:nvSpPr>
        <p:spPr>
          <a:xfrm>
            <a:off x="1533542" y="4886988"/>
            <a:ext cx="521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-7.64=(-1)+0.9*(-7.64*0.9- 5.00*0.1)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1FC1658-F55B-45C6-AEB0-E53774F9C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56" y="5461075"/>
            <a:ext cx="4747077" cy="7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可以用 </a:t>
                </a:r>
                <a:r>
                  <a:rPr lang="en-US" altLang="zh-CN" dirty="0"/>
                  <a:t>Tuple &lt;S, P, R,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gradFill>
                          <a:gsLst>
                            <a:gs pos="34000">
                              <a:srgbClr val="EDEDED"/>
                            </a:gs>
                            <a:gs pos="0">
                              <a:srgbClr val="BFBFBF"/>
                            </a:gs>
                            <a:gs pos="100000">
                              <a:srgbClr val="FFFFFF"/>
                            </a:gs>
                          </a:gsLst>
                          <a:lin ang="4800000" scaled="0"/>
                        </a:gra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&gt; </a:t>
                </a:r>
                <a:r>
                  <a:rPr lang="zh-CN" altLang="en-US" dirty="0"/>
                  <a:t>来表示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9CDC7-3778-486E-A766-790DB93F0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ABFF3C-A912-42EF-BDCC-802BDA8D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理论推导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BB0A1F-F02C-4BE6-BC73-6BDCAB050708}"/>
              </a:ext>
            </a:extLst>
          </p:cNvPr>
          <p:cNvGrpSpPr/>
          <p:nvPr/>
        </p:nvGrpSpPr>
        <p:grpSpPr>
          <a:xfrm>
            <a:off x="2143982" y="2693875"/>
            <a:ext cx="6821675" cy="3633536"/>
            <a:chOff x="2143982" y="2693875"/>
            <a:chExt cx="6821675" cy="3633536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DF9B5AC-77BE-492F-BC6B-4379F26024B2}"/>
                </a:ext>
              </a:extLst>
            </p:cNvPr>
            <p:cNvSpPr/>
            <p:nvPr/>
          </p:nvSpPr>
          <p:spPr>
            <a:xfrm>
              <a:off x="6153147" y="3037742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784F26B-9500-49EA-A0FF-277B816E04F0}"/>
                </a:ext>
              </a:extLst>
            </p:cNvPr>
            <p:cNvSpPr/>
            <p:nvPr/>
          </p:nvSpPr>
          <p:spPr>
            <a:xfrm>
              <a:off x="7976086" y="485945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S’3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46EEFF78-AB5C-4A6B-8819-08BA00CB4C10}"/>
                </a:ext>
              </a:extLst>
            </p:cNvPr>
            <p:cNvSpPr/>
            <p:nvPr/>
          </p:nvSpPr>
          <p:spPr>
            <a:xfrm>
              <a:off x="4330208" y="485945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S’1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A1707F9C-4D50-44A3-83CC-0A5D375B821A}"/>
                </a:ext>
              </a:extLst>
            </p:cNvPr>
            <p:cNvSpPr/>
            <p:nvPr/>
          </p:nvSpPr>
          <p:spPr>
            <a:xfrm>
              <a:off x="6153147" y="4859459"/>
              <a:ext cx="782516" cy="782516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S’2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004F58-95F1-40DD-B5BB-B1068C2B5A7D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>
            <a:xfrm flipH="1">
              <a:off x="4998127" y="3705661"/>
              <a:ext cx="1269617" cy="12683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D6963B-9BE4-4D2B-9A35-506E505C1334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6544405" y="3820258"/>
              <a:ext cx="0" cy="103920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734D8A9-A420-491B-8B6E-89C218103A0F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821066" y="3705661"/>
              <a:ext cx="1269617" cy="12683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004834-7E4C-4B30-8664-506C878DF048}"/>
                </a:ext>
              </a:extLst>
            </p:cNvPr>
            <p:cNvSpPr txBox="1"/>
            <p:nvPr/>
          </p:nvSpPr>
          <p:spPr>
            <a:xfrm>
              <a:off x="6950174" y="319361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altLang="zh-CN" sz="2400" dirty="0"/>
                <a:t>s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B4E883-053C-4741-B7F3-0F48808A491C}"/>
                </a:ext>
              </a:extLst>
            </p:cNvPr>
            <p:cNvSpPr txBox="1"/>
            <p:nvPr/>
          </p:nvSpPr>
          <p:spPr>
            <a:xfrm>
              <a:off x="4420217" y="5715298"/>
              <a:ext cx="4283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</a:t>
              </a:r>
              <a:r>
                <a:rPr lang="en-US" altLang="zh-CN" sz="2400" dirty="0"/>
                <a:t>s</a:t>
              </a:r>
              <a:r>
                <a:rPr lang="en-US" sz="2400" dirty="0"/>
                <a:t>1                       Rs2                      Rs3</a:t>
              </a:r>
            </a:p>
          </p:txBody>
        </p:sp>
        <p:sp>
          <p:nvSpPr>
            <p:cNvPr id="30" name="Callout: Line 29">
              <a:extLst>
                <a:ext uri="{FF2B5EF4-FFF2-40B4-BE49-F238E27FC236}">
                  <a16:creationId xmlns:a16="http://schemas.microsoft.com/office/drawing/2014/main" id="{D44F6015-9953-47A6-AE60-C2C232CD8F1F}"/>
                </a:ext>
              </a:extLst>
            </p:cNvPr>
            <p:cNvSpPr/>
            <p:nvPr/>
          </p:nvSpPr>
          <p:spPr>
            <a:xfrm>
              <a:off x="2149845" y="3184455"/>
              <a:ext cx="1143000" cy="461665"/>
            </a:xfrm>
            <a:prstGeom prst="borderCallout1">
              <a:avLst>
                <a:gd name="adj1" fmla="val 33429"/>
                <a:gd name="adj2" fmla="val 106111"/>
                <a:gd name="adj3" fmla="val 60161"/>
                <a:gd name="adj4" fmla="val 346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当前状态</a:t>
              </a:r>
              <a:endParaRPr lang="en-US" dirty="0"/>
            </a:p>
          </p:txBody>
        </p:sp>
        <p:sp>
          <p:nvSpPr>
            <p:cNvPr id="32" name="Callout: Line 31">
              <a:extLst>
                <a:ext uri="{FF2B5EF4-FFF2-40B4-BE49-F238E27FC236}">
                  <a16:creationId xmlns:a16="http://schemas.microsoft.com/office/drawing/2014/main" id="{7A693740-0118-4536-9CBC-91FEC88CEAC3}"/>
                </a:ext>
              </a:extLst>
            </p:cNvPr>
            <p:cNvSpPr/>
            <p:nvPr/>
          </p:nvSpPr>
          <p:spPr>
            <a:xfrm>
              <a:off x="8288650" y="3112029"/>
              <a:ext cx="677007" cy="626645"/>
            </a:xfrm>
            <a:prstGeom prst="borderCallout1">
              <a:avLst>
                <a:gd name="adj1" fmla="val 36235"/>
                <a:gd name="adj2" fmla="val -8175"/>
                <a:gd name="adj3" fmla="val 53243"/>
                <a:gd name="adj4" fmla="val -142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当前奖励</a:t>
              </a:r>
              <a:endParaRPr lang="en-US" dirty="0"/>
            </a:p>
          </p:txBody>
        </p:sp>
        <p:sp>
          <p:nvSpPr>
            <p:cNvPr id="34" name="Callout: Line 33">
              <a:extLst>
                <a:ext uri="{FF2B5EF4-FFF2-40B4-BE49-F238E27FC236}">
                  <a16:creationId xmlns:a16="http://schemas.microsoft.com/office/drawing/2014/main" id="{5B1BBB3D-ECAB-40A8-9985-C04D732F61F1}"/>
                </a:ext>
              </a:extLst>
            </p:cNvPr>
            <p:cNvSpPr/>
            <p:nvPr/>
          </p:nvSpPr>
          <p:spPr>
            <a:xfrm>
              <a:off x="2147602" y="3954522"/>
              <a:ext cx="1671849" cy="480199"/>
            </a:xfrm>
            <a:prstGeom prst="borderCallout1">
              <a:avLst>
                <a:gd name="adj1" fmla="val 51669"/>
                <a:gd name="adj2" fmla="val 107410"/>
                <a:gd name="adj3" fmla="val 7588"/>
                <a:gd name="adj4" fmla="val 1980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状态转移概率</a:t>
              </a:r>
              <a:endParaRPr lang="en-US" dirty="0"/>
            </a:p>
          </p:txBody>
        </p:sp>
        <p:sp>
          <p:nvSpPr>
            <p:cNvPr id="36" name="Callout: Line 35">
              <a:extLst>
                <a:ext uri="{FF2B5EF4-FFF2-40B4-BE49-F238E27FC236}">
                  <a16:creationId xmlns:a16="http://schemas.microsoft.com/office/drawing/2014/main" id="{F24F49CE-7496-48AD-A55F-41A23E32B582}"/>
                </a:ext>
              </a:extLst>
            </p:cNvPr>
            <p:cNvSpPr/>
            <p:nvPr/>
          </p:nvSpPr>
          <p:spPr>
            <a:xfrm>
              <a:off x="2143983" y="4760433"/>
              <a:ext cx="1273043" cy="461665"/>
            </a:xfrm>
            <a:prstGeom prst="borderCallout1">
              <a:avLst>
                <a:gd name="adj1" fmla="val 33429"/>
                <a:gd name="adj2" fmla="val 106111"/>
                <a:gd name="adj3" fmla="val 61700"/>
                <a:gd name="adj4" fmla="val 1715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下个状态</a:t>
              </a:r>
              <a:endParaRPr lang="en-US" dirty="0"/>
            </a:p>
          </p:txBody>
        </p:sp>
        <p:sp>
          <p:nvSpPr>
            <p:cNvPr id="38" name="Callout: Line 37">
              <a:extLst>
                <a:ext uri="{FF2B5EF4-FFF2-40B4-BE49-F238E27FC236}">
                  <a16:creationId xmlns:a16="http://schemas.microsoft.com/office/drawing/2014/main" id="{2A12D098-1263-48FD-AC80-5E2E56068F00}"/>
                </a:ext>
              </a:extLst>
            </p:cNvPr>
            <p:cNvSpPr/>
            <p:nvPr/>
          </p:nvSpPr>
          <p:spPr>
            <a:xfrm>
              <a:off x="2143982" y="5544895"/>
              <a:ext cx="1273044" cy="782516"/>
            </a:xfrm>
            <a:prstGeom prst="borderCallout1">
              <a:avLst>
                <a:gd name="adj1" fmla="val 30617"/>
                <a:gd name="adj2" fmla="val 98186"/>
                <a:gd name="adj3" fmla="val 52884"/>
                <a:gd name="adj4" fmla="val 1833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下个状态的奖励值</a:t>
              </a:r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6C009A1-BBB3-4621-97D5-F40785C20C10}"/>
                </a:ext>
              </a:extLst>
            </p:cNvPr>
            <p:cNvSpPr/>
            <p:nvPr/>
          </p:nvSpPr>
          <p:spPr>
            <a:xfrm rot="8114500">
              <a:off x="5766052" y="2693875"/>
              <a:ext cx="1468788" cy="143199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6C478-0B7D-464D-818A-6D7BCA0530D5}"/>
                </a:ext>
              </a:extLst>
            </p:cNvPr>
            <p:cNvSpPr txBox="1"/>
            <p:nvPr/>
          </p:nvSpPr>
          <p:spPr>
            <a:xfrm>
              <a:off x="5346005" y="3738674"/>
              <a:ext cx="2408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P1         P2        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1E43-8DC4-4287-945A-26EF2464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理论推导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1418-B921-4AC8-90D1-87E83C15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本状态的 </a:t>
            </a:r>
            <a:r>
              <a:rPr lang="en-US" altLang="zh-CN" dirty="0"/>
              <a:t>V </a:t>
            </a:r>
            <a:r>
              <a:rPr lang="zh-CN" altLang="en-US" dirty="0"/>
              <a:t>与两个因子有关：</a:t>
            </a:r>
            <a:endParaRPr lang="en-US" altLang="zh-CN" dirty="0"/>
          </a:p>
          <a:p>
            <a:pPr lvl="1"/>
            <a:r>
              <a:rPr lang="zh-CN" altLang="en-US" dirty="0"/>
              <a:t>本状态的 </a:t>
            </a:r>
            <a:r>
              <a:rPr lang="en-US" altLang="zh-CN" dirty="0"/>
              <a:t>R 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zh-CN" altLang="en-US" dirty="0"/>
              <a:t>下个状态的 </a:t>
            </a:r>
            <a:r>
              <a:rPr lang="en-US" altLang="zh-CN" dirty="0"/>
              <a:t>V </a:t>
            </a:r>
            <a:r>
              <a:rPr lang="zh-CN" altLang="en-US" dirty="0"/>
              <a:t>值（注意，“下个状态”可能是多个状态）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C76BD-4EFE-4BA8-B261-A7C9A60C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80565"/>
            <a:ext cx="10201520" cy="32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7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FF3C-A912-42EF-BDCC-802BDA8D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马尔可夫决策过程 </a:t>
            </a:r>
            <a:r>
              <a:rPr lang="en-US" altLang="zh-CN" sz="4400" dirty="0"/>
              <a:t>Markov Decision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CDC7-3778-486E-A766-790DB93F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A62DC-AF1A-4C9F-9DFA-5FD64A04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强化学习的特点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34C3CB-C1C0-4A88-AA58-5AC28501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没有监督者，只能得到奖励信号</a:t>
            </a:r>
            <a:endParaRPr lang="en-US" altLang="zh-CN" dirty="0"/>
          </a:p>
          <a:p>
            <a:r>
              <a:rPr lang="zh-CN" altLang="en-US" dirty="0"/>
              <a:t>反馈有延迟，非即刻发生并返回</a:t>
            </a:r>
            <a:endParaRPr lang="en-US" altLang="zh-CN" dirty="0"/>
          </a:p>
          <a:p>
            <a:r>
              <a:rPr lang="zh-CN" altLang="en-US" dirty="0"/>
              <a:t>时间很重要，数据非独立同分布</a:t>
            </a:r>
            <a:endParaRPr lang="en-US" altLang="zh-CN" dirty="0"/>
          </a:p>
          <a:p>
            <a:r>
              <a:rPr lang="zh-CN" altLang="en-US" dirty="0"/>
              <a:t>智能体动作，影响后续数据序列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9AFA0-9EDD-45E4-94DE-8EB35645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智能体的输入和输出</a:t>
            </a:r>
            <a:endParaRPr lang="en-US" dirty="0"/>
          </a:p>
        </p:txBody>
      </p:sp>
      <p:pic>
        <p:nvPicPr>
          <p:cNvPr id="7" name="Content Placeholder 6" descr="Head with gears with solid fill">
            <a:extLst>
              <a:ext uri="{FF2B5EF4-FFF2-40B4-BE49-F238E27FC236}">
                <a16:creationId xmlns:a16="http://schemas.microsoft.com/office/drawing/2014/main" id="{A5805E3C-794A-46DC-BBD6-82689790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971" y="2096222"/>
            <a:ext cx="1883651" cy="188365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ED20D-6D9D-471F-B754-15549AE83A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15622" y="3038047"/>
            <a:ext cx="22251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23B64A-EE7E-49AA-8746-61CC6671A227}"/>
                  </a:ext>
                </a:extLst>
              </p:cNvPr>
              <p:cNvSpPr txBox="1"/>
              <p:nvPr/>
            </p:nvSpPr>
            <p:spPr>
              <a:xfrm>
                <a:off x="7099300" y="2565400"/>
                <a:ext cx="13206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动作 </a:t>
                </a:r>
                <a:r>
                  <a:rPr lang="en-US" altLang="zh-CN" dirty="0"/>
                  <a:t>Action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23B64A-EE7E-49AA-8746-61CC6671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0" y="2565400"/>
                <a:ext cx="1320683" cy="923330"/>
              </a:xfrm>
              <a:prstGeom prst="rect">
                <a:avLst/>
              </a:prstGeom>
              <a:blipFill>
                <a:blip r:embed="rId4"/>
                <a:stretch>
                  <a:fillRect l="-4167" t="-3974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F01DC2-3610-497D-9810-177BC0F7F55F}"/>
              </a:ext>
            </a:extLst>
          </p:cNvPr>
          <p:cNvCxnSpPr>
            <a:cxnSpLocks/>
          </p:cNvCxnSpPr>
          <p:nvPr/>
        </p:nvCxnSpPr>
        <p:spPr>
          <a:xfrm flipV="1">
            <a:off x="2550022" y="3049029"/>
            <a:ext cx="22251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F4EC7F-A30B-4BEE-94A7-9E8ABF1D9350}"/>
                  </a:ext>
                </a:extLst>
              </p:cNvPr>
              <p:cNvSpPr txBox="1"/>
              <p:nvPr/>
            </p:nvSpPr>
            <p:spPr>
              <a:xfrm>
                <a:off x="2933700" y="2576382"/>
                <a:ext cx="12033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状态 </a:t>
                </a:r>
                <a:r>
                  <a:rPr lang="en-US" altLang="zh-CN" dirty="0"/>
                  <a:t>State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F4EC7F-A30B-4BEE-94A7-9E8ABF1D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2576382"/>
                <a:ext cx="1203343" cy="923330"/>
              </a:xfrm>
              <a:prstGeom prst="rect">
                <a:avLst/>
              </a:prstGeom>
              <a:blipFill>
                <a:blip r:embed="rId5"/>
                <a:stretch>
                  <a:fillRect l="-4040" t="-3974" r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EF061-083C-44C7-924B-518FA3D91A09}"/>
              </a:ext>
            </a:extLst>
          </p:cNvPr>
          <p:cNvCxnSpPr>
            <a:cxnSpLocks/>
          </p:cNvCxnSpPr>
          <p:nvPr/>
        </p:nvCxnSpPr>
        <p:spPr>
          <a:xfrm flipV="1">
            <a:off x="5683250" y="3886200"/>
            <a:ext cx="0" cy="1676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324829-44EC-4172-8948-D708F50A052A}"/>
                  </a:ext>
                </a:extLst>
              </p:cNvPr>
              <p:cNvSpPr txBox="1"/>
              <p:nvPr/>
            </p:nvSpPr>
            <p:spPr>
              <a:xfrm>
                <a:off x="4052670" y="4309723"/>
                <a:ext cx="222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奖励 </a:t>
                </a:r>
                <a:r>
                  <a:rPr lang="en-US" altLang="zh-CN" dirty="0"/>
                  <a:t>Reward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324829-44EC-4172-8948-D708F50A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70" y="4309723"/>
                <a:ext cx="2225177" cy="369332"/>
              </a:xfrm>
              <a:prstGeom prst="rect">
                <a:avLst/>
              </a:prstGeom>
              <a:blipFill>
                <a:blip r:embed="rId6"/>
                <a:stretch>
                  <a:fillRect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05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A63-FD0D-4B99-9F22-13C3007F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智能体和环境的交互</a:t>
            </a:r>
            <a:endParaRPr lang="en-US" dirty="0"/>
          </a:p>
        </p:txBody>
      </p:sp>
      <p:pic>
        <p:nvPicPr>
          <p:cNvPr id="4" name="Content Placeholder 6" descr="Head with gears with solid fill">
            <a:extLst>
              <a:ext uri="{FF2B5EF4-FFF2-40B4-BE49-F238E27FC236}">
                <a16:creationId xmlns:a16="http://schemas.microsoft.com/office/drawing/2014/main" id="{6FAC2FF6-D6F7-42AE-AE85-28E7EBC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872" y="1736769"/>
            <a:ext cx="1594486" cy="1594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D35940-C95C-4A61-8B3D-857C1C3097D6}"/>
                  </a:ext>
                </a:extLst>
              </p:cNvPr>
              <p:cNvSpPr txBox="1"/>
              <p:nvPr/>
            </p:nvSpPr>
            <p:spPr>
              <a:xfrm>
                <a:off x="4738144" y="2072347"/>
                <a:ext cx="13206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动作 </a:t>
                </a:r>
                <a:r>
                  <a:rPr lang="en-US" altLang="zh-CN" dirty="0"/>
                  <a:t>Action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D35940-C95C-4A61-8B3D-857C1C30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44" y="2072347"/>
                <a:ext cx="1320683" cy="923330"/>
              </a:xfrm>
              <a:prstGeom prst="rect">
                <a:avLst/>
              </a:prstGeom>
              <a:blipFill>
                <a:blip r:embed="rId4"/>
                <a:stretch>
                  <a:fillRect l="-3687" t="-3974" r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ED67B4-FBBE-44CA-AD78-12AE4DB17625}"/>
                  </a:ext>
                </a:extLst>
              </p:cNvPr>
              <p:cNvSpPr txBox="1"/>
              <p:nvPr/>
            </p:nvSpPr>
            <p:spPr>
              <a:xfrm>
                <a:off x="1803411" y="2062073"/>
                <a:ext cx="12033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状态 </a:t>
                </a:r>
                <a:r>
                  <a:rPr lang="en-US" altLang="zh-CN" dirty="0"/>
                  <a:t>State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ED67B4-FBBE-44CA-AD78-12AE4DB1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11" y="2062073"/>
                <a:ext cx="1203343" cy="923330"/>
              </a:xfrm>
              <a:prstGeom prst="rect">
                <a:avLst/>
              </a:prstGeom>
              <a:blipFill>
                <a:blip r:embed="rId5"/>
                <a:stretch>
                  <a:fillRect l="-4569" t="-3289" r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9D9E5-83ED-4057-AEC9-7A2759F48446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3804000" y="3331255"/>
            <a:ext cx="3115" cy="18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19F6A-0DBF-4511-BB2B-18D7943A7C4B}"/>
                  </a:ext>
                </a:extLst>
              </p:cNvPr>
              <p:cNvSpPr txBox="1"/>
              <p:nvPr/>
            </p:nvSpPr>
            <p:spPr>
              <a:xfrm>
                <a:off x="2173420" y="3950269"/>
                <a:ext cx="222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奖励 </a:t>
                </a:r>
                <a:r>
                  <a:rPr lang="en-US" altLang="zh-CN" dirty="0"/>
                  <a:t>Reward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19F6A-0DBF-4511-BB2B-18D7943A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20" y="3950269"/>
                <a:ext cx="2225177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Earth globe: Americas with solid fill">
            <a:extLst>
              <a:ext uri="{FF2B5EF4-FFF2-40B4-BE49-F238E27FC236}">
                <a16:creationId xmlns:a16="http://schemas.microsoft.com/office/drawing/2014/main" id="{58C6AD0D-B452-4E87-A646-D62D1759C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6757" y="5203449"/>
            <a:ext cx="1594486" cy="1594486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2F8F90A-6FAF-4F8A-91A1-5DBB8A1EB48C}"/>
              </a:ext>
            </a:extLst>
          </p:cNvPr>
          <p:cNvCxnSpPr>
            <a:stCxn id="4" idx="3"/>
            <a:endCxn id="14" idx="3"/>
          </p:cNvCxnSpPr>
          <p:nvPr/>
        </p:nvCxnSpPr>
        <p:spPr>
          <a:xfrm flipH="1">
            <a:off x="4601243" y="2534012"/>
            <a:ext cx="3115" cy="3466680"/>
          </a:xfrm>
          <a:prstGeom prst="bentConnector3">
            <a:avLst>
              <a:gd name="adj1" fmla="val -491284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4354C12-1F9E-4B7D-9C93-EF2264A45DED}"/>
              </a:ext>
            </a:extLst>
          </p:cNvPr>
          <p:cNvCxnSpPr>
            <a:stCxn id="14" idx="1"/>
            <a:endCxn id="4" idx="1"/>
          </p:cNvCxnSpPr>
          <p:nvPr/>
        </p:nvCxnSpPr>
        <p:spPr>
          <a:xfrm rot="10800000" flipH="1">
            <a:off x="3006756" y="2534012"/>
            <a:ext cx="3115" cy="3466680"/>
          </a:xfrm>
          <a:prstGeom prst="bentConnector3">
            <a:avLst>
              <a:gd name="adj1" fmla="val -436243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8197">
            <a:extLst>
              <a:ext uri="{FF2B5EF4-FFF2-40B4-BE49-F238E27FC236}">
                <a16:creationId xmlns:a16="http://schemas.microsoft.com/office/drawing/2014/main" id="{4284D7AB-129E-45BD-A063-3289174E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024" y="1690688"/>
            <a:ext cx="3606853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智能体在每个时刻都可以感知环境，得到一个环境状态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智能体选择一个动作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选择“不动”也是一个动作</a:t>
            </a:r>
            <a:endParaRPr lang="en-US" altLang="zh-CN" sz="16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下一时刻，作为动作的结果，智能体收到环境给与的数值化的收益</a:t>
            </a:r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lvl="1"/>
            <a:r>
              <a:rPr lang="zh-CN" alt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也许是</a:t>
            </a:r>
            <a:r>
              <a:rPr lang="en-US" altLang="zh-CN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0</a:t>
            </a:r>
            <a:r>
              <a:rPr lang="zh-CN" altLang="en-US" sz="16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，负数或正数</a:t>
            </a:r>
            <a:endParaRPr lang="en-US" altLang="zh-CN" sz="16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同时更新状态，回到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1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36" name="Graphic 35" descr="Badge 1 outline">
            <a:extLst>
              <a:ext uri="{FF2B5EF4-FFF2-40B4-BE49-F238E27FC236}">
                <a16:creationId xmlns:a16="http://schemas.microsoft.com/office/drawing/2014/main" id="{438ECF9E-3FBF-48BD-AE94-B2C058448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7675" y="1978171"/>
            <a:ext cx="446821" cy="446821"/>
          </a:xfrm>
          <a:prstGeom prst="rect">
            <a:avLst/>
          </a:prstGeom>
        </p:spPr>
      </p:pic>
      <p:pic>
        <p:nvPicPr>
          <p:cNvPr id="38" name="Graphic 37" descr="Badge outline">
            <a:extLst>
              <a:ext uri="{FF2B5EF4-FFF2-40B4-BE49-F238E27FC236}">
                <a16:creationId xmlns:a16="http://schemas.microsoft.com/office/drawing/2014/main" id="{5D464EB3-615D-48E3-BD01-183B572053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8740" y="1937246"/>
            <a:ext cx="487746" cy="487746"/>
          </a:xfrm>
          <a:prstGeom prst="rect">
            <a:avLst/>
          </a:prstGeom>
        </p:spPr>
      </p:pic>
      <p:pic>
        <p:nvPicPr>
          <p:cNvPr id="40" name="Graphic 39" descr="Badge 3 outline">
            <a:extLst>
              <a:ext uri="{FF2B5EF4-FFF2-40B4-BE49-F238E27FC236}">
                <a16:creationId xmlns:a16="http://schemas.microsoft.com/office/drawing/2014/main" id="{3F65B175-E0D3-4459-AE21-16E0205004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19190" y="4317082"/>
            <a:ext cx="487746" cy="4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75E79A-1E42-4B84-ABEB-46C66071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终结者</a:t>
            </a:r>
            <a:r>
              <a:rPr lang="en-US" altLang="zh-CN" dirty="0"/>
              <a:t>》</a:t>
            </a:r>
            <a:r>
              <a:rPr lang="zh-CN" altLang="en-US" dirty="0"/>
              <a:t>中的时空穿越者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3AC088C-502F-4F38-A989-5049284B0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78466" y="1811977"/>
            <a:ext cx="8102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ABAE2-1967-4203-8737-2E9A1E6C4E8D}"/>
              </a:ext>
            </a:extLst>
          </p:cNvPr>
          <p:cNvSpPr txBox="1"/>
          <p:nvPr/>
        </p:nvSpPr>
        <p:spPr>
          <a:xfrm>
            <a:off x="6048233" y="1971709"/>
            <a:ext cx="57161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状态 </a:t>
            </a:r>
            <a:r>
              <a:rPr lang="en-US" altLang="zh-CN" sz="3200" dirty="0"/>
              <a:t>S0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到达新环境，没穿衣服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动作</a:t>
            </a:r>
            <a:r>
              <a:rPr lang="en-US" altLang="zh-CN" sz="3200" dirty="0"/>
              <a:t>A0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抢夺了一件皮夹克和摩托车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奖励</a:t>
            </a:r>
            <a:r>
              <a:rPr lang="en-US" altLang="zh-CN" sz="3200" dirty="0"/>
              <a:t>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看上去像一个正常的人类，便于后面开展工作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84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DC97-E6FA-475B-BD7F-7D2123C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关于“马尔可夫”同志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BBBD-AFA3-4B30-9328-405FD869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马尔可夫性质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马尔可夫过程</a:t>
            </a:r>
            <a:endParaRPr lang="en-US" altLang="zh-CN" dirty="0"/>
          </a:p>
          <a:p>
            <a:r>
              <a:rPr lang="zh-CN" altLang="en-US" dirty="0"/>
              <a:t>马尔可夫奖励过程</a:t>
            </a:r>
            <a:endParaRPr lang="en-US" altLang="zh-CN" dirty="0"/>
          </a:p>
          <a:p>
            <a:r>
              <a:rPr lang="zh-CN" altLang="en-US" dirty="0"/>
              <a:t>马尔可夫决策过程</a:t>
            </a:r>
            <a:endParaRPr lang="en-US" altLang="zh-CN" dirty="0"/>
          </a:p>
          <a:p>
            <a:r>
              <a:rPr lang="zh-CN" altLang="en-US" dirty="0"/>
              <a:t>让马尔可夫同志休息一下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6707-66DB-48B8-B867-EF897ED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马尔可夫性质 </a:t>
            </a:r>
            <a:r>
              <a:rPr lang="en-US" altLang="zh-CN" dirty="0"/>
              <a:t>Markov 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925-2003-401B-9171-447DC834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在一系列事件中，下一事件发生的概率只取决于当前的状态</a:t>
            </a:r>
            <a:endParaRPr lang="en-US" altLang="zh-CN" dirty="0"/>
          </a:p>
          <a:p>
            <a:r>
              <a:rPr lang="zh-CN" altLang="en-US" dirty="0"/>
              <a:t>如：</a:t>
            </a:r>
            <a:endParaRPr lang="en-US" altLang="zh-CN" dirty="0"/>
          </a:p>
          <a:p>
            <a:pPr lvl="1"/>
            <a:r>
              <a:rPr lang="zh-CN" altLang="en-US" dirty="0"/>
              <a:t>正例：棋类残局</a:t>
            </a:r>
            <a:endParaRPr lang="en-US" altLang="zh-CN" dirty="0"/>
          </a:p>
          <a:p>
            <a:pPr lvl="1"/>
            <a:r>
              <a:rPr lang="zh-CN" altLang="en-US" dirty="0"/>
              <a:t>反例：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4400" dirty="0"/>
              <a:t>A  </a:t>
            </a:r>
            <a:r>
              <a:rPr lang="en-US" altLang="zh-CN" sz="4400" dirty="0">
                <a:sym typeface="Wingdings" panose="05000000000000000000" pitchFamily="2" charset="2"/>
              </a:rPr>
              <a:t></a:t>
            </a:r>
            <a:r>
              <a:rPr lang="en-US" altLang="zh-CN" sz="4400" dirty="0"/>
              <a:t>  B  </a:t>
            </a:r>
            <a:r>
              <a:rPr lang="en-US" altLang="zh-CN" sz="4400" dirty="0">
                <a:sym typeface="Wingdings" panose="05000000000000000000" pitchFamily="2" charset="2"/>
              </a:rPr>
              <a:t></a:t>
            </a:r>
            <a:r>
              <a:rPr lang="en-US" altLang="zh-CN" sz="4400" dirty="0"/>
              <a:t>  C  </a:t>
            </a:r>
            <a:r>
              <a:rPr lang="en-US" altLang="zh-CN" sz="4400" dirty="0">
                <a:sym typeface="Wingdings" panose="05000000000000000000" pitchFamily="2" charset="2"/>
              </a:rPr>
              <a:t></a:t>
            </a:r>
            <a:r>
              <a:rPr lang="en-US" altLang="zh-CN" sz="4400" dirty="0"/>
              <a:t>  </a:t>
            </a:r>
            <a:r>
              <a:rPr lang="en-US" altLang="zh-CN" sz="4400" dirty="0">
                <a:solidFill>
                  <a:srgbClr val="00B0F0"/>
                </a:solidFill>
              </a:rPr>
              <a:t>D</a:t>
            </a:r>
            <a:r>
              <a:rPr lang="en-US" altLang="zh-CN" sz="4400" dirty="0"/>
              <a:t> </a:t>
            </a:r>
            <a:r>
              <a:rPr lang="en-US" altLang="zh-CN" sz="4400" dirty="0">
                <a:sym typeface="Wingdings" panose="05000000000000000000" pitchFamily="2" charset="2"/>
              </a:rPr>
              <a:t>  </a:t>
            </a:r>
            <a:r>
              <a:rPr lang="en-US" altLang="zh-CN" sz="4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endParaRPr lang="en-US" altLang="zh-CN" sz="4400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533054-339F-4B8B-B380-FB88D7FE2DB4}"/>
              </a:ext>
            </a:extLst>
          </p:cNvPr>
          <p:cNvGrpSpPr/>
          <p:nvPr/>
        </p:nvGrpSpPr>
        <p:grpSpPr>
          <a:xfrm>
            <a:off x="4853353" y="3329838"/>
            <a:ext cx="2719307" cy="1923078"/>
            <a:chOff x="4853353" y="3774338"/>
            <a:chExt cx="2719307" cy="1923078"/>
          </a:xfrm>
        </p:grpSpPr>
        <p:sp>
          <p:nvSpPr>
            <p:cNvPr id="4" name="Arrow: Curved Down 3">
              <a:extLst>
                <a:ext uri="{FF2B5EF4-FFF2-40B4-BE49-F238E27FC236}">
                  <a16:creationId xmlns:a16="http://schemas.microsoft.com/office/drawing/2014/main" id="{E9BB0EC0-D18C-48EC-A39D-8E0F5348AAA4}"/>
                </a:ext>
              </a:extLst>
            </p:cNvPr>
            <p:cNvSpPr/>
            <p:nvPr/>
          </p:nvSpPr>
          <p:spPr>
            <a:xfrm rot="10800000">
              <a:off x="6236900" y="5134709"/>
              <a:ext cx="1186961" cy="562707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873A12-7F0C-4488-89ED-8EF64C82BC98}"/>
                </a:ext>
              </a:extLst>
            </p:cNvPr>
            <p:cNvSpPr txBox="1"/>
            <p:nvPr/>
          </p:nvSpPr>
          <p:spPr>
            <a:xfrm>
              <a:off x="6576646" y="513470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有关</a:t>
              </a:r>
              <a:endParaRPr lang="en-US" dirty="0"/>
            </a:p>
          </p:txBody>
        </p:sp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1181AE29-E986-4A19-B4E2-4C301334801E}"/>
                </a:ext>
              </a:extLst>
            </p:cNvPr>
            <p:cNvSpPr/>
            <p:nvPr/>
          </p:nvSpPr>
          <p:spPr>
            <a:xfrm rot="10800000">
              <a:off x="4853353" y="3774338"/>
              <a:ext cx="2719307" cy="624254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415A7-461B-45BF-953D-3767DC3C41F2}"/>
                </a:ext>
              </a:extLst>
            </p:cNvPr>
            <p:cNvSpPr txBox="1"/>
            <p:nvPr/>
          </p:nvSpPr>
          <p:spPr>
            <a:xfrm>
              <a:off x="5913733" y="37982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无关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1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F27-B46B-4682-BAC0-58F2E5B6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马尔可夫过程 </a:t>
            </a:r>
            <a:r>
              <a:rPr lang="en-US" altLang="zh-CN" dirty="0"/>
              <a:t>Markov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F860-6730-4563-B870-73E2A976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86190"/>
          </a:xfrm>
        </p:spPr>
        <p:txBody>
          <a:bodyPr>
            <a:normAutofit/>
          </a:bodyPr>
          <a:lstStyle/>
          <a:p>
            <a:r>
              <a:rPr lang="zh-CN" altLang="en-US" dirty="0"/>
              <a:t>无记忆的随机过程，由具有马尔可夫性质的随机状态序列构成</a:t>
            </a:r>
            <a:endParaRPr lang="en-US" altLang="zh-CN" dirty="0"/>
          </a:p>
          <a:p>
            <a:r>
              <a:rPr lang="zh-CN" altLang="en-US" dirty="0"/>
              <a:t>如：醉汉回家</a:t>
            </a:r>
            <a:endParaRPr lang="en-US" altLang="zh-CN" dirty="0"/>
          </a:p>
          <a:p>
            <a:pPr lvl="2"/>
            <a:r>
              <a:rPr lang="zh-CN" altLang="en-US" dirty="0"/>
              <a:t>从酒馆出门，沿着一个狭窄的胡同，每一步都可能向前或向后走</a:t>
            </a:r>
            <a:endParaRPr lang="en-US" altLang="zh-CN" dirty="0"/>
          </a:p>
          <a:p>
            <a:pPr lvl="2"/>
            <a:r>
              <a:rPr lang="zh-CN" altLang="en-US" dirty="0"/>
              <a:t>向前走位置</a:t>
            </a:r>
            <a:r>
              <a:rPr lang="en-US" altLang="zh-CN" dirty="0"/>
              <a:t>+1</a:t>
            </a:r>
            <a:r>
              <a:rPr lang="zh-CN" altLang="en-US" dirty="0"/>
              <a:t>，向后走位置</a:t>
            </a:r>
            <a:r>
              <a:rPr lang="en-US" altLang="zh-CN" dirty="0"/>
              <a:t>-1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n+1</a:t>
            </a:r>
            <a:r>
              <a:rPr lang="zh-CN" altLang="en-US" dirty="0"/>
              <a:t>步时到达的位置取决于：</a:t>
            </a:r>
            <a:endParaRPr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步时位置 </a:t>
            </a:r>
            <a:endParaRPr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dirty="0"/>
              <a:t>第</a:t>
            </a:r>
            <a:r>
              <a:rPr lang="en-US" altLang="zh-CN" dirty="0"/>
              <a:t>n+1</a:t>
            </a:r>
            <a:r>
              <a:rPr lang="zh-CN" altLang="en-US" dirty="0"/>
              <a:t>步时的方向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529725-1CDC-4825-B971-1EBB75299462}"/>
              </a:ext>
            </a:extLst>
          </p:cNvPr>
          <p:cNvGrpSpPr/>
          <p:nvPr/>
        </p:nvGrpSpPr>
        <p:grpSpPr>
          <a:xfrm>
            <a:off x="705785" y="3864710"/>
            <a:ext cx="11163702" cy="1826547"/>
            <a:chOff x="705785" y="3258044"/>
            <a:chExt cx="11163702" cy="18265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08FF0B-8B5B-4046-805E-C61F9358740B}"/>
                </a:ext>
              </a:extLst>
            </p:cNvPr>
            <p:cNvSpPr/>
            <p:nvPr/>
          </p:nvSpPr>
          <p:spPr>
            <a:xfrm>
              <a:off x="5778044" y="3523430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ABA36-22B8-4883-B626-E337724F121A}"/>
                </a:ext>
              </a:extLst>
            </p:cNvPr>
            <p:cNvSpPr/>
            <p:nvPr/>
          </p:nvSpPr>
          <p:spPr>
            <a:xfrm>
              <a:off x="3962497" y="3523431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77BF2E-AB9A-4794-ADC8-EC5AEECB85BB}"/>
                </a:ext>
              </a:extLst>
            </p:cNvPr>
            <p:cNvSpPr/>
            <p:nvPr/>
          </p:nvSpPr>
          <p:spPr>
            <a:xfrm>
              <a:off x="2120444" y="3523432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668C22-FB79-4F37-AE6F-58345A243358}"/>
                </a:ext>
              </a:extLst>
            </p:cNvPr>
            <p:cNvSpPr/>
            <p:nvPr/>
          </p:nvSpPr>
          <p:spPr>
            <a:xfrm>
              <a:off x="7600217" y="3523429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3FB33-E2EC-4C96-A32D-01BCDA114349}"/>
                </a:ext>
              </a:extLst>
            </p:cNvPr>
            <p:cNvSpPr/>
            <p:nvPr/>
          </p:nvSpPr>
          <p:spPr>
            <a:xfrm>
              <a:off x="9442270" y="3523428"/>
              <a:ext cx="914400" cy="9243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88D6F4-3A1D-417A-B031-663361CCF5B0}"/>
                </a:ext>
              </a:extLst>
            </p:cNvPr>
            <p:cNvSpPr/>
            <p:nvPr/>
          </p:nvSpPr>
          <p:spPr>
            <a:xfrm>
              <a:off x="752154" y="3750375"/>
              <a:ext cx="463826" cy="47045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1C8709-93D1-4B09-8418-BBD3687AA1C6}"/>
                </a:ext>
              </a:extLst>
            </p:cNvPr>
            <p:cNvSpPr/>
            <p:nvPr/>
          </p:nvSpPr>
          <p:spPr>
            <a:xfrm>
              <a:off x="11257820" y="3750371"/>
              <a:ext cx="463826" cy="4704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8C74E0-0126-4DD9-8591-3FFC99550FC2}"/>
                </a:ext>
              </a:extLst>
            </p:cNvPr>
            <p:cNvSpPr txBox="1"/>
            <p:nvPr/>
          </p:nvSpPr>
          <p:spPr>
            <a:xfrm>
              <a:off x="5204733" y="4242628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99C306-F9AB-4494-9882-FCBE6ED19903}"/>
                </a:ext>
              </a:extLst>
            </p:cNvPr>
            <p:cNvSpPr txBox="1"/>
            <p:nvPr/>
          </p:nvSpPr>
          <p:spPr>
            <a:xfrm>
              <a:off x="6978176" y="4216933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4BA204-B503-4CA2-B2B9-0C38A0B72A19}"/>
                </a:ext>
              </a:extLst>
            </p:cNvPr>
            <p:cNvSpPr txBox="1"/>
            <p:nvPr/>
          </p:nvSpPr>
          <p:spPr>
            <a:xfrm>
              <a:off x="8828311" y="418176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DDAFC-760F-4335-985B-398EC216BD08}"/>
                </a:ext>
              </a:extLst>
            </p:cNvPr>
            <p:cNvSpPr txBox="1"/>
            <p:nvPr/>
          </p:nvSpPr>
          <p:spPr>
            <a:xfrm>
              <a:off x="3346795" y="4216934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E7DBC7-33EC-4DCE-AA36-10D0CB7C5665}"/>
                </a:ext>
              </a:extLst>
            </p:cNvPr>
            <p:cNvSpPr txBox="1"/>
            <p:nvPr/>
          </p:nvSpPr>
          <p:spPr>
            <a:xfrm>
              <a:off x="1503535" y="4220823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094BB-FCF5-411D-B6C7-D74E660FF6AD}"/>
                </a:ext>
              </a:extLst>
            </p:cNvPr>
            <p:cNvSpPr txBox="1"/>
            <p:nvPr/>
          </p:nvSpPr>
          <p:spPr>
            <a:xfrm>
              <a:off x="10669719" y="3289560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3AE7E1-8916-494E-8D64-2A65133C6838}"/>
                </a:ext>
              </a:extLst>
            </p:cNvPr>
            <p:cNvSpPr txBox="1"/>
            <p:nvPr/>
          </p:nvSpPr>
          <p:spPr>
            <a:xfrm>
              <a:off x="705785" y="471525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 </a:t>
              </a:r>
              <a:r>
                <a:rPr lang="zh-CN" altLang="en-US" dirty="0"/>
                <a:t>酒馆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769D0E-A854-4456-8C8E-4BEFA9B15592}"/>
                </a:ext>
              </a:extLst>
            </p:cNvPr>
            <p:cNvSpPr txBox="1"/>
            <p:nvPr/>
          </p:nvSpPr>
          <p:spPr>
            <a:xfrm>
              <a:off x="11035604" y="466250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End </a:t>
              </a:r>
              <a:r>
                <a:rPr lang="zh-CN" altLang="en-US" dirty="0"/>
                <a:t>家</a:t>
              </a:r>
              <a:endParaRPr lang="en-US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104DEC3-FC8A-4BF7-B440-90A63FB22C9A}"/>
                </a:ext>
              </a:extLst>
            </p:cNvPr>
            <p:cNvCxnSpPr>
              <a:cxnSpLocks/>
              <a:stCxn id="11" idx="0"/>
              <a:endCxn id="7" idx="1"/>
            </p:cNvCxnSpPr>
            <p:nvPr/>
          </p:nvCxnSpPr>
          <p:spPr>
            <a:xfrm rot="5400000" flipH="1" flipV="1">
              <a:off x="1573423" y="3069443"/>
              <a:ext cx="91577" cy="1270288"/>
            </a:xfrm>
            <a:prstGeom prst="curvedConnector3">
              <a:avLst>
                <a:gd name="adj1" fmla="val 49744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27">
              <a:extLst>
                <a:ext uri="{FF2B5EF4-FFF2-40B4-BE49-F238E27FC236}">
                  <a16:creationId xmlns:a16="http://schemas.microsoft.com/office/drawing/2014/main" id="{DB9DB351-9C34-4583-B8B9-E6087FA03938}"/>
                </a:ext>
              </a:extLst>
            </p:cNvPr>
            <p:cNvCxnSpPr>
              <a:cxnSpLocks/>
              <a:stCxn id="7" idx="7"/>
              <a:endCxn id="6" idx="1"/>
            </p:cNvCxnSpPr>
            <p:nvPr/>
          </p:nvCxnSpPr>
          <p:spPr>
            <a:xfrm rot="5400000" flipH="1" flipV="1">
              <a:off x="3498670" y="3061061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27">
              <a:extLst>
                <a:ext uri="{FF2B5EF4-FFF2-40B4-BE49-F238E27FC236}">
                  <a16:creationId xmlns:a16="http://schemas.microsoft.com/office/drawing/2014/main" id="{C31A8323-6F61-4361-8A57-98D629A512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57227" y="3061060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27">
              <a:extLst>
                <a:ext uri="{FF2B5EF4-FFF2-40B4-BE49-F238E27FC236}">
                  <a16:creationId xmlns:a16="http://schemas.microsoft.com/office/drawing/2014/main" id="{5FD15734-08E4-43DC-A708-ECB64AD5834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171237" y="3064060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27">
              <a:extLst>
                <a:ext uri="{FF2B5EF4-FFF2-40B4-BE49-F238E27FC236}">
                  <a16:creationId xmlns:a16="http://schemas.microsoft.com/office/drawing/2014/main" id="{1A9371FA-12F9-4365-B55C-809AE9B56EE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88388" y="3049979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27">
              <a:extLst>
                <a:ext uri="{FF2B5EF4-FFF2-40B4-BE49-F238E27FC236}">
                  <a16:creationId xmlns:a16="http://schemas.microsoft.com/office/drawing/2014/main" id="{A78464C6-F6F0-49E1-A784-74BB5DF2CAFC}"/>
                </a:ext>
              </a:extLst>
            </p:cNvPr>
            <p:cNvCxnSpPr>
              <a:cxnSpLocks/>
              <a:stCxn id="9" idx="7"/>
              <a:endCxn id="12" idx="0"/>
            </p:cNvCxnSpPr>
            <p:nvPr/>
          </p:nvCxnSpPr>
          <p:spPr>
            <a:xfrm rot="16200000" flipH="1">
              <a:off x="10810457" y="3071095"/>
              <a:ext cx="91577" cy="1266974"/>
            </a:xfrm>
            <a:prstGeom prst="curvedConnector3">
              <a:avLst>
                <a:gd name="adj1" fmla="val -39744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27">
              <a:extLst>
                <a:ext uri="{FF2B5EF4-FFF2-40B4-BE49-F238E27FC236}">
                  <a16:creationId xmlns:a16="http://schemas.microsoft.com/office/drawing/2014/main" id="{70CA3F12-0B28-4E8B-A57B-08CAD803D496}"/>
                </a:ext>
              </a:extLst>
            </p:cNvPr>
            <p:cNvCxnSpPr>
              <a:cxnSpLocks/>
              <a:stCxn id="6" idx="3"/>
              <a:endCxn id="7" idx="5"/>
            </p:cNvCxnSpPr>
            <p:nvPr/>
          </p:nvCxnSpPr>
          <p:spPr>
            <a:xfrm rot="5400000">
              <a:off x="3498671" y="3714667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7">
              <a:extLst>
                <a:ext uri="{FF2B5EF4-FFF2-40B4-BE49-F238E27FC236}">
                  <a16:creationId xmlns:a16="http://schemas.microsoft.com/office/drawing/2014/main" id="{31D8F1DC-155F-4A1F-A1C0-FBCD4BC4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37889" y="3715015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27">
              <a:extLst>
                <a:ext uri="{FF2B5EF4-FFF2-40B4-BE49-F238E27FC236}">
                  <a16:creationId xmlns:a16="http://schemas.microsoft.com/office/drawing/2014/main" id="{D2E5A37F-FF13-44BE-B5D2-6EB54805F4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43019" y="3705934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27">
              <a:extLst>
                <a:ext uri="{FF2B5EF4-FFF2-40B4-BE49-F238E27FC236}">
                  <a16:creationId xmlns:a16="http://schemas.microsoft.com/office/drawing/2014/main" id="{06414025-0438-44CD-B209-B2336B085E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88388" y="3692951"/>
              <a:ext cx="1" cy="1195475"/>
            </a:xfrm>
            <a:prstGeom prst="curvedConnector3">
              <a:avLst>
                <a:gd name="adj1" fmla="val 363967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27">
              <a:extLst>
                <a:ext uri="{FF2B5EF4-FFF2-40B4-BE49-F238E27FC236}">
                  <a16:creationId xmlns:a16="http://schemas.microsoft.com/office/drawing/2014/main" id="{125677F4-59C8-4B19-9B42-8879702B1992}"/>
                </a:ext>
              </a:extLst>
            </p:cNvPr>
            <p:cNvCxnSpPr>
              <a:cxnSpLocks/>
              <a:stCxn id="7" idx="3"/>
              <a:endCxn id="11" idx="2"/>
            </p:cNvCxnSpPr>
            <p:nvPr/>
          </p:nvCxnSpPr>
          <p:spPr>
            <a:xfrm rot="5400000" flipH="1">
              <a:off x="1573422" y="3631472"/>
              <a:ext cx="91578" cy="1270288"/>
            </a:xfrm>
            <a:prstGeom prst="curvedConnector3">
              <a:avLst>
                <a:gd name="adj1" fmla="val -397438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C6C8A4-59A2-4642-8B86-C822CFC74AEE}"/>
                </a:ext>
              </a:extLst>
            </p:cNvPr>
            <p:cNvSpPr txBox="1"/>
            <p:nvPr/>
          </p:nvSpPr>
          <p:spPr>
            <a:xfrm>
              <a:off x="8816907" y="325804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E6A175-E822-44A9-9869-10C3A49E7DB0}"/>
                </a:ext>
              </a:extLst>
            </p:cNvPr>
            <p:cNvSpPr txBox="1"/>
            <p:nvPr/>
          </p:nvSpPr>
          <p:spPr>
            <a:xfrm>
              <a:off x="6982990" y="3310756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FE0DDE-03AF-4748-950B-EDB4F9182482}"/>
                </a:ext>
              </a:extLst>
            </p:cNvPr>
            <p:cNvSpPr txBox="1"/>
            <p:nvPr/>
          </p:nvSpPr>
          <p:spPr>
            <a:xfrm>
              <a:off x="5152681" y="3288706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44FF62E-1E0C-4C4E-AABB-9C1AA56E61CF}"/>
                </a:ext>
              </a:extLst>
            </p:cNvPr>
            <p:cNvSpPr txBox="1"/>
            <p:nvPr/>
          </p:nvSpPr>
          <p:spPr>
            <a:xfrm>
              <a:off x="3335220" y="327510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427FCC-38C2-4D1D-97EA-87B295184BD5}"/>
                </a:ext>
              </a:extLst>
            </p:cNvPr>
            <p:cNvSpPr txBox="1"/>
            <p:nvPr/>
          </p:nvSpPr>
          <p:spPr>
            <a:xfrm>
              <a:off x="1425539" y="3310755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9594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1462</TotalTime>
  <Words>2270</Words>
  <Application>Microsoft Office PowerPoint</Application>
  <PresentationFormat>Widescreen</PresentationFormat>
  <Paragraphs>477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Cambria Math</vt:lpstr>
      <vt:lpstr>Corbel</vt:lpstr>
      <vt:lpstr>Depth</vt:lpstr>
      <vt:lpstr>PowerPoint Presentation</vt:lpstr>
      <vt:lpstr>有限马尔可夫决策过程</vt:lpstr>
      <vt:lpstr>强化学习的特点</vt:lpstr>
      <vt:lpstr>智能体的输入和输出</vt:lpstr>
      <vt:lpstr>智能体和环境的交互</vt:lpstr>
      <vt:lpstr>《终结者》中的时空穿越者</vt:lpstr>
      <vt:lpstr>关于“马尔可夫”同志</vt:lpstr>
      <vt:lpstr>马尔可夫性质 Markov Property</vt:lpstr>
      <vt:lpstr>马尔可夫过程 Markov Process</vt:lpstr>
      <vt:lpstr>马尔可夫链 Markov Chain</vt:lpstr>
      <vt:lpstr>状态转移矩阵 State Transition Matrix</vt:lpstr>
      <vt:lpstr>数学描述</vt:lpstr>
      <vt:lpstr>马尔可夫奖励过程 MRP</vt:lpstr>
      <vt:lpstr>有终点的马尔可夫链</vt:lpstr>
      <vt:lpstr>学生学习/考试场景</vt:lpstr>
      <vt:lpstr>定义奖励值 Reward</vt:lpstr>
      <vt:lpstr>分幕采样 Sample Episodes</vt:lpstr>
      <vt:lpstr>定义回报 G 与折扣系数 γ </vt:lpstr>
      <vt:lpstr>计算回报值 G</vt:lpstr>
      <vt:lpstr>价值函数 State Value Function</vt:lpstr>
      <vt:lpstr>当γ为0时</vt:lpstr>
      <vt:lpstr>当 γ 不为0时</vt:lpstr>
      <vt:lpstr>当γ=1时</vt:lpstr>
      <vt:lpstr>当γ=0.9时</vt:lpstr>
      <vt:lpstr>理论推导</vt:lpstr>
      <vt:lpstr>理论推导</vt:lpstr>
      <vt:lpstr>马尔可夫决策过程 Markov Decision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Xiaowu Hu</dc:creator>
  <cp:lastModifiedBy>Xiaowu Hu</cp:lastModifiedBy>
  <cp:revision>3</cp:revision>
  <dcterms:created xsi:type="dcterms:W3CDTF">2022-01-23T00:48:45Z</dcterms:created>
  <dcterms:modified xsi:type="dcterms:W3CDTF">2022-02-01T14:09:40Z</dcterms:modified>
</cp:coreProperties>
</file>