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0"/>
  </p:sldMasterIdLst>
  <p:notesMasterIdLst>
    <p:notesMasterId r:id="rId60"/>
  </p:notesMasterIdLst>
  <p:handoutMasterIdLst>
    <p:handoutMasterId r:id="rId61"/>
  </p:handoutMasterIdLst>
  <p:sldIdLst>
    <p:sldId id="283" r:id="rId51"/>
    <p:sldId id="318" r:id="rId52"/>
    <p:sldId id="301" r:id="rId53"/>
    <p:sldId id="321" r:id="rId54"/>
    <p:sldId id="322" r:id="rId55"/>
    <p:sldId id="323" r:id="rId56"/>
    <p:sldId id="325" r:id="rId57"/>
    <p:sldId id="326" r:id="rId58"/>
    <p:sldId id="257"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18"/>
            <p14:sldId id="301"/>
            <p14:sldId id="321"/>
            <p14:sldId id="322"/>
            <p14:sldId id="323"/>
            <p14:sldId id="325"/>
            <p14:sldId id="32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5E980-56FC-4E50-A239-FD5C8B1F2B68}" v="181" dt="2020-02-10T22:54:10.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59" d="100"/>
          <a:sy n="59" d="100"/>
        </p:scale>
        <p:origin x="348" y="-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Master" Target="slideMasters/slideMaster1.xml"/><Relationship Id="rId55" Type="http://schemas.openxmlformats.org/officeDocument/2006/relationships/slide" Target="slides/slide5.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3.xml"/><Relationship Id="rId58" Type="http://schemas.openxmlformats.org/officeDocument/2006/relationships/slide" Target="slides/slide8.xml"/><Relationship Id="rId66"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7.xml"/><Relationship Id="rId61"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2.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6.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9.xml"/><Relationship Id="rId67" Type="http://schemas.microsoft.com/office/2016/11/relationships/changesInfo" Target="changesInfos/changesInfo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4.xml"/><Relationship Id="rId6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02B5E980-56FC-4E50-A239-FD5C8B1F2B68}"/>
    <pc:docChg chg="undo custSel addSld delSld modSld sldOrd modSection">
      <pc:chgData name="susan ibach" userId="11074aa641b35c68" providerId="LiveId" clId="{02B5E980-56FC-4E50-A239-FD5C8B1F2B68}" dt="2020-02-10T22:54:10.179" v="756" actId="20577"/>
      <pc:docMkLst>
        <pc:docMk/>
      </pc:docMkLst>
      <pc:sldChg chg="modSp">
        <pc:chgData name="susan ibach" userId="11074aa641b35c68" providerId="LiveId" clId="{02B5E980-56FC-4E50-A239-FD5C8B1F2B68}" dt="2020-02-10T22:34:58.146" v="195" actId="6549"/>
        <pc:sldMkLst>
          <pc:docMk/>
          <pc:sldMk cId="1842309144" sldId="283"/>
        </pc:sldMkLst>
        <pc:spChg chg="mod">
          <ac:chgData name="susan ibach" userId="11074aa641b35c68" providerId="LiveId" clId="{02B5E980-56FC-4E50-A239-FD5C8B1F2B68}" dt="2020-02-10T22:34:58.146" v="195" actId="6549"/>
          <ac:spMkLst>
            <pc:docMk/>
            <pc:sldMk cId="1842309144" sldId="283"/>
            <ac:spMk id="9" creationId="{00000000-0000-0000-0000-000000000000}"/>
          </ac:spMkLst>
        </pc:spChg>
      </pc:sldChg>
      <pc:sldChg chg="addSp modSp add del ord modAnim">
        <pc:chgData name="susan ibach" userId="11074aa641b35c68" providerId="LiveId" clId="{02B5E980-56FC-4E50-A239-FD5C8B1F2B68}" dt="2020-02-10T22:34:28.651" v="149" actId="47"/>
        <pc:sldMkLst>
          <pc:docMk/>
          <pc:sldMk cId="81677396" sldId="323"/>
        </pc:sldMkLst>
        <pc:spChg chg="mod">
          <ac:chgData name="susan ibach" userId="11074aa641b35c68" providerId="LiveId" clId="{02B5E980-56FC-4E50-A239-FD5C8B1F2B68}" dt="2020-02-10T22:29:44.727" v="81" actId="20577"/>
          <ac:spMkLst>
            <pc:docMk/>
            <pc:sldMk cId="81677396" sldId="323"/>
            <ac:spMk id="2" creationId="{0DDA3F34-9F17-4701-B661-AA9442271E1D}"/>
          </ac:spMkLst>
        </pc:spChg>
        <pc:spChg chg="add">
          <ac:chgData name="susan ibach" userId="11074aa641b35c68" providerId="LiveId" clId="{02B5E980-56FC-4E50-A239-FD5C8B1F2B68}" dt="2020-02-10T22:30:00.061" v="84"/>
          <ac:spMkLst>
            <pc:docMk/>
            <pc:sldMk cId="81677396" sldId="323"/>
            <ac:spMk id="5" creationId="{29EEAB50-F6AD-4F19-A5F8-11D88071C003}"/>
          </ac:spMkLst>
        </pc:spChg>
        <pc:graphicFrameChg chg="add">
          <ac:chgData name="susan ibach" userId="11074aa641b35c68" providerId="LiveId" clId="{02B5E980-56FC-4E50-A239-FD5C8B1F2B68}" dt="2020-02-10T22:30:00.061" v="84"/>
          <ac:graphicFrameMkLst>
            <pc:docMk/>
            <pc:sldMk cId="81677396" sldId="323"/>
            <ac:graphicFrameMk id="4" creationId="{E737C7C2-5634-447E-8467-F3ACA2379385}"/>
          </ac:graphicFrameMkLst>
        </pc:graphicFrameChg>
        <pc:graphicFrameChg chg="add mod modGraphic">
          <ac:chgData name="susan ibach" userId="11074aa641b35c68" providerId="LiveId" clId="{02B5E980-56FC-4E50-A239-FD5C8B1F2B68}" dt="2020-02-10T22:31:04.357" v="148" actId="14100"/>
          <ac:graphicFrameMkLst>
            <pc:docMk/>
            <pc:sldMk cId="81677396" sldId="323"/>
            <ac:graphicFrameMk id="6" creationId="{BDB3E6F1-B68A-42CB-BFB4-7B89D761726E}"/>
          </ac:graphicFrameMkLst>
        </pc:graphicFrameChg>
      </pc:sldChg>
      <pc:sldChg chg="delSp modSp add delAnim">
        <pc:chgData name="susan ibach" userId="11074aa641b35c68" providerId="LiveId" clId="{02B5E980-56FC-4E50-A239-FD5C8B1F2B68}" dt="2020-02-10T22:48:57.987" v="695" actId="478"/>
        <pc:sldMkLst>
          <pc:docMk/>
          <pc:sldMk cId="4091876004" sldId="323"/>
        </pc:sldMkLst>
        <pc:spChg chg="mod">
          <ac:chgData name="susan ibach" userId="11074aa641b35c68" providerId="LiveId" clId="{02B5E980-56FC-4E50-A239-FD5C8B1F2B68}" dt="2020-02-10T22:35:36.590" v="304" actId="20577"/>
          <ac:spMkLst>
            <pc:docMk/>
            <pc:sldMk cId="4091876004" sldId="323"/>
            <ac:spMk id="4" creationId="{5005156F-8E7C-4848-A9CA-38D2AD3B7007}"/>
          </ac:spMkLst>
        </pc:spChg>
        <pc:spChg chg="del mod">
          <ac:chgData name="susan ibach" userId="11074aa641b35c68" providerId="LiveId" clId="{02B5E980-56FC-4E50-A239-FD5C8B1F2B68}" dt="2020-02-10T22:48:57.987" v="695" actId="478"/>
          <ac:spMkLst>
            <pc:docMk/>
            <pc:sldMk cId="4091876004" sldId="323"/>
            <ac:spMk id="7" creationId="{03364E63-B02F-4A43-B815-2FE93D082ACF}"/>
          </ac:spMkLst>
        </pc:spChg>
        <pc:spChg chg="mod">
          <ac:chgData name="susan ibach" userId="11074aa641b35c68" providerId="LiveId" clId="{02B5E980-56FC-4E50-A239-FD5C8B1F2B68}" dt="2020-02-10T22:45:54.843" v="485" actId="14100"/>
          <ac:spMkLst>
            <pc:docMk/>
            <pc:sldMk cId="4091876004" sldId="323"/>
            <ac:spMk id="10" creationId="{D07DCCDC-B838-45B6-B2BA-2435B418AC5C}"/>
          </ac:spMkLst>
        </pc:spChg>
        <pc:spChg chg="del">
          <ac:chgData name="susan ibach" userId="11074aa641b35c68" providerId="LiveId" clId="{02B5E980-56FC-4E50-A239-FD5C8B1F2B68}" dt="2020-02-10T22:44:45.734" v="400" actId="478"/>
          <ac:spMkLst>
            <pc:docMk/>
            <pc:sldMk cId="4091876004" sldId="323"/>
            <ac:spMk id="12" creationId="{415538C8-41DE-47ED-9262-906947407E37}"/>
          </ac:spMkLst>
        </pc:spChg>
        <pc:graphicFrameChg chg="modGraphic">
          <ac:chgData name="susan ibach" userId="11074aa641b35c68" providerId="LiveId" clId="{02B5E980-56FC-4E50-A239-FD5C8B1F2B68}" dt="2020-02-10T22:45:39.840" v="482" actId="2165"/>
          <ac:graphicFrameMkLst>
            <pc:docMk/>
            <pc:sldMk cId="4091876004" sldId="323"/>
            <ac:graphicFrameMk id="5" creationId="{20B92A84-42D6-4BFB-B3E5-3CECEBFBC7BA}"/>
          </ac:graphicFrameMkLst>
        </pc:graphicFrameChg>
      </pc:sldChg>
      <pc:sldChg chg="add del">
        <pc:chgData name="susan ibach" userId="11074aa641b35c68" providerId="LiveId" clId="{02B5E980-56FC-4E50-A239-FD5C8B1F2B68}" dt="2020-02-10T22:50:05.067" v="731" actId="47"/>
        <pc:sldMkLst>
          <pc:docMk/>
          <pc:sldMk cId="1445665353" sldId="324"/>
        </pc:sldMkLst>
      </pc:sldChg>
      <pc:sldChg chg="addSp delSp modSp add modAnim">
        <pc:chgData name="susan ibach" userId="11074aa641b35c68" providerId="LiveId" clId="{02B5E980-56FC-4E50-A239-FD5C8B1F2B68}" dt="2020-02-10T22:48:45.210" v="694"/>
        <pc:sldMkLst>
          <pc:docMk/>
          <pc:sldMk cId="1154863340" sldId="325"/>
        </pc:sldMkLst>
        <pc:spChg chg="add del mod ord">
          <ac:chgData name="susan ibach" userId="11074aa641b35c68" providerId="LiveId" clId="{02B5E980-56FC-4E50-A239-FD5C8B1F2B68}" dt="2020-02-10T22:47:36.180" v="638" actId="6549"/>
          <ac:spMkLst>
            <pc:docMk/>
            <pc:sldMk cId="1154863340" sldId="325"/>
            <ac:spMk id="6" creationId="{A82F3822-0D22-41F3-99CC-864B42D80E29}"/>
          </ac:spMkLst>
        </pc:spChg>
        <pc:spChg chg="del">
          <ac:chgData name="susan ibach" userId="11074aa641b35c68" providerId="LiveId" clId="{02B5E980-56FC-4E50-A239-FD5C8B1F2B68}" dt="2020-02-10T22:47:20.865" v="526" actId="478"/>
          <ac:spMkLst>
            <pc:docMk/>
            <pc:sldMk cId="1154863340" sldId="325"/>
            <ac:spMk id="7" creationId="{03364E63-B02F-4A43-B815-2FE93D082ACF}"/>
          </ac:spMkLst>
        </pc:spChg>
        <pc:graphicFrameChg chg="add mod modGraphic">
          <ac:chgData name="susan ibach" userId="11074aa641b35c68" providerId="LiveId" clId="{02B5E980-56FC-4E50-A239-FD5C8B1F2B68}" dt="2020-02-10T22:48:41.519" v="692" actId="12385"/>
          <ac:graphicFrameMkLst>
            <pc:docMk/>
            <pc:sldMk cId="1154863340" sldId="325"/>
            <ac:graphicFrameMk id="8" creationId="{EDB1C200-CE29-4B19-AA95-9609F69A0574}"/>
          </ac:graphicFrameMkLst>
        </pc:graphicFrameChg>
      </pc:sldChg>
      <pc:sldChg chg="addSp delSp modSp add delAnim modAnim">
        <pc:chgData name="susan ibach" userId="11074aa641b35c68" providerId="LiveId" clId="{02B5E980-56FC-4E50-A239-FD5C8B1F2B68}" dt="2020-02-10T22:54:10.179" v="756" actId="20577"/>
        <pc:sldMkLst>
          <pc:docMk/>
          <pc:sldMk cId="4067291229" sldId="326"/>
        </pc:sldMkLst>
        <pc:spChg chg="mod">
          <ac:chgData name="susan ibach" userId="11074aa641b35c68" providerId="LiveId" clId="{02B5E980-56FC-4E50-A239-FD5C8B1F2B68}" dt="2020-02-10T22:54:10.179" v="756" actId="20577"/>
          <ac:spMkLst>
            <pc:docMk/>
            <pc:sldMk cId="4067291229" sldId="326"/>
            <ac:spMk id="6" creationId="{A82F3822-0D22-41F3-99CC-864B42D80E29}"/>
          </ac:spMkLst>
        </pc:spChg>
        <pc:spChg chg="add del mod">
          <ac:chgData name="susan ibach" userId="11074aa641b35c68" providerId="LiveId" clId="{02B5E980-56FC-4E50-A239-FD5C8B1F2B68}" dt="2020-02-10T22:52:06.099" v="753" actId="478"/>
          <ac:spMkLst>
            <pc:docMk/>
            <pc:sldMk cId="4067291229" sldId="326"/>
            <ac:spMk id="7" creationId="{6AF0E94E-CB73-414F-909B-3F03F269EECD}"/>
          </ac:spMkLst>
        </pc:spChg>
        <pc:spChg chg="del">
          <ac:chgData name="susan ibach" userId="11074aa641b35c68" providerId="LiveId" clId="{02B5E980-56FC-4E50-A239-FD5C8B1F2B68}" dt="2020-02-10T22:50:13.983" v="733" actId="478"/>
          <ac:spMkLst>
            <pc:docMk/>
            <pc:sldMk cId="4067291229" sldId="326"/>
            <ac:spMk id="10" creationId="{D07DCCDC-B838-45B6-B2BA-2435B418AC5C}"/>
          </ac:spMkLst>
        </pc:spChg>
        <pc:spChg chg="add mod">
          <ac:chgData name="susan ibach" userId="11074aa641b35c68" providerId="LiveId" clId="{02B5E980-56FC-4E50-A239-FD5C8B1F2B68}" dt="2020-02-10T22:52:13.464" v="755" actId="14100"/>
          <ac:spMkLst>
            <pc:docMk/>
            <pc:sldMk cId="4067291229" sldId="326"/>
            <ac:spMk id="11" creationId="{210DD60B-D722-40B7-B029-C211D56227E5}"/>
          </ac:spMkLst>
        </pc:spChg>
        <pc:graphicFrameChg chg="del">
          <ac:chgData name="susan ibach" userId="11074aa641b35c68" providerId="LiveId" clId="{02B5E980-56FC-4E50-A239-FD5C8B1F2B68}" dt="2020-02-10T22:50:11.426" v="732" actId="478"/>
          <ac:graphicFrameMkLst>
            <pc:docMk/>
            <pc:sldMk cId="4067291229" sldId="326"/>
            <ac:graphicFrameMk id="8" creationId="{EDB1C200-CE29-4B19-AA95-9609F69A0574}"/>
          </ac:graphicFrameMkLst>
        </pc:graphicFrameChg>
        <pc:picChg chg="add del mod">
          <ac:chgData name="susan ibach" userId="11074aa641b35c68" providerId="LiveId" clId="{02B5E980-56FC-4E50-A239-FD5C8B1F2B68}" dt="2020-02-10T22:52:06.099" v="753" actId="478"/>
          <ac:picMkLst>
            <pc:docMk/>
            <pc:sldMk cId="4067291229" sldId="326"/>
            <ac:picMk id="3" creationId="{B0B9BC25-A239-4FCF-8C30-9B3D879FBEB2}"/>
          </ac:picMkLst>
        </pc:picChg>
      </pc:sldChg>
    </pc:docChg>
  </pc:docChgLst>
  <pc:docChgLst>
    <pc:chgData name="susan ibach" userId="11074aa641b35c68" providerId="Windows Live" clId="Web-{D50D9C2B-0461-488F-9088-68BD28E259B1}"/>
    <pc:docChg chg="modSld">
      <pc:chgData name="susan ibach" userId="11074aa641b35c68" providerId="Windows Live" clId="Web-{D50D9C2B-0461-488F-9088-68BD28E259B1}" dt="2020-02-09T20:17:37.413" v="10" actId="20577"/>
      <pc:docMkLst>
        <pc:docMk/>
      </pc:docMkLst>
      <pc:sldChg chg="modSp">
        <pc:chgData name="susan ibach" userId="11074aa641b35c68" providerId="Windows Live" clId="Web-{D50D9C2B-0461-488F-9088-68BD28E259B1}" dt="2020-02-09T20:16:25.381" v="1" actId="20577"/>
        <pc:sldMkLst>
          <pc:docMk/>
          <pc:sldMk cId="1258425375" sldId="301"/>
        </pc:sldMkLst>
        <pc:spChg chg="mod">
          <ac:chgData name="susan ibach" userId="11074aa641b35c68" providerId="Windows Live" clId="Web-{D50D9C2B-0461-488F-9088-68BD28E259B1}" dt="2020-02-09T20:16:25.381" v="1" actId="20577"/>
          <ac:spMkLst>
            <pc:docMk/>
            <pc:sldMk cId="1258425375" sldId="301"/>
            <ac:spMk id="4" creationId="{5005156F-8E7C-4848-A9CA-38D2AD3B7007}"/>
          </ac:spMkLst>
        </pc:spChg>
      </pc:sldChg>
      <pc:sldChg chg="modSp">
        <pc:chgData name="susan ibach" userId="11074aa641b35c68" providerId="Windows Live" clId="Web-{D50D9C2B-0461-488F-9088-68BD28E259B1}" dt="2020-02-09T20:16:33.850" v="3" actId="20577"/>
        <pc:sldMkLst>
          <pc:docMk/>
          <pc:sldMk cId="3562847637" sldId="321"/>
        </pc:sldMkLst>
        <pc:spChg chg="mod">
          <ac:chgData name="susan ibach" userId="11074aa641b35c68" providerId="Windows Live" clId="Web-{D50D9C2B-0461-488F-9088-68BD28E259B1}" dt="2020-02-09T20:16:33.850" v="3" actId="20577"/>
          <ac:spMkLst>
            <pc:docMk/>
            <pc:sldMk cId="3562847637" sldId="321"/>
            <ac:spMk id="4" creationId="{5005156F-8E7C-4848-A9CA-38D2AD3B7007}"/>
          </ac:spMkLst>
        </pc:spChg>
      </pc:sldChg>
      <pc:sldChg chg="modSp">
        <pc:chgData name="susan ibach" userId="11074aa641b35c68" providerId="Windows Live" clId="Web-{D50D9C2B-0461-488F-9088-68BD28E259B1}" dt="2020-02-09T20:17:36.116" v="8" actId="20577"/>
        <pc:sldMkLst>
          <pc:docMk/>
          <pc:sldMk cId="1125154104" sldId="322"/>
        </pc:sldMkLst>
        <pc:spChg chg="mod">
          <ac:chgData name="susan ibach" userId="11074aa641b35c68" providerId="Windows Live" clId="Web-{D50D9C2B-0461-488F-9088-68BD28E259B1}" dt="2020-02-09T20:16:46.506" v="7" actId="20577"/>
          <ac:spMkLst>
            <pc:docMk/>
            <pc:sldMk cId="1125154104" sldId="322"/>
            <ac:spMk id="4" creationId="{5005156F-8E7C-4848-A9CA-38D2AD3B7007}"/>
          </ac:spMkLst>
        </pc:spChg>
        <pc:spChg chg="mod">
          <ac:chgData name="susan ibach" userId="11074aa641b35c68" providerId="Windows Live" clId="Web-{D50D9C2B-0461-488F-9088-68BD28E259B1}" dt="2020-02-09T20:17:36.116" v="8" actId="20577"/>
          <ac:spMkLst>
            <pc:docMk/>
            <pc:sldMk cId="1125154104" sldId="322"/>
            <ac:spMk id="7" creationId="{03364E63-B02F-4A43-B815-2FE93D082A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2:28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2:28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7.xml"/><Relationship Id="rId7" Type="http://schemas.openxmlformats.org/officeDocument/2006/relationships/image" Target="../media/image1.png"/><Relationship Id="rId2" Type="http://schemas.openxmlformats.org/officeDocument/2006/relationships/customXml" Target="../../customXml/item36.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39.xml"/><Relationship Id="rId4" Type="http://schemas.openxmlformats.org/officeDocument/2006/relationships/customXml" Target="../../customXml/item3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2.xml"/><Relationship Id="rId7" Type="http://schemas.openxmlformats.org/officeDocument/2006/relationships/image" Target="../media/image1.png"/><Relationship Id="rId2" Type="http://schemas.openxmlformats.org/officeDocument/2006/relationships/customXml" Target="../../customXml/item41.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44.xml"/><Relationship Id="rId4" Type="http://schemas.openxmlformats.org/officeDocument/2006/relationships/customXml" Target="../../customXml/item4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7.xml"/><Relationship Id="rId7" Type="http://schemas.openxmlformats.org/officeDocument/2006/relationships/image" Target="../media/image2.png"/><Relationship Id="rId2" Type="http://schemas.openxmlformats.org/officeDocument/2006/relationships/customXml" Target="../../customXml/item46.xml"/><Relationship Id="rId1" Type="http://schemas.openxmlformats.org/officeDocument/2006/relationships/customXml" Target="../../customXml/item45.xml"/><Relationship Id="rId6" Type="http://schemas.openxmlformats.org/officeDocument/2006/relationships/slideMaster" Target="../slideMasters/slideMaster1.xml"/><Relationship Id="rId5" Type="http://schemas.openxmlformats.org/officeDocument/2006/relationships/customXml" Target="../../customXml/item49.xml"/><Relationship Id="rId4" Type="http://schemas.openxmlformats.org/officeDocument/2006/relationships/customXml" Target="../../customXml/item4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Handling duplicates and rows with missing values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Many models and procedures in data science will return an error if they analyze records with missing values</a:t>
            </a:r>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extLst>
              <p:ext uri="{D42A27DB-BD31-4B8C-83A1-F6EECF244321}">
                <p14:modId xmlns:p14="http://schemas.microsoft.com/office/powerpoint/2010/main" val="3573660838"/>
              </p:ext>
            </p:extLst>
          </p:nvPr>
        </p:nvGraphicFramePr>
        <p:xfrm>
          <a:off x="346107" y="3802062"/>
          <a:ext cx="11704318" cy="292608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gridCol w="2167466">
                  <a:extLst>
                    <a:ext uri="{9D8B030D-6E8A-4147-A177-3AD203B41FA5}">
                      <a16:colId xmlns:a16="http://schemas.microsoft.com/office/drawing/2014/main" val="487903021"/>
                    </a:ext>
                  </a:extLst>
                </a:gridCol>
                <a:gridCol w="2167466">
                  <a:extLst>
                    <a:ext uri="{9D8B030D-6E8A-4147-A177-3AD203B41FA5}">
                      <a16:colId xmlns:a16="http://schemas.microsoft.com/office/drawing/2014/main" val="1396307165"/>
                    </a:ext>
                  </a:extLst>
                </a:gridCol>
              </a:tblGrid>
              <a:tr h="3592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tc>
                  <a:txBody>
                    <a:bodyPr/>
                    <a:lstStyle/>
                    <a:p>
                      <a:r>
                        <a:rPr lang="en-CA" dirty="0" err="1"/>
                        <a:t>Sch_arr_time</a:t>
                      </a:r>
                      <a:endParaRPr lang="en-CA" dirty="0"/>
                    </a:p>
                  </a:txBody>
                  <a:tcPr/>
                </a:tc>
                <a:tc>
                  <a:txBody>
                    <a:bodyPr/>
                    <a:lstStyle/>
                    <a:p>
                      <a:r>
                        <a:rPr lang="en-CA" dirty="0" err="1"/>
                        <a:t>Actual_arr_time</a:t>
                      </a:r>
                      <a:endParaRPr lang="en-CA" dirty="0"/>
                    </a:p>
                  </a:txBody>
                  <a:tcPr/>
                </a:tc>
                <a:tc>
                  <a:txBody>
                    <a:bodyPr/>
                    <a:lstStyle/>
                    <a:p>
                      <a:r>
                        <a:rPr lang="en-CA" dirty="0" err="1"/>
                        <a:t>Arr_delay</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tc>
                  <a:txBody>
                    <a:bodyPr/>
                    <a:lstStyle/>
                    <a:p>
                      <a:r>
                        <a:rPr lang="en-CA" dirty="0"/>
                        <a:t>1425</a:t>
                      </a:r>
                    </a:p>
                  </a:txBody>
                  <a:tcPr/>
                </a:tc>
                <a:tc>
                  <a:txBody>
                    <a:bodyPr/>
                    <a:lstStyle/>
                    <a:p>
                      <a:r>
                        <a:rPr lang="en-CA" dirty="0"/>
                        <a:t>1450</a:t>
                      </a:r>
                    </a:p>
                  </a:txBody>
                  <a:tcPr/>
                </a:tc>
                <a:tc>
                  <a:txBody>
                    <a:bodyPr/>
                    <a:lstStyle/>
                    <a:p>
                      <a:r>
                        <a:rPr lang="en-CA" dirty="0"/>
                        <a:t>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tc>
                  <a:txBody>
                    <a:bodyPr/>
                    <a:lstStyle/>
                    <a:p>
                      <a:r>
                        <a:rPr lang="en-CA" dirty="0"/>
                        <a:t>2045</a:t>
                      </a:r>
                    </a:p>
                  </a:txBody>
                  <a:tcPr/>
                </a:tc>
                <a:tc>
                  <a:txBody>
                    <a:bodyPr/>
                    <a:lstStyle/>
                    <a:p>
                      <a:r>
                        <a:rPr lang="en-CA" dirty="0"/>
                        <a:t>2046</a:t>
                      </a:r>
                    </a:p>
                  </a:txBody>
                  <a:tcPr/>
                </a:tc>
                <a:tc>
                  <a:txBody>
                    <a:bodyPr/>
                    <a:lstStyle/>
                    <a:p>
                      <a:r>
                        <a:rPr lang="en-CA" dirty="0"/>
                        <a:t>1</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a:t>
                      </a:r>
                    </a:p>
                  </a:txBody>
                  <a:tcPr/>
                </a:tc>
                <a:tc>
                  <a:txBody>
                    <a:bodyPr/>
                    <a:lstStyle/>
                    <a:p>
                      <a:r>
                        <a:rPr lang="en-CA" dirty="0"/>
                        <a:t>BWI</a:t>
                      </a:r>
                    </a:p>
                  </a:txBody>
                  <a:tcPr/>
                </a:tc>
                <a:tc>
                  <a:txBody>
                    <a:bodyPr/>
                    <a:lstStyle/>
                    <a:p>
                      <a:r>
                        <a:rPr lang="en-CA" dirty="0"/>
                        <a:t>950</a:t>
                      </a:r>
                    </a:p>
                  </a:txBody>
                  <a:tcPr/>
                </a:tc>
                <a:tc>
                  <a:txBody>
                    <a:bodyPr/>
                    <a:lstStyle/>
                    <a:p>
                      <a:r>
                        <a:rPr lang="en-CA" dirty="0" err="1"/>
                        <a:t>NaN</a:t>
                      </a:r>
                      <a:endParaRPr lang="en-CA" dirty="0"/>
                    </a:p>
                  </a:txBody>
                  <a:tcPr/>
                </a:tc>
                <a:tc>
                  <a:txBody>
                    <a:bodyPr/>
                    <a:lstStyle/>
                    <a:p>
                      <a:r>
                        <a:rPr lang="en-CA" dirty="0" err="1"/>
                        <a:t>NaN</a:t>
                      </a:r>
                      <a:endParaRPr lang="en-CA" dirty="0"/>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tc>
                  <a:txBody>
                    <a:bodyPr/>
                    <a:lstStyle/>
                    <a:p>
                      <a:r>
                        <a:rPr lang="en-CA" dirty="0"/>
                        <a:t>1150</a:t>
                      </a:r>
                    </a:p>
                  </a:txBody>
                  <a:tcPr/>
                </a:tc>
                <a:tc>
                  <a:txBody>
                    <a:bodyPr/>
                    <a:lstStyle/>
                    <a:p>
                      <a:r>
                        <a:rPr lang="en-CA" dirty="0"/>
                        <a:t>1151</a:t>
                      </a:r>
                    </a:p>
                  </a:txBody>
                  <a:tcPr/>
                </a:tc>
                <a:tc>
                  <a:txBody>
                    <a:bodyPr/>
                    <a:lstStyle/>
                    <a:p>
                      <a:r>
                        <a:rPr lang="en-CA" dirty="0"/>
                        <a:t>1</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tc>
                  <a:txBody>
                    <a:bodyPr/>
                    <a:lstStyle/>
                    <a:p>
                      <a:r>
                        <a:rPr lang="en-CA" dirty="0"/>
                        <a:t>1500</a:t>
                      </a:r>
                    </a:p>
                  </a:txBody>
                  <a:tcPr/>
                </a:tc>
                <a:tc>
                  <a:txBody>
                    <a:bodyPr/>
                    <a:lstStyle/>
                    <a:p>
                      <a:r>
                        <a:rPr lang="en-CA" dirty="0"/>
                        <a:t>1458</a:t>
                      </a:r>
                    </a:p>
                  </a:txBody>
                  <a:tcPr/>
                </a:tc>
                <a:tc>
                  <a:txBody>
                    <a:bodyPr/>
                    <a:lstStyle/>
                    <a:p>
                      <a:r>
                        <a:rPr lang="en-CA" dirty="0"/>
                        <a:t>-2</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tc>
                  <a:txBody>
                    <a:bodyPr/>
                    <a:lstStyle/>
                    <a:p>
                      <a:r>
                        <a:rPr lang="en-CA" dirty="0"/>
                        <a:t>1800</a:t>
                      </a:r>
                    </a:p>
                  </a:txBody>
                  <a:tcPr/>
                </a:tc>
                <a:tc>
                  <a:txBody>
                    <a:bodyPr/>
                    <a:lstStyle/>
                    <a:p>
                      <a:r>
                        <a:rPr lang="en-CA" dirty="0"/>
                        <a:t>1802</a:t>
                      </a:r>
                    </a:p>
                  </a:txBody>
                  <a:tcPr/>
                </a:tc>
                <a:tc>
                  <a:txBody>
                    <a:bodyPr/>
                    <a:lstStyle/>
                    <a:p>
                      <a:r>
                        <a:rPr lang="en-CA" dirty="0"/>
                        <a:t>2</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tc>
                  <a:txBody>
                    <a:bodyPr/>
                    <a:lstStyle/>
                    <a:p>
                      <a:r>
                        <a:rPr lang="en-CA" dirty="0"/>
                        <a:t>1015</a:t>
                      </a:r>
                    </a:p>
                  </a:txBody>
                  <a:tcPr/>
                </a:tc>
                <a:tc>
                  <a:txBody>
                    <a:bodyPr/>
                    <a:lstStyle/>
                    <a:p>
                      <a:r>
                        <a:rPr lang="en-CA" dirty="0"/>
                        <a:t>1042</a:t>
                      </a:r>
                    </a:p>
                  </a:txBody>
                  <a:tcPr/>
                </a:tc>
                <a:tc>
                  <a:txBody>
                    <a:bodyPr/>
                    <a:lstStyle/>
                    <a:p>
                      <a:r>
                        <a:rPr lang="en-CA" dirty="0"/>
                        <a:t>27</a:t>
                      </a:r>
                    </a:p>
                  </a:txBody>
                  <a:tcPr/>
                </a:tc>
                <a:extLst>
                  <a:ext uri="{0D108BD9-81ED-4DB2-BD59-A6C34878D82A}">
                    <a16:rowId xmlns:a16="http://schemas.microsoft.com/office/drawing/2014/main" val="824987476"/>
                  </a:ext>
                </a:extLst>
              </a:tr>
            </a:tbl>
          </a:graphicData>
        </a:graphic>
      </p:graphicFrame>
      <p:sp>
        <p:nvSpPr>
          <p:cNvPr id="6" name="Rectangle 5">
            <a:extLst>
              <a:ext uri="{FF2B5EF4-FFF2-40B4-BE49-F238E27FC236}">
                <a16:creationId xmlns:a16="http://schemas.microsoft.com/office/drawing/2014/main" id="{2AF69D57-65D3-4A14-A601-4C4EE4207553}"/>
              </a:ext>
            </a:extLst>
          </p:cNvPr>
          <p:cNvSpPr/>
          <p:nvPr/>
        </p:nvSpPr>
        <p:spPr bwMode="auto">
          <a:xfrm>
            <a:off x="7742236" y="4868862"/>
            <a:ext cx="4327843" cy="381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6478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Use</a:t>
            </a:r>
            <a:r>
              <a:rPr lang="en-CA" b="1" i="1" dirty="0">
                <a:cs typeface="Segoe UI"/>
              </a:rPr>
              <a:t> </a:t>
            </a:r>
            <a:r>
              <a:rPr lang="en-CA" dirty="0">
                <a:latin typeface="Consolas"/>
                <a:cs typeface="Segoe UI"/>
              </a:rPr>
              <a:t>info </a:t>
            </a:r>
            <a:r>
              <a:rPr lang="en-CA" dirty="0">
                <a:cs typeface="Segoe UI"/>
              </a:rPr>
              <a:t>to check for missing values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5604611"/>
          </a:xfrm>
        </p:spPr>
        <p:txBody>
          <a:bodyPr/>
          <a:lstStyle/>
          <a:p>
            <a:pPr lvl="0"/>
            <a:r>
              <a:rPr lang="en-US" spc="0" dirty="0">
                <a:solidFill>
                  <a:srgbClr val="002050"/>
                </a:solidFill>
                <a:latin typeface="Consolas" panose="020B0609020204030204" pitchFamily="49" charset="0"/>
              </a:rPr>
              <a:t>delays_df.info()</a:t>
            </a:r>
          </a:p>
          <a:p>
            <a:pPr lvl="0"/>
            <a:r>
              <a:rPr lang="en-CA" sz="3200" dirty="0"/>
              <a:t>will return:</a:t>
            </a:r>
          </a:p>
          <a:p>
            <a:r>
              <a:rPr lang="en-US" altLang="en-US" sz="2400" dirty="0" err="1">
                <a:solidFill>
                  <a:srgbClr val="000000"/>
                </a:solidFill>
                <a:latin typeface="Courier New" panose="02070309020205020404" pitchFamily="49" charset="0"/>
              </a:rPr>
              <a:t>RangeIndex</a:t>
            </a:r>
            <a:r>
              <a:rPr lang="en-US" altLang="en-US" sz="2400" dirty="0">
                <a:solidFill>
                  <a:srgbClr val="000000"/>
                </a:solidFill>
                <a:latin typeface="Courier New" panose="02070309020205020404" pitchFamily="49" charset="0"/>
              </a:rPr>
              <a:t>: 300000 entries, 0 to 299999</a:t>
            </a:r>
          </a:p>
          <a:p>
            <a:r>
              <a:rPr lang="en-US" altLang="en-US" sz="2400" dirty="0">
                <a:solidFill>
                  <a:srgbClr val="000000"/>
                </a:solidFill>
                <a:latin typeface="Courier New" panose="02070309020205020404" pitchFamily="49" charset="0"/>
              </a:rPr>
              <a:t>Data columns (total 16 columns): </a:t>
            </a:r>
          </a:p>
          <a:p>
            <a:r>
              <a:rPr lang="en-US" altLang="en-US" sz="2400" dirty="0">
                <a:solidFill>
                  <a:srgbClr val="000000"/>
                </a:solidFill>
                <a:latin typeface="Courier New" panose="02070309020205020404" pitchFamily="49" charset="0"/>
              </a:rPr>
              <a:t>FL_DATE 			300000 non-null object </a:t>
            </a:r>
          </a:p>
          <a:p>
            <a:r>
              <a:rPr lang="en-US" altLang="en-US" sz="2400" dirty="0">
                <a:solidFill>
                  <a:srgbClr val="000000"/>
                </a:solidFill>
                <a:latin typeface="Courier New" panose="02070309020205020404" pitchFamily="49" charset="0"/>
              </a:rPr>
              <a:t>OP_UNIQUE_CARRIER 	300000 non-null object </a:t>
            </a:r>
          </a:p>
          <a:p>
            <a:r>
              <a:rPr lang="en-US" altLang="en-US" sz="2400" dirty="0">
                <a:solidFill>
                  <a:srgbClr val="000000"/>
                </a:solidFill>
                <a:latin typeface="Courier New" panose="02070309020205020404" pitchFamily="49" charset="0"/>
              </a:rPr>
              <a:t>TAIL_NUM 			299660 non-null object </a:t>
            </a:r>
          </a:p>
          <a:p>
            <a:r>
              <a:rPr lang="en-US" altLang="en-US" sz="2400" dirty="0">
                <a:solidFill>
                  <a:srgbClr val="000000"/>
                </a:solidFill>
                <a:latin typeface="Courier New" panose="02070309020205020404" pitchFamily="49" charset="0"/>
              </a:rPr>
              <a:t>OP_CARRIER_FL_NUM 	300000 non-null int64 </a:t>
            </a:r>
          </a:p>
          <a:p>
            <a:r>
              <a:rPr lang="en-US" altLang="en-US" sz="2400" dirty="0">
                <a:solidFill>
                  <a:srgbClr val="000000"/>
                </a:solidFill>
                <a:latin typeface="Courier New" panose="02070309020205020404" pitchFamily="49" charset="0"/>
              </a:rPr>
              <a:t>ORIGIN 			300000 non-null object </a:t>
            </a:r>
          </a:p>
          <a:p>
            <a:r>
              <a:rPr lang="en-US" altLang="en-US" sz="2400" dirty="0">
                <a:solidFill>
                  <a:srgbClr val="000000"/>
                </a:solidFill>
                <a:latin typeface="Courier New" panose="02070309020205020404" pitchFamily="49" charset="0"/>
              </a:rPr>
              <a:t>DEST 				300000 non-null object </a:t>
            </a:r>
          </a:p>
          <a:p>
            <a:r>
              <a:rPr lang="en-US" altLang="en-US" sz="2400" dirty="0">
                <a:solidFill>
                  <a:srgbClr val="000000"/>
                </a:solidFill>
                <a:latin typeface="Courier New" panose="02070309020205020404" pitchFamily="49" charset="0"/>
              </a:rPr>
              <a:t>CRS_DEP_TIME 		300000 non-null int64 </a:t>
            </a:r>
          </a:p>
          <a:p>
            <a:r>
              <a:rPr lang="en-US" altLang="en-US" sz="2400" dirty="0">
                <a:solidFill>
                  <a:srgbClr val="000000"/>
                </a:solidFill>
                <a:latin typeface="Courier New" panose="02070309020205020404" pitchFamily="49" charset="0"/>
              </a:rPr>
              <a:t>DEP_TIME 			296825 non-null float64 </a:t>
            </a:r>
          </a:p>
          <a:p>
            <a:r>
              <a:rPr lang="en-US" altLang="en-US" sz="2400" dirty="0">
                <a:solidFill>
                  <a:srgbClr val="000000"/>
                </a:solidFill>
                <a:latin typeface="Courier New" panose="02070309020205020404" pitchFamily="49" charset="0"/>
              </a:rPr>
              <a:t>DEP_DELAY 			296825 non-null float64</a:t>
            </a:r>
            <a:r>
              <a:rPr lang="en-US" altLang="en-US" sz="1800" dirty="0">
                <a:solidFill>
                  <a:schemeClr val="tx1"/>
                </a:solidFill>
              </a:rPr>
              <a:t> </a:t>
            </a:r>
            <a:endParaRPr lang="en-CA" sz="3200" dirty="0"/>
          </a:p>
        </p:txBody>
      </p:sp>
      <p:sp>
        <p:nvSpPr>
          <p:cNvPr id="3" name="Rectangle 2">
            <a:extLst>
              <a:ext uri="{FF2B5EF4-FFF2-40B4-BE49-F238E27FC236}">
                <a16:creationId xmlns:a16="http://schemas.microsoft.com/office/drawing/2014/main" id="{B2C325AA-251D-4242-8772-96B98650E37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6" name="Group 15">
            <a:extLst>
              <a:ext uri="{FF2B5EF4-FFF2-40B4-BE49-F238E27FC236}">
                <a16:creationId xmlns:a16="http://schemas.microsoft.com/office/drawing/2014/main" id="{6648642C-74AF-4F19-8903-FACD525FE9DF}"/>
              </a:ext>
            </a:extLst>
          </p:cNvPr>
          <p:cNvGrpSpPr/>
          <p:nvPr/>
        </p:nvGrpSpPr>
        <p:grpSpPr>
          <a:xfrm>
            <a:off x="2408237" y="2223372"/>
            <a:ext cx="8903525" cy="627864"/>
            <a:chOff x="2408237" y="2223372"/>
            <a:chExt cx="8903525" cy="627864"/>
          </a:xfrm>
        </p:grpSpPr>
        <p:sp>
          <p:nvSpPr>
            <p:cNvPr id="8" name="Rectangle 7">
              <a:extLst>
                <a:ext uri="{FF2B5EF4-FFF2-40B4-BE49-F238E27FC236}">
                  <a16:creationId xmlns:a16="http://schemas.microsoft.com/office/drawing/2014/main" id="{BDE9AC44-AAFA-4945-A440-B5916E54E9C5}"/>
                </a:ext>
              </a:extLst>
            </p:cNvPr>
            <p:cNvSpPr/>
            <p:nvPr/>
          </p:nvSpPr>
          <p:spPr bwMode="auto">
            <a:xfrm>
              <a:off x="2408237" y="2354262"/>
              <a:ext cx="2895600" cy="479742"/>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679BED99-460D-4090-9FB2-7DD44E915B5C}"/>
                </a:ext>
              </a:extLst>
            </p:cNvPr>
            <p:cNvSpPr txBox="1"/>
            <p:nvPr/>
          </p:nvSpPr>
          <p:spPr>
            <a:xfrm>
              <a:off x="8744713" y="2223372"/>
              <a:ext cx="2567049" cy="627864"/>
            </a:xfrm>
            <a:prstGeom prst="rect">
              <a:avLst/>
            </a:prstGeom>
            <a:noFill/>
          </p:spPr>
          <p:txBody>
            <a:bodyPr wrap="non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Number of rows</a:t>
              </a:r>
            </a:p>
          </p:txBody>
        </p:sp>
      </p:grpSp>
      <p:grpSp>
        <p:nvGrpSpPr>
          <p:cNvPr id="17" name="Group 16">
            <a:extLst>
              <a:ext uri="{FF2B5EF4-FFF2-40B4-BE49-F238E27FC236}">
                <a16:creationId xmlns:a16="http://schemas.microsoft.com/office/drawing/2014/main" id="{13C47306-FD54-45B1-BDA4-3358AB7234E8}"/>
              </a:ext>
            </a:extLst>
          </p:cNvPr>
          <p:cNvGrpSpPr/>
          <p:nvPr/>
        </p:nvGrpSpPr>
        <p:grpSpPr>
          <a:xfrm>
            <a:off x="4008437" y="3076880"/>
            <a:ext cx="7787197" cy="3899330"/>
            <a:chOff x="4008437" y="3076880"/>
            <a:chExt cx="7787197" cy="3899330"/>
          </a:xfrm>
        </p:grpSpPr>
        <p:sp>
          <p:nvSpPr>
            <p:cNvPr id="9" name="Rectangle 8">
              <a:extLst>
                <a:ext uri="{FF2B5EF4-FFF2-40B4-BE49-F238E27FC236}">
                  <a16:creationId xmlns:a16="http://schemas.microsoft.com/office/drawing/2014/main" id="{29B2356A-5A55-4FB6-91D1-5057FADE6CC8}"/>
                </a:ext>
              </a:extLst>
            </p:cNvPr>
            <p:cNvSpPr/>
            <p:nvPr/>
          </p:nvSpPr>
          <p:spPr bwMode="auto">
            <a:xfrm>
              <a:off x="4008437" y="3111391"/>
              <a:ext cx="1447800" cy="3864819"/>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2031E13-0FF1-4B1B-9B15-252B7AD60CD9}"/>
                </a:ext>
              </a:extLst>
            </p:cNvPr>
            <p:cNvSpPr txBox="1"/>
            <p:nvPr/>
          </p:nvSpPr>
          <p:spPr>
            <a:xfrm>
              <a:off x="8746081" y="3076880"/>
              <a:ext cx="3049553" cy="1446550"/>
            </a:xfrm>
            <a:prstGeom prst="rect">
              <a:avLst/>
            </a:prstGeom>
            <a:noFill/>
          </p:spPr>
          <p:txBody>
            <a:bodyPr wrap="non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Number of rows </a:t>
              </a:r>
            </a:p>
            <a:p>
              <a:pPr>
                <a:lnSpc>
                  <a:spcPct val="90000"/>
                </a:lnSpc>
                <a:spcAft>
                  <a:spcPts val="600"/>
                </a:spcAft>
              </a:pPr>
              <a:r>
                <a:rPr lang="en-CA" sz="2400" dirty="0">
                  <a:gradFill>
                    <a:gsLst>
                      <a:gs pos="2917">
                        <a:schemeClr val="tx1"/>
                      </a:gs>
                      <a:gs pos="30000">
                        <a:schemeClr val="tx1"/>
                      </a:gs>
                    </a:gsLst>
                    <a:lin ang="5400000" scaled="0"/>
                  </a:gradFill>
                </a:rPr>
                <a:t>containing non-null</a:t>
              </a:r>
            </a:p>
            <a:p>
              <a:pPr>
                <a:lnSpc>
                  <a:spcPct val="90000"/>
                </a:lnSpc>
                <a:spcAft>
                  <a:spcPts val="600"/>
                </a:spcAft>
              </a:pPr>
              <a:r>
                <a:rPr lang="en-CA" sz="2400" dirty="0">
                  <a:gradFill>
                    <a:gsLst>
                      <a:gs pos="2917">
                        <a:schemeClr val="tx1"/>
                      </a:gs>
                      <a:gs pos="30000">
                        <a:schemeClr val="tx1"/>
                      </a:gs>
                    </a:gsLst>
                    <a:lin ang="5400000" scaled="0"/>
                  </a:gradFill>
                </a:rPr>
                <a:t>values</a:t>
              </a:r>
            </a:p>
          </p:txBody>
        </p:sp>
      </p:grpSp>
      <p:grpSp>
        <p:nvGrpSpPr>
          <p:cNvPr id="18" name="Group 17">
            <a:extLst>
              <a:ext uri="{FF2B5EF4-FFF2-40B4-BE49-F238E27FC236}">
                <a16:creationId xmlns:a16="http://schemas.microsoft.com/office/drawing/2014/main" id="{3DCF9CD7-C299-4461-87A7-C145602DCBAA}"/>
              </a:ext>
            </a:extLst>
          </p:cNvPr>
          <p:cNvGrpSpPr/>
          <p:nvPr/>
        </p:nvGrpSpPr>
        <p:grpSpPr>
          <a:xfrm>
            <a:off x="350836" y="3954462"/>
            <a:ext cx="11565258" cy="2994342"/>
            <a:chOff x="350836" y="3954462"/>
            <a:chExt cx="11565258" cy="2994342"/>
          </a:xfrm>
        </p:grpSpPr>
        <p:sp>
          <p:nvSpPr>
            <p:cNvPr id="10" name="Rectangle 9">
              <a:extLst>
                <a:ext uri="{FF2B5EF4-FFF2-40B4-BE49-F238E27FC236}">
                  <a16:creationId xmlns:a16="http://schemas.microsoft.com/office/drawing/2014/main" id="{9C2C6998-ACA9-4525-85EF-E17672429389}"/>
                </a:ext>
              </a:extLst>
            </p:cNvPr>
            <p:cNvSpPr/>
            <p:nvPr/>
          </p:nvSpPr>
          <p:spPr bwMode="auto">
            <a:xfrm>
              <a:off x="365760" y="3954462"/>
              <a:ext cx="5090477" cy="479742"/>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7E3EF6F-121C-4ADD-A70A-7FF3B449E153}"/>
                </a:ext>
              </a:extLst>
            </p:cNvPr>
            <p:cNvSpPr/>
            <p:nvPr/>
          </p:nvSpPr>
          <p:spPr bwMode="auto">
            <a:xfrm>
              <a:off x="350837" y="5989320"/>
              <a:ext cx="5090477" cy="479742"/>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7BBC5D00-69D8-4BA7-ACF6-DB5F47219EA6}"/>
                </a:ext>
              </a:extLst>
            </p:cNvPr>
            <p:cNvSpPr/>
            <p:nvPr/>
          </p:nvSpPr>
          <p:spPr bwMode="auto">
            <a:xfrm>
              <a:off x="350836" y="6469062"/>
              <a:ext cx="5090477" cy="479742"/>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5A0695B4-7AA8-4E3A-A21B-FEE19161D47A}"/>
                </a:ext>
              </a:extLst>
            </p:cNvPr>
            <p:cNvSpPr txBox="1"/>
            <p:nvPr/>
          </p:nvSpPr>
          <p:spPr>
            <a:xfrm>
              <a:off x="8744713" y="4395120"/>
              <a:ext cx="3171381" cy="1037207"/>
            </a:xfrm>
            <a:prstGeom prst="rect">
              <a:avLst/>
            </a:prstGeom>
            <a:noFill/>
          </p:spPr>
          <p:txBody>
            <a:bodyPr wrap="non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Columns containing </a:t>
              </a:r>
            </a:p>
            <a:p>
              <a:pPr>
                <a:lnSpc>
                  <a:spcPct val="90000"/>
                </a:lnSpc>
                <a:spcAft>
                  <a:spcPts val="600"/>
                </a:spcAft>
              </a:pPr>
              <a:r>
                <a:rPr lang="en-CA" sz="2400" dirty="0">
                  <a:gradFill>
                    <a:gsLst>
                      <a:gs pos="2917">
                        <a:schemeClr val="tx1"/>
                      </a:gs>
                      <a:gs pos="30000">
                        <a:schemeClr val="tx1"/>
                      </a:gs>
                    </a:gsLst>
                    <a:lin ang="5400000" scaled="0"/>
                  </a:gradFill>
                </a:rPr>
                <a:t>rows with null values</a:t>
              </a:r>
            </a:p>
          </p:txBody>
        </p:sp>
      </p:grpSp>
    </p:spTree>
    <p:extLst>
      <p:ext uri="{BB962C8B-B14F-4D97-AF65-F5344CB8AC3E}">
        <p14:creationId xmlns:p14="http://schemas.microsoft.com/office/powerpoint/2010/main" val="1258425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Use </a:t>
            </a:r>
            <a:r>
              <a:rPr lang="en-CA" err="1">
                <a:latin typeface="Consolas"/>
                <a:cs typeface="Segoe UI"/>
              </a:rPr>
              <a:t>dropna</a:t>
            </a:r>
            <a:r>
              <a:rPr lang="en-CA" dirty="0">
                <a:latin typeface="Consolas"/>
                <a:cs typeface="Segoe UI"/>
              </a:rPr>
              <a:t> </a:t>
            </a:r>
            <a:r>
              <a:rPr lang="en-CA" dirty="0">
                <a:cs typeface="Segoe UI"/>
              </a:rPr>
              <a:t>to remove rows missing values</a:t>
            </a:r>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nvGraphicFramePr>
        <p:xfrm>
          <a:off x="346107" y="3802062"/>
          <a:ext cx="11704318" cy="292608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gridCol w="2167466">
                  <a:extLst>
                    <a:ext uri="{9D8B030D-6E8A-4147-A177-3AD203B41FA5}">
                      <a16:colId xmlns:a16="http://schemas.microsoft.com/office/drawing/2014/main" val="487903021"/>
                    </a:ext>
                  </a:extLst>
                </a:gridCol>
                <a:gridCol w="2167466">
                  <a:extLst>
                    <a:ext uri="{9D8B030D-6E8A-4147-A177-3AD203B41FA5}">
                      <a16:colId xmlns:a16="http://schemas.microsoft.com/office/drawing/2014/main" val="1396307165"/>
                    </a:ext>
                  </a:extLst>
                </a:gridCol>
              </a:tblGrid>
              <a:tr h="3592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tc>
                  <a:txBody>
                    <a:bodyPr/>
                    <a:lstStyle/>
                    <a:p>
                      <a:r>
                        <a:rPr lang="en-CA" dirty="0" err="1"/>
                        <a:t>Sch_arr_time</a:t>
                      </a:r>
                      <a:endParaRPr lang="en-CA" dirty="0"/>
                    </a:p>
                  </a:txBody>
                  <a:tcPr/>
                </a:tc>
                <a:tc>
                  <a:txBody>
                    <a:bodyPr/>
                    <a:lstStyle/>
                    <a:p>
                      <a:r>
                        <a:rPr lang="en-CA" dirty="0" err="1"/>
                        <a:t>Actual_arr_time</a:t>
                      </a:r>
                      <a:endParaRPr lang="en-CA" dirty="0"/>
                    </a:p>
                  </a:txBody>
                  <a:tcPr/>
                </a:tc>
                <a:tc>
                  <a:txBody>
                    <a:bodyPr/>
                    <a:lstStyle/>
                    <a:p>
                      <a:r>
                        <a:rPr lang="en-CA" dirty="0" err="1"/>
                        <a:t>Arr_delay</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tc>
                  <a:txBody>
                    <a:bodyPr/>
                    <a:lstStyle/>
                    <a:p>
                      <a:r>
                        <a:rPr lang="en-CA" dirty="0"/>
                        <a:t>1425</a:t>
                      </a:r>
                    </a:p>
                  </a:txBody>
                  <a:tcPr/>
                </a:tc>
                <a:tc>
                  <a:txBody>
                    <a:bodyPr/>
                    <a:lstStyle/>
                    <a:p>
                      <a:r>
                        <a:rPr lang="en-CA" dirty="0"/>
                        <a:t>1450</a:t>
                      </a:r>
                    </a:p>
                  </a:txBody>
                  <a:tcPr/>
                </a:tc>
                <a:tc>
                  <a:txBody>
                    <a:bodyPr/>
                    <a:lstStyle/>
                    <a:p>
                      <a:r>
                        <a:rPr lang="en-CA" dirty="0"/>
                        <a:t>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tc>
                  <a:txBody>
                    <a:bodyPr/>
                    <a:lstStyle/>
                    <a:p>
                      <a:r>
                        <a:rPr lang="en-CA" dirty="0"/>
                        <a:t>2045</a:t>
                      </a:r>
                    </a:p>
                  </a:txBody>
                  <a:tcPr/>
                </a:tc>
                <a:tc>
                  <a:txBody>
                    <a:bodyPr/>
                    <a:lstStyle/>
                    <a:p>
                      <a:r>
                        <a:rPr lang="en-CA" dirty="0"/>
                        <a:t>2046</a:t>
                      </a:r>
                    </a:p>
                  </a:txBody>
                  <a:tcPr/>
                </a:tc>
                <a:tc>
                  <a:txBody>
                    <a:bodyPr/>
                    <a:lstStyle/>
                    <a:p>
                      <a:r>
                        <a:rPr lang="en-CA" dirty="0"/>
                        <a:t>1</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a:t>
                      </a:r>
                    </a:p>
                  </a:txBody>
                  <a:tcPr/>
                </a:tc>
                <a:tc>
                  <a:txBody>
                    <a:bodyPr/>
                    <a:lstStyle/>
                    <a:p>
                      <a:r>
                        <a:rPr lang="en-CA" dirty="0"/>
                        <a:t>BWI</a:t>
                      </a:r>
                    </a:p>
                  </a:txBody>
                  <a:tcPr/>
                </a:tc>
                <a:tc>
                  <a:txBody>
                    <a:bodyPr/>
                    <a:lstStyle/>
                    <a:p>
                      <a:r>
                        <a:rPr lang="en-CA" dirty="0"/>
                        <a:t>950</a:t>
                      </a:r>
                    </a:p>
                  </a:txBody>
                  <a:tcPr/>
                </a:tc>
                <a:tc>
                  <a:txBody>
                    <a:bodyPr/>
                    <a:lstStyle/>
                    <a:p>
                      <a:r>
                        <a:rPr lang="en-CA" dirty="0" err="1"/>
                        <a:t>NaN</a:t>
                      </a:r>
                      <a:endParaRPr lang="en-CA" dirty="0"/>
                    </a:p>
                  </a:txBody>
                  <a:tcPr/>
                </a:tc>
                <a:tc>
                  <a:txBody>
                    <a:bodyPr/>
                    <a:lstStyle/>
                    <a:p>
                      <a:r>
                        <a:rPr lang="en-CA" dirty="0" err="1"/>
                        <a:t>NaN</a:t>
                      </a:r>
                      <a:endParaRPr lang="en-CA" dirty="0"/>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tc>
                  <a:txBody>
                    <a:bodyPr/>
                    <a:lstStyle/>
                    <a:p>
                      <a:r>
                        <a:rPr lang="en-CA" dirty="0"/>
                        <a:t>1150</a:t>
                      </a:r>
                    </a:p>
                  </a:txBody>
                  <a:tcPr/>
                </a:tc>
                <a:tc>
                  <a:txBody>
                    <a:bodyPr/>
                    <a:lstStyle/>
                    <a:p>
                      <a:r>
                        <a:rPr lang="en-CA" dirty="0"/>
                        <a:t>1151</a:t>
                      </a:r>
                    </a:p>
                  </a:txBody>
                  <a:tcPr/>
                </a:tc>
                <a:tc>
                  <a:txBody>
                    <a:bodyPr/>
                    <a:lstStyle/>
                    <a:p>
                      <a:r>
                        <a:rPr lang="en-CA" dirty="0"/>
                        <a:t>1</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tc>
                  <a:txBody>
                    <a:bodyPr/>
                    <a:lstStyle/>
                    <a:p>
                      <a:r>
                        <a:rPr lang="en-CA" dirty="0"/>
                        <a:t>1500</a:t>
                      </a:r>
                    </a:p>
                  </a:txBody>
                  <a:tcPr/>
                </a:tc>
                <a:tc>
                  <a:txBody>
                    <a:bodyPr/>
                    <a:lstStyle/>
                    <a:p>
                      <a:r>
                        <a:rPr lang="en-CA" dirty="0"/>
                        <a:t>1458</a:t>
                      </a:r>
                    </a:p>
                  </a:txBody>
                  <a:tcPr/>
                </a:tc>
                <a:tc>
                  <a:txBody>
                    <a:bodyPr/>
                    <a:lstStyle/>
                    <a:p>
                      <a:r>
                        <a:rPr lang="en-CA" dirty="0"/>
                        <a:t>-2</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tc>
                  <a:txBody>
                    <a:bodyPr/>
                    <a:lstStyle/>
                    <a:p>
                      <a:r>
                        <a:rPr lang="en-CA" dirty="0"/>
                        <a:t>1800</a:t>
                      </a:r>
                    </a:p>
                  </a:txBody>
                  <a:tcPr/>
                </a:tc>
                <a:tc>
                  <a:txBody>
                    <a:bodyPr/>
                    <a:lstStyle/>
                    <a:p>
                      <a:r>
                        <a:rPr lang="en-CA" dirty="0"/>
                        <a:t>1802</a:t>
                      </a:r>
                    </a:p>
                  </a:txBody>
                  <a:tcPr/>
                </a:tc>
                <a:tc>
                  <a:txBody>
                    <a:bodyPr/>
                    <a:lstStyle/>
                    <a:p>
                      <a:r>
                        <a:rPr lang="en-CA" dirty="0"/>
                        <a:t>2</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tc>
                  <a:txBody>
                    <a:bodyPr/>
                    <a:lstStyle/>
                    <a:p>
                      <a:r>
                        <a:rPr lang="en-CA" dirty="0"/>
                        <a:t>1015</a:t>
                      </a:r>
                    </a:p>
                  </a:txBody>
                  <a:tcPr/>
                </a:tc>
                <a:tc>
                  <a:txBody>
                    <a:bodyPr/>
                    <a:lstStyle/>
                    <a:p>
                      <a:r>
                        <a:rPr lang="en-CA" dirty="0"/>
                        <a:t>1042</a:t>
                      </a:r>
                    </a:p>
                  </a:txBody>
                  <a:tcPr/>
                </a:tc>
                <a:tc>
                  <a:txBody>
                    <a:bodyPr/>
                    <a:lstStyle/>
                    <a:p>
                      <a:r>
                        <a:rPr lang="en-CA" dirty="0"/>
                        <a:t>27</a:t>
                      </a:r>
                    </a:p>
                  </a:txBody>
                  <a:tcPr/>
                </a:tc>
                <a:extLst>
                  <a:ext uri="{0D108BD9-81ED-4DB2-BD59-A6C34878D82A}">
                    <a16:rowId xmlns:a16="http://schemas.microsoft.com/office/drawing/2014/main" val="824987476"/>
                  </a:ext>
                </a:extLst>
              </a:tr>
            </a:tbl>
          </a:graphicData>
        </a:graphic>
      </p:graphicFrame>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1501950"/>
          </a:xfrm>
        </p:spPr>
        <p:txBody>
          <a:bodyPr/>
          <a:lstStyle/>
          <a:p>
            <a:pPr lvl="0"/>
            <a:endParaRPr lang="en-US" spc="0" dirty="0">
              <a:solidFill>
                <a:srgbClr val="002050"/>
              </a:solidFill>
              <a:latin typeface="Consolas" panose="020B0609020204030204" pitchFamily="49" charset="0"/>
            </a:endParaRPr>
          </a:p>
          <a:p>
            <a:pPr lvl="0"/>
            <a:r>
              <a:rPr lang="en-US" spc="0" dirty="0" err="1">
                <a:solidFill>
                  <a:srgbClr val="002050"/>
                </a:solidFill>
                <a:latin typeface="Consolas" panose="020B0609020204030204" pitchFamily="49" charset="0"/>
              </a:rPr>
              <a:t>delay_no_nulls_df</a:t>
            </a:r>
            <a:r>
              <a:rPr lang="en-US" spc="0" dirty="0">
                <a:solidFill>
                  <a:srgbClr val="002050"/>
                </a:solidFill>
                <a:latin typeface="Consolas" panose="020B0609020204030204" pitchFamily="49" charset="0"/>
              </a:rPr>
              <a:t> = </a:t>
            </a:r>
            <a:r>
              <a:rPr lang="en-US" spc="0" dirty="0" err="1">
                <a:solidFill>
                  <a:srgbClr val="002050"/>
                </a:solidFill>
                <a:latin typeface="Consolas" panose="020B0609020204030204" pitchFamily="49" charset="0"/>
              </a:rPr>
              <a:t>delays_df.dropna</a:t>
            </a:r>
            <a:r>
              <a:rPr lang="en-US" spc="0" dirty="0">
                <a:solidFill>
                  <a:srgbClr val="002050"/>
                </a:solidFill>
                <a:latin typeface="Consolas" panose="020B0609020204030204" pitchFamily="49" charset="0"/>
              </a:rPr>
              <a:t>()</a:t>
            </a:r>
          </a:p>
          <a:p>
            <a:pPr lvl="0"/>
            <a:r>
              <a:rPr lang="en-CA" dirty="0"/>
              <a:t>will create a new </a:t>
            </a:r>
            <a:r>
              <a:rPr lang="en-CA" dirty="0" err="1"/>
              <a:t>DataFrame</a:t>
            </a:r>
            <a:r>
              <a:rPr lang="en-CA" dirty="0"/>
              <a:t> without rows containing missing values</a:t>
            </a:r>
            <a:endParaRPr lang="en-US" spc="0" dirty="0">
              <a:solidFill>
                <a:srgbClr val="002050"/>
              </a:solidFill>
              <a:latin typeface="Consolas" panose="020B0609020204030204" pitchFamily="49" charset="0"/>
            </a:endParaRPr>
          </a:p>
        </p:txBody>
      </p:sp>
      <p:sp>
        <p:nvSpPr>
          <p:cNvPr id="9" name="Rectangle 8">
            <a:extLst>
              <a:ext uri="{FF2B5EF4-FFF2-40B4-BE49-F238E27FC236}">
                <a16:creationId xmlns:a16="http://schemas.microsoft.com/office/drawing/2014/main" id="{2918C0CF-32E5-44C5-9858-6B78F623B380}"/>
              </a:ext>
            </a:extLst>
          </p:cNvPr>
          <p:cNvSpPr/>
          <p:nvPr/>
        </p:nvSpPr>
        <p:spPr bwMode="auto">
          <a:xfrm>
            <a:off x="346108" y="4868862"/>
            <a:ext cx="11723972" cy="381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8" name="Table 13">
            <a:extLst>
              <a:ext uri="{FF2B5EF4-FFF2-40B4-BE49-F238E27FC236}">
                <a16:creationId xmlns:a16="http://schemas.microsoft.com/office/drawing/2014/main" id="{62DFACE1-7BE6-454D-A88B-B6137B0260BF}"/>
              </a:ext>
            </a:extLst>
          </p:cNvPr>
          <p:cNvGraphicFramePr>
            <a:graphicFrameLocks noGrp="1"/>
          </p:cNvGraphicFramePr>
          <p:nvPr>
            <p:extLst>
              <p:ext uri="{D42A27DB-BD31-4B8C-83A1-F6EECF244321}">
                <p14:modId xmlns:p14="http://schemas.microsoft.com/office/powerpoint/2010/main" val="754662502"/>
              </p:ext>
            </p:extLst>
          </p:nvPr>
        </p:nvGraphicFramePr>
        <p:xfrm>
          <a:off x="655637" y="3344862"/>
          <a:ext cx="11704318" cy="2560320"/>
        </p:xfrm>
        <a:graphic>
          <a:graphicData uri="http://schemas.openxmlformats.org/drawingml/2006/table">
            <a:tbl>
              <a:tblPr firstRow="1" bandRow="1">
                <a:tableStyleId>{00A15C55-8517-42AA-B614-E9B94910E393}</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gridCol w="2167466">
                  <a:extLst>
                    <a:ext uri="{9D8B030D-6E8A-4147-A177-3AD203B41FA5}">
                      <a16:colId xmlns:a16="http://schemas.microsoft.com/office/drawing/2014/main" val="487903021"/>
                    </a:ext>
                  </a:extLst>
                </a:gridCol>
                <a:gridCol w="2167466">
                  <a:extLst>
                    <a:ext uri="{9D8B030D-6E8A-4147-A177-3AD203B41FA5}">
                      <a16:colId xmlns:a16="http://schemas.microsoft.com/office/drawing/2014/main" val="1396307165"/>
                    </a:ext>
                  </a:extLst>
                </a:gridCol>
              </a:tblGrid>
              <a:tr h="3592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tc>
                  <a:txBody>
                    <a:bodyPr/>
                    <a:lstStyle/>
                    <a:p>
                      <a:r>
                        <a:rPr lang="en-CA" dirty="0" err="1"/>
                        <a:t>Sch_arr_time</a:t>
                      </a:r>
                      <a:endParaRPr lang="en-CA" dirty="0"/>
                    </a:p>
                  </a:txBody>
                  <a:tcPr/>
                </a:tc>
                <a:tc>
                  <a:txBody>
                    <a:bodyPr/>
                    <a:lstStyle/>
                    <a:p>
                      <a:r>
                        <a:rPr lang="en-CA" dirty="0" err="1"/>
                        <a:t>Actual_arr_time</a:t>
                      </a:r>
                      <a:endParaRPr lang="en-CA" dirty="0"/>
                    </a:p>
                  </a:txBody>
                  <a:tcPr/>
                </a:tc>
                <a:tc>
                  <a:txBody>
                    <a:bodyPr/>
                    <a:lstStyle/>
                    <a:p>
                      <a:r>
                        <a:rPr lang="en-CA" dirty="0" err="1"/>
                        <a:t>Arr_delay</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tc>
                  <a:txBody>
                    <a:bodyPr/>
                    <a:lstStyle/>
                    <a:p>
                      <a:r>
                        <a:rPr lang="en-CA" dirty="0"/>
                        <a:t>1425</a:t>
                      </a:r>
                    </a:p>
                  </a:txBody>
                  <a:tcPr/>
                </a:tc>
                <a:tc>
                  <a:txBody>
                    <a:bodyPr/>
                    <a:lstStyle/>
                    <a:p>
                      <a:r>
                        <a:rPr lang="en-CA" dirty="0"/>
                        <a:t>1450</a:t>
                      </a:r>
                    </a:p>
                  </a:txBody>
                  <a:tcPr/>
                </a:tc>
                <a:tc>
                  <a:txBody>
                    <a:bodyPr/>
                    <a:lstStyle/>
                    <a:p>
                      <a:r>
                        <a:rPr lang="en-CA" dirty="0"/>
                        <a:t>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tc>
                  <a:txBody>
                    <a:bodyPr/>
                    <a:lstStyle/>
                    <a:p>
                      <a:r>
                        <a:rPr lang="en-CA" dirty="0"/>
                        <a:t>2045</a:t>
                      </a:r>
                    </a:p>
                  </a:txBody>
                  <a:tcPr/>
                </a:tc>
                <a:tc>
                  <a:txBody>
                    <a:bodyPr/>
                    <a:lstStyle/>
                    <a:p>
                      <a:r>
                        <a:rPr lang="en-CA" dirty="0"/>
                        <a:t>2046</a:t>
                      </a:r>
                    </a:p>
                  </a:txBody>
                  <a:tcPr/>
                </a:tc>
                <a:tc>
                  <a:txBody>
                    <a:bodyPr/>
                    <a:lstStyle/>
                    <a:p>
                      <a:r>
                        <a:rPr lang="en-CA" dirty="0"/>
                        <a:t>1</a:t>
                      </a:r>
                    </a:p>
                  </a:txBody>
                  <a:tcPr/>
                </a:tc>
                <a:extLst>
                  <a:ext uri="{0D108BD9-81ED-4DB2-BD59-A6C34878D82A}">
                    <a16:rowId xmlns:a16="http://schemas.microsoft.com/office/drawing/2014/main" val="3930894590"/>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tc>
                  <a:txBody>
                    <a:bodyPr/>
                    <a:lstStyle/>
                    <a:p>
                      <a:r>
                        <a:rPr lang="en-CA" dirty="0"/>
                        <a:t>1150</a:t>
                      </a:r>
                    </a:p>
                  </a:txBody>
                  <a:tcPr/>
                </a:tc>
                <a:tc>
                  <a:txBody>
                    <a:bodyPr/>
                    <a:lstStyle/>
                    <a:p>
                      <a:r>
                        <a:rPr lang="en-CA" dirty="0"/>
                        <a:t>1151</a:t>
                      </a:r>
                    </a:p>
                  </a:txBody>
                  <a:tcPr/>
                </a:tc>
                <a:tc>
                  <a:txBody>
                    <a:bodyPr/>
                    <a:lstStyle/>
                    <a:p>
                      <a:r>
                        <a:rPr lang="en-CA" dirty="0"/>
                        <a:t>1</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tc>
                  <a:txBody>
                    <a:bodyPr/>
                    <a:lstStyle/>
                    <a:p>
                      <a:r>
                        <a:rPr lang="en-CA" dirty="0"/>
                        <a:t>1500</a:t>
                      </a:r>
                    </a:p>
                  </a:txBody>
                  <a:tcPr/>
                </a:tc>
                <a:tc>
                  <a:txBody>
                    <a:bodyPr/>
                    <a:lstStyle/>
                    <a:p>
                      <a:r>
                        <a:rPr lang="en-CA" dirty="0"/>
                        <a:t>1458</a:t>
                      </a:r>
                    </a:p>
                  </a:txBody>
                  <a:tcPr/>
                </a:tc>
                <a:tc>
                  <a:txBody>
                    <a:bodyPr/>
                    <a:lstStyle/>
                    <a:p>
                      <a:r>
                        <a:rPr lang="en-CA" dirty="0"/>
                        <a:t>-2</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tc>
                  <a:txBody>
                    <a:bodyPr/>
                    <a:lstStyle/>
                    <a:p>
                      <a:r>
                        <a:rPr lang="en-CA" dirty="0"/>
                        <a:t>1800</a:t>
                      </a:r>
                    </a:p>
                  </a:txBody>
                  <a:tcPr/>
                </a:tc>
                <a:tc>
                  <a:txBody>
                    <a:bodyPr/>
                    <a:lstStyle/>
                    <a:p>
                      <a:r>
                        <a:rPr lang="en-CA" dirty="0"/>
                        <a:t>1802</a:t>
                      </a:r>
                    </a:p>
                  </a:txBody>
                  <a:tcPr/>
                </a:tc>
                <a:tc>
                  <a:txBody>
                    <a:bodyPr/>
                    <a:lstStyle/>
                    <a:p>
                      <a:r>
                        <a:rPr lang="en-CA" dirty="0"/>
                        <a:t>2</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tc>
                  <a:txBody>
                    <a:bodyPr/>
                    <a:lstStyle/>
                    <a:p>
                      <a:r>
                        <a:rPr lang="en-CA" dirty="0"/>
                        <a:t>1015</a:t>
                      </a:r>
                    </a:p>
                  </a:txBody>
                  <a:tcPr/>
                </a:tc>
                <a:tc>
                  <a:txBody>
                    <a:bodyPr/>
                    <a:lstStyle/>
                    <a:p>
                      <a:r>
                        <a:rPr lang="en-CA" dirty="0"/>
                        <a:t>1042</a:t>
                      </a:r>
                    </a:p>
                  </a:txBody>
                  <a:tcPr/>
                </a:tc>
                <a:tc>
                  <a:txBody>
                    <a:bodyPr/>
                    <a:lstStyle/>
                    <a:p>
                      <a:r>
                        <a:rPr lang="en-CA" dirty="0"/>
                        <a:t>27</a:t>
                      </a:r>
                    </a:p>
                  </a:txBody>
                  <a:tcPr/>
                </a:tc>
                <a:extLst>
                  <a:ext uri="{0D108BD9-81ED-4DB2-BD59-A6C34878D82A}">
                    <a16:rowId xmlns:a16="http://schemas.microsoft.com/office/drawing/2014/main" val="824987476"/>
                  </a:ext>
                </a:extLst>
              </a:tr>
            </a:tbl>
          </a:graphicData>
        </a:graphic>
      </p:graphicFrame>
    </p:spTree>
    <p:extLst>
      <p:ext uri="{BB962C8B-B14F-4D97-AF65-F5344CB8AC3E}">
        <p14:creationId xmlns:p14="http://schemas.microsoft.com/office/powerpoint/2010/main" val="35628476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Specify </a:t>
            </a:r>
            <a:r>
              <a:rPr lang="en-CA" dirty="0" err="1">
                <a:latin typeface="Consolas"/>
                <a:cs typeface="Segoe UI"/>
              </a:rPr>
              <a:t>inplace</a:t>
            </a:r>
            <a:r>
              <a:rPr lang="en-CA" dirty="0">
                <a:latin typeface="Consolas"/>
                <a:cs typeface="Segoe UI"/>
              </a:rPr>
              <a:t>=True</a:t>
            </a:r>
            <a:r>
              <a:rPr lang="en-CA" dirty="0">
                <a:cs typeface="Segoe UI"/>
              </a:rPr>
              <a:t> to update the existing </a:t>
            </a:r>
            <a:r>
              <a:rPr lang="en-CA" dirty="0" err="1">
                <a:cs typeface="Segoe UI"/>
              </a:rPr>
              <a:t>DataFrame</a:t>
            </a:r>
            <a:endParaRPr lang="en-CA" dirty="0"/>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nvGraphicFramePr>
        <p:xfrm>
          <a:off x="346107" y="3802062"/>
          <a:ext cx="11704318" cy="292608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gridCol w="2167466">
                  <a:extLst>
                    <a:ext uri="{9D8B030D-6E8A-4147-A177-3AD203B41FA5}">
                      <a16:colId xmlns:a16="http://schemas.microsoft.com/office/drawing/2014/main" val="487903021"/>
                    </a:ext>
                  </a:extLst>
                </a:gridCol>
                <a:gridCol w="2167466">
                  <a:extLst>
                    <a:ext uri="{9D8B030D-6E8A-4147-A177-3AD203B41FA5}">
                      <a16:colId xmlns:a16="http://schemas.microsoft.com/office/drawing/2014/main" val="1396307165"/>
                    </a:ext>
                  </a:extLst>
                </a:gridCol>
              </a:tblGrid>
              <a:tr h="3592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tc>
                  <a:txBody>
                    <a:bodyPr/>
                    <a:lstStyle/>
                    <a:p>
                      <a:r>
                        <a:rPr lang="en-CA" dirty="0" err="1"/>
                        <a:t>Sch_arr_time</a:t>
                      </a:r>
                      <a:endParaRPr lang="en-CA" dirty="0"/>
                    </a:p>
                  </a:txBody>
                  <a:tcPr/>
                </a:tc>
                <a:tc>
                  <a:txBody>
                    <a:bodyPr/>
                    <a:lstStyle/>
                    <a:p>
                      <a:r>
                        <a:rPr lang="en-CA" dirty="0" err="1"/>
                        <a:t>Actual_arr_time</a:t>
                      </a:r>
                      <a:endParaRPr lang="en-CA" dirty="0"/>
                    </a:p>
                  </a:txBody>
                  <a:tcPr/>
                </a:tc>
                <a:tc>
                  <a:txBody>
                    <a:bodyPr/>
                    <a:lstStyle/>
                    <a:p>
                      <a:r>
                        <a:rPr lang="en-CA" dirty="0" err="1"/>
                        <a:t>Arr_delay</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tc>
                  <a:txBody>
                    <a:bodyPr/>
                    <a:lstStyle/>
                    <a:p>
                      <a:r>
                        <a:rPr lang="en-CA" dirty="0"/>
                        <a:t>1425</a:t>
                      </a:r>
                    </a:p>
                  </a:txBody>
                  <a:tcPr/>
                </a:tc>
                <a:tc>
                  <a:txBody>
                    <a:bodyPr/>
                    <a:lstStyle/>
                    <a:p>
                      <a:r>
                        <a:rPr lang="en-CA" dirty="0"/>
                        <a:t>1450</a:t>
                      </a:r>
                    </a:p>
                  </a:txBody>
                  <a:tcPr/>
                </a:tc>
                <a:tc>
                  <a:txBody>
                    <a:bodyPr/>
                    <a:lstStyle/>
                    <a:p>
                      <a:r>
                        <a:rPr lang="en-CA" dirty="0"/>
                        <a:t>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tc>
                  <a:txBody>
                    <a:bodyPr/>
                    <a:lstStyle/>
                    <a:p>
                      <a:r>
                        <a:rPr lang="en-CA" dirty="0"/>
                        <a:t>2045</a:t>
                      </a:r>
                    </a:p>
                  </a:txBody>
                  <a:tcPr/>
                </a:tc>
                <a:tc>
                  <a:txBody>
                    <a:bodyPr/>
                    <a:lstStyle/>
                    <a:p>
                      <a:r>
                        <a:rPr lang="en-CA" dirty="0"/>
                        <a:t>2046</a:t>
                      </a:r>
                    </a:p>
                  </a:txBody>
                  <a:tcPr/>
                </a:tc>
                <a:tc>
                  <a:txBody>
                    <a:bodyPr/>
                    <a:lstStyle/>
                    <a:p>
                      <a:r>
                        <a:rPr lang="en-CA" dirty="0"/>
                        <a:t>1</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a:t>
                      </a:r>
                    </a:p>
                  </a:txBody>
                  <a:tcPr/>
                </a:tc>
                <a:tc>
                  <a:txBody>
                    <a:bodyPr/>
                    <a:lstStyle/>
                    <a:p>
                      <a:r>
                        <a:rPr lang="en-CA" dirty="0"/>
                        <a:t>BWI</a:t>
                      </a:r>
                    </a:p>
                  </a:txBody>
                  <a:tcPr/>
                </a:tc>
                <a:tc>
                  <a:txBody>
                    <a:bodyPr/>
                    <a:lstStyle/>
                    <a:p>
                      <a:r>
                        <a:rPr lang="en-CA" dirty="0"/>
                        <a:t>950</a:t>
                      </a:r>
                    </a:p>
                  </a:txBody>
                  <a:tcPr/>
                </a:tc>
                <a:tc>
                  <a:txBody>
                    <a:bodyPr/>
                    <a:lstStyle/>
                    <a:p>
                      <a:r>
                        <a:rPr lang="en-CA" dirty="0" err="1"/>
                        <a:t>NaN</a:t>
                      </a:r>
                      <a:endParaRPr lang="en-CA" dirty="0"/>
                    </a:p>
                  </a:txBody>
                  <a:tcPr/>
                </a:tc>
                <a:tc>
                  <a:txBody>
                    <a:bodyPr/>
                    <a:lstStyle/>
                    <a:p>
                      <a:r>
                        <a:rPr lang="en-CA" dirty="0" err="1"/>
                        <a:t>NaN</a:t>
                      </a:r>
                      <a:endParaRPr lang="en-CA" dirty="0"/>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tc>
                  <a:txBody>
                    <a:bodyPr/>
                    <a:lstStyle/>
                    <a:p>
                      <a:r>
                        <a:rPr lang="en-CA" dirty="0"/>
                        <a:t>1150</a:t>
                      </a:r>
                    </a:p>
                  </a:txBody>
                  <a:tcPr/>
                </a:tc>
                <a:tc>
                  <a:txBody>
                    <a:bodyPr/>
                    <a:lstStyle/>
                    <a:p>
                      <a:r>
                        <a:rPr lang="en-CA" dirty="0"/>
                        <a:t>1151</a:t>
                      </a:r>
                    </a:p>
                  </a:txBody>
                  <a:tcPr/>
                </a:tc>
                <a:tc>
                  <a:txBody>
                    <a:bodyPr/>
                    <a:lstStyle/>
                    <a:p>
                      <a:r>
                        <a:rPr lang="en-CA" dirty="0"/>
                        <a:t>1</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tc>
                  <a:txBody>
                    <a:bodyPr/>
                    <a:lstStyle/>
                    <a:p>
                      <a:r>
                        <a:rPr lang="en-CA" dirty="0"/>
                        <a:t>1500</a:t>
                      </a:r>
                    </a:p>
                  </a:txBody>
                  <a:tcPr/>
                </a:tc>
                <a:tc>
                  <a:txBody>
                    <a:bodyPr/>
                    <a:lstStyle/>
                    <a:p>
                      <a:r>
                        <a:rPr lang="en-CA" dirty="0"/>
                        <a:t>1458</a:t>
                      </a:r>
                    </a:p>
                  </a:txBody>
                  <a:tcPr/>
                </a:tc>
                <a:tc>
                  <a:txBody>
                    <a:bodyPr/>
                    <a:lstStyle/>
                    <a:p>
                      <a:r>
                        <a:rPr lang="en-CA" dirty="0"/>
                        <a:t>-2</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tc>
                  <a:txBody>
                    <a:bodyPr/>
                    <a:lstStyle/>
                    <a:p>
                      <a:r>
                        <a:rPr lang="en-CA" dirty="0"/>
                        <a:t>1800</a:t>
                      </a:r>
                    </a:p>
                  </a:txBody>
                  <a:tcPr/>
                </a:tc>
                <a:tc>
                  <a:txBody>
                    <a:bodyPr/>
                    <a:lstStyle/>
                    <a:p>
                      <a:r>
                        <a:rPr lang="en-CA" dirty="0"/>
                        <a:t>1802</a:t>
                      </a:r>
                    </a:p>
                  </a:txBody>
                  <a:tcPr/>
                </a:tc>
                <a:tc>
                  <a:txBody>
                    <a:bodyPr/>
                    <a:lstStyle/>
                    <a:p>
                      <a:r>
                        <a:rPr lang="en-CA" dirty="0"/>
                        <a:t>2</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tc>
                  <a:txBody>
                    <a:bodyPr/>
                    <a:lstStyle/>
                    <a:p>
                      <a:r>
                        <a:rPr lang="en-CA" dirty="0"/>
                        <a:t>1015</a:t>
                      </a:r>
                    </a:p>
                  </a:txBody>
                  <a:tcPr/>
                </a:tc>
                <a:tc>
                  <a:txBody>
                    <a:bodyPr/>
                    <a:lstStyle/>
                    <a:p>
                      <a:r>
                        <a:rPr lang="en-CA" dirty="0"/>
                        <a:t>1042</a:t>
                      </a:r>
                    </a:p>
                  </a:txBody>
                  <a:tcPr/>
                </a:tc>
                <a:tc>
                  <a:txBody>
                    <a:bodyPr/>
                    <a:lstStyle/>
                    <a:p>
                      <a:r>
                        <a:rPr lang="en-CA" dirty="0"/>
                        <a:t>27</a:t>
                      </a:r>
                    </a:p>
                  </a:txBody>
                  <a:tcPr/>
                </a:tc>
                <a:extLst>
                  <a:ext uri="{0D108BD9-81ED-4DB2-BD59-A6C34878D82A}">
                    <a16:rowId xmlns:a16="http://schemas.microsoft.com/office/drawing/2014/main" val="824987476"/>
                  </a:ext>
                </a:extLst>
              </a:tr>
            </a:tbl>
          </a:graphicData>
        </a:graphic>
      </p:graphicFrame>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1557349"/>
          </a:xfrm>
        </p:spPr>
        <p:txBody>
          <a:bodyPr vert="horz" wrap="square" lIns="91440" tIns="91440" rIns="91440" bIns="91440" rtlCol="0" anchor="t">
            <a:spAutoFit/>
          </a:bodyPr>
          <a:lstStyle/>
          <a:p>
            <a:pPr lvl="0"/>
            <a:endParaRPr lang="en-US" spc="0" dirty="0">
              <a:solidFill>
                <a:srgbClr val="002050"/>
              </a:solidFill>
              <a:latin typeface="Consolas" panose="020B0609020204030204" pitchFamily="49" charset="0"/>
            </a:endParaRPr>
          </a:p>
          <a:p>
            <a:pPr lvl="0"/>
            <a:r>
              <a:rPr lang="en-US" spc="0" dirty="0" err="1">
                <a:solidFill>
                  <a:srgbClr val="002050"/>
                </a:solidFill>
                <a:latin typeface="Consolas"/>
              </a:rPr>
              <a:t>delays_df.dropna</a:t>
            </a:r>
            <a:r>
              <a:rPr lang="en-US" spc="0" dirty="0">
                <a:solidFill>
                  <a:srgbClr val="002050"/>
                </a:solidFill>
                <a:latin typeface="Consolas"/>
              </a:rPr>
              <a:t>(</a:t>
            </a:r>
            <a:r>
              <a:rPr lang="en-US" spc="0" dirty="0" err="1">
                <a:solidFill>
                  <a:srgbClr val="002050"/>
                </a:solidFill>
                <a:latin typeface="Consolas"/>
              </a:rPr>
              <a:t>inplace</a:t>
            </a:r>
            <a:r>
              <a:rPr lang="en-US" spc="0" dirty="0">
                <a:solidFill>
                  <a:srgbClr val="C00000"/>
                </a:solidFill>
                <a:latin typeface="Consolas"/>
              </a:rPr>
              <a:t>=</a:t>
            </a:r>
            <a:r>
              <a:rPr lang="en-US" spc="0" dirty="0">
                <a:solidFill>
                  <a:schemeClr val="tx2"/>
                </a:solidFill>
                <a:latin typeface="Consolas"/>
              </a:rPr>
              <a:t>True</a:t>
            </a:r>
            <a:r>
              <a:rPr lang="en-US" spc="0" dirty="0">
                <a:solidFill>
                  <a:srgbClr val="002050"/>
                </a:solidFill>
                <a:latin typeface="Consolas"/>
              </a:rPr>
              <a:t>)</a:t>
            </a:r>
          </a:p>
          <a:p>
            <a:pPr lvl="0"/>
            <a:r>
              <a:rPr lang="en-CA" dirty="0"/>
              <a:t>will remove rows with missing values from the existing </a:t>
            </a:r>
            <a:r>
              <a:rPr lang="en-CA" dirty="0" err="1"/>
              <a:t>DataFrame</a:t>
            </a:r>
            <a:endParaRPr lang="en-US" spc="0" dirty="0">
              <a:solidFill>
                <a:srgbClr val="002050"/>
              </a:solidFill>
              <a:latin typeface="Consolas" panose="020B0609020204030204" pitchFamily="49" charset="0"/>
            </a:endParaRPr>
          </a:p>
        </p:txBody>
      </p:sp>
      <p:sp>
        <p:nvSpPr>
          <p:cNvPr id="10" name="Rectangle 9">
            <a:extLst>
              <a:ext uri="{FF2B5EF4-FFF2-40B4-BE49-F238E27FC236}">
                <a16:creationId xmlns:a16="http://schemas.microsoft.com/office/drawing/2014/main" id="{D07DCCDC-B838-45B6-B2BA-2435B418AC5C}"/>
              </a:ext>
            </a:extLst>
          </p:cNvPr>
          <p:cNvSpPr/>
          <p:nvPr/>
        </p:nvSpPr>
        <p:spPr bwMode="auto">
          <a:xfrm>
            <a:off x="346108" y="4868862"/>
            <a:ext cx="11723972" cy="381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15538C8-41DE-47ED-9262-906947407E37}"/>
              </a:ext>
            </a:extLst>
          </p:cNvPr>
          <p:cNvSpPr/>
          <p:nvPr/>
        </p:nvSpPr>
        <p:spPr bwMode="auto">
          <a:xfrm>
            <a:off x="346107" y="4868862"/>
            <a:ext cx="11744260" cy="3810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25154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When you merge data from multiple sources you may get duplicate rows</a:t>
            </a:r>
            <a:endParaRPr lang="en-CA" dirty="0"/>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extLst>
              <p:ext uri="{D42A27DB-BD31-4B8C-83A1-F6EECF244321}">
                <p14:modId xmlns:p14="http://schemas.microsoft.com/office/powerpoint/2010/main" val="4234735293"/>
              </p:ext>
            </p:extLst>
          </p:nvPr>
        </p:nvGraphicFramePr>
        <p:xfrm>
          <a:off x="346107" y="3802062"/>
          <a:ext cx="7369386" cy="219456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3428467801"/>
                  </a:ext>
                </a:extLst>
              </a:tr>
            </a:tbl>
          </a:graphicData>
        </a:graphic>
      </p:graphicFrame>
      <p:sp>
        <p:nvSpPr>
          <p:cNvPr id="10" name="Rectangle 9">
            <a:extLst>
              <a:ext uri="{FF2B5EF4-FFF2-40B4-BE49-F238E27FC236}">
                <a16:creationId xmlns:a16="http://schemas.microsoft.com/office/drawing/2014/main" id="{D07DCCDC-B838-45B6-B2BA-2435B418AC5C}"/>
              </a:ext>
            </a:extLst>
          </p:cNvPr>
          <p:cNvSpPr/>
          <p:nvPr/>
        </p:nvSpPr>
        <p:spPr bwMode="auto">
          <a:xfrm>
            <a:off x="346107" y="4487862"/>
            <a:ext cx="7369386" cy="762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918760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A82F3822-0D22-41F3-99CC-864B42D80E29}"/>
              </a:ext>
            </a:extLst>
          </p:cNvPr>
          <p:cNvSpPr txBox="1">
            <a:spLocks/>
          </p:cNvSpPr>
          <p:nvPr/>
        </p:nvSpPr>
        <p:spPr>
          <a:xfrm>
            <a:off x="365760" y="1371600"/>
            <a:ext cx="11704320" cy="1501950"/>
          </a:xfrm>
          <a:prstGeom prst="rect">
            <a:avLst/>
          </a:prstGeom>
        </p:spPr>
        <p:txBody>
          <a:bodyPr vert="horz" wrap="square" lIns="91440" tIns="91440" rIns="91440" bIns="91440" rtlCol="0" anchor="t">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pc="0" dirty="0">
              <a:solidFill>
                <a:srgbClr val="002050"/>
              </a:solidFill>
              <a:latin typeface="Consolas"/>
            </a:endParaRPr>
          </a:p>
          <a:p>
            <a:r>
              <a:rPr lang="en-US" spc="0" dirty="0" err="1">
                <a:solidFill>
                  <a:srgbClr val="002050"/>
                </a:solidFill>
                <a:latin typeface="Consolas"/>
              </a:rPr>
              <a:t>airports_df.duplicated</a:t>
            </a:r>
            <a:r>
              <a:rPr lang="en-US" spc="0" dirty="0">
                <a:solidFill>
                  <a:srgbClr val="002050"/>
                </a:solidFill>
                <a:latin typeface="Consolas"/>
              </a:rPr>
              <a:t>()</a:t>
            </a:r>
          </a:p>
          <a:p>
            <a:r>
              <a:rPr lang="en-CA" dirty="0"/>
              <a:t>will return True if a row is a duplicate of a previous row</a:t>
            </a:r>
            <a:endParaRPr lang="en-US" spc="0" dirty="0">
              <a:solidFill>
                <a:srgbClr val="002050"/>
              </a:solidFill>
              <a:latin typeface="Consolas" panose="020B0609020204030204" pitchFamily="49" charset="0"/>
            </a:endParaRPr>
          </a:p>
        </p:txBody>
      </p:sp>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When you merge data from multiple sources you may get duplicate rows</a:t>
            </a:r>
            <a:endParaRPr lang="en-CA" dirty="0"/>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nvGraphicFramePr>
        <p:xfrm>
          <a:off x="346107" y="3802062"/>
          <a:ext cx="7369386" cy="219456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3428467801"/>
                  </a:ext>
                </a:extLst>
              </a:tr>
            </a:tbl>
          </a:graphicData>
        </a:graphic>
      </p:graphicFrame>
      <p:sp>
        <p:nvSpPr>
          <p:cNvPr id="10" name="Rectangle 9">
            <a:extLst>
              <a:ext uri="{FF2B5EF4-FFF2-40B4-BE49-F238E27FC236}">
                <a16:creationId xmlns:a16="http://schemas.microsoft.com/office/drawing/2014/main" id="{D07DCCDC-B838-45B6-B2BA-2435B418AC5C}"/>
              </a:ext>
            </a:extLst>
          </p:cNvPr>
          <p:cNvSpPr/>
          <p:nvPr/>
        </p:nvSpPr>
        <p:spPr bwMode="auto">
          <a:xfrm>
            <a:off x="346107" y="4487862"/>
            <a:ext cx="7369386" cy="762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8" name="Table 13">
            <a:extLst>
              <a:ext uri="{FF2B5EF4-FFF2-40B4-BE49-F238E27FC236}">
                <a16:creationId xmlns:a16="http://schemas.microsoft.com/office/drawing/2014/main" id="{EDB1C200-CE29-4B19-AA95-9609F69A0574}"/>
              </a:ext>
            </a:extLst>
          </p:cNvPr>
          <p:cNvGraphicFramePr>
            <a:graphicFrameLocks noGrp="1"/>
          </p:cNvGraphicFramePr>
          <p:nvPr>
            <p:extLst>
              <p:ext uri="{D42A27DB-BD31-4B8C-83A1-F6EECF244321}">
                <p14:modId xmlns:p14="http://schemas.microsoft.com/office/powerpoint/2010/main" val="631745156"/>
              </p:ext>
            </p:extLst>
          </p:nvPr>
        </p:nvGraphicFramePr>
        <p:xfrm>
          <a:off x="8199437" y="3802062"/>
          <a:ext cx="1828800" cy="2194560"/>
        </p:xfrm>
        <a:graphic>
          <a:graphicData uri="http://schemas.openxmlformats.org/drawingml/2006/table">
            <a:tbl>
              <a:tblPr firstRow="1" bandRow="1">
                <a:tableStyleId>{00A15C55-8517-42AA-B614-E9B94910E393}</a:tableStyleId>
              </a:tblPr>
              <a:tblGrid>
                <a:gridCol w="522515">
                  <a:extLst>
                    <a:ext uri="{9D8B030D-6E8A-4147-A177-3AD203B41FA5}">
                      <a16:colId xmlns:a16="http://schemas.microsoft.com/office/drawing/2014/main" val="2280287667"/>
                    </a:ext>
                  </a:extLst>
                </a:gridCol>
                <a:gridCol w="1306285">
                  <a:extLst>
                    <a:ext uri="{9D8B030D-6E8A-4147-A177-3AD203B41FA5}">
                      <a16:colId xmlns:a16="http://schemas.microsoft.com/office/drawing/2014/main" val="1618824246"/>
                    </a:ext>
                  </a:extLst>
                </a:gridCol>
              </a:tblGrid>
              <a:tr h="359229">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False</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False</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True</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False</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False</a:t>
                      </a:r>
                    </a:p>
                  </a:txBody>
                  <a:tcPr/>
                </a:tc>
                <a:extLst>
                  <a:ext uri="{0D108BD9-81ED-4DB2-BD59-A6C34878D82A}">
                    <a16:rowId xmlns:a16="http://schemas.microsoft.com/office/drawing/2014/main" val="3428467801"/>
                  </a:ext>
                </a:extLst>
              </a:tr>
            </a:tbl>
          </a:graphicData>
        </a:graphic>
      </p:graphicFrame>
    </p:spTree>
    <p:extLst>
      <p:ext uri="{BB962C8B-B14F-4D97-AF65-F5344CB8AC3E}">
        <p14:creationId xmlns:p14="http://schemas.microsoft.com/office/powerpoint/2010/main" val="1154863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A82F3822-0D22-41F3-99CC-864B42D80E29}"/>
              </a:ext>
            </a:extLst>
          </p:cNvPr>
          <p:cNvSpPr txBox="1">
            <a:spLocks/>
          </p:cNvSpPr>
          <p:nvPr/>
        </p:nvSpPr>
        <p:spPr>
          <a:xfrm>
            <a:off x="365760" y="1371600"/>
            <a:ext cx="11704320" cy="1501950"/>
          </a:xfrm>
          <a:prstGeom prst="rect">
            <a:avLst/>
          </a:prstGeom>
        </p:spPr>
        <p:txBody>
          <a:bodyPr vert="horz" wrap="square" lIns="91440" tIns="91440" rIns="91440" bIns="91440" rtlCol="0" anchor="t">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pc="0" dirty="0">
              <a:solidFill>
                <a:srgbClr val="002050"/>
              </a:solidFill>
              <a:latin typeface="Consolas"/>
            </a:endParaRPr>
          </a:p>
          <a:p>
            <a:r>
              <a:rPr lang="en-US" spc="0" dirty="0" err="1">
                <a:solidFill>
                  <a:srgbClr val="002050"/>
                </a:solidFill>
                <a:latin typeface="Consolas"/>
              </a:rPr>
              <a:t>airports_df.drop_duplicates</a:t>
            </a:r>
            <a:r>
              <a:rPr lang="en-US" spc="0" dirty="0">
                <a:solidFill>
                  <a:srgbClr val="002050"/>
                </a:solidFill>
                <a:latin typeface="Consolas"/>
              </a:rPr>
              <a:t>(</a:t>
            </a:r>
            <a:r>
              <a:rPr lang="en-US" spc="0" dirty="0" err="1">
                <a:solidFill>
                  <a:srgbClr val="002050"/>
                </a:solidFill>
                <a:latin typeface="Consolas"/>
              </a:rPr>
              <a:t>inplace</a:t>
            </a:r>
            <a:r>
              <a:rPr lang="en-US" spc="0" dirty="0">
                <a:solidFill>
                  <a:srgbClr val="C00000"/>
                </a:solidFill>
                <a:latin typeface="Consolas"/>
              </a:rPr>
              <a:t>=</a:t>
            </a:r>
            <a:r>
              <a:rPr lang="en-US" spc="0" dirty="0">
                <a:solidFill>
                  <a:schemeClr val="tx2"/>
                </a:solidFill>
                <a:latin typeface="Consolas"/>
              </a:rPr>
              <a:t>True</a:t>
            </a:r>
            <a:r>
              <a:rPr lang="en-US" spc="0" dirty="0">
                <a:solidFill>
                  <a:srgbClr val="002050"/>
                </a:solidFill>
                <a:latin typeface="Consolas"/>
              </a:rPr>
              <a:t>)</a:t>
            </a:r>
          </a:p>
          <a:p>
            <a:r>
              <a:rPr lang="en-CA" dirty="0"/>
              <a:t>will drop the duplicate rows</a:t>
            </a:r>
            <a:endParaRPr lang="en-US" spc="0" dirty="0">
              <a:solidFill>
                <a:srgbClr val="002050"/>
              </a:solidFill>
              <a:latin typeface="Consolas" panose="020B0609020204030204" pitchFamily="49" charset="0"/>
            </a:endParaRPr>
          </a:p>
        </p:txBody>
      </p:sp>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When you merge data from multiple sources you may get duplicate rows</a:t>
            </a:r>
            <a:endParaRPr lang="en-CA" dirty="0"/>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nvGraphicFramePr>
        <p:xfrm>
          <a:off x="346107" y="3802062"/>
          <a:ext cx="7369386" cy="219456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3428467801"/>
                  </a:ext>
                </a:extLst>
              </a:tr>
            </a:tbl>
          </a:graphicData>
        </a:graphic>
      </p:graphicFrame>
      <p:sp>
        <p:nvSpPr>
          <p:cNvPr id="11" name="Rectangle 10">
            <a:extLst>
              <a:ext uri="{FF2B5EF4-FFF2-40B4-BE49-F238E27FC236}">
                <a16:creationId xmlns:a16="http://schemas.microsoft.com/office/drawing/2014/main" id="{210DD60B-D722-40B7-B029-C211D56227E5}"/>
              </a:ext>
            </a:extLst>
          </p:cNvPr>
          <p:cNvSpPr/>
          <p:nvPr/>
        </p:nvSpPr>
        <p:spPr bwMode="auto">
          <a:xfrm>
            <a:off x="346107" y="4945062"/>
            <a:ext cx="7369386" cy="3048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7291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fb22c541-ded0-47fa-8877-83a4c2d16227" Revision="1" Stencil="7276b9ef-3953-4dce-a89b-ed85f20b8b93" StencilVersion="1.0"/>
</Control>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fb22c541-ded0-47fa-8877-83a4c2d16227"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Control xmlns="http://schemas.microsoft.com/VisualStudio/2011/storyboarding/control">
  <Id Name="d69996e1-3d61-4686-9b63-f1b855c596ab" Revision="1" Stencil="7276b9ef-3953-4dce-a89b-ed85f20b8b93" StencilVersion="1.0"/>
</Control>
</file>

<file path=customXml/item47.xml><?xml version="1.0" encoding="utf-8"?>
<Control xmlns="http://schemas.microsoft.com/VisualStudio/2011/storyboarding/control">
  <Id Name="fb22c541-ded0-47fa-8877-83a4c2d16227" Revision="1" Stencil="7276b9ef-3953-4dce-a89b-ed85f20b8b93" StencilVersion="1.0"/>
</Control>
</file>

<file path=customXml/item48.xml><?xml version="1.0" encoding="utf-8"?>
<Control xmlns="http://schemas.microsoft.com/VisualStudio/2011/storyboarding/control">
  <Id Name="a2191c86-fc50-4add-948c-129f6b5a88d8" Revision="1" Stencil="7276b9ef-3953-4dce-a89b-ed85f20b8b93" StencilVersion="1.0"/>
</Control>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0.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8.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1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2.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7.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0.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3.xml><?xml version="1.0" encoding="utf-8"?>
<ds:datastoreItem xmlns:ds="http://schemas.openxmlformats.org/officeDocument/2006/customXml" ds:itemID="{80A2D9A0-3750-4498-8DAD-8CFF4D93A562}">
  <ds:schemaRefs>
    <ds:schemaRef ds:uri="http://schemas.microsoft.com/sharepoint/v3/contenttype/forms"/>
  </ds:schemaRefs>
</ds:datastoreItem>
</file>

<file path=customXml/itemProps34.xml><?xml version="1.0" encoding="utf-8"?>
<ds:datastoreItem xmlns:ds="http://schemas.openxmlformats.org/officeDocument/2006/customXml" ds:itemID="{A36F2252-F15F-4903-8837-18856ED2A569}">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4CA7BEBD-0BF5-4055-B81A-5E83817B69D6}">
  <ds:schemaRefs>
    <ds:schemaRef ds:uri="http://schemas.microsoft.com/VisualStudio/2011/storyboarding/control"/>
  </ds:schemaRefs>
</ds:datastoreItem>
</file>

<file path=customXml/itemProps36.xml><?xml version="1.0" encoding="utf-8"?>
<ds:datastoreItem xmlns:ds="http://schemas.openxmlformats.org/officeDocument/2006/customXml" ds:itemID="{4F8CF9BC-3364-4DF9-B228-546889F4980A}">
  <ds:schemaRefs>
    <ds:schemaRef ds:uri="http://schemas.microsoft.com/sharepoint/v3/contenttype/forms"/>
  </ds:schemaRefs>
</ds:datastoreItem>
</file>

<file path=customXml/itemProps37.xml><?xml version="1.0" encoding="utf-8"?>
<ds:datastoreItem xmlns:ds="http://schemas.openxmlformats.org/officeDocument/2006/customXml" ds:itemID="{1912A76B-D012-4E35-B30F-72781EEAADB7}">
  <ds:schemaRefs>
    <ds:schemaRef ds:uri="http://schemas.microsoft.com/VisualStudio/2011/storyboarding/control"/>
  </ds:schemaRefs>
</ds:datastoreItem>
</file>

<file path=customXml/itemProps38.xml><?xml version="1.0" encoding="utf-8"?>
<ds:datastoreItem xmlns:ds="http://schemas.openxmlformats.org/officeDocument/2006/customXml" ds:itemID="{577E2605-9B9C-42E5-9E22-953C01836D25}">
  <ds:schemaRefs>
    <ds:schemaRef ds:uri="http://schemas.microsoft.com/VisualStudio/2011/storyboarding/control"/>
  </ds:schemaRefs>
</ds:datastoreItem>
</file>

<file path=customXml/itemProps39.xml><?xml version="1.0" encoding="utf-8"?>
<ds:datastoreItem xmlns:ds="http://schemas.openxmlformats.org/officeDocument/2006/customXml" ds:itemID="{783B8823-0261-471C-81D7-DE75802C23DC}">
  <ds:schemaRefs>
    <ds:schemaRef ds:uri="http://schemas.microsoft.com/VisualStudio/2011/storyboarding/control"/>
  </ds:schemaRefs>
</ds:datastoreItem>
</file>

<file path=customXml/itemProps4.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40.xml><?xml version="1.0" encoding="utf-8"?>
<ds:datastoreItem xmlns:ds="http://schemas.openxmlformats.org/officeDocument/2006/customXml" ds:itemID="{C23797A3-A0AC-4C9D-876A-9D97ABE3FB1E}">
  <ds:schemaRefs>
    <ds:schemaRef ds:uri="http://schemas.microsoft.com/VisualStudio/2011/storyboarding/control"/>
  </ds:schemaRefs>
</ds:datastoreItem>
</file>

<file path=customXml/itemProps41.xml><?xml version="1.0" encoding="utf-8"?>
<ds:datastoreItem xmlns:ds="http://schemas.openxmlformats.org/officeDocument/2006/customXml" ds:itemID="{4B67ED7B-880B-4665-86D5-446D4A02364B}">
  <ds:schemaRefs>
    <ds:schemaRef ds:uri="http://schemas.microsoft.com/VisualStudio/2011/storyboarding/control"/>
  </ds:schemaRefs>
</ds:datastoreItem>
</file>

<file path=customXml/itemProps42.xml><?xml version="1.0" encoding="utf-8"?>
<ds:datastoreItem xmlns:ds="http://schemas.openxmlformats.org/officeDocument/2006/customXml" ds:itemID="{3C9F628E-5C2E-4390-A6AD-748D76B9E16C}">
  <ds:schemaRefs>
    <ds:schemaRef ds:uri="http://schemas.microsoft.com/VisualStudio/2011/storyboarding/control"/>
  </ds:schemaRefs>
</ds:datastoreItem>
</file>

<file path=customXml/itemProps43.xml><?xml version="1.0" encoding="utf-8"?>
<ds:datastoreItem xmlns:ds="http://schemas.openxmlformats.org/officeDocument/2006/customXml" ds:itemID="{92353534-A0C4-4228-A4FE-90C970167925}">
  <ds:schemaRefs>
    <ds:schemaRef ds:uri="http://schemas.microsoft.com/VisualStudio/2011/storyboarding/control"/>
  </ds:schemaRefs>
</ds:datastoreItem>
</file>

<file path=customXml/itemProps44.xml><?xml version="1.0" encoding="utf-8"?>
<ds:datastoreItem xmlns:ds="http://schemas.openxmlformats.org/officeDocument/2006/customXml" ds:itemID="{83AC6CC3-3D77-4AFF-9257-8EE98F14BFA5}">
  <ds:schemaRefs>
    <ds:schemaRef ds:uri="http://schemas.microsoft.com/office/2006/metadata/properties"/>
    <ds:schemaRef ds:uri="http://schemas.microsoft.com/office/infopath/2007/PartnerControls"/>
    <ds:schemaRef ds:uri="83cd2334-221a-48c3-9034-bfd1542dfe28"/>
  </ds:schemaRefs>
</ds:datastoreItem>
</file>

<file path=customXml/itemProps4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8.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2564</TotalTime>
  <Words>615</Words>
  <Application>Microsoft Office PowerPoint</Application>
  <PresentationFormat>Custom</PresentationFormat>
  <Paragraphs>307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Consolas</vt:lpstr>
      <vt:lpstr>Courier New</vt:lpstr>
      <vt:lpstr>Segoe UI</vt:lpstr>
      <vt:lpstr>Segoe UI Light</vt:lpstr>
      <vt:lpstr>Wingdings</vt:lpstr>
      <vt:lpstr>WHITE TEMPLATE</vt:lpstr>
      <vt:lpstr>Handling duplicates and rows with missing values</vt:lpstr>
      <vt:lpstr>Many models and procedures in data science will return an error if they analyze records with missing values</vt:lpstr>
      <vt:lpstr>Use info to check for missing values</vt:lpstr>
      <vt:lpstr>Use dropna to remove rows missing values</vt:lpstr>
      <vt:lpstr>Specify inplace=True to update the existing DataFrame</vt:lpstr>
      <vt:lpstr>When you merge data from multiple sources you may get duplicate rows</vt:lpstr>
      <vt:lpstr>When you merge data from multiple sources you may get duplicate rows</vt:lpstr>
      <vt:lpstr>When you merge data from multiple sources you may get duplicate rows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248</cp:revision>
  <dcterms:created xsi:type="dcterms:W3CDTF">2015-06-04T21:40:17Z</dcterms:created>
  <dcterms:modified xsi:type="dcterms:W3CDTF">2020-02-10T22:55:15Z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