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2"/>
  </p:sldMasterIdLst>
  <p:notesMasterIdLst>
    <p:notesMasterId r:id="rId58"/>
  </p:notesMasterIdLst>
  <p:handoutMasterIdLst>
    <p:handoutMasterId r:id="rId59"/>
  </p:handoutMasterIdLst>
  <p:sldIdLst>
    <p:sldId id="283" r:id="rId53"/>
    <p:sldId id="327" r:id="rId54"/>
    <p:sldId id="323" r:id="rId55"/>
    <p:sldId id="326" r:id="rId56"/>
    <p:sldId id="257"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27"/>
            <p14:sldId id="323"/>
            <p14:sldId id="32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0D7BB-28AD-4D37-A2DB-5FF8DE68BBDE}" v="8" dt="2020-02-10T23:55:24.2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slide" Target="slides/slide3.xml"/><Relationship Id="rId63"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1.xml"/><Relationship Id="rId58"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customXml" Target="../customXml/item5.xml"/><Relationship Id="rId61" Type="http://schemas.openxmlformats.org/officeDocument/2006/relationships/presProps" Target="pres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4.xml"/><Relationship Id="rId64"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5.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Master" Target="slideMasters/slideMaster1.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LiveId" clId="{C1D0D7BB-28AD-4D37-A2DB-5FF8DE68BBDE}"/>
    <pc:docChg chg="modSld">
      <pc:chgData name="Christopher Harrison" userId="3a6027744156af90" providerId="LiveId" clId="{C1D0D7BB-28AD-4D37-A2DB-5FF8DE68BBDE}" dt="2020-02-10T23:55:24.246" v="7" actId="2711"/>
      <pc:docMkLst>
        <pc:docMk/>
      </pc:docMkLst>
      <pc:sldChg chg="modSp">
        <pc:chgData name="Christopher Harrison" userId="3a6027744156af90" providerId="LiveId" clId="{C1D0D7BB-28AD-4D37-A2DB-5FF8DE68BBDE}" dt="2020-02-10T23:55:24.246" v="7" actId="2711"/>
        <pc:sldMkLst>
          <pc:docMk/>
          <pc:sldMk cId="2692502677" sldId="323"/>
        </pc:sldMkLst>
        <pc:spChg chg="mod">
          <ac:chgData name="Christopher Harrison" userId="3a6027744156af90" providerId="LiveId" clId="{C1D0D7BB-28AD-4D37-A2DB-5FF8DE68BBDE}" dt="2020-02-10T23:55:24.246" v="7" actId="2711"/>
          <ac:spMkLst>
            <pc:docMk/>
            <pc:sldMk cId="2692502677" sldId="323"/>
            <ac:spMk id="12" creationId="{389542F8-9B7C-42D9-85E3-8E88F06FD946}"/>
          </ac:spMkLst>
        </pc:spChg>
      </pc:sldChg>
      <pc:sldChg chg="modSp">
        <pc:chgData name="Christopher Harrison" userId="3a6027744156af90" providerId="LiveId" clId="{C1D0D7BB-28AD-4D37-A2DB-5FF8DE68BBDE}" dt="2020-02-10T21:37:51.159" v="1" actId="2711"/>
        <pc:sldMkLst>
          <pc:docMk/>
          <pc:sldMk cId="1452687482" sldId="326"/>
        </pc:sldMkLst>
        <pc:spChg chg="mod">
          <ac:chgData name="Christopher Harrison" userId="3a6027744156af90" providerId="LiveId" clId="{C1D0D7BB-28AD-4D37-A2DB-5FF8DE68BBDE}" dt="2020-02-10T21:37:51.159" v="1" actId="2711"/>
          <ac:spMkLst>
            <pc:docMk/>
            <pc:sldMk cId="1452687482" sldId="326"/>
            <ac:spMk id="7" creationId="{03364E63-B02F-4A43-B815-2FE93D082A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2/10/2020 3:55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2/10/2020 3:49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1.png"/><Relationship Id="rId2" Type="http://schemas.openxmlformats.org/officeDocument/2006/relationships/customXml" Target="../../customXml/item38.xml"/><Relationship Id="rId1" Type="http://schemas.openxmlformats.org/officeDocument/2006/relationships/customXml" Target="../../customXml/item37.xml"/><Relationship Id="rId6" Type="http://schemas.openxmlformats.org/officeDocument/2006/relationships/slideMaster" Target="../slideMasters/slideMaster1.xml"/><Relationship Id="rId5" Type="http://schemas.openxmlformats.org/officeDocument/2006/relationships/customXml" Target="../../customXml/item41.xml"/><Relationship Id="rId4" Type="http://schemas.openxmlformats.org/officeDocument/2006/relationships/customXml" Target="../../customXml/item4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4.xml"/><Relationship Id="rId7" Type="http://schemas.openxmlformats.org/officeDocument/2006/relationships/image" Target="../media/image1.png"/><Relationship Id="rId2" Type="http://schemas.openxmlformats.org/officeDocument/2006/relationships/customXml" Target="../../customXml/item43.xml"/><Relationship Id="rId1" Type="http://schemas.openxmlformats.org/officeDocument/2006/relationships/customXml" Target="../../customXml/item42.xml"/><Relationship Id="rId6" Type="http://schemas.openxmlformats.org/officeDocument/2006/relationships/slideMaster" Target="../slideMasters/slideMaster1.xml"/><Relationship Id="rId5" Type="http://schemas.openxmlformats.org/officeDocument/2006/relationships/customXml" Target="../../customXml/item46.xml"/><Relationship Id="rId4" Type="http://schemas.openxmlformats.org/officeDocument/2006/relationships/customXml" Target="../../customXml/item4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9.xml"/><Relationship Id="rId7" Type="http://schemas.openxmlformats.org/officeDocument/2006/relationships/image" Target="../media/image2.png"/><Relationship Id="rId2" Type="http://schemas.openxmlformats.org/officeDocument/2006/relationships/customXml" Target="../../customXml/item48.xml"/><Relationship Id="rId1" Type="http://schemas.openxmlformats.org/officeDocument/2006/relationships/customXml" Target="../../customXml/item47.xml"/><Relationship Id="rId6" Type="http://schemas.openxmlformats.org/officeDocument/2006/relationships/slideMaster" Target="../slideMasters/slideMaster1.xml"/><Relationship Id="rId5" Type="http://schemas.openxmlformats.org/officeDocument/2006/relationships/customXml" Target="../../customXml/item51.xml"/><Relationship Id="rId4" Type="http://schemas.openxmlformats.org/officeDocument/2006/relationships/customXml" Target="../../customXml/item5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Train a linear regression model with </a:t>
            </a:r>
            <a:r>
              <a:rPr lang="en-US" dirty="0" err="1">
                <a:solidFill>
                  <a:schemeClr val="bg1"/>
                </a:solidFill>
              </a:rPr>
              <a:t>scikit</a:t>
            </a:r>
            <a:r>
              <a:rPr lang="en-US" dirty="0">
                <a:solidFill>
                  <a:schemeClr val="bg1"/>
                </a:solidFill>
              </a:rPr>
              <a:t>-learn</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Once your data is prepared you can use it to train a model</a:t>
            </a:r>
          </a:p>
        </p:txBody>
      </p:sp>
      <p:graphicFrame>
        <p:nvGraphicFramePr>
          <p:cNvPr id="7" name="Table 13">
            <a:extLst>
              <a:ext uri="{FF2B5EF4-FFF2-40B4-BE49-F238E27FC236}">
                <a16:creationId xmlns:a16="http://schemas.microsoft.com/office/drawing/2014/main" id="{58717597-5C12-4856-AFDC-7853E0F4ADDF}"/>
              </a:ext>
            </a:extLst>
          </p:cNvPr>
          <p:cNvGraphicFramePr>
            <a:graphicFrameLocks noGrp="1"/>
          </p:cNvGraphicFramePr>
          <p:nvPr>
            <p:extLst>
              <p:ext uri="{D42A27DB-BD31-4B8C-83A1-F6EECF244321}">
                <p14:modId xmlns:p14="http://schemas.microsoft.com/office/powerpoint/2010/main" val="3407221161"/>
              </p:ext>
            </p:extLst>
          </p:nvPr>
        </p:nvGraphicFramePr>
        <p:xfrm>
          <a:off x="6892267" y="2425264"/>
          <a:ext cx="2469580" cy="1828800"/>
        </p:xfrm>
        <a:graphic>
          <a:graphicData uri="http://schemas.openxmlformats.org/drawingml/2006/table">
            <a:tbl>
              <a:tblPr firstRow="1" bandRow="1">
                <a:tableStyleId>{00A15C55-8517-42AA-B614-E9B94910E393}</a:tableStyleId>
              </a:tblPr>
              <a:tblGrid>
                <a:gridCol w="1024987">
                  <a:extLst>
                    <a:ext uri="{9D8B030D-6E8A-4147-A177-3AD203B41FA5}">
                      <a16:colId xmlns:a16="http://schemas.microsoft.com/office/drawing/2014/main" val="2280287667"/>
                    </a:ext>
                  </a:extLst>
                </a:gridCol>
                <a:gridCol w="1444593">
                  <a:extLst>
                    <a:ext uri="{9D8B030D-6E8A-4147-A177-3AD203B41FA5}">
                      <a16:colId xmlns:a16="http://schemas.microsoft.com/office/drawing/2014/main" val="2876824610"/>
                    </a:ext>
                  </a:extLst>
                </a:gridCol>
              </a:tblGrid>
              <a:tr h="359229">
                <a:tc>
                  <a:txBody>
                    <a:bodyPr/>
                    <a:lstStyle/>
                    <a:p>
                      <a:r>
                        <a:rPr lang="en-CA" dirty="0"/>
                        <a:t>index</a:t>
                      </a:r>
                    </a:p>
                  </a:txBody>
                  <a:tcPr/>
                </a:tc>
                <a:tc>
                  <a:txBody>
                    <a:bodyPr/>
                    <a:lstStyle/>
                    <a:p>
                      <a:r>
                        <a:rPr lang="en-CA" dirty="0"/>
                        <a:t>ARR_DELAY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7</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-4</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74</a:t>
                      </a:r>
                    </a:p>
                  </a:txBody>
                  <a:tcPr/>
                </a:tc>
                <a:extLst>
                  <a:ext uri="{0D108BD9-81ED-4DB2-BD59-A6C34878D82A}">
                    <a16:rowId xmlns:a16="http://schemas.microsoft.com/office/drawing/2014/main" val="824987476"/>
                  </a:ext>
                </a:extLst>
              </a:tr>
            </a:tbl>
          </a:graphicData>
        </a:graphic>
      </p:graphicFrame>
      <p:graphicFrame>
        <p:nvGraphicFramePr>
          <p:cNvPr id="8" name="Table 13">
            <a:extLst>
              <a:ext uri="{FF2B5EF4-FFF2-40B4-BE49-F238E27FC236}">
                <a16:creationId xmlns:a16="http://schemas.microsoft.com/office/drawing/2014/main" id="{320B5A1F-A422-49FC-9E44-A62E7B22A38E}"/>
              </a:ext>
            </a:extLst>
          </p:cNvPr>
          <p:cNvGraphicFramePr>
            <a:graphicFrameLocks noGrp="1"/>
          </p:cNvGraphicFramePr>
          <p:nvPr>
            <p:extLst>
              <p:ext uri="{D42A27DB-BD31-4B8C-83A1-F6EECF244321}">
                <p14:modId xmlns:p14="http://schemas.microsoft.com/office/powerpoint/2010/main" val="230855226"/>
              </p:ext>
            </p:extLst>
          </p:nvPr>
        </p:nvGraphicFramePr>
        <p:xfrm>
          <a:off x="655637" y="2395957"/>
          <a:ext cx="5791200" cy="1828800"/>
        </p:xfrm>
        <a:graphic>
          <a:graphicData uri="http://schemas.openxmlformats.org/drawingml/2006/table">
            <a:tbl>
              <a:tblPr firstRow="1" bandRow="1">
                <a:tableStyleId>{00A15C55-8517-42AA-B614-E9B94910E393}</a:tableStyleId>
              </a:tblPr>
              <a:tblGrid>
                <a:gridCol w="1414749">
                  <a:extLst>
                    <a:ext uri="{9D8B030D-6E8A-4147-A177-3AD203B41FA5}">
                      <a16:colId xmlns:a16="http://schemas.microsoft.com/office/drawing/2014/main" val="2280287667"/>
                    </a:ext>
                  </a:extLst>
                </a:gridCol>
                <a:gridCol w="1993915">
                  <a:extLst>
                    <a:ext uri="{9D8B030D-6E8A-4147-A177-3AD203B41FA5}">
                      <a16:colId xmlns:a16="http://schemas.microsoft.com/office/drawing/2014/main" val="2876824610"/>
                    </a:ext>
                  </a:extLst>
                </a:gridCol>
                <a:gridCol w="2382536">
                  <a:extLst>
                    <a:ext uri="{9D8B030D-6E8A-4147-A177-3AD203B41FA5}">
                      <a16:colId xmlns:a16="http://schemas.microsoft.com/office/drawing/2014/main" val="3287971862"/>
                    </a:ext>
                  </a:extLst>
                </a:gridCol>
              </a:tblGrid>
              <a:tr h="359229">
                <a:tc>
                  <a:txBody>
                    <a:bodyPr/>
                    <a:lstStyle/>
                    <a:p>
                      <a:r>
                        <a:rPr lang="en-CA" dirty="0"/>
                        <a:t>index</a:t>
                      </a:r>
                    </a:p>
                  </a:txBody>
                  <a:tcPr/>
                </a:tc>
                <a:tc>
                  <a:txBody>
                    <a:bodyPr/>
                    <a:lstStyle/>
                    <a:p>
                      <a:r>
                        <a:rPr lang="en-CA" dirty="0"/>
                        <a:t>DISTANCE</a:t>
                      </a:r>
                    </a:p>
                  </a:txBody>
                  <a:tcPr/>
                </a:tc>
                <a:tc>
                  <a:txBody>
                    <a:bodyPr/>
                    <a:lstStyle/>
                    <a:p>
                      <a:r>
                        <a:rPr lang="en-CA" dirty="0"/>
                        <a:t>CRS_ELAPSED_TIME</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1670</a:t>
                      </a:r>
                    </a:p>
                  </a:txBody>
                  <a:tcPr/>
                </a:tc>
                <a:tc>
                  <a:txBody>
                    <a:bodyPr/>
                    <a:lstStyle/>
                    <a:p>
                      <a:r>
                        <a:rPr lang="en-CA" dirty="0"/>
                        <a:t>225</a:t>
                      </a:r>
                    </a:p>
                  </a:txBody>
                  <a:tcPr/>
                </a:tc>
                <a:extLst>
                  <a:ext uri="{0D108BD9-81ED-4DB2-BD59-A6C34878D82A}">
                    <a16:rowId xmlns:a16="http://schemas.microsoft.com/office/drawing/2014/main" val="3930894590"/>
                  </a:ext>
                </a:extLst>
              </a:tr>
              <a:tr h="359229">
                <a:tc>
                  <a:txBody>
                    <a:bodyPr/>
                    <a:lstStyle/>
                    <a:p>
                      <a:r>
                        <a:rPr lang="en-CA" dirty="0"/>
                        <a:t>1</a:t>
                      </a:r>
                    </a:p>
                  </a:txBody>
                  <a:tcPr/>
                </a:tc>
                <a:tc>
                  <a:txBody>
                    <a:bodyPr/>
                    <a:lstStyle/>
                    <a:p>
                      <a:r>
                        <a:rPr lang="en-CA" dirty="0"/>
                        <a:t>580</a:t>
                      </a:r>
                    </a:p>
                  </a:txBody>
                  <a:tcPr/>
                </a:tc>
                <a:tc>
                  <a:txBody>
                    <a:bodyPr/>
                    <a:lstStyle/>
                    <a:p>
                      <a:r>
                        <a:rPr lang="en-CA" dirty="0"/>
                        <a:t>105</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1500</a:t>
                      </a:r>
                    </a:p>
                  </a:txBody>
                  <a:tcPr/>
                </a:tc>
                <a:tc>
                  <a:txBody>
                    <a:bodyPr/>
                    <a:lstStyle/>
                    <a:p>
                      <a:r>
                        <a:rPr lang="en-CA" dirty="0"/>
                        <a:t>210</a:t>
                      </a:r>
                    </a:p>
                  </a:txBody>
                  <a:tcPr/>
                </a:tc>
                <a:extLst>
                  <a:ext uri="{0D108BD9-81ED-4DB2-BD59-A6C34878D82A}">
                    <a16:rowId xmlns:a16="http://schemas.microsoft.com/office/drawing/2014/main" val="824987476"/>
                  </a:ext>
                </a:extLst>
              </a:tr>
            </a:tbl>
          </a:graphicData>
        </a:graphic>
      </p:graphicFrame>
      <p:sp>
        <p:nvSpPr>
          <p:cNvPr id="3" name="Rectangle 2">
            <a:extLst>
              <a:ext uri="{FF2B5EF4-FFF2-40B4-BE49-F238E27FC236}">
                <a16:creationId xmlns:a16="http://schemas.microsoft.com/office/drawing/2014/main" id="{6341320E-E6B8-42F9-BE50-BA400093A2DE}"/>
              </a:ext>
            </a:extLst>
          </p:cNvPr>
          <p:cNvSpPr/>
          <p:nvPr/>
        </p:nvSpPr>
        <p:spPr>
          <a:xfrm>
            <a:off x="579437" y="1744662"/>
            <a:ext cx="1324722" cy="584775"/>
          </a:xfrm>
          <a:prstGeom prst="rect">
            <a:avLst/>
          </a:prstGeom>
        </p:spPr>
        <p:txBody>
          <a:bodyPr wrap="none">
            <a:spAutoFit/>
          </a:bodyPr>
          <a:lstStyle/>
          <a:p>
            <a:r>
              <a:rPr lang="en-CA" sz="3200" spc="-30" dirty="0" err="1">
                <a:solidFill>
                  <a:srgbClr val="0072C6"/>
                </a:solidFill>
                <a:latin typeface="Segoe UI Light"/>
              </a:rPr>
              <a:t>X_train</a:t>
            </a:r>
            <a:endParaRPr lang="en-CA" dirty="0"/>
          </a:p>
        </p:txBody>
      </p:sp>
      <p:sp>
        <p:nvSpPr>
          <p:cNvPr id="13" name="Rectangle 12">
            <a:extLst>
              <a:ext uri="{FF2B5EF4-FFF2-40B4-BE49-F238E27FC236}">
                <a16:creationId xmlns:a16="http://schemas.microsoft.com/office/drawing/2014/main" id="{8C03EE99-98C5-4691-9747-9907926AF573}"/>
              </a:ext>
            </a:extLst>
          </p:cNvPr>
          <p:cNvSpPr/>
          <p:nvPr/>
        </p:nvSpPr>
        <p:spPr>
          <a:xfrm>
            <a:off x="6892267" y="1763000"/>
            <a:ext cx="2469580" cy="584775"/>
          </a:xfrm>
          <a:prstGeom prst="rect">
            <a:avLst/>
          </a:prstGeom>
        </p:spPr>
        <p:txBody>
          <a:bodyPr wrap="square">
            <a:spAutoFit/>
          </a:bodyPr>
          <a:lstStyle/>
          <a:p>
            <a:r>
              <a:rPr lang="en-CA" sz="3200" spc="-30" dirty="0" err="1">
                <a:solidFill>
                  <a:srgbClr val="0072C6"/>
                </a:solidFill>
                <a:latin typeface="Segoe UI Light"/>
              </a:rPr>
              <a:t>y_train</a:t>
            </a:r>
            <a:endParaRPr lang="en-CA" dirty="0"/>
          </a:p>
        </p:txBody>
      </p:sp>
      <p:graphicFrame>
        <p:nvGraphicFramePr>
          <p:cNvPr id="10" name="Table 13">
            <a:extLst>
              <a:ext uri="{FF2B5EF4-FFF2-40B4-BE49-F238E27FC236}">
                <a16:creationId xmlns:a16="http://schemas.microsoft.com/office/drawing/2014/main" id="{8B021439-7302-4DA7-B265-088A80801991}"/>
              </a:ext>
            </a:extLst>
          </p:cNvPr>
          <p:cNvGraphicFramePr>
            <a:graphicFrameLocks noGrp="1"/>
          </p:cNvGraphicFramePr>
          <p:nvPr>
            <p:extLst>
              <p:ext uri="{D42A27DB-BD31-4B8C-83A1-F6EECF244321}">
                <p14:modId xmlns:p14="http://schemas.microsoft.com/office/powerpoint/2010/main" val="662762580"/>
              </p:ext>
            </p:extLst>
          </p:nvPr>
        </p:nvGraphicFramePr>
        <p:xfrm>
          <a:off x="667340" y="4899333"/>
          <a:ext cx="5791200" cy="1828800"/>
        </p:xfrm>
        <a:graphic>
          <a:graphicData uri="http://schemas.openxmlformats.org/drawingml/2006/table">
            <a:tbl>
              <a:tblPr firstRow="1" bandRow="1">
                <a:tableStyleId>{00A15C55-8517-42AA-B614-E9B94910E393}</a:tableStyleId>
              </a:tblPr>
              <a:tblGrid>
                <a:gridCol w="1414749">
                  <a:extLst>
                    <a:ext uri="{9D8B030D-6E8A-4147-A177-3AD203B41FA5}">
                      <a16:colId xmlns:a16="http://schemas.microsoft.com/office/drawing/2014/main" val="2280287667"/>
                    </a:ext>
                  </a:extLst>
                </a:gridCol>
                <a:gridCol w="1993915">
                  <a:extLst>
                    <a:ext uri="{9D8B030D-6E8A-4147-A177-3AD203B41FA5}">
                      <a16:colId xmlns:a16="http://schemas.microsoft.com/office/drawing/2014/main" val="2876824610"/>
                    </a:ext>
                  </a:extLst>
                </a:gridCol>
                <a:gridCol w="2382536">
                  <a:extLst>
                    <a:ext uri="{9D8B030D-6E8A-4147-A177-3AD203B41FA5}">
                      <a16:colId xmlns:a16="http://schemas.microsoft.com/office/drawing/2014/main" val="3287971862"/>
                    </a:ext>
                  </a:extLst>
                </a:gridCol>
              </a:tblGrid>
              <a:tr h="359229">
                <a:tc>
                  <a:txBody>
                    <a:bodyPr/>
                    <a:lstStyle/>
                    <a:p>
                      <a:r>
                        <a:rPr lang="en-CA" dirty="0"/>
                        <a:t>index</a:t>
                      </a:r>
                    </a:p>
                  </a:txBody>
                  <a:tcPr/>
                </a:tc>
                <a:tc>
                  <a:txBody>
                    <a:bodyPr/>
                    <a:lstStyle/>
                    <a:p>
                      <a:r>
                        <a:rPr lang="en-CA" dirty="0"/>
                        <a:t>DISTANCE</a:t>
                      </a:r>
                    </a:p>
                  </a:txBody>
                  <a:tcPr/>
                </a:tc>
                <a:tc>
                  <a:txBody>
                    <a:bodyPr/>
                    <a:lstStyle/>
                    <a:p>
                      <a:r>
                        <a:rPr lang="en-CA" dirty="0"/>
                        <a:t>CRS_ELAPSED_TIME</a:t>
                      </a:r>
                    </a:p>
                  </a:txBody>
                  <a:tcPr/>
                </a:tc>
                <a:extLst>
                  <a:ext uri="{0D108BD9-81ED-4DB2-BD59-A6C34878D82A}">
                    <a16:rowId xmlns:a16="http://schemas.microsoft.com/office/drawing/2014/main" val="1484285941"/>
                  </a:ext>
                </a:extLst>
              </a:tr>
              <a:tr h="359229">
                <a:tc>
                  <a:txBody>
                    <a:bodyPr/>
                    <a:lstStyle/>
                    <a:p>
                      <a:r>
                        <a:rPr lang="en-CA" dirty="0"/>
                        <a:t>2</a:t>
                      </a:r>
                    </a:p>
                  </a:txBody>
                  <a:tcPr/>
                </a:tc>
                <a:tc>
                  <a:txBody>
                    <a:bodyPr/>
                    <a:lstStyle/>
                    <a:p>
                      <a:r>
                        <a:rPr lang="en-CA" dirty="0"/>
                        <a:t>425</a:t>
                      </a:r>
                    </a:p>
                  </a:txBody>
                  <a:tcPr/>
                </a:tc>
                <a:tc>
                  <a:txBody>
                    <a:bodyPr/>
                    <a:lstStyle/>
                    <a:p>
                      <a:r>
                        <a:rPr lang="en-CA" dirty="0"/>
                        <a:t>96</a:t>
                      </a:r>
                    </a:p>
                  </a:txBody>
                  <a:tcPr/>
                </a:tc>
                <a:extLst>
                  <a:ext uri="{0D108BD9-81ED-4DB2-BD59-A6C34878D82A}">
                    <a16:rowId xmlns:a16="http://schemas.microsoft.com/office/drawing/2014/main" val="3930894590"/>
                  </a:ext>
                </a:extLst>
              </a:tr>
              <a:tr h="359229">
                <a:tc>
                  <a:txBody>
                    <a:bodyPr/>
                    <a:lstStyle/>
                    <a:p>
                      <a:r>
                        <a:rPr lang="en-CA" dirty="0"/>
                        <a:t>17</a:t>
                      </a:r>
                    </a:p>
                  </a:txBody>
                  <a:tcPr/>
                </a:tc>
                <a:tc>
                  <a:txBody>
                    <a:bodyPr/>
                    <a:lstStyle/>
                    <a:p>
                      <a:r>
                        <a:rPr lang="en-CA" dirty="0"/>
                        <a:t>750</a:t>
                      </a:r>
                    </a:p>
                  </a:txBody>
                  <a:tcPr/>
                </a:tc>
                <a:tc>
                  <a:txBody>
                    <a:bodyPr/>
                    <a:lstStyle/>
                    <a:p>
                      <a:r>
                        <a:rPr lang="en-CA" dirty="0"/>
                        <a:t>130</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299643</a:t>
                      </a:r>
                    </a:p>
                  </a:txBody>
                  <a:tcPr/>
                </a:tc>
                <a:tc>
                  <a:txBody>
                    <a:bodyPr/>
                    <a:lstStyle/>
                    <a:p>
                      <a:r>
                        <a:rPr lang="en-CA" dirty="0"/>
                        <a:t>425</a:t>
                      </a:r>
                    </a:p>
                  </a:txBody>
                  <a:tcPr/>
                </a:tc>
                <a:tc>
                  <a:txBody>
                    <a:bodyPr/>
                    <a:lstStyle/>
                    <a:p>
                      <a:r>
                        <a:rPr lang="en-CA" dirty="0"/>
                        <a:t>100</a:t>
                      </a:r>
                    </a:p>
                  </a:txBody>
                  <a:tcPr/>
                </a:tc>
                <a:extLst>
                  <a:ext uri="{0D108BD9-81ED-4DB2-BD59-A6C34878D82A}">
                    <a16:rowId xmlns:a16="http://schemas.microsoft.com/office/drawing/2014/main" val="824987476"/>
                  </a:ext>
                </a:extLst>
              </a:tr>
            </a:tbl>
          </a:graphicData>
        </a:graphic>
      </p:graphicFrame>
      <p:sp>
        <p:nvSpPr>
          <p:cNvPr id="12" name="Rectangle 11">
            <a:extLst>
              <a:ext uri="{FF2B5EF4-FFF2-40B4-BE49-F238E27FC236}">
                <a16:creationId xmlns:a16="http://schemas.microsoft.com/office/drawing/2014/main" id="{CCE7BE94-4D99-45D2-A72C-C7C72E3165C6}"/>
              </a:ext>
            </a:extLst>
          </p:cNvPr>
          <p:cNvSpPr/>
          <p:nvPr/>
        </p:nvSpPr>
        <p:spPr>
          <a:xfrm>
            <a:off x="603703" y="4216819"/>
            <a:ext cx="1171475" cy="584775"/>
          </a:xfrm>
          <a:prstGeom prst="rect">
            <a:avLst/>
          </a:prstGeom>
        </p:spPr>
        <p:txBody>
          <a:bodyPr wrap="none">
            <a:spAutoFit/>
          </a:bodyPr>
          <a:lstStyle/>
          <a:p>
            <a:r>
              <a:rPr lang="en-CA" sz="3200" spc="-30" dirty="0" err="1">
                <a:solidFill>
                  <a:srgbClr val="0072C6"/>
                </a:solidFill>
                <a:latin typeface="Segoe UI Light"/>
              </a:rPr>
              <a:t>X_test</a:t>
            </a:r>
            <a:endParaRPr lang="en-CA" dirty="0"/>
          </a:p>
        </p:txBody>
      </p:sp>
      <p:sp>
        <p:nvSpPr>
          <p:cNvPr id="14" name="Rectangle 13">
            <a:extLst>
              <a:ext uri="{FF2B5EF4-FFF2-40B4-BE49-F238E27FC236}">
                <a16:creationId xmlns:a16="http://schemas.microsoft.com/office/drawing/2014/main" id="{F5869B05-BBE2-4BAF-957A-29A7968CAE61}"/>
              </a:ext>
            </a:extLst>
          </p:cNvPr>
          <p:cNvSpPr/>
          <p:nvPr/>
        </p:nvSpPr>
        <p:spPr>
          <a:xfrm>
            <a:off x="6892267" y="4254064"/>
            <a:ext cx="2469580" cy="584775"/>
          </a:xfrm>
          <a:prstGeom prst="rect">
            <a:avLst/>
          </a:prstGeom>
        </p:spPr>
        <p:txBody>
          <a:bodyPr wrap="square">
            <a:spAutoFit/>
          </a:bodyPr>
          <a:lstStyle/>
          <a:p>
            <a:r>
              <a:rPr lang="en-CA" sz="3200" spc="-30" dirty="0" err="1">
                <a:solidFill>
                  <a:srgbClr val="0072C6"/>
                </a:solidFill>
                <a:latin typeface="Segoe UI Light"/>
              </a:rPr>
              <a:t>y_test</a:t>
            </a:r>
            <a:endParaRPr lang="en-CA" dirty="0"/>
          </a:p>
        </p:txBody>
      </p:sp>
      <p:graphicFrame>
        <p:nvGraphicFramePr>
          <p:cNvPr id="15" name="Table 13">
            <a:extLst>
              <a:ext uri="{FF2B5EF4-FFF2-40B4-BE49-F238E27FC236}">
                <a16:creationId xmlns:a16="http://schemas.microsoft.com/office/drawing/2014/main" id="{AEC16C92-6DBA-4E51-ABFA-C6D1C9CBA92C}"/>
              </a:ext>
            </a:extLst>
          </p:cNvPr>
          <p:cNvGraphicFramePr>
            <a:graphicFrameLocks noGrp="1"/>
          </p:cNvGraphicFramePr>
          <p:nvPr>
            <p:extLst>
              <p:ext uri="{D42A27DB-BD31-4B8C-83A1-F6EECF244321}">
                <p14:modId xmlns:p14="http://schemas.microsoft.com/office/powerpoint/2010/main" val="121921341"/>
              </p:ext>
            </p:extLst>
          </p:nvPr>
        </p:nvGraphicFramePr>
        <p:xfrm>
          <a:off x="6904037" y="4899333"/>
          <a:ext cx="2427647" cy="1828800"/>
        </p:xfrm>
        <a:graphic>
          <a:graphicData uri="http://schemas.openxmlformats.org/drawingml/2006/table">
            <a:tbl>
              <a:tblPr firstRow="1" bandRow="1">
                <a:tableStyleId>{00A15C55-8517-42AA-B614-E9B94910E393}</a:tableStyleId>
              </a:tblPr>
              <a:tblGrid>
                <a:gridCol w="983054">
                  <a:extLst>
                    <a:ext uri="{9D8B030D-6E8A-4147-A177-3AD203B41FA5}">
                      <a16:colId xmlns:a16="http://schemas.microsoft.com/office/drawing/2014/main" val="2280287667"/>
                    </a:ext>
                  </a:extLst>
                </a:gridCol>
                <a:gridCol w="1444593">
                  <a:extLst>
                    <a:ext uri="{9D8B030D-6E8A-4147-A177-3AD203B41FA5}">
                      <a16:colId xmlns:a16="http://schemas.microsoft.com/office/drawing/2014/main" val="2876824610"/>
                    </a:ext>
                  </a:extLst>
                </a:gridCol>
              </a:tblGrid>
              <a:tr h="359229">
                <a:tc>
                  <a:txBody>
                    <a:bodyPr/>
                    <a:lstStyle/>
                    <a:p>
                      <a:r>
                        <a:rPr lang="en-CA" dirty="0"/>
                        <a:t>index</a:t>
                      </a:r>
                    </a:p>
                  </a:txBody>
                  <a:tcPr/>
                </a:tc>
                <a:tc>
                  <a:txBody>
                    <a:bodyPr/>
                    <a:lstStyle/>
                    <a:p>
                      <a:r>
                        <a:rPr lang="en-CA" dirty="0"/>
                        <a:t>ARR_DELAY</a:t>
                      </a:r>
                    </a:p>
                  </a:txBody>
                  <a:tcPr/>
                </a:tc>
                <a:extLst>
                  <a:ext uri="{0D108BD9-81ED-4DB2-BD59-A6C34878D82A}">
                    <a16:rowId xmlns:a16="http://schemas.microsoft.com/office/drawing/2014/main" val="1484285941"/>
                  </a:ext>
                </a:extLst>
              </a:tr>
              <a:tr h="359229">
                <a:tc>
                  <a:txBody>
                    <a:bodyPr/>
                    <a:lstStyle/>
                    <a:p>
                      <a:r>
                        <a:rPr lang="en-CA" dirty="0"/>
                        <a:t>2</a:t>
                      </a:r>
                    </a:p>
                  </a:txBody>
                  <a:tcPr/>
                </a:tc>
                <a:tc>
                  <a:txBody>
                    <a:bodyPr/>
                    <a:lstStyle/>
                    <a:p>
                      <a:r>
                        <a:rPr lang="en-CA" dirty="0"/>
                        <a:t>5</a:t>
                      </a:r>
                    </a:p>
                  </a:txBody>
                  <a:tcPr/>
                </a:tc>
                <a:extLst>
                  <a:ext uri="{0D108BD9-81ED-4DB2-BD59-A6C34878D82A}">
                    <a16:rowId xmlns:a16="http://schemas.microsoft.com/office/drawing/2014/main" val="1898846319"/>
                  </a:ext>
                </a:extLst>
              </a:tr>
              <a:tr h="359229">
                <a:tc>
                  <a:txBody>
                    <a:bodyPr/>
                    <a:lstStyle/>
                    <a:p>
                      <a:r>
                        <a:rPr lang="en-CA" dirty="0"/>
                        <a:t>17</a:t>
                      </a:r>
                    </a:p>
                  </a:txBody>
                  <a:tcPr/>
                </a:tc>
                <a:tc>
                  <a:txBody>
                    <a:bodyPr/>
                    <a:lstStyle/>
                    <a:p>
                      <a:r>
                        <a:rPr lang="en-CA" dirty="0"/>
                        <a:t>-1</a:t>
                      </a:r>
                    </a:p>
                  </a:txBody>
                  <a:tcPr/>
                </a:tc>
                <a:extLst>
                  <a:ext uri="{0D108BD9-81ED-4DB2-BD59-A6C34878D82A}">
                    <a16:rowId xmlns:a16="http://schemas.microsoft.com/office/drawing/2014/main" val="336008888"/>
                  </a:ext>
                </a:extLst>
              </a:tr>
              <a:tr h="359229">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676044704"/>
                  </a:ext>
                </a:extLst>
              </a:tr>
              <a:tr h="359229">
                <a:tc>
                  <a:txBody>
                    <a:bodyPr/>
                    <a:lstStyle/>
                    <a:p>
                      <a:r>
                        <a:rPr lang="en-CA" dirty="0"/>
                        <a:t>299645</a:t>
                      </a:r>
                    </a:p>
                  </a:txBody>
                  <a:tcPr/>
                </a:tc>
                <a:tc>
                  <a:txBody>
                    <a:bodyPr/>
                    <a:lstStyle/>
                    <a:p>
                      <a:r>
                        <a:rPr lang="en-CA" dirty="0"/>
                        <a:t>11</a:t>
                      </a:r>
                    </a:p>
                  </a:txBody>
                  <a:tcPr/>
                </a:tc>
                <a:extLst>
                  <a:ext uri="{0D108BD9-81ED-4DB2-BD59-A6C34878D82A}">
                    <a16:rowId xmlns:a16="http://schemas.microsoft.com/office/drawing/2014/main" val="824987476"/>
                  </a:ext>
                </a:extLst>
              </a:tr>
            </a:tbl>
          </a:graphicData>
        </a:graphic>
      </p:graphicFrame>
    </p:spTree>
    <p:extLst>
      <p:ext uri="{BB962C8B-B14F-4D97-AF65-F5344CB8AC3E}">
        <p14:creationId xmlns:p14="http://schemas.microsoft.com/office/powerpoint/2010/main" val="27256660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389542F8-9B7C-42D9-85E3-8E88F06FD946}"/>
              </a:ext>
            </a:extLst>
          </p:cNvPr>
          <p:cNvSpPr>
            <a:spLocks noGrp="1"/>
          </p:cNvSpPr>
          <p:nvPr>
            <p:ph type="body" sz="quarter" idx="10"/>
          </p:nvPr>
        </p:nvSpPr>
        <p:spPr>
          <a:xfrm>
            <a:off x="365760" y="1371600"/>
            <a:ext cx="11704320" cy="3671774"/>
          </a:xfrm>
        </p:spPr>
        <p:txBody>
          <a:bodyPr/>
          <a:lstStyle/>
          <a:p>
            <a:pPr lvl="0"/>
            <a:endParaRPr lang="en-CA" dirty="0"/>
          </a:p>
          <a:p>
            <a:pPr lvl="0"/>
            <a:r>
              <a:rPr lang="en-CA" dirty="0"/>
              <a:t>The </a:t>
            </a:r>
            <a:r>
              <a:rPr lang="en-CA" b="1" dirty="0" err="1">
                <a:latin typeface="Consolas" panose="020B0609020204030204" pitchFamily="49" charset="0"/>
              </a:rPr>
              <a:t>scikit</a:t>
            </a:r>
            <a:r>
              <a:rPr lang="en-CA" b="1" dirty="0">
                <a:latin typeface="Consolas" panose="020B0609020204030204" pitchFamily="49" charset="0"/>
              </a:rPr>
              <a:t>-learn</a:t>
            </a:r>
            <a:r>
              <a:rPr lang="en-CA" dirty="0"/>
              <a:t> library contains a number of different classes to train different types of models</a:t>
            </a:r>
          </a:p>
          <a:p>
            <a:pPr lvl="0"/>
            <a:endParaRPr lang="en-CA" dirty="0"/>
          </a:p>
          <a:p>
            <a:pPr lvl="0"/>
            <a:r>
              <a:rPr lang="en-CA" dirty="0"/>
              <a:t>The </a:t>
            </a:r>
            <a:r>
              <a:rPr lang="en-CA" b="1" dirty="0" err="1">
                <a:latin typeface="Consolas" panose="020B0609020204030204" pitchFamily="49" charset="0"/>
              </a:rPr>
              <a:t>LinearRegression</a:t>
            </a:r>
            <a:r>
              <a:rPr lang="en-CA" b="1" i="1" dirty="0"/>
              <a:t> </a:t>
            </a:r>
            <a:r>
              <a:rPr lang="en-CA" dirty="0"/>
              <a:t>class fits a linear model</a:t>
            </a:r>
          </a:p>
          <a:p>
            <a:pPr lvl="0"/>
            <a:endParaRPr lang="en-CA" dirty="0"/>
          </a:p>
          <a:p>
            <a:pPr lvl="0"/>
            <a:r>
              <a:rPr lang="en-CA" dirty="0"/>
              <a:t>Call the </a:t>
            </a:r>
            <a:r>
              <a:rPr lang="en-CA" b="1" dirty="0">
                <a:latin typeface="Consolas" panose="020B0609020204030204" pitchFamily="49" charset="0"/>
              </a:rPr>
              <a:t>fit</a:t>
            </a:r>
            <a:r>
              <a:rPr lang="en-CA" dirty="0"/>
              <a:t> method to fit your data to a linear model which can be used to predict the outcomes for new data</a:t>
            </a:r>
          </a:p>
        </p:txBody>
      </p:sp>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There are different libraries and classes you can use to train a model</a:t>
            </a:r>
          </a:p>
        </p:txBody>
      </p:sp>
    </p:spTree>
    <p:extLst>
      <p:ext uri="{BB962C8B-B14F-4D97-AF65-F5344CB8AC3E}">
        <p14:creationId xmlns:p14="http://schemas.microsoft.com/office/powerpoint/2010/main" val="26925026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3364E63-B02F-4A43-B815-2FE93D082ACF}"/>
              </a:ext>
            </a:extLst>
          </p:cNvPr>
          <p:cNvSpPr>
            <a:spLocks noGrp="1"/>
          </p:cNvSpPr>
          <p:nvPr>
            <p:ph type="body" sz="quarter" idx="10"/>
          </p:nvPr>
        </p:nvSpPr>
        <p:spPr>
          <a:xfrm>
            <a:off x="365760" y="1371600"/>
            <a:ext cx="11704320" cy="4755148"/>
          </a:xfrm>
        </p:spPr>
        <p:txBody>
          <a:bodyPr/>
          <a:lstStyle/>
          <a:p>
            <a:endParaRPr lang="en-CA" dirty="0"/>
          </a:p>
          <a:p>
            <a:r>
              <a:rPr lang="en-CA" dirty="0"/>
              <a:t>import the desired class from the library</a:t>
            </a:r>
          </a:p>
          <a:p>
            <a:r>
              <a:rPr lang="en-US" spc="0" dirty="0">
                <a:solidFill>
                  <a:schemeClr val="tx2"/>
                </a:solidFill>
                <a:latin typeface="Consolas" panose="020B0609020204030204" pitchFamily="49" charset="0"/>
              </a:rPr>
              <a:t>from</a:t>
            </a:r>
            <a:r>
              <a:rPr lang="en-US" spc="0" dirty="0">
                <a:ln w="3175">
                  <a:noFill/>
                </a:ln>
                <a:solidFill>
                  <a:srgbClr val="002050"/>
                </a:solidFill>
                <a:latin typeface="Consolas" panose="020B0609020204030204" pitchFamily="49" charset="0"/>
              </a:rPr>
              <a:t> </a:t>
            </a:r>
            <a:r>
              <a:rPr lang="en-US" spc="0" dirty="0" err="1">
                <a:ln w="3175">
                  <a:noFill/>
                </a:ln>
                <a:solidFill>
                  <a:srgbClr val="002050"/>
                </a:solidFill>
                <a:latin typeface="Consolas" panose="020B0609020204030204" pitchFamily="49" charset="0"/>
              </a:rPr>
              <a:t>sklearn.linear_model</a:t>
            </a:r>
            <a:r>
              <a:rPr lang="en-US" spc="0" dirty="0">
                <a:ln w="3175">
                  <a:noFill/>
                </a:ln>
                <a:solidFill>
                  <a:srgbClr val="002050"/>
                </a:solidFill>
                <a:latin typeface="Consolas" panose="020B0609020204030204" pitchFamily="49" charset="0"/>
              </a:rPr>
              <a:t> </a:t>
            </a:r>
            <a:r>
              <a:rPr lang="en-US" spc="0" dirty="0">
                <a:solidFill>
                  <a:schemeClr val="tx2"/>
                </a:solidFill>
                <a:latin typeface="Consolas" panose="020B0609020204030204" pitchFamily="49" charset="0"/>
              </a:rPr>
              <a:t>import</a:t>
            </a:r>
            <a:r>
              <a:rPr lang="en-US" spc="0" dirty="0">
                <a:ln w="3175">
                  <a:noFill/>
                </a:ln>
                <a:solidFill>
                  <a:srgbClr val="002050"/>
                </a:solidFill>
                <a:latin typeface="Consolas" panose="020B0609020204030204" pitchFamily="49" charset="0"/>
              </a:rPr>
              <a:t> </a:t>
            </a:r>
            <a:r>
              <a:rPr lang="en-US" spc="0" dirty="0" err="1">
                <a:ln w="3175">
                  <a:noFill/>
                </a:ln>
                <a:solidFill>
                  <a:srgbClr val="002050"/>
                </a:solidFill>
                <a:latin typeface="Consolas" panose="020B0609020204030204" pitchFamily="49" charset="0"/>
              </a:rPr>
              <a:t>LinearRegression</a:t>
            </a:r>
            <a:endParaRPr lang="en-US" spc="0" dirty="0">
              <a:ln w="3175">
                <a:noFill/>
              </a:ln>
              <a:solidFill>
                <a:srgbClr val="002050"/>
              </a:solidFill>
              <a:latin typeface="Consolas" panose="020B0609020204030204" pitchFamily="49" charset="0"/>
            </a:endParaRPr>
          </a:p>
          <a:p>
            <a:endParaRPr lang="en-US" spc="0" dirty="0">
              <a:ln w="3175">
                <a:noFill/>
              </a:ln>
              <a:solidFill>
                <a:srgbClr val="002050"/>
              </a:solidFill>
              <a:latin typeface="Consolas" panose="020B0609020204030204" pitchFamily="49" charset="0"/>
            </a:endParaRPr>
          </a:p>
          <a:p>
            <a:pPr lvl="0"/>
            <a:r>
              <a:rPr lang="en-US" dirty="0"/>
              <a:t>Create an instance of the class</a:t>
            </a:r>
          </a:p>
          <a:p>
            <a:pPr lvl="0"/>
            <a:r>
              <a:rPr lang="en-US" spc="0" dirty="0">
                <a:ln w="3175">
                  <a:noFill/>
                </a:ln>
                <a:solidFill>
                  <a:srgbClr val="002050"/>
                </a:solidFill>
                <a:latin typeface="Consolas" panose="020B0609020204030204" pitchFamily="49" charset="0"/>
              </a:rPr>
              <a:t>regressor = </a:t>
            </a:r>
            <a:r>
              <a:rPr lang="en-US" spc="0" dirty="0" err="1">
                <a:ln w="3175">
                  <a:noFill/>
                </a:ln>
                <a:solidFill>
                  <a:srgbClr val="002050"/>
                </a:solidFill>
                <a:latin typeface="Consolas" panose="020B0609020204030204" pitchFamily="49" charset="0"/>
              </a:rPr>
              <a:t>LinearRegression</a:t>
            </a:r>
            <a:r>
              <a:rPr lang="en-US" spc="0" dirty="0">
                <a:ln w="3175">
                  <a:noFill/>
                </a:ln>
                <a:solidFill>
                  <a:srgbClr val="002050"/>
                </a:solidFill>
                <a:latin typeface="Consolas" panose="020B0609020204030204" pitchFamily="49" charset="0"/>
              </a:rPr>
              <a:t>()</a:t>
            </a:r>
          </a:p>
          <a:p>
            <a:pPr lvl="0"/>
            <a:endParaRPr lang="en-US" spc="0" dirty="0">
              <a:ln w="3175">
                <a:noFill/>
              </a:ln>
              <a:solidFill>
                <a:srgbClr val="002050"/>
              </a:solidFill>
              <a:latin typeface="Consolas" panose="020B0609020204030204" pitchFamily="49" charset="0"/>
            </a:endParaRPr>
          </a:p>
          <a:p>
            <a:r>
              <a:rPr lang="en-CA" dirty="0"/>
              <a:t>use the </a:t>
            </a:r>
            <a:r>
              <a:rPr lang="en-CA" b="1" dirty="0">
                <a:latin typeface="Consolas" panose="020B0609020204030204" pitchFamily="49" charset="0"/>
              </a:rPr>
              <a:t>fit</a:t>
            </a:r>
            <a:r>
              <a:rPr lang="en-CA" dirty="0"/>
              <a:t> method to train the model using your training data</a:t>
            </a:r>
          </a:p>
          <a:p>
            <a:pPr lvl="0"/>
            <a:r>
              <a:rPr lang="en-US" spc="0" dirty="0" err="1">
                <a:ln w="3175">
                  <a:noFill/>
                </a:ln>
                <a:solidFill>
                  <a:srgbClr val="002050"/>
                </a:solidFill>
                <a:latin typeface="Consolas" panose="020B0609020204030204" pitchFamily="49" charset="0"/>
              </a:rPr>
              <a:t>regressor.fit</a:t>
            </a:r>
            <a:r>
              <a:rPr lang="en-US" spc="0" dirty="0">
                <a:ln w="3175">
                  <a:noFill/>
                </a:ln>
                <a:solidFill>
                  <a:srgbClr val="002050"/>
                </a:solidFill>
                <a:latin typeface="Consolas" panose="020B0609020204030204" pitchFamily="49" charset="0"/>
              </a:rPr>
              <a:t>(</a:t>
            </a:r>
            <a:r>
              <a:rPr lang="en-US" spc="0" dirty="0" err="1">
                <a:ln w="3175">
                  <a:noFill/>
                </a:ln>
                <a:solidFill>
                  <a:srgbClr val="002050"/>
                </a:solidFill>
                <a:latin typeface="Consolas" panose="020B0609020204030204" pitchFamily="49" charset="0"/>
              </a:rPr>
              <a:t>X_train</a:t>
            </a:r>
            <a:r>
              <a:rPr lang="en-US" spc="0" dirty="0">
                <a:ln w="3175">
                  <a:noFill/>
                </a:ln>
                <a:solidFill>
                  <a:srgbClr val="002050"/>
                </a:solidFill>
                <a:latin typeface="Consolas" panose="020B0609020204030204" pitchFamily="49" charset="0"/>
              </a:rPr>
              <a:t>, </a:t>
            </a:r>
            <a:r>
              <a:rPr lang="en-US" spc="0" dirty="0" err="1">
                <a:ln w="3175">
                  <a:noFill/>
                </a:ln>
                <a:solidFill>
                  <a:srgbClr val="002050"/>
                </a:solidFill>
                <a:latin typeface="Consolas" panose="020B0609020204030204" pitchFamily="49" charset="0"/>
              </a:rPr>
              <a:t>y_train</a:t>
            </a:r>
            <a:r>
              <a:rPr lang="en-US" spc="0" dirty="0">
                <a:ln w="3175">
                  <a:noFill/>
                </a:ln>
                <a:solidFill>
                  <a:srgbClr val="002050"/>
                </a:solidFill>
                <a:latin typeface="Consolas" panose="020B0609020204030204" pitchFamily="49" charset="0"/>
              </a:rPr>
              <a:t>)</a:t>
            </a:r>
          </a:p>
          <a:p>
            <a:pPr lvl="0"/>
            <a:endParaRPr lang="en-CA" spc="0" dirty="0">
              <a:ln w="3175">
                <a:noFill/>
              </a:ln>
              <a:solidFill>
                <a:srgbClr val="002050"/>
              </a:solidFill>
              <a:latin typeface="Consolas" panose="020B0609020204030204" pitchFamily="49" charset="0"/>
            </a:endParaRPr>
          </a:p>
        </p:txBody>
      </p:sp>
      <p:sp>
        <p:nvSpPr>
          <p:cNvPr id="5" name="Title 3">
            <a:extLst>
              <a:ext uri="{FF2B5EF4-FFF2-40B4-BE49-F238E27FC236}">
                <a16:creationId xmlns:a16="http://schemas.microsoft.com/office/drawing/2014/main" id="{BAEDB486-25F9-49AD-B2BB-0BDE8AF91B5F}"/>
              </a:ext>
            </a:extLst>
          </p:cNvPr>
          <p:cNvSpPr>
            <a:spLocks noGrp="1"/>
          </p:cNvSpPr>
          <p:nvPr>
            <p:ph type="title"/>
          </p:nvPr>
        </p:nvSpPr>
        <p:spPr>
          <a:xfrm>
            <a:off x="365760" y="365760"/>
            <a:ext cx="11704320" cy="914400"/>
          </a:xfrm>
        </p:spPr>
        <p:txBody>
          <a:bodyPr/>
          <a:lstStyle/>
          <a:p>
            <a:r>
              <a:rPr lang="en-CA" dirty="0"/>
              <a:t>The code to train a model usually follows the same pattern</a:t>
            </a:r>
          </a:p>
        </p:txBody>
      </p:sp>
    </p:spTree>
    <p:extLst>
      <p:ext uri="{BB962C8B-B14F-4D97-AF65-F5344CB8AC3E}">
        <p14:creationId xmlns:p14="http://schemas.microsoft.com/office/powerpoint/2010/main" val="1452687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d69996e1-3d61-4686-9b63-f1b855c596ab" Revision="1" Stencil="7276b9ef-3953-4dce-a89b-ed85f20b8b93" StencilVersion="1.0"/>
</Control>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Control xmlns="http://schemas.microsoft.com/VisualStudio/2011/storyboarding/control">
  <Id Name="fb22c541-ded0-47fa-8877-83a4c2d16227" Revision="1" Stencil="7276b9ef-3953-4dce-a89b-ed85f20b8b93" StencilVersion="1.0"/>
</Control>
</file>

<file path=customXml/item45.xml><?xml version="1.0" encoding="utf-8"?>
<Control xmlns="http://schemas.microsoft.com/VisualStudio/2011/storyboarding/control">
  <Id Name="a2191c86-fc50-4add-948c-129f6b5a88d8" Revision="1" Stencil="7276b9ef-3953-4dce-a89b-ed85f20b8b93" StencilVersion="1.0"/>
</Control>
</file>

<file path=customXml/item4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7.xml><?xml version="1.0" encoding="utf-8"?>
<Control xmlns="http://schemas.microsoft.com/VisualStudio/2011/storyboarding/control">
  <Id Name="a2191c86-fc50-4add-948c-129f6b5a88d8" Revision="1" Stencil="7276b9ef-3953-4dce-a89b-ed85f20b8b93" StencilVersion="1.0"/>
</Control>
</file>

<file path=customXml/item48.xml><?xml version="1.0" encoding="utf-8"?>
<Control xmlns="http://schemas.microsoft.com/VisualStudio/2011/storyboarding/control">
  <Id Name="d69996e1-3d61-4686-9b63-f1b855c596ab" Revision="1" Stencil="7276b9ef-3953-4dce-a89b-ed85f20b8b93" StencilVersion="1.0"/>
</Control>
</file>

<file path=customXml/item49.xml><?xml version="1.0" encoding="utf-8"?>
<Control xmlns="http://schemas.microsoft.com/VisualStudio/2011/storyboarding/control">
  <Id Name="fb22c541-ded0-47fa-8877-83a4c2d16227"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50.xml><?xml version="1.0" encoding="utf-8"?>
<Control xmlns="http://schemas.microsoft.com/VisualStudio/2011/storyboarding/control">
  <Id Name="a2191c86-fc50-4add-948c-129f6b5a88d8" Revision="1" Stencil="7276b9ef-3953-4dce-a89b-ed85f20b8b93" StencilVersion="1.0"/>
</Control>
</file>

<file path=customXml/item51.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1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7.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1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9.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2.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20.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2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2.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4.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6.xml><?xml version="1.0" encoding="utf-8"?>
<ds:datastoreItem xmlns:ds="http://schemas.openxmlformats.org/officeDocument/2006/customXml" ds:itemID="{FE726633-A14F-4F5C-961A-19258CF4A2B8}">
  <ds:schemaRefs>
    <ds:schemaRef ds:uri="http://schemas.microsoft.com/sharepoint/v3/contenttype/forms"/>
  </ds:schemaRefs>
</ds:datastoreItem>
</file>

<file path=customXml/itemProps27.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9.xml><?xml version="1.0" encoding="utf-8"?>
<ds:datastoreItem xmlns:ds="http://schemas.openxmlformats.org/officeDocument/2006/customXml" ds:itemID="{0EE7EA1E-DAC5-40DD-87DB-FCA763B475FD}">
  <ds:schemaRefs>
    <ds:schemaRef ds:uri="http://schemas.microsoft.com/office/2006/metadata/properties"/>
    <ds:schemaRef ds:uri="http://schemas.microsoft.com/office/infopath/2007/PartnerControls"/>
    <ds:schemaRef ds:uri="83cd2334-221a-48c3-9034-bfd1542dfe28"/>
  </ds:schemaRefs>
</ds:datastoreItem>
</file>

<file path=customXml/itemProps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0.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6.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3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8.xml><?xml version="1.0" encoding="utf-8"?>
<ds:datastoreItem xmlns:ds="http://schemas.openxmlformats.org/officeDocument/2006/customXml" ds:itemID="{CF1674A0-E475-4B48-B7D9-90C22083079C}">
  <ds:schemaRefs>
    <ds:schemaRef ds:uri="http://schemas.microsoft.com/sharepoint/v3/contenttype/forms"/>
  </ds:schemaRefs>
</ds:datastoreItem>
</file>

<file path=customXml/itemProps3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6.xml><?xml version="1.0" encoding="utf-8"?>
<ds:datastoreItem xmlns:ds="http://schemas.openxmlformats.org/officeDocument/2006/customXml" ds:itemID="{680F2E56-91AA-45C7-8B89-8FAC8FE9BA2A}">
  <ds:schemaRefs>
    <ds:schemaRef ds:uri="http://schemas.microsoft.com/office/2006/metadata/properties"/>
    <ds:schemaRef ds:uri="http://schemas.microsoft.com/office/infopath/2007/PartnerControls"/>
    <ds:schemaRef ds:uri="83cd2334-221a-48c3-9034-bfd1542dfe28"/>
  </ds:schemaRefs>
</ds:datastoreItem>
</file>

<file path=customXml/itemProps4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5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7.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2620</TotalTime>
  <Words>214</Words>
  <Application>Microsoft Office PowerPoint</Application>
  <PresentationFormat>Custom</PresentationFormat>
  <Paragraphs>73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Consolas</vt:lpstr>
      <vt:lpstr>Segoe UI</vt:lpstr>
      <vt:lpstr>Segoe UI Light</vt:lpstr>
      <vt:lpstr>Wingdings</vt:lpstr>
      <vt:lpstr>WHITE TEMPLATE</vt:lpstr>
      <vt:lpstr>Train a linear regression model with scikit-learn</vt:lpstr>
      <vt:lpstr>Once your data is prepared you can use it to train a model</vt:lpstr>
      <vt:lpstr>There are different libraries and classes you can use to train a model</vt:lpstr>
      <vt:lpstr>The code to train a model usually follows the same pattern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251</cp:revision>
  <dcterms:created xsi:type="dcterms:W3CDTF">2015-06-04T21:40:17Z</dcterms:created>
  <dcterms:modified xsi:type="dcterms:W3CDTF">2020-02-10T23:55:25Z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