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2"/>
  </p:sldMasterIdLst>
  <p:notesMasterIdLst>
    <p:notesMasterId r:id="rId61"/>
  </p:notesMasterIdLst>
  <p:handoutMasterIdLst>
    <p:handoutMasterId r:id="rId62"/>
  </p:handoutMasterIdLst>
  <p:sldIdLst>
    <p:sldId id="283" r:id="rId53"/>
    <p:sldId id="332" r:id="rId54"/>
    <p:sldId id="326" r:id="rId55"/>
    <p:sldId id="328" r:id="rId56"/>
    <p:sldId id="333" r:id="rId57"/>
    <p:sldId id="334" r:id="rId58"/>
    <p:sldId id="335" r:id="rId59"/>
    <p:sldId id="257" r:id="rId6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32"/>
            <p14:sldId id="326"/>
            <p14:sldId id="328"/>
            <p14:sldId id="333"/>
            <p14:sldId id="334"/>
            <p14:sldId id="335"/>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3"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44E4E0-7B30-4ED9-8AE1-DA268F931AB6}" v="140" dt="2020-02-11T17:43:55.3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203"/>
        <p:guide pos="3917"/>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ommentAuthors" Target="commentAuthors.xml"/><Relationship Id="rId68" Type="http://schemas.microsoft.com/office/2016/11/relationships/changesInfo" Target="changesInfos/changesInfo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1.xml"/><Relationship Id="rId58" Type="http://schemas.openxmlformats.org/officeDocument/2006/relationships/slide" Target="slides/slide6.xml"/><Relationship Id="rId66" Type="http://schemas.openxmlformats.org/officeDocument/2006/relationships/theme" Target="theme/theme1.xml"/><Relationship Id="rId5" Type="http://schemas.openxmlformats.org/officeDocument/2006/relationships/customXml" Target="../customXml/item5.xml"/><Relationship Id="rId61" Type="http://schemas.openxmlformats.org/officeDocument/2006/relationships/notesMaster" Target="notesMasters/notesMaster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4.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customXml" Target="../customXml/item5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7.xml"/><Relationship Id="rId67"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2.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5.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Master" Target="slideMasters/slideMaster1.xml"/><Relationship Id="rId60" Type="http://schemas.openxmlformats.org/officeDocument/2006/relationships/slide" Target="slides/slide8.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Windows Live" clId="Web-{52D66FF4-2109-495A-B383-C5FB7D635A8C}"/>
    <pc:docChg chg="modSld">
      <pc:chgData name="susan ibach" userId="11074aa641b35c68" providerId="Windows Live" clId="Web-{52D66FF4-2109-495A-B383-C5FB7D635A8C}" dt="2020-02-07T19:24:13.573" v="63" actId="20577"/>
      <pc:docMkLst>
        <pc:docMk/>
      </pc:docMkLst>
      <pc:sldChg chg="modSp">
        <pc:chgData name="susan ibach" userId="11074aa641b35c68" providerId="Windows Live" clId="Web-{52D66FF4-2109-495A-B383-C5FB7D635A8C}" dt="2020-02-07T19:22:29.277" v="1" actId="20577"/>
        <pc:sldMkLst>
          <pc:docMk/>
          <pc:sldMk cId="1452687482" sldId="326"/>
        </pc:sldMkLst>
        <pc:spChg chg="mod">
          <ac:chgData name="susan ibach" userId="11074aa641b35c68" providerId="Windows Live" clId="Web-{52D66FF4-2109-495A-B383-C5FB7D635A8C}" dt="2020-02-07T19:22:29.277" v="1" actId="20577"/>
          <ac:spMkLst>
            <pc:docMk/>
            <pc:sldMk cId="1452687482" sldId="326"/>
            <ac:spMk id="7" creationId="{03364E63-B02F-4A43-B815-2FE93D082ACF}"/>
          </ac:spMkLst>
        </pc:spChg>
      </pc:sldChg>
      <pc:sldChg chg="modSp">
        <pc:chgData name="susan ibach" userId="11074aa641b35c68" providerId="Windows Live" clId="Web-{52D66FF4-2109-495A-B383-C5FB7D635A8C}" dt="2020-02-07T19:22:40.590" v="4" actId="20577"/>
        <pc:sldMkLst>
          <pc:docMk/>
          <pc:sldMk cId="633817565" sldId="328"/>
        </pc:sldMkLst>
        <pc:spChg chg="mod">
          <ac:chgData name="susan ibach" userId="11074aa641b35c68" providerId="Windows Live" clId="Web-{52D66FF4-2109-495A-B383-C5FB7D635A8C}" dt="2020-02-07T19:22:40.590" v="4" actId="20577"/>
          <ac:spMkLst>
            <pc:docMk/>
            <pc:sldMk cId="633817565" sldId="328"/>
            <ac:spMk id="7" creationId="{03364E63-B02F-4A43-B815-2FE93D082ACF}"/>
          </ac:spMkLst>
        </pc:spChg>
      </pc:sldChg>
      <pc:sldChg chg="modSp">
        <pc:chgData name="susan ibach" userId="11074aa641b35c68" providerId="Windows Live" clId="Web-{52D66FF4-2109-495A-B383-C5FB7D635A8C}" dt="2020-02-07T19:23:53.948" v="60" actId="20577"/>
        <pc:sldMkLst>
          <pc:docMk/>
          <pc:sldMk cId="185281863" sldId="333"/>
        </pc:sldMkLst>
        <pc:spChg chg="mod">
          <ac:chgData name="susan ibach" userId="11074aa641b35c68" providerId="Windows Live" clId="Web-{52D66FF4-2109-495A-B383-C5FB7D635A8C}" dt="2020-02-07T19:23:03.480" v="20" actId="20577"/>
          <ac:spMkLst>
            <pc:docMk/>
            <pc:sldMk cId="185281863" sldId="333"/>
            <ac:spMk id="3" creationId="{49F44381-FB3C-475B-891B-BF7EA9005B22}"/>
          </ac:spMkLst>
        </pc:spChg>
        <pc:spChg chg="mod">
          <ac:chgData name="susan ibach" userId="11074aa641b35c68" providerId="Windows Live" clId="Web-{52D66FF4-2109-495A-B383-C5FB7D635A8C}" dt="2020-02-07T19:23:53.948" v="60" actId="20577"/>
          <ac:spMkLst>
            <pc:docMk/>
            <pc:sldMk cId="185281863" sldId="333"/>
            <ac:spMk id="4" creationId="{A41C7E7C-6DF5-4E3D-8FC2-250E7160B880}"/>
          </ac:spMkLst>
        </pc:spChg>
      </pc:sldChg>
      <pc:sldChg chg="modSp">
        <pc:chgData name="susan ibach" userId="11074aa641b35c68" providerId="Windows Live" clId="Web-{52D66FF4-2109-495A-B383-C5FB7D635A8C}" dt="2020-02-07T19:24:13.573" v="63" actId="20577"/>
        <pc:sldMkLst>
          <pc:docMk/>
          <pc:sldMk cId="241650942" sldId="335"/>
        </pc:sldMkLst>
        <pc:spChg chg="mod">
          <ac:chgData name="susan ibach" userId="11074aa641b35c68" providerId="Windows Live" clId="Web-{52D66FF4-2109-495A-B383-C5FB7D635A8C}" dt="2020-02-07T19:24:13.573" v="63" actId="20577"/>
          <ac:spMkLst>
            <pc:docMk/>
            <pc:sldMk cId="241650942" sldId="335"/>
            <ac:spMk id="7" creationId="{03364E63-B02F-4A43-B815-2FE93D082ACF}"/>
          </ac:spMkLst>
        </pc:spChg>
      </pc:sldChg>
    </pc:docChg>
  </pc:docChgLst>
  <pc:docChgLst>
    <pc:chgData name="susan ibach" userId="11074aa641b35c68" providerId="Windows Live" clId="Web-{09702EB4-0B88-445C-955D-006B8BD9CE80}"/>
    <pc:docChg chg="modSld">
      <pc:chgData name="susan ibach" userId="11074aa641b35c68" providerId="Windows Live" clId="Web-{09702EB4-0B88-445C-955D-006B8BD9CE80}" dt="2020-02-10T14:03:16.574" v="33" actId="1076"/>
      <pc:docMkLst>
        <pc:docMk/>
      </pc:docMkLst>
      <pc:sldChg chg="modSp">
        <pc:chgData name="susan ibach" userId="11074aa641b35c68" providerId="Windows Live" clId="Web-{09702EB4-0B88-445C-955D-006B8BD9CE80}" dt="2020-02-10T14:03:16.574" v="33" actId="1076"/>
        <pc:sldMkLst>
          <pc:docMk/>
          <pc:sldMk cId="2844227051" sldId="332"/>
        </pc:sldMkLst>
        <pc:spChg chg="mod">
          <ac:chgData name="susan ibach" userId="11074aa641b35c68" providerId="Windows Live" clId="Web-{09702EB4-0B88-445C-955D-006B8BD9CE80}" dt="2020-02-10T14:02:20.434" v="25" actId="20577"/>
          <ac:spMkLst>
            <pc:docMk/>
            <pc:sldMk cId="2844227051" sldId="332"/>
            <ac:spMk id="5" creationId="{BAEDB486-25F9-49AD-B2BB-0BDE8AF91B5F}"/>
          </ac:spMkLst>
        </pc:spChg>
        <pc:spChg chg="mod">
          <ac:chgData name="susan ibach" userId="11074aa641b35c68" providerId="Windows Live" clId="Web-{09702EB4-0B88-445C-955D-006B8BD9CE80}" dt="2020-02-10T14:03:16.574" v="33" actId="1076"/>
          <ac:spMkLst>
            <pc:docMk/>
            <pc:sldMk cId="2844227051" sldId="332"/>
            <ac:spMk id="6" creationId="{631A288A-BFC5-488A-BEE7-2D097BA0E38B}"/>
          </ac:spMkLst>
        </pc:spChg>
        <pc:spChg chg="mod">
          <ac:chgData name="susan ibach" userId="11074aa641b35c68" providerId="Windows Live" clId="Web-{09702EB4-0B88-445C-955D-006B8BD9CE80}" dt="2020-02-10T14:02:47.371" v="30" actId="20577"/>
          <ac:spMkLst>
            <pc:docMk/>
            <pc:sldMk cId="2844227051" sldId="332"/>
            <ac:spMk id="7" creationId="{03364E63-B02F-4A43-B815-2FE93D082ACF}"/>
          </ac:spMkLst>
        </pc:spChg>
      </pc:sldChg>
    </pc:docChg>
  </pc:docChgLst>
  <pc:docChgLst>
    <pc:chgData name="susan ibach" userId="11074aa641b35c68" providerId="LiveId" clId="{7444E4E0-7B30-4ED9-8AE1-DA268F931AB6}"/>
    <pc:docChg chg="undo custSel modSld">
      <pc:chgData name="susan ibach" userId="11074aa641b35c68" providerId="LiveId" clId="{7444E4E0-7B30-4ED9-8AE1-DA268F931AB6}" dt="2020-02-11T17:43:55.379" v="218" actId="20577"/>
      <pc:docMkLst>
        <pc:docMk/>
      </pc:docMkLst>
      <pc:sldChg chg="modSp">
        <pc:chgData name="susan ibach" userId="11074aa641b35c68" providerId="LiveId" clId="{7444E4E0-7B30-4ED9-8AE1-DA268F931AB6}" dt="2020-02-11T17:43:55.379" v="218" actId="20577"/>
        <pc:sldMkLst>
          <pc:docMk/>
          <pc:sldMk cId="1842309144" sldId="283"/>
        </pc:sldMkLst>
        <pc:spChg chg="mod">
          <ac:chgData name="susan ibach" userId="11074aa641b35c68" providerId="LiveId" clId="{7444E4E0-7B30-4ED9-8AE1-DA268F931AB6}" dt="2020-02-11T17:43:55.379" v="218" actId="20577"/>
          <ac:spMkLst>
            <pc:docMk/>
            <pc:sldMk cId="1842309144" sldId="283"/>
            <ac:spMk id="9" creationId="{00000000-0000-0000-0000-000000000000}"/>
          </ac:spMkLst>
        </pc:spChg>
      </pc:sldChg>
      <pc:sldChg chg="modSp">
        <pc:chgData name="susan ibach" userId="11074aa641b35c68" providerId="LiveId" clId="{7444E4E0-7B30-4ED9-8AE1-DA268F931AB6}" dt="2020-02-10T14:05:04.868" v="13"/>
        <pc:sldMkLst>
          <pc:docMk/>
          <pc:sldMk cId="1452687482" sldId="326"/>
        </pc:sldMkLst>
        <pc:spChg chg="mod">
          <ac:chgData name="susan ibach" userId="11074aa641b35c68" providerId="LiveId" clId="{7444E4E0-7B30-4ED9-8AE1-DA268F931AB6}" dt="2020-02-10T14:05:04.868" v="13"/>
          <ac:spMkLst>
            <pc:docMk/>
            <pc:sldMk cId="1452687482" sldId="326"/>
            <ac:spMk id="7" creationId="{03364E63-B02F-4A43-B815-2FE93D082ACF}"/>
          </ac:spMkLst>
        </pc:spChg>
      </pc:sldChg>
      <pc:sldChg chg="modSp modAnim">
        <pc:chgData name="susan ibach" userId="11074aa641b35c68" providerId="LiveId" clId="{7444E4E0-7B30-4ED9-8AE1-DA268F931AB6}" dt="2020-02-10T14:09:12.232" v="34" actId="6549"/>
        <pc:sldMkLst>
          <pc:docMk/>
          <pc:sldMk cId="633817565" sldId="328"/>
        </pc:sldMkLst>
        <pc:spChg chg="mod">
          <ac:chgData name="susan ibach" userId="11074aa641b35c68" providerId="LiveId" clId="{7444E4E0-7B30-4ED9-8AE1-DA268F931AB6}" dt="2020-02-10T14:05:20.076" v="16" actId="2711"/>
          <ac:spMkLst>
            <pc:docMk/>
            <pc:sldMk cId="633817565" sldId="328"/>
            <ac:spMk id="5" creationId="{BAEDB486-25F9-49AD-B2BB-0BDE8AF91B5F}"/>
          </ac:spMkLst>
        </pc:spChg>
        <pc:spChg chg="mod">
          <ac:chgData name="susan ibach" userId="11074aa641b35c68" providerId="LiveId" clId="{7444E4E0-7B30-4ED9-8AE1-DA268F931AB6}" dt="2020-02-10T14:09:12.232" v="34" actId="6549"/>
          <ac:spMkLst>
            <pc:docMk/>
            <pc:sldMk cId="633817565" sldId="328"/>
            <ac:spMk id="7" creationId="{03364E63-B02F-4A43-B815-2FE93D082ACF}"/>
          </ac:spMkLst>
        </pc:spChg>
      </pc:sldChg>
      <pc:sldChg chg="modSp">
        <pc:chgData name="susan ibach" userId="11074aa641b35c68" providerId="LiveId" clId="{7444E4E0-7B30-4ED9-8AE1-DA268F931AB6}" dt="2020-02-10T23:34:55.261" v="211" actId="20577"/>
        <pc:sldMkLst>
          <pc:docMk/>
          <pc:sldMk cId="2844227051" sldId="332"/>
        </pc:sldMkLst>
        <pc:spChg chg="mod">
          <ac:chgData name="susan ibach" userId="11074aa641b35c68" providerId="LiveId" clId="{7444E4E0-7B30-4ED9-8AE1-DA268F931AB6}" dt="2020-02-10T23:34:55.261" v="211" actId="20577"/>
          <ac:spMkLst>
            <pc:docMk/>
            <pc:sldMk cId="2844227051" sldId="332"/>
            <ac:spMk id="5" creationId="{BAEDB486-25F9-49AD-B2BB-0BDE8AF91B5F}"/>
          </ac:spMkLst>
        </pc:spChg>
        <pc:spChg chg="mod">
          <ac:chgData name="susan ibach" userId="11074aa641b35c68" providerId="LiveId" clId="{7444E4E0-7B30-4ED9-8AE1-DA268F931AB6}" dt="2020-02-10T14:03:49.942" v="0" actId="1076"/>
          <ac:spMkLst>
            <pc:docMk/>
            <pc:sldMk cId="2844227051" sldId="332"/>
            <ac:spMk id="9" creationId="{F46C883D-B070-4449-ABC4-EDA98C2539F9}"/>
          </ac:spMkLst>
        </pc:spChg>
        <pc:graphicFrameChg chg="mod">
          <ac:chgData name="susan ibach" userId="11074aa641b35c68" providerId="LiveId" clId="{7444E4E0-7B30-4ED9-8AE1-DA268F931AB6}" dt="2020-02-10T14:03:55.849" v="2" actId="1035"/>
          <ac:graphicFrameMkLst>
            <pc:docMk/>
            <pc:sldMk cId="2844227051" sldId="332"/>
            <ac:graphicFrameMk id="4" creationId="{5119DE6F-7C02-4973-8BEE-72CD426C4975}"/>
          </ac:graphicFrameMkLst>
        </pc:graphicFrameChg>
        <pc:graphicFrameChg chg="mod">
          <ac:chgData name="susan ibach" userId="11074aa641b35c68" providerId="LiveId" clId="{7444E4E0-7B30-4ED9-8AE1-DA268F931AB6}" dt="2020-02-10T14:03:55.849" v="2" actId="1035"/>
          <ac:graphicFrameMkLst>
            <pc:docMk/>
            <pc:sldMk cId="2844227051" sldId="332"/>
            <ac:graphicFrameMk id="8" creationId="{567DA4B5-C60E-4FDB-BDAD-0F77F77BA383}"/>
          </ac:graphicFrameMkLst>
        </pc:graphicFrameChg>
      </pc:sldChg>
      <pc:sldChg chg="modSp">
        <pc:chgData name="susan ibach" userId="11074aa641b35c68" providerId="LiveId" clId="{7444E4E0-7B30-4ED9-8AE1-DA268F931AB6}" dt="2020-02-10T14:07:41.709" v="29" actId="2711"/>
        <pc:sldMkLst>
          <pc:docMk/>
          <pc:sldMk cId="185281863" sldId="333"/>
        </pc:sldMkLst>
        <pc:spChg chg="mod">
          <ac:chgData name="susan ibach" userId="11074aa641b35c68" providerId="LiveId" clId="{7444E4E0-7B30-4ED9-8AE1-DA268F931AB6}" dt="2020-02-10T14:07:41.709" v="29" actId="2711"/>
          <ac:spMkLst>
            <pc:docMk/>
            <pc:sldMk cId="185281863" sldId="333"/>
            <ac:spMk id="2" creationId="{7D28D7B2-B4AD-48E4-8661-0D7D62D3B86B}"/>
          </ac:spMkLst>
        </pc:spChg>
      </pc:sldChg>
      <pc:sldChg chg="modSp">
        <pc:chgData name="susan ibach" userId="11074aa641b35c68" providerId="LiveId" clId="{7444E4E0-7B30-4ED9-8AE1-DA268F931AB6}" dt="2020-02-10T14:08:00.841" v="31" actId="2711"/>
        <pc:sldMkLst>
          <pc:docMk/>
          <pc:sldMk cId="3254458165" sldId="334"/>
        </pc:sldMkLst>
        <pc:spChg chg="mod">
          <ac:chgData name="susan ibach" userId="11074aa641b35c68" providerId="LiveId" clId="{7444E4E0-7B30-4ED9-8AE1-DA268F931AB6}" dt="2020-02-10T14:08:00.841" v="31" actId="2711"/>
          <ac:spMkLst>
            <pc:docMk/>
            <pc:sldMk cId="3254458165" sldId="334"/>
            <ac:spMk id="2" creationId="{7D28D7B2-B4AD-48E4-8661-0D7D62D3B86B}"/>
          </ac:spMkLst>
        </pc:spChg>
      </pc:sldChg>
      <pc:sldChg chg="modSp">
        <pc:chgData name="susan ibach" userId="11074aa641b35c68" providerId="LiveId" clId="{7444E4E0-7B30-4ED9-8AE1-DA268F931AB6}" dt="2020-02-10T14:08:32.078" v="33" actId="2711"/>
        <pc:sldMkLst>
          <pc:docMk/>
          <pc:sldMk cId="241650942" sldId="335"/>
        </pc:sldMkLst>
        <pc:spChg chg="mod">
          <ac:chgData name="susan ibach" userId="11074aa641b35c68" providerId="LiveId" clId="{7444E4E0-7B30-4ED9-8AE1-DA268F931AB6}" dt="2020-02-10T14:08:32.078" v="33" actId="2711"/>
          <ac:spMkLst>
            <pc:docMk/>
            <pc:sldMk cId="241650942" sldId="335"/>
            <ac:spMk id="5" creationId="{BAEDB486-25F9-49AD-B2BB-0BDE8AF91B5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2/11/2020 9:44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2/11/2020 9:44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png"/><Relationship Id="rId2" Type="http://schemas.openxmlformats.org/officeDocument/2006/relationships/customXml" Target="../../customXml/item3.xml"/><Relationship Id="rId1" Type="http://schemas.openxmlformats.org/officeDocument/2006/relationships/customXml" Target="../../customXml/item35.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2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1.png"/><Relationship Id="rId2" Type="http://schemas.openxmlformats.org/officeDocument/2006/relationships/customXml" Target="../../customXml/item23.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4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9.xml"/><Relationship Id="rId7" Type="http://schemas.openxmlformats.org/officeDocument/2006/relationships/image" Target="../media/image2.png"/><Relationship Id="rId2" Type="http://schemas.openxmlformats.org/officeDocument/2006/relationships/customXml" Target="../../customXml/item30.xml"/><Relationship Id="rId1" Type="http://schemas.openxmlformats.org/officeDocument/2006/relationships/customXml" Target="../../customXml/item2.xml"/><Relationship Id="rId6" Type="http://schemas.openxmlformats.org/officeDocument/2006/relationships/slideMaster" Target="../slideMasters/slideMaster1.xml"/><Relationship Id="rId5" Type="http://schemas.openxmlformats.org/officeDocument/2006/relationships/customXml" Target="../../customXml/item25.xml"/><Relationship Id="rId4" Type="http://schemas.openxmlformats.org/officeDocument/2006/relationships/customXml" Target="../../customXml/item38.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2" name="Title 1"/>
          <p:cNvSpPr>
            <a:spLocks noGrp="1"/>
          </p:cNvSpPr>
          <p:nvPr>
            <p:ph type="title"/>
          </p:nvPr>
        </p:nvSpPr>
        <p:spPr>
          <a:xfrm>
            <a:off x="365760" y="365760"/>
            <a:ext cx="11704320" cy="822960"/>
          </a:xfrm>
        </p:spPr>
        <p:txBody>
          <a:bodyPr/>
          <a:lstStyle/>
          <a:p>
            <a:r>
              <a:rPr lang="en-US"/>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a:solidFill>
                  <a:schemeClr val="bg1"/>
                </a:solidFill>
              </a:rPr>
              <a:t>numpy vs pandas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03364E63-B02F-4A43-B815-2FE93D082ACF}"/>
              </a:ext>
            </a:extLst>
          </p:cNvPr>
          <p:cNvSpPr>
            <a:spLocks noGrp="1"/>
          </p:cNvSpPr>
          <p:nvPr>
            <p:ph type="body" sz="quarter" idx="10"/>
          </p:nvPr>
        </p:nvSpPr>
        <p:spPr>
          <a:xfrm>
            <a:off x="365760" y="1371600"/>
            <a:ext cx="11704320" cy="3594830"/>
          </a:xfrm>
        </p:spPr>
        <p:txBody>
          <a:bodyPr vert="horz" wrap="square" lIns="91440" tIns="91440" rIns="91440" bIns="91440" rtlCol="0" anchor="t">
            <a:spAutoFit/>
          </a:bodyPr>
          <a:lstStyle/>
          <a:p>
            <a:r>
              <a:rPr lang="en-CA" sz="3200"/>
              <a:t>When we predicted values using our trained model the results were returned into an object called </a:t>
            </a:r>
            <a:r>
              <a:rPr lang="en-CA" sz="3200" err="1">
                <a:latin typeface="Consolas"/>
              </a:rPr>
              <a:t>y_pred</a:t>
            </a:r>
            <a:endParaRPr lang="en-CA" sz="3200">
              <a:latin typeface="Consolas"/>
            </a:endParaRPr>
          </a:p>
          <a:p>
            <a:r>
              <a:rPr lang="en-US" sz="3200" spc="0" err="1">
                <a:ln w="3175">
                  <a:noFill/>
                </a:ln>
                <a:solidFill>
                  <a:srgbClr val="002050"/>
                </a:solidFill>
                <a:latin typeface="Consolas" panose="020B0609020204030204" pitchFamily="49" charset="0"/>
              </a:rPr>
              <a:t>y_pred</a:t>
            </a:r>
            <a:r>
              <a:rPr lang="en-US" sz="3200" spc="0">
                <a:ln w="3175">
                  <a:noFill/>
                </a:ln>
                <a:solidFill>
                  <a:srgbClr val="002050"/>
                </a:solidFill>
                <a:latin typeface="Consolas" panose="020B0609020204030204" pitchFamily="49" charset="0"/>
              </a:rPr>
              <a:t> = </a:t>
            </a:r>
            <a:r>
              <a:rPr lang="en-US" sz="3200" spc="0" err="1">
                <a:ln w="3175">
                  <a:noFill/>
                </a:ln>
                <a:solidFill>
                  <a:srgbClr val="002050"/>
                </a:solidFill>
                <a:latin typeface="Consolas" panose="020B0609020204030204" pitchFamily="49" charset="0"/>
              </a:rPr>
              <a:t>regressor.predict</a:t>
            </a:r>
            <a:r>
              <a:rPr lang="en-US" sz="3200" spc="0">
                <a:ln w="3175">
                  <a:noFill/>
                </a:ln>
                <a:solidFill>
                  <a:srgbClr val="002050"/>
                </a:solidFill>
                <a:latin typeface="Consolas" panose="020B0609020204030204" pitchFamily="49" charset="0"/>
              </a:rPr>
              <a:t>(</a:t>
            </a:r>
            <a:r>
              <a:rPr lang="en-US" sz="3200" spc="0" err="1">
                <a:ln w="3175">
                  <a:noFill/>
                </a:ln>
                <a:solidFill>
                  <a:srgbClr val="002050"/>
                </a:solidFill>
                <a:latin typeface="Consolas" panose="020B0609020204030204" pitchFamily="49" charset="0"/>
              </a:rPr>
              <a:t>X_test</a:t>
            </a:r>
            <a:r>
              <a:rPr lang="en-US" sz="3200" spc="0">
                <a:ln w="3175">
                  <a:noFill/>
                </a:ln>
                <a:solidFill>
                  <a:srgbClr val="002050"/>
                </a:solidFill>
                <a:latin typeface="Consolas" panose="020B0609020204030204" pitchFamily="49" charset="0"/>
              </a:rPr>
              <a:t>)</a:t>
            </a:r>
          </a:p>
          <a:p>
            <a:endParaRPr lang="en-US" sz="3200" spc="0">
              <a:ln w="3175">
                <a:noFill/>
              </a:ln>
              <a:solidFill>
                <a:srgbClr val="002050"/>
              </a:solidFill>
              <a:latin typeface="Consolas" panose="020B0609020204030204" pitchFamily="49" charset="0"/>
            </a:endParaRPr>
          </a:p>
          <a:p>
            <a:r>
              <a:rPr lang="en-CA" sz="3200"/>
              <a:t>We compared the values in </a:t>
            </a:r>
            <a:r>
              <a:rPr lang="en-CA" sz="3200" err="1">
                <a:latin typeface="Consolas"/>
              </a:rPr>
              <a:t>y_test</a:t>
            </a:r>
            <a:r>
              <a:rPr lang="en-CA" sz="3200"/>
              <a:t> to </a:t>
            </a:r>
            <a:r>
              <a:rPr lang="en-CA" sz="3200" err="1">
                <a:latin typeface="Consolas"/>
              </a:rPr>
              <a:t>y_pred</a:t>
            </a:r>
            <a:r>
              <a:rPr lang="en-CA" sz="3200"/>
              <a:t> to see how accurately our model predicted arrival delays</a:t>
            </a:r>
            <a:endParaRPr lang="en-CA" sz="3600"/>
          </a:p>
          <a:p>
            <a:pPr lvl="0"/>
            <a:endParaRPr lang="en-CA" sz="3200">
              <a:latin typeface="Segoe UI Light"/>
            </a:endParaRPr>
          </a:p>
        </p:txBody>
      </p:sp>
      <p:sp>
        <p:nvSpPr>
          <p:cNvPr id="5" name="Title 3">
            <a:extLst>
              <a:ext uri="{FF2B5EF4-FFF2-40B4-BE49-F238E27FC236}">
                <a16:creationId xmlns:a16="http://schemas.microsoft.com/office/drawing/2014/main" id="{BAEDB486-25F9-49AD-B2BB-0BDE8AF91B5F}"/>
              </a:ext>
            </a:extLst>
          </p:cNvPr>
          <p:cNvSpPr>
            <a:spLocks noGrp="1"/>
          </p:cNvSpPr>
          <p:nvPr>
            <p:ph type="title"/>
          </p:nvPr>
        </p:nvSpPr>
        <p:spPr>
          <a:xfrm>
            <a:off x="365759" y="365760"/>
            <a:ext cx="11948477" cy="914400"/>
          </a:xfrm>
        </p:spPr>
        <p:txBody>
          <a:bodyPr/>
          <a:lstStyle/>
          <a:p>
            <a:r>
              <a:rPr lang="en-CA">
                <a:latin typeface="Segoe UI Light"/>
                <a:cs typeface="Segoe UI"/>
              </a:rPr>
              <a:t>Let's take a closer look at our predictions</a:t>
            </a:r>
            <a:endParaRPr lang="en-CA">
              <a:cs typeface="Segoe UI"/>
            </a:endParaRPr>
          </a:p>
        </p:txBody>
      </p:sp>
      <p:graphicFrame>
        <p:nvGraphicFramePr>
          <p:cNvPr id="4" name="Table 13">
            <a:extLst>
              <a:ext uri="{FF2B5EF4-FFF2-40B4-BE49-F238E27FC236}">
                <a16:creationId xmlns:a16="http://schemas.microsoft.com/office/drawing/2014/main" id="{5119DE6F-7C02-4973-8BEE-72CD426C4975}"/>
              </a:ext>
            </a:extLst>
          </p:cNvPr>
          <p:cNvGraphicFramePr>
            <a:graphicFrameLocks noGrp="1"/>
          </p:cNvGraphicFramePr>
          <p:nvPr>
            <p:extLst>
              <p:ext uri="{D42A27DB-BD31-4B8C-83A1-F6EECF244321}">
                <p14:modId xmlns:p14="http://schemas.microsoft.com/office/powerpoint/2010/main" val="3491925382"/>
              </p:ext>
            </p:extLst>
          </p:nvPr>
        </p:nvGraphicFramePr>
        <p:xfrm>
          <a:off x="3264015" y="4945062"/>
          <a:ext cx="2427647" cy="1828800"/>
        </p:xfrm>
        <a:graphic>
          <a:graphicData uri="http://schemas.openxmlformats.org/drawingml/2006/table">
            <a:tbl>
              <a:tblPr firstRow="1" bandRow="1">
                <a:tableStyleId>{00A15C55-8517-42AA-B614-E9B94910E393}</a:tableStyleId>
              </a:tblPr>
              <a:tblGrid>
                <a:gridCol w="983054">
                  <a:extLst>
                    <a:ext uri="{9D8B030D-6E8A-4147-A177-3AD203B41FA5}">
                      <a16:colId xmlns:a16="http://schemas.microsoft.com/office/drawing/2014/main" val="2280287667"/>
                    </a:ext>
                  </a:extLst>
                </a:gridCol>
                <a:gridCol w="1444593">
                  <a:extLst>
                    <a:ext uri="{9D8B030D-6E8A-4147-A177-3AD203B41FA5}">
                      <a16:colId xmlns:a16="http://schemas.microsoft.com/office/drawing/2014/main" val="2876824610"/>
                    </a:ext>
                  </a:extLst>
                </a:gridCol>
              </a:tblGrid>
              <a:tr h="359229">
                <a:tc>
                  <a:txBody>
                    <a:bodyPr/>
                    <a:lstStyle/>
                    <a:p>
                      <a:r>
                        <a:rPr lang="en-CA"/>
                        <a:t>index</a:t>
                      </a:r>
                    </a:p>
                  </a:txBody>
                  <a:tcPr/>
                </a:tc>
                <a:tc>
                  <a:txBody>
                    <a:bodyPr/>
                    <a:lstStyle/>
                    <a:p>
                      <a:r>
                        <a:rPr lang="en-CA"/>
                        <a:t>ARR_DELAY</a:t>
                      </a:r>
                    </a:p>
                  </a:txBody>
                  <a:tcPr/>
                </a:tc>
                <a:extLst>
                  <a:ext uri="{0D108BD9-81ED-4DB2-BD59-A6C34878D82A}">
                    <a16:rowId xmlns:a16="http://schemas.microsoft.com/office/drawing/2014/main" val="1484285941"/>
                  </a:ext>
                </a:extLst>
              </a:tr>
              <a:tr h="359229">
                <a:tc>
                  <a:txBody>
                    <a:bodyPr/>
                    <a:lstStyle/>
                    <a:p>
                      <a:r>
                        <a:rPr lang="en-CA"/>
                        <a:t>291483</a:t>
                      </a:r>
                    </a:p>
                  </a:txBody>
                  <a:tcPr/>
                </a:tc>
                <a:tc>
                  <a:txBody>
                    <a:bodyPr/>
                    <a:lstStyle/>
                    <a:p>
                      <a:r>
                        <a:rPr lang="en-CA"/>
                        <a:t>-5.0</a:t>
                      </a:r>
                    </a:p>
                  </a:txBody>
                  <a:tcPr/>
                </a:tc>
                <a:extLst>
                  <a:ext uri="{0D108BD9-81ED-4DB2-BD59-A6C34878D82A}">
                    <a16:rowId xmlns:a16="http://schemas.microsoft.com/office/drawing/2014/main" val="1898846319"/>
                  </a:ext>
                </a:extLst>
              </a:tr>
              <a:tr h="359229">
                <a:tc>
                  <a:txBody>
                    <a:bodyPr/>
                    <a:lstStyle/>
                    <a:p>
                      <a:r>
                        <a:rPr lang="en-CA"/>
                        <a:t>164800</a:t>
                      </a:r>
                    </a:p>
                  </a:txBody>
                  <a:tcPr/>
                </a:tc>
                <a:tc>
                  <a:txBody>
                    <a:bodyPr/>
                    <a:lstStyle/>
                    <a:p>
                      <a:r>
                        <a:rPr lang="en-CA"/>
                        <a:t>20.0</a:t>
                      </a:r>
                    </a:p>
                  </a:txBody>
                  <a:tcPr/>
                </a:tc>
                <a:extLst>
                  <a:ext uri="{0D108BD9-81ED-4DB2-BD59-A6C34878D82A}">
                    <a16:rowId xmlns:a16="http://schemas.microsoft.com/office/drawing/2014/main" val="336008888"/>
                  </a:ext>
                </a:extLst>
              </a:tr>
              <a:tr h="359229">
                <a:tc>
                  <a:txBody>
                    <a:bodyPr/>
                    <a:lstStyle/>
                    <a:p>
                      <a:r>
                        <a:rPr lang="en-CA"/>
                        <a:t>…</a:t>
                      </a:r>
                    </a:p>
                  </a:txBody>
                  <a:tcPr/>
                </a:tc>
                <a:tc>
                  <a:txBody>
                    <a:bodyPr/>
                    <a:lstStyle/>
                    <a:p>
                      <a:r>
                        <a:rPr lang="en-CA"/>
                        <a:t>…</a:t>
                      </a:r>
                    </a:p>
                  </a:txBody>
                  <a:tcPr/>
                </a:tc>
                <a:extLst>
                  <a:ext uri="{0D108BD9-81ED-4DB2-BD59-A6C34878D82A}">
                    <a16:rowId xmlns:a16="http://schemas.microsoft.com/office/drawing/2014/main" val="676044704"/>
                  </a:ext>
                </a:extLst>
              </a:tr>
              <a:tr h="359229">
                <a:tc>
                  <a:txBody>
                    <a:bodyPr/>
                    <a:lstStyle/>
                    <a:p>
                      <a:r>
                        <a:rPr lang="en-CA"/>
                        <a:t>60706</a:t>
                      </a:r>
                    </a:p>
                  </a:txBody>
                  <a:tcPr/>
                </a:tc>
                <a:tc>
                  <a:txBody>
                    <a:bodyPr/>
                    <a:lstStyle/>
                    <a:p>
                      <a:r>
                        <a:rPr lang="en-CA"/>
                        <a:t>-6.0</a:t>
                      </a:r>
                    </a:p>
                  </a:txBody>
                  <a:tcPr/>
                </a:tc>
                <a:extLst>
                  <a:ext uri="{0D108BD9-81ED-4DB2-BD59-A6C34878D82A}">
                    <a16:rowId xmlns:a16="http://schemas.microsoft.com/office/drawing/2014/main" val="824987476"/>
                  </a:ext>
                </a:extLst>
              </a:tr>
            </a:tbl>
          </a:graphicData>
        </a:graphic>
      </p:graphicFrame>
      <p:sp>
        <p:nvSpPr>
          <p:cNvPr id="6" name="Rectangle 5">
            <a:extLst>
              <a:ext uri="{FF2B5EF4-FFF2-40B4-BE49-F238E27FC236}">
                <a16:creationId xmlns:a16="http://schemas.microsoft.com/office/drawing/2014/main" id="{631A288A-BFC5-488A-BEE7-2D097BA0E38B}"/>
              </a:ext>
            </a:extLst>
          </p:cNvPr>
          <p:cNvSpPr/>
          <p:nvPr/>
        </p:nvSpPr>
        <p:spPr>
          <a:xfrm>
            <a:off x="3275157" y="4348464"/>
            <a:ext cx="1451580" cy="584775"/>
          </a:xfrm>
          <a:prstGeom prst="rect">
            <a:avLst/>
          </a:prstGeom>
        </p:spPr>
        <p:txBody>
          <a:bodyPr wrap="square">
            <a:spAutoFit/>
          </a:bodyPr>
          <a:lstStyle/>
          <a:p>
            <a:r>
              <a:rPr lang="en-CA" sz="3200" spc="-30" err="1">
                <a:solidFill>
                  <a:srgbClr val="0072C6"/>
                </a:solidFill>
                <a:latin typeface="Segoe UI Light"/>
              </a:rPr>
              <a:t>y_test</a:t>
            </a:r>
            <a:endParaRPr lang="en-CA"/>
          </a:p>
        </p:txBody>
      </p:sp>
      <p:graphicFrame>
        <p:nvGraphicFramePr>
          <p:cNvPr id="8" name="Table 13">
            <a:extLst>
              <a:ext uri="{FF2B5EF4-FFF2-40B4-BE49-F238E27FC236}">
                <a16:creationId xmlns:a16="http://schemas.microsoft.com/office/drawing/2014/main" id="{567DA4B5-C60E-4FDB-BDAD-0F77F77BA383}"/>
              </a:ext>
            </a:extLst>
          </p:cNvPr>
          <p:cNvGraphicFramePr>
            <a:graphicFrameLocks noGrp="1"/>
          </p:cNvGraphicFramePr>
          <p:nvPr>
            <p:extLst>
              <p:ext uri="{D42A27DB-BD31-4B8C-83A1-F6EECF244321}">
                <p14:modId xmlns:p14="http://schemas.microsoft.com/office/powerpoint/2010/main" val="2094336697"/>
              </p:ext>
            </p:extLst>
          </p:nvPr>
        </p:nvGraphicFramePr>
        <p:xfrm>
          <a:off x="7829190" y="4947634"/>
          <a:ext cx="1444593" cy="1828800"/>
        </p:xfrm>
        <a:graphic>
          <a:graphicData uri="http://schemas.openxmlformats.org/drawingml/2006/table">
            <a:tbl>
              <a:tblPr firstRow="1" bandRow="1">
                <a:tableStyleId>{00A15C55-8517-42AA-B614-E9B94910E393}</a:tableStyleId>
              </a:tblPr>
              <a:tblGrid>
                <a:gridCol w="1444593">
                  <a:extLst>
                    <a:ext uri="{9D8B030D-6E8A-4147-A177-3AD203B41FA5}">
                      <a16:colId xmlns:a16="http://schemas.microsoft.com/office/drawing/2014/main" val="2876824610"/>
                    </a:ext>
                  </a:extLst>
                </a:gridCol>
              </a:tblGrid>
              <a:tr h="359229">
                <a:tc>
                  <a:txBody>
                    <a:bodyPr/>
                    <a:lstStyle/>
                    <a:p>
                      <a:r>
                        <a:rPr lang="en-CA"/>
                        <a:t>ARR_DELAY</a:t>
                      </a:r>
                    </a:p>
                  </a:txBody>
                  <a:tcPr/>
                </a:tc>
                <a:extLst>
                  <a:ext uri="{0D108BD9-81ED-4DB2-BD59-A6C34878D82A}">
                    <a16:rowId xmlns:a16="http://schemas.microsoft.com/office/drawing/2014/main" val="1484285941"/>
                  </a:ext>
                </a:extLst>
              </a:tr>
              <a:tr h="359229">
                <a:tc>
                  <a:txBody>
                    <a:bodyPr/>
                    <a:lstStyle/>
                    <a:p>
                      <a:r>
                        <a:rPr lang="en-CA"/>
                        <a:t>3.48</a:t>
                      </a:r>
                    </a:p>
                  </a:txBody>
                  <a:tcPr/>
                </a:tc>
                <a:extLst>
                  <a:ext uri="{0D108BD9-81ED-4DB2-BD59-A6C34878D82A}">
                    <a16:rowId xmlns:a16="http://schemas.microsoft.com/office/drawing/2014/main" val="1898846319"/>
                  </a:ext>
                </a:extLst>
              </a:tr>
              <a:tr h="359229">
                <a:tc>
                  <a:txBody>
                    <a:bodyPr/>
                    <a:lstStyle/>
                    <a:p>
                      <a:r>
                        <a:rPr lang="en-CA"/>
                        <a:t>5.80</a:t>
                      </a:r>
                    </a:p>
                  </a:txBody>
                  <a:tcPr/>
                </a:tc>
                <a:extLst>
                  <a:ext uri="{0D108BD9-81ED-4DB2-BD59-A6C34878D82A}">
                    <a16:rowId xmlns:a16="http://schemas.microsoft.com/office/drawing/2014/main" val="336008888"/>
                  </a:ext>
                </a:extLst>
              </a:tr>
              <a:tr h="359229">
                <a:tc>
                  <a:txBody>
                    <a:bodyPr/>
                    <a:lstStyle/>
                    <a:p>
                      <a:r>
                        <a:rPr lang="en-CA"/>
                        <a:t>…</a:t>
                      </a:r>
                    </a:p>
                  </a:txBody>
                  <a:tcPr/>
                </a:tc>
                <a:extLst>
                  <a:ext uri="{0D108BD9-81ED-4DB2-BD59-A6C34878D82A}">
                    <a16:rowId xmlns:a16="http://schemas.microsoft.com/office/drawing/2014/main" val="676044704"/>
                  </a:ext>
                </a:extLst>
              </a:tr>
              <a:tr h="359229">
                <a:tc>
                  <a:txBody>
                    <a:bodyPr/>
                    <a:lstStyle/>
                    <a:p>
                      <a:r>
                        <a:rPr lang="en-CA"/>
                        <a:t>6.08</a:t>
                      </a:r>
                    </a:p>
                  </a:txBody>
                  <a:tcPr/>
                </a:tc>
                <a:extLst>
                  <a:ext uri="{0D108BD9-81ED-4DB2-BD59-A6C34878D82A}">
                    <a16:rowId xmlns:a16="http://schemas.microsoft.com/office/drawing/2014/main" val="824987476"/>
                  </a:ext>
                </a:extLst>
              </a:tr>
            </a:tbl>
          </a:graphicData>
        </a:graphic>
      </p:graphicFrame>
      <p:sp>
        <p:nvSpPr>
          <p:cNvPr id="9" name="Rectangle 8">
            <a:extLst>
              <a:ext uri="{FF2B5EF4-FFF2-40B4-BE49-F238E27FC236}">
                <a16:creationId xmlns:a16="http://schemas.microsoft.com/office/drawing/2014/main" id="{F46C883D-B070-4449-ABC4-EDA98C2539F9}"/>
              </a:ext>
            </a:extLst>
          </p:cNvPr>
          <p:cNvSpPr/>
          <p:nvPr/>
        </p:nvSpPr>
        <p:spPr>
          <a:xfrm>
            <a:off x="7894637" y="4348463"/>
            <a:ext cx="1451580" cy="584775"/>
          </a:xfrm>
          <a:prstGeom prst="rect">
            <a:avLst/>
          </a:prstGeom>
        </p:spPr>
        <p:txBody>
          <a:bodyPr wrap="square">
            <a:spAutoFit/>
          </a:bodyPr>
          <a:lstStyle/>
          <a:p>
            <a:r>
              <a:rPr lang="en-CA" sz="3200" spc="-30" err="1">
                <a:solidFill>
                  <a:srgbClr val="0072C6"/>
                </a:solidFill>
                <a:latin typeface="Segoe UI Light"/>
              </a:rPr>
              <a:t>y_pred</a:t>
            </a:r>
            <a:endParaRPr lang="en-CA"/>
          </a:p>
        </p:txBody>
      </p:sp>
    </p:spTree>
    <p:extLst>
      <p:ext uri="{BB962C8B-B14F-4D97-AF65-F5344CB8AC3E}">
        <p14:creationId xmlns:p14="http://schemas.microsoft.com/office/powerpoint/2010/main" val="28442270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6"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03364E63-B02F-4A43-B815-2FE93D082ACF}"/>
              </a:ext>
            </a:extLst>
          </p:cNvPr>
          <p:cNvSpPr>
            <a:spLocks noGrp="1"/>
          </p:cNvSpPr>
          <p:nvPr>
            <p:ph type="body" sz="quarter" idx="10"/>
          </p:nvPr>
        </p:nvSpPr>
        <p:spPr>
          <a:xfrm>
            <a:off x="365760" y="1371600"/>
            <a:ext cx="11704320" cy="4789003"/>
          </a:xfrm>
        </p:spPr>
        <p:txBody>
          <a:bodyPr vert="horz" wrap="square" lIns="91440" tIns="91440" rIns="91440" bIns="91440" rtlCol="0" anchor="t">
            <a:spAutoFit/>
          </a:bodyPr>
          <a:lstStyle/>
          <a:p>
            <a:r>
              <a:rPr lang="en-CA" sz="3200" err="1">
                <a:latin typeface="Consolas" panose="020B0609020204030204" pitchFamily="49" charset="0"/>
              </a:rPr>
              <a:t>y_pred</a:t>
            </a:r>
            <a:r>
              <a:rPr lang="en-CA" sz="3200">
                <a:latin typeface="Consolas" panose="020B0609020204030204" pitchFamily="49" charset="0"/>
              </a:rPr>
              <a:t> </a:t>
            </a:r>
            <a:r>
              <a:rPr lang="en-CA" sz="3200"/>
              <a:t>is not a pandas </a:t>
            </a:r>
            <a:r>
              <a:rPr lang="en-CA" sz="3200" err="1"/>
              <a:t>DataFrame</a:t>
            </a:r>
            <a:r>
              <a:rPr lang="en-CA" sz="3200"/>
              <a:t>. It is a </a:t>
            </a:r>
            <a:r>
              <a:rPr lang="en-CA" sz="3200" err="1">
                <a:latin typeface="Consolas" panose="020B0609020204030204" pitchFamily="49" charset="0"/>
              </a:rPr>
              <a:t>numpy</a:t>
            </a:r>
            <a:r>
              <a:rPr lang="en-CA" sz="3200"/>
              <a:t> array.</a:t>
            </a:r>
            <a:endParaRPr lang="en-CA" sz="3200">
              <a:cs typeface="Segoe UI Light"/>
            </a:endParaRPr>
          </a:p>
          <a:p>
            <a:endParaRPr lang="en-CA" sz="3200">
              <a:cs typeface="Segoe UI Light"/>
            </a:endParaRPr>
          </a:p>
          <a:p>
            <a:r>
              <a:rPr lang="en-CA" sz="3200"/>
              <a:t>You can use </a:t>
            </a:r>
            <a:r>
              <a:rPr lang="en-CA" sz="3200">
                <a:latin typeface="Consolas" panose="020B0609020204030204" pitchFamily="49" charset="0"/>
              </a:rPr>
              <a:t>type</a:t>
            </a:r>
            <a:r>
              <a:rPr lang="en-CA" sz="3200"/>
              <a:t> to check the type of any python object</a:t>
            </a:r>
            <a:endParaRPr lang="en-CA" sz="3200">
              <a:cs typeface="Segoe UI Light"/>
            </a:endParaRPr>
          </a:p>
          <a:p>
            <a:endParaRPr lang="en-CA" sz="3200">
              <a:cs typeface="Segoe UI Light"/>
            </a:endParaRPr>
          </a:p>
          <a:p>
            <a:r>
              <a:rPr lang="en-US" sz="3200" spc="0">
                <a:solidFill>
                  <a:schemeClr val="tx2"/>
                </a:solidFill>
                <a:latin typeface="Consolas"/>
              </a:rPr>
              <a:t>type</a:t>
            </a:r>
            <a:r>
              <a:rPr lang="en-US" sz="3200" spc="0">
                <a:ln w="3175">
                  <a:noFill/>
                </a:ln>
                <a:solidFill>
                  <a:srgbClr val="002050"/>
                </a:solidFill>
                <a:latin typeface="Consolas"/>
              </a:rPr>
              <a:t>(</a:t>
            </a:r>
            <a:r>
              <a:rPr lang="en-US" sz="3200" spc="0" err="1">
                <a:ln w="3175">
                  <a:noFill/>
                </a:ln>
                <a:solidFill>
                  <a:srgbClr val="002050"/>
                </a:solidFill>
                <a:latin typeface="Consolas"/>
              </a:rPr>
              <a:t>y_pred</a:t>
            </a:r>
            <a:r>
              <a:rPr lang="en-US" sz="3200" spc="0">
                <a:ln w="3175">
                  <a:noFill/>
                </a:ln>
                <a:solidFill>
                  <a:srgbClr val="002050"/>
                </a:solidFill>
                <a:latin typeface="Consolas"/>
              </a:rPr>
              <a:t>)</a:t>
            </a:r>
          </a:p>
          <a:p>
            <a:r>
              <a:rPr lang="en-US" sz="3200"/>
              <a:t>returns </a:t>
            </a:r>
            <a:r>
              <a:rPr lang="en-US" sz="3200" err="1">
                <a:latin typeface="Consolas" panose="020B0609020204030204" pitchFamily="49" charset="0"/>
              </a:rPr>
              <a:t>numpy.ndarray</a:t>
            </a:r>
            <a:endParaRPr lang="en-US" sz="3200">
              <a:latin typeface="Consolas" panose="020B0609020204030204" pitchFamily="49" charset="0"/>
            </a:endParaRPr>
          </a:p>
          <a:p>
            <a:endParaRPr lang="en-US" sz="3200" b="1">
              <a:solidFill>
                <a:srgbClr val="002050"/>
              </a:solidFill>
              <a:cs typeface="Segoe UI Light"/>
            </a:endParaRPr>
          </a:p>
          <a:p>
            <a:r>
              <a:rPr lang="en-CA" sz="3200" spc="0">
                <a:solidFill>
                  <a:schemeClr val="tx2"/>
                </a:solidFill>
                <a:latin typeface="Consolas"/>
              </a:rPr>
              <a:t>type</a:t>
            </a:r>
            <a:r>
              <a:rPr lang="en-CA" sz="3200" spc="0">
                <a:ln w="3175">
                  <a:noFill/>
                </a:ln>
                <a:solidFill>
                  <a:srgbClr val="002050"/>
                </a:solidFill>
                <a:latin typeface="Consolas"/>
              </a:rPr>
              <a:t>(</a:t>
            </a:r>
            <a:r>
              <a:rPr lang="en-CA" sz="3200" spc="0" err="1">
                <a:ln w="3175">
                  <a:noFill/>
                </a:ln>
                <a:solidFill>
                  <a:srgbClr val="002050"/>
                </a:solidFill>
                <a:latin typeface="Consolas"/>
              </a:rPr>
              <a:t>y_test</a:t>
            </a:r>
            <a:r>
              <a:rPr lang="en-CA" sz="3200" spc="0">
                <a:ln w="3175">
                  <a:noFill/>
                </a:ln>
                <a:solidFill>
                  <a:srgbClr val="002050"/>
                </a:solidFill>
                <a:latin typeface="Consolas"/>
              </a:rPr>
              <a:t>)</a:t>
            </a:r>
          </a:p>
          <a:p>
            <a:r>
              <a:rPr lang="en-CA" sz="3200"/>
              <a:t>returns </a:t>
            </a:r>
            <a:r>
              <a:rPr lang="en-CA" sz="3200" err="1">
                <a:latin typeface="Consolas" panose="020B0609020204030204" pitchFamily="49" charset="0"/>
              </a:rPr>
              <a:t>pandas.core.frame.DataFrame</a:t>
            </a:r>
            <a:endParaRPr lang="en-CA" sz="3200">
              <a:latin typeface="Consolas" panose="020B0609020204030204" pitchFamily="49" charset="0"/>
            </a:endParaRPr>
          </a:p>
        </p:txBody>
      </p:sp>
      <p:sp>
        <p:nvSpPr>
          <p:cNvPr id="5" name="Title 3">
            <a:extLst>
              <a:ext uri="{FF2B5EF4-FFF2-40B4-BE49-F238E27FC236}">
                <a16:creationId xmlns:a16="http://schemas.microsoft.com/office/drawing/2014/main" id="{BAEDB486-25F9-49AD-B2BB-0BDE8AF91B5F}"/>
              </a:ext>
            </a:extLst>
          </p:cNvPr>
          <p:cNvSpPr>
            <a:spLocks noGrp="1"/>
          </p:cNvSpPr>
          <p:nvPr>
            <p:ph type="title"/>
          </p:nvPr>
        </p:nvSpPr>
        <p:spPr>
          <a:xfrm>
            <a:off x="365760" y="365760"/>
            <a:ext cx="11704320" cy="914400"/>
          </a:xfrm>
        </p:spPr>
        <p:txBody>
          <a:bodyPr/>
          <a:lstStyle/>
          <a:p>
            <a:r>
              <a:rPr lang="en-CA"/>
              <a:t>Keep an eye on the datatypes</a:t>
            </a:r>
          </a:p>
        </p:txBody>
      </p:sp>
    </p:spTree>
    <p:extLst>
      <p:ext uri="{BB962C8B-B14F-4D97-AF65-F5344CB8AC3E}">
        <p14:creationId xmlns:p14="http://schemas.microsoft.com/office/powerpoint/2010/main" val="1452687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03364E63-B02F-4A43-B815-2FE93D082ACF}"/>
              </a:ext>
            </a:extLst>
          </p:cNvPr>
          <p:cNvSpPr>
            <a:spLocks noGrp="1"/>
          </p:cNvSpPr>
          <p:nvPr>
            <p:ph type="body" sz="quarter" idx="10"/>
          </p:nvPr>
        </p:nvSpPr>
        <p:spPr>
          <a:xfrm>
            <a:off x="365760" y="1371600"/>
            <a:ext cx="11704320" cy="3019288"/>
          </a:xfrm>
        </p:spPr>
        <p:txBody>
          <a:bodyPr vert="horz" wrap="square" lIns="91440" tIns="91440" rIns="91440" bIns="91440" rtlCol="0" anchor="t">
            <a:spAutoFit/>
          </a:bodyPr>
          <a:lstStyle/>
          <a:p>
            <a:endParaRPr lang="en-CA"/>
          </a:p>
          <a:p>
            <a:r>
              <a:rPr lang="en-CA" sz="3200" err="1">
                <a:latin typeface="Consolas" panose="020B0609020204030204" pitchFamily="49" charset="0"/>
              </a:rPr>
              <a:t>numpy</a:t>
            </a:r>
            <a:r>
              <a:rPr lang="en-CA" sz="3200"/>
              <a:t> has an assortment of classes and methods to help with calculations.</a:t>
            </a:r>
            <a:endParaRPr lang="en-CA" sz="3200">
              <a:cs typeface="Segoe UI Light"/>
            </a:endParaRPr>
          </a:p>
          <a:p>
            <a:endParaRPr lang="en-CA" sz="3200">
              <a:cs typeface="Segoe UI Light"/>
            </a:endParaRPr>
          </a:p>
          <a:p>
            <a:r>
              <a:rPr lang="en-CA" sz="3200"/>
              <a:t>When you use python for data science you use a mix of </a:t>
            </a:r>
            <a:r>
              <a:rPr lang="en-CA" sz="3200">
                <a:latin typeface="Consolas" panose="020B0609020204030204" pitchFamily="49" charset="0"/>
              </a:rPr>
              <a:t>pandas</a:t>
            </a:r>
            <a:r>
              <a:rPr lang="en-CA" sz="3200"/>
              <a:t> and </a:t>
            </a:r>
            <a:r>
              <a:rPr lang="en-CA" sz="3200" err="1">
                <a:latin typeface="Consolas" panose="020B0609020204030204" pitchFamily="49" charset="0"/>
              </a:rPr>
              <a:t>numpy</a:t>
            </a:r>
            <a:r>
              <a:rPr lang="en-CA" sz="3200"/>
              <a:t> objects and methods</a:t>
            </a:r>
            <a:endParaRPr lang="en-CA" sz="3200">
              <a:cs typeface="Segoe UI Light"/>
            </a:endParaRPr>
          </a:p>
        </p:txBody>
      </p:sp>
      <p:sp>
        <p:nvSpPr>
          <p:cNvPr id="5" name="Title 3">
            <a:extLst>
              <a:ext uri="{FF2B5EF4-FFF2-40B4-BE49-F238E27FC236}">
                <a16:creationId xmlns:a16="http://schemas.microsoft.com/office/drawing/2014/main" id="{BAEDB486-25F9-49AD-B2BB-0BDE8AF91B5F}"/>
              </a:ext>
            </a:extLst>
          </p:cNvPr>
          <p:cNvSpPr>
            <a:spLocks noGrp="1"/>
          </p:cNvSpPr>
          <p:nvPr>
            <p:ph type="title"/>
          </p:nvPr>
        </p:nvSpPr>
        <p:spPr>
          <a:xfrm>
            <a:off x="365760" y="365760"/>
            <a:ext cx="11704320" cy="914400"/>
          </a:xfrm>
        </p:spPr>
        <p:txBody>
          <a:bodyPr/>
          <a:lstStyle/>
          <a:p>
            <a:r>
              <a:rPr lang="en-CA" err="1">
                <a:latin typeface="Consolas" panose="020B0609020204030204" pitchFamily="49" charset="0"/>
              </a:rPr>
              <a:t>numpy</a:t>
            </a:r>
            <a:r>
              <a:rPr lang="en-CA" b="1" i="1"/>
              <a:t> </a:t>
            </a:r>
            <a:r>
              <a:rPr lang="en-CA"/>
              <a:t>is a python package for scientific computing</a:t>
            </a:r>
          </a:p>
        </p:txBody>
      </p:sp>
    </p:spTree>
    <p:extLst>
      <p:ext uri="{BB962C8B-B14F-4D97-AF65-F5344CB8AC3E}">
        <p14:creationId xmlns:p14="http://schemas.microsoft.com/office/powerpoint/2010/main" val="633817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D7B2-B4AD-48E4-8661-0D7D62D3B86B}"/>
              </a:ext>
            </a:extLst>
          </p:cNvPr>
          <p:cNvSpPr>
            <a:spLocks noGrp="1"/>
          </p:cNvSpPr>
          <p:nvPr>
            <p:ph type="title"/>
          </p:nvPr>
        </p:nvSpPr>
        <p:spPr/>
        <p:txBody>
          <a:bodyPr/>
          <a:lstStyle/>
          <a:p>
            <a:r>
              <a:rPr lang="en-CA"/>
              <a:t>A one dimensional </a:t>
            </a:r>
            <a:r>
              <a:rPr lang="en-CA" err="1">
                <a:latin typeface="Consolas" panose="020B0609020204030204" pitchFamily="49" charset="0"/>
              </a:rPr>
              <a:t>numpy</a:t>
            </a:r>
            <a:r>
              <a:rPr lang="en-CA"/>
              <a:t> </a:t>
            </a:r>
            <a:r>
              <a:rPr lang="en-CA">
                <a:latin typeface="Consolas" panose="020B0609020204030204" pitchFamily="49" charset="0"/>
              </a:rPr>
              <a:t>array</a:t>
            </a:r>
            <a:r>
              <a:rPr lang="en-CA"/>
              <a:t> is similar to a </a:t>
            </a:r>
            <a:r>
              <a:rPr lang="en-CA">
                <a:latin typeface="Consolas" panose="020B0609020204030204" pitchFamily="49" charset="0"/>
              </a:rPr>
              <a:t>pandas Series</a:t>
            </a:r>
          </a:p>
        </p:txBody>
      </p:sp>
      <p:sp>
        <p:nvSpPr>
          <p:cNvPr id="3" name="Text Placeholder 2">
            <a:extLst>
              <a:ext uri="{FF2B5EF4-FFF2-40B4-BE49-F238E27FC236}">
                <a16:creationId xmlns:a16="http://schemas.microsoft.com/office/drawing/2014/main" id="{49F44381-FB3C-475B-891B-BF7EA9005B22}"/>
              </a:ext>
            </a:extLst>
          </p:cNvPr>
          <p:cNvSpPr>
            <a:spLocks noGrp="1"/>
          </p:cNvSpPr>
          <p:nvPr>
            <p:ph type="body" sz="quarter" idx="10"/>
          </p:nvPr>
        </p:nvSpPr>
        <p:spPr>
          <a:xfrm>
            <a:off x="365758" y="1371600"/>
            <a:ext cx="6614479" cy="4730526"/>
          </a:xfrm>
        </p:spPr>
        <p:txBody>
          <a:bodyPr vert="horz" wrap="square" lIns="91440" tIns="91440" rIns="91440" bIns="91440" rtlCol="0" anchor="t">
            <a:spAutoFit/>
          </a:bodyPr>
          <a:lstStyle/>
          <a:p>
            <a:endParaRPr lang="en-CA"/>
          </a:p>
          <a:p>
            <a:endParaRPr lang="en-CA"/>
          </a:p>
          <a:p>
            <a:r>
              <a:rPr lang="en-US" sz="2400" spc="0" err="1">
                <a:ln w="3175">
                  <a:noFill/>
                </a:ln>
                <a:solidFill>
                  <a:srgbClr val="002050"/>
                </a:solidFill>
                <a:latin typeface="Consolas" panose="020B0609020204030204" pitchFamily="49" charset="0"/>
              </a:rPr>
              <a:t>airports_array</a:t>
            </a:r>
            <a:r>
              <a:rPr lang="en-US" sz="2400" spc="0">
                <a:ln w="3175">
                  <a:noFill/>
                </a:ln>
                <a:solidFill>
                  <a:srgbClr val="002050"/>
                </a:solidFill>
                <a:latin typeface="Consolas" panose="020B0609020204030204" pitchFamily="49" charset="0"/>
              </a:rPr>
              <a:t> = </a:t>
            </a:r>
            <a:r>
              <a:rPr lang="en-US" sz="2400" spc="0" err="1">
                <a:ln w="3175">
                  <a:noFill/>
                </a:ln>
                <a:solidFill>
                  <a:srgbClr val="002050"/>
                </a:solidFill>
                <a:latin typeface="Consolas" panose="020B0609020204030204" pitchFamily="49" charset="0"/>
              </a:rPr>
              <a:t>np.array</a:t>
            </a:r>
            <a:r>
              <a:rPr lang="en-US" sz="2400" spc="0">
                <a:ln w="3175">
                  <a:noFill/>
                </a:ln>
                <a:solidFill>
                  <a:srgbClr val="002050"/>
                </a:solidFill>
                <a:latin typeface="Consolas" panose="020B0609020204030204" pitchFamily="49" charset="0"/>
              </a:rPr>
              <a:t>(</a:t>
            </a:r>
          </a:p>
          <a:p>
            <a:r>
              <a:rPr lang="en-US" sz="2400" spc="0">
                <a:ln w="3175">
                  <a:noFill/>
                </a:ln>
                <a:solidFill>
                  <a:srgbClr val="002050"/>
                </a:solidFill>
                <a:latin typeface="Consolas" panose="020B0609020204030204" pitchFamily="49" charset="0"/>
              </a:rPr>
              <a:t>     [</a:t>
            </a:r>
            <a:r>
              <a:rPr lang="en-US" sz="2400" spc="0">
                <a:ln w="3175">
                  <a:noFill/>
                </a:ln>
                <a:solidFill>
                  <a:srgbClr val="C00000"/>
                </a:solidFill>
                <a:latin typeface="Consolas" panose="020B0609020204030204" pitchFamily="49" charset="0"/>
              </a:rPr>
              <a:t>'Pearson'</a:t>
            </a:r>
            <a:r>
              <a:rPr lang="en-US" sz="2400" spc="0">
                <a:ln w="3175">
                  <a:noFill/>
                </a:ln>
                <a:solidFill>
                  <a:srgbClr val="002050"/>
                </a:solidFill>
                <a:latin typeface="Consolas" panose="020B0609020204030204" pitchFamily="49" charset="0"/>
              </a:rPr>
              <a:t>,</a:t>
            </a:r>
          </a:p>
          <a:p>
            <a:r>
              <a:rPr lang="en-US" sz="2400" spc="0">
                <a:ln w="3175">
                  <a:noFill/>
                </a:ln>
                <a:solidFill>
                  <a:srgbClr val="002050"/>
                </a:solidFill>
                <a:latin typeface="Consolas"/>
              </a:rPr>
              <a:t>	</a:t>
            </a:r>
            <a:r>
              <a:rPr lang="en-US" sz="2400" spc="0">
                <a:ln w="3175">
                  <a:noFill/>
                </a:ln>
                <a:solidFill>
                  <a:srgbClr val="C00000"/>
                </a:solidFill>
                <a:latin typeface="Consolas"/>
              </a:rPr>
              <a:t>'Changi'</a:t>
            </a:r>
            <a:r>
              <a:rPr lang="en-US" sz="2400" spc="0">
                <a:ln w="3175">
                  <a:noFill/>
                </a:ln>
                <a:solidFill>
                  <a:srgbClr val="002050"/>
                </a:solidFill>
                <a:latin typeface="Consolas"/>
              </a:rPr>
              <a:t>,</a:t>
            </a:r>
          </a:p>
          <a:p>
            <a:r>
              <a:rPr lang="en-US" sz="2400" spc="0">
                <a:ln w="3175">
                  <a:noFill/>
                </a:ln>
                <a:solidFill>
                  <a:srgbClr val="C00000"/>
                </a:solidFill>
                <a:latin typeface="Consolas"/>
              </a:rPr>
              <a:t>      'Narita'</a:t>
            </a:r>
            <a:r>
              <a:rPr lang="en-US" sz="2400" spc="0">
                <a:ln w="3175">
                  <a:noFill/>
                </a:ln>
                <a:solidFill>
                  <a:srgbClr val="002050"/>
                </a:solidFill>
                <a:latin typeface="Consolas"/>
              </a:rPr>
              <a:t>])</a:t>
            </a:r>
            <a:endParaRPr lang="en-US">
              <a:latin typeface="Consolas"/>
            </a:endParaRPr>
          </a:p>
          <a:p>
            <a:r>
              <a:rPr lang="en-US" sz="2400" spc="0">
                <a:solidFill>
                  <a:schemeClr val="tx2"/>
                </a:solidFill>
                <a:latin typeface="Consolas" panose="020B0609020204030204" pitchFamily="49" charset="0"/>
              </a:rPr>
              <a:t>print</a:t>
            </a:r>
            <a:r>
              <a:rPr lang="en-US" sz="2400" spc="0">
                <a:ln w="3175">
                  <a:noFill/>
                </a:ln>
                <a:solidFill>
                  <a:srgbClr val="002050"/>
                </a:solidFill>
                <a:latin typeface="Consolas" panose="020B0609020204030204" pitchFamily="49" charset="0"/>
              </a:rPr>
              <a:t>(</a:t>
            </a:r>
            <a:r>
              <a:rPr lang="en-US" sz="2400" spc="0" err="1">
                <a:ln w="3175">
                  <a:noFill/>
                </a:ln>
                <a:solidFill>
                  <a:srgbClr val="002050"/>
                </a:solidFill>
                <a:latin typeface="Consolas" panose="020B0609020204030204" pitchFamily="49" charset="0"/>
              </a:rPr>
              <a:t>airports_array</a:t>
            </a:r>
            <a:r>
              <a:rPr lang="en-US" sz="2400" spc="0">
                <a:ln w="3175">
                  <a:noFill/>
                </a:ln>
                <a:solidFill>
                  <a:srgbClr val="002050"/>
                </a:solidFill>
                <a:latin typeface="Consolas" panose="020B0609020204030204" pitchFamily="49" charset="0"/>
              </a:rPr>
              <a:t>)</a:t>
            </a:r>
          </a:p>
          <a:p>
            <a:r>
              <a:rPr lang="en-US" sz="2400" spc="0">
                <a:solidFill>
                  <a:schemeClr val="tx2"/>
                </a:solidFill>
                <a:latin typeface="Consolas" panose="020B0609020204030204" pitchFamily="49" charset="0"/>
              </a:rPr>
              <a:t>print</a:t>
            </a:r>
            <a:r>
              <a:rPr lang="en-US" sz="2400" spc="0">
                <a:ln w="3175">
                  <a:noFill/>
                </a:ln>
                <a:solidFill>
                  <a:srgbClr val="002050"/>
                </a:solidFill>
                <a:latin typeface="Consolas" panose="020B0609020204030204" pitchFamily="49" charset="0"/>
              </a:rPr>
              <a:t>(</a:t>
            </a:r>
            <a:r>
              <a:rPr lang="en-US" sz="2400" spc="0" err="1">
                <a:ln w="3175">
                  <a:noFill/>
                </a:ln>
                <a:solidFill>
                  <a:srgbClr val="002050"/>
                </a:solidFill>
                <a:latin typeface="Consolas" panose="020B0609020204030204" pitchFamily="49" charset="0"/>
              </a:rPr>
              <a:t>airports_array</a:t>
            </a:r>
            <a:r>
              <a:rPr lang="en-US" sz="2400" spc="0">
                <a:ln w="3175">
                  <a:noFill/>
                </a:ln>
                <a:solidFill>
                  <a:srgbClr val="002050"/>
                </a:solidFill>
                <a:latin typeface="Consolas" panose="020B0609020204030204" pitchFamily="49" charset="0"/>
              </a:rPr>
              <a:t>[</a:t>
            </a:r>
            <a:r>
              <a:rPr lang="en-US" sz="2400" spc="0">
                <a:solidFill>
                  <a:schemeClr val="tx2"/>
                </a:solidFill>
                <a:latin typeface="Consolas" panose="020B0609020204030204" pitchFamily="49" charset="0"/>
              </a:rPr>
              <a:t>2</a:t>
            </a:r>
            <a:r>
              <a:rPr lang="en-US" sz="2400" spc="0">
                <a:ln w="3175">
                  <a:noFill/>
                </a:ln>
                <a:solidFill>
                  <a:srgbClr val="002050"/>
                </a:solidFill>
                <a:latin typeface="Consolas" panose="020B0609020204030204" pitchFamily="49" charset="0"/>
              </a:rPr>
              <a:t>])</a:t>
            </a:r>
          </a:p>
          <a:p>
            <a:r>
              <a:rPr lang="en-US" sz="2400"/>
              <a:t>returns</a:t>
            </a:r>
          </a:p>
          <a:p>
            <a:pPr>
              <a:buClrTx/>
            </a:pPr>
            <a:r>
              <a:rPr lang="en-US" altLang="en-US" sz="2400" b="1">
                <a:solidFill>
                  <a:srgbClr val="000000"/>
                </a:solidFill>
                <a:latin typeface="Courier New" panose="02070309020205020404" pitchFamily="49" charset="0"/>
              </a:rPr>
              <a:t>['Pearson' '</a:t>
            </a:r>
            <a:r>
              <a:rPr lang="en-US" altLang="en-US" sz="2400" b="1" err="1">
                <a:solidFill>
                  <a:srgbClr val="000000"/>
                </a:solidFill>
                <a:latin typeface="Courier New" panose="02070309020205020404" pitchFamily="49" charset="0"/>
              </a:rPr>
              <a:t>Changi','Narita</a:t>
            </a:r>
            <a:r>
              <a:rPr lang="en-US" altLang="en-US" sz="2400" b="1">
                <a:solidFill>
                  <a:srgbClr val="000000"/>
                </a:solidFill>
                <a:latin typeface="Courier New" panose="02070309020205020404" pitchFamily="49" charset="0"/>
              </a:rPr>
              <a:t>'] </a:t>
            </a:r>
          </a:p>
          <a:p>
            <a:pPr>
              <a:buClrTx/>
            </a:pPr>
            <a:r>
              <a:rPr lang="en-US" altLang="en-US" sz="2400" b="1">
                <a:solidFill>
                  <a:srgbClr val="000000"/>
                </a:solidFill>
                <a:latin typeface="Courier New" panose="02070309020205020404" pitchFamily="49" charset="0"/>
              </a:rPr>
              <a:t>Narita</a:t>
            </a:r>
            <a:endParaRPr lang="en-CA" sz="2400" b="1" spc="0">
              <a:ln w="3175">
                <a:noFill/>
              </a:ln>
              <a:solidFill>
                <a:srgbClr val="002050"/>
              </a:solidFill>
              <a:latin typeface="Consolas" panose="020B0609020204030204" pitchFamily="49" charset="0"/>
            </a:endParaRPr>
          </a:p>
        </p:txBody>
      </p:sp>
      <p:sp>
        <p:nvSpPr>
          <p:cNvPr id="4" name="Text Placeholder 3">
            <a:extLst>
              <a:ext uri="{FF2B5EF4-FFF2-40B4-BE49-F238E27FC236}">
                <a16:creationId xmlns:a16="http://schemas.microsoft.com/office/drawing/2014/main" id="{A41C7E7C-6DF5-4E3D-8FC2-250E7160B880}"/>
              </a:ext>
            </a:extLst>
          </p:cNvPr>
          <p:cNvSpPr>
            <a:spLocks noGrp="1"/>
          </p:cNvSpPr>
          <p:nvPr>
            <p:ph type="body" sz="quarter" idx="11"/>
          </p:nvPr>
        </p:nvSpPr>
        <p:spPr>
          <a:xfrm>
            <a:off x="6400800" y="1371600"/>
            <a:ext cx="5669280" cy="6004721"/>
          </a:xfrm>
        </p:spPr>
        <p:txBody>
          <a:bodyPr vert="horz" wrap="square" lIns="91440" tIns="91440" rIns="91440" bIns="91440" rtlCol="0" anchor="t">
            <a:spAutoFit/>
          </a:bodyPr>
          <a:lstStyle/>
          <a:p>
            <a:endParaRPr lang="en-CA"/>
          </a:p>
          <a:p>
            <a:endParaRPr lang="en-CA"/>
          </a:p>
          <a:p>
            <a:r>
              <a:rPr lang="en-US" sz="2400" spc="0" err="1">
                <a:ln w="3175">
                  <a:noFill/>
                </a:ln>
                <a:solidFill>
                  <a:srgbClr val="002050"/>
                </a:solidFill>
                <a:latin typeface="Consolas" panose="020B0609020204030204" pitchFamily="49" charset="0"/>
              </a:rPr>
              <a:t>airports_series</a:t>
            </a:r>
            <a:r>
              <a:rPr lang="en-US" sz="2400" spc="0">
                <a:ln w="3175">
                  <a:noFill/>
                </a:ln>
                <a:solidFill>
                  <a:srgbClr val="002050"/>
                </a:solidFill>
                <a:latin typeface="Consolas" panose="020B0609020204030204" pitchFamily="49" charset="0"/>
              </a:rPr>
              <a:t> = </a:t>
            </a:r>
            <a:r>
              <a:rPr lang="en-US" sz="2400" spc="0" err="1">
                <a:ln w="3175">
                  <a:noFill/>
                </a:ln>
                <a:solidFill>
                  <a:srgbClr val="002050"/>
                </a:solidFill>
                <a:latin typeface="Consolas" panose="020B0609020204030204" pitchFamily="49" charset="0"/>
              </a:rPr>
              <a:t>pd.Series</a:t>
            </a:r>
            <a:r>
              <a:rPr lang="en-US" sz="2400" spc="0">
                <a:ln w="3175">
                  <a:noFill/>
                </a:ln>
                <a:solidFill>
                  <a:srgbClr val="002050"/>
                </a:solidFill>
                <a:latin typeface="Consolas" panose="020B0609020204030204" pitchFamily="49" charset="0"/>
              </a:rPr>
              <a:t>(</a:t>
            </a:r>
          </a:p>
          <a:p>
            <a:r>
              <a:rPr lang="en-US" sz="2400" spc="0">
                <a:ln w="3175">
                  <a:noFill/>
                </a:ln>
                <a:solidFill>
                  <a:srgbClr val="002050"/>
                </a:solidFill>
                <a:latin typeface="Consolas"/>
              </a:rPr>
              <a:t>     [</a:t>
            </a:r>
            <a:r>
              <a:rPr lang="en-US" sz="2400" spc="0">
                <a:ln w="3175">
                  <a:noFill/>
                </a:ln>
                <a:solidFill>
                  <a:srgbClr val="C00000"/>
                </a:solidFill>
                <a:latin typeface="Consolas"/>
              </a:rPr>
              <a:t>'Pearson'</a:t>
            </a:r>
            <a:r>
              <a:rPr lang="en-US" sz="2400" spc="0">
                <a:ln w="3175">
                  <a:noFill/>
                </a:ln>
                <a:solidFill>
                  <a:srgbClr val="002050"/>
                </a:solidFill>
                <a:latin typeface="Consolas"/>
              </a:rPr>
              <a:t>,	</a:t>
            </a:r>
            <a:endParaRPr lang="en-US">
              <a:latin typeface="Segoe UI Light"/>
              <a:cs typeface="Segoe UI Light"/>
            </a:endParaRPr>
          </a:p>
          <a:p>
            <a:r>
              <a:rPr lang="en-US" sz="2400" spc="0">
                <a:ln w="3175">
                  <a:noFill/>
                </a:ln>
                <a:solidFill>
                  <a:srgbClr val="002050"/>
                </a:solidFill>
                <a:latin typeface="Consolas"/>
              </a:rPr>
              <a:t>	</a:t>
            </a:r>
            <a:r>
              <a:rPr lang="en-US" sz="2400" spc="0">
                <a:ln w="3175">
                  <a:noFill/>
                </a:ln>
                <a:solidFill>
                  <a:srgbClr val="C00000"/>
                </a:solidFill>
                <a:latin typeface="Consolas"/>
              </a:rPr>
              <a:t>'Changi'</a:t>
            </a:r>
            <a:r>
              <a:rPr lang="en-US" sz="2400" spc="0">
                <a:ln w="3175">
                  <a:noFill/>
                </a:ln>
                <a:solidFill>
                  <a:srgbClr val="002050"/>
                </a:solidFill>
                <a:latin typeface="Consolas"/>
              </a:rPr>
              <a:t>,</a:t>
            </a:r>
            <a:endParaRPr lang="en-US">
              <a:latin typeface="Segoe UI Light"/>
              <a:cs typeface="Segoe UI Light"/>
            </a:endParaRPr>
          </a:p>
          <a:p>
            <a:r>
              <a:rPr lang="en-US" sz="2400" spc="0">
                <a:ln w="3175">
                  <a:noFill/>
                </a:ln>
                <a:solidFill>
                  <a:srgbClr val="C00000"/>
                </a:solidFill>
                <a:latin typeface="Consolas"/>
                <a:cs typeface="Segoe UI Light"/>
              </a:rPr>
              <a:t>    </a:t>
            </a:r>
            <a:r>
              <a:rPr lang="en-US" sz="2400" spc="0">
                <a:ln w="3175">
                  <a:noFill/>
                </a:ln>
                <a:solidFill>
                  <a:srgbClr val="C00000"/>
                </a:solidFill>
                <a:latin typeface="Consolas"/>
              </a:rPr>
              <a:t>  'Narita'</a:t>
            </a:r>
            <a:r>
              <a:rPr lang="en-US" sz="2400" spc="0">
                <a:ln w="3175">
                  <a:noFill/>
                </a:ln>
                <a:solidFill>
                  <a:srgbClr val="002050"/>
                </a:solidFill>
                <a:latin typeface="Consolas"/>
              </a:rPr>
              <a:t>])</a:t>
            </a:r>
            <a:endParaRPr lang="en-US">
              <a:latin typeface="Consolas"/>
            </a:endParaRPr>
          </a:p>
          <a:p>
            <a:r>
              <a:rPr lang="en-US" sz="2400" spc="0">
                <a:solidFill>
                  <a:schemeClr val="tx2"/>
                </a:solidFill>
                <a:latin typeface="Consolas" panose="020B0609020204030204" pitchFamily="49" charset="0"/>
              </a:rPr>
              <a:t>print</a:t>
            </a:r>
            <a:r>
              <a:rPr lang="en-US" sz="2400" spc="0">
                <a:ln w="3175">
                  <a:noFill/>
                </a:ln>
                <a:solidFill>
                  <a:srgbClr val="002050"/>
                </a:solidFill>
                <a:latin typeface="Consolas" panose="020B0609020204030204" pitchFamily="49" charset="0"/>
              </a:rPr>
              <a:t>(</a:t>
            </a:r>
            <a:r>
              <a:rPr lang="en-US" sz="2400" spc="0" err="1">
                <a:ln w="3175">
                  <a:noFill/>
                </a:ln>
                <a:solidFill>
                  <a:srgbClr val="002050"/>
                </a:solidFill>
                <a:latin typeface="Consolas" panose="020B0609020204030204" pitchFamily="49" charset="0"/>
              </a:rPr>
              <a:t>airports_series</a:t>
            </a:r>
            <a:r>
              <a:rPr lang="en-US" sz="2400" spc="0">
                <a:ln w="3175">
                  <a:noFill/>
                </a:ln>
                <a:solidFill>
                  <a:srgbClr val="002050"/>
                </a:solidFill>
                <a:latin typeface="Consolas" panose="020B0609020204030204" pitchFamily="49" charset="0"/>
              </a:rPr>
              <a:t>)</a:t>
            </a:r>
          </a:p>
          <a:p>
            <a:r>
              <a:rPr lang="en-US" sz="2400" spc="0">
                <a:solidFill>
                  <a:schemeClr val="tx2"/>
                </a:solidFill>
                <a:latin typeface="Consolas" panose="020B0609020204030204" pitchFamily="49" charset="0"/>
              </a:rPr>
              <a:t>print</a:t>
            </a:r>
            <a:r>
              <a:rPr lang="en-US" sz="2400" spc="0">
                <a:ln w="3175">
                  <a:noFill/>
                </a:ln>
                <a:solidFill>
                  <a:srgbClr val="002050"/>
                </a:solidFill>
                <a:latin typeface="Consolas" panose="020B0609020204030204" pitchFamily="49" charset="0"/>
              </a:rPr>
              <a:t>(</a:t>
            </a:r>
            <a:r>
              <a:rPr lang="en-US" sz="2400" spc="0" err="1">
                <a:ln w="3175">
                  <a:noFill/>
                </a:ln>
                <a:solidFill>
                  <a:srgbClr val="002050"/>
                </a:solidFill>
                <a:latin typeface="Consolas" panose="020B0609020204030204" pitchFamily="49" charset="0"/>
              </a:rPr>
              <a:t>airports_series</a:t>
            </a:r>
            <a:r>
              <a:rPr lang="en-US" sz="2400" spc="0">
                <a:ln w="3175">
                  <a:noFill/>
                </a:ln>
                <a:solidFill>
                  <a:srgbClr val="002050"/>
                </a:solidFill>
                <a:latin typeface="Consolas" panose="020B0609020204030204" pitchFamily="49" charset="0"/>
              </a:rPr>
              <a:t>[</a:t>
            </a:r>
            <a:r>
              <a:rPr lang="en-US" sz="2400" spc="0">
                <a:solidFill>
                  <a:schemeClr val="tx2"/>
                </a:solidFill>
                <a:latin typeface="Consolas" panose="020B0609020204030204" pitchFamily="49" charset="0"/>
              </a:rPr>
              <a:t>2</a:t>
            </a:r>
            <a:r>
              <a:rPr lang="en-US" sz="2400" spc="0">
                <a:ln w="3175">
                  <a:noFill/>
                </a:ln>
                <a:solidFill>
                  <a:srgbClr val="002050"/>
                </a:solidFill>
                <a:latin typeface="Consolas" panose="020B0609020204030204" pitchFamily="49" charset="0"/>
              </a:rPr>
              <a:t>])</a:t>
            </a:r>
            <a:endParaRPr lang="en-US" sz="2400"/>
          </a:p>
          <a:p>
            <a:pPr lvl="0">
              <a:buClrTx/>
            </a:pPr>
            <a:r>
              <a:rPr lang="en-US" sz="2400"/>
              <a:t>returns </a:t>
            </a:r>
          </a:p>
          <a:p>
            <a:pPr lvl="0">
              <a:buClrTx/>
            </a:pPr>
            <a:r>
              <a:rPr lang="en-US" altLang="en-US" sz="2400" b="1">
                <a:solidFill>
                  <a:srgbClr val="000000"/>
                </a:solidFill>
                <a:latin typeface="Courier New" panose="02070309020205020404" pitchFamily="49" charset="0"/>
              </a:rPr>
              <a:t>0 Pearson</a:t>
            </a:r>
          </a:p>
          <a:p>
            <a:r>
              <a:rPr lang="en-US" altLang="en-US" sz="2400" b="1">
                <a:solidFill>
                  <a:srgbClr val="000000"/>
                </a:solidFill>
                <a:latin typeface="Courier New" panose="02070309020205020404" pitchFamily="49" charset="0"/>
              </a:rPr>
              <a:t>1 Changi </a:t>
            </a:r>
          </a:p>
          <a:p>
            <a:r>
              <a:rPr lang="en-US" altLang="en-US" sz="2400" b="1">
                <a:solidFill>
                  <a:srgbClr val="000000"/>
                </a:solidFill>
                <a:latin typeface="Courier New" panose="02070309020205020404" pitchFamily="49" charset="0"/>
              </a:rPr>
              <a:t>2 Narita </a:t>
            </a:r>
          </a:p>
          <a:p>
            <a:r>
              <a:rPr lang="en-US" altLang="en-US" sz="2400" b="1">
                <a:solidFill>
                  <a:srgbClr val="000000"/>
                </a:solidFill>
                <a:latin typeface="Courier New" panose="02070309020205020404" pitchFamily="49" charset="0"/>
              </a:rPr>
              <a:t>Narita</a:t>
            </a:r>
            <a:endParaRPr lang="en-US" altLang="en-US" sz="2400" b="1">
              <a:solidFill>
                <a:schemeClr val="tx1"/>
              </a:solidFill>
              <a:latin typeface="Arial" panose="020B0604020202020204" pitchFamily="34" charset="0"/>
            </a:endParaRPr>
          </a:p>
          <a:p>
            <a:endParaRPr lang="en-CA" spc="0">
              <a:ln w="3175">
                <a:noFill/>
              </a:ln>
              <a:solidFill>
                <a:srgbClr val="002050"/>
              </a:solidFill>
              <a:latin typeface="Consolas" panose="020B0609020204030204" pitchFamily="49" charset="0"/>
            </a:endParaRPr>
          </a:p>
        </p:txBody>
      </p:sp>
    </p:spTree>
    <p:extLst>
      <p:ext uri="{BB962C8B-B14F-4D97-AF65-F5344CB8AC3E}">
        <p14:creationId xmlns:p14="http://schemas.microsoft.com/office/powerpoint/2010/main" val="185281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D7B2-B4AD-48E4-8661-0D7D62D3B86B}"/>
              </a:ext>
            </a:extLst>
          </p:cNvPr>
          <p:cNvSpPr>
            <a:spLocks noGrp="1"/>
          </p:cNvSpPr>
          <p:nvPr>
            <p:ph type="title"/>
          </p:nvPr>
        </p:nvSpPr>
        <p:spPr/>
        <p:txBody>
          <a:bodyPr/>
          <a:lstStyle/>
          <a:p>
            <a:r>
              <a:rPr lang="en-CA"/>
              <a:t>A two dimensional </a:t>
            </a:r>
            <a:r>
              <a:rPr lang="en-CA" err="1">
                <a:latin typeface="Consolas" panose="020B0609020204030204" pitchFamily="49" charset="0"/>
              </a:rPr>
              <a:t>numpy</a:t>
            </a:r>
            <a:r>
              <a:rPr lang="en-CA">
                <a:latin typeface="Consolas" panose="020B0609020204030204" pitchFamily="49" charset="0"/>
              </a:rPr>
              <a:t> array </a:t>
            </a:r>
            <a:r>
              <a:rPr lang="en-CA"/>
              <a:t>is similar to a </a:t>
            </a:r>
            <a:r>
              <a:rPr lang="en-CA">
                <a:latin typeface="Consolas" panose="020B0609020204030204" pitchFamily="49" charset="0"/>
              </a:rPr>
              <a:t>pandas </a:t>
            </a:r>
            <a:r>
              <a:rPr lang="en-CA" err="1">
                <a:latin typeface="Consolas" panose="020B0609020204030204" pitchFamily="49" charset="0"/>
              </a:rPr>
              <a:t>DataFrame</a:t>
            </a:r>
            <a:endParaRPr lang="en-CA">
              <a:latin typeface="Consolas" panose="020B0609020204030204" pitchFamily="49" charset="0"/>
            </a:endParaRPr>
          </a:p>
        </p:txBody>
      </p:sp>
      <p:sp>
        <p:nvSpPr>
          <p:cNvPr id="3" name="Text Placeholder 2">
            <a:extLst>
              <a:ext uri="{FF2B5EF4-FFF2-40B4-BE49-F238E27FC236}">
                <a16:creationId xmlns:a16="http://schemas.microsoft.com/office/drawing/2014/main" id="{49F44381-FB3C-475B-891B-BF7EA9005B22}"/>
              </a:ext>
            </a:extLst>
          </p:cNvPr>
          <p:cNvSpPr>
            <a:spLocks noGrp="1"/>
          </p:cNvSpPr>
          <p:nvPr>
            <p:ph type="body" sz="quarter" idx="10"/>
          </p:nvPr>
        </p:nvSpPr>
        <p:spPr>
          <a:xfrm>
            <a:off x="365759" y="1371600"/>
            <a:ext cx="5669280" cy="4915192"/>
          </a:xfrm>
        </p:spPr>
        <p:txBody>
          <a:bodyPr/>
          <a:lstStyle/>
          <a:p>
            <a:endParaRPr lang="en-CA"/>
          </a:p>
          <a:p>
            <a:r>
              <a:rPr lang="en-US" sz="2400" spc="0" err="1">
                <a:ln w="3175">
                  <a:noFill/>
                </a:ln>
                <a:solidFill>
                  <a:srgbClr val="002050"/>
                </a:solidFill>
                <a:latin typeface="Consolas" panose="020B0609020204030204" pitchFamily="49" charset="0"/>
              </a:rPr>
              <a:t>airports_array</a:t>
            </a:r>
            <a:r>
              <a:rPr lang="en-US" sz="2400" spc="0">
                <a:ln w="3175">
                  <a:noFill/>
                </a:ln>
                <a:solidFill>
                  <a:srgbClr val="002050"/>
                </a:solidFill>
                <a:latin typeface="Consolas" panose="020B0609020204030204" pitchFamily="49" charset="0"/>
              </a:rPr>
              <a:t> = </a:t>
            </a:r>
            <a:r>
              <a:rPr lang="en-US" sz="2400" spc="0" err="1">
                <a:ln w="3175">
                  <a:noFill/>
                </a:ln>
                <a:solidFill>
                  <a:srgbClr val="002050"/>
                </a:solidFill>
                <a:latin typeface="Consolas" panose="020B0609020204030204" pitchFamily="49" charset="0"/>
              </a:rPr>
              <a:t>np.array</a:t>
            </a:r>
            <a:r>
              <a:rPr lang="en-US" sz="2400" spc="0">
                <a:ln w="3175">
                  <a:noFill/>
                </a:ln>
                <a:solidFill>
                  <a:srgbClr val="002050"/>
                </a:solidFill>
                <a:latin typeface="Consolas" panose="020B0609020204030204" pitchFamily="49" charset="0"/>
              </a:rPr>
              <a:t>([</a:t>
            </a:r>
          </a:p>
          <a:p>
            <a:r>
              <a:rPr lang="en-US" sz="2400" spc="0">
                <a:ln w="3175">
                  <a:noFill/>
                </a:ln>
                <a:solidFill>
                  <a:srgbClr val="002050"/>
                </a:solidFill>
                <a:latin typeface="Consolas" panose="020B0609020204030204" pitchFamily="49" charset="0"/>
              </a:rPr>
              <a:t>  [</a:t>
            </a:r>
            <a:r>
              <a:rPr lang="en-US" sz="2400" spc="0">
                <a:ln w="3175">
                  <a:noFill/>
                </a:ln>
                <a:solidFill>
                  <a:srgbClr val="C00000"/>
                </a:solidFill>
                <a:latin typeface="Consolas" panose="020B0609020204030204" pitchFamily="49" charset="0"/>
              </a:rPr>
              <a:t>'</a:t>
            </a:r>
            <a:r>
              <a:rPr lang="en-US" sz="2400" spc="0" err="1">
                <a:ln w="3175">
                  <a:noFill/>
                </a:ln>
                <a:solidFill>
                  <a:srgbClr val="C00000"/>
                </a:solidFill>
                <a:latin typeface="Consolas" panose="020B0609020204030204" pitchFamily="49" charset="0"/>
              </a:rPr>
              <a:t>YYZ'</a:t>
            </a:r>
            <a:r>
              <a:rPr lang="en-US" sz="2400" spc="0" err="1">
                <a:ln w="3175">
                  <a:noFill/>
                </a:ln>
                <a:solidFill>
                  <a:srgbClr val="002050"/>
                </a:solidFill>
                <a:latin typeface="Consolas" panose="020B0609020204030204" pitchFamily="49" charset="0"/>
              </a:rPr>
              <a:t>,</a:t>
            </a:r>
            <a:r>
              <a:rPr lang="en-US" sz="2400" spc="0" err="1">
                <a:ln w="3175">
                  <a:noFill/>
                </a:ln>
                <a:solidFill>
                  <a:srgbClr val="C00000"/>
                </a:solidFill>
                <a:latin typeface="Consolas" panose="020B0609020204030204" pitchFamily="49" charset="0"/>
              </a:rPr>
              <a:t>'Pearson</a:t>
            </a:r>
            <a:r>
              <a:rPr lang="en-US" sz="2400" spc="0">
                <a:ln w="3175">
                  <a:noFill/>
                </a:ln>
                <a:solidFill>
                  <a:srgbClr val="C00000"/>
                </a:solidFill>
                <a:latin typeface="Consolas" panose="020B0609020204030204" pitchFamily="49" charset="0"/>
              </a:rPr>
              <a:t>'</a:t>
            </a:r>
            <a:r>
              <a:rPr lang="en-US" sz="2400" spc="0">
                <a:ln w="3175">
                  <a:noFill/>
                </a:ln>
                <a:solidFill>
                  <a:srgbClr val="002050"/>
                </a:solidFill>
                <a:latin typeface="Consolas" panose="020B0609020204030204" pitchFamily="49" charset="0"/>
              </a:rPr>
              <a:t>],</a:t>
            </a:r>
          </a:p>
          <a:p>
            <a:r>
              <a:rPr lang="en-US" sz="2400" spc="0">
                <a:ln w="3175">
                  <a:noFill/>
                </a:ln>
                <a:solidFill>
                  <a:srgbClr val="002050"/>
                </a:solidFill>
                <a:latin typeface="Consolas" panose="020B0609020204030204" pitchFamily="49" charset="0"/>
              </a:rPr>
              <a:t>  [</a:t>
            </a:r>
            <a:r>
              <a:rPr lang="en-US" sz="2400" spc="0">
                <a:ln w="3175">
                  <a:noFill/>
                </a:ln>
                <a:solidFill>
                  <a:srgbClr val="C00000"/>
                </a:solidFill>
                <a:latin typeface="Consolas" panose="020B0609020204030204" pitchFamily="49" charset="0"/>
              </a:rPr>
              <a:t>'</a:t>
            </a:r>
            <a:r>
              <a:rPr lang="en-US" sz="2400" spc="0" err="1">
                <a:ln w="3175">
                  <a:noFill/>
                </a:ln>
                <a:solidFill>
                  <a:srgbClr val="C00000"/>
                </a:solidFill>
                <a:latin typeface="Consolas" panose="020B0609020204030204" pitchFamily="49" charset="0"/>
              </a:rPr>
              <a:t>SIN'</a:t>
            </a:r>
            <a:r>
              <a:rPr lang="en-US" sz="2400" spc="0" err="1">
                <a:ln w="3175">
                  <a:noFill/>
                </a:ln>
                <a:solidFill>
                  <a:srgbClr val="002050"/>
                </a:solidFill>
                <a:latin typeface="Consolas" panose="020B0609020204030204" pitchFamily="49" charset="0"/>
              </a:rPr>
              <a:t>,</a:t>
            </a:r>
            <a:r>
              <a:rPr lang="en-US" sz="2400" spc="0" err="1">
                <a:ln w="3175">
                  <a:noFill/>
                </a:ln>
                <a:solidFill>
                  <a:srgbClr val="C00000"/>
                </a:solidFill>
                <a:latin typeface="Consolas" panose="020B0609020204030204" pitchFamily="49" charset="0"/>
              </a:rPr>
              <a:t>'Changi</a:t>
            </a:r>
            <a:r>
              <a:rPr lang="en-US" sz="2400" spc="0">
                <a:ln w="3175">
                  <a:noFill/>
                </a:ln>
                <a:solidFill>
                  <a:srgbClr val="C00000"/>
                </a:solidFill>
                <a:latin typeface="Consolas" panose="020B0609020204030204" pitchFamily="49" charset="0"/>
              </a:rPr>
              <a:t>'</a:t>
            </a:r>
            <a:r>
              <a:rPr lang="en-US" sz="2400" spc="0">
                <a:ln w="3175">
                  <a:noFill/>
                </a:ln>
                <a:solidFill>
                  <a:srgbClr val="002050"/>
                </a:solidFill>
                <a:latin typeface="Consolas" panose="020B0609020204030204" pitchFamily="49" charset="0"/>
              </a:rPr>
              <a:t>],</a:t>
            </a:r>
          </a:p>
          <a:p>
            <a:r>
              <a:rPr lang="en-US" sz="2400" spc="0">
                <a:ln w="3175">
                  <a:noFill/>
                </a:ln>
                <a:solidFill>
                  <a:srgbClr val="002050"/>
                </a:solidFill>
                <a:latin typeface="Consolas" panose="020B0609020204030204" pitchFamily="49" charset="0"/>
              </a:rPr>
              <a:t>  [</a:t>
            </a:r>
            <a:r>
              <a:rPr lang="en-US" sz="2400" spc="0">
                <a:ln w="3175">
                  <a:noFill/>
                </a:ln>
                <a:solidFill>
                  <a:srgbClr val="C00000"/>
                </a:solidFill>
                <a:latin typeface="Consolas" panose="020B0609020204030204" pitchFamily="49" charset="0"/>
              </a:rPr>
              <a:t>'</a:t>
            </a:r>
            <a:r>
              <a:rPr lang="en-US" sz="2400" spc="0" err="1">
                <a:ln w="3175">
                  <a:noFill/>
                </a:ln>
                <a:solidFill>
                  <a:srgbClr val="C00000"/>
                </a:solidFill>
                <a:latin typeface="Consolas" panose="020B0609020204030204" pitchFamily="49" charset="0"/>
              </a:rPr>
              <a:t>NRT'</a:t>
            </a:r>
            <a:r>
              <a:rPr lang="en-US" sz="2400" spc="0" err="1">
                <a:ln w="3175">
                  <a:noFill/>
                </a:ln>
                <a:solidFill>
                  <a:srgbClr val="002050"/>
                </a:solidFill>
                <a:latin typeface="Consolas" panose="020B0609020204030204" pitchFamily="49" charset="0"/>
              </a:rPr>
              <a:t>,</a:t>
            </a:r>
            <a:r>
              <a:rPr lang="en-US" sz="2400" spc="0" err="1">
                <a:ln w="3175">
                  <a:noFill/>
                </a:ln>
                <a:solidFill>
                  <a:srgbClr val="C00000"/>
                </a:solidFill>
                <a:latin typeface="Consolas" panose="020B0609020204030204" pitchFamily="49" charset="0"/>
              </a:rPr>
              <a:t>'Narita</a:t>
            </a:r>
            <a:r>
              <a:rPr lang="en-US" sz="2400" spc="0">
                <a:ln w="3175">
                  <a:noFill/>
                </a:ln>
                <a:solidFill>
                  <a:srgbClr val="C00000"/>
                </a:solidFill>
                <a:latin typeface="Consolas" panose="020B0609020204030204" pitchFamily="49" charset="0"/>
              </a:rPr>
              <a:t>'</a:t>
            </a:r>
            <a:r>
              <a:rPr lang="en-US" sz="2400" spc="0">
                <a:ln w="3175">
                  <a:noFill/>
                </a:ln>
                <a:solidFill>
                  <a:srgbClr val="002050"/>
                </a:solidFill>
                <a:latin typeface="Consolas" panose="020B0609020204030204" pitchFamily="49" charset="0"/>
              </a:rPr>
              <a:t>]])</a:t>
            </a:r>
          </a:p>
          <a:p>
            <a:r>
              <a:rPr lang="en-US" sz="2400" spc="0">
                <a:solidFill>
                  <a:schemeClr val="tx2"/>
                </a:solidFill>
                <a:latin typeface="Consolas" panose="020B0609020204030204" pitchFamily="49" charset="0"/>
              </a:rPr>
              <a:t>print</a:t>
            </a:r>
            <a:r>
              <a:rPr lang="en-US" sz="2400" spc="0">
                <a:ln w="3175">
                  <a:noFill/>
                </a:ln>
                <a:solidFill>
                  <a:srgbClr val="002050"/>
                </a:solidFill>
                <a:latin typeface="Consolas" panose="020B0609020204030204" pitchFamily="49" charset="0"/>
              </a:rPr>
              <a:t>(</a:t>
            </a:r>
            <a:r>
              <a:rPr lang="en-US" sz="2400" spc="0" err="1">
                <a:ln w="3175">
                  <a:noFill/>
                </a:ln>
                <a:solidFill>
                  <a:srgbClr val="002050"/>
                </a:solidFill>
                <a:latin typeface="Consolas" panose="020B0609020204030204" pitchFamily="49" charset="0"/>
              </a:rPr>
              <a:t>airports_array</a:t>
            </a:r>
            <a:r>
              <a:rPr lang="en-US" sz="2400" spc="0">
                <a:ln w="3175">
                  <a:noFill/>
                </a:ln>
                <a:solidFill>
                  <a:srgbClr val="002050"/>
                </a:solidFill>
                <a:latin typeface="Consolas" panose="020B0609020204030204" pitchFamily="49" charset="0"/>
              </a:rPr>
              <a:t>)</a:t>
            </a:r>
          </a:p>
          <a:p>
            <a:r>
              <a:rPr lang="en-US" sz="2400" spc="0">
                <a:solidFill>
                  <a:schemeClr val="tx2"/>
                </a:solidFill>
                <a:latin typeface="Consolas" panose="020B0609020204030204" pitchFamily="49" charset="0"/>
              </a:rPr>
              <a:t>print</a:t>
            </a:r>
            <a:r>
              <a:rPr lang="en-US" sz="2400" spc="0">
                <a:ln w="3175">
                  <a:noFill/>
                </a:ln>
                <a:solidFill>
                  <a:srgbClr val="002050"/>
                </a:solidFill>
                <a:latin typeface="Consolas" panose="020B0609020204030204" pitchFamily="49" charset="0"/>
              </a:rPr>
              <a:t>(</a:t>
            </a:r>
            <a:r>
              <a:rPr lang="en-US" sz="2400" spc="0" err="1">
                <a:ln w="3175">
                  <a:noFill/>
                </a:ln>
                <a:solidFill>
                  <a:srgbClr val="002050"/>
                </a:solidFill>
                <a:latin typeface="Consolas" panose="020B0609020204030204" pitchFamily="49" charset="0"/>
              </a:rPr>
              <a:t>airports_array</a:t>
            </a:r>
            <a:r>
              <a:rPr lang="en-US" sz="2400" spc="0">
                <a:ln w="3175">
                  <a:noFill/>
                </a:ln>
                <a:solidFill>
                  <a:srgbClr val="002050"/>
                </a:solidFill>
                <a:latin typeface="Consolas" panose="020B0609020204030204" pitchFamily="49" charset="0"/>
              </a:rPr>
              <a:t>[0,0]) </a:t>
            </a:r>
          </a:p>
          <a:p>
            <a:r>
              <a:rPr lang="en-US" sz="2400"/>
              <a:t>returns</a:t>
            </a:r>
          </a:p>
          <a:p>
            <a:pPr lvl="0" defTabSz="914400" eaLnBrk="0" fontAlgn="base" hangingPunct="0">
              <a:lnSpc>
                <a:spcPct val="100000"/>
              </a:lnSpc>
              <a:spcBef>
                <a:spcPct val="0"/>
              </a:spcBef>
              <a:spcAft>
                <a:spcPct val="0"/>
              </a:spcAft>
              <a:buClrTx/>
              <a:buSzTx/>
            </a:pPr>
            <a:r>
              <a:rPr lang="en-US" altLang="en-US" sz="2400" b="1">
                <a:solidFill>
                  <a:srgbClr val="000000"/>
                </a:solidFill>
                <a:latin typeface="Courier New" panose="02070309020205020404" pitchFamily="49" charset="0"/>
              </a:rPr>
              <a:t>[['YYZ' 'Pearson']</a:t>
            </a:r>
          </a:p>
          <a:p>
            <a:pPr lvl="0" defTabSz="914400" eaLnBrk="0" fontAlgn="base" hangingPunct="0">
              <a:lnSpc>
                <a:spcPct val="100000"/>
              </a:lnSpc>
              <a:spcBef>
                <a:spcPct val="0"/>
              </a:spcBef>
              <a:spcAft>
                <a:spcPct val="0"/>
              </a:spcAft>
              <a:buClrTx/>
              <a:buSzTx/>
            </a:pPr>
            <a:r>
              <a:rPr lang="en-US" altLang="en-US" sz="2400" b="1">
                <a:solidFill>
                  <a:srgbClr val="000000"/>
                </a:solidFill>
                <a:latin typeface="Courier New" panose="02070309020205020404" pitchFamily="49" charset="0"/>
              </a:rPr>
              <a:t> ['SIN' 'Changi']</a:t>
            </a:r>
          </a:p>
          <a:p>
            <a:pPr lvl="0" defTabSz="914400" eaLnBrk="0" fontAlgn="base" hangingPunct="0">
              <a:lnSpc>
                <a:spcPct val="100000"/>
              </a:lnSpc>
              <a:spcBef>
                <a:spcPct val="0"/>
              </a:spcBef>
              <a:spcAft>
                <a:spcPct val="0"/>
              </a:spcAft>
              <a:buClrTx/>
              <a:buSzTx/>
            </a:pPr>
            <a:r>
              <a:rPr lang="en-US" altLang="en-US" sz="2400" b="1">
                <a:solidFill>
                  <a:srgbClr val="000000"/>
                </a:solidFill>
                <a:latin typeface="Courier New" panose="02070309020205020404" pitchFamily="49" charset="0"/>
              </a:rPr>
              <a:t> ['NRT' 'Narita']] </a:t>
            </a:r>
          </a:p>
          <a:p>
            <a:pPr lvl="0" defTabSz="914400" eaLnBrk="0" fontAlgn="base" hangingPunct="0">
              <a:lnSpc>
                <a:spcPct val="100000"/>
              </a:lnSpc>
              <a:spcBef>
                <a:spcPct val="0"/>
              </a:spcBef>
              <a:spcAft>
                <a:spcPct val="0"/>
              </a:spcAft>
              <a:buClrTx/>
              <a:buSzTx/>
            </a:pPr>
            <a:r>
              <a:rPr lang="en-US" altLang="en-US" sz="2400" b="1">
                <a:solidFill>
                  <a:srgbClr val="000000"/>
                </a:solidFill>
                <a:latin typeface="Courier New" panose="02070309020205020404" pitchFamily="49" charset="0"/>
              </a:rPr>
              <a:t>YYZ</a:t>
            </a:r>
            <a:r>
              <a:rPr lang="en-US" altLang="en-US" sz="1800" b="1">
                <a:solidFill>
                  <a:schemeClr val="tx1"/>
                </a:solidFill>
              </a:rPr>
              <a:t> </a:t>
            </a:r>
            <a:endParaRPr lang="en-US" altLang="en-US" sz="4800" b="1">
              <a:solidFill>
                <a:schemeClr val="tx1"/>
              </a:solidFill>
              <a:latin typeface="Arial" panose="020B0604020202020204" pitchFamily="34" charset="0"/>
            </a:endParaRPr>
          </a:p>
        </p:txBody>
      </p:sp>
      <p:sp>
        <p:nvSpPr>
          <p:cNvPr id="4" name="Text Placeholder 3">
            <a:extLst>
              <a:ext uri="{FF2B5EF4-FFF2-40B4-BE49-F238E27FC236}">
                <a16:creationId xmlns:a16="http://schemas.microsoft.com/office/drawing/2014/main" id="{A41C7E7C-6DF5-4E3D-8FC2-250E7160B880}"/>
              </a:ext>
            </a:extLst>
          </p:cNvPr>
          <p:cNvSpPr>
            <a:spLocks noGrp="1"/>
          </p:cNvSpPr>
          <p:nvPr>
            <p:ph type="body" sz="quarter" idx="11"/>
          </p:nvPr>
        </p:nvSpPr>
        <p:spPr>
          <a:xfrm>
            <a:off x="6400800" y="1371600"/>
            <a:ext cx="5669280" cy="5492466"/>
          </a:xfrm>
        </p:spPr>
        <p:txBody>
          <a:bodyPr/>
          <a:lstStyle/>
          <a:p>
            <a:endParaRPr lang="en-CA"/>
          </a:p>
          <a:p>
            <a:r>
              <a:rPr lang="en-US" sz="2400" spc="0" err="1">
                <a:ln w="3175">
                  <a:noFill/>
                </a:ln>
                <a:solidFill>
                  <a:srgbClr val="002050"/>
                </a:solidFill>
                <a:latin typeface="Consolas" panose="020B0609020204030204" pitchFamily="49" charset="0"/>
              </a:rPr>
              <a:t>airports_df</a:t>
            </a:r>
            <a:r>
              <a:rPr lang="en-US" sz="2400" spc="0">
                <a:ln w="3175">
                  <a:noFill/>
                </a:ln>
                <a:solidFill>
                  <a:srgbClr val="002050"/>
                </a:solidFill>
                <a:latin typeface="Consolas" panose="020B0609020204030204" pitchFamily="49" charset="0"/>
              </a:rPr>
              <a:t> = </a:t>
            </a:r>
            <a:r>
              <a:rPr lang="en-US" sz="2400" spc="0" err="1">
                <a:ln w="3175">
                  <a:noFill/>
                </a:ln>
                <a:solidFill>
                  <a:srgbClr val="002050"/>
                </a:solidFill>
                <a:latin typeface="Consolas" panose="020B0609020204030204" pitchFamily="49" charset="0"/>
              </a:rPr>
              <a:t>pd.DataFrame</a:t>
            </a:r>
            <a:r>
              <a:rPr lang="en-US" sz="2400" spc="0">
                <a:ln w="3175">
                  <a:noFill/>
                </a:ln>
                <a:solidFill>
                  <a:srgbClr val="002050"/>
                </a:solidFill>
                <a:latin typeface="Consolas" panose="020B0609020204030204" pitchFamily="49" charset="0"/>
              </a:rPr>
              <a:t>([</a:t>
            </a:r>
          </a:p>
          <a:p>
            <a:r>
              <a:rPr lang="en-US" sz="2400" spc="0">
                <a:ln w="3175">
                  <a:noFill/>
                </a:ln>
                <a:solidFill>
                  <a:srgbClr val="002050"/>
                </a:solidFill>
                <a:latin typeface="Consolas" panose="020B0609020204030204" pitchFamily="49" charset="0"/>
              </a:rPr>
              <a:t>  [</a:t>
            </a:r>
            <a:r>
              <a:rPr lang="en-US" sz="2400" spc="0">
                <a:ln w="3175">
                  <a:noFill/>
                </a:ln>
                <a:solidFill>
                  <a:srgbClr val="C00000"/>
                </a:solidFill>
                <a:latin typeface="Consolas" panose="020B0609020204030204" pitchFamily="49" charset="0"/>
              </a:rPr>
              <a:t>'</a:t>
            </a:r>
            <a:r>
              <a:rPr lang="en-US" sz="2400" spc="0" err="1">
                <a:ln w="3175">
                  <a:noFill/>
                </a:ln>
                <a:solidFill>
                  <a:srgbClr val="C00000"/>
                </a:solidFill>
                <a:latin typeface="Consolas" panose="020B0609020204030204" pitchFamily="49" charset="0"/>
              </a:rPr>
              <a:t>YYZ'</a:t>
            </a:r>
            <a:r>
              <a:rPr lang="en-US" sz="2400" spc="0" err="1">
                <a:ln w="3175">
                  <a:noFill/>
                </a:ln>
                <a:solidFill>
                  <a:srgbClr val="002050"/>
                </a:solidFill>
                <a:latin typeface="Consolas" panose="020B0609020204030204" pitchFamily="49" charset="0"/>
              </a:rPr>
              <a:t>,</a:t>
            </a:r>
            <a:r>
              <a:rPr lang="en-US" sz="2400" spc="0" err="1">
                <a:ln w="3175">
                  <a:noFill/>
                </a:ln>
                <a:solidFill>
                  <a:srgbClr val="C00000"/>
                </a:solidFill>
                <a:latin typeface="Consolas" panose="020B0609020204030204" pitchFamily="49" charset="0"/>
              </a:rPr>
              <a:t>'Pearson</a:t>
            </a:r>
            <a:r>
              <a:rPr lang="en-US" sz="2400" spc="0">
                <a:ln w="3175">
                  <a:noFill/>
                </a:ln>
                <a:solidFill>
                  <a:srgbClr val="C00000"/>
                </a:solidFill>
                <a:latin typeface="Consolas" panose="020B0609020204030204" pitchFamily="49" charset="0"/>
              </a:rPr>
              <a:t>'</a:t>
            </a:r>
            <a:r>
              <a:rPr lang="en-US" sz="2400" spc="0">
                <a:ln w="3175">
                  <a:noFill/>
                </a:ln>
                <a:solidFill>
                  <a:srgbClr val="002050"/>
                </a:solidFill>
                <a:latin typeface="Consolas" panose="020B0609020204030204" pitchFamily="49" charset="0"/>
              </a:rPr>
              <a:t>],</a:t>
            </a:r>
          </a:p>
          <a:p>
            <a:r>
              <a:rPr lang="en-US" sz="2400" spc="0">
                <a:ln w="3175">
                  <a:noFill/>
                </a:ln>
                <a:solidFill>
                  <a:srgbClr val="002050"/>
                </a:solidFill>
                <a:latin typeface="Consolas" panose="020B0609020204030204" pitchFamily="49" charset="0"/>
              </a:rPr>
              <a:t>  [</a:t>
            </a:r>
            <a:r>
              <a:rPr lang="en-US" sz="2400" spc="0">
                <a:ln w="3175">
                  <a:noFill/>
                </a:ln>
                <a:solidFill>
                  <a:srgbClr val="C00000"/>
                </a:solidFill>
                <a:latin typeface="Consolas" panose="020B0609020204030204" pitchFamily="49" charset="0"/>
              </a:rPr>
              <a:t>'</a:t>
            </a:r>
            <a:r>
              <a:rPr lang="en-US" sz="2400" spc="0" err="1">
                <a:ln w="3175">
                  <a:noFill/>
                </a:ln>
                <a:solidFill>
                  <a:srgbClr val="C00000"/>
                </a:solidFill>
                <a:latin typeface="Consolas" panose="020B0609020204030204" pitchFamily="49" charset="0"/>
              </a:rPr>
              <a:t>SIN'</a:t>
            </a:r>
            <a:r>
              <a:rPr lang="en-US" sz="2400" spc="0" err="1">
                <a:ln w="3175">
                  <a:noFill/>
                </a:ln>
                <a:solidFill>
                  <a:srgbClr val="002050"/>
                </a:solidFill>
                <a:latin typeface="Consolas" panose="020B0609020204030204" pitchFamily="49" charset="0"/>
              </a:rPr>
              <a:t>,</a:t>
            </a:r>
            <a:r>
              <a:rPr lang="en-US" sz="2400" spc="0" err="1">
                <a:ln w="3175">
                  <a:noFill/>
                </a:ln>
                <a:solidFill>
                  <a:srgbClr val="C00000"/>
                </a:solidFill>
                <a:latin typeface="Consolas" panose="020B0609020204030204" pitchFamily="49" charset="0"/>
              </a:rPr>
              <a:t>'Changi</a:t>
            </a:r>
            <a:r>
              <a:rPr lang="en-US" sz="2400" spc="0">
                <a:ln w="3175">
                  <a:noFill/>
                </a:ln>
                <a:solidFill>
                  <a:srgbClr val="C00000"/>
                </a:solidFill>
                <a:latin typeface="Consolas" panose="020B0609020204030204" pitchFamily="49" charset="0"/>
              </a:rPr>
              <a:t>'</a:t>
            </a:r>
            <a:r>
              <a:rPr lang="en-US" sz="2400" spc="0">
                <a:ln w="3175">
                  <a:noFill/>
                </a:ln>
                <a:solidFill>
                  <a:srgbClr val="002050"/>
                </a:solidFill>
                <a:latin typeface="Consolas" panose="020B0609020204030204" pitchFamily="49" charset="0"/>
              </a:rPr>
              <a:t>],</a:t>
            </a:r>
          </a:p>
          <a:p>
            <a:r>
              <a:rPr lang="en-US" sz="2400" spc="0">
                <a:ln w="3175">
                  <a:noFill/>
                </a:ln>
                <a:solidFill>
                  <a:srgbClr val="002050"/>
                </a:solidFill>
                <a:latin typeface="Consolas" panose="020B0609020204030204" pitchFamily="49" charset="0"/>
              </a:rPr>
              <a:t>  [</a:t>
            </a:r>
            <a:r>
              <a:rPr lang="en-US" sz="2400" spc="0">
                <a:ln w="3175">
                  <a:noFill/>
                </a:ln>
                <a:solidFill>
                  <a:srgbClr val="C00000"/>
                </a:solidFill>
                <a:latin typeface="Consolas" panose="020B0609020204030204" pitchFamily="49" charset="0"/>
              </a:rPr>
              <a:t>'</a:t>
            </a:r>
            <a:r>
              <a:rPr lang="en-US" sz="2400" spc="0" err="1">
                <a:ln w="3175">
                  <a:noFill/>
                </a:ln>
                <a:solidFill>
                  <a:srgbClr val="C00000"/>
                </a:solidFill>
                <a:latin typeface="Consolas" panose="020B0609020204030204" pitchFamily="49" charset="0"/>
              </a:rPr>
              <a:t>NRT'</a:t>
            </a:r>
            <a:r>
              <a:rPr lang="en-US" sz="2400" spc="0" err="1">
                <a:ln w="3175">
                  <a:noFill/>
                </a:ln>
                <a:solidFill>
                  <a:srgbClr val="002050"/>
                </a:solidFill>
                <a:latin typeface="Consolas" panose="020B0609020204030204" pitchFamily="49" charset="0"/>
              </a:rPr>
              <a:t>,</a:t>
            </a:r>
            <a:r>
              <a:rPr lang="en-US" sz="2400" spc="0" err="1">
                <a:ln w="3175">
                  <a:noFill/>
                </a:ln>
                <a:solidFill>
                  <a:srgbClr val="C00000"/>
                </a:solidFill>
                <a:latin typeface="Consolas" panose="020B0609020204030204" pitchFamily="49" charset="0"/>
              </a:rPr>
              <a:t>'Narita</a:t>
            </a:r>
            <a:r>
              <a:rPr lang="en-US" sz="2400" spc="0">
                <a:ln w="3175">
                  <a:noFill/>
                </a:ln>
                <a:solidFill>
                  <a:srgbClr val="C00000"/>
                </a:solidFill>
                <a:latin typeface="Consolas" panose="020B0609020204030204" pitchFamily="49" charset="0"/>
              </a:rPr>
              <a:t>'</a:t>
            </a:r>
            <a:r>
              <a:rPr lang="en-US" sz="2400" spc="0">
                <a:ln w="3175">
                  <a:noFill/>
                </a:ln>
                <a:solidFill>
                  <a:srgbClr val="002050"/>
                </a:solidFill>
                <a:latin typeface="Consolas" panose="020B0609020204030204" pitchFamily="49" charset="0"/>
              </a:rPr>
              <a:t>]])</a:t>
            </a:r>
          </a:p>
          <a:p>
            <a:r>
              <a:rPr lang="en-US" sz="2400" spc="0">
                <a:solidFill>
                  <a:schemeClr val="tx2"/>
                </a:solidFill>
                <a:latin typeface="Consolas" panose="020B0609020204030204" pitchFamily="49" charset="0"/>
              </a:rPr>
              <a:t>print</a:t>
            </a:r>
            <a:r>
              <a:rPr lang="en-US" sz="2400" spc="0">
                <a:ln w="3175">
                  <a:noFill/>
                </a:ln>
                <a:solidFill>
                  <a:srgbClr val="002050"/>
                </a:solidFill>
                <a:latin typeface="Consolas" panose="020B0609020204030204" pitchFamily="49" charset="0"/>
              </a:rPr>
              <a:t>(</a:t>
            </a:r>
            <a:r>
              <a:rPr lang="en-US" sz="2400" spc="0" err="1">
                <a:ln w="3175">
                  <a:noFill/>
                </a:ln>
                <a:solidFill>
                  <a:srgbClr val="002050"/>
                </a:solidFill>
                <a:latin typeface="Consolas" panose="020B0609020204030204" pitchFamily="49" charset="0"/>
              </a:rPr>
              <a:t>airports_df</a:t>
            </a:r>
            <a:r>
              <a:rPr lang="en-US" sz="2400" spc="0">
                <a:ln w="3175">
                  <a:noFill/>
                </a:ln>
                <a:solidFill>
                  <a:srgbClr val="002050"/>
                </a:solidFill>
                <a:latin typeface="Consolas" panose="020B0609020204030204" pitchFamily="49" charset="0"/>
              </a:rPr>
              <a:t>)</a:t>
            </a:r>
          </a:p>
          <a:p>
            <a:r>
              <a:rPr lang="en-US" sz="2400" spc="0">
                <a:solidFill>
                  <a:schemeClr val="tx2"/>
                </a:solidFill>
                <a:latin typeface="Consolas" panose="020B0609020204030204" pitchFamily="49" charset="0"/>
              </a:rPr>
              <a:t>print</a:t>
            </a:r>
            <a:r>
              <a:rPr lang="en-US" sz="2400" spc="0">
                <a:ln w="3175">
                  <a:noFill/>
                </a:ln>
                <a:solidFill>
                  <a:srgbClr val="002050"/>
                </a:solidFill>
                <a:latin typeface="Consolas" panose="020B0609020204030204" pitchFamily="49" charset="0"/>
              </a:rPr>
              <a:t>(</a:t>
            </a:r>
            <a:r>
              <a:rPr lang="en-US" sz="2400" spc="0" err="1">
                <a:ln w="3175">
                  <a:noFill/>
                </a:ln>
                <a:solidFill>
                  <a:srgbClr val="002050"/>
                </a:solidFill>
                <a:latin typeface="Consolas" panose="020B0609020204030204" pitchFamily="49" charset="0"/>
              </a:rPr>
              <a:t>airports_df.iloc</a:t>
            </a:r>
            <a:r>
              <a:rPr lang="en-US" sz="2400" spc="0">
                <a:ln w="3175">
                  <a:noFill/>
                </a:ln>
                <a:solidFill>
                  <a:srgbClr val="002050"/>
                </a:solidFill>
                <a:latin typeface="Consolas" panose="020B0609020204030204" pitchFamily="49" charset="0"/>
              </a:rPr>
              <a:t>[0,0])</a:t>
            </a:r>
          </a:p>
          <a:p>
            <a:pPr lvl="0">
              <a:buClrTx/>
            </a:pPr>
            <a:r>
              <a:rPr lang="en-US" sz="2400"/>
              <a:t>returns </a:t>
            </a:r>
          </a:p>
          <a:p>
            <a:r>
              <a:rPr lang="en-US" altLang="en-US" sz="2400" b="1">
                <a:solidFill>
                  <a:srgbClr val="000000"/>
                </a:solidFill>
                <a:latin typeface="Courier New" panose="02070309020205020404" pitchFamily="49" charset="0"/>
              </a:rPr>
              <a:t>  0   1 </a:t>
            </a:r>
          </a:p>
          <a:p>
            <a:r>
              <a:rPr lang="en-US" altLang="en-US" sz="2400" b="1">
                <a:solidFill>
                  <a:srgbClr val="000000"/>
                </a:solidFill>
                <a:latin typeface="Courier New" panose="02070309020205020404" pitchFamily="49" charset="0"/>
              </a:rPr>
              <a:t>0 YYZ Pearson </a:t>
            </a:r>
          </a:p>
          <a:p>
            <a:r>
              <a:rPr lang="en-US" altLang="en-US" sz="2400" b="1">
                <a:solidFill>
                  <a:srgbClr val="000000"/>
                </a:solidFill>
                <a:latin typeface="Courier New" panose="02070309020205020404" pitchFamily="49" charset="0"/>
              </a:rPr>
              <a:t>1 SIN Changi </a:t>
            </a:r>
          </a:p>
          <a:p>
            <a:r>
              <a:rPr lang="en-US" altLang="en-US" sz="2400" b="1">
                <a:solidFill>
                  <a:srgbClr val="000000"/>
                </a:solidFill>
                <a:latin typeface="Courier New" panose="02070309020205020404" pitchFamily="49" charset="0"/>
              </a:rPr>
              <a:t>2 NRT Narita</a:t>
            </a:r>
          </a:p>
          <a:p>
            <a:r>
              <a:rPr lang="en-US" altLang="en-US" sz="2400" b="1">
                <a:solidFill>
                  <a:srgbClr val="000000"/>
                </a:solidFill>
                <a:latin typeface="Courier New" panose="02070309020205020404" pitchFamily="49" charset="0"/>
              </a:rPr>
              <a:t>YYZ</a:t>
            </a:r>
            <a:r>
              <a:rPr lang="en-US" altLang="en-US" sz="2400" b="1">
                <a:solidFill>
                  <a:schemeClr val="tx1"/>
                </a:solidFill>
              </a:rPr>
              <a:t> </a:t>
            </a:r>
            <a:endParaRPr lang="en-US" altLang="en-US" sz="2400" b="1">
              <a:solidFill>
                <a:schemeClr val="tx1"/>
              </a:solidFill>
              <a:latin typeface="Arial" panose="020B0604020202020204" pitchFamily="34" charset="0"/>
            </a:endParaRPr>
          </a:p>
        </p:txBody>
      </p:sp>
    </p:spTree>
    <p:extLst>
      <p:ext uri="{BB962C8B-B14F-4D97-AF65-F5344CB8AC3E}">
        <p14:creationId xmlns:p14="http://schemas.microsoft.com/office/powerpoint/2010/main" val="32544581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03364E63-B02F-4A43-B815-2FE93D082ACF}"/>
              </a:ext>
            </a:extLst>
          </p:cNvPr>
          <p:cNvSpPr>
            <a:spLocks noGrp="1"/>
          </p:cNvSpPr>
          <p:nvPr>
            <p:ph type="body" sz="quarter" idx="10"/>
          </p:nvPr>
        </p:nvSpPr>
        <p:spPr>
          <a:xfrm>
            <a:off x="365760" y="1371600"/>
            <a:ext cx="11704320" cy="5641544"/>
          </a:xfrm>
        </p:spPr>
        <p:txBody>
          <a:bodyPr vert="horz" wrap="square" lIns="91440" tIns="91440" rIns="91440" bIns="91440" rtlCol="0" anchor="t">
            <a:spAutoFit/>
          </a:bodyPr>
          <a:lstStyle/>
          <a:p>
            <a:endParaRPr lang="en-CA"/>
          </a:p>
          <a:p>
            <a:r>
              <a:rPr lang="en-CA" sz="3200"/>
              <a:t>If you want your predicted values in a pandas </a:t>
            </a:r>
            <a:r>
              <a:rPr lang="en-CA" sz="3200" err="1"/>
              <a:t>DataFrame</a:t>
            </a:r>
            <a:r>
              <a:rPr lang="en-CA" sz="3200"/>
              <a:t> instead of a </a:t>
            </a:r>
            <a:r>
              <a:rPr lang="en-CA" sz="3200" err="1"/>
              <a:t>numpy</a:t>
            </a:r>
            <a:r>
              <a:rPr lang="en-CA" sz="3200"/>
              <a:t> array, you can use the pandas </a:t>
            </a:r>
            <a:r>
              <a:rPr lang="en-CA" sz="3200" err="1"/>
              <a:t>DataFrame</a:t>
            </a:r>
            <a:r>
              <a:rPr lang="en-CA" sz="3200"/>
              <a:t> constructor</a:t>
            </a:r>
            <a:endParaRPr lang="en-CA" sz="3200">
              <a:cs typeface="Segoe UI Light"/>
            </a:endParaRPr>
          </a:p>
          <a:p>
            <a:r>
              <a:rPr lang="en-CA" sz="3200"/>
              <a:t> </a:t>
            </a:r>
            <a:r>
              <a:rPr lang="en-US" sz="3200" spc="0" err="1">
                <a:ln w="3175">
                  <a:noFill/>
                </a:ln>
                <a:solidFill>
                  <a:srgbClr val="002050"/>
                </a:solidFill>
                <a:latin typeface="Consolas"/>
              </a:rPr>
              <a:t>y_pred_df</a:t>
            </a:r>
            <a:r>
              <a:rPr lang="en-US" sz="3200" spc="0">
                <a:ln w="3175">
                  <a:noFill/>
                </a:ln>
                <a:solidFill>
                  <a:srgbClr val="002050"/>
                </a:solidFill>
                <a:latin typeface="Consolas"/>
              </a:rPr>
              <a:t> = </a:t>
            </a:r>
            <a:r>
              <a:rPr lang="en-US" sz="3200" spc="0" err="1">
                <a:ln w="3175">
                  <a:noFill/>
                </a:ln>
                <a:solidFill>
                  <a:srgbClr val="002050"/>
                </a:solidFill>
                <a:latin typeface="Consolas"/>
              </a:rPr>
              <a:t>pd.DataFrame</a:t>
            </a:r>
            <a:r>
              <a:rPr lang="en-US" sz="3200" spc="0">
                <a:ln w="3175">
                  <a:noFill/>
                </a:ln>
                <a:solidFill>
                  <a:srgbClr val="002050"/>
                </a:solidFill>
                <a:latin typeface="Consolas"/>
              </a:rPr>
              <a:t>(</a:t>
            </a:r>
            <a:r>
              <a:rPr lang="en-US" sz="3200" spc="0" err="1">
                <a:ln w="3175">
                  <a:noFill/>
                </a:ln>
                <a:solidFill>
                  <a:srgbClr val="002050"/>
                </a:solidFill>
                <a:latin typeface="Consolas"/>
              </a:rPr>
              <a:t>y_pred</a:t>
            </a:r>
            <a:r>
              <a:rPr lang="en-US" sz="3200" spc="0">
                <a:ln w="3175">
                  <a:noFill/>
                </a:ln>
                <a:solidFill>
                  <a:srgbClr val="002050"/>
                </a:solidFill>
                <a:latin typeface="Consolas"/>
              </a:rPr>
              <a:t>)</a:t>
            </a:r>
          </a:p>
          <a:p>
            <a:endParaRPr lang="en-US" sz="3200" spc="0">
              <a:ln w="3175">
                <a:noFill/>
              </a:ln>
              <a:solidFill>
                <a:srgbClr val="002050"/>
              </a:solidFill>
              <a:latin typeface="Consolas" panose="020B0609020204030204" pitchFamily="49" charset="0"/>
            </a:endParaRPr>
          </a:p>
          <a:p>
            <a:r>
              <a:rPr lang="en-CA" sz="3200" spc="0">
                <a:solidFill>
                  <a:schemeClr val="tx2"/>
                </a:solidFill>
                <a:latin typeface="Consolas"/>
              </a:rPr>
              <a:t>type</a:t>
            </a:r>
            <a:r>
              <a:rPr lang="en-CA" sz="3200" spc="0">
                <a:ln w="3175">
                  <a:noFill/>
                </a:ln>
                <a:solidFill>
                  <a:srgbClr val="002050"/>
                </a:solidFill>
                <a:latin typeface="Consolas"/>
              </a:rPr>
              <a:t>(</a:t>
            </a:r>
            <a:r>
              <a:rPr lang="en-CA" sz="3200" spc="0" err="1">
                <a:ln w="3175">
                  <a:noFill/>
                </a:ln>
                <a:solidFill>
                  <a:srgbClr val="002050"/>
                </a:solidFill>
                <a:latin typeface="Consolas"/>
              </a:rPr>
              <a:t>y_pred</a:t>
            </a:r>
            <a:r>
              <a:rPr lang="en-CA" sz="3200" spc="0">
                <a:ln w="3175">
                  <a:noFill/>
                </a:ln>
                <a:solidFill>
                  <a:srgbClr val="002050"/>
                </a:solidFill>
                <a:latin typeface="Consolas"/>
              </a:rPr>
              <a:t>)</a:t>
            </a:r>
          </a:p>
          <a:p>
            <a:r>
              <a:rPr lang="en-CA" sz="3200"/>
              <a:t>Returns </a:t>
            </a:r>
            <a:r>
              <a:rPr lang="en-CA" sz="3200" err="1">
                <a:solidFill>
                  <a:srgbClr val="002050"/>
                </a:solidFill>
              </a:rPr>
              <a:t>numpy.ndarray</a:t>
            </a:r>
            <a:endParaRPr lang="en-CA" sz="3200">
              <a:solidFill>
                <a:srgbClr val="002050"/>
              </a:solidFill>
              <a:cs typeface="Segoe UI Light"/>
            </a:endParaRPr>
          </a:p>
          <a:p>
            <a:endParaRPr lang="en-CA" sz="3200" spc="0">
              <a:ln w="3175">
                <a:noFill/>
              </a:ln>
              <a:solidFill>
                <a:srgbClr val="002050"/>
              </a:solidFill>
              <a:latin typeface="Consolas" panose="020B0609020204030204" pitchFamily="49" charset="0"/>
            </a:endParaRPr>
          </a:p>
          <a:p>
            <a:r>
              <a:rPr lang="en-CA" sz="3200" spc="0">
                <a:solidFill>
                  <a:schemeClr val="tx2"/>
                </a:solidFill>
                <a:latin typeface="Consolas"/>
              </a:rPr>
              <a:t>type</a:t>
            </a:r>
            <a:r>
              <a:rPr lang="en-CA" sz="3200" spc="0">
                <a:ln w="3175">
                  <a:noFill/>
                </a:ln>
                <a:solidFill>
                  <a:srgbClr val="002050"/>
                </a:solidFill>
                <a:latin typeface="Consolas"/>
              </a:rPr>
              <a:t>(</a:t>
            </a:r>
            <a:r>
              <a:rPr lang="en-CA" sz="3200" spc="0" err="1">
                <a:ln w="3175">
                  <a:noFill/>
                </a:ln>
                <a:solidFill>
                  <a:srgbClr val="002050"/>
                </a:solidFill>
                <a:latin typeface="Consolas"/>
              </a:rPr>
              <a:t>y_pred_df</a:t>
            </a:r>
            <a:r>
              <a:rPr lang="en-CA" sz="3200" spc="0">
                <a:ln w="3175">
                  <a:noFill/>
                </a:ln>
                <a:solidFill>
                  <a:srgbClr val="002050"/>
                </a:solidFill>
                <a:latin typeface="Consolas"/>
              </a:rPr>
              <a:t>)</a:t>
            </a:r>
          </a:p>
          <a:p>
            <a:r>
              <a:rPr lang="en-CA" sz="3200"/>
              <a:t>Returns </a:t>
            </a:r>
            <a:r>
              <a:rPr lang="en-CA" sz="3200" err="1">
                <a:solidFill>
                  <a:srgbClr val="002050"/>
                </a:solidFill>
              </a:rPr>
              <a:t>pandas.core.frame.DataFrame</a:t>
            </a:r>
            <a:endParaRPr lang="en-CA" sz="3200">
              <a:solidFill>
                <a:srgbClr val="002050"/>
              </a:solidFill>
            </a:endParaRPr>
          </a:p>
          <a:p>
            <a:endParaRPr lang="en-CA"/>
          </a:p>
        </p:txBody>
      </p:sp>
      <p:sp>
        <p:nvSpPr>
          <p:cNvPr id="5" name="Title 3">
            <a:extLst>
              <a:ext uri="{FF2B5EF4-FFF2-40B4-BE49-F238E27FC236}">
                <a16:creationId xmlns:a16="http://schemas.microsoft.com/office/drawing/2014/main" id="{BAEDB486-25F9-49AD-B2BB-0BDE8AF91B5F}"/>
              </a:ext>
            </a:extLst>
          </p:cNvPr>
          <p:cNvSpPr>
            <a:spLocks noGrp="1"/>
          </p:cNvSpPr>
          <p:nvPr>
            <p:ph type="title"/>
          </p:nvPr>
        </p:nvSpPr>
        <p:spPr>
          <a:xfrm>
            <a:off x="365760" y="365760"/>
            <a:ext cx="11704320" cy="914400"/>
          </a:xfrm>
        </p:spPr>
        <p:txBody>
          <a:bodyPr/>
          <a:lstStyle/>
          <a:p>
            <a:r>
              <a:rPr lang="en-CA"/>
              <a:t>You can move data between </a:t>
            </a:r>
            <a:r>
              <a:rPr lang="en-CA" err="1">
                <a:latin typeface="Consolas" panose="020B0609020204030204" pitchFamily="49" charset="0"/>
              </a:rPr>
              <a:t>numpy</a:t>
            </a:r>
            <a:r>
              <a:rPr lang="en-CA"/>
              <a:t> and </a:t>
            </a:r>
            <a:r>
              <a:rPr lang="en-CA">
                <a:latin typeface="Consolas" panose="020B0609020204030204" pitchFamily="49" charset="0"/>
              </a:rPr>
              <a:t>pandas</a:t>
            </a:r>
            <a:r>
              <a:rPr lang="en-CA"/>
              <a:t> objects</a:t>
            </a:r>
          </a:p>
        </p:txBody>
      </p:sp>
    </p:spTree>
    <p:extLst>
      <p:ext uri="{BB962C8B-B14F-4D97-AF65-F5344CB8AC3E}">
        <p14:creationId xmlns:p14="http://schemas.microsoft.com/office/powerpoint/2010/main" val="2416509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mso-contentType ?>
<FormTemplates xmlns="http://schemas.microsoft.com/sharepoint/v3/contenttype/forms">
  <Display>DocumentLibraryForm</Display>
  <Edit>DocumentLibraryForm</Edit>
  <New>DocumentLibraryForm</New>
</FormTemplates>
</file>

<file path=customXml/item2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34.xml><?xml version="1.0" encoding="utf-8"?>
<Control xmlns="http://schemas.microsoft.com/VisualStudio/2011/storyboarding/control">
  <Id Name="d69996e1-3d61-4686-9b63-f1b855c596ab" Revision="1" Stencil="7276b9ef-3953-4dce-a89b-ed85f20b8b93" StencilVersion="1.0"/>
</Control>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Control xmlns="http://schemas.microsoft.com/VisualStudio/2011/storyboarding/control">
  <Id Name="369f9055-6b6c-48b9-9320-5df2d46c430a" Revision="1" Stencil="7276b9ef-3953-4dce-a89b-ed85f20b8b93" StencilVersion="1.0"/>
</Control>
</file>

<file path=customXml/item3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8.xml><?xml version="1.0" encoding="utf-8"?>
<Control xmlns="http://schemas.microsoft.com/VisualStudio/2011/storyboarding/control">
  <Id Name="a2191c86-fc50-4add-948c-129f6b5a88d8" Revision="1" Stencil="7276b9ef-3953-4dce-a89b-ed85f20b8b93" StencilVersion="1.0"/>
</Control>
</file>

<file path=customXml/item3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40.xml><?xml version="1.0" encoding="utf-8"?>
<Control xmlns="http://schemas.microsoft.com/VisualStudio/2011/storyboarding/control">
  <Id Name="a53d73d2-368b-429e-b817-1324eec1382c" Revision="1" Stencil="7276b9ef-3953-4dce-a89b-ed85f20b8b93" StencilVersion="1.0"/>
</Control>
</file>

<file path=customXml/item41.xml><?xml version="1.0" encoding="utf-8"?>
<Control xmlns="http://schemas.microsoft.com/VisualStudio/2011/storyboarding/control">
  <Id Name="d69996e1-3d61-4686-9b63-f1b855c596ab" Revision="1" Stencil="7276b9ef-3953-4dce-a89b-ed85f20b8b93" StencilVersion="1.0"/>
</Control>
</file>

<file path=customXml/item42.xml><?xml version="1.0" encoding="utf-8"?>
<Control xmlns="http://schemas.microsoft.com/VisualStudio/2011/storyboarding/control">
  <Id Name="a2191c86-fc50-4add-948c-129f6b5a88d8" Revision="1" Stencil="7276b9ef-3953-4dce-a89b-ed85f20b8b93" StencilVersion="1.0"/>
</Control>
</file>

<file path=customXml/item43.xml><?xml version="1.0" encoding="utf-8"?>
<Control xmlns="http://schemas.microsoft.com/VisualStudio/2011/storyboarding/control">
  <Id Name="a2191c86-fc50-4add-948c-129f6b5a88d8" Revision="1" Stencil="7276b9ef-3953-4dce-a89b-ed85f20b8b93" StencilVersion="1.0"/>
</Control>
</file>

<file path=customXml/item44.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6.xml><?xml version="1.0" encoding="utf-8"?>
<Control xmlns="http://schemas.microsoft.com/VisualStudio/2011/storyboarding/control">
  <Id Name="d69996e1-3d61-4686-9b63-f1b855c596ab" Revision="1" Stencil="7276b9ef-3953-4dce-a89b-ed85f20b8b93" StencilVersion="1.0"/>
</Control>
</file>

<file path=customXml/item47.xml><?xml version="1.0" encoding="utf-8"?>
<Control xmlns="http://schemas.microsoft.com/VisualStudio/2011/storyboarding/control">
  <Id Name="fb22c541-ded0-47fa-8877-83a4c2d16227" Revision="1" Stencil="7276b9ef-3953-4dce-a89b-ed85f20b8b93" StencilVersion="1.0"/>
</Control>
</file>

<file path=customXml/item48.xml><?xml version="1.0" encoding="utf-8"?>
<Control xmlns="http://schemas.microsoft.com/VisualStudio/2011/storyboarding/control">
  <Id Name="d69996e1-3d61-4686-9b63-f1b855c596ab" Revision="1" Stencil="7276b9ef-3953-4dce-a89b-ed85f20b8b93" StencilVersion="1.0"/>
</Control>
</file>

<file path=customXml/item49.xml><?xml version="1.0" encoding="utf-8"?>
<Control xmlns="http://schemas.microsoft.com/VisualStudio/2011/storyboarding/control">
  <Id Name="fb22c541-ded0-47fa-8877-83a4c2d16227" Revision="1" Stencil="7276b9ef-3953-4dce-a89b-ed85f20b8b93" StencilVersion="1.0"/>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1.xml><?xml version="1.0" encoding="utf-8"?>
<?mso-contentType ?>
<FormTemplates xmlns="http://schemas.microsoft.com/sharepoint/v3/contenttype/forms">
  <Display>DocumentLibraryForm</Display>
  <Edit>DocumentLibraryForm</Edit>
  <New>DocumentLibraryForm</New>
</FormTemplates>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6304ED5A-D144-48FA-AD30-480C1D48DEBD}">
  <ds:schemaRefs>
    <ds:schemaRef ds:uri="http://schemas.microsoft.com/sharepoint/v3/contenttype/forms"/>
  </ds:schemaRefs>
</ds:datastoreItem>
</file>

<file path=customXml/itemProps10.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11.xml><?xml version="1.0" encoding="utf-8"?>
<ds:datastoreItem xmlns:ds="http://schemas.openxmlformats.org/officeDocument/2006/customXml" ds:itemID="{BD439D28-41A5-4F85-BB07-B1D23DB33812}">
  <ds:schemaRefs>
    <ds:schemaRef ds:uri="http://schemas.microsoft.com/sharepoint/v3/contenttype/forms"/>
  </ds:schemaRefs>
</ds:datastoreItem>
</file>

<file path=customXml/itemProps12.xml><?xml version="1.0" encoding="utf-8"?>
<ds:datastoreItem xmlns:ds="http://schemas.openxmlformats.org/officeDocument/2006/customXml" ds:itemID="{C78DFD61-744F-4FF0-8E8B-DB6CBE8109DC}">
  <ds:schemaRefs>
    <ds:schemaRef ds:uri="http://schemas.microsoft.com/sharepoint/v3/contenttype/forms"/>
  </ds:schemaRefs>
</ds:datastoreItem>
</file>

<file path=customXml/itemProps13.xml><?xml version="1.0" encoding="utf-8"?>
<ds:datastoreItem xmlns:ds="http://schemas.openxmlformats.org/officeDocument/2006/customXml" ds:itemID="{E3BBC880-A485-4F87-B8C8-585B7AE3CFC0}">
  <ds:schemaRefs>
    <ds:schemaRef ds:uri="83cd2334-221a-48c3-9034-bfd1542dfe28"/>
    <ds:schemaRef ds:uri="http://schemas.microsoft.com/office/2006/metadata/properties"/>
    <ds:schemaRef ds:uri="http://schemas.microsoft.com/office/infopath/2007/PartnerControls"/>
  </ds:schemaRefs>
</ds:datastoreItem>
</file>

<file path=customXml/itemProps14.xml><?xml version="1.0" encoding="utf-8"?>
<ds:datastoreItem xmlns:ds="http://schemas.openxmlformats.org/officeDocument/2006/customXml" ds:itemID="{18966F1F-DC2A-460D-B918-D3DF54AC7FCE}">
  <ds:schemaRefs>
    <ds:schemaRef ds:uri="83cd2334-221a-48c3-9034-bfd1542dfe28"/>
    <ds:schemaRef ds:uri="http://schemas.microsoft.com/office/2006/metadata/properties"/>
    <ds:schemaRef ds:uri="http://schemas.microsoft.com/office/infopath/2007/PartnerControls"/>
  </ds:schemaRefs>
</ds:datastoreItem>
</file>

<file path=customXml/itemProps15.xml><?xml version="1.0" encoding="utf-8"?>
<ds:datastoreItem xmlns:ds="http://schemas.openxmlformats.org/officeDocument/2006/customXml" ds:itemID="{5356B21E-62AB-45D9-B99D-177E6D959AE1}">
  <ds:schemaRefs>
    <ds:schemaRef ds:uri="http://schemas.microsoft.com/sharepoint/v3/contenttype/forms"/>
  </ds:schemaRefs>
</ds:datastoreItem>
</file>

<file path=customXml/itemProps16.xml><?xml version="1.0" encoding="utf-8"?>
<ds:datastoreItem xmlns:ds="http://schemas.openxmlformats.org/officeDocument/2006/customXml" ds:itemID="{40746530-DDF2-4991-9C3E-4E8481CBC22A}">
  <ds:schemaRefs>
    <ds:schemaRef ds:uri="83cd2334-221a-48c3-9034-bfd1542dfe28"/>
    <ds:schemaRef ds:uri="http://schemas.microsoft.com/office/2006/metadata/properties"/>
    <ds:schemaRef ds:uri="http://schemas.microsoft.com/office/infopath/2007/PartnerControls"/>
  </ds:schemaRefs>
</ds:datastoreItem>
</file>

<file path=customXml/itemProps1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9.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0.xml><?xml version="1.0" encoding="utf-8"?>
<ds:datastoreItem xmlns:ds="http://schemas.openxmlformats.org/officeDocument/2006/customXml" ds:itemID="{B6898804-71D7-4298-A786-11CB421EAD14}">
  <ds:schemaRefs>
    <ds:schemaRef ds:uri="http://schemas.microsoft.com/VisualStudio/2011/storyboarding/control"/>
  </ds:schemaRefs>
</ds:datastoreItem>
</file>

<file path=customXml/itemProps21.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3.xml><?xml version="1.0" encoding="utf-8"?>
<ds:datastoreItem xmlns:ds="http://schemas.openxmlformats.org/officeDocument/2006/customXml" ds:itemID="{FB4C4D28-1989-45A6-A060-93A46A52AE16}">
  <ds:schemaRefs>
    <ds:schemaRef ds:uri="http://schemas.microsoft.com/VisualStudio/2011/storyboarding/control"/>
  </ds:schemaRefs>
</ds:datastoreItem>
</file>

<file path=customXml/itemProps24.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5.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7.xml><?xml version="1.0" encoding="utf-8"?>
<ds:datastoreItem xmlns:ds="http://schemas.openxmlformats.org/officeDocument/2006/customXml" ds:itemID="{4B608A51-347D-40FD-BFCF-C0BBBB6DE38F}">
  <ds:schemaRefs>
    <ds:schemaRef ds:uri="http://schemas.microsoft.com/sharepoint/v3/contenttype/forms"/>
  </ds:schemaRefs>
</ds:datastoreItem>
</file>

<file path=customXml/itemProps28.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9.xml><?xml version="1.0" encoding="utf-8"?>
<ds:datastoreItem xmlns:ds="http://schemas.openxmlformats.org/officeDocument/2006/customXml" ds:itemID="{A713DEF5-8D74-4B3C-8315-C7CB0823F5F8}">
  <ds:schemaRefs>
    <ds:schemaRef ds:uri="83cd2334-221a-48c3-9034-bfd1542dfe28"/>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87C985A-BE02-4EF0-9A08-2BF424833CC4}">
  <ds:schemaRefs>
    <ds:schemaRef ds:uri="http://schemas.microsoft.com/sharepoint/v3/contenttype/forms"/>
  </ds:schemaRefs>
</ds:datastoreItem>
</file>

<file path=customXml/itemProps3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1.xml><?xml version="1.0" encoding="utf-8"?>
<ds:datastoreItem xmlns:ds="http://schemas.openxmlformats.org/officeDocument/2006/customXml" ds:itemID="{E692D73E-1478-4790-BEEC-C5C534998F40}">
  <ds:schemaRefs>
    <ds:schemaRef ds:uri="83cd2334-221a-48c3-9034-bfd1542dfe28"/>
    <ds:schemaRef ds:uri="http://schemas.microsoft.com/office/2006/metadata/properties"/>
    <ds:schemaRef ds:uri="http://schemas.microsoft.com/office/infopath/2007/PartnerControls"/>
  </ds:schemaRefs>
</ds:datastoreItem>
</file>

<file path=customXml/itemProps32.xml><?xml version="1.0" encoding="utf-8"?>
<ds:datastoreItem xmlns:ds="http://schemas.openxmlformats.org/officeDocument/2006/customXml" ds:itemID="{5F615667-6BA6-4242-95C2-2B53B85F8E48}">
  <ds:schemaRefs>
    <ds:schemaRef ds:uri="http://schemas.microsoft.com/VisualStudio/2011/storyboarding/control"/>
  </ds:schemaRefs>
</ds:datastoreItem>
</file>

<file path=customXml/itemProps33.xml><?xml version="1.0" encoding="utf-8"?>
<ds:datastoreItem xmlns:ds="http://schemas.openxmlformats.org/officeDocument/2006/customXml" ds:itemID="{D18230ED-83B8-4A01-9B71-22A717D37B22}">
  <ds:schemaRefs>
    <ds:schemaRef ds:uri="http://schemas.microsoft.com/VisualStudio/2011/storyboarding/control"/>
  </ds:schemaRefs>
</ds:datastoreItem>
</file>

<file path=customXml/itemProps3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5.xml><?xml version="1.0" encoding="utf-8"?>
<ds:datastoreItem xmlns:ds="http://schemas.openxmlformats.org/officeDocument/2006/customXml" ds:itemID="{1C118ECA-F359-44AB-8F30-A7BD3F979CFE}">
  <ds:schemaRefs>
    <ds:schemaRef ds:uri="http://schemas.microsoft.com/VisualStudio/2011/storyboarding/control"/>
  </ds:schemaRefs>
</ds:datastoreItem>
</file>

<file path=customXml/itemProps3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7.xml><?xml version="1.0" encoding="utf-8"?>
<ds:datastoreItem xmlns:ds="http://schemas.openxmlformats.org/officeDocument/2006/customXml" ds:itemID="{728F6990-3A7A-4BC9-B24A-12032C74D143}">
  <ds:schemaRefs>
    <ds:schemaRef ds:uri="83cd2334-221a-48c3-9034-bfd1542dfe28"/>
    <ds:schemaRef ds:uri="http://schemas.microsoft.com/office/2006/metadata/properties"/>
    <ds:schemaRef ds:uri="http://schemas.microsoft.com/office/infopath/2007/PartnerControls"/>
  </ds:schemaRefs>
</ds:datastoreItem>
</file>

<file path=customXml/itemProps38.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9.xml><?xml version="1.0" encoding="utf-8"?>
<ds:datastoreItem xmlns:ds="http://schemas.openxmlformats.org/officeDocument/2006/customXml" ds:itemID="{B76ED3FE-E88C-4961-A59E-A34F608A3C73}">
  <ds:schemaRefs>
    <ds:schemaRef ds:uri="83cd2334-221a-48c3-9034-bfd1542dfe28"/>
    <ds:schemaRef ds:uri="http://schemas.microsoft.com/office/2006/metadata/properties"/>
    <ds:schemaRef ds:uri="http://schemas.microsoft.com/office/infopath/2007/PartnerControls"/>
  </ds:schemaRefs>
</ds:datastoreItem>
</file>

<file path=customXml/itemProps4.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40.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4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4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43.xml><?xml version="1.0" encoding="utf-8"?>
<ds:datastoreItem xmlns:ds="http://schemas.openxmlformats.org/officeDocument/2006/customXml" ds:itemID="{D7662DC2-4D94-4391-95EC-8B9887FCAEE5}">
  <ds:schemaRefs>
    <ds:schemaRef ds:uri="http://schemas.microsoft.com/VisualStudio/2011/storyboarding/control"/>
  </ds:schemaRefs>
</ds:datastoreItem>
</file>

<file path=customXml/itemProps44.xml><?xml version="1.0" encoding="utf-8"?>
<ds:datastoreItem xmlns:ds="http://schemas.openxmlformats.org/officeDocument/2006/customXml" ds:itemID="{11F98F69-7518-4AE2-AE7B-E037DC9DDC97}">
  <ds:schemaRefs>
    <ds:schemaRef ds:uri="83cd2334-221a-48c3-9034-bfd1542dfe2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45.xml><?xml version="1.0" encoding="utf-8"?>
<ds:datastoreItem xmlns:ds="http://schemas.openxmlformats.org/officeDocument/2006/customXml" ds:itemID="{2913841C-A564-4F3E-8A3C-33213285300D}">
  <ds:schemaRefs>
    <ds:schemaRef ds:uri="83cd2334-221a-48c3-9034-bfd1542dfe28"/>
    <ds:schemaRef ds:uri="http://schemas.microsoft.com/office/2006/metadata/properties"/>
    <ds:schemaRef ds:uri="http://schemas.microsoft.com/office/infopath/2007/PartnerControls"/>
  </ds:schemaRefs>
</ds:datastoreItem>
</file>

<file path=customXml/itemProps46.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4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48.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4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xml><?xml version="1.0" encoding="utf-8"?>
<ds:datastoreItem xmlns:ds="http://schemas.openxmlformats.org/officeDocument/2006/customXml" ds:itemID="{473A6A21-7521-4B81-9336-9B587BA12275}">
  <ds:schemaRefs>
    <ds:schemaRef ds:uri="83cd2334-221a-48c3-9034-bfd1542dfe28"/>
    <ds:schemaRef ds:uri="http://schemas.microsoft.com/office/2006/metadata/properties"/>
    <ds:schemaRef ds:uri="http://schemas.microsoft.com/office/infopath/2007/PartnerControls"/>
  </ds:schemaRefs>
</ds:datastoreItem>
</file>

<file path=customXml/itemProps50.xml><?xml version="1.0" encoding="utf-8"?>
<ds:datastoreItem xmlns:ds="http://schemas.openxmlformats.org/officeDocument/2006/customXml" ds:itemID="{F990F116-B58F-4255-B05B-DA3808E0E5C6}">
  <ds:schemaRefs>
    <ds:schemaRef ds:uri="83cd2334-221a-48c3-9034-bfd1542dfe28"/>
    <ds:schemaRef ds:uri="http://schemas.microsoft.com/office/2006/metadata/properties"/>
    <ds:schemaRef ds:uri="http://schemas.microsoft.com/office/infopath/2007/PartnerControls"/>
  </ds:schemaRefs>
</ds:datastoreItem>
</file>

<file path=customXml/itemProps51.xml><?xml version="1.0" encoding="utf-8"?>
<ds:datastoreItem xmlns:ds="http://schemas.openxmlformats.org/officeDocument/2006/customXml" ds:itemID="{78436128-120F-440C-B7DE-5C2E6A2F2A96}">
  <ds:schemaRefs>
    <ds:schemaRef ds:uri="http://schemas.microsoft.com/sharepoint/v3/contenttype/forms"/>
  </ds:schemaRefs>
</ds:datastoreItem>
</file>

<file path=customXml/itemProps6.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7.xml><?xml version="1.0" encoding="utf-8"?>
<ds:datastoreItem xmlns:ds="http://schemas.openxmlformats.org/officeDocument/2006/customXml" ds:itemID="{8613905F-ABFF-4F99-B4E8-8EB615D5C0ED}">
  <ds:schemaRefs>
    <ds:schemaRef ds:uri="http://schemas.microsoft.com/VisualStudio/2011/storyboarding/control"/>
  </ds:schemaRefs>
</ds:datastoreItem>
</file>

<file path=customXml/itemProps8.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9.xml><?xml version="1.0" encoding="utf-8"?>
<ds:datastoreItem xmlns:ds="http://schemas.openxmlformats.org/officeDocument/2006/customXml" ds:itemID="{754DA02A-F5BE-44D2-9671-1E76F5623CB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Application>Microsoft Office PowerPoint</Application>
  <PresentationFormat>Custom</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WHITE TEMPLATE</vt:lpstr>
      <vt:lpstr>numpy vs pandas</vt:lpstr>
      <vt:lpstr>Let's take a closer look at our predictions</vt:lpstr>
      <vt:lpstr>Keep an eye on the datatypes</vt:lpstr>
      <vt:lpstr>numpy is a python package for scientific computing</vt:lpstr>
      <vt:lpstr>A one dimensional numpy array is similar to a pandas Series</vt:lpstr>
      <vt:lpstr>A two dimensional numpy array is similar to a pandas DataFrame</vt:lpstr>
      <vt:lpstr>You can move data between numpy and pandas objects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revision>1</cp:revision>
  <dcterms:created xsi:type="dcterms:W3CDTF">2015-06-04T21:40:17Z</dcterms:created>
  <dcterms:modified xsi:type="dcterms:W3CDTF">2020-02-11T17:44:10Z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