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47"/>
  </p:notesMasterIdLst>
  <p:handoutMasterIdLst>
    <p:handoutMasterId r:id="rId48"/>
  </p:handoutMasterIdLst>
  <p:sldIdLst>
    <p:sldId id="283" r:id="rId35"/>
    <p:sldId id="290" r:id="rId36"/>
    <p:sldId id="291" r:id="rId37"/>
    <p:sldId id="292" r:id="rId38"/>
    <p:sldId id="293" r:id="rId39"/>
    <p:sldId id="294" r:id="rId40"/>
    <p:sldId id="295" r:id="rId41"/>
    <p:sldId id="296" r:id="rId42"/>
    <p:sldId id="297" r:id="rId43"/>
    <p:sldId id="298" r:id="rId44"/>
    <p:sldId id="299" r:id="rId45"/>
    <p:sldId id="257" r:id="rId4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93"/>
            <p14:sldId id="294"/>
            <p14:sldId id="295"/>
            <p14:sldId id="296"/>
            <p14:sldId id="297"/>
            <p14:sldId id="298"/>
            <p14:sldId id="299"/>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DC3C00"/>
    <a:srgbClr val="00205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52" d="100"/>
          <a:sy n="152" d="100"/>
        </p:scale>
        <p:origin x="2646" y="10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tableStyles" Target="tableStyles.xml"/><Relationship Id="rId5" Type="http://schemas.openxmlformats.org/officeDocument/2006/relationships/customXml" Target="../customXml/item5.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handoutMaster" Target="handoutMasters/handoutMaster1.xml"/><Relationship Id="rId8" Type="http://schemas.openxmlformats.org/officeDocument/2006/relationships/customXml" Target="../customXml/item8.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20" Type="http://schemas.openxmlformats.org/officeDocument/2006/relationships/customXml" Target="../customXml/item20.xml"/><Relationship Id="rId41" Type="http://schemas.openxmlformats.org/officeDocument/2006/relationships/slide" Target="slides/slide7.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5:15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5:15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22.xml"/><Relationship Id="rId6" Type="http://schemas.openxmlformats.org/officeDocument/2006/relationships/slideMaster" Target="../slideMasters/slideMaster1.xml"/><Relationship Id="rId5" Type="http://schemas.openxmlformats.org/officeDocument/2006/relationships/customXml" Target="../../customXml/item11.xml"/><Relationship Id="rId4" Type="http://schemas.openxmlformats.org/officeDocument/2006/relationships/customXml" Target="../../customXml/item1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1.png"/><Relationship Id="rId2" Type="http://schemas.openxmlformats.org/officeDocument/2006/relationships/customXml" Target="../../customXml/item7.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15.xml"/><Relationship Id="rId4" Type="http://schemas.openxmlformats.org/officeDocument/2006/relationships/customXml" Target="../../customXml/item16.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2.png"/><Relationship Id="rId2" Type="http://schemas.openxmlformats.org/officeDocument/2006/relationships/customXml" Target="../../customXml/item19.xml"/><Relationship Id="rId1" Type="http://schemas.openxmlformats.org/officeDocument/2006/relationships/customXml" Target="../../customXml/item2.xml"/><Relationship Id="rId6" Type="http://schemas.openxmlformats.org/officeDocument/2006/relationships/slideMaster" Target="../slideMasters/slideMaster1.xml"/><Relationship Id="rId5" Type="http://schemas.openxmlformats.org/officeDocument/2006/relationships/customXml" Target="../../customXml/item14.xml"/><Relationship Id="rId4" Type="http://schemas.openxmlformats.org/officeDocument/2006/relationships/customXml" Target="../../customXml/item1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hyperlink" Target="https://pypi.org/"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Modules and packages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2860-1CD5-440F-B921-9082827136C3}"/>
              </a:ext>
            </a:extLst>
          </p:cNvPr>
          <p:cNvSpPr>
            <a:spLocks noGrp="1"/>
          </p:cNvSpPr>
          <p:nvPr>
            <p:ph type="title"/>
          </p:nvPr>
        </p:nvSpPr>
        <p:spPr/>
        <p:txBody>
          <a:bodyPr/>
          <a:lstStyle/>
          <a:p>
            <a:r>
              <a:rPr lang="en-US" dirty="0"/>
              <a:t>Installing packages in a virtual environment</a:t>
            </a:r>
          </a:p>
        </p:txBody>
      </p:sp>
      <p:sp>
        <p:nvSpPr>
          <p:cNvPr id="4" name="Text Placeholder 3">
            <a:extLst>
              <a:ext uri="{FF2B5EF4-FFF2-40B4-BE49-F238E27FC236}">
                <a16:creationId xmlns:a16="http://schemas.microsoft.com/office/drawing/2014/main" id="{1819E9B4-A9E4-4ADB-BA55-4E3FE9C19E82}"/>
              </a:ext>
            </a:extLst>
          </p:cNvPr>
          <p:cNvSpPr>
            <a:spLocks noGrp="1"/>
          </p:cNvSpPr>
          <p:nvPr>
            <p:ph type="body" sz="quarter" idx="10"/>
          </p:nvPr>
        </p:nvSpPr>
        <p:spPr>
          <a:xfrm>
            <a:off x="365760" y="1371600"/>
            <a:ext cx="11704320" cy="4268861"/>
          </a:xfrm>
        </p:spPr>
        <p:txBody>
          <a:bodyPr/>
          <a:lstStyle/>
          <a:p>
            <a:r>
              <a:rPr lang="en-US" dirty="0">
                <a:solidFill>
                  <a:schemeClr val="tx2">
                    <a:lumMod val="75000"/>
                  </a:schemeClr>
                </a:solidFill>
              </a:rPr>
              <a:t># Install an individual package</a:t>
            </a:r>
          </a:p>
          <a:p>
            <a:r>
              <a:rPr lang="en-US" dirty="0"/>
              <a:t>pip install </a:t>
            </a:r>
            <a:r>
              <a:rPr lang="en-US" dirty="0" err="1"/>
              <a:t>colorama</a:t>
            </a:r>
            <a:endParaRPr lang="en-US" dirty="0"/>
          </a:p>
          <a:p>
            <a:endParaRPr lang="en-US" dirty="0"/>
          </a:p>
          <a:p>
            <a:r>
              <a:rPr lang="en-US" dirty="0">
                <a:solidFill>
                  <a:schemeClr val="tx2">
                    <a:lumMod val="75000"/>
                  </a:schemeClr>
                </a:solidFill>
              </a:rPr>
              <a:t># Install from a list of packages</a:t>
            </a:r>
          </a:p>
          <a:p>
            <a:r>
              <a:rPr lang="en-US" dirty="0"/>
              <a:t>pip install -r requirements.txt</a:t>
            </a:r>
          </a:p>
          <a:p>
            <a:endParaRPr lang="en-US" dirty="0"/>
          </a:p>
          <a:p>
            <a:r>
              <a:rPr lang="en-US" dirty="0">
                <a:solidFill>
                  <a:schemeClr val="tx2">
                    <a:lumMod val="75000"/>
                  </a:schemeClr>
                </a:solidFill>
              </a:rPr>
              <a:t># requirements.txt</a:t>
            </a:r>
          </a:p>
          <a:p>
            <a:r>
              <a:rPr lang="en-US" dirty="0" err="1"/>
              <a:t>colorama</a:t>
            </a:r>
            <a:endParaRPr lang="en-US" dirty="0"/>
          </a:p>
        </p:txBody>
      </p:sp>
    </p:spTree>
    <p:extLst>
      <p:ext uri="{BB962C8B-B14F-4D97-AF65-F5344CB8AC3E}">
        <p14:creationId xmlns:p14="http://schemas.microsoft.com/office/powerpoint/2010/main" val="28475127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7B7D6-311D-42AC-9F89-6CCF564E8367}"/>
              </a:ext>
            </a:extLst>
          </p:cNvPr>
          <p:cNvSpPr>
            <a:spLocks noGrp="1"/>
          </p:cNvSpPr>
          <p:nvPr>
            <p:ph type="title"/>
          </p:nvPr>
        </p:nvSpPr>
        <p:spPr/>
        <p:txBody>
          <a:bodyPr/>
          <a:lstStyle/>
          <a:p>
            <a:r>
              <a:rPr lang="en-US"/>
              <a:t>Importing packages</a:t>
            </a:r>
            <a:endParaRPr lang="en-US" dirty="0"/>
          </a:p>
        </p:txBody>
      </p:sp>
      <p:sp>
        <p:nvSpPr>
          <p:cNvPr id="3" name="Text Placeholder 2">
            <a:extLst>
              <a:ext uri="{FF2B5EF4-FFF2-40B4-BE49-F238E27FC236}">
                <a16:creationId xmlns:a16="http://schemas.microsoft.com/office/drawing/2014/main" id="{6056FEEC-8537-4B5C-BDB9-B1AB72A8B2E5}"/>
              </a:ext>
            </a:extLst>
          </p:cNvPr>
          <p:cNvSpPr>
            <a:spLocks noGrp="1"/>
          </p:cNvSpPr>
          <p:nvPr>
            <p:ph type="body" sz="quarter" idx="10"/>
          </p:nvPr>
        </p:nvSpPr>
        <p:spPr>
          <a:xfrm>
            <a:off x="365760" y="1164685"/>
            <a:ext cx="11704320" cy="5761577"/>
          </a:xfrm>
        </p:spPr>
        <p:txBody>
          <a:bodyPr/>
          <a:lstStyle/>
          <a:p>
            <a:r>
              <a:rPr lang="en-US" sz="2400" dirty="0">
                <a:solidFill>
                  <a:schemeClr val="tx2">
                    <a:lumMod val="75000"/>
                  </a:schemeClr>
                </a:solidFill>
              </a:rPr>
              <a:t># import package as namespace</a:t>
            </a:r>
            <a:endParaRPr lang="en-US" sz="2400" dirty="0">
              <a:solidFill>
                <a:srgbClr val="0072C6"/>
              </a:solidFill>
            </a:endParaRPr>
          </a:p>
          <a:p>
            <a:r>
              <a:rPr lang="en-US" sz="2400" dirty="0"/>
              <a:t>import </a:t>
            </a:r>
            <a:r>
              <a:rPr lang="en-US" sz="2400" dirty="0" err="1"/>
              <a:t>colorama</a:t>
            </a:r>
            <a:endParaRPr lang="en-US" sz="2400" dirty="0"/>
          </a:p>
          <a:p>
            <a:r>
              <a:rPr lang="en-US" sz="2400" dirty="0" err="1"/>
              <a:t>colorama.init</a:t>
            </a:r>
            <a:r>
              <a:rPr lang="en-US" sz="2400" dirty="0"/>
              <a:t>()</a:t>
            </a:r>
            <a:r>
              <a:rPr lang="en-US" sz="2400" dirty="0">
                <a:solidFill>
                  <a:schemeClr val="tx2">
                    <a:lumMod val="75000"/>
                  </a:schemeClr>
                </a:solidFill>
              </a:rPr>
              <a:t> # Call required by </a:t>
            </a:r>
            <a:r>
              <a:rPr lang="en-US" sz="2400" dirty="0" err="1">
                <a:solidFill>
                  <a:schemeClr val="tx2">
                    <a:lumMod val="75000"/>
                  </a:schemeClr>
                </a:solidFill>
              </a:rPr>
              <a:t>colorama</a:t>
            </a:r>
            <a:endParaRPr lang="en-US" sz="2400" dirty="0">
              <a:solidFill>
                <a:schemeClr val="tx2">
                  <a:lumMod val="75000"/>
                </a:schemeClr>
              </a:solidFill>
            </a:endParaRPr>
          </a:p>
          <a:p>
            <a:r>
              <a:rPr lang="en-US" sz="2400" dirty="0"/>
              <a:t>print(</a:t>
            </a:r>
            <a:r>
              <a:rPr lang="en-US" sz="2400" dirty="0" err="1"/>
              <a:t>colorama.Fore.RED</a:t>
            </a:r>
            <a:r>
              <a:rPr lang="en-US" sz="2400" dirty="0"/>
              <a:t> + </a:t>
            </a:r>
            <a:r>
              <a:rPr lang="en-US" sz="2400" dirty="0">
                <a:solidFill>
                  <a:srgbClr val="C00000"/>
                </a:solidFill>
              </a:rPr>
              <a:t>'This is red'</a:t>
            </a:r>
            <a:r>
              <a:rPr lang="en-US" sz="2400" dirty="0"/>
              <a:t>)</a:t>
            </a:r>
          </a:p>
          <a:p>
            <a:br>
              <a:rPr lang="en-US" sz="2400" dirty="0"/>
            </a:br>
            <a:r>
              <a:rPr lang="en-US" sz="2400" dirty="0">
                <a:solidFill>
                  <a:schemeClr val="tx2">
                    <a:lumMod val="75000"/>
                  </a:schemeClr>
                </a:solidFill>
              </a:rPr>
              <a:t># import all components from module</a:t>
            </a:r>
          </a:p>
          <a:p>
            <a:r>
              <a:rPr lang="en-US" sz="2400" dirty="0"/>
              <a:t>from </a:t>
            </a:r>
            <a:r>
              <a:rPr lang="en-US" sz="2400" dirty="0" err="1"/>
              <a:t>colorama</a:t>
            </a:r>
            <a:r>
              <a:rPr lang="en-US" sz="2400" dirty="0"/>
              <a:t> import *</a:t>
            </a:r>
          </a:p>
          <a:p>
            <a:r>
              <a:rPr lang="en-US" sz="2400" dirty="0" err="1"/>
              <a:t>init</a:t>
            </a:r>
            <a:r>
              <a:rPr lang="en-US" sz="2400" dirty="0"/>
              <a:t>()</a:t>
            </a:r>
            <a:r>
              <a:rPr lang="en-US" sz="2400" dirty="0">
                <a:solidFill>
                  <a:schemeClr val="tx2">
                    <a:lumMod val="75000"/>
                  </a:schemeClr>
                </a:solidFill>
              </a:rPr>
              <a:t> # Call required by </a:t>
            </a:r>
            <a:r>
              <a:rPr lang="en-US" sz="2400" dirty="0" err="1">
                <a:solidFill>
                  <a:schemeClr val="tx2">
                    <a:lumMod val="75000"/>
                  </a:schemeClr>
                </a:solidFill>
              </a:rPr>
              <a:t>colorama</a:t>
            </a:r>
            <a:endParaRPr lang="en-US" sz="2400" dirty="0"/>
          </a:p>
          <a:p>
            <a:r>
              <a:rPr lang="en-US" sz="2400" dirty="0"/>
              <a:t>print(</a:t>
            </a:r>
            <a:r>
              <a:rPr lang="en-US" sz="2400" dirty="0" err="1"/>
              <a:t>Fore.BLUE</a:t>
            </a:r>
            <a:r>
              <a:rPr lang="en-US" sz="2400" dirty="0"/>
              <a:t> + </a:t>
            </a:r>
            <a:r>
              <a:rPr lang="en-US" sz="2400" dirty="0">
                <a:solidFill>
                  <a:srgbClr val="C00000"/>
                </a:solidFill>
              </a:rPr>
              <a:t>'This is blue'</a:t>
            </a:r>
            <a:r>
              <a:rPr lang="en-US" sz="2400" dirty="0"/>
              <a:t>)</a:t>
            </a:r>
          </a:p>
          <a:p>
            <a:endParaRPr lang="en-US" sz="2400" dirty="0">
              <a:solidFill>
                <a:schemeClr val="tx2">
                  <a:lumMod val="75000"/>
                </a:schemeClr>
              </a:solidFill>
            </a:endParaRPr>
          </a:p>
          <a:p>
            <a:r>
              <a:rPr lang="en-US" sz="2400" dirty="0">
                <a:solidFill>
                  <a:schemeClr val="tx2">
                    <a:lumMod val="75000"/>
                  </a:schemeClr>
                </a:solidFill>
              </a:rPr>
              <a:t># import specific components from module</a:t>
            </a:r>
          </a:p>
          <a:p>
            <a:r>
              <a:rPr lang="en-US" sz="2400" dirty="0"/>
              <a:t>from </a:t>
            </a:r>
            <a:r>
              <a:rPr lang="en-US" sz="2400" dirty="0" err="1"/>
              <a:t>colorama</a:t>
            </a:r>
            <a:r>
              <a:rPr lang="en-US" sz="2400" dirty="0"/>
              <a:t> import </a:t>
            </a:r>
            <a:r>
              <a:rPr lang="en-US" sz="2400" dirty="0" err="1"/>
              <a:t>init</a:t>
            </a:r>
            <a:r>
              <a:rPr lang="en-US" sz="2400" dirty="0"/>
              <a:t>, Fore</a:t>
            </a:r>
          </a:p>
          <a:p>
            <a:r>
              <a:rPr lang="en-US" sz="2400" dirty="0" err="1"/>
              <a:t>init</a:t>
            </a:r>
            <a:r>
              <a:rPr lang="en-US" sz="2400" dirty="0"/>
              <a:t>()</a:t>
            </a:r>
            <a:r>
              <a:rPr lang="en-US" sz="2400" dirty="0">
                <a:solidFill>
                  <a:schemeClr val="tx2">
                    <a:lumMod val="75000"/>
                  </a:schemeClr>
                </a:solidFill>
              </a:rPr>
              <a:t> # Call required by </a:t>
            </a:r>
            <a:r>
              <a:rPr lang="en-US" sz="2400" dirty="0" err="1">
                <a:solidFill>
                  <a:schemeClr val="tx2">
                    <a:lumMod val="75000"/>
                  </a:schemeClr>
                </a:solidFill>
              </a:rPr>
              <a:t>colorama</a:t>
            </a:r>
            <a:endParaRPr lang="en-US" sz="2400" dirty="0"/>
          </a:p>
          <a:p>
            <a:r>
              <a:rPr lang="en-US" sz="2400" dirty="0"/>
              <a:t>print(</a:t>
            </a:r>
            <a:r>
              <a:rPr lang="en-US" sz="2400" dirty="0" err="1"/>
              <a:t>Fore.GREEN</a:t>
            </a:r>
            <a:r>
              <a:rPr lang="en-US" sz="2400" dirty="0"/>
              <a:t> + </a:t>
            </a:r>
            <a:r>
              <a:rPr lang="en-US" sz="2400" dirty="0">
                <a:solidFill>
                  <a:srgbClr val="C00000"/>
                </a:solidFill>
              </a:rPr>
              <a:t>'This is green'</a:t>
            </a:r>
            <a:r>
              <a:rPr lang="en-US" sz="2400" dirty="0"/>
              <a:t>)</a:t>
            </a:r>
          </a:p>
        </p:txBody>
      </p:sp>
    </p:spTree>
    <p:extLst>
      <p:ext uri="{BB962C8B-B14F-4D97-AF65-F5344CB8AC3E}">
        <p14:creationId xmlns:p14="http://schemas.microsoft.com/office/powerpoint/2010/main" val="41950452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8A5763-C0DF-4E5A-B59F-91FF82279F52}"/>
              </a:ext>
            </a:extLst>
          </p:cNvPr>
          <p:cNvSpPr>
            <a:spLocks noGrp="1"/>
          </p:cNvSpPr>
          <p:nvPr>
            <p:ph type="title"/>
          </p:nvPr>
        </p:nvSpPr>
        <p:spPr/>
        <p:txBody>
          <a:bodyPr/>
          <a:lstStyle/>
          <a:p>
            <a:r>
              <a:rPr lang="en-US" dirty="0"/>
              <a:t>Modules</a:t>
            </a:r>
          </a:p>
        </p:txBody>
      </p:sp>
      <p:sp>
        <p:nvSpPr>
          <p:cNvPr id="5" name="Text Placeholder 4">
            <a:extLst>
              <a:ext uri="{FF2B5EF4-FFF2-40B4-BE49-F238E27FC236}">
                <a16:creationId xmlns:a16="http://schemas.microsoft.com/office/drawing/2014/main" id="{3C89545D-07D2-4046-918C-B5169A125FE2}"/>
              </a:ext>
            </a:extLst>
          </p:cNvPr>
          <p:cNvSpPr>
            <a:spLocks noGrp="1"/>
          </p:cNvSpPr>
          <p:nvPr>
            <p:ph type="body" sz="quarter" idx="10"/>
          </p:nvPr>
        </p:nvSpPr>
        <p:spPr>
          <a:xfrm>
            <a:off x="365760" y="1371600"/>
            <a:ext cx="11704320" cy="1745093"/>
          </a:xfrm>
        </p:spPr>
        <p:txBody>
          <a:bodyPr/>
          <a:lstStyle/>
          <a:p>
            <a:r>
              <a:rPr lang="en-US" dirty="0"/>
              <a:t>What's a module?</a:t>
            </a:r>
          </a:p>
          <a:p>
            <a:pPr lvl="1"/>
            <a:r>
              <a:rPr lang="en-US" dirty="0"/>
              <a:t>A Python file with functions, classes and other components</a:t>
            </a:r>
          </a:p>
          <a:p>
            <a:r>
              <a:rPr lang="en-US" dirty="0"/>
              <a:t>Why use modules?</a:t>
            </a:r>
          </a:p>
          <a:p>
            <a:pPr lvl="1"/>
            <a:r>
              <a:rPr lang="en-US" dirty="0"/>
              <a:t>Break code down into reusable structures</a:t>
            </a:r>
          </a:p>
        </p:txBody>
      </p:sp>
    </p:spTree>
    <p:extLst>
      <p:ext uri="{BB962C8B-B14F-4D97-AF65-F5344CB8AC3E}">
        <p14:creationId xmlns:p14="http://schemas.microsoft.com/office/powerpoint/2010/main" val="20364158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8CC7F3-F438-4677-BD88-43C3AB847893}"/>
              </a:ext>
            </a:extLst>
          </p:cNvPr>
          <p:cNvSpPr>
            <a:spLocks noGrp="1"/>
          </p:cNvSpPr>
          <p:nvPr>
            <p:ph type="title"/>
          </p:nvPr>
        </p:nvSpPr>
        <p:spPr/>
        <p:txBody>
          <a:bodyPr/>
          <a:lstStyle/>
          <a:p>
            <a:r>
              <a:rPr lang="en-US" dirty="0"/>
              <a:t>Creating a module</a:t>
            </a:r>
          </a:p>
        </p:txBody>
      </p:sp>
      <p:sp>
        <p:nvSpPr>
          <p:cNvPr id="5" name="Text Placeholder 4">
            <a:extLst>
              <a:ext uri="{FF2B5EF4-FFF2-40B4-BE49-F238E27FC236}">
                <a16:creationId xmlns:a16="http://schemas.microsoft.com/office/drawing/2014/main" id="{EED38EA0-45C1-4BEE-A584-54097361C713}"/>
              </a:ext>
            </a:extLst>
          </p:cNvPr>
          <p:cNvSpPr>
            <a:spLocks noGrp="1"/>
          </p:cNvSpPr>
          <p:nvPr>
            <p:ph type="body" sz="quarter" idx="10"/>
          </p:nvPr>
        </p:nvSpPr>
        <p:spPr>
          <a:xfrm>
            <a:off x="365760" y="1371600"/>
            <a:ext cx="11704320" cy="2708434"/>
          </a:xfrm>
        </p:spPr>
        <p:txBody>
          <a:bodyPr/>
          <a:lstStyle/>
          <a:p>
            <a:r>
              <a:rPr lang="en-US" dirty="0">
                <a:solidFill>
                  <a:schemeClr val="tx2">
                    <a:lumMod val="75000"/>
                  </a:schemeClr>
                </a:solidFill>
              </a:rPr>
              <a:t># helpers.py</a:t>
            </a:r>
          </a:p>
          <a:p>
            <a:r>
              <a:rPr lang="en-US" dirty="0"/>
              <a:t>def display(message, </a:t>
            </a:r>
            <a:r>
              <a:rPr lang="en-US" dirty="0" err="1"/>
              <a:t>is_warning</a:t>
            </a:r>
            <a:r>
              <a:rPr lang="en-US" dirty="0"/>
              <a:t>=False):</a:t>
            </a:r>
          </a:p>
          <a:p>
            <a:r>
              <a:rPr lang="en-US" dirty="0"/>
              <a:t>	if </a:t>
            </a:r>
            <a:r>
              <a:rPr lang="en-US" dirty="0" err="1"/>
              <a:t>is_warning</a:t>
            </a:r>
            <a:r>
              <a:rPr lang="en-US" dirty="0"/>
              <a:t>:</a:t>
            </a:r>
          </a:p>
          <a:p>
            <a:r>
              <a:rPr lang="en-US" dirty="0"/>
              <a:t>		print(</a:t>
            </a:r>
            <a:r>
              <a:rPr lang="en-US" dirty="0">
                <a:solidFill>
                  <a:srgbClr val="C00000"/>
                </a:solidFill>
              </a:rPr>
              <a:t>'Warning!!'</a:t>
            </a:r>
            <a:r>
              <a:rPr lang="en-US" dirty="0"/>
              <a:t>)</a:t>
            </a:r>
          </a:p>
          <a:p>
            <a:r>
              <a:rPr lang="en-US" dirty="0"/>
              <a:t>	print(message)</a:t>
            </a:r>
          </a:p>
        </p:txBody>
      </p:sp>
    </p:spTree>
    <p:extLst>
      <p:ext uri="{BB962C8B-B14F-4D97-AF65-F5344CB8AC3E}">
        <p14:creationId xmlns:p14="http://schemas.microsoft.com/office/powerpoint/2010/main" val="361347713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7B7D6-311D-42AC-9F89-6CCF564E8367}"/>
              </a:ext>
            </a:extLst>
          </p:cNvPr>
          <p:cNvSpPr>
            <a:spLocks noGrp="1"/>
          </p:cNvSpPr>
          <p:nvPr>
            <p:ph type="title"/>
          </p:nvPr>
        </p:nvSpPr>
        <p:spPr/>
        <p:txBody>
          <a:bodyPr/>
          <a:lstStyle/>
          <a:p>
            <a:r>
              <a:rPr lang="en-US" dirty="0"/>
              <a:t>Importing a module</a:t>
            </a:r>
          </a:p>
        </p:txBody>
      </p:sp>
      <p:sp>
        <p:nvSpPr>
          <p:cNvPr id="3" name="Text Placeholder 2">
            <a:extLst>
              <a:ext uri="{FF2B5EF4-FFF2-40B4-BE49-F238E27FC236}">
                <a16:creationId xmlns:a16="http://schemas.microsoft.com/office/drawing/2014/main" id="{6056FEEC-8537-4B5C-BDB9-B1AB72A8B2E5}"/>
              </a:ext>
            </a:extLst>
          </p:cNvPr>
          <p:cNvSpPr>
            <a:spLocks noGrp="1"/>
          </p:cNvSpPr>
          <p:nvPr>
            <p:ph type="body" sz="quarter" idx="10"/>
          </p:nvPr>
        </p:nvSpPr>
        <p:spPr>
          <a:xfrm>
            <a:off x="365760" y="1371600"/>
            <a:ext cx="11704320" cy="5675400"/>
          </a:xfrm>
        </p:spPr>
        <p:txBody>
          <a:bodyPr/>
          <a:lstStyle/>
          <a:p>
            <a:r>
              <a:rPr lang="en-US" dirty="0">
                <a:solidFill>
                  <a:schemeClr val="tx2">
                    <a:lumMod val="75000"/>
                  </a:schemeClr>
                </a:solidFill>
              </a:rPr>
              <a:t># import module as namespace</a:t>
            </a:r>
          </a:p>
          <a:p>
            <a:r>
              <a:rPr lang="en-US" dirty="0"/>
              <a:t>import helpers</a:t>
            </a:r>
          </a:p>
          <a:p>
            <a:r>
              <a:rPr lang="en-US" dirty="0" err="1"/>
              <a:t>helpers.display</a:t>
            </a:r>
            <a:r>
              <a:rPr lang="en-US" dirty="0"/>
              <a:t>(</a:t>
            </a:r>
            <a:r>
              <a:rPr lang="en-US" dirty="0">
                <a:solidFill>
                  <a:srgbClr val="C00000"/>
                </a:solidFill>
              </a:rPr>
              <a:t>'Not a warning'</a:t>
            </a:r>
            <a:r>
              <a:rPr lang="en-US" dirty="0"/>
              <a:t>)</a:t>
            </a:r>
          </a:p>
          <a:p>
            <a:br>
              <a:rPr lang="en-US" dirty="0"/>
            </a:br>
            <a:r>
              <a:rPr lang="en-US" dirty="0">
                <a:solidFill>
                  <a:schemeClr val="tx2">
                    <a:lumMod val="75000"/>
                  </a:schemeClr>
                </a:solidFill>
              </a:rPr>
              <a:t># import all into current namespace</a:t>
            </a:r>
          </a:p>
          <a:p>
            <a:r>
              <a:rPr lang="en-US" dirty="0"/>
              <a:t>from helpers import *</a:t>
            </a:r>
          </a:p>
          <a:p>
            <a:r>
              <a:rPr lang="en-US" dirty="0"/>
              <a:t>display(</a:t>
            </a:r>
            <a:r>
              <a:rPr lang="en-US" dirty="0">
                <a:solidFill>
                  <a:srgbClr val="C00000"/>
                </a:solidFill>
              </a:rPr>
              <a:t>'Not a warning'</a:t>
            </a:r>
            <a:r>
              <a:rPr lang="en-US" dirty="0"/>
              <a:t>)</a:t>
            </a:r>
          </a:p>
          <a:p>
            <a:br>
              <a:rPr lang="en-US" dirty="0"/>
            </a:br>
            <a:r>
              <a:rPr lang="en-US" dirty="0">
                <a:solidFill>
                  <a:schemeClr val="tx2">
                    <a:lumMod val="75000"/>
                  </a:schemeClr>
                </a:solidFill>
              </a:rPr>
              <a:t># import specific items into current namespace</a:t>
            </a:r>
          </a:p>
          <a:p>
            <a:r>
              <a:rPr lang="en-US" dirty="0"/>
              <a:t>from helpers import display</a:t>
            </a:r>
          </a:p>
          <a:p>
            <a:r>
              <a:rPr lang="en-US" dirty="0"/>
              <a:t>display(</a:t>
            </a:r>
            <a:r>
              <a:rPr lang="en-US" dirty="0">
                <a:solidFill>
                  <a:srgbClr val="C00000"/>
                </a:solidFill>
              </a:rPr>
              <a:t>'Not a warning'</a:t>
            </a:r>
            <a:r>
              <a:rPr lang="en-US" dirty="0"/>
              <a:t>)</a:t>
            </a:r>
          </a:p>
        </p:txBody>
      </p:sp>
    </p:spTree>
    <p:extLst>
      <p:ext uri="{BB962C8B-B14F-4D97-AF65-F5344CB8AC3E}">
        <p14:creationId xmlns:p14="http://schemas.microsoft.com/office/powerpoint/2010/main" val="29766533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7EF5-7D97-459C-91B7-0A48A6E0BB91}"/>
              </a:ext>
            </a:extLst>
          </p:cNvPr>
          <p:cNvSpPr>
            <a:spLocks noGrp="1"/>
          </p:cNvSpPr>
          <p:nvPr>
            <p:ph type="title"/>
          </p:nvPr>
        </p:nvSpPr>
        <p:spPr/>
        <p:txBody>
          <a:bodyPr/>
          <a:lstStyle/>
          <a:p>
            <a:r>
              <a:rPr lang="en-US" dirty="0"/>
              <a:t>Packages</a:t>
            </a:r>
          </a:p>
        </p:txBody>
      </p:sp>
      <p:sp>
        <p:nvSpPr>
          <p:cNvPr id="5" name="Text Placeholder 4">
            <a:extLst>
              <a:ext uri="{FF2B5EF4-FFF2-40B4-BE49-F238E27FC236}">
                <a16:creationId xmlns:a16="http://schemas.microsoft.com/office/drawing/2014/main" id="{16BD4D0C-17B0-4AF9-AD38-F34ACDFDFFDD}"/>
              </a:ext>
            </a:extLst>
          </p:cNvPr>
          <p:cNvSpPr>
            <a:spLocks noGrp="1"/>
          </p:cNvSpPr>
          <p:nvPr>
            <p:ph type="body" sz="quarter" idx="10"/>
          </p:nvPr>
        </p:nvSpPr>
        <p:spPr>
          <a:xfrm>
            <a:off x="365760" y="1371600"/>
            <a:ext cx="11704320" cy="2099036"/>
          </a:xfrm>
        </p:spPr>
        <p:txBody>
          <a:bodyPr/>
          <a:lstStyle/>
          <a:p>
            <a:r>
              <a:rPr lang="en-US" dirty="0"/>
              <a:t>What are packages?</a:t>
            </a:r>
          </a:p>
          <a:p>
            <a:pPr lvl="1"/>
            <a:r>
              <a:rPr lang="en-US" dirty="0"/>
              <a:t>Published collections of modules</a:t>
            </a:r>
          </a:p>
          <a:p>
            <a:r>
              <a:rPr lang="en-US" dirty="0"/>
              <a:t>How do I find packages?</a:t>
            </a:r>
          </a:p>
          <a:p>
            <a:pPr lvl="1"/>
            <a:r>
              <a:rPr lang="en-US" dirty="0">
                <a:hlinkClick r:id="rId2"/>
              </a:rPr>
              <a:t>Python Package Index</a:t>
            </a:r>
            <a:endParaRPr lang="en-US" dirty="0"/>
          </a:p>
          <a:p>
            <a:pPr lvl="1"/>
            <a:r>
              <a:rPr lang="en-US" dirty="0"/>
              <a:t>Internet search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521744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2860-1CD5-440F-B921-9082827136C3}"/>
              </a:ext>
            </a:extLst>
          </p:cNvPr>
          <p:cNvSpPr>
            <a:spLocks noGrp="1"/>
          </p:cNvSpPr>
          <p:nvPr>
            <p:ph type="title"/>
          </p:nvPr>
        </p:nvSpPr>
        <p:spPr/>
        <p:txBody>
          <a:bodyPr/>
          <a:lstStyle/>
          <a:p>
            <a:r>
              <a:rPr lang="en-US" dirty="0"/>
              <a:t>Installing packages</a:t>
            </a:r>
          </a:p>
        </p:txBody>
      </p:sp>
      <p:sp>
        <p:nvSpPr>
          <p:cNvPr id="4" name="Text Placeholder 3">
            <a:extLst>
              <a:ext uri="{FF2B5EF4-FFF2-40B4-BE49-F238E27FC236}">
                <a16:creationId xmlns:a16="http://schemas.microsoft.com/office/drawing/2014/main" id="{1819E9B4-A9E4-4ADB-BA55-4E3FE9C19E82}"/>
              </a:ext>
            </a:extLst>
          </p:cNvPr>
          <p:cNvSpPr>
            <a:spLocks noGrp="1"/>
          </p:cNvSpPr>
          <p:nvPr>
            <p:ph type="body" sz="quarter" idx="10"/>
          </p:nvPr>
        </p:nvSpPr>
        <p:spPr>
          <a:xfrm>
            <a:off x="365760" y="1371600"/>
            <a:ext cx="11704320" cy="4268861"/>
          </a:xfrm>
        </p:spPr>
        <p:txBody>
          <a:bodyPr/>
          <a:lstStyle/>
          <a:p>
            <a:r>
              <a:rPr lang="en-US" dirty="0">
                <a:solidFill>
                  <a:schemeClr val="tx2">
                    <a:lumMod val="75000"/>
                  </a:schemeClr>
                </a:solidFill>
              </a:rPr>
              <a:t># Install an individual package</a:t>
            </a:r>
          </a:p>
          <a:p>
            <a:r>
              <a:rPr lang="en-US" dirty="0"/>
              <a:t>pip install </a:t>
            </a:r>
            <a:r>
              <a:rPr lang="en-US" dirty="0" err="1"/>
              <a:t>colorama</a:t>
            </a:r>
            <a:endParaRPr lang="en-US" dirty="0"/>
          </a:p>
          <a:p>
            <a:endParaRPr lang="en-US" dirty="0"/>
          </a:p>
          <a:p>
            <a:r>
              <a:rPr lang="en-US" dirty="0">
                <a:solidFill>
                  <a:schemeClr val="tx2">
                    <a:lumMod val="75000"/>
                  </a:schemeClr>
                </a:solidFill>
              </a:rPr>
              <a:t># Install from a list of packages</a:t>
            </a:r>
          </a:p>
          <a:p>
            <a:r>
              <a:rPr lang="en-US" dirty="0"/>
              <a:t>pip install -r requirements.txt</a:t>
            </a:r>
          </a:p>
          <a:p>
            <a:endParaRPr lang="en-US" dirty="0"/>
          </a:p>
          <a:p>
            <a:r>
              <a:rPr lang="en-US" dirty="0">
                <a:solidFill>
                  <a:schemeClr val="tx2">
                    <a:lumMod val="75000"/>
                  </a:schemeClr>
                </a:solidFill>
              </a:rPr>
              <a:t># requirements.txt</a:t>
            </a:r>
          </a:p>
          <a:p>
            <a:r>
              <a:rPr lang="en-US" dirty="0" err="1"/>
              <a:t>colorama</a:t>
            </a:r>
            <a:endParaRPr lang="en-US" dirty="0"/>
          </a:p>
        </p:txBody>
      </p:sp>
    </p:spTree>
    <p:extLst>
      <p:ext uri="{BB962C8B-B14F-4D97-AF65-F5344CB8AC3E}">
        <p14:creationId xmlns:p14="http://schemas.microsoft.com/office/powerpoint/2010/main" val="18826376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1F7EEE-34E9-48A6-9BD1-23C3C7F9EC39}"/>
              </a:ext>
            </a:extLst>
          </p:cNvPr>
          <p:cNvSpPr>
            <a:spLocks noGrp="1"/>
          </p:cNvSpPr>
          <p:nvPr>
            <p:ph type="title"/>
          </p:nvPr>
        </p:nvSpPr>
        <p:spPr/>
        <p:txBody>
          <a:bodyPr/>
          <a:lstStyle/>
          <a:p>
            <a:r>
              <a:rPr lang="en-US" dirty="0"/>
              <a:t>Virtual environments</a:t>
            </a:r>
          </a:p>
        </p:txBody>
      </p:sp>
      <p:sp>
        <p:nvSpPr>
          <p:cNvPr id="5" name="Text Placeholder 4">
            <a:extLst>
              <a:ext uri="{FF2B5EF4-FFF2-40B4-BE49-F238E27FC236}">
                <a16:creationId xmlns:a16="http://schemas.microsoft.com/office/drawing/2014/main" id="{0A4D1F50-6C1D-471D-8BA7-0BD57BCF96BF}"/>
              </a:ext>
            </a:extLst>
          </p:cNvPr>
          <p:cNvSpPr>
            <a:spLocks noGrp="1"/>
          </p:cNvSpPr>
          <p:nvPr>
            <p:ph type="body" sz="quarter" idx="10"/>
          </p:nvPr>
        </p:nvSpPr>
        <p:spPr>
          <a:xfrm>
            <a:off x="365760" y="1371600"/>
            <a:ext cx="11704320" cy="1745093"/>
          </a:xfrm>
        </p:spPr>
        <p:txBody>
          <a:bodyPr/>
          <a:lstStyle/>
          <a:p>
            <a:r>
              <a:rPr lang="en-US" dirty="0"/>
              <a:t>By default, packages are installed globally</a:t>
            </a:r>
          </a:p>
          <a:p>
            <a:pPr lvl="1"/>
            <a:r>
              <a:rPr lang="en-US" dirty="0"/>
              <a:t>Version management becomes a challenge</a:t>
            </a:r>
          </a:p>
          <a:p>
            <a:r>
              <a:rPr lang="en-US" dirty="0"/>
              <a:t>Virtual environments can be used to contain and manage package collections</a:t>
            </a:r>
          </a:p>
          <a:p>
            <a:pPr lvl="1"/>
            <a:r>
              <a:rPr lang="en-US" dirty="0"/>
              <a:t>Really just a folder behind the scenes with all your packages</a:t>
            </a:r>
          </a:p>
        </p:txBody>
      </p:sp>
    </p:spTree>
    <p:extLst>
      <p:ext uri="{BB962C8B-B14F-4D97-AF65-F5344CB8AC3E}">
        <p14:creationId xmlns:p14="http://schemas.microsoft.com/office/powerpoint/2010/main" val="251549474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9B12-3721-4081-9B8C-DA41C38C1980}"/>
              </a:ext>
            </a:extLst>
          </p:cNvPr>
          <p:cNvSpPr>
            <a:spLocks noGrp="1"/>
          </p:cNvSpPr>
          <p:nvPr>
            <p:ph type="title"/>
          </p:nvPr>
        </p:nvSpPr>
        <p:spPr/>
        <p:txBody>
          <a:bodyPr/>
          <a:lstStyle/>
          <a:p>
            <a:r>
              <a:rPr lang="en-US" dirty="0"/>
              <a:t>Creating a virtual environments </a:t>
            </a:r>
          </a:p>
        </p:txBody>
      </p:sp>
      <p:sp>
        <p:nvSpPr>
          <p:cNvPr id="4" name="Text Placeholder 3">
            <a:extLst>
              <a:ext uri="{FF2B5EF4-FFF2-40B4-BE49-F238E27FC236}">
                <a16:creationId xmlns:a16="http://schemas.microsoft.com/office/drawing/2014/main" id="{F3A1E6DD-6034-401F-8E93-0BF02C37A47A}"/>
              </a:ext>
            </a:extLst>
          </p:cNvPr>
          <p:cNvSpPr>
            <a:spLocks noGrp="1"/>
          </p:cNvSpPr>
          <p:nvPr>
            <p:ph type="body" sz="quarter" idx="10"/>
          </p:nvPr>
        </p:nvSpPr>
        <p:spPr>
          <a:xfrm>
            <a:off x="365760" y="1371600"/>
            <a:ext cx="11704320" cy="4268861"/>
          </a:xfrm>
        </p:spPr>
        <p:txBody>
          <a:bodyPr/>
          <a:lstStyle/>
          <a:p>
            <a:r>
              <a:rPr lang="en-US" dirty="0">
                <a:solidFill>
                  <a:schemeClr val="tx2">
                    <a:lumMod val="75000"/>
                  </a:schemeClr>
                </a:solidFill>
              </a:rPr>
              <a:t># Install virtual environment</a:t>
            </a:r>
          </a:p>
          <a:p>
            <a:r>
              <a:rPr lang="en-US" dirty="0"/>
              <a:t>pip install </a:t>
            </a:r>
            <a:r>
              <a:rPr lang="en-US" dirty="0" err="1"/>
              <a:t>virtualenv</a:t>
            </a:r>
            <a:endParaRPr lang="en-US" dirty="0"/>
          </a:p>
          <a:p>
            <a:endParaRPr lang="en-US" dirty="0"/>
          </a:p>
          <a:p>
            <a:r>
              <a:rPr lang="en-US" dirty="0">
                <a:solidFill>
                  <a:schemeClr val="tx2">
                    <a:lumMod val="75000"/>
                  </a:schemeClr>
                </a:solidFill>
              </a:rPr>
              <a:t># Windows systems</a:t>
            </a:r>
          </a:p>
          <a:p>
            <a:r>
              <a:rPr lang="en-US" dirty="0"/>
              <a:t>python –m </a:t>
            </a:r>
            <a:r>
              <a:rPr lang="en-US" dirty="0" err="1"/>
              <a:t>venv</a:t>
            </a:r>
            <a:r>
              <a:rPr lang="en-US" dirty="0"/>
              <a:t> &lt;</a:t>
            </a:r>
            <a:r>
              <a:rPr lang="en-US" dirty="0" err="1"/>
              <a:t>folder_name</a:t>
            </a:r>
            <a:r>
              <a:rPr lang="en-US" dirty="0"/>
              <a:t>&gt;</a:t>
            </a:r>
          </a:p>
          <a:p>
            <a:endParaRPr lang="en-US" dirty="0"/>
          </a:p>
          <a:p>
            <a:r>
              <a:rPr lang="en-US" dirty="0">
                <a:solidFill>
                  <a:schemeClr val="tx2">
                    <a:lumMod val="75000"/>
                  </a:schemeClr>
                </a:solidFill>
              </a:rPr>
              <a:t># OSX/Linux (bash)</a:t>
            </a:r>
          </a:p>
          <a:p>
            <a:r>
              <a:rPr lang="en-US" dirty="0" err="1"/>
              <a:t>virtualenv</a:t>
            </a:r>
            <a:r>
              <a:rPr lang="en-US" dirty="0"/>
              <a:t> &lt;</a:t>
            </a:r>
            <a:r>
              <a:rPr lang="en-US" dirty="0" err="1"/>
              <a:t>folder_name</a:t>
            </a:r>
            <a:r>
              <a:rPr lang="en-US" dirty="0"/>
              <a:t>&gt;</a:t>
            </a:r>
          </a:p>
        </p:txBody>
      </p:sp>
    </p:spTree>
    <p:extLst>
      <p:ext uri="{BB962C8B-B14F-4D97-AF65-F5344CB8AC3E}">
        <p14:creationId xmlns:p14="http://schemas.microsoft.com/office/powerpoint/2010/main" val="17329739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8282-C543-4AEC-BB30-283712679C8D}"/>
              </a:ext>
            </a:extLst>
          </p:cNvPr>
          <p:cNvSpPr>
            <a:spLocks noGrp="1"/>
          </p:cNvSpPr>
          <p:nvPr>
            <p:ph type="title"/>
          </p:nvPr>
        </p:nvSpPr>
        <p:spPr/>
        <p:txBody>
          <a:bodyPr/>
          <a:lstStyle/>
          <a:p>
            <a:r>
              <a:rPr lang="en-US" dirty="0"/>
              <a:t>Using virtual environments</a:t>
            </a:r>
          </a:p>
        </p:txBody>
      </p:sp>
      <p:sp>
        <p:nvSpPr>
          <p:cNvPr id="3" name="Text Placeholder 2">
            <a:extLst>
              <a:ext uri="{FF2B5EF4-FFF2-40B4-BE49-F238E27FC236}">
                <a16:creationId xmlns:a16="http://schemas.microsoft.com/office/drawing/2014/main" id="{D7528617-78B9-44E4-9728-8FCA8A170EB8}"/>
              </a:ext>
            </a:extLst>
          </p:cNvPr>
          <p:cNvSpPr>
            <a:spLocks noGrp="1"/>
          </p:cNvSpPr>
          <p:nvPr>
            <p:ph type="body" sz="quarter" idx="10"/>
          </p:nvPr>
        </p:nvSpPr>
        <p:spPr>
          <a:xfrm>
            <a:off x="365760" y="1371600"/>
            <a:ext cx="11704320" cy="5309146"/>
          </a:xfrm>
        </p:spPr>
        <p:txBody>
          <a:bodyPr/>
          <a:lstStyle/>
          <a:p>
            <a:r>
              <a:rPr lang="en-US" dirty="0">
                <a:solidFill>
                  <a:schemeClr val="tx2">
                    <a:lumMod val="75000"/>
                  </a:schemeClr>
                </a:solidFill>
              </a:rPr>
              <a:t># Windows systems</a:t>
            </a:r>
          </a:p>
          <a:p>
            <a:r>
              <a:rPr lang="en-US" dirty="0">
                <a:solidFill>
                  <a:schemeClr val="tx2">
                    <a:lumMod val="75000"/>
                  </a:schemeClr>
                </a:solidFill>
              </a:rPr>
              <a:t># cmd.exe</a:t>
            </a:r>
          </a:p>
          <a:p>
            <a:r>
              <a:rPr lang="en-US" dirty="0"/>
              <a:t>&lt;</a:t>
            </a:r>
            <a:r>
              <a:rPr lang="en-US" dirty="0" err="1"/>
              <a:t>folder_name</a:t>
            </a:r>
            <a:r>
              <a:rPr lang="en-US" dirty="0"/>
              <a:t>&gt;\Scripts\Activate.bat</a:t>
            </a:r>
          </a:p>
          <a:p>
            <a:r>
              <a:rPr lang="en-US" dirty="0">
                <a:solidFill>
                  <a:schemeClr val="tx2">
                    <a:lumMod val="75000"/>
                  </a:schemeClr>
                </a:solidFill>
              </a:rPr>
              <a:t># </a:t>
            </a:r>
            <a:r>
              <a:rPr lang="en-US" dirty="0" err="1">
                <a:solidFill>
                  <a:schemeClr val="tx2">
                    <a:lumMod val="75000"/>
                  </a:schemeClr>
                </a:solidFill>
              </a:rPr>
              <a:t>Powershell</a:t>
            </a:r>
            <a:endParaRPr lang="en-US" dirty="0">
              <a:solidFill>
                <a:schemeClr val="tx2">
                  <a:lumMod val="75000"/>
                </a:schemeClr>
              </a:solidFill>
            </a:endParaRPr>
          </a:p>
          <a:p>
            <a:r>
              <a:rPr lang="en-US" dirty="0"/>
              <a:t>&lt;</a:t>
            </a:r>
            <a:r>
              <a:rPr lang="en-US" dirty="0" err="1"/>
              <a:t>folder_name</a:t>
            </a:r>
            <a:r>
              <a:rPr lang="en-US" dirty="0"/>
              <a:t>&gt;\Scripts\Activate.ps1</a:t>
            </a:r>
          </a:p>
          <a:p>
            <a:r>
              <a:rPr lang="en-US" dirty="0">
                <a:solidFill>
                  <a:schemeClr val="tx2">
                    <a:lumMod val="75000"/>
                  </a:schemeClr>
                </a:solidFill>
              </a:rPr>
              <a:t># bash shell</a:t>
            </a:r>
          </a:p>
          <a:p>
            <a:r>
              <a:rPr lang="en-US" dirty="0"/>
              <a:t>. ./&lt;</a:t>
            </a:r>
            <a:r>
              <a:rPr lang="en-US" dirty="0" err="1"/>
              <a:t>folder_name</a:t>
            </a:r>
            <a:r>
              <a:rPr lang="en-US" dirty="0"/>
              <a:t>&gt;/Scripts/activate</a:t>
            </a:r>
          </a:p>
          <a:p>
            <a:endParaRPr lang="en-US" dirty="0"/>
          </a:p>
          <a:p>
            <a:r>
              <a:rPr lang="en-US" dirty="0">
                <a:solidFill>
                  <a:schemeClr val="tx2">
                    <a:lumMod val="75000"/>
                  </a:schemeClr>
                </a:solidFill>
              </a:rPr>
              <a:t># OSX/Linux (bash)</a:t>
            </a:r>
          </a:p>
          <a:p>
            <a:r>
              <a:rPr lang="en-US" dirty="0"/>
              <a:t>&lt;</a:t>
            </a:r>
            <a:r>
              <a:rPr lang="en-US" dirty="0" err="1"/>
              <a:t>folder_name</a:t>
            </a:r>
            <a:r>
              <a:rPr lang="en-US" dirty="0"/>
              <a:t>&gt;/bin/activate</a:t>
            </a:r>
          </a:p>
        </p:txBody>
      </p:sp>
    </p:spTree>
    <p:extLst>
      <p:ext uri="{BB962C8B-B14F-4D97-AF65-F5344CB8AC3E}">
        <p14:creationId xmlns:p14="http://schemas.microsoft.com/office/powerpoint/2010/main" val="66648898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0.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4.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5.xml><?xml version="1.0" encoding="utf-8"?>
<ds:datastoreItem xmlns:ds="http://schemas.openxmlformats.org/officeDocument/2006/customXml" ds:itemID="{F990F116-B58F-4255-B05B-DA3808E0E5C6}">
  <ds:schemaRefs>
    <ds:schemaRef ds:uri="http://purl.org/dc/dcmitype/"/>
    <ds:schemaRef ds:uri="http://schemas.microsoft.com/office/infopath/2007/PartnerControls"/>
    <ds:schemaRef ds:uri="83cd2334-221a-48c3-9034-bfd1542dfe28"/>
    <ds:schemaRef ds:uri="http://purl.org/dc/elements/1.1/"/>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16.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7.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8.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9.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1.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2.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6.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7.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8.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9.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0.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1.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2.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5.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6.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7.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2162</TotalTime>
  <Words>308</Words>
  <Application>Microsoft Office PowerPoint</Application>
  <PresentationFormat>Custom</PresentationFormat>
  <Paragraphs>85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Consolas</vt:lpstr>
      <vt:lpstr>Segoe UI</vt:lpstr>
      <vt:lpstr>Segoe UI Light</vt:lpstr>
      <vt:lpstr>Wingdings</vt:lpstr>
      <vt:lpstr>WHITE TEMPLATE</vt:lpstr>
      <vt:lpstr>Modules and packages</vt:lpstr>
      <vt:lpstr>Modules</vt:lpstr>
      <vt:lpstr>Creating a module</vt:lpstr>
      <vt:lpstr>Importing a module</vt:lpstr>
      <vt:lpstr>Packages</vt:lpstr>
      <vt:lpstr>Installing packages</vt:lpstr>
      <vt:lpstr>Virtual environments</vt:lpstr>
      <vt:lpstr>Creating a virtual environments </vt:lpstr>
      <vt:lpstr>Using virtual environments</vt:lpstr>
      <vt:lpstr>Installing packages in a virtual environment</vt:lpstr>
      <vt:lpstr>Importing packages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209</cp:revision>
  <dcterms:created xsi:type="dcterms:W3CDTF">2015-06-04T21:40:17Z</dcterms:created>
  <dcterms:modified xsi:type="dcterms:W3CDTF">2019-06-10T00:18:41Z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chrhar@microsoft.com</vt:lpwstr>
  </property>
  <property fmtid="{D5CDD505-2E9C-101B-9397-08002B2CF9AE}" pid="14" name="MSIP_Label_f42aa342-8706-4288-bd11-ebb85995028c_SetDate">
    <vt:lpwstr>2019-05-29T21:03:52.5281406Z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ActionId">
    <vt:lpwstr>4c9aceaa-06be-449c-aced-9e311b9cdec9</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