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customXml/itemProps46.xml" ContentType="application/vnd.openxmlformats-officedocument.customXmlProperties+xml"/>
  <Override PartName="/customXml/itemProps47.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8"/>
  </p:sldMasterIdLst>
  <p:notesMasterIdLst>
    <p:notesMasterId r:id="rId58"/>
  </p:notesMasterIdLst>
  <p:handoutMasterIdLst>
    <p:handoutMasterId r:id="rId59"/>
  </p:handoutMasterIdLst>
  <p:sldIdLst>
    <p:sldId id="283" r:id="rId49"/>
    <p:sldId id="297" r:id="rId50"/>
    <p:sldId id="301" r:id="rId51"/>
    <p:sldId id="302" r:id="rId52"/>
    <p:sldId id="296" r:id="rId53"/>
    <p:sldId id="298" r:id="rId54"/>
    <p:sldId id="299" r:id="rId55"/>
    <p:sldId id="300" r:id="rId56"/>
    <p:sldId id="257" r:id="rId57"/>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297"/>
            <p14:sldId id="301"/>
            <p14:sldId id="302"/>
            <p14:sldId id="296"/>
            <p14:sldId id="298"/>
            <p14:sldId id="299"/>
            <p14:sldId id="300"/>
            <p14:sldId id="2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Christopher Harrison" initials="CH" lastIdx="3" clrIdx="4">
    <p:extLst>
      <p:ext uri="{19B8F6BF-5375-455C-9EA6-DF929625EA0E}">
        <p15:presenceInfo xmlns:p15="http://schemas.microsoft.com/office/powerpoint/2012/main" userId="3a6027744156af9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C6"/>
    <a:srgbClr val="DC3C00"/>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02" autoAdjust="0"/>
    <p:restoredTop sz="95742" autoAdjust="0"/>
  </p:normalViewPr>
  <p:slideViewPr>
    <p:cSldViewPr>
      <p:cViewPr varScale="1">
        <p:scale>
          <a:sx n="61" d="100"/>
          <a:sy n="61" d="100"/>
        </p:scale>
        <p:origin x="756" y="28"/>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customXml" Target="../customXml/item39.xml"/><Relationship Id="rId21" Type="http://schemas.openxmlformats.org/officeDocument/2006/relationships/customXml" Target="../customXml/item21.xml"/><Relationship Id="rId34" Type="http://schemas.openxmlformats.org/officeDocument/2006/relationships/customXml" Target="../customXml/item34.xml"/><Relationship Id="rId42" Type="http://schemas.openxmlformats.org/officeDocument/2006/relationships/customXml" Target="../customXml/item42.xml"/><Relationship Id="rId47" Type="http://schemas.openxmlformats.org/officeDocument/2006/relationships/customXml" Target="../customXml/item47.xml"/><Relationship Id="rId50" Type="http://schemas.openxmlformats.org/officeDocument/2006/relationships/slide" Target="slides/slide2.xml"/><Relationship Id="rId55" Type="http://schemas.openxmlformats.org/officeDocument/2006/relationships/slide" Target="slides/slide7.xml"/><Relationship Id="rId63" Type="http://schemas.openxmlformats.org/officeDocument/2006/relationships/theme" Target="theme/theme1.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0" Type="http://schemas.openxmlformats.org/officeDocument/2006/relationships/customXml" Target="../customXml/item20.xml"/><Relationship Id="rId29" Type="http://schemas.openxmlformats.org/officeDocument/2006/relationships/customXml" Target="../customXml/item29.xml"/><Relationship Id="rId41" Type="http://schemas.openxmlformats.org/officeDocument/2006/relationships/customXml" Target="../customXml/item41.xml"/><Relationship Id="rId54" Type="http://schemas.openxmlformats.org/officeDocument/2006/relationships/slide" Target="slides/slide6.xml"/><Relationship Id="rId62"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customXml" Target="../customXml/item37.xml"/><Relationship Id="rId40" Type="http://schemas.openxmlformats.org/officeDocument/2006/relationships/customXml" Target="../customXml/item40.xml"/><Relationship Id="rId45" Type="http://schemas.openxmlformats.org/officeDocument/2006/relationships/customXml" Target="../customXml/item45.xml"/><Relationship Id="rId53" Type="http://schemas.openxmlformats.org/officeDocument/2006/relationships/slide" Target="slides/slide5.xml"/><Relationship Id="rId58" Type="http://schemas.openxmlformats.org/officeDocument/2006/relationships/notesMaster" Target="notesMasters/notesMaster1.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slide" Target="slides/slide1.xml"/><Relationship Id="rId57" Type="http://schemas.openxmlformats.org/officeDocument/2006/relationships/slide" Target="slides/slide9.xml"/><Relationship Id="rId61" Type="http://schemas.openxmlformats.org/officeDocument/2006/relationships/presProps" Target="presProps.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customXml" Target="../customXml/item44.xml"/><Relationship Id="rId52" Type="http://schemas.openxmlformats.org/officeDocument/2006/relationships/slide" Target="slides/slide4.xml"/><Relationship Id="rId60"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customXml" Target="../customXml/item43.xml"/><Relationship Id="rId48" Type="http://schemas.openxmlformats.org/officeDocument/2006/relationships/slideMaster" Target="slideMasters/slideMaster1.xml"/><Relationship Id="rId56" Type="http://schemas.openxmlformats.org/officeDocument/2006/relationships/slide" Target="slides/slide8.xml"/><Relationship Id="rId64" Type="http://schemas.openxmlformats.org/officeDocument/2006/relationships/tableStyles" Target="tableStyles.xml"/><Relationship Id="rId8" Type="http://schemas.openxmlformats.org/officeDocument/2006/relationships/customXml" Target="../customXml/item8.xml"/><Relationship Id="rId51"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customXml" Target="../customXml/item38.xml"/><Relationship Id="rId46" Type="http://schemas.openxmlformats.org/officeDocument/2006/relationships/customXml" Target="../customXml/item46.xml"/><Relationship Id="rId5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1/29/2020 11:17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1/29/2020 11:17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customXml" Target="../../customXml/item24.xml"/><Relationship Id="rId7" Type="http://schemas.openxmlformats.org/officeDocument/2006/relationships/image" Target="../media/image1.png"/><Relationship Id="rId2" Type="http://schemas.openxmlformats.org/officeDocument/2006/relationships/customXml" Target="../../customXml/item27.xml"/><Relationship Id="rId1" Type="http://schemas.openxmlformats.org/officeDocument/2006/relationships/customXml" Target="../../customXml/item41.xml"/><Relationship Id="rId6" Type="http://schemas.openxmlformats.org/officeDocument/2006/relationships/slideMaster" Target="../slideMasters/slideMaster1.xml"/><Relationship Id="rId5" Type="http://schemas.openxmlformats.org/officeDocument/2006/relationships/customXml" Target="../../customXml/item32.xml"/><Relationship Id="rId4" Type="http://schemas.openxmlformats.org/officeDocument/2006/relationships/customXml" Target="../../customXml/item13.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37.xml"/><Relationship Id="rId7" Type="http://schemas.openxmlformats.org/officeDocument/2006/relationships/image" Target="../media/image1.png"/><Relationship Id="rId2" Type="http://schemas.openxmlformats.org/officeDocument/2006/relationships/customXml" Target="../../customXml/item14.xml"/><Relationship Id="rId1" Type="http://schemas.openxmlformats.org/officeDocument/2006/relationships/customXml" Target="../../customXml/item9.xml"/><Relationship Id="rId6" Type="http://schemas.openxmlformats.org/officeDocument/2006/relationships/slideMaster" Target="../slideMasters/slideMaster1.xml"/><Relationship Id="rId5" Type="http://schemas.openxmlformats.org/officeDocument/2006/relationships/customXml" Target="../../customXml/item40.xml"/><Relationship Id="rId4" Type="http://schemas.openxmlformats.org/officeDocument/2006/relationships/customXml" Target="../../customXml/item26.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43.xml"/><Relationship Id="rId7" Type="http://schemas.openxmlformats.org/officeDocument/2006/relationships/image" Target="../media/image2.png"/><Relationship Id="rId2" Type="http://schemas.openxmlformats.org/officeDocument/2006/relationships/customXml" Target="../../customXml/item42.xml"/><Relationship Id="rId1" Type="http://schemas.openxmlformats.org/officeDocument/2006/relationships/customXml" Target="../../customXml/item18.xml"/><Relationship Id="rId6" Type="http://schemas.openxmlformats.org/officeDocument/2006/relationships/slideMaster" Target="../slideMasters/slideMaster1.xml"/><Relationship Id="rId5" Type="http://schemas.openxmlformats.org/officeDocument/2006/relationships/customXml" Target="../../customXml/item38.xml"/><Relationship Id="rId4" Type="http://schemas.openxmlformats.org/officeDocument/2006/relationships/customXml" Target="../../customXml/item1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9" Type="http://schemas.openxmlformats.org/officeDocument/2006/relationships/tags" Target="../tags/tag14.xml"/><Relationship Id="rId21" Type="http://schemas.openxmlformats.org/officeDocument/2006/relationships/slideLayout" Target="../slideLayouts/slideLayout21.xml"/><Relationship Id="rId34" Type="http://schemas.openxmlformats.org/officeDocument/2006/relationships/tags" Target="../tags/tag9.xml"/><Relationship Id="rId42" Type="http://schemas.openxmlformats.org/officeDocument/2006/relationships/tags" Target="../tags/tag17.xml"/><Relationship Id="rId47" Type="http://schemas.openxmlformats.org/officeDocument/2006/relationships/tags" Target="../tags/tag22.xml"/><Relationship Id="rId50" Type="http://schemas.openxmlformats.org/officeDocument/2006/relationships/tags" Target="../tags/tag25.xml"/><Relationship Id="rId55" Type="http://schemas.openxmlformats.org/officeDocument/2006/relationships/tags" Target="../tags/tag30.xml"/><Relationship Id="rId63" Type="http://schemas.openxmlformats.org/officeDocument/2006/relationships/tags" Target="../tags/tag38.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ags" Target="../tags/tag4.xml"/><Relationship Id="rId41" Type="http://schemas.openxmlformats.org/officeDocument/2006/relationships/tags" Target="../tags/tag16.xml"/><Relationship Id="rId54" Type="http://schemas.openxmlformats.org/officeDocument/2006/relationships/tags" Target="../tags/tag29.xml"/><Relationship Id="rId62" Type="http://schemas.openxmlformats.org/officeDocument/2006/relationships/tags" Target="../tags/tag37.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7.xml"/><Relationship Id="rId37" Type="http://schemas.openxmlformats.org/officeDocument/2006/relationships/tags" Target="../tags/tag12.xml"/><Relationship Id="rId40" Type="http://schemas.openxmlformats.org/officeDocument/2006/relationships/tags" Target="../tags/tag15.xml"/><Relationship Id="rId45" Type="http://schemas.openxmlformats.org/officeDocument/2006/relationships/tags" Target="../tags/tag20.xml"/><Relationship Id="rId53" Type="http://schemas.openxmlformats.org/officeDocument/2006/relationships/tags" Target="../tags/tag28.xml"/><Relationship Id="rId58" Type="http://schemas.openxmlformats.org/officeDocument/2006/relationships/tags" Target="../tags/tag3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3.xml"/><Relationship Id="rId36" Type="http://schemas.openxmlformats.org/officeDocument/2006/relationships/tags" Target="../tags/tag11.xml"/><Relationship Id="rId49" Type="http://schemas.openxmlformats.org/officeDocument/2006/relationships/tags" Target="../tags/tag24.xml"/><Relationship Id="rId57" Type="http://schemas.openxmlformats.org/officeDocument/2006/relationships/tags" Target="../tags/tag32.xml"/><Relationship Id="rId61" Type="http://schemas.openxmlformats.org/officeDocument/2006/relationships/tags" Target="../tags/tag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6.xml"/><Relationship Id="rId44" Type="http://schemas.openxmlformats.org/officeDocument/2006/relationships/tags" Target="../tags/tag19.xml"/><Relationship Id="rId52" Type="http://schemas.openxmlformats.org/officeDocument/2006/relationships/tags" Target="../tags/tag27.xml"/><Relationship Id="rId60" Type="http://schemas.openxmlformats.org/officeDocument/2006/relationships/tags" Target="../tags/tag3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2.xml"/><Relationship Id="rId30" Type="http://schemas.openxmlformats.org/officeDocument/2006/relationships/tags" Target="../tags/tag5.xml"/><Relationship Id="rId35" Type="http://schemas.openxmlformats.org/officeDocument/2006/relationships/tags" Target="../tags/tag10.xml"/><Relationship Id="rId43" Type="http://schemas.openxmlformats.org/officeDocument/2006/relationships/tags" Target="../tags/tag18.xml"/><Relationship Id="rId48" Type="http://schemas.openxmlformats.org/officeDocument/2006/relationships/tags" Target="../tags/tag23.xml"/><Relationship Id="rId56" Type="http://schemas.openxmlformats.org/officeDocument/2006/relationships/tags" Target="../tags/tag31.xml"/><Relationship Id="rId64" Type="http://schemas.openxmlformats.org/officeDocument/2006/relationships/tags" Target="../tags/tag39.xml"/><Relationship Id="rId8" Type="http://schemas.openxmlformats.org/officeDocument/2006/relationships/slideLayout" Target="../slideLayouts/slideLayout8.xml"/><Relationship Id="rId51" Type="http://schemas.openxmlformats.org/officeDocument/2006/relationships/tags" Target="../tags/tag26.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33" Type="http://schemas.openxmlformats.org/officeDocument/2006/relationships/tags" Target="../tags/tag8.xml"/><Relationship Id="rId38" Type="http://schemas.openxmlformats.org/officeDocument/2006/relationships/tags" Target="../tags/tag13.xml"/><Relationship Id="rId46" Type="http://schemas.openxmlformats.org/officeDocument/2006/relationships/tags" Target="../tags/tag21.xml"/><Relationship Id="rId59" Type="http://schemas.openxmlformats.org/officeDocument/2006/relationships/tags" Target="../tags/tag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6"/>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27"/>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28"/>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29"/>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0"/>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1"/>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2"/>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3"/>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4"/>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5"/>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6"/>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37"/>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38"/>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39"/>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0"/>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1"/>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2"/>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3"/>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4"/>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5"/>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6"/>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47"/>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48"/>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49"/>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0"/>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1"/>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2"/>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3"/>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4"/>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5"/>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6"/>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57"/>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58"/>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59"/>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0"/>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1"/>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2"/>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3"/>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4"/>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197" r:id="rId4"/>
    <p:sldLayoutId id="2147484087" r:id="rId5"/>
    <p:sldLayoutId id="2147484098" r:id="rId6"/>
    <p:sldLayoutId id="2147484086" r:id="rId7"/>
    <p:sldLayoutId id="2147484099" r:id="rId8"/>
    <p:sldLayoutId id="2147484106" r:id="rId9"/>
    <p:sldLayoutId id="2147484092" r:id="rId10"/>
    <p:sldLayoutId id="2147484196" r:id="rId11"/>
    <p:sldLayoutId id="2147484201" r:id="rId12"/>
    <p:sldLayoutId id="2147484198" r:id="rId13"/>
    <p:sldLayoutId id="2147484202" r:id="rId14"/>
    <p:sldLayoutId id="2147484199" r:id="rId15"/>
    <p:sldLayoutId id="2147484200" r:id="rId16"/>
    <p:sldLayoutId id="2147484130" r:id="rId17"/>
    <p:sldLayoutId id="2147484205" r:id="rId18"/>
    <p:sldLayoutId id="2147484206" r:id="rId19"/>
    <p:sldLayoutId id="2147484093" r:id="rId20"/>
    <p:sldLayoutId id="2147484127" r:id="rId21"/>
    <p:sldLayoutId id="2147484094" r:id="rId22"/>
    <p:sldLayoutId id="2147484195" r:id="rId23"/>
    <p:sldLayoutId id="2147484096" r:id="rId24"/>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hyperlink" Target="https://jupyter.org/"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markdownguide.org/"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dirty="0" err="1">
                <a:solidFill>
                  <a:schemeClr val="bg1"/>
                </a:solidFill>
              </a:rPr>
              <a:t>Jupyter</a:t>
            </a:r>
            <a:r>
              <a:rPr lang="en-US" dirty="0">
                <a:solidFill>
                  <a:schemeClr val="bg1"/>
                </a:solidFill>
              </a:rPr>
              <a:t> Notebooks</a:t>
            </a: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05156F-8E7C-4848-A9CA-38D2AD3B7007}"/>
              </a:ext>
            </a:extLst>
          </p:cNvPr>
          <p:cNvSpPr>
            <a:spLocks noGrp="1"/>
          </p:cNvSpPr>
          <p:nvPr>
            <p:ph type="title"/>
          </p:nvPr>
        </p:nvSpPr>
        <p:spPr/>
        <p:txBody>
          <a:bodyPr/>
          <a:lstStyle/>
          <a:p>
            <a:r>
              <a:rPr lang="en-CA" dirty="0"/>
              <a:t>What are </a:t>
            </a:r>
            <a:r>
              <a:rPr lang="en-CA" dirty="0" err="1"/>
              <a:t>Jupyter</a:t>
            </a:r>
            <a:r>
              <a:rPr lang="en-CA" dirty="0"/>
              <a:t> notebooks</a:t>
            </a:r>
          </a:p>
        </p:txBody>
      </p:sp>
      <p:sp>
        <p:nvSpPr>
          <p:cNvPr id="5" name="Text Placeholder 4">
            <a:extLst>
              <a:ext uri="{FF2B5EF4-FFF2-40B4-BE49-F238E27FC236}">
                <a16:creationId xmlns:a16="http://schemas.microsoft.com/office/drawing/2014/main" id="{F6660934-79F1-4CAE-91F6-6F5644276CE4}"/>
              </a:ext>
            </a:extLst>
          </p:cNvPr>
          <p:cNvSpPr>
            <a:spLocks noGrp="1"/>
          </p:cNvSpPr>
          <p:nvPr>
            <p:ph type="body" sz="quarter" idx="10"/>
          </p:nvPr>
        </p:nvSpPr>
        <p:spPr>
          <a:xfrm>
            <a:off x="365760" y="1371600"/>
            <a:ext cx="11704320" cy="2431435"/>
          </a:xfrm>
        </p:spPr>
        <p:txBody>
          <a:bodyPr/>
          <a:lstStyle/>
          <a:p>
            <a:r>
              <a:rPr lang="en-CA" dirty="0"/>
              <a:t>Open source software</a:t>
            </a:r>
          </a:p>
          <a:p>
            <a:r>
              <a:rPr lang="en-CA" dirty="0"/>
              <a:t>Interactive development environment</a:t>
            </a:r>
          </a:p>
          <a:p>
            <a:r>
              <a:rPr lang="en-CA" dirty="0"/>
              <a:t>Run inside </a:t>
            </a:r>
            <a:r>
              <a:rPr lang="en-CA" dirty="0" err="1"/>
              <a:t>JupyterLab</a:t>
            </a:r>
            <a:r>
              <a:rPr lang="en-CA" dirty="0"/>
              <a:t> on your laptop or in the cloud</a:t>
            </a:r>
          </a:p>
          <a:p>
            <a:endParaRPr lang="en-CA" dirty="0"/>
          </a:p>
          <a:p>
            <a:r>
              <a:rPr lang="en-CA" dirty="0"/>
              <a:t>Download </a:t>
            </a:r>
            <a:r>
              <a:rPr lang="en-CA" dirty="0" err="1"/>
              <a:t>JupyterLab</a:t>
            </a:r>
            <a:r>
              <a:rPr lang="en-CA" dirty="0"/>
              <a:t> from </a:t>
            </a:r>
            <a:r>
              <a:rPr lang="en-CA" dirty="0">
                <a:hlinkClick r:id="rId2"/>
              </a:rPr>
              <a:t>jupyter.org</a:t>
            </a:r>
            <a:endParaRPr lang="en-CA" dirty="0"/>
          </a:p>
        </p:txBody>
      </p:sp>
    </p:spTree>
    <p:extLst>
      <p:ext uri="{BB962C8B-B14F-4D97-AF65-F5344CB8AC3E}">
        <p14:creationId xmlns:p14="http://schemas.microsoft.com/office/powerpoint/2010/main" val="355188623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05156F-8E7C-4848-A9CA-38D2AD3B7007}"/>
              </a:ext>
            </a:extLst>
          </p:cNvPr>
          <p:cNvSpPr>
            <a:spLocks noGrp="1"/>
          </p:cNvSpPr>
          <p:nvPr>
            <p:ph type="title"/>
          </p:nvPr>
        </p:nvSpPr>
        <p:spPr/>
        <p:txBody>
          <a:bodyPr/>
          <a:lstStyle/>
          <a:p>
            <a:r>
              <a:rPr lang="en-CA" dirty="0"/>
              <a:t>Create a notebook to execute your code</a:t>
            </a:r>
          </a:p>
        </p:txBody>
      </p:sp>
      <p:sp>
        <p:nvSpPr>
          <p:cNvPr id="5" name="Text Placeholder 4">
            <a:extLst>
              <a:ext uri="{FF2B5EF4-FFF2-40B4-BE49-F238E27FC236}">
                <a16:creationId xmlns:a16="http://schemas.microsoft.com/office/drawing/2014/main" id="{F6660934-79F1-4CAE-91F6-6F5644276CE4}"/>
              </a:ext>
            </a:extLst>
          </p:cNvPr>
          <p:cNvSpPr>
            <a:spLocks noGrp="1"/>
          </p:cNvSpPr>
          <p:nvPr>
            <p:ph type="body" sz="quarter" idx="10"/>
          </p:nvPr>
        </p:nvSpPr>
        <p:spPr>
          <a:xfrm>
            <a:off x="365760" y="1371600"/>
            <a:ext cx="11704320" cy="1889748"/>
          </a:xfrm>
        </p:spPr>
        <p:txBody>
          <a:bodyPr/>
          <a:lstStyle/>
          <a:p>
            <a:r>
              <a:rPr lang="en-CA" dirty="0"/>
              <a:t>Select </a:t>
            </a:r>
            <a:r>
              <a:rPr lang="en-CA" b="1" dirty="0"/>
              <a:t>New</a:t>
            </a:r>
            <a:r>
              <a:rPr lang="en-CA" dirty="0"/>
              <a:t> | </a:t>
            </a:r>
            <a:r>
              <a:rPr lang="en-CA" b="1" dirty="0"/>
              <a:t>Notebook: Python</a:t>
            </a:r>
            <a:r>
              <a:rPr lang="en-CA" dirty="0"/>
              <a:t> from the upper right hand corner of the toolbar to create a new notebook to execute Python code</a:t>
            </a:r>
          </a:p>
          <a:p>
            <a:endParaRPr lang="en-CA" dirty="0"/>
          </a:p>
          <a:p>
            <a:endParaRPr lang="en-CA" dirty="0"/>
          </a:p>
        </p:txBody>
      </p:sp>
      <p:pic>
        <p:nvPicPr>
          <p:cNvPr id="2" name="Picture 1">
            <a:extLst>
              <a:ext uri="{FF2B5EF4-FFF2-40B4-BE49-F238E27FC236}">
                <a16:creationId xmlns:a16="http://schemas.microsoft.com/office/drawing/2014/main" id="{E904D1C6-3F25-4C3F-8EB6-A94048F95020}"/>
              </a:ext>
            </a:extLst>
          </p:cNvPr>
          <p:cNvPicPr>
            <a:picLocks noChangeAspect="1"/>
          </p:cNvPicPr>
          <p:nvPr/>
        </p:nvPicPr>
        <p:blipFill>
          <a:blip r:embed="rId2"/>
          <a:stretch>
            <a:fillRect/>
          </a:stretch>
        </p:blipFill>
        <p:spPr>
          <a:xfrm>
            <a:off x="2103437" y="2590783"/>
            <a:ext cx="6096000" cy="3941488"/>
          </a:xfrm>
          <a:prstGeom prst="rect">
            <a:avLst/>
          </a:prstGeom>
        </p:spPr>
      </p:pic>
    </p:spTree>
    <p:extLst>
      <p:ext uri="{BB962C8B-B14F-4D97-AF65-F5344CB8AC3E}">
        <p14:creationId xmlns:p14="http://schemas.microsoft.com/office/powerpoint/2010/main" val="241951125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05156F-8E7C-4848-A9CA-38D2AD3B7007}"/>
              </a:ext>
            </a:extLst>
          </p:cNvPr>
          <p:cNvSpPr>
            <a:spLocks noGrp="1"/>
          </p:cNvSpPr>
          <p:nvPr>
            <p:ph type="title"/>
          </p:nvPr>
        </p:nvSpPr>
        <p:spPr/>
        <p:txBody>
          <a:bodyPr/>
          <a:lstStyle/>
          <a:p>
            <a:r>
              <a:rPr lang="en-CA" dirty="0"/>
              <a:t>You can upload existing notebooks</a:t>
            </a:r>
          </a:p>
        </p:txBody>
      </p:sp>
      <p:sp>
        <p:nvSpPr>
          <p:cNvPr id="5" name="Text Placeholder 4">
            <a:extLst>
              <a:ext uri="{FF2B5EF4-FFF2-40B4-BE49-F238E27FC236}">
                <a16:creationId xmlns:a16="http://schemas.microsoft.com/office/drawing/2014/main" id="{F6660934-79F1-4CAE-91F6-6F5644276CE4}"/>
              </a:ext>
            </a:extLst>
          </p:cNvPr>
          <p:cNvSpPr>
            <a:spLocks noGrp="1"/>
          </p:cNvSpPr>
          <p:nvPr>
            <p:ph type="body" sz="quarter" idx="10"/>
          </p:nvPr>
        </p:nvSpPr>
        <p:spPr>
          <a:xfrm>
            <a:off x="365760" y="1371600"/>
            <a:ext cx="11704320" cy="1889748"/>
          </a:xfrm>
        </p:spPr>
        <p:txBody>
          <a:bodyPr/>
          <a:lstStyle/>
          <a:p>
            <a:r>
              <a:rPr lang="en-CA" dirty="0"/>
              <a:t>Select </a:t>
            </a:r>
            <a:r>
              <a:rPr lang="en-CA" b="1" dirty="0"/>
              <a:t>Upload</a:t>
            </a:r>
            <a:r>
              <a:rPr lang="en-CA" dirty="0"/>
              <a:t> from the top right corner of the toolbar to upload an existing notebook </a:t>
            </a:r>
          </a:p>
          <a:p>
            <a:endParaRPr lang="en-CA" dirty="0"/>
          </a:p>
          <a:p>
            <a:endParaRPr lang="en-CA" dirty="0"/>
          </a:p>
        </p:txBody>
      </p:sp>
      <p:pic>
        <p:nvPicPr>
          <p:cNvPr id="3" name="Picture 2">
            <a:extLst>
              <a:ext uri="{FF2B5EF4-FFF2-40B4-BE49-F238E27FC236}">
                <a16:creationId xmlns:a16="http://schemas.microsoft.com/office/drawing/2014/main" id="{08D5320A-A876-40D7-838E-8B661037F05B}"/>
              </a:ext>
            </a:extLst>
          </p:cNvPr>
          <p:cNvPicPr>
            <a:picLocks noChangeAspect="1"/>
          </p:cNvPicPr>
          <p:nvPr/>
        </p:nvPicPr>
        <p:blipFill>
          <a:blip r:embed="rId2"/>
          <a:stretch>
            <a:fillRect/>
          </a:stretch>
        </p:blipFill>
        <p:spPr>
          <a:xfrm>
            <a:off x="2255837" y="2354262"/>
            <a:ext cx="5986003" cy="3787825"/>
          </a:xfrm>
          <a:prstGeom prst="rect">
            <a:avLst/>
          </a:prstGeom>
        </p:spPr>
      </p:pic>
    </p:spTree>
    <p:extLst>
      <p:ext uri="{BB962C8B-B14F-4D97-AF65-F5344CB8AC3E}">
        <p14:creationId xmlns:p14="http://schemas.microsoft.com/office/powerpoint/2010/main" val="32923643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05156F-8E7C-4848-A9CA-38D2AD3B7007}"/>
              </a:ext>
            </a:extLst>
          </p:cNvPr>
          <p:cNvSpPr>
            <a:spLocks noGrp="1"/>
          </p:cNvSpPr>
          <p:nvPr>
            <p:ph type="title"/>
          </p:nvPr>
        </p:nvSpPr>
        <p:spPr/>
        <p:txBody>
          <a:bodyPr/>
          <a:lstStyle/>
          <a:p>
            <a:r>
              <a:rPr lang="en-CA" dirty="0"/>
              <a:t>Each notebook has one or more cells</a:t>
            </a:r>
          </a:p>
        </p:txBody>
      </p:sp>
      <p:sp>
        <p:nvSpPr>
          <p:cNvPr id="5" name="Text Placeholder 4">
            <a:extLst>
              <a:ext uri="{FF2B5EF4-FFF2-40B4-BE49-F238E27FC236}">
                <a16:creationId xmlns:a16="http://schemas.microsoft.com/office/drawing/2014/main" id="{F6660934-79F1-4CAE-91F6-6F5644276CE4}"/>
              </a:ext>
            </a:extLst>
          </p:cNvPr>
          <p:cNvSpPr>
            <a:spLocks noGrp="1"/>
          </p:cNvSpPr>
          <p:nvPr>
            <p:ph type="body" sz="quarter" idx="10"/>
          </p:nvPr>
        </p:nvSpPr>
        <p:spPr>
          <a:xfrm>
            <a:off x="365760" y="1371600"/>
            <a:ext cx="11704320" cy="3360920"/>
          </a:xfrm>
        </p:spPr>
        <p:txBody>
          <a:bodyPr/>
          <a:lstStyle/>
          <a:p>
            <a:r>
              <a:rPr lang="en-CA" dirty="0"/>
              <a:t>Use the toolbar to add and move cells</a:t>
            </a:r>
          </a:p>
          <a:p>
            <a:endParaRPr lang="en-CA" dirty="0"/>
          </a:p>
          <a:p>
            <a:r>
              <a:rPr lang="en-CA" dirty="0"/>
              <a:t>When you add a cell select a cell type</a:t>
            </a:r>
          </a:p>
          <a:p>
            <a:pPr marL="457200" indent="-457200">
              <a:buFont typeface="Arial" panose="020B0604020202020204" pitchFamily="34" charset="0"/>
              <a:buChar char="•"/>
            </a:pPr>
            <a:r>
              <a:rPr lang="en-CA" b="1" dirty="0"/>
              <a:t>Code</a:t>
            </a:r>
            <a:r>
              <a:rPr lang="en-CA" dirty="0"/>
              <a:t> – contain the code to execute</a:t>
            </a:r>
          </a:p>
          <a:p>
            <a:pPr marL="457200" indent="-457200">
              <a:buFont typeface="Arial" panose="020B0604020202020204" pitchFamily="34" charset="0"/>
              <a:buChar char="•"/>
            </a:pPr>
            <a:r>
              <a:rPr lang="en-CA" b="1" dirty="0"/>
              <a:t>Markdown</a:t>
            </a:r>
            <a:r>
              <a:rPr lang="en-CA" dirty="0"/>
              <a:t> – Contains descriptive text formatted using </a:t>
            </a:r>
            <a:r>
              <a:rPr lang="en-CA" dirty="0">
                <a:hlinkClick r:id="rId2"/>
              </a:rPr>
              <a:t>Markdown</a:t>
            </a:r>
            <a:r>
              <a:rPr lang="en-CA" dirty="0"/>
              <a:t> syntax</a:t>
            </a:r>
          </a:p>
          <a:p>
            <a:pPr marL="457200" indent="-457200">
              <a:buFont typeface="Arial" panose="020B0604020202020204" pitchFamily="34" charset="0"/>
              <a:buChar char="•"/>
            </a:pPr>
            <a:r>
              <a:rPr lang="en-CA" b="1" dirty="0"/>
              <a:t>Raw NB Convert </a:t>
            </a:r>
            <a:r>
              <a:rPr lang="en-CA" dirty="0"/>
              <a:t>– is formatted as code but cannot be executed</a:t>
            </a:r>
          </a:p>
          <a:p>
            <a:endParaRPr lang="en-CA" dirty="0"/>
          </a:p>
        </p:txBody>
      </p:sp>
      <p:pic>
        <p:nvPicPr>
          <p:cNvPr id="6" name="Picture 5">
            <a:extLst>
              <a:ext uri="{FF2B5EF4-FFF2-40B4-BE49-F238E27FC236}">
                <a16:creationId xmlns:a16="http://schemas.microsoft.com/office/drawing/2014/main" id="{884EA5AD-1995-41F9-83A7-9BA82BB60580}"/>
              </a:ext>
            </a:extLst>
          </p:cNvPr>
          <p:cNvPicPr>
            <a:picLocks noChangeAspect="1"/>
          </p:cNvPicPr>
          <p:nvPr/>
        </p:nvPicPr>
        <p:blipFill>
          <a:blip r:embed="rId3"/>
          <a:stretch>
            <a:fillRect/>
          </a:stretch>
        </p:blipFill>
        <p:spPr>
          <a:xfrm>
            <a:off x="427037" y="4732520"/>
            <a:ext cx="10957243" cy="712830"/>
          </a:xfrm>
          <a:prstGeom prst="rect">
            <a:avLst/>
          </a:prstGeom>
        </p:spPr>
      </p:pic>
      <p:sp>
        <p:nvSpPr>
          <p:cNvPr id="7" name="Rectangle 6">
            <a:extLst>
              <a:ext uri="{FF2B5EF4-FFF2-40B4-BE49-F238E27FC236}">
                <a16:creationId xmlns:a16="http://schemas.microsoft.com/office/drawing/2014/main" id="{685B01CB-473B-43C4-9A8D-6218554A1C41}"/>
              </a:ext>
            </a:extLst>
          </p:cNvPr>
          <p:cNvSpPr/>
          <p:nvPr/>
        </p:nvSpPr>
        <p:spPr bwMode="auto">
          <a:xfrm>
            <a:off x="1112837" y="4716462"/>
            <a:ext cx="762000" cy="669742"/>
          </a:xfrm>
          <a:prstGeom prst="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Box 7">
            <a:extLst>
              <a:ext uri="{FF2B5EF4-FFF2-40B4-BE49-F238E27FC236}">
                <a16:creationId xmlns:a16="http://schemas.microsoft.com/office/drawing/2014/main" id="{480EFE03-BD96-4E53-B92C-371FD1EC3873}"/>
              </a:ext>
            </a:extLst>
          </p:cNvPr>
          <p:cNvSpPr txBox="1"/>
          <p:nvPr/>
        </p:nvSpPr>
        <p:spPr>
          <a:xfrm>
            <a:off x="503237" y="5419036"/>
            <a:ext cx="2374689" cy="627864"/>
          </a:xfrm>
          <a:prstGeom prst="rect">
            <a:avLst/>
          </a:prstGeom>
          <a:noFill/>
        </p:spPr>
        <p:txBody>
          <a:bodyPr wrap="none" lIns="182880" tIns="146304" rIns="182880" bIns="146304" rtlCol="0">
            <a:spAutoFit/>
          </a:bodyPr>
          <a:lstStyle/>
          <a:p>
            <a:pPr>
              <a:lnSpc>
                <a:spcPct val="90000"/>
              </a:lnSpc>
              <a:spcAft>
                <a:spcPts val="600"/>
              </a:spcAft>
            </a:pPr>
            <a:r>
              <a:rPr lang="en-CA" sz="2400" dirty="0">
                <a:solidFill>
                  <a:srgbClr val="FF0000"/>
                </a:solidFill>
              </a:rPr>
              <a:t>Add cell below</a:t>
            </a:r>
          </a:p>
        </p:txBody>
      </p:sp>
      <p:sp>
        <p:nvSpPr>
          <p:cNvPr id="9" name="Rectangle 8">
            <a:extLst>
              <a:ext uri="{FF2B5EF4-FFF2-40B4-BE49-F238E27FC236}">
                <a16:creationId xmlns:a16="http://schemas.microsoft.com/office/drawing/2014/main" id="{14A4C022-B540-4A14-91D6-465B7D733661}"/>
              </a:ext>
            </a:extLst>
          </p:cNvPr>
          <p:cNvSpPr/>
          <p:nvPr/>
        </p:nvSpPr>
        <p:spPr bwMode="auto">
          <a:xfrm>
            <a:off x="3779837" y="4716462"/>
            <a:ext cx="1295400" cy="669742"/>
          </a:xfrm>
          <a:prstGeom prst="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TextBox 9">
            <a:extLst>
              <a:ext uri="{FF2B5EF4-FFF2-40B4-BE49-F238E27FC236}">
                <a16:creationId xmlns:a16="http://schemas.microsoft.com/office/drawing/2014/main" id="{43B5FBAD-0571-4160-9F07-16AF129AE62C}"/>
              </a:ext>
            </a:extLst>
          </p:cNvPr>
          <p:cNvSpPr txBox="1"/>
          <p:nvPr/>
        </p:nvSpPr>
        <p:spPr>
          <a:xfrm>
            <a:off x="3226267" y="5419036"/>
            <a:ext cx="2991653" cy="627864"/>
          </a:xfrm>
          <a:prstGeom prst="rect">
            <a:avLst/>
          </a:prstGeom>
          <a:noFill/>
        </p:spPr>
        <p:txBody>
          <a:bodyPr wrap="none" lIns="182880" tIns="146304" rIns="182880" bIns="146304" rtlCol="0">
            <a:spAutoFit/>
          </a:bodyPr>
          <a:lstStyle/>
          <a:p>
            <a:pPr>
              <a:lnSpc>
                <a:spcPct val="90000"/>
              </a:lnSpc>
              <a:spcAft>
                <a:spcPts val="600"/>
              </a:spcAft>
            </a:pPr>
            <a:r>
              <a:rPr lang="en-CA" sz="2400" dirty="0">
                <a:solidFill>
                  <a:srgbClr val="FF0000"/>
                </a:solidFill>
              </a:rPr>
              <a:t>Move cell up/down</a:t>
            </a:r>
          </a:p>
        </p:txBody>
      </p:sp>
      <p:sp>
        <p:nvSpPr>
          <p:cNvPr id="11" name="Rectangle 10">
            <a:extLst>
              <a:ext uri="{FF2B5EF4-FFF2-40B4-BE49-F238E27FC236}">
                <a16:creationId xmlns:a16="http://schemas.microsoft.com/office/drawing/2014/main" id="{1A1D62DE-1796-4697-AEC0-330A9F52BD1D}"/>
              </a:ext>
            </a:extLst>
          </p:cNvPr>
          <p:cNvSpPr/>
          <p:nvPr/>
        </p:nvSpPr>
        <p:spPr bwMode="auto">
          <a:xfrm>
            <a:off x="8047037" y="4716462"/>
            <a:ext cx="2362200" cy="711436"/>
          </a:xfrm>
          <a:prstGeom prst="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TextBox 11">
            <a:extLst>
              <a:ext uri="{FF2B5EF4-FFF2-40B4-BE49-F238E27FC236}">
                <a16:creationId xmlns:a16="http://schemas.microsoft.com/office/drawing/2014/main" id="{51A1F49D-D7CE-49D5-BC8F-E55BFEA0E795}"/>
              </a:ext>
            </a:extLst>
          </p:cNvPr>
          <p:cNvSpPr txBox="1"/>
          <p:nvPr/>
        </p:nvSpPr>
        <p:spPr>
          <a:xfrm>
            <a:off x="7914957" y="5419036"/>
            <a:ext cx="2626360" cy="627864"/>
          </a:xfrm>
          <a:prstGeom prst="rect">
            <a:avLst/>
          </a:prstGeom>
          <a:noFill/>
        </p:spPr>
        <p:txBody>
          <a:bodyPr wrap="none" lIns="182880" tIns="146304" rIns="182880" bIns="146304" rtlCol="0">
            <a:spAutoFit/>
          </a:bodyPr>
          <a:lstStyle/>
          <a:p>
            <a:pPr>
              <a:lnSpc>
                <a:spcPct val="90000"/>
              </a:lnSpc>
              <a:spcAft>
                <a:spcPts val="600"/>
              </a:spcAft>
            </a:pPr>
            <a:r>
              <a:rPr lang="en-CA" sz="2400" dirty="0">
                <a:solidFill>
                  <a:srgbClr val="FF0000"/>
                </a:solidFill>
              </a:rPr>
              <a:t>Change cell type</a:t>
            </a:r>
          </a:p>
        </p:txBody>
      </p:sp>
    </p:spTree>
    <p:extLst>
      <p:ext uri="{BB962C8B-B14F-4D97-AF65-F5344CB8AC3E}">
        <p14:creationId xmlns:p14="http://schemas.microsoft.com/office/powerpoint/2010/main" val="24788044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P spid="10" grpId="0"/>
      <p:bldP spid="11" grpId="0" animBg="1"/>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05156F-8E7C-4848-A9CA-38D2AD3B7007}"/>
              </a:ext>
            </a:extLst>
          </p:cNvPr>
          <p:cNvSpPr>
            <a:spLocks noGrp="1"/>
          </p:cNvSpPr>
          <p:nvPr>
            <p:ph type="title"/>
          </p:nvPr>
        </p:nvSpPr>
        <p:spPr/>
        <p:txBody>
          <a:bodyPr/>
          <a:lstStyle/>
          <a:p>
            <a:r>
              <a:rPr lang="en-CA" dirty="0"/>
              <a:t>You can execute your code one cell at a time</a:t>
            </a:r>
          </a:p>
        </p:txBody>
      </p:sp>
      <p:sp>
        <p:nvSpPr>
          <p:cNvPr id="5" name="Text Placeholder 4">
            <a:extLst>
              <a:ext uri="{FF2B5EF4-FFF2-40B4-BE49-F238E27FC236}">
                <a16:creationId xmlns:a16="http://schemas.microsoft.com/office/drawing/2014/main" id="{F6660934-79F1-4CAE-91F6-6F5644276CE4}"/>
              </a:ext>
            </a:extLst>
          </p:cNvPr>
          <p:cNvSpPr>
            <a:spLocks noGrp="1"/>
          </p:cNvSpPr>
          <p:nvPr>
            <p:ph type="body" sz="quarter" idx="10"/>
          </p:nvPr>
        </p:nvSpPr>
        <p:spPr>
          <a:xfrm>
            <a:off x="365760" y="1371600"/>
            <a:ext cx="11704320" cy="3825663"/>
          </a:xfrm>
        </p:spPr>
        <p:txBody>
          <a:bodyPr/>
          <a:lstStyle/>
          <a:p>
            <a:r>
              <a:rPr lang="en-CA" dirty="0"/>
              <a:t>Select </a:t>
            </a:r>
            <a:r>
              <a:rPr lang="en-CA" b="1" dirty="0"/>
              <a:t>Run</a:t>
            </a:r>
            <a:r>
              <a:rPr lang="en-CA" dirty="0"/>
              <a:t> from the toolbar to run the code in the current cell</a:t>
            </a:r>
          </a:p>
          <a:p>
            <a:endParaRPr lang="en-CA" dirty="0"/>
          </a:p>
          <a:p>
            <a:endParaRPr lang="en-CA" dirty="0"/>
          </a:p>
          <a:p>
            <a:endParaRPr lang="en-CA" dirty="0"/>
          </a:p>
          <a:p>
            <a:endParaRPr lang="en-CA" dirty="0"/>
          </a:p>
          <a:p>
            <a:r>
              <a:rPr lang="en-CA" dirty="0"/>
              <a:t>Or you can use keyboard shortcuts</a:t>
            </a:r>
          </a:p>
          <a:p>
            <a:r>
              <a:rPr lang="en-CA" dirty="0"/>
              <a:t>&lt;CTRL&gt;+&lt;ENTER&gt; runs the code in the current cell</a:t>
            </a:r>
          </a:p>
          <a:p>
            <a:r>
              <a:rPr lang="en-CA" dirty="0"/>
              <a:t>&lt;SHIFT&gt;+&lt;ENTER&gt; runs the code in the current cell and moves to the next cell</a:t>
            </a:r>
          </a:p>
        </p:txBody>
      </p:sp>
      <p:pic>
        <p:nvPicPr>
          <p:cNvPr id="6" name="Picture 5">
            <a:extLst>
              <a:ext uri="{FF2B5EF4-FFF2-40B4-BE49-F238E27FC236}">
                <a16:creationId xmlns:a16="http://schemas.microsoft.com/office/drawing/2014/main" id="{884EA5AD-1995-41F9-83A7-9BA82BB60580}"/>
              </a:ext>
            </a:extLst>
          </p:cNvPr>
          <p:cNvPicPr>
            <a:picLocks noChangeAspect="1"/>
          </p:cNvPicPr>
          <p:nvPr/>
        </p:nvPicPr>
        <p:blipFill>
          <a:blip r:embed="rId2"/>
          <a:stretch>
            <a:fillRect/>
          </a:stretch>
        </p:blipFill>
        <p:spPr>
          <a:xfrm>
            <a:off x="388937" y="2254136"/>
            <a:ext cx="10957243" cy="712830"/>
          </a:xfrm>
          <a:prstGeom prst="rect">
            <a:avLst/>
          </a:prstGeom>
        </p:spPr>
      </p:pic>
      <p:sp>
        <p:nvSpPr>
          <p:cNvPr id="9" name="Rectangle 8">
            <a:extLst>
              <a:ext uri="{FF2B5EF4-FFF2-40B4-BE49-F238E27FC236}">
                <a16:creationId xmlns:a16="http://schemas.microsoft.com/office/drawing/2014/main" id="{14A4C022-B540-4A14-91D6-465B7D733661}"/>
              </a:ext>
            </a:extLst>
          </p:cNvPr>
          <p:cNvSpPr/>
          <p:nvPr/>
        </p:nvSpPr>
        <p:spPr bwMode="auto">
          <a:xfrm>
            <a:off x="5075237" y="2243024"/>
            <a:ext cx="1295400" cy="669742"/>
          </a:xfrm>
          <a:prstGeom prst="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TextBox 9">
            <a:extLst>
              <a:ext uri="{FF2B5EF4-FFF2-40B4-BE49-F238E27FC236}">
                <a16:creationId xmlns:a16="http://schemas.microsoft.com/office/drawing/2014/main" id="{43B5FBAD-0571-4160-9F07-16AF129AE62C}"/>
              </a:ext>
            </a:extLst>
          </p:cNvPr>
          <p:cNvSpPr txBox="1"/>
          <p:nvPr/>
        </p:nvSpPr>
        <p:spPr>
          <a:xfrm>
            <a:off x="4488727" y="2945598"/>
            <a:ext cx="3579313" cy="627864"/>
          </a:xfrm>
          <a:prstGeom prst="rect">
            <a:avLst/>
          </a:prstGeom>
          <a:noFill/>
        </p:spPr>
        <p:txBody>
          <a:bodyPr wrap="none" lIns="182880" tIns="146304" rIns="182880" bIns="146304" rtlCol="0">
            <a:spAutoFit/>
          </a:bodyPr>
          <a:lstStyle/>
          <a:p>
            <a:pPr>
              <a:lnSpc>
                <a:spcPct val="90000"/>
              </a:lnSpc>
              <a:spcAft>
                <a:spcPts val="600"/>
              </a:spcAft>
            </a:pPr>
            <a:r>
              <a:rPr lang="en-CA" sz="2400" dirty="0">
                <a:solidFill>
                  <a:srgbClr val="FF0000"/>
                </a:solidFill>
              </a:rPr>
              <a:t>Run code in current cell</a:t>
            </a:r>
          </a:p>
        </p:txBody>
      </p:sp>
    </p:spTree>
    <p:extLst>
      <p:ext uri="{BB962C8B-B14F-4D97-AF65-F5344CB8AC3E}">
        <p14:creationId xmlns:p14="http://schemas.microsoft.com/office/powerpoint/2010/main" val="19917811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05156F-8E7C-4848-A9CA-38D2AD3B7007}"/>
              </a:ext>
            </a:extLst>
          </p:cNvPr>
          <p:cNvSpPr>
            <a:spLocks noGrp="1"/>
          </p:cNvSpPr>
          <p:nvPr>
            <p:ph type="title"/>
          </p:nvPr>
        </p:nvSpPr>
        <p:spPr/>
        <p:txBody>
          <a:bodyPr/>
          <a:lstStyle/>
          <a:p>
            <a:r>
              <a:rPr lang="en-CA" dirty="0"/>
              <a:t>When you run your code the output appears</a:t>
            </a:r>
          </a:p>
        </p:txBody>
      </p:sp>
      <p:sp>
        <p:nvSpPr>
          <p:cNvPr id="5" name="Text Placeholder 4">
            <a:extLst>
              <a:ext uri="{FF2B5EF4-FFF2-40B4-BE49-F238E27FC236}">
                <a16:creationId xmlns:a16="http://schemas.microsoft.com/office/drawing/2014/main" id="{F6660934-79F1-4CAE-91F6-6F5644276CE4}"/>
              </a:ext>
            </a:extLst>
          </p:cNvPr>
          <p:cNvSpPr>
            <a:spLocks noGrp="1"/>
          </p:cNvSpPr>
          <p:nvPr>
            <p:ph type="body" sz="quarter" idx="10"/>
          </p:nvPr>
        </p:nvSpPr>
        <p:spPr>
          <a:xfrm>
            <a:off x="365760" y="1371600"/>
            <a:ext cx="11704320" cy="3748719"/>
          </a:xfrm>
        </p:spPr>
        <p:txBody>
          <a:bodyPr/>
          <a:lstStyle/>
          <a:p>
            <a:r>
              <a:rPr lang="en-CA" dirty="0"/>
              <a:t>Output appears below the code cell</a:t>
            </a:r>
          </a:p>
          <a:p>
            <a:endParaRPr lang="en-CA" dirty="0"/>
          </a:p>
          <a:p>
            <a:endParaRPr lang="en-CA" dirty="0"/>
          </a:p>
          <a:p>
            <a:endParaRPr lang="en-CA" dirty="0"/>
          </a:p>
          <a:p>
            <a:endParaRPr lang="en-CA" dirty="0"/>
          </a:p>
          <a:p>
            <a:endParaRPr lang="en-CA" dirty="0"/>
          </a:p>
          <a:p>
            <a:r>
              <a:rPr lang="en-CA" dirty="0"/>
              <a:t>If the last line of code in a cell is the name of a variable, </a:t>
            </a:r>
            <a:r>
              <a:rPr lang="en-CA" dirty="0" err="1"/>
              <a:t>Jupyter</a:t>
            </a:r>
            <a:r>
              <a:rPr lang="en-CA" dirty="0"/>
              <a:t> will display the contents of the variable</a:t>
            </a:r>
          </a:p>
        </p:txBody>
      </p:sp>
      <p:pic>
        <p:nvPicPr>
          <p:cNvPr id="3" name="Picture 2">
            <a:extLst>
              <a:ext uri="{FF2B5EF4-FFF2-40B4-BE49-F238E27FC236}">
                <a16:creationId xmlns:a16="http://schemas.microsoft.com/office/drawing/2014/main" id="{1A72C3B4-0C26-4816-BCEB-7B91F2F24E1E}"/>
              </a:ext>
            </a:extLst>
          </p:cNvPr>
          <p:cNvPicPr>
            <a:picLocks noChangeAspect="1"/>
          </p:cNvPicPr>
          <p:nvPr/>
        </p:nvPicPr>
        <p:blipFill>
          <a:blip r:embed="rId2"/>
          <a:stretch>
            <a:fillRect/>
          </a:stretch>
        </p:blipFill>
        <p:spPr>
          <a:xfrm>
            <a:off x="427036" y="2050722"/>
            <a:ext cx="11095425" cy="1446539"/>
          </a:xfrm>
          <a:prstGeom prst="rect">
            <a:avLst/>
          </a:prstGeom>
        </p:spPr>
      </p:pic>
      <p:sp>
        <p:nvSpPr>
          <p:cNvPr id="11" name="TextBox 10">
            <a:extLst>
              <a:ext uri="{FF2B5EF4-FFF2-40B4-BE49-F238E27FC236}">
                <a16:creationId xmlns:a16="http://schemas.microsoft.com/office/drawing/2014/main" id="{D4CAF32B-A72B-4A59-BB2D-B1CA36FDCB84}"/>
              </a:ext>
            </a:extLst>
          </p:cNvPr>
          <p:cNvSpPr txBox="1"/>
          <p:nvPr/>
        </p:nvSpPr>
        <p:spPr>
          <a:xfrm>
            <a:off x="3689240" y="2955142"/>
            <a:ext cx="1340752" cy="627864"/>
          </a:xfrm>
          <a:prstGeom prst="rect">
            <a:avLst/>
          </a:prstGeom>
          <a:noFill/>
        </p:spPr>
        <p:txBody>
          <a:bodyPr wrap="none" lIns="182880" tIns="146304" rIns="182880" bIns="146304" rtlCol="0">
            <a:spAutoFit/>
          </a:bodyPr>
          <a:lstStyle/>
          <a:p>
            <a:pPr>
              <a:lnSpc>
                <a:spcPct val="90000"/>
              </a:lnSpc>
              <a:spcAft>
                <a:spcPts val="600"/>
              </a:spcAft>
            </a:pPr>
            <a:r>
              <a:rPr lang="en-CA" sz="2400" dirty="0">
                <a:solidFill>
                  <a:srgbClr val="FF0000"/>
                </a:solidFill>
              </a:rPr>
              <a:t>Output</a:t>
            </a:r>
          </a:p>
        </p:txBody>
      </p:sp>
      <p:sp>
        <p:nvSpPr>
          <p:cNvPr id="12" name="Rectangle 11">
            <a:extLst>
              <a:ext uri="{FF2B5EF4-FFF2-40B4-BE49-F238E27FC236}">
                <a16:creationId xmlns:a16="http://schemas.microsoft.com/office/drawing/2014/main" id="{E490B9A8-BD9E-47CE-9427-EF422BC414D5}"/>
              </a:ext>
            </a:extLst>
          </p:cNvPr>
          <p:cNvSpPr/>
          <p:nvPr/>
        </p:nvSpPr>
        <p:spPr bwMode="auto">
          <a:xfrm>
            <a:off x="1951037" y="2955142"/>
            <a:ext cx="1752600" cy="648777"/>
          </a:xfrm>
          <a:prstGeom prst="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a:extLst>
              <a:ext uri="{FF2B5EF4-FFF2-40B4-BE49-F238E27FC236}">
                <a16:creationId xmlns:a16="http://schemas.microsoft.com/office/drawing/2014/main" id="{A51A43EB-A92D-4416-8775-7FD33E7A9329}"/>
              </a:ext>
            </a:extLst>
          </p:cNvPr>
          <p:cNvPicPr>
            <a:picLocks noChangeAspect="1"/>
          </p:cNvPicPr>
          <p:nvPr/>
        </p:nvPicPr>
        <p:blipFill>
          <a:blip r:embed="rId3"/>
          <a:stretch>
            <a:fillRect/>
          </a:stretch>
        </p:blipFill>
        <p:spPr>
          <a:xfrm>
            <a:off x="489509" y="5230785"/>
            <a:ext cx="11215128" cy="1599920"/>
          </a:xfrm>
          <a:prstGeom prst="rect">
            <a:avLst/>
          </a:prstGeom>
        </p:spPr>
      </p:pic>
      <p:sp>
        <p:nvSpPr>
          <p:cNvPr id="13" name="Rectangle 12">
            <a:extLst>
              <a:ext uri="{FF2B5EF4-FFF2-40B4-BE49-F238E27FC236}">
                <a16:creationId xmlns:a16="http://schemas.microsoft.com/office/drawing/2014/main" id="{B78F21D3-1B84-4A0E-8BC0-1475218AF0B6}"/>
              </a:ext>
            </a:extLst>
          </p:cNvPr>
          <p:cNvSpPr/>
          <p:nvPr/>
        </p:nvSpPr>
        <p:spPr bwMode="auto">
          <a:xfrm>
            <a:off x="2255837" y="6181928"/>
            <a:ext cx="1752600" cy="648777"/>
          </a:xfrm>
          <a:prstGeom prst="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TextBox 13">
            <a:extLst>
              <a:ext uri="{FF2B5EF4-FFF2-40B4-BE49-F238E27FC236}">
                <a16:creationId xmlns:a16="http://schemas.microsoft.com/office/drawing/2014/main" id="{0ABAF064-BC1D-47DE-B19E-2AF3BB5A8D9C}"/>
              </a:ext>
            </a:extLst>
          </p:cNvPr>
          <p:cNvSpPr txBox="1"/>
          <p:nvPr/>
        </p:nvSpPr>
        <p:spPr>
          <a:xfrm>
            <a:off x="4008437" y="6192384"/>
            <a:ext cx="1340752" cy="627864"/>
          </a:xfrm>
          <a:prstGeom prst="rect">
            <a:avLst/>
          </a:prstGeom>
          <a:noFill/>
        </p:spPr>
        <p:txBody>
          <a:bodyPr wrap="none" lIns="182880" tIns="146304" rIns="182880" bIns="146304" rtlCol="0">
            <a:spAutoFit/>
          </a:bodyPr>
          <a:lstStyle/>
          <a:p>
            <a:pPr>
              <a:lnSpc>
                <a:spcPct val="90000"/>
              </a:lnSpc>
              <a:spcAft>
                <a:spcPts val="600"/>
              </a:spcAft>
            </a:pPr>
            <a:r>
              <a:rPr lang="en-CA" sz="2400" dirty="0">
                <a:solidFill>
                  <a:srgbClr val="FF0000"/>
                </a:solidFill>
              </a:rPr>
              <a:t>Output</a:t>
            </a:r>
          </a:p>
        </p:txBody>
      </p:sp>
    </p:spTree>
    <p:extLst>
      <p:ext uri="{BB962C8B-B14F-4D97-AF65-F5344CB8AC3E}">
        <p14:creationId xmlns:p14="http://schemas.microsoft.com/office/powerpoint/2010/main" val="15564641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B96D9C9-6D83-42FE-B04E-C7C55102C81D}"/>
              </a:ext>
            </a:extLst>
          </p:cNvPr>
          <p:cNvPicPr>
            <a:picLocks noChangeAspect="1"/>
          </p:cNvPicPr>
          <p:nvPr/>
        </p:nvPicPr>
        <p:blipFill>
          <a:blip r:embed="rId2"/>
          <a:stretch>
            <a:fillRect/>
          </a:stretch>
        </p:blipFill>
        <p:spPr>
          <a:xfrm>
            <a:off x="437987" y="2201862"/>
            <a:ext cx="11266650" cy="2065552"/>
          </a:xfrm>
          <a:prstGeom prst="rect">
            <a:avLst/>
          </a:prstGeom>
        </p:spPr>
      </p:pic>
      <p:sp>
        <p:nvSpPr>
          <p:cNvPr id="4" name="Title 3">
            <a:extLst>
              <a:ext uri="{FF2B5EF4-FFF2-40B4-BE49-F238E27FC236}">
                <a16:creationId xmlns:a16="http://schemas.microsoft.com/office/drawing/2014/main" id="{5005156F-8E7C-4848-A9CA-38D2AD3B7007}"/>
              </a:ext>
            </a:extLst>
          </p:cNvPr>
          <p:cNvSpPr>
            <a:spLocks noGrp="1"/>
          </p:cNvSpPr>
          <p:nvPr>
            <p:ph type="title"/>
          </p:nvPr>
        </p:nvSpPr>
        <p:spPr/>
        <p:txBody>
          <a:bodyPr/>
          <a:lstStyle/>
          <a:p>
            <a:r>
              <a:rPr lang="en-CA" dirty="0"/>
              <a:t>Variables are in scope for the entire notebook</a:t>
            </a:r>
          </a:p>
        </p:txBody>
      </p:sp>
      <p:sp>
        <p:nvSpPr>
          <p:cNvPr id="5" name="Text Placeholder 4">
            <a:extLst>
              <a:ext uri="{FF2B5EF4-FFF2-40B4-BE49-F238E27FC236}">
                <a16:creationId xmlns:a16="http://schemas.microsoft.com/office/drawing/2014/main" id="{F6660934-79F1-4CAE-91F6-6F5644276CE4}"/>
              </a:ext>
            </a:extLst>
          </p:cNvPr>
          <p:cNvSpPr>
            <a:spLocks noGrp="1"/>
          </p:cNvSpPr>
          <p:nvPr>
            <p:ph type="body" sz="quarter" idx="10"/>
          </p:nvPr>
        </p:nvSpPr>
        <p:spPr>
          <a:xfrm>
            <a:off x="365760" y="1371600"/>
            <a:ext cx="11704320" cy="3671774"/>
          </a:xfrm>
        </p:spPr>
        <p:txBody>
          <a:bodyPr/>
          <a:lstStyle/>
          <a:p>
            <a:r>
              <a:rPr lang="en-CA" dirty="0"/>
              <a:t>If you run code in a cell that declares a variable or imports a library, subsequent cells you execute can access that variable or library</a:t>
            </a:r>
          </a:p>
          <a:p>
            <a:endParaRPr lang="en-CA" dirty="0"/>
          </a:p>
          <a:p>
            <a:endParaRPr lang="en-CA" dirty="0"/>
          </a:p>
          <a:p>
            <a:endParaRPr lang="en-CA" dirty="0"/>
          </a:p>
          <a:p>
            <a:endParaRPr lang="en-CA" dirty="0"/>
          </a:p>
          <a:p>
            <a:r>
              <a:rPr lang="en-CA" dirty="0"/>
              <a:t>Select </a:t>
            </a:r>
            <a:r>
              <a:rPr lang="en-CA" b="1" dirty="0"/>
              <a:t>restart the kernel </a:t>
            </a:r>
            <a:r>
              <a:rPr lang="en-CA" dirty="0"/>
              <a:t>from the toolbar to reset the notebook and start executing code in a notebook over from scratch</a:t>
            </a:r>
          </a:p>
        </p:txBody>
      </p:sp>
      <p:pic>
        <p:nvPicPr>
          <p:cNvPr id="6" name="Picture 5">
            <a:extLst>
              <a:ext uri="{FF2B5EF4-FFF2-40B4-BE49-F238E27FC236}">
                <a16:creationId xmlns:a16="http://schemas.microsoft.com/office/drawing/2014/main" id="{B38CEC1B-A0F5-4993-81B7-6FCFD6B81140}"/>
              </a:ext>
            </a:extLst>
          </p:cNvPr>
          <p:cNvPicPr>
            <a:picLocks noChangeAspect="1"/>
          </p:cNvPicPr>
          <p:nvPr/>
        </p:nvPicPr>
        <p:blipFill>
          <a:blip r:embed="rId3"/>
          <a:stretch>
            <a:fillRect/>
          </a:stretch>
        </p:blipFill>
        <p:spPr>
          <a:xfrm>
            <a:off x="274637" y="5418320"/>
            <a:ext cx="10957243" cy="712830"/>
          </a:xfrm>
          <a:prstGeom prst="rect">
            <a:avLst/>
          </a:prstGeom>
        </p:spPr>
      </p:pic>
      <p:sp>
        <p:nvSpPr>
          <p:cNvPr id="7" name="Rectangle 6">
            <a:extLst>
              <a:ext uri="{FF2B5EF4-FFF2-40B4-BE49-F238E27FC236}">
                <a16:creationId xmlns:a16="http://schemas.microsoft.com/office/drawing/2014/main" id="{FE445BEB-B970-4525-9046-1177745A9D68}"/>
              </a:ext>
            </a:extLst>
          </p:cNvPr>
          <p:cNvSpPr/>
          <p:nvPr/>
        </p:nvSpPr>
        <p:spPr bwMode="auto">
          <a:xfrm>
            <a:off x="6599237" y="5402262"/>
            <a:ext cx="762000" cy="669742"/>
          </a:xfrm>
          <a:prstGeom prst="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Box 7">
            <a:extLst>
              <a:ext uri="{FF2B5EF4-FFF2-40B4-BE49-F238E27FC236}">
                <a16:creationId xmlns:a16="http://schemas.microsoft.com/office/drawing/2014/main" id="{C7AA00D2-5CDF-4CE5-B99E-F88812F21D97}"/>
              </a:ext>
            </a:extLst>
          </p:cNvPr>
          <p:cNvSpPr txBox="1"/>
          <p:nvPr/>
        </p:nvSpPr>
        <p:spPr>
          <a:xfrm>
            <a:off x="5674501" y="6104836"/>
            <a:ext cx="2677336" cy="627864"/>
          </a:xfrm>
          <a:prstGeom prst="rect">
            <a:avLst/>
          </a:prstGeom>
          <a:noFill/>
        </p:spPr>
        <p:txBody>
          <a:bodyPr wrap="none" lIns="182880" tIns="146304" rIns="182880" bIns="146304" rtlCol="0">
            <a:spAutoFit/>
          </a:bodyPr>
          <a:lstStyle/>
          <a:p>
            <a:pPr>
              <a:lnSpc>
                <a:spcPct val="90000"/>
              </a:lnSpc>
              <a:spcAft>
                <a:spcPts val="600"/>
              </a:spcAft>
            </a:pPr>
            <a:r>
              <a:rPr lang="en-CA" sz="2400" dirty="0">
                <a:solidFill>
                  <a:srgbClr val="FF0000"/>
                </a:solidFill>
              </a:rPr>
              <a:t>restart the kernel</a:t>
            </a:r>
          </a:p>
        </p:txBody>
      </p:sp>
    </p:spTree>
    <p:extLst>
      <p:ext uri="{BB962C8B-B14F-4D97-AF65-F5344CB8AC3E}">
        <p14:creationId xmlns:p14="http://schemas.microsoft.com/office/powerpoint/2010/main" val="34854192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46.xml.rels><?xml version="1.0" encoding="UTF-8" standalone="yes"?>
<Relationships xmlns="http://schemas.openxmlformats.org/package/2006/relationships"><Relationship Id="rId1" Type="http://schemas.openxmlformats.org/officeDocument/2006/relationships/customXmlProps" Target="itemProps46.xml"/></Relationships>
</file>

<file path=customXml/_rels/item47.xml.rels><?xml version="1.0" encoding="UTF-8" standalone="yes"?>
<Relationships xmlns="http://schemas.openxmlformats.org/package/2006/relationships"><Relationship Id="rId1" Type="http://schemas.openxmlformats.org/officeDocument/2006/relationships/customXmlProps" Target="itemProps47.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0.xml><?xml version="1.0" encoding="utf-8"?>
<Control xmlns="http://schemas.microsoft.com/VisualStudio/2011/storyboarding/control">
  <Id Name="a53d73d2-368b-429e-b817-1324eec1382c" Revision="1" Stencil="7276b9ef-3953-4dce-a89b-ed85f20b8b93" StencilVersion="1.0"/>
</Control>
</file>

<file path=customXml/item11.xml><?xml version="1.0" encoding="utf-8"?>
<?mso-contentType ?>
<FormTemplates xmlns="http://schemas.microsoft.com/sharepoint/v3/contenttype/forms">
  <Display>DocumentLibraryForm</Display>
  <Edit>DocumentLibraryForm</Edit>
  <New>DocumentLibraryForm</New>
</FormTemplates>
</file>

<file path=customXml/item12.xml><?xml version="1.0" encoding="utf-8"?>
<Control xmlns="http://schemas.microsoft.com/VisualStudio/2011/storyboarding/control">
  <Id Name="a2191c86-fc50-4add-948c-129f6b5a88d8" Revision="1" Stencil="7276b9ef-3953-4dce-a89b-ed85f20b8b93" StencilVersion="1.0"/>
</Control>
</file>

<file path=customXml/item13.xml><?xml version="1.0" encoding="utf-8"?>
<Control xmlns="http://schemas.microsoft.com/VisualStudio/2011/storyboarding/control">
  <Id Name="a53d73d2-368b-429e-b817-1324eec1382c" Revision="1" Stencil="7276b9ef-3953-4dce-a89b-ed85f20b8b93" StencilVersion="1.0"/>
</Control>
</file>

<file path=customXml/item14.xml><?xml version="1.0" encoding="utf-8"?>
<Control xmlns="http://schemas.microsoft.com/VisualStudio/2011/storyboarding/control">
  <Id Name="369f9055-6b6c-48b9-9320-5df2d46c430a" Revision="1" Stencil="7276b9ef-3953-4dce-a89b-ed85f20b8b93" StencilVersion="1.0"/>
</Control>
</file>

<file path=customXml/item15.xml><?xml version="1.0" encoding="utf-8"?>
<Control xmlns="http://schemas.microsoft.com/VisualStudio/2011/storyboarding/control">
  <Id Name="369f9055-6b6c-48b9-9320-5df2d46c430a" Revision="1" Stencil="7276b9ef-3953-4dce-a89b-ed85f20b8b93" StencilVersion="1.0"/>
</Control>
</file>

<file path=customXml/item16.xml><?xml version="1.0" encoding="utf-8"?>
<Control xmlns="http://schemas.microsoft.com/VisualStudio/2011/storyboarding/control">
  <Id Name="d69996e1-3d61-4686-9b63-f1b855c596ab" Revision="1" Stencil="7276b9ef-3953-4dce-a89b-ed85f20b8b93" StencilVersion="1.0"/>
</Control>
</file>

<file path=customXml/item17.xml><?xml version="1.0" encoding="utf-8"?>
<?mso-contentType ?>
<FormTemplates xmlns="http://schemas.microsoft.com/sharepoint/v3/contenttype/forms">
  <Display>DocumentLibraryForm</Display>
  <Edit>DocumentLibraryForm</Edit>
  <New>DocumentLibraryForm</New>
</FormTemplates>
</file>

<file path=customXml/item18.xml><?xml version="1.0" encoding="utf-8"?>
<Control xmlns="http://schemas.microsoft.com/VisualStudio/2011/storyboarding/control">
  <Id Name="a2191c86-fc50-4add-948c-129f6b5a88d8" Revision="1" Stencil="7276b9ef-3953-4dce-a89b-ed85f20b8b93" StencilVersion="1.0"/>
</Control>
</file>

<file path=customXml/item19.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xml><?xml version="1.0" encoding="utf-8"?>
<Control xmlns="http://schemas.microsoft.com/VisualStudio/2011/storyboarding/control">
  <Id Name="a53d73d2-368b-429e-b817-1324eec1382c" Revision="1" Stencil="7276b9ef-3953-4dce-a89b-ed85f20b8b93" StencilVersion="1.0"/>
</Control>
</file>

<file path=customXml/item20.xml><?xml version="1.0" encoding="utf-8"?>
<?mso-contentType ?>
<FormTemplates xmlns="http://schemas.microsoft.com/sharepoint/v3/contenttype/forms">
  <Display>DocumentLibraryForm</Display>
  <Edit>DocumentLibraryForm</Edit>
  <New>DocumentLibraryForm</New>
</FormTemplates>
</file>

<file path=customXml/item21.xml><?xml version="1.0" encoding="utf-8"?>
<Control xmlns="http://schemas.microsoft.com/VisualStudio/2011/storyboarding/control">
  <Id Name="fb22c541-ded0-47fa-8877-83a4c2d16227" Revision="1" Stencil="7276b9ef-3953-4dce-a89b-ed85f20b8b93" StencilVersion="1.0"/>
</Control>
</file>

<file path=customXml/item22.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3.xml><?xml version="1.0" encoding="utf-8"?>
<Control xmlns="http://schemas.microsoft.com/VisualStudio/2011/storyboarding/control">
  <Id Name="a2191c86-fc50-4add-948c-129f6b5a88d8" Revision="1" Stencil="7276b9ef-3953-4dce-a89b-ed85f20b8b93" StencilVersion="1.0"/>
</Control>
</file>

<file path=customXml/item24.xml><?xml version="1.0" encoding="utf-8"?>
<Control xmlns="http://schemas.microsoft.com/VisualStudio/2011/storyboarding/control">
  <Id Name="fb22c541-ded0-47fa-8877-83a4c2d16227" Revision="1" Stencil="7276b9ef-3953-4dce-a89b-ed85f20b8b93" StencilVersion="1.0"/>
</Control>
</file>

<file path=customXml/item25.xml><?xml version="1.0" encoding="utf-8"?>
<?mso-contentType ?>
<FormTemplates xmlns="http://schemas.microsoft.com/sharepoint/v3/contenttype/forms">
  <Display>DocumentLibraryForm</Display>
  <Edit>DocumentLibraryForm</Edit>
  <New>DocumentLibraryForm</New>
</FormTemplates>
</file>

<file path=customXml/item26.xml><?xml version="1.0" encoding="utf-8"?>
<Control xmlns="http://schemas.microsoft.com/VisualStudio/2011/storyboarding/control">
  <Id Name="a2191c86-fc50-4add-948c-129f6b5a88d8" Revision="1" Stencil="7276b9ef-3953-4dce-a89b-ed85f20b8b93" StencilVersion="1.0"/>
</Control>
</file>

<file path=customXml/item27.xml><?xml version="1.0" encoding="utf-8"?>
<?mso-contentType ?>
<FormTemplates xmlns="http://schemas.microsoft.com/sharepoint/v3/contenttype/forms">
  <Display>DocumentLibraryForm</Display>
  <Edit>DocumentLibraryForm</Edit>
  <New>DocumentLibraryForm</New>
</FormTemplates>
</file>

<file path=customXml/item28.xml><?xml version="1.0" encoding="utf-8"?>
<Control xmlns="http://schemas.microsoft.com/VisualStudio/2011/storyboarding/control">
  <Id Name="d69996e1-3d61-4686-9b63-f1b855c596ab" Revision="1" Stencil="7276b9ef-3953-4dce-a89b-ed85f20b8b93" StencilVersion="1.0"/>
</Control>
</file>

<file path=customXml/item29.xml><?xml version="1.0" encoding="utf-8"?>
<Control xmlns="http://schemas.microsoft.com/VisualStudio/2011/storyboarding/control">
  <Id Name="a53d73d2-368b-429e-b817-1324eec1382c" Revision="1" Stencil="7276b9ef-3953-4dce-a89b-ed85f20b8b93" StencilVersion="1.0"/>
</Control>
</file>

<file path=customXml/item3.xml><?xml version="1.0" encoding="utf-8"?>
<?mso-contentType ?>
<FormTemplates xmlns="http://schemas.microsoft.com/sharepoint/v3/contenttype/forms">
  <Display>DocumentLibraryForm</Display>
  <Edit>DocumentLibraryForm</Edit>
  <New>DocumentLibraryForm</New>
</FormTemplates>
</file>

<file path=customXml/item30.xml><?xml version="1.0" encoding="utf-8"?>
<Control xmlns="http://schemas.microsoft.com/VisualStudio/2011/storyboarding/control">
  <Id Name="a53d73d2-368b-429e-b817-1324eec1382c" Revision="1" Stencil="7276b9ef-3953-4dce-a89b-ed85f20b8b93" StencilVersion="1.0"/>
</Control>
</file>

<file path=customXml/item31.xml><?xml version="1.0" encoding="utf-8"?>
<Control xmlns="http://schemas.microsoft.com/VisualStudio/2011/storyboarding/control">
  <Id Name="369f9055-6b6c-48b9-9320-5df2d46c430a" Revision="1" Stencil="7276b9ef-3953-4dce-a89b-ed85f20b8b93" StencilVersion="1.0"/>
</Control>
</file>

<file path=customXml/item32.xml><?xml version="1.0" encoding="utf-8"?>
<Control xmlns="http://schemas.microsoft.com/VisualStudio/2011/storyboarding/control">
  <Id Name="369f9055-6b6c-48b9-9320-5df2d46c430a" Revision="1" Stencil="7276b9ef-3953-4dce-a89b-ed85f20b8b93" StencilVersion="1.0"/>
</Control>
</file>

<file path=customXml/item33.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4.xml><?xml version="1.0" encoding="utf-8"?>
<?mso-contentType ?>
<FormTemplates xmlns="http://schemas.microsoft.com/sharepoint/v3/contenttype/forms">
  <Display>DocumentLibraryForm</Display>
  <Edit>DocumentLibraryForm</Edit>
  <New>DocumentLibraryForm</New>
</FormTemplates>
</file>

<file path=customXml/item35.xml><?xml version="1.0" encoding="utf-8"?>
<Control xmlns="http://schemas.microsoft.com/VisualStudio/2011/storyboarding/control">
  <Id Name="fb22c541-ded0-47fa-8877-83a4c2d16227" Revision="1" Stencil="7276b9ef-3953-4dce-a89b-ed85f20b8b93" StencilVersion="1.0"/>
</Control>
</file>

<file path=customXml/item36.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7.xml><?xml version="1.0" encoding="utf-8"?>
<Control xmlns="http://schemas.microsoft.com/VisualStudio/2011/storyboarding/control">
  <Id Name="fb22c541-ded0-47fa-8877-83a4c2d16227" Revision="1" Stencil="7276b9ef-3953-4dce-a89b-ed85f20b8b93" StencilVersion="1.0"/>
</Control>
</file>

<file path=customXml/item38.xml><?xml version="1.0" encoding="utf-8"?>
<Control xmlns="http://schemas.microsoft.com/VisualStudio/2011/storyboarding/control">
  <Id Name="a2191c86-fc50-4add-948c-129f6b5a88d8" Revision="1" Stencil="7276b9ef-3953-4dce-a89b-ed85f20b8b93" StencilVersion="1.0"/>
</Control>
</file>

<file path=customXml/item39.xml><?xml version="1.0" encoding="utf-8"?>
<Control xmlns="http://schemas.microsoft.com/VisualStudio/2011/storyboarding/control">
  <Id Name="d69996e1-3d61-4686-9b63-f1b855c596ab" Revision="1" Stencil="7276b9ef-3953-4dce-a89b-ed85f20b8b93" StencilVersion="1.0"/>
</Control>
</file>

<file path=customXml/item4.xml><?xml version="1.0" encoding="utf-8"?>
<?mso-contentType ?>
<FormTemplates xmlns="http://schemas.microsoft.com/sharepoint/v3/contenttype/forms">
  <Display>DocumentLibraryForm</Display>
  <Edit>DocumentLibraryForm</Edit>
  <New>DocumentLibraryForm</New>
</FormTemplates>
</file>

<file path=customXml/item40.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41.xml><?xml version="1.0" encoding="utf-8"?>
<Control xmlns="http://schemas.microsoft.com/VisualStudio/2011/storyboarding/control">
  <Id Name="369f9055-6b6c-48b9-9320-5df2d46c430a" Revision="1" Stencil="7276b9ef-3953-4dce-a89b-ed85f20b8b93" StencilVersion="1.0"/>
</Control>
</file>

<file path=customXml/item42.xml><?xml version="1.0" encoding="utf-8"?>
<Control xmlns="http://schemas.microsoft.com/VisualStudio/2011/storyboarding/control">
  <Id Name="d69996e1-3d61-4686-9b63-f1b855c596ab" Revision="1" Stencil="7276b9ef-3953-4dce-a89b-ed85f20b8b93" StencilVersion="1.0"/>
</Control>
</file>

<file path=customXml/item43.xml><?xml version="1.0" encoding="utf-8"?>
<Control xmlns="http://schemas.microsoft.com/VisualStudio/2011/storyboarding/control">
  <Id Name="fb22c541-ded0-47fa-8877-83a4c2d16227" Revision="1" Stencil="7276b9ef-3953-4dce-a89b-ed85f20b8b93" StencilVersion="1.0"/>
</Control>
</file>

<file path=customXml/item44.xml><?xml version="1.0" encoding="utf-8"?>
<Control xmlns="http://schemas.microsoft.com/VisualStudio/2011/storyboarding/control">
  <Id Name="d69996e1-3d61-4686-9b63-f1b855c596ab" Revision="1" Stencil="7276b9ef-3953-4dce-a89b-ed85f20b8b93" StencilVersion="1.0"/>
</Control>
</file>

<file path=customXml/item45.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46.xml><?xml version="1.0" encoding="utf-8"?>
<Control xmlns="http://schemas.microsoft.com/VisualStudio/2011/storyboarding/control">
  <Id Name="a2191c86-fc50-4add-948c-129f6b5a88d8" Revision="1" Stencil="7276b9ef-3953-4dce-a89b-ed85f20b8b93" StencilVersion="1.0"/>
</Control>
</file>

<file path=customXml/item47.xml><?xml version="1.0" encoding="utf-8"?>
<Control xmlns="http://schemas.microsoft.com/VisualStudio/2011/storyboarding/control">
  <Id Name="fb22c541-ded0-47fa-8877-83a4c2d16227" Revision="1" Stencil="7276b9ef-3953-4dce-a89b-ed85f20b8b93" StencilVersion="1.0"/>
</Control>
</file>

<file path=customXml/item5.xml><?xml version="1.0" encoding="utf-8"?>
<Control xmlns="http://schemas.microsoft.com/VisualStudio/2011/storyboarding/control">
  <Id Name="d69996e1-3d61-4686-9b63-f1b855c596ab" Revision="1" Stencil="7276b9ef-3953-4dce-a89b-ed85f20b8b93" StencilVersion="1.0"/>
</Control>
</file>

<file path=customXml/item6.xml><?xml version="1.0" encoding="utf-8"?>
<Control xmlns="http://schemas.microsoft.com/VisualStudio/2011/storyboarding/control">
  <Id Name="369f9055-6b6c-48b9-9320-5df2d46c430a" Revision="1" Stencil="7276b9ef-3953-4dce-a89b-ed85f20b8b93" StencilVersion="1.0"/>
</Control>
</file>

<file path=customXml/item7.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8.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9.xml><?xml version="1.0" encoding="utf-8"?>
<Control xmlns="http://schemas.microsoft.com/VisualStudio/2011/storyboarding/control">
  <Id Name="a53d73d2-368b-429e-b817-1324eec1382c" Revision="1" Stencil="7276b9ef-3953-4dce-a89b-ed85f20b8b93" StencilVersion="1.0"/>
</Control>
</file>

<file path=customXml/itemProps1.xml><?xml version="1.0" encoding="utf-8"?>
<ds:datastoreItem xmlns:ds="http://schemas.openxmlformats.org/officeDocument/2006/customXml" ds:itemID="{40746530-DDF2-4991-9C3E-4E8481CBC22A}">
  <ds:schemaRefs>
    <ds:schemaRef ds:uri="http://schemas.microsoft.com/office/2006/metadata/properties"/>
    <ds:schemaRef ds:uri="http://schemas.microsoft.com/office/infopath/2007/PartnerControls"/>
    <ds:schemaRef ds:uri="83cd2334-221a-48c3-9034-bfd1542dfe28"/>
  </ds:schemaRefs>
</ds:datastoreItem>
</file>

<file path=customXml/itemProps10.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11.xml><?xml version="1.0" encoding="utf-8"?>
<ds:datastoreItem xmlns:ds="http://schemas.openxmlformats.org/officeDocument/2006/customXml" ds:itemID="{78436128-120F-440C-B7DE-5C2E6A2F2A96}">
  <ds:schemaRefs>
    <ds:schemaRef ds:uri="http://schemas.microsoft.com/sharepoint/v3/contenttype/forms"/>
  </ds:schemaRefs>
</ds:datastoreItem>
</file>

<file path=customXml/itemProps12.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13.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14.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15.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16.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17.xml><?xml version="1.0" encoding="utf-8"?>
<ds:datastoreItem xmlns:ds="http://schemas.openxmlformats.org/officeDocument/2006/customXml" ds:itemID="{1EF25EC2-965B-4491-9691-6B806C9E3B8B}">
  <ds:schemaRefs>
    <ds:schemaRef ds:uri="http://schemas.microsoft.com/sharepoint/v3/contenttype/forms"/>
  </ds:schemaRefs>
</ds:datastoreItem>
</file>

<file path=customXml/itemProps18.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19.xml><?xml version="1.0" encoding="utf-8"?>
<ds:datastoreItem xmlns:ds="http://schemas.openxmlformats.org/officeDocument/2006/customXml" ds:itemID="{18966F1F-DC2A-460D-B918-D3DF54AC7FCE}">
  <ds:schemaRefs>
    <ds:schemaRef ds:uri="http://schemas.microsoft.com/office/2006/metadata/properties"/>
    <ds:schemaRef ds:uri="http://schemas.microsoft.com/office/infopath/2007/PartnerControls"/>
    <ds:schemaRef ds:uri="83cd2334-221a-48c3-9034-bfd1542dfe28"/>
  </ds:schemaRefs>
</ds:datastoreItem>
</file>

<file path=customXml/itemProps2.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20.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1.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22.xml><?xml version="1.0" encoding="utf-8"?>
<ds:datastoreItem xmlns:ds="http://schemas.openxmlformats.org/officeDocument/2006/customXml" ds:itemID="{2913841C-A564-4F3E-8A3C-33213285300D}">
  <ds:schemaRefs>
    <ds:schemaRef ds:uri="http://schemas.microsoft.com/office/2006/metadata/properties"/>
    <ds:schemaRef ds:uri="http://schemas.microsoft.com/office/infopath/2007/PartnerControls"/>
    <ds:schemaRef ds:uri="83cd2334-221a-48c3-9034-bfd1542dfe28"/>
  </ds:schemaRefs>
</ds:datastoreItem>
</file>

<file path=customXml/itemProps23.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24.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25.xml><?xml version="1.0" encoding="utf-8"?>
<ds:datastoreItem xmlns:ds="http://schemas.openxmlformats.org/officeDocument/2006/customXml" ds:itemID="{4B608A51-347D-40FD-BFCF-C0BBBB6DE38F}">
  <ds:schemaRefs>
    <ds:schemaRef ds:uri="http://schemas.microsoft.com/sharepoint/v3/contenttype/forms"/>
  </ds:schemaRefs>
</ds:datastoreItem>
</file>

<file path=customXml/itemProps26.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27.xml><?xml version="1.0" encoding="utf-8"?>
<ds:datastoreItem xmlns:ds="http://schemas.openxmlformats.org/officeDocument/2006/customXml" ds:itemID="{EFC12748-212C-48FE-A5F8-D78A8D21E838}">
  <ds:schemaRefs>
    <ds:schemaRef ds:uri="http://schemas.microsoft.com/sharepoint/v3/contenttype/forms"/>
  </ds:schemaRefs>
</ds:datastoreItem>
</file>

<file path=customXml/itemProps28.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29.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3.xml><?xml version="1.0" encoding="utf-8"?>
<ds:datastoreItem xmlns:ds="http://schemas.openxmlformats.org/officeDocument/2006/customXml" ds:itemID="{6304ED5A-D144-48FA-AD30-480C1D48DEBD}">
  <ds:schemaRefs>
    <ds:schemaRef ds:uri="http://schemas.microsoft.com/sharepoint/v3/contenttype/forms"/>
  </ds:schemaRefs>
</ds:datastoreItem>
</file>

<file path=customXml/itemProps30.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31.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32.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33.xml><?xml version="1.0" encoding="utf-8"?>
<ds:datastoreItem xmlns:ds="http://schemas.openxmlformats.org/officeDocument/2006/customXml" ds:itemID="{B76ED3FE-E88C-4961-A59E-A34F608A3C73}">
  <ds:schemaRefs>
    <ds:schemaRef ds:uri="http://schemas.microsoft.com/office/2006/metadata/properties"/>
    <ds:schemaRef ds:uri="http://schemas.microsoft.com/office/infopath/2007/PartnerControls"/>
    <ds:schemaRef ds:uri="83cd2334-221a-48c3-9034-bfd1542dfe28"/>
  </ds:schemaRefs>
</ds:datastoreItem>
</file>

<file path=customXml/itemProps34.xml><?xml version="1.0" encoding="utf-8"?>
<ds:datastoreItem xmlns:ds="http://schemas.openxmlformats.org/officeDocument/2006/customXml" ds:itemID="{9360AFB9-8F99-4E1B-878D-F2EBABEB164C}">
  <ds:schemaRefs>
    <ds:schemaRef ds:uri="http://schemas.microsoft.com/sharepoint/v3/contenttype/forms"/>
  </ds:schemaRefs>
</ds:datastoreItem>
</file>

<file path=customXml/itemProps35.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36.xml><?xml version="1.0" encoding="utf-8"?>
<ds:datastoreItem xmlns:ds="http://schemas.openxmlformats.org/officeDocument/2006/customXml" ds:itemID="{473A6A21-7521-4B81-9336-9B587BA12275}">
  <ds:schemaRefs>
    <ds:schemaRef ds:uri="http://schemas.microsoft.com/office/2006/metadata/properties"/>
    <ds:schemaRef ds:uri="http://schemas.microsoft.com/office/infopath/2007/PartnerControls"/>
    <ds:schemaRef ds:uri="83cd2334-221a-48c3-9034-bfd1542dfe28"/>
  </ds:schemaRefs>
</ds:datastoreItem>
</file>

<file path=customXml/itemProps37.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38.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39.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4.xml><?xml version="1.0" encoding="utf-8"?>
<ds:datastoreItem xmlns:ds="http://schemas.openxmlformats.org/officeDocument/2006/customXml" ds:itemID="{5356B21E-62AB-45D9-B99D-177E6D959AE1}">
  <ds:schemaRefs>
    <ds:schemaRef ds:uri="http://schemas.microsoft.com/sharepoint/v3/contenttype/forms"/>
  </ds:schemaRefs>
</ds:datastoreItem>
</file>

<file path=customXml/itemProps40.xml><?xml version="1.0" encoding="utf-8"?>
<ds:datastoreItem xmlns:ds="http://schemas.openxmlformats.org/officeDocument/2006/customXml" ds:itemID="{857A7473-18B7-454F-9A7C-6410FE8392A5}">
  <ds:schemaRefs>
    <ds:schemaRef ds:uri="http://schemas.microsoft.com/office/2006/metadata/properties"/>
    <ds:schemaRef ds:uri="http://schemas.microsoft.com/office/infopath/2007/PartnerControls"/>
    <ds:schemaRef ds:uri="83cd2334-221a-48c3-9034-bfd1542dfe28"/>
  </ds:schemaRefs>
</ds:datastoreItem>
</file>

<file path=customXml/itemProps41.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42.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43.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44.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45.xml><?xml version="1.0" encoding="utf-8"?>
<ds:datastoreItem xmlns:ds="http://schemas.openxmlformats.org/officeDocument/2006/customXml" ds:itemID="{E692D73E-1478-4790-BEEC-C5C534998F40}">
  <ds:schemaRefs>
    <ds:schemaRef ds:uri="http://schemas.microsoft.com/office/2006/metadata/properties"/>
    <ds:schemaRef ds:uri="http://schemas.microsoft.com/office/infopath/2007/PartnerControls"/>
    <ds:schemaRef ds:uri="83cd2334-221a-48c3-9034-bfd1542dfe28"/>
  </ds:schemaRefs>
</ds:datastoreItem>
</file>

<file path=customXml/itemProps46.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47.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5.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6.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7.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83cd2334-221a-48c3-9034-bfd1542dfe28"/>
  </ds:schemaRefs>
</ds:datastoreItem>
</file>

<file path=customXml/itemProps8.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9.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2350</TotalTime>
  <Words>304</Words>
  <Application>Microsoft Office PowerPoint</Application>
  <PresentationFormat>Custom</PresentationFormat>
  <Paragraphs>49</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Consolas</vt:lpstr>
      <vt:lpstr>Segoe UI</vt:lpstr>
      <vt:lpstr>Segoe UI Light</vt:lpstr>
      <vt:lpstr>Wingdings</vt:lpstr>
      <vt:lpstr>WHITE TEMPLATE</vt:lpstr>
      <vt:lpstr>Jupyter Notebooks</vt:lpstr>
      <vt:lpstr>What are Jupyter notebooks</vt:lpstr>
      <vt:lpstr>Create a notebook to execute your code</vt:lpstr>
      <vt:lpstr>You can upload existing notebooks</vt:lpstr>
      <vt:lpstr>Each notebook has one or more cells</vt:lpstr>
      <vt:lpstr>You can execute your code one cell at a time</vt:lpstr>
      <vt:lpstr>When you run your code the output appears</vt:lpstr>
      <vt:lpstr>Variables are in scope for the entire notebook</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susan ibach</cp:lastModifiedBy>
  <cp:revision>214</cp:revision>
  <dcterms:created xsi:type="dcterms:W3CDTF">2015-06-04T21:40:17Z</dcterms:created>
  <dcterms:modified xsi:type="dcterms:W3CDTF">2020-01-29T16:26:54Z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